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2971C8-E319-3C7C-6AAF-8FF065843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9DB9223-3F86-7B7F-D722-F3C3DBA70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C481668-7D56-94B1-0E2E-430C11BE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8BAA-D451-47D6-AA72-080120F481D1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0C5CCB-9084-DFC7-2DDC-CC58E3AB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E68A045-C51C-B6A2-D696-757A7617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BCB4-AEF0-47FF-9F1D-4C18A3338F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95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0FDD4AA-5D57-E7A4-F2F5-F1DA59A2B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0B286CB-87CC-7051-F0FF-DE1114E0F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13317A7-217A-07C9-2C70-C236677C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8BAA-D451-47D6-AA72-080120F481D1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41F3858-8EDA-9453-46D4-42576BDF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F7A89D5-61EB-7D23-2243-B9FAF01A9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BCB4-AEF0-47FF-9F1D-4C18A3338F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377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6BA932E-7073-11F6-8C9E-034E149F1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5BF58C4-A6B8-077C-BF9C-32955EA78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F953AE4-1AD9-1972-C9C1-DD10B0EF6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8BAA-D451-47D6-AA72-080120F481D1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1B6FE96-7CA7-B2A3-DA7C-3EAD49A63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3A6D746-DCBC-8D4F-7197-473C7B7B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BCB4-AEF0-47FF-9F1D-4C18A3338F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207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40" smtClean="0"/>
              <a:pPr marL="38099">
                <a:lnSpc>
                  <a:spcPts val="910"/>
                </a:lnSpc>
              </a:pPr>
              <a:t>‹#›</a:t>
            </a:fld>
            <a:endParaRPr lang="el-GR" spc="40" dirty="0"/>
          </a:p>
        </p:txBody>
      </p:sp>
    </p:spTree>
    <p:extLst>
      <p:ext uri="{BB962C8B-B14F-4D97-AF65-F5344CB8AC3E}">
        <p14:creationId xmlns:p14="http://schemas.microsoft.com/office/powerpoint/2010/main" val="3021342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893318" y="0"/>
            <a:ext cx="1818639" cy="4398242"/>
          </a:xfrm>
          <a:custGeom>
            <a:avLst/>
            <a:gdLst/>
            <a:ahLst/>
            <a:cxnLst/>
            <a:rect l="l" t="t" r="r" b="b"/>
            <a:pathLst>
              <a:path w="1818640" h="6858000">
                <a:moveTo>
                  <a:pt x="0" y="6858000"/>
                </a:moveTo>
                <a:lnTo>
                  <a:pt x="1818630" y="0"/>
                </a:lnTo>
              </a:path>
            </a:pathLst>
          </a:custGeom>
          <a:ln w="22225">
            <a:solidFill>
              <a:srgbClr val="D7791A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3689" y="0"/>
            <a:ext cx="5024882" cy="439824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377116" y="0"/>
            <a:ext cx="2555875" cy="4398242"/>
          </a:xfrm>
          <a:custGeom>
            <a:avLst/>
            <a:gdLst/>
            <a:ahLst/>
            <a:cxnLst/>
            <a:rect l="l" t="t" r="r" b="b"/>
            <a:pathLst>
              <a:path w="2555875" h="6858000">
                <a:moveTo>
                  <a:pt x="2555278" y="0"/>
                </a:moveTo>
                <a:lnTo>
                  <a:pt x="2528265" y="0"/>
                </a:lnTo>
                <a:lnTo>
                  <a:pt x="2100122" y="1561465"/>
                </a:lnTo>
                <a:lnTo>
                  <a:pt x="1757603" y="2837307"/>
                </a:lnTo>
                <a:lnTo>
                  <a:pt x="1732826" y="2875000"/>
                </a:lnTo>
                <a:lnTo>
                  <a:pt x="1699641" y="2903385"/>
                </a:lnTo>
                <a:lnTo>
                  <a:pt x="1660398" y="2921470"/>
                </a:lnTo>
                <a:lnTo>
                  <a:pt x="1617433" y="2928188"/>
                </a:lnTo>
                <a:lnTo>
                  <a:pt x="1573072" y="2922524"/>
                </a:lnTo>
                <a:lnTo>
                  <a:pt x="1526933" y="2901556"/>
                </a:lnTo>
                <a:lnTo>
                  <a:pt x="1490713" y="2868295"/>
                </a:lnTo>
                <a:lnTo>
                  <a:pt x="1466354" y="2826054"/>
                </a:lnTo>
                <a:lnTo>
                  <a:pt x="1455813" y="2778125"/>
                </a:lnTo>
                <a:lnTo>
                  <a:pt x="1461058" y="2727833"/>
                </a:lnTo>
                <a:lnTo>
                  <a:pt x="1720646" y="1769999"/>
                </a:lnTo>
                <a:lnTo>
                  <a:pt x="1726692" y="1734400"/>
                </a:lnTo>
                <a:lnTo>
                  <a:pt x="1717687" y="1663585"/>
                </a:lnTo>
                <a:lnTo>
                  <a:pt x="1682000" y="1600111"/>
                </a:lnTo>
                <a:lnTo>
                  <a:pt x="1637411" y="1563839"/>
                </a:lnTo>
                <a:lnTo>
                  <a:pt x="1625384" y="1556359"/>
                </a:lnTo>
                <a:lnTo>
                  <a:pt x="1590954" y="1543596"/>
                </a:lnTo>
                <a:lnTo>
                  <a:pt x="1591144" y="1543596"/>
                </a:lnTo>
                <a:lnTo>
                  <a:pt x="1541894" y="1537119"/>
                </a:lnTo>
                <a:lnTo>
                  <a:pt x="1494510" y="1543596"/>
                </a:lnTo>
                <a:lnTo>
                  <a:pt x="1450962" y="1561744"/>
                </a:lnTo>
                <a:lnTo>
                  <a:pt x="1413471" y="1590255"/>
                </a:lnTo>
                <a:lnTo>
                  <a:pt x="1384261" y="1627886"/>
                </a:lnTo>
                <a:lnTo>
                  <a:pt x="1365554" y="1673352"/>
                </a:lnTo>
                <a:lnTo>
                  <a:pt x="970965" y="3128518"/>
                </a:lnTo>
                <a:lnTo>
                  <a:pt x="0" y="6858000"/>
                </a:lnTo>
                <a:lnTo>
                  <a:pt x="26022" y="6858000"/>
                </a:lnTo>
                <a:lnTo>
                  <a:pt x="996365" y="3136265"/>
                </a:lnTo>
                <a:lnTo>
                  <a:pt x="1390954" y="1680972"/>
                </a:lnTo>
                <a:lnTo>
                  <a:pt x="1411973" y="1634896"/>
                </a:lnTo>
                <a:lnTo>
                  <a:pt x="1445247" y="1598714"/>
                </a:lnTo>
                <a:lnTo>
                  <a:pt x="1487500" y="1574368"/>
                </a:lnTo>
                <a:lnTo>
                  <a:pt x="1535442" y="1563839"/>
                </a:lnTo>
                <a:lnTo>
                  <a:pt x="1585772" y="1569085"/>
                </a:lnTo>
                <a:lnTo>
                  <a:pt x="1615020" y="1580248"/>
                </a:lnTo>
                <a:lnTo>
                  <a:pt x="1663471" y="1617357"/>
                </a:lnTo>
                <a:lnTo>
                  <a:pt x="1694383" y="1671396"/>
                </a:lnTo>
                <a:lnTo>
                  <a:pt x="1702003" y="1732280"/>
                </a:lnTo>
                <a:lnTo>
                  <a:pt x="1696516" y="1763649"/>
                </a:lnTo>
                <a:lnTo>
                  <a:pt x="1436801" y="2721483"/>
                </a:lnTo>
                <a:lnTo>
                  <a:pt x="1430362" y="2770441"/>
                </a:lnTo>
                <a:lnTo>
                  <a:pt x="1436852" y="2817799"/>
                </a:lnTo>
                <a:lnTo>
                  <a:pt x="1455000" y="2861310"/>
                </a:lnTo>
                <a:lnTo>
                  <a:pt x="1483537" y="2898775"/>
                </a:lnTo>
                <a:lnTo>
                  <a:pt x="1521206" y="2927972"/>
                </a:lnTo>
                <a:lnTo>
                  <a:pt x="1566722" y="2946654"/>
                </a:lnTo>
                <a:lnTo>
                  <a:pt x="1618640" y="2952800"/>
                </a:lnTo>
                <a:lnTo>
                  <a:pt x="1668805" y="2944622"/>
                </a:lnTo>
                <a:lnTo>
                  <a:pt x="1704073" y="2928188"/>
                </a:lnTo>
                <a:lnTo>
                  <a:pt x="1714525" y="2923311"/>
                </a:lnTo>
                <a:lnTo>
                  <a:pt x="1753120" y="2890101"/>
                </a:lnTo>
                <a:lnTo>
                  <a:pt x="1781860" y="2846197"/>
                </a:lnTo>
                <a:lnTo>
                  <a:pt x="1781860" y="2844927"/>
                </a:lnTo>
                <a:lnTo>
                  <a:pt x="2124252" y="1567815"/>
                </a:lnTo>
                <a:lnTo>
                  <a:pt x="2555278" y="0"/>
                </a:lnTo>
                <a:close/>
              </a:path>
            </a:pathLst>
          </a:custGeom>
          <a:solidFill>
            <a:srgbClr val="FFB9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g object 19"/>
          <p:cNvSpPr/>
          <p:nvPr/>
        </p:nvSpPr>
        <p:spPr>
          <a:xfrm>
            <a:off x="7894093" y="3339477"/>
            <a:ext cx="756920" cy="1055578"/>
          </a:xfrm>
          <a:custGeom>
            <a:avLst/>
            <a:gdLst/>
            <a:ahLst/>
            <a:cxnLst/>
            <a:rect l="l" t="t" r="r" b="b"/>
            <a:pathLst>
              <a:path w="756920" h="1645920">
                <a:moveTo>
                  <a:pt x="26357" y="1645351"/>
                </a:moveTo>
                <a:lnTo>
                  <a:pt x="0" y="1645351"/>
                </a:lnTo>
                <a:lnTo>
                  <a:pt x="406652" y="134551"/>
                </a:lnTo>
                <a:lnTo>
                  <a:pt x="425136" y="89557"/>
                </a:lnTo>
                <a:lnTo>
                  <a:pt x="453622" y="52313"/>
                </a:lnTo>
                <a:lnTo>
                  <a:pt x="490061" y="24111"/>
                </a:lnTo>
                <a:lnTo>
                  <a:pt x="532403" y="6243"/>
                </a:lnTo>
                <a:lnTo>
                  <a:pt x="578600" y="0"/>
                </a:lnTo>
                <a:lnTo>
                  <a:pt x="625039" y="6406"/>
                </a:lnTo>
                <a:lnTo>
                  <a:pt x="662644" y="25361"/>
                </a:lnTo>
                <a:lnTo>
                  <a:pt x="569904" y="25361"/>
                </a:lnTo>
                <a:lnTo>
                  <a:pt x="523396" y="35593"/>
                </a:lnTo>
                <a:lnTo>
                  <a:pt x="482490" y="59540"/>
                </a:lnTo>
                <a:lnTo>
                  <a:pt x="450439" y="95299"/>
                </a:lnTo>
                <a:lnTo>
                  <a:pt x="430499" y="140959"/>
                </a:lnTo>
                <a:lnTo>
                  <a:pt x="26357" y="1645351"/>
                </a:lnTo>
                <a:close/>
              </a:path>
              <a:path w="756920" h="1645920">
                <a:moveTo>
                  <a:pt x="370253" y="1645351"/>
                </a:moveTo>
                <a:lnTo>
                  <a:pt x="343896" y="1645351"/>
                </a:lnTo>
                <a:lnTo>
                  <a:pt x="726697" y="222972"/>
                </a:lnTo>
                <a:lnTo>
                  <a:pt x="731932" y="192097"/>
                </a:lnTo>
                <a:lnTo>
                  <a:pt x="711636" y="103797"/>
                </a:lnTo>
                <a:lnTo>
                  <a:pt x="672731" y="57665"/>
                </a:lnTo>
                <a:lnTo>
                  <a:pt x="618764" y="30754"/>
                </a:lnTo>
                <a:lnTo>
                  <a:pt x="569904" y="25361"/>
                </a:lnTo>
                <a:lnTo>
                  <a:pt x="662644" y="25361"/>
                </a:lnTo>
                <a:lnTo>
                  <a:pt x="687006" y="37642"/>
                </a:lnTo>
                <a:lnTo>
                  <a:pt x="732972" y="90983"/>
                </a:lnTo>
                <a:lnTo>
                  <a:pt x="755406" y="158259"/>
                </a:lnTo>
                <a:lnTo>
                  <a:pt x="756446" y="193699"/>
                </a:lnTo>
                <a:lnTo>
                  <a:pt x="750544" y="229378"/>
                </a:lnTo>
                <a:lnTo>
                  <a:pt x="370253" y="1645351"/>
                </a:lnTo>
                <a:close/>
              </a:path>
            </a:pathLst>
          </a:custGeom>
          <a:solidFill>
            <a:srgbClr val="D7791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856375"/>
            <a:ext cx="7280782" cy="206880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437" y="1138150"/>
            <a:ext cx="146814" cy="12398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0222" y="1128988"/>
            <a:ext cx="126796" cy="13313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6569" y="1168074"/>
            <a:ext cx="130610" cy="95274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8704" y="1128988"/>
            <a:ext cx="1319664" cy="134391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07971" y="1168079"/>
            <a:ext cx="140682" cy="9527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79361" y="1168077"/>
            <a:ext cx="126835" cy="9405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05331" y="1128994"/>
            <a:ext cx="720389" cy="167988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03196" y="1132055"/>
            <a:ext cx="1017369" cy="164934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97692" y="1128988"/>
            <a:ext cx="1085092" cy="134391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680763" y="1128994"/>
            <a:ext cx="652141" cy="167988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53392" y="1326257"/>
            <a:ext cx="662027" cy="7477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0835" y="-106607"/>
            <a:ext cx="11530330" cy="613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4" y="2463015"/>
            <a:ext cx="8534400" cy="39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40" smtClean="0"/>
              <a:pPr marL="38099">
                <a:lnSpc>
                  <a:spcPts val="910"/>
                </a:lnSpc>
              </a:pPr>
              <a:t>‹#›</a:t>
            </a:fld>
            <a:endParaRPr lang="el-GR" spc="40" dirty="0"/>
          </a:p>
        </p:txBody>
      </p:sp>
    </p:spTree>
    <p:extLst>
      <p:ext uri="{BB962C8B-B14F-4D97-AF65-F5344CB8AC3E}">
        <p14:creationId xmlns:p14="http://schemas.microsoft.com/office/powerpoint/2010/main" val="122593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18989" y="146668"/>
            <a:ext cx="2954020" cy="438609"/>
          </a:xfrm>
        </p:spPr>
        <p:txBody>
          <a:bodyPr lIns="0" tIns="0" rIns="0" bIns="0"/>
          <a:lstStyle>
            <a:lvl1pPr>
              <a:defRPr sz="285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40" smtClean="0"/>
              <a:pPr marL="38099">
                <a:lnSpc>
                  <a:spcPts val="910"/>
                </a:lnSpc>
              </a:pPr>
              <a:t>‹#›</a:t>
            </a:fld>
            <a:endParaRPr lang="el-GR" spc="40" dirty="0"/>
          </a:p>
        </p:txBody>
      </p:sp>
    </p:spTree>
    <p:extLst>
      <p:ext uri="{BB962C8B-B14F-4D97-AF65-F5344CB8AC3E}">
        <p14:creationId xmlns:p14="http://schemas.microsoft.com/office/powerpoint/2010/main" val="226082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34EAF3-C09C-F1E9-6CC9-E42A4511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2BE3E0-5180-99FB-2B9B-0E2ADCE27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8A67377-4EC6-DBA0-0EA7-2555015B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8BAA-D451-47D6-AA72-080120F481D1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AE731C-10C3-0EF4-7A8E-DC44FFE0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DAA5EF8-DEE1-8B19-E0E7-303A3F35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BCB4-AEF0-47FF-9F1D-4C18A3338F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72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272E66-6B9C-817D-EB49-C6C18EDC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6B2D2E6-4BAB-D5FA-DC17-D13DF3B1D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7CBD85B-D827-F515-E8C0-4EC6607E1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8BAA-D451-47D6-AA72-080120F481D1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97039B1-0B61-791B-04CF-4068BC04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2C89AAF-D164-FB44-6E7E-2A31FDCC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BCB4-AEF0-47FF-9F1D-4C18A3338F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0474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75F787-76B9-111E-C913-140E2A473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1C10A37-87D2-7275-2BD0-5ACD89888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1D5B574-FB26-AB10-4191-F2801099C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042C6F0-E458-2A02-C0BC-C076EB63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8BAA-D451-47D6-AA72-080120F481D1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7283A1D-F987-912A-BA16-B6E72F81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A6590D5-94BF-944C-A6D3-023B9D5E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BCB4-AEF0-47FF-9F1D-4C18A3338F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2757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CB13CB-7789-3593-D8EC-1A6134D37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13B3538-00FF-C93E-99BF-737A0F44B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2A42B83-20E4-2C40-0438-75E209393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A98276B-41EC-3169-9C59-0C40CB930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85927FE7-99B6-D3B2-0E29-464B93D4F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46519C7-12F0-D3AB-C937-A185552E2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8BAA-D451-47D6-AA72-080120F481D1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ECCC8006-5A93-0276-60E8-3DA0614C0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54FA8C4-CB47-14E5-09DF-AB97D463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BCB4-AEF0-47FF-9F1D-4C18A3338F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663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BD9D1F-22B8-117D-897B-2CC4F8BF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B7121B1-BFBC-FA01-229E-46510427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8BAA-D451-47D6-AA72-080120F481D1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34F6931-D313-A7E1-29D6-A1762D33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8FC31DE-ACAE-F7B8-D1B8-3C57196F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BCB4-AEF0-47FF-9F1D-4C18A3338F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095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385A49C-5339-A6D1-B43E-D5316751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8BAA-D451-47D6-AA72-080120F481D1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A298C56D-5FA3-1CB7-1DD8-CB3120E49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2448B07-4040-AC0B-7526-9BD6080E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BCB4-AEF0-47FF-9F1D-4C18A3338F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697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C9CB7C-C7F5-9576-D4C6-B891A7BF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368AE6-88CF-FB21-F7BA-990A77D45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8AD1782-35DC-B11F-A45C-148917EC7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7CFE922-2AC0-C082-E5D7-7FA490EB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8BAA-D451-47D6-AA72-080120F481D1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5AA4E00-9C03-436E-467D-CCDFC8B4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4AD625D-B9BE-A4C4-7F76-EEA99091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BCB4-AEF0-47FF-9F1D-4C18A3338F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611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0EBE3F-43CE-20D8-CB25-D629804F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62D688B-C06F-52B5-AA4B-5D1044D366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AD3ADD5-C88B-CC14-B750-E28829173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4CFCE0E-34CE-004E-D5CB-DBF6FF746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8BAA-D451-47D6-AA72-080120F481D1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F0DCBF1-A152-F3FF-7BEB-207DC06E2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030C045-6AEC-7549-3D00-28DC97C82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BCB4-AEF0-47FF-9F1D-4C18A3338F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516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336DD83-9658-FD84-48E6-94A6A2C2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089AE0B-0376-2543-87A1-88F26F64F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4B4EDA1-CFEC-7A9B-6B6E-17F172C01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8E8BAA-D451-47D6-AA72-080120F481D1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3614E32-ABFC-0F49-C970-E08199365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57A45B2-6A0D-8444-A793-01058C407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A6BCB4-AEF0-47FF-9F1D-4C18A3338F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738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uisemapper.com/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c-ccs.org/piracy-reporting-centre/live-piracy-map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mlambrou@aegean.gr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" y="0"/>
            <a:ext cx="10747911" cy="6883336"/>
            <a:chOff x="0" y="0"/>
            <a:chExt cx="10748010" cy="6883400"/>
          </a:xfrm>
        </p:grpSpPr>
        <p:sp>
          <p:nvSpPr>
            <p:cNvPr id="3" name="object 3"/>
            <p:cNvSpPr/>
            <p:nvPr/>
          </p:nvSpPr>
          <p:spPr>
            <a:xfrm>
              <a:off x="5386289" y="1867"/>
              <a:ext cx="5361305" cy="6837045"/>
            </a:xfrm>
            <a:custGeom>
              <a:avLst/>
              <a:gdLst/>
              <a:ahLst/>
              <a:cxnLst/>
              <a:rect l="l" t="t" r="r" b="b"/>
              <a:pathLst>
                <a:path w="5361305" h="6837045">
                  <a:moveTo>
                    <a:pt x="3438914" y="6836695"/>
                  </a:moveTo>
                  <a:lnTo>
                    <a:pt x="0" y="6836695"/>
                  </a:lnTo>
                  <a:lnTo>
                    <a:pt x="1922232" y="0"/>
                  </a:lnTo>
                  <a:lnTo>
                    <a:pt x="5361147" y="0"/>
                  </a:lnTo>
                  <a:lnTo>
                    <a:pt x="3438914" y="6836695"/>
                  </a:lnTo>
                  <a:close/>
                </a:path>
              </a:pathLst>
            </a:custGeom>
            <a:solidFill>
              <a:srgbClr val="FFB900">
                <a:alpha val="2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1974" y="0"/>
              <a:ext cx="1925320" cy="6858000"/>
            </a:xfrm>
            <a:custGeom>
              <a:avLst/>
              <a:gdLst/>
              <a:ahLst/>
              <a:cxnLst/>
              <a:rect l="l" t="t" r="r" b="b"/>
              <a:pathLst>
                <a:path w="1925320" h="6858000">
                  <a:moveTo>
                    <a:pt x="1924730" y="0"/>
                  </a:moveTo>
                  <a:lnTo>
                    <a:pt x="0" y="6858000"/>
                  </a:lnTo>
                </a:path>
              </a:pathLst>
            </a:custGeom>
            <a:ln w="25399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50160" cy="6847840"/>
            </a:xfrm>
            <a:custGeom>
              <a:avLst/>
              <a:gdLst/>
              <a:ahLst/>
              <a:cxnLst/>
              <a:rect l="l" t="t" r="r" b="b"/>
              <a:pathLst>
                <a:path w="2550160" h="6847840">
                  <a:moveTo>
                    <a:pt x="1495507" y="3662943"/>
                  </a:moveTo>
                  <a:lnTo>
                    <a:pt x="1408517" y="3662943"/>
                  </a:lnTo>
                  <a:lnTo>
                    <a:pt x="1456270" y="3652454"/>
                  </a:lnTo>
                  <a:lnTo>
                    <a:pt x="1498368" y="3628209"/>
                  </a:lnTo>
                  <a:lnTo>
                    <a:pt x="1531522" y="3592150"/>
                  </a:lnTo>
                  <a:lnTo>
                    <a:pt x="1552448" y="3546221"/>
                  </a:lnTo>
                  <a:lnTo>
                    <a:pt x="1945638" y="2096389"/>
                  </a:lnTo>
                  <a:lnTo>
                    <a:pt x="2523331" y="0"/>
                  </a:lnTo>
                  <a:lnTo>
                    <a:pt x="2549600" y="0"/>
                  </a:lnTo>
                  <a:lnTo>
                    <a:pt x="2548001" y="5333"/>
                  </a:lnTo>
                  <a:lnTo>
                    <a:pt x="1970913" y="2104008"/>
                  </a:lnTo>
                  <a:lnTo>
                    <a:pt x="1577721" y="3553841"/>
                  </a:lnTo>
                  <a:lnTo>
                    <a:pt x="1559104" y="3599179"/>
                  </a:lnTo>
                  <a:lnTo>
                    <a:pt x="1530011" y="3636691"/>
                  </a:lnTo>
                  <a:lnTo>
                    <a:pt x="1495507" y="3662943"/>
                  </a:lnTo>
                  <a:close/>
                </a:path>
                <a:path w="2550160" h="6847840">
                  <a:moveTo>
                    <a:pt x="26670" y="6847680"/>
                  </a:moveTo>
                  <a:lnTo>
                    <a:pt x="20002" y="6847660"/>
                  </a:lnTo>
                  <a:lnTo>
                    <a:pt x="6667" y="6847144"/>
                  </a:lnTo>
                  <a:lnTo>
                    <a:pt x="0" y="6846413"/>
                  </a:lnTo>
                  <a:lnTo>
                    <a:pt x="821816" y="3658997"/>
                  </a:lnTo>
                  <a:lnTo>
                    <a:pt x="1163065" y="2386583"/>
                  </a:lnTo>
                  <a:lnTo>
                    <a:pt x="1163065" y="2385314"/>
                  </a:lnTo>
                  <a:lnTo>
                    <a:pt x="1191651" y="2341609"/>
                  </a:lnTo>
                  <a:lnTo>
                    <a:pt x="1230059" y="2308536"/>
                  </a:lnTo>
                  <a:lnTo>
                    <a:pt x="1275610" y="2287308"/>
                  </a:lnTo>
                  <a:lnTo>
                    <a:pt x="1325630" y="2279137"/>
                  </a:lnTo>
                  <a:lnTo>
                    <a:pt x="1377441" y="2285238"/>
                  </a:lnTo>
                  <a:lnTo>
                    <a:pt x="1422317" y="2303706"/>
                  </a:lnTo>
                  <a:lnTo>
                    <a:pt x="1326838" y="2303706"/>
                  </a:lnTo>
                  <a:lnTo>
                    <a:pt x="1284012" y="2310408"/>
                  </a:lnTo>
                  <a:lnTo>
                    <a:pt x="1244923" y="2328423"/>
                  </a:lnTo>
                  <a:lnTo>
                    <a:pt x="1211880" y="2356704"/>
                  </a:lnTo>
                  <a:lnTo>
                    <a:pt x="1187196" y="2394204"/>
                  </a:lnTo>
                  <a:lnTo>
                    <a:pt x="845947" y="3665347"/>
                  </a:lnTo>
                  <a:lnTo>
                    <a:pt x="26670" y="6847680"/>
                  </a:lnTo>
                  <a:close/>
                </a:path>
                <a:path w="2550160" h="6847840">
                  <a:moveTo>
                    <a:pt x="1402089" y="3689592"/>
                  </a:moveTo>
                  <a:lnTo>
                    <a:pt x="1318902" y="3670367"/>
                  </a:lnTo>
                  <a:lnTo>
                    <a:pt x="1262514" y="3626798"/>
                  </a:lnTo>
                  <a:lnTo>
                    <a:pt x="1226934" y="3563551"/>
                  </a:lnTo>
                  <a:lnTo>
                    <a:pt x="1217926" y="3493058"/>
                  </a:lnTo>
                  <a:lnTo>
                    <a:pt x="1223899" y="3457575"/>
                  </a:lnTo>
                  <a:lnTo>
                    <a:pt x="1482598" y="2503297"/>
                  </a:lnTo>
                  <a:lnTo>
                    <a:pt x="1487814" y="2453171"/>
                  </a:lnTo>
                  <a:lnTo>
                    <a:pt x="1477326" y="2405425"/>
                  </a:lnTo>
                  <a:lnTo>
                    <a:pt x="1453080" y="2363347"/>
                  </a:lnTo>
                  <a:lnTo>
                    <a:pt x="1417021" y="2330231"/>
                  </a:lnTo>
                  <a:lnTo>
                    <a:pt x="1371091" y="2309366"/>
                  </a:lnTo>
                  <a:lnTo>
                    <a:pt x="1326838" y="2303706"/>
                  </a:lnTo>
                  <a:lnTo>
                    <a:pt x="1422317" y="2303706"/>
                  </a:lnTo>
                  <a:lnTo>
                    <a:pt x="1460293" y="2332999"/>
                  </a:lnTo>
                  <a:lnTo>
                    <a:pt x="1488709" y="2370327"/>
                  </a:lnTo>
                  <a:lnTo>
                    <a:pt x="1506765" y="2413667"/>
                  </a:lnTo>
                  <a:lnTo>
                    <a:pt x="1513193" y="2460803"/>
                  </a:lnTo>
                  <a:lnTo>
                    <a:pt x="1506727" y="2509520"/>
                  </a:lnTo>
                  <a:lnTo>
                    <a:pt x="1248029" y="3463925"/>
                  </a:lnTo>
                  <a:lnTo>
                    <a:pt x="1242552" y="3495183"/>
                  </a:lnTo>
                  <a:lnTo>
                    <a:pt x="1263269" y="3584321"/>
                  </a:lnTo>
                  <a:lnTo>
                    <a:pt x="1303209" y="3630548"/>
                  </a:lnTo>
                  <a:lnTo>
                    <a:pt x="1358391" y="3657727"/>
                  </a:lnTo>
                  <a:lnTo>
                    <a:pt x="1408517" y="3662943"/>
                  </a:lnTo>
                  <a:lnTo>
                    <a:pt x="1495507" y="3662943"/>
                  </a:lnTo>
                  <a:lnTo>
                    <a:pt x="1492661" y="3665108"/>
                  </a:lnTo>
                  <a:lnTo>
                    <a:pt x="1449281" y="3683163"/>
                  </a:lnTo>
                  <a:lnTo>
                    <a:pt x="1402089" y="3689592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74739" y="848097"/>
            <a:ext cx="4121112" cy="1744708"/>
          </a:xfrm>
          <a:prstGeom prst="rect">
            <a:avLst/>
          </a:prstGeom>
        </p:spPr>
        <p:txBody>
          <a:bodyPr vert="horz" wrap="square" lIns="0" tIns="51435" rIns="0" bIns="0" rtlCol="0" anchor="ctr">
            <a:spAutoFit/>
          </a:bodyPr>
          <a:lstStyle/>
          <a:p>
            <a:pPr marL="12700" marR="5080">
              <a:lnSpc>
                <a:spcPts val="4350"/>
              </a:lnSpc>
              <a:spcBef>
                <a:spcPts val="405"/>
              </a:spcBef>
            </a:pPr>
            <a:r>
              <a:rPr sz="3801" spc="175" dirty="0">
                <a:solidFill>
                  <a:srgbClr val="000000"/>
                </a:solidFill>
                <a:latin typeface="Calibri"/>
                <a:cs typeface="Calibri"/>
              </a:rPr>
              <a:t>Ασφάλεια </a:t>
            </a:r>
            <a:r>
              <a:rPr sz="3801" spc="165" dirty="0">
                <a:solidFill>
                  <a:srgbClr val="000000"/>
                </a:solidFill>
                <a:latin typeface="Calibri"/>
                <a:cs typeface="Calibri"/>
              </a:rPr>
              <a:t>στον </a:t>
            </a:r>
            <a:r>
              <a:rPr sz="3801" spc="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1" spc="175" dirty="0">
                <a:solidFill>
                  <a:srgbClr val="000000"/>
                </a:solidFill>
                <a:latin typeface="Calibri"/>
                <a:cs typeface="Calibri"/>
              </a:rPr>
              <a:t>κυβερνοχώρο</a:t>
            </a:r>
            <a:r>
              <a:rPr sz="3801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1" spc="180" dirty="0">
                <a:solidFill>
                  <a:srgbClr val="000000"/>
                </a:solidFill>
                <a:latin typeface="Calibri"/>
                <a:cs typeface="Calibri"/>
              </a:rPr>
              <a:t>στον </a:t>
            </a:r>
            <a:r>
              <a:rPr sz="3801" spc="-8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1" spc="170" dirty="0">
                <a:solidFill>
                  <a:srgbClr val="000000"/>
                </a:solidFill>
                <a:latin typeface="Calibri"/>
                <a:cs typeface="Calibri"/>
              </a:rPr>
              <a:t>ναυτιλιακό</a:t>
            </a:r>
            <a:r>
              <a:rPr sz="3801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1" spc="185" dirty="0">
                <a:solidFill>
                  <a:srgbClr val="000000"/>
                </a:solidFill>
                <a:latin typeface="Calibri"/>
                <a:cs typeface="Calibri"/>
              </a:rPr>
              <a:t>τομέα</a:t>
            </a:r>
            <a:endParaRPr sz="3801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10301" y="2602527"/>
            <a:ext cx="3879179" cy="2129427"/>
          </a:xfrm>
          <a:prstGeom prst="rect">
            <a:avLst/>
          </a:prstGeom>
        </p:spPr>
        <p:txBody>
          <a:bodyPr vert="horz" wrap="square" lIns="0" tIns="188593" rIns="0" bIns="0" rtlCol="0">
            <a:spAutoFit/>
          </a:bodyPr>
          <a:lstStyle/>
          <a:p>
            <a:pPr marL="12700">
              <a:spcBef>
                <a:spcPts val="1485"/>
              </a:spcBef>
            </a:pPr>
            <a:r>
              <a:rPr sz="2850" b="1" spc="140" dirty="0">
                <a:solidFill>
                  <a:srgbClr val="D7791A"/>
                </a:solidFill>
                <a:latin typeface="Calibri"/>
                <a:cs typeface="Calibri"/>
              </a:rPr>
              <a:t>CSP002_SS_M</a:t>
            </a:r>
            <a:endParaRPr sz="2850" dirty="0">
              <a:latin typeface="Calibri"/>
              <a:cs typeface="Calibri"/>
            </a:endParaRPr>
          </a:p>
          <a:p>
            <a:pPr marL="12700" marR="5080">
              <a:lnSpc>
                <a:spcPts val="3410"/>
              </a:lnSpc>
              <a:spcBef>
                <a:spcPts val="1490"/>
              </a:spcBef>
            </a:pPr>
            <a:r>
              <a:rPr sz="2850" b="1" spc="215" dirty="0">
                <a:solidFill>
                  <a:srgbClr val="D7791A"/>
                </a:solidFill>
                <a:latin typeface="Calibri"/>
                <a:cs typeface="Calibri"/>
              </a:rPr>
              <a:t>Ανθρωποκεντρικά</a:t>
            </a:r>
            <a:r>
              <a:rPr sz="2850" b="1" spc="4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2850" b="1" spc="190" dirty="0">
                <a:solidFill>
                  <a:srgbClr val="D7791A"/>
                </a:solidFill>
                <a:latin typeface="Calibri"/>
                <a:cs typeface="Calibri"/>
              </a:rPr>
              <a:t>και </a:t>
            </a:r>
            <a:r>
              <a:rPr sz="2850" b="1" spc="-63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2850" b="1" spc="245" dirty="0">
                <a:solidFill>
                  <a:srgbClr val="D7791A"/>
                </a:solidFill>
                <a:latin typeface="Calibri"/>
                <a:cs typeface="Calibri"/>
              </a:rPr>
              <a:t>ασφαλή </a:t>
            </a:r>
            <a:r>
              <a:rPr sz="2850" b="1" spc="220" dirty="0">
                <a:solidFill>
                  <a:srgbClr val="D7791A"/>
                </a:solidFill>
                <a:latin typeface="Calibri"/>
                <a:cs typeface="Calibri"/>
              </a:rPr>
              <a:t>θαλάσσια </a:t>
            </a:r>
            <a:r>
              <a:rPr sz="2850" b="1" spc="22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2850" b="1" spc="204" dirty="0">
                <a:solidFill>
                  <a:srgbClr val="D7791A"/>
                </a:solidFill>
                <a:latin typeface="Calibri"/>
                <a:cs typeface="Calibri"/>
              </a:rPr>
              <a:t>οικοσυστήματα</a:t>
            </a:r>
            <a:endParaRPr sz="28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07246" y="5160435"/>
            <a:ext cx="207452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50" spc="140" dirty="0">
                <a:latin typeface="Calibri"/>
                <a:cs typeface="Calibri"/>
              </a:rPr>
              <a:t>ΠΑΡΟΥΣ</a:t>
            </a:r>
            <a:r>
              <a:rPr lang="el-GR" sz="1250" spc="140" dirty="0">
                <a:latin typeface="Calibri"/>
                <a:cs typeface="Calibri"/>
              </a:rPr>
              <a:t>Ι</a:t>
            </a:r>
            <a:r>
              <a:rPr sz="1250" spc="140" dirty="0">
                <a:latin typeface="Calibri"/>
                <a:cs typeface="Calibri"/>
              </a:rPr>
              <a:t>ΑΣΗ</a:t>
            </a:r>
            <a:r>
              <a:rPr sz="1250" spc="110" dirty="0">
                <a:latin typeface="Calibri"/>
                <a:cs typeface="Calibri"/>
              </a:rPr>
              <a:t>:</a:t>
            </a:r>
            <a:r>
              <a:rPr sz="1250" spc="120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ΜΑΡΙΑ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45" dirty="0">
                <a:latin typeface="Calibri"/>
                <a:cs typeface="Calibri"/>
              </a:rPr>
              <a:t>ΛΑΜΠΡΟΥ</a:t>
            </a:r>
            <a:endParaRPr sz="12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669" y="-20231"/>
            <a:ext cx="12191887" cy="685793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66198" y="-54270"/>
            <a:ext cx="4154765" cy="123161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0" dirty="0">
                <a:latin typeface="Calibri"/>
                <a:cs typeface="Calibri"/>
              </a:rPr>
              <a:t>Περίγραμμα</a:t>
            </a:r>
            <a:r>
              <a:rPr spc="235" dirty="0">
                <a:latin typeface="Calibri"/>
                <a:cs typeface="Calibri"/>
              </a:rPr>
              <a:t> </a:t>
            </a:r>
            <a:r>
              <a:rPr spc="195" dirty="0">
                <a:latin typeface="Calibri"/>
                <a:cs typeface="Calibri"/>
              </a:rPr>
              <a:t>κατάρτισης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58557" y="1134568"/>
            <a:ext cx="4655777" cy="50677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704">
              <a:spcBef>
                <a:spcPts val="100"/>
              </a:spcBef>
            </a:pPr>
            <a:r>
              <a:rPr sz="1900" spc="200" dirty="0">
                <a:solidFill>
                  <a:srgbClr val="FFB900"/>
                </a:solidFill>
                <a:latin typeface="Calibri"/>
                <a:cs typeface="Calibri"/>
              </a:rPr>
              <a:t>Ημέρα</a:t>
            </a:r>
            <a:r>
              <a:rPr sz="1900" spc="4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190" dirty="0">
                <a:solidFill>
                  <a:srgbClr val="FFB900"/>
                </a:solidFill>
                <a:latin typeface="Calibri"/>
                <a:cs typeface="Calibri"/>
              </a:rPr>
              <a:t>1</a:t>
            </a:r>
            <a:endParaRPr sz="1900">
              <a:latin typeface="Calibri"/>
              <a:cs typeface="Calibri"/>
            </a:endParaRPr>
          </a:p>
          <a:p>
            <a:pPr marL="36193" marR="5080" indent="-17145" algn="just">
              <a:lnSpc>
                <a:spcPct val="142700"/>
              </a:lnSpc>
              <a:spcBef>
                <a:spcPts val="445"/>
              </a:spcBef>
            </a:pPr>
            <a:r>
              <a:rPr sz="1250" spc="85" dirty="0">
                <a:solidFill>
                  <a:srgbClr val="FFB900"/>
                </a:solidFill>
                <a:latin typeface="Calibri"/>
                <a:cs typeface="Calibri"/>
              </a:rPr>
              <a:t>Θέμα-1: </a:t>
            </a:r>
            <a:r>
              <a:rPr sz="1250" spc="90" dirty="0">
                <a:solidFill>
                  <a:srgbClr val="FFB900"/>
                </a:solidFill>
                <a:latin typeface="Calibri"/>
                <a:cs typeface="Calibri"/>
              </a:rPr>
              <a:t>Εισαγωγή στη θαλάσσια κυβερνοασφάλεια </a:t>
            </a:r>
            <a:r>
              <a:rPr sz="1100" spc="105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τοπίο: 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ενδιαφερόμενοι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φορείς,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φορείς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απειλών, ανησυχίες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Κανονισμοί </a:t>
            </a:r>
            <a:r>
              <a:rPr sz="11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συστάσεις</a:t>
            </a:r>
            <a:endParaRPr sz="1100">
              <a:latin typeface="Calibri"/>
              <a:cs typeface="Calibri"/>
            </a:endParaRPr>
          </a:p>
          <a:p>
            <a:pPr marL="19049" algn="just">
              <a:spcBef>
                <a:spcPts val="855"/>
              </a:spcBef>
            </a:pPr>
            <a:r>
              <a:rPr sz="1250" spc="85" dirty="0">
                <a:solidFill>
                  <a:srgbClr val="FFB900"/>
                </a:solidFill>
                <a:latin typeface="Calibri"/>
                <a:cs typeface="Calibri"/>
              </a:rPr>
              <a:t>Θέμα-2:</a:t>
            </a:r>
            <a:r>
              <a:rPr sz="12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B900"/>
                </a:solidFill>
                <a:latin typeface="Calibri"/>
                <a:cs typeface="Calibri"/>
              </a:rPr>
              <a:t>Κυβερνοασφάλεια</a:t>
            </a:r>
            <a:endParaRPr sz="1250">
              <a:latin typeface="Calibri"/>
              <a:cs typeface="Calibri"/>
            </a:endParaRPr>
          </a:p>
          <a:p>
            <a:pPr marL="36193" marR="2903765" algn="just">
              <a:lnSpc>
                <a:spcPct val="136100"/>
              </a:lnSpc>
              <a:spcBef>
                <a:spcPts val="495"/>
              </a:spcBef>
            </a:pP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Στόχοι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Μεθοδολογίες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00" spc="-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εργαλεία</a:t>
            </a:r>
            <a:endParaRPr sz="1100">
              <a:latin typeface="Calibri"/>
              <a:cs typeface="Calibri"/>
            </a:endParaRPr>
          </a:p>
          <a:p>
            <a:pPr marL="12700">
              <a:spcBef>
                <a:spcPts val="935"/>
              </a:spcBef>
            </a:pPr>
            <a:r>
              <a:rPr sz="1250" spc="110" dirty="0">
                <a:solidFill>
                  <a:srgbClr val="FFB900"/>
                </a:solidFill>
                <a:latin typeface="Calibri"/>
                <a:cs typeface="Calibri"/>
              </a:rPr>
              <a:t>Θέμα-3:</a:t>
            </a:r>
            <a:r>
              <a:rPr sz="125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B900"/>
                </a:solidFill>
                <a:latin typeface="Calibri"/>
                <a:cs typeface="Calibri"/>
              </a:rPr>
              <a:t>Βασικές</a:t>
            </a:r>
            <a:r>
              <a:rPr sz="125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B900"/>
                </a:solidFill>
                <a:latin typeface="Calibri"/>
                <a:cs typeface="Calibri"/>
              </a:rPr>
              <a:t>έννοιες</a:t>
            </a:r>
            <a:r>
              <a:rPr sz="1250" spc="4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B900"/>
                </a:solidFill>
                <a:latin typeface="Calibri"/>
                <a:cs typeface="Calibri"/>
              </a:rPr>
              <a:t>της</a:t>
            </a:r>
            <a:r>
              <a:rPr sz="1250" spc="5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B900"/>
                </a:solidFill>
                <a:latin typeface="Calibri"/>
                <a:cs typeface="Calibri"/>
              </a:rPr>
              <a:t>κυβερνοάμυνας</a:t>
            </a:r>
            <a:endParaRPr sz="1250">
              <a:latin typeface="Calibri"/>
              <a:cs typeface="Calibri"/>
            </a:endParaRPr>
          </a:p>
          <a:p>
            <a:pPr marL="61592" marR="3408573">
              <a:lnSpc>
                <a:spcPct val="135200"/>
              </a:lnSpc>
              <a:spcBef>
                <a:spcPts val="45"/>
              </a:spcBef>
            </a:pP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Κρυπτογραφία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Συναρτήσεις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κατα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ερ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τισμού 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Πρωτόκολλα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endParaRPr sz="1100">
              <a:latin typeface="Calibri"/>
              <a:cs typeface="Calibri"/>
            </a:endParaRPr>
          </a:p>
          <a:p>
            <a:pPr marL="21589" marR="1101058" indent="40004">
              <a:lnSpc>
                <a:spcPct val="137100"/>
              </a:lnSpc>
            </a:pP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Πιστοποίηση ταυτότητας χρήστη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και έλεγχος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Διαμερισματοποίηση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FFFFFF"/>
                </a:solidFill>
                <a:latin typeface="Calibri"/>
                <a:cs typeface="Calibri"/>
              </a:rPr>
              <a:t>απλούστευση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Ανίχνευση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00" spc="114" dirty="0">
                <a:solidFill>
                  <a:srgbClr val="FFFFFF"/>
                </a:solidFill>
                <a:latin typeface="Calibri"/>
                <a:cs typeface="Calibri"/>
              </a:rPr>
              <a:t>πρόληψη </a:t>
            </a:r>
            <a:r>
              <a:rPr sz="1100" spc="105" dirty="0">
                <a:solidFill>
                  <a:srgbClr val="FFFFFF"/>
                </a:solidFill>
                <a:latin typeface="Calibri"/>
                <a:cs typeface="Calibri"/>
              </a:rPr>
              <a:t>εισβολών </a:t>
            </a:r>
            <a:r>
              <a:rPr sz="1250" spc="110" dirty="0">
                <a:solidFill>
                  <a:srgbClr val="FFB900"/>
                </a:solidFill>
                <a:latin typeface="Calibri"/>
                <a:cs typeface="Calibri"/>
              </a:rPr>
              <a:t>Θέμα-4: </a:t>
            </a:r>
            <a:r>
              <a:rPr sz="1250" spc="114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B900"/>
                </a:solidFill>
                <a:latin typeface="Calibri"/>
                <a:cs typeface="Calibri"/>
              </a:rPr>
              <a:t>Επιθέσεις</a:t>
            </a:r>
            <a:endParaRPr sz="1250">
              <a:latin typeface="Calibri"/>
              <a:cs typeface="Calibri"/>
            </a:endParaRPr>
          </a:p>
          <a:p>
            <a:pPr marL="80643" marR="2830741">
              <a:lnSpc>
                <a:spcPct val="135200"/>
              </a:lnSpc>
              <a:spcBef>
                <a:spcPts val="100"/>
              </a:spcBef>
            </a:pP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Κατηγορίες </a:t>
            </a:r>
            <a:r>
              <a:rPr sz="1100" spc="110" dirty="0">
                <a:solidFill>
                  <a:srgbClr val="FFFFFF"/>
                </a:solidFill>
                <a:latin typeface="Calibri"/>
                <a:cs typeface="Calibri"/>
              </a:rPr>
              <a:t>κακόβουλου </a:t>
            </a:r>
            <a:r>
              <a:rPr sz="11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λογισμικού Ηλεκτρονικός </a:t>
            </a:r>
            <a:r>
              <a:rPr sz="1100" spc="-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FFFFFF"/>
                </a:solidFill>
                <a:latin typeface="Calibri"/>
                <a:cs typeface="Calibri"/>
              </a:rPr>
              <a:t>πόλεμος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3413" y="-20231"/>
            <a:ext cx="5937195" cy="6857937"/>
            <a:chOff x="106083" y="0"/>
            <a:chExt cx="5937250" cy="6858000"/>
          </a:xfrm>
        </p:grpSpPr>
        <p:sp>
          <p:nvSpPr>
            <p:cNvPr id="6" name="object 6"/>
            <p:cNvSpPr/>
            <p:nvPr/>
          </p:nvSpPr>
          <p:spPr>
            <a:xfrm>
              <a:off x="4495236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21" y="3627856"/>
                  </a:lnTo>
                  <a:lnTo>
                    <a:pt x="1451648" y="3652037"/>
                  </a:lnTo>
                  <a:lnTo>
                    <a:pt x="1404048" y="3662515"/>
                  </a:lnTo>
                  <a:lnTo>
                    <a:pt x="1354074" y="3657346"/>
                  </a:lnTo>
                  <a:lnTo>
                    <a:pt x="1299019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65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62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77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28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90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90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083" y="0"/>
              <a:ext cx="5840694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0536" y="5740626"/>
            <a:ext cx="132079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spc="-30" dirty="0">
                <a:latin typeface="Calibri"/>
                <a:cs typeface="Calibri"/>
              </a:rPr>
              <a:t>1</a:t>
            </a:r>
            <a:r>
              <a:rPr sz="850" dirty="0">
                <a:latin typeface="Calibri"/>
                <a:cs typeface="Calibri"/>
              </a:rPr>
              <a:t>1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8319" y="8064"/>
            <a:ext cx="3802980" cy="405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550" spc="185" dirty="0">
                <a:solidFill>
                  <a:srgbClr val="FFB900"/>
                </a:solidFill>
                <a:latin typeface="Times New Roman"/>
                <a:cs typeface="Times New Roman"/>
              </a:rPr>
              <a:t>Περίγραμμα</a:t>
            </a:r>
            <a:r>
              <a:rPr sz="2550" spc="110" dirty="0">
                <a:solidFill>
                  <a:srgbClr val="FFB900"/>
                </a:solidFill>
                <a:latin typeface="Times New Roman"/>
                <a:cs typeface="Times New Roman"/>
              </a:rPr>
              <a:t> </a:t>
            </a:r>
            <a:r>
              <a:rPr sz="2550" spc="180" dirty="0">
                <a:solidFill>
                  <a:srgbClr val="FFB900"/>
                </a:solidFill>
                <a:latin typeface="Times New Roman"/>
                <a:cs typeface="Times New Roman"/>
              </a:rPr>
              <a:t>κατάρτισης: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8317" y="818950"/>
            <a:ext cx="3990303" cy="4543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550" spc="20" dirty="0">
                <a:latin typeface="Calibri"/>
                <a:cs typeface="Calibri"/>
              </a:rPr>
              <a:t>Ημέρα</a:t>
            </a:r>
            <a:r>
              <a:rPr sz="2550" spc="20" dirty="0">
                <a:latin typeface="Times New Roman"/>
                <a:cs typeface="Times New Roman"/>
              </a:rPr>
              <a:t>-2</a:t>
            </a:r>
            <a:endParaRPr sz="2550">
              <a:latin typeface="Times New Roman"/>
              <a:cs typeface="Times New Roman"/>
            </a:endParaRPr>
          </a:p>
          <a:p>
            <a:pPr marL="154300" marR="2355142">
              <a:lnSpc>
                <a:spcPct val="138400"/>
              </a:lnSpc>
              <a:spcBef>
                <a:spcPts val="550"/>
              </a:spcBef>
            </a:pPr>
            <a:r>
              <a:rPr sz="1250" spc="85" dirty="0">
                <a:solidFill>
                  <a:srgbClr val="FFB900"/>
                </a:solidFill>
                <a:latin typeface="Calibri"/>
                <a:cs typeface="Calibri"/>
              </a:rPr>
              <a:t>Θέμα-6:</a:t>
            </a:r>
            <a:r>
              <a:rPr sz="1250" spc="-1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B900"/>
                </a:solidFill>
                <a:latin typeface="Calibri"/>
                <a:cs typeface="Calibri"/>
              </a:rPr>
              <a:t>Συστήματα </a:t>
            </a:r>
            <a:r>
              <a:rPr sz="1250" spc="-26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B900"/>
                </a:solidFill>
                <a:latin typeface="Calibri"/>
                <a:cs typeface="Calibri"/>
              </a:rPr>
              <a:t>πλοίου </a:t>
            </a:r>
            <a:r>
              <a:rPr sz="1100" spc="65" dirty="0">
                <a:latin typeface="Calibri"/>
                <a:cs typeface="Calibri"/>
              </a:rPr>
              <a:t>Επικοινωνία 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Πλοήγηση</a:t>
            </a:r>
            <a:endParaRPr sz="1100">
              <a:latin typeface="Calibri"/>
              <a:cs typeface="Calibri"/>
            </a:endParaRPr>
          </a:p>
          <a:p>
            <a:pPr marL="154300">
              <a:spcBef>
                <a:spcPts val="805"/>
              </a:spcBef>
            </a:pPr>
            <a:r>
              <a:rPr sz="1100" spc="60" dirty="0">
                <a:latin typeface="Calibri"/>
                <a:cs typeface="Calibri"/>
              </a:rPr>
              <a:t>Λειτουργίες</a:t>
            </a:r>
            <a:endParaRPr sz="1100">
              <a:latin typeface="Calibri"/>
              <a:cs typeface="Calibri"/>
            </a:endParaRPr>
          </a:p>
          <a:p>
            <a:pPr marL="154300">
              <a:spcBef>
                <a:spcPts val="635"/>
              </a:spcBef>
            </a:pPr>
            <a:r>
              <a:rPr sz="1100" spc="105" dirty="0">
                <a:latin typeface="Calibri"/>
                <a:cs typeface="Calibri"/>
              </a:rPr>
              <a:t>Ενημέρωση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και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ψυχαγωγία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επιβατών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και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πληρώματος</a:t>
            </a:r>
            <a:endParaRPr sz="1100">
              <a:latin typeface="Calibri"/>
              <a:cs typeface="Calibri"/>
            </a:endParaRPr>
          </a:p>
          <a:p>
            <a:pPr marL="154300" marR="5080" indent="-50164">
              <a:lnSpc>
                <a:spcPct val="143400"/>
              </a:lnSpc>
              <a:spcBef>
                <a:spcPts val="565"/>
              </a:spcBef>
            </a:pPr>
            <a:r>
              <a:rPr sz="1250" spc="110" dirty="0">
                <a:solidFill>
                  <a:srgbClr val="FFB900"/>
                </a:solidFill>
                <a:latin typeface="Calibri"/>
                <a:cs typeface="Calibri"/>
              </a:rPr>
              <a:t>Θέμα-7: Περιστατικά </a:t>
            </a:r>
            <a:r>
              <a:rPr sz="1250" spc="120" dirty="0">
                <a:solidFill>
                  <a:srgbClr val="FFB900"/>
                </a:solidFill>
                <a:latin typeface="Calibri"/>
                <a:cs typeface="Calibri"/>
              </a:rPr>
              <a:t>ασφάλειας </a:t>
            </a:r>
            <a:r>
              <a:rPr sz="1250" spc="114" dirty="0">
                <a:solidFill>
                  <a:srgbClr val="FFB900"/>
                </a:solidFill>
                <a:latin typeface="Calibri"/>
                <a:cs typeface="Calibri"/>
              </a:rPr>
              <a:t>στον </a:t>
            </a:r>
            <a:r>
              <a:rPr sz="1250" spc="120" dirty="0">
                <a:solidFill>
                  <a:srgbClr val="FFB900"/>
                </a:solidFill>
                <a:latin typeface="Calibri"/>
                <a:cs typeface="Calibri"/>
              </a:rPr>
              <a:t> κυβερνοχώρο </a:t>
            </a:r>
            <a:r>
              <a:rPr sz="1100" spc="95" dirty="0">
                <a:latin typeface="Calibri"/>
                <a:cs typeface="Calibri"/>
              </a:rPr>
              <a:t>Περιστατικά </a:t>
            </a:r>
            <a:r>
              <a:rPr sz="1100" spc="114" dirty="0">
                <a:latin typeface="Calibri"/>
                <a:cs typeface="Calibri"/>
              </a:rPr>
              <a:t>που </a:t>
            </a:r>
            <a:r>
              <a:rPr sz="1100" spc="100" dirty="0">
                <a:latin typeface="Calibri"/>
                <a:cs typeface="Calibri"/>
              </a:rPr>
              <a:t>επηρεάζουν 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συστήματα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επί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05" dirty="0">
                <a:latin typeface="Calibri"/>
                <a:cs typeface="Calibri"/>
              </a:rPr>
              <a:t>του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σκάφους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Περιστατικά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που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αφορούν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χερσαίο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σύστημα</a:t>
            </a:r>
            <a:endParaRPr sz="1100">
              <a:latin typeface="Calibri"/>
              <a:cs typeface="Calibri"/>
            </a:endParaRPr>
          </a:p>
          <a:p>
            <a:pPr marL="154300">
              <a:spcBef>
                <a:spcPts val="955"/>
              </a:spcBef>
            </a:pPr>
            <a:r>
              <a:rPr sz="1250" spc="85" dirty="0">
                <a:solidFill>
                  <a:srgbClr val="FFB900"/>
                </a:solidFill>
                <a:latin typeface="Calibri"/>
                <a:cs typeface="Calibri"/>
              </a:rPr>
              <a:t>Θέμα-8:</a:t>
            </a:r>
            <a:r>
              <a:rPr sz="1250" spc="-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B900"/>
                </a:solidFill>
                <a:latin typeface="Calibri"/>
                <a:cs typeface="Calibri"/>
              </a:rPr>
              <a:t>Μέτρα</a:t>
            </a:r>
            <a:endParaRPr sz="1250">
              <a:latin typeface="Calibri"/>
              <a:cs typeface="Calibri"/>
            </a:endParaRPr>
          </a:p>
          <a:p>
            <a:pPr marL="104135" marR="1327744">
              <a:lnSpc>
                <a:spcPct val="143800"/>
              </a:lnSpc>
              <a:spcBef>
                <a:spcPts val="370"/>
              </a:spcBef>
            </a:pPr>
            <a:r>
              <a:rPr sz="1100" spc="90" dirty="0">
                <a:latin typeface="Calibri"/>
                <a:cs typeface="Calibri"/>
              </a:rPr>
              <a:t>Μέτρα </a:t>
            </a:r>
            <a:r>
              <a:rPr sz="1100" spc="65" dirty="0">
                <a:latin typeface="Calibri"/>
                <a:cs typeface="Calibri"/>
              </a:rPr>
              <a:t>για </a:t>
            </a:r>
            <a:r>
              <a:rPr sz="1100" spc="75" dirty="0">
                <a:latin typeface="Calibri"/>
                <a:cs typeface="Calibri"/>
              </a:rPr>
              <a:t>τα </a:t>
            </a:r>
            <a:r>
              <a:rPr sz="1100" spc="80" dirty="0">
                <a:latin typeface="Calibri"/>
                <a:cs typeface="Calibri"/>
              </a:rPr>
              <a:t>συστήματα </a:t>
            </a:r>
            <a:r>
              <a:rPr sz="1100" spc="65" dirty="0">
                <a:latin typeface="Calibri"/>
                <a:cs typeface="Calibri"/>
              </a:rPr>
              <a:t>επί </a:t>
            </a:r>
            <a:r>
              <a:rPr sz="1100" spc="75" dirty="0">
                <a:latin typeface="Calibri"/>
                <a:cs typeface="Calibri"/>
              </a:rPr>
              <a:t>του </a:t>
            </a:r>
            <a:r>
              <a:rPr sz="1100" spc="80" dirty="0">
                <a:latin typeface="Calibri"/>
                <a:cs typeface="Calibri"/>
              </a:rPr>
              <a:t> σκάφους </a:t>
            </a:r>
            <a:r>
              <a:rPr sz="1100" spc="90" dirty="0">
                <a:latin typeface="Calibri"/>
                <a:cs typeface="Calibri"/>
              </a:rPr>
              <a:t>Μέτρα </a:t>
            </a:r>
            <a:r>
              <a:rPr sz="1100" spc="65" dirty="0">
                <a:latin typeface="Calibri"/>
                <a:cs typeface="Calibri"/>
              </a:rPr>
              <a:t>για </a:t>
            </a:r>
            <a:r>
              <a:rPr sz="1100" spc="70" dirty="0">
                <a:latin typeface="Calibri"/>
                <a:cs typeface="Calibri"/>
              </a:rPr>
              <a:t>το </a:t>
            </a:r>
            <a:r>
              <a:rPr sz="1100" spc="85" dirty="0">
                <a:latin typeface="Calibri"/>
                <a:cs typeface="Calibri"/>
              </a:rPr>
              <a:t>σύστημα </a:t>
            </a:r>
            <a:r>
              <a:rPr sz="1100" spc="75" dirty="0">
                <a:latin typeface="Calibri"/>
                <a:cs typeface="Calibri"/>
              </a:rPr>
              <a:t>στην </a:t>
            </a:r>
            <a:r>
              <a:rPr sz="1100" spc="80" dirty="0">
                <a:latin typeface="Calibri"/>
                <a:cs typeface="Calibri"/>
              </a:rPr>
              <a:t> ξηρά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B900"/>
                </a:solidFill>
                <a:latin typeface="Calibri"/>
                <a:cs typeface="Calibri"/>
              </a:rPr>
              <a:t>Θέμα-5:</a:t>
            </a:r>
            <a:r>
              <a:rPr sz="1250" spc="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B900"/>
                </a:solidFill>
                <a:latin typeface="Calibri"/>
                <a:cs typeface="Calibri"/>
              </a:rPr>
              <a:t>Διαχείριση</a:t>
            </a:r>
            <a:r>
              <a:rPr sz="1250" spc="3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B900"/>
                </a:solidFill>
                <a:latin typeface="Calibri"/>
                <a:cs typeface="Calibri"/>
              </a:rPr>
              <a:t>κινδύνων</a:t>
            </a:r>
            <a:endParaRPr sz="1250">
              <a:latin typeface="Calibri"/>
              <a:cs typeface="Calibri"/>
            </a:endParaRPr>
          </a:p>
          <a:p>
            <a:pPr marL="171445">
              <a:spcBef>
                <a:spcPts val="890"/>
              </a:spcBef>
            </a:pPr>
            <a:r>
              <a:rPr sz="1100" spc="100" dirty="0">
                <a:latin typeface="Calibri"/>
                <a:cs typeface="Calibri"/>
              </a:rPr>
              <a:t>Οι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βασικές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έννοιες</a:t>
            </a:r>
            <a:endParaRPr sz="1100">
              <a:latin typeface="Calibri"/>
              <a:cs typeface="Calibri"/>
            </a:endParaRPr>
          </a:p>
          <a:p>
            <a:pPr marL="171445">
              <a:spcBef>
                <a:spcPts val="615"/>
              </a:spcBef>
            </a:pPr>
            <a:r>
              <a:rPr sz="1100" spc="70" dirty="0">
                <a:latin typeface="Calibri"/>
                <a:cs typeface="Calibri"/>
              </a:rPr>
              <a:t>Πλαίσια,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σχέδια,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διαδικασίες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9921" y="5440007"/>
            <a:ext cx="4804365" cy="4770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50" spc="85" dirty="0">
                <a:solidFill>
                  <a:srgbClr val="FFB900"/>
                </a:solidFill>
                <a:latin typeface="Calibri"/>
                <a:cs typeface="Calibri"/>
              </a:rPr>
              <a:t>Θέμα-5:</a:t>
            </a:r>
            <a:r>
              <a:rPr sz="1250" spc="3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B900"/>
                </a:solidFill>
                <a:latin typeface="Calibri"/>
                <a:cs typeface="Calibri"/>
              </a:rPr>
              <a:t>Ο</a:t>
            </a:r>
            <a:r>
              <a:rPr sz="1250" spc="3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B900"/>
                </a:solidFill>
                <a:latin typeface="Calibri"/>
                <a:cs typeface="Calibri"/>
              </a:rPr>
              <a:t>ανθρώπινος</a:t>
            </a:r>
            <a:r>
              <a:rPr sz="1250" spc="4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B900"/>
                </a:solidFill>
                <a:latin typeface="Calibri"/>
                <a:cs typeface="Calibri"/>
              </a:rPr>
              <a:t>παράγοντας</a:t>
            </a:r>
            <a:endParaRPr sz="1250">
              <a:latin typeface="Calibri"/>
              <a:cs typeface="Calibri"/>
            </a:endParaRPr>
          </a:p>
          <a:p>
            <a:pPr marL="29209">
              <a:spcBef>
                <a:spcPts val="805"/>
              </a:spcBef>
            </a:pPr>
            <a:r>
              <a:rPr sz="1100" spc="75" dirty="0">
                <a:latin typeface="Calibri"/>
                <a:cs typeface="Calibri"/>
              </a:rPr>
              <a:t>Ευαισθητοποίηση,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κατάρτιση,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κουλτούρα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ασφάλειας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κυβερνοχώρο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85298" y="-22161"/>
            <a:ext cx="5306646" cy="6880161"/>
            <a:chOff x="6882205" y="0"/>
            <a:chExt cx="5306695" cy="6880225"/>
          </a:xfrm>
        </p:grpSpPr>
        <p:sp>
          <p:nvSpPr>
            <p:cNvPr id="7" name="object 7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7089" y="-34510"/>
            <a:ext cx="3050512" cy="6880161"/>
            <a:chOff x="6882205" y="0"/>
            <a:chExt cx="3050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132332" y="5627186"/>
            <a:ext cx="142874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spc="15" dirty="0">
                <a:latin typeface="Calibri"/>
                <a:cs typeface="Calibri"/>
              </a:rPr>
              <a:t>1</a:t>
            </a:r>
            <a:r>
              <a:rPr sz="850" spc="40" dirty="0">
                <a:latin typeface="Calibri"/>
                <a:cs typeface="Calibri"/>
              </a:rPr>
              <a:t>2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9970" y="53583"/>
            <a:ext cx="5115512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0" dirty="0">
                <a:solidFill>
                  <a:srgbClr val="FFB900"/>
                </a:solidFill>
              </a:rPr>
              <a:t>Ναυτιλιακή</a:t>
            </a:r>
            <a:r>
              <a:rPr spc="185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κυβερνοασφάλεια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98693" y="998104"/>
            <a:ext cx="5738441" cy="218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770"/>
              </a:lnSpc>
              <a:buClr>
                <a:srgbClr val="FFB900"/>
              </a:buClr>
              <a:buSzPct val="111111"/>
              <a:buFont typeface="Segoe UI Symbol"/>
              <a:buChar char="▪"/>
              <a:tabLst>
                <a:tab pos="104135" algn="l"/>
              </a:tabLst>
            </a:pPr>
            <a:r>
              <a:rPr sz="1350" spc="125" dirty="0">
                <a:latin typeface="Calibri"/>
                <a:cs typeface="Calibri"/>
              </a:rPr>
              <a:t>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ασφάλεια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στον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κυβερνοχώρο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(ή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ασφάλεια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πληροφορικής)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0132" y="1141995"/>
            <a:ext cx="5647003" cy="520654"/>
          </a:xfrm>
          <a:prstGeom prst="rect">
            <a:avLst/>
          </a:prstGeom>
        </p:spPr>
        <p:txBody>
          <a:bodyPr vert="horz" wrap="square" lIns="0" tIns="74294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85"/>
              </a:spcBef>
            </a:pPr>
            <a:r>
              <a:rPr sz="1350" spc="95" dirty="0">
                <a:latin typeface="Calibri"/>
                <a:cs typeface="Calibri"/>
              </a:rPr>
              <a:t>αποσκοπεί στην </a:t>
            </a:r>
            <a:r>
              <a:rPr sz="1350" spc="100" dirty="0">
                <a:latin typeface="Calibri"/>
                <a:cs typeface="Calibri"/>
              </a:rPr>
              <a:t>προστασία των </a:t>
            </a:r>
            <a:r>
              <a:rPr sz="1350" spc="90" dirty="0">
                <a:latin typeface="Calibri"/>
                <a:cs typeface="Calibri"/>
              </a:rPr>
              <a:t>υπολογιστών, </a:t>
            </a:r>
            <a:r>
              <a:rPr sz="1350" spc="100" dirty="0">
                <a:latin typeface="Calibri"/>
                <a:cs typeface="Calibri"/>
              </a:rPr>
              <a:t>των </a:t>
            </a:r>
            <a:r>
              <a:rPr sz="1350" spc="95" dirty="0">
                <a:latin typeface="Calibri"/>
                <a:cs typeface="Calibri"/>
              </a:rPr>
              <a:t>ελεγχόμενων </a:t>
            </a:r>
            <a:r>
              <a:rPr sz="1350" spc="105" dirty="0">
                <a:latin typeface="Calibri"/>
                <a:cs typeface="Calibri"/>
              </a:rPr>
              <a:t>από </a:t>
            </a:r>
            <a:r>
              <a:rPr sz="1350" spc="-29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υπολογιστή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συστημάτων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των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δικτύων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από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επιθέσεις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κακόβουλων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φορέων.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8694" y="2042951"/>
            <a:ext cx="6023554" cy="218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770"/>
              </a:lnSpc>
              <a:buClr>
                <a:srgbClr val="FFB900"/>
              </a:buClr>
              <a:buSzPct val="111111"/>
              <a:buFont typeface="Segoe UI Symbol"/>
              <a:buChar char="▪"/>
              <a:tabLst>
                <a:tab pos="104135" algn="l"/>
              </a:tabLst>
            </a:pPr>
            <a:r>
              <a:rPr sz="1350" spc="125" dirty="0">
                <a:latin typeface="Calibri"/>
                <a:cs typeface="Calibri"/>
              </a:rPr>
              <a:t>Η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κυβερνοασφάλεια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περιλαμβάνει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έννοιες,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εργαλεία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πρακτικές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0129" y="2186839"/>
            <a:ext cx="6023554" cy="375230"/>
          </a:xfrm>
          <a:prstGeom prst="rect">
            <a:avLst/>
          </a:prstGeom>
        </p:spPr>
        <p:txBody>
          <a:bodyPr vert="horz" wrap="square" lIns="0" tIns="74294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85"/>
              </a:spcBef>
            </a:pPr>
            <a:r>
              <a:rPr sz="1350" spc="95" dirty="0">
                <a:latin typeface="Calibri"/>
                <a:cs typeface="Calibri"/>
              </a:rPr>
              <a:t>κατάλληλες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για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άμυνα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έναντι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επιθέσεων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που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δημιουργούνται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από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την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ανθρώπινη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εφευρετικότητα.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8694" y="2943904"/>
            <a:ext cx="6149281" cy="218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770"/>
              </a:lnSpc>
              <a:buClr>
                <a:srgbClr val="FFB900"/>
              </a:buClr>
              <a:buSzPct val="111111"/>
              <a:buFont typeface="Segoe UI Symbol"/>
              <a:buChar char="▪"/>
              <a:tabLst>
                <a:tab pos="104135" algn="l"/>
              </a:tabLst>
            </a:pPr>
            <a:r>
              <a:rPr sz="1350" spc="125" dirty="0">
                <a:latin typeface="Calibri"/>
                <a:cs typeface="Calibri"/>
              </a:rPr>
              <a:t>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αυξανόμενη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ψηφιοποίηση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η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εξάρτηση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από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ΤΠ,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καθώς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η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0130" y="3087794"/>
            <a:ext cx="5546039" cy="375230"/>
          </a:xfrm>
          <a:prstGeom prst="rect">
            <a:avLst/>
          </a:prstGeom>
        </p:spPr>
        <p:txBody>
          <a:bodyPr vert="horz" wrap="square" lIns="0" tIns="74294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85"/>
              </a:spcBef>
            </a:pPr>
            <a:r>
              <a:rPr sz="1350" spc="95" dirty="0">
                <a:latin typeface="Calibri"/>
                <a:cs typeface="Calibri"/>
              </a:rPr>
              <a:t>εμφάνιση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ΜΑΣΕ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καθιστά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τη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ναυτιλιακή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βιομηχανία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πιο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ευάλωτη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σε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κυβερνοεπιθέσεις.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8692" y="3846129"/>
            <a:ext cx="6099508" cy="218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770"/>
              </a:lnSpc>
              <a:buClr>
                <a:srgbClr val="FFB900"/>
              </a:buClr>
              <a:buSzPct val="111111"/>
              <a:buFont typeface="Segoe UI Symbol"/>
              <a:buChar char="▪"/>
              <a:tabLst>
                <a:tab pos="104135" algn="l"/>
              </a:tabLst>
            </a:pPr>
            <a:r>
              <a:rPr sz="1350" spc="85" dirty="0">
                <a:latin typeface="Calibri"/>
                <a:cs typeface="Calibri"/>
              </a:rPr>
              <a:t>Στον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τομέα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ναυτιλίας,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υπάρχουν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ακόμη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πολλά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ανοικτά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ερωτήματα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0132" y="3990021"/>
            <a:ext cx="5881951" cy="375230"/>
          </a:xfrm>
          <a:prstGeom prst="rect">
            <a:avLst/>
          </a:prstGeom>
        </p:spPr>
        <p:txBody>
          <a:bodyPr vert="horz" wrap="square" lIns="0" tIns="74294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85"/>
              </a:spcBef>
            </a:pPr>
            <a:r>
              <a:rPr sz="1350" spc="80" dirty="0">
                <a:latin typeface="Calibri"/>
                <a:cs typeface="Calibri"/>
              </a:rPr>
              <a:t>σχετικά,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μεταξύ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άλλων,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με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τα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μέτρα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ασφάλειας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στον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κυβερνοχώρο,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τους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νομικούς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ορισμούς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ασφάλιση.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8692" y="4752570"/>
            <a:ext cx="6522357" cy="218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770"/>
              </a:lnSpc>
              <a:buClr>
                <a:srgbClr val="FFB900"/>
              </a:buClr>
              <a:buSzPct val="111111"/>
              <a:buFont typeface="Segoe UI Symbol"/>
              <a:buChar char="▪"/>
              <a:tabLst>
                <a:tab pos="104135" algn="l"/>
              </a:tabLst>
            </a:pPr>
            <a:r>
              <a:rPr sz="1350" spc="175" dirty="0">
                <a:latin typeface="Calibri"/>
                <a:cs typeface="Calibri"/>
              </a:rPr>
              <a:t>Ο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αυξανόμενος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αριθμός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κυβερνοεπιθέσεων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και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η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αυξανόμενη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σημασία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0129" y="4879888"/>
            <a:ext cx="5622238" cy="520078"/>
          </a:xfrm>
          <a:prstGeom prst="rect">
            <a:avLst/>
          </a:prstGeom>
        </p:spPr>
        <p:txBody>
          <a:bodyPr vert="horz" wrap="square" lIns="0" tIns="90804" rIns="0" bIns="0" rtlCol="0">
            <a:spAutoFit/>
          </a:bodyPr>
          <a:lstStyle/>
          <a:p>
            <a:pPr marL="12700" marR="438137">
              <a:lnSpc>
                <a:spcPct val="61900"/>
              </a:lnSpc>
              <a:spcBef>
                <a:spcPts val="715"/>
              </a:spcBef>
            </a:pPr>
            <a:r>
              <a:rPr sz="1350" spc="114" dirty="0">
                <a:latin typeface="Calibri"/>
                <a:cs typeface="Calibri"/>
              </a:rPr>
              <a:t>της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κυβερνοασφάλειας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θέτουν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40" dirty="0">
                <a:latin typeface="Calibri"/>
                <a:cs typeface="Calibri"/>
              </a:rPr>
              <a:t>υπό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αμφισβήτηση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ένα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40" dirty="0">
                <a:latin typeface="Calibri"/>
                <a:cs typeface="Calibri"/>
              </a:rPr>
              <a:t>από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τα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παλαιότερα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ts val="1300"/>
              </a:lnSpc>
            </a:pPr>
            <a:r>
              <a:rPr sz="1350" spc="70" dirty="0">
                <a:latin typeface="Calibri"/>
                <a:cs typeface="Calibri"/>
              </a:rPr>
              <a:t>τις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έννοιες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των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συμβάσεων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ναυτασφάλισης,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εγγύηση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αξιοπλοΐας,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8571" y="-34510"/>
            <a:ext cx="5024835" cy="68579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7747" y="0"/>
            <a:ext cx="11584197" cy="6880161"/>
            <a:chOff x="604329" y="0"/>
            <a:chExt cx="1158430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1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22" y="1561465"/>
                  </a:lnTo>
                  <a:lnTo>
                    <a:pt x="1757603" y="2837307"/>
                  </a:lnTo>
                  <a:lnTo>
                    <a:pt x="1732813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72" y="2922524"/>
                  </a:lnTo>
                  <a:lnTo>
                    <a:pt x="1526933" y="2901556"/>
                  </a:lnTo>
                  <a:lnTo>
                    <a:pt x="1490700" y="2868295"/>
                  </a:lnTo>
                  <a:lnTo>
                    <a:pt x="1466342" y="2826054"/>
                  </a:lnTo>
                  <a:lnTo>
                    <a:pt x="1455813" y="2778125"/>
                  </a:lnTo>
                  <a:lnTo>
                    <a:pt x="1461058" y="2727833"/>
                  </a:lnTo>
                  <a:lnTo>
                    <a:pt x="1720646" y="1769999"/>
                  </a:lnTo>
                  <a:lnTo>
                    <a:pt x="1726692" y="1734400"/>
                  </a:lnTo>
                  <a:lnTo>
                    <a:pt x="1717687" y="1663585"/>
                  </a:lnTo>
                  <a:lnTo>
                    <a:pt x="1681988" y="1600111"/>
                  </a:lnTo>
                  <a:lnTo>
                    <a:pt x="1637411" y="1563839"/>
                  </a:lnTo>
                  <a:lnTo>
                    <a:pt x="1590954" y="1543596"/>
                  </a:lnTo>
                  <a:lnTo>
                    <a:pt x="1591144" y="1543596"/>
                  </a:lnTo>
                  <a:lnTo>
                    <a:pt x="1541881" y="1537119"/>
                  </a:lnTo>
                  <a:lnTo>
                    <a:pt x="1494510" y="1543596"/>
                  </a:lnTo>
                  <a:lnTo>
                    <a:pt x="1450962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54" y="1673352"/>
                  </a:lnTo>
                  <a:lnTo>
                    <a:pt x="970965" y="3128518"/>
                  </a:lnTo>
                  <a:lnTo>
                    <a:pt x="0" y="6858000"/>
                  </a:lnTo>
                  <a:lnTo>
                    <a:pt x="26022" y="6858000"/>
                  </a:lnTo>
                  <a:lnTo>
                    <a:pt x="996365" y="3136265"/>
                  </a:lnTo>
                  <a:lnTo>
                    <a:pt x="1390954" y="1680972"/>
                  </a:lnTo>
                  <a:lnTo>
                    <a:pt x="1411973" y="1634896"/>
                  </a:lnTo>
                  <a:lnTo>
                    <a:pt x="1445247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72" y="1569085"/>
                  </a:lnTo>
                  <a:lnTo>
                    <a:pt x="1615020" y="1580248"/>
                  </a:lnTo>
                  <a:lnTo>
                    <a:pt x="1663458" y="1617357"/>
                  </a:lnTo>
                  <a:lnTo>
                    <a:pt x="1694370" y="1671396"/>
                  </a:lnTo>
                  <a:lnTo>
                    <a:pt x="1701990" y="1732280"/>
                  </a:lnTo>
                  <a:lnTo>
                    <a:pt x="1696516" y="1763649"/>
                  </a:lnTo>
                  <a:lnTo>
                    <a:pt x="1436801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37" y="2898775"/>
                  </a:lnTo>
                  <a:lnTo>
                    <a:pt x="1521206" y="2927972"/>
                  </a:lnTo>
                  <a:lnTo>
                    <a:pt x="1566722" y="2946654"/>
                  </a:lnTo>
                  <a:lnTo>
                    <a:pt x="1618640" y="2952800"/>
                  </a:lnTo>
                  <a:lnTo>
                    <a:pt x="1668805" y="2944622"/>
                  </a:lnTo>
                  <a:lnTo>
                    <a:pt x="1704073" y="2928188"/>
                  </a:lnTo>
                  <a:lnTo>
                    <a:pt x="1714525" y="2923311"/>
                  </a:lnTo>
                  <a:lnTo>
                    <a:pt x="1753108" y="2890101"/>
                  </a:lnTo>
                  <a:lnTo>
                    <a:pt x="1781860" y="2846197"/>
                  </a:lnTo>
                  <a:lnTo>
                    <a:pt x="1781860" y="2844927"/>
                  </a:lnTo>
                  <a:lnTo>
                    <a:pt x="2124252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87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4329" y="1377403"/>
              <a:ext cx="6645909" cy="0"/>
            </a:xfrm>
            <a:custGeom>
              <a:avLst/>
              <a:gdLst/>
              <a:ahLst/>
              <a:cxnLst/>
              <a:rect l="l" t="t" r="r" b="b"/>
              <a:pathLst>
                <a:path w="6645909">
                  <a:moveTo>
                    <a:pt x="0" y="0"/>
                  </a:moveTo>
                  <a:lnTo>
                    <a:pt x="6645633" y="0"/>
                  </a:lnTo>
                </a:path>
              </a:pathLst>
            </a:custGeom>
            <a:ln w="7824">
              <a:solidFill>
                <a:srgbClr val="1217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57587" y="2122690"/>
              <a:ext cx="3157855" cy="3372485"/>
            </a:xfrm>
            <a:custGeom>
              <a:avLst/>
              <a:gdLst/>
              <a:ahLst/>
              <a:cxnLst/>
              <a:rect l="l" t="t" r="r" b="b"/>
              <a:pathLst>
                <a:path w="3157854" h="3372485">
                  <a:moveTo>
                    <a:pt x="902068" y="3251631"/>
                  </a:moveTo>
                  <a:lnTo>
                    <a:pt x="0" y="3251631"/>
                  </a:lnTo>
                  <a:lnTo>
                    <a:pt x="0" y="3371926"/>
                  </a:lnTo>
                  <a:lnTo>
                    <a:pt x="902068" y="3371926"/>
                  </a:lnTo>
                  <a:lnTo>
                    <a:pt x="902068" y="3251631"/>
                  </a:lnTo>
                  <a:close/>
                </a:path>
                <a:path w="3157854" h="3372485">
                  <a:moveTo>
                    <a:pt x="2988780" y="270268"/>
                  </a:moveTo>
                  <a:lnTo>
                    <a:pt x="0" y="270268"/>
                  </a:lnTo>
                  <a:lnTo>
                    <a:pt x="0" y="390575"/>
                  </a:lnTo>
                  <a:lnTo>
                    <a:pt x="2988780" y="390575"/>
                  </a:lnTo>
                  <a:lnTo>
                    <a:pt x="2988780" y="270268"/>
                  </a:lnTo>
                  <a:close/>
                </a:path>
                <a:path w="3157854" h="3372485">
                  <a:moveTo>
                    <a:pt x="3157753" y="0"/>
                  </a:moveTo>
                  <a:lnTo>
                    <a:pt x="0" y="0"/>
                  </a:lnTo>
                  <a:lnTo>
                    <a:pt x="0" y="120294"/>
                  </a:lnTo>
                  <a:lnTo>
                    <a:pt x="3157753" y="120294"/>
                  </a:lnTo>
                  <a:lnTo>
                    <a:pt x="3157753" y="0"/>
                  </a:lnTo>
                  <a:close/>
                </a:path>
              </a:pathLst>
            </a:custGeom>
            <a:solidFill>
              <a:srgbClr val="2C6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5" y="0"/>
              <a:ext cx="5024882" cy="6857998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3660977" y="3477567"/>
            <a:ext cx="1861168" cy="200658"/>
          </a:xfrm>
          <a:custGeom>
            <a:avLst/>
            <a:gdLst/>
            <a:ahLst/>
            <a:cxnLst/>
            <a:rect l="l" t="t" r="r" b="b"/>
            <a:pathLst>
              <a:path w="1861185" h="200660">
                <a:moveTo>
                  <a:pt x="1860931" y="0"/>
                </a:moveTo>
                <a:lnTo>
                  <a:pt x="0" y="0"/>
                </a:lnTo>
                <a:lnTo>
                  <a:pt x="0" y="120294"/>
                </a:lnTo>
                <a:lnTo>
                  <a:pt x="4597" y="120294"/>
                </a:lnTo>
                <a:lnTo>
                  <a:pt x="4597" y="200418"/>
                </a:lnTo>
                <a:lnTo>
                  <a:pt x="1132344" y="200418"/>
                </a:lnTo>
                <a:lnTo>
                  <a:pt x="1470799" y="200418"/>
                </a:lnTo>
                <a:lnTo>
                  <a:pt x="1470799" y="120294"/>
                </a:lnTo>
                <a:lnTo>
                  <a:pt x="1860931" y="120294"/>
                </a:lnTo>
                <a:lnTo>
                  <a:pt x="1860931" y="0"/>
                </a:lnTo>
                <a:close/>
              </a:path>
            </a:pathLst>
          </a:custGeom>
          <a:solidFill>
            <a:srgbClr val="2C66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60985" y="2935716"/>
            <a:ext cx="2425043" cy="119379"/>
          </a:xfrm>
          <a:custGeom>
            <a:avLst/>
            <a:gdLst/>
            <a:ahLst/>
            <a:cxnLst/>
            <a:rect l="l" t="t" r="r" b="b"/>
            <a:pathLst>
              <a:path w="2425065" h="119380">
                <a:moveTo>
                  <a:pt x="2424658" y="0"/>
                </a:moveTo>
                <a:lnTo>
                  <a:pt x="0" y="0"/>
                </a:lnTo>
                <a:lnTo>
                  <a:pt x="0" y="119366"/>
                </a:lnTo>
                <a:lnTo>
                  <a:pt x="2424658" y="119366"/>
                </a:lnTo>
                <a:lnTo>
                  <a:pt x="2424658" y="0"/>
                </a:lnTo>
                <a:close/>
              </a:path>
            </a:pathLst>
          </a:custGeom>
          <a:solidFill>
            <a:srgbClr val="2C66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8443" y="-178134"/>
            <a:ext cx="6306761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0" dirty="0">
                <a:solidFill>
                  <a:srgbClr val="FFB900"/>
                </a:solidFill>
              </a:rPr>
              <a:t>Ναυτιλιακό</a:t>
            </a:r>
            <a:r>
              <a:rPr spc="185" dirty="0">
                <a:solidFill>
                  <a:srgbClr val="FFB900"/>
                </a:solidFill>
              </a:rPr>
              <a:t> </a:t>
            </a:r>
            <a:r>
              <a:rPr spc="175" dirty="0">
                <a:solidFill>
                  <a:srgbClr val="FFB900"/>
                </a:solidFill>
              </a:rPr>
              <a:t>τοπίο</a:t>
            </a:r>
            <a:r>
              <a:rPr spc="170" dirty="0">
                <a:solidFill>
                  <a:srgbClr val="FFB900"/>
                </a:solidFill>
              </a:rPr>
              <a:t> </a:t>
            </a:r>
            <a:r>
              <a:rPr spc="210" dirty="0">
                <a:solidFill>
                  <a:srgbClr val="FFB900"/>
                </a:solidFill>
              </a:rPr>
              <a:t>κυβερνοασφάλειας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02837" y="6596481"/>
            <a:ext cx="1421752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Πηγή:</a:t>
            </a:r>
            <a:r>
              <a:rPr sz="85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25" spc="22" baseline="5050" dirty="0">
                <a:solidFill>
                  <a:srgbClr val="005BAA"/>
                </a:solidFill>
                <a:latin typeface="Arial"/>
                <a:cs typeface="Arial"/>
              </a:rPr>
              <a:t>DNV</a:t>
            </a:r>
            <a:r>
              <a:rPr sz="825" spc="-7" baseline="5050" dirty="0">
                <a:solidFill>
                  <a:srgbClr val="005BAA"/>
                </a:solidFill>
                <a:latin typeface="Arial"/>
                <a:cs typeface="Arial"/>
              </a:rPr>
              <a:t> </a:t>
            </a:r>
            <a:r>
              <a:rPr sz="825" spc="15" baseline="5050" dirty="0">
                <a:latin typeface="Arial"/>
                <a:cs typeface="Arial"/>
              </a:rPr>
              <a:t>Maritime</a:t>
            </a:r>
            <a:r>
              <a:rPr sz="825" spc="-7" baseline="5050" dirty="0">
                <a:latin typeface="Arial"/>
                <a:cs typeface="Arial"/>
              </a:rPr>
              <a:t> </a:t>
            </a:r>
            <a:r>
              <a:rPr sz="825" spc="15" baseline="5050" dirty="0">
                <a:latin typeface="Arial"/>
                <a:cs typeface="Arial"/>
              </a:rPr>
              <a:t>Cyber</a:t>
            </a:r>
            <a:r>
              <a:rPr sz="825" spc="-7" baseline="5050" dirty="0">
                <a:latin typeface="Arial"/>
                <a:cs typeface="Arial"/>
              </a:rPr>
              <a:t> </a:t>
            </a:r>
            <a:r>
              <a:rPr sz="825" spc="15" baseline="5050" dirty="0">
                <a:latin typeface="Arial"/>
                <a:cs typeface="Arial"/>
              </a:rPr>
              <a:t>Priority</a:t>
            </a:r>
            <a:r>
              <a:rPr sz="825" baseline="5050" dirty="0">
                <a:latin typeface="Arial"/>
                <a:cs typeface="Arial"/>
              </a:rPr>
              <a:t> 2023</a:t>
            </a:r>
            <a:endParaRPr sz="825" baseline="50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4599" y="840577"/>
            <a:ext cx="3455638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b="1" spc="-5" dirty="0">
                <a:solidFill>
                  <a:srgbClr val="121718"/>
                </a:solidFill>
                <a:latin typeface="Calibri"/>
                <a:cs typeface="Calibri"/>
              </a:rPr>
              <a:t>Οι</a:t>
            </a:r>
            <a:r>
              <a:rPr sz="700" b="1" spc="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121718"/>
                </a:solidFill>
                <a:latin typeface="Calibri"/>
                <a:cs typeface="Calibri"/>
              </a:rPr>
              <a:t>επιπτώσεις</a:t>
            </a:r>
            <a:r>
              <a:rPr sz="700" b="1" spc="4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121718"/>
                </a:solidFill>
                <a:latin typeface="Calibri"/>
                <a:cs typeface="Calibri"/>
              </a:rPr>
              <a:t>που</a:t>
            </a:r>
            <a:r>
              <a:rPr sz="700" b="1" spc="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121718"/>
                </a:solidFill>
                <a:latin typeface="Calibri"/>
                <a:cs typeface="Calibri"/>
              </a:rPr>
              <a:t>σχετίζονται</a:t>
            </a:r>
            <a:r>
              <a:rPr sz="700" b="1" spc="4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121718"/>
                </a:solidFill>
                <a:latin typeface="Calibri"/>
                <a:cs typeface="Calibri"/>
              </a:rPr>
              <a:t>με</a:t>
            </a:r>
            <a:r>
              <a:rPr sz="700" b="1" spc="4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121718"/>
                </a:solidFill>
                <a:latin typeface="Calibri"/>
                <a:cs typeface="Calibri"/>
              </a:rPr>
              <a:t>την</a:t>
            </a:r>
            <a:r>
              <a:rPr sz="700" b="1" spc="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121718"/>
                </a:solidFill>
                <a:latin typeface="Calibri"/>
                <a:cs typeface="Calibri"/>
              </a:rPr>
              <a:t>ασφάλεια</a:t>
            </a:r>
            <a:r>
              <a:rPr sz="700" b="1" spc="4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121718"/>
                </a:solidFill>
                <a:latin typeface="Calibri"/>
                <a:cs typeface="Calibri"/>
              </a:rPr>
              <a:t>ΤΠ</a:t>
            </a:r>
            <a:r>
              <a:rPr sz="700" b="1" spc="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121718"/>
                </a:solidFill>
                <a:latin typeface="Calibri"/>
                <a:cs typeface="Calibri"/>
              </a:rPr>
              <a:t>κυριαρχούν</a:t>
            </a:r>
            <a:r>
              <a:rPr sz="700" b="1" spc="4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121718"/>
                </a:solidFill>
                <a:latin typeface="Calibri"/>
                <a:cs typeface="Calibri"/>
              </a:rPr>
              <a:t>στις</a:t>
            </a:r>
            <a:r>
              <a:rPr sz="700" b="1" spc="2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5" dirty="0">
                <a:solidFill>
                  <a:srgbClr val="121718"/>
                </a:solidFill>
                <a:latin typeface="Calibri"/>
                <a:cs typeface="Calibri"/>
              </a:rPr>
              <a:t>ανησυχίες</a:t>
            </a:r>
            <a:r>
              <a:rPr sz="700" b="1" spc="2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121718"/>
                </a:solidFill>
                <a:latin typeface="Calibri"/>
                <a:cs typeface="Calibri"/>
              </a:rPr>
              <a:t>του</a:t>
            </a:r>
            <a:r>
              <a:rPr sz="700" b="1" spc="4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121718"/>
                </a:solidFill>
                <a:latin typeface="Calibri"/>
                <a:cs typeface="Calibri"/>
              </a:rPr>
              <a:t>κλάδου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32842" y="1481150"/>
            <a:ext cx="108901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Διακοπή</a:t>
            </a:r>
            <a:r>
              <a:rPr sz="600" spc="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121718"/>
                </a:solidFill>
                <a:latin typeface="Calibri"/>
                <a:cs typeface="Calibri"/>
              </a:rPr>
              <a:t>υπηρεσιών</a:t>
            </a:r>
            <a:r>
              <a:rPr sz="600" dirty="0">
                <a:solidFill>
                  <a:srgbClr val="121718"/>
                </a:solidFill>
                <a:latin typeface="Arial"/>
                <a:cs typeface="Arial"/>
              </a:rPr>
              <a:t>/</a:t>
            </a:r>
            <a:r>
              <a:rPr sz="600" dirty="0">
                <a:solidFill>
                  <a:srgbClr val="121718"/>
                </a:solidFill>
                <a:latin typeface="Calibri"/>
                <a:cs typeface="Calibri"/>
              </a:rPr>
              <a:t>λειτουργιών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68345" y="1481150"/>
            <a:ext cx="179703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56</a:t>
            </a:r>
            <a:r>
              <a:rPr sz="600" spc="25" dirty="0">
                <a:solidFill>
                  <a:srgbClr val="221F1F"/>
                </a:solidFill>
                <a:latin typeface="Arial"/>
                <a:cs typeface="Arial"/>
              </a:rPr>
              <a:t>%</a:t>
            </a:r>
            <a:endParaRPr sz="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86508" y="1724962"/>
            <a:ext cx="1245223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15" dirty="0">
                <a:solidFill>
                  <a:srgbClr val="121718"/>
                </a:solidFill>
                <a:latin typeface="Calibri"/>
                <a:cs typeface="Calibri"/>
              </a:rPr>
              <a:t>Χαμένα</a:t>
            </a:r>
            <a:r>
              <a:rPr sz="600" spc="2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121718"/>
                </a:solidFill>
                <a:latin typeface="Calibri"/>
                <a:cs typeface="Calibri"/>
              </a:rPr>
              <a:t>ή</a:t>
            </a:r>
            <a:r>
              <a:rPr sz="600" spc="2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κατεστραμμένα</a:t>
            </a:r>
            <a:r>
              <a:rPr sz="600" spc="3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121718"/>
                </a:solidFill>
                <a:latin typeface="Calibri"/>
                <a:cs typeface="Calibri"/>
              </a:rPr>
              <a:t>δεδομένα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3181" y="1918266"/>
            <a:ext cx="2456157" cy="219291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spcBef>
                <a:spcPts val="170"/>
              </a:spcBef>
            </a:pP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Ζημία</a:t>
            </a:r>
            <a:r>
              <a:rPr sz="600" spc="3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φήμης</a:t>
            </a:r>
            <a:r>
              <a:rPr sz="600" spc="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21718"/>
                </a:solidFill>
                <a:latin typeface="Arial"/>
                <a:cs typeface="Arial"/>
              </a:rPr>
              <a:t>(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που</a:t>
            </a:r>
            <a:r>
              <a:rPr sz="600" spc="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μπορεί</a:t>
            </a:r>
            <a:r>
              <a:rPr sz="600" spc="3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121718"/>
                </a:solidFill>
                <a:latin typeface="Calibri"/>
                <a:cs typeface="Calibri"/>
              </a:rPr>
              <a:t>να</a:t>
            </a:r>
            <a:r>
              <a:rPr sz="600" spc="3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οδηγήσει</a:t>
            </a:r>
            <a:r>
              <a:rPr sz="600" spc="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σε</a:t>
            </a:r>
            <a:r>
              <a:rPr sz="600" spc="3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διακοπή</a:t>
            </a:r>
            <a:r>
              <a:rPr sz="600" spc="4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εμπορικών</a:t>
            </a:r>
            <a:r>
              <a:rPr sz="600" spc="3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5" dirty="0">
                <a:solidFill>
                  <a:srgbClr val="121718"/>
                </a:solidFill>
                <a:latin typeface="Calibri"/>
                <a:cs typeface="Calibri"/>
              </a:rPr>
              <a:t>σχέσεων</a:t>
            </a:r>
            <a:r>
              <a:rPr sz="600" spc="15" dirty="0">
                <a:solidFill>
                  <a:srgbClr val="121718"/>
                </a:solidFill>
                <a:latin typeface="Calibri"/>
                <a:cs typeface="Calibri"/>
              </a:rPr>
              <a:t> ή</a:t>
            </a:r>
            <a:endParaRPr sz="600">
              <a:latin typeface="Calibri"/>
              <a:cs typeface="Calibri"/>
            </a:endParaRPr>
          </a:p>
          <a:p>
            <a:pPr marL="763882">
              <a:spcBef>
                <a:spcPts val="70"/>
              </a:spcBef>
            </a:pPr>
            <a:r>
              <a:rPr sz="600" spc="5" dirty="0">
                <a:solidFill>
                  <a:srgbClr val="121718"/>
                </a:solidFill>
                <a:latin typeface="Calibri"/>
                <a:cs typeface="Calibri"/>
              </a:rPr>
              <a:t>σχέσεων</a:t>
            </a:r>
            <a:r>
              <a:rPr sz="600" spc="-1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με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πελάτες</a:t>
            </a:r>
            <a:r>
              <a:rPr sz="600" spc="10" dirty="0">
                <a:solidFill>
                  <a:srgbClr val="121718"/>
                </a:solidFill>
                <a:latin typeface="Arial"/>
                <a:cs typeface="Arial"/>
              </a:rPr>
              <a:t>)</a:t>
            </a:r>
            <a:endParaRPr sz="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4618" y="2223812"/>
            <a:ext cx="2451712" cy="19550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5"/>
              </a:spcBef>
            </a:pP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Οικονομικές</a:t>
            </a:r>
            <a:r>
              <a:rPr sz="600" spc="3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απώλειες</a:t>
            </a:r>
            <a:r>
              <a:rPr sz="600" spc="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Arial"/>
                <a:cs typeface="Arial"/>
              </a:rPr>
              <a:t>(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συμπεριλαμβανομένων</a:t>
            </a:r>
            <a:r>
              <a:rPr sz="600" spc="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των</a:t>
            </a:r>
            <a:r>
              <a:rPr sz="600" spc="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χρημάτων</a:t>
            </a:r>
            <a:r>
              <a:rPr sz="600" spc="10" dirty="0">
                <a:solidFill>
                  <a:srgbClr val="121718"/>
                </a:solidFill>
                <a:latin typeface="Arial"/>
                <a:cs typeface="Arial"/>
              </a:rPr>
              <a:t>,</a:t>
            </a:r>
            <a:r>
              <a:rPr sz="600" spc="5" dirty="0">
                <a:solidFill>
                  <a:srgbClr val="121718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των</a:t>
            </a:r>
            <a:r>
              <a:rPr sz="600" spc="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χαμένων </a:t>
            </a:r>
            <a:r>
              <a:rPr sz="60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ευκαιριών</a:t>
            </a:r>
            <a:r>
              <a:rPr sz="600" spc="2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20" dirty="0">
                <a:solidFill>
                  <a:srgbClr val="121718"/>
                </a:solidFill>
                <a:latin typeface="Calibri"/>
                <a:cs typeface="Calibri"/>
              </a:rPr>
              <a:t>κ</a:t>
            </a:r>
            <a:r>
              <a:rPr sz="600" spc="-20" dirty="0">
                <a:solidFill>
                  <a:srgbClr val="121718"/>
                </a:solidFill>
                <a:latin typeface="Arial"/>
                <a:cs typeface="Arial"/>
              </a:rPr>
              <a:t>.</a:t>
            </a:r>
            <a:r>
              <a:rPr sz="600" spc="-20" dirty="0">
                <a:solidFill>
                  <a:srgbClr val="121718"/>
                </a:solidFill>
                <a:latin typeface="Calibri"/>
                <a:cs typeface="Calibri"/>
              </a:rPr>
              <a:t>λπ</a:t>
            </a:r>
            <a:r>
              <a:rPr sz="600" spc="-20" dirty="0">
                <a:solidFill>
                  <a:srgbClr val="121718"/>
                </a:solidFill>
                <a:latin typeface="Arial"/>
                <a:cs typeface="Arial"/>
              </a:rPr>
              <a:t>.)</a:t>
            </a:r>
            <a:endParaRPr sz="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24132" y="2279438"/>
            <a:ext cx="187324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35" dirty="0">
                <a:solidFill>
                  <a:srgbClr val="221F1F"/>
                </a:solidFill>
                <a:latin typeface="Arial"/>
                <a:cs typeface="Arial"/>
              </a:rPr>
              <a:t>43</a:t>
            </a:r>
            <a:r>
              <a:rPr sz="600" spc="130" dirty="0">
                <a:solidFill>
                  <a:srgbClr val="221F1F"/>
                </a:solidFill>
                <a:latin typeface="Arial"/>
                <a:cs typeface="Arial"/>
              </a:rPr>
              <a:t>%</a:t>
            </a:r>
            <a:endParaRPr sz="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11784" y="2005159"/>
            <a:ext cx="187324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35" dirty="0">
                <a:solidFill>
                  <a:srgbClr val="221F1F"/>
                </a:solidFill>
                <a:latin typeface="Arial"/>
                <a:cs typeface="Arial"/>
              </a:rPr>
              <a:t>48</a:t>
            </a:r>
            <a:r>
              <a:rPr sz="600" spc="130" dirty="0">
                <a:solidFill>
                  <a:srgbClr val="221F1F"/>
                </a:solidFill>
                <a:latin typeface="Arial"/>
                <a:cs typeface="Arial"/>
              </a:rPr>
              <a:t>%</a:t>
            </a:r>
            <a:endParaRPr sz="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92452" y="1723882"/>
            <a:ext cx="210183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55" dirty="0">
                <a:solidFill>
                  <a:srgbClr val="221F1F"/>
                </a:solidFill>
                <a:latin typeface="Arial"/>
                <a:cs typeface="Arial"/>
              </a:rPr>
              <a:t>53</a:t>
            </a:r>
            <a:r>
              <a:rPr sz="600" spc="130" dirty="0">
                <a:solidFill>
                  <a:srgbClr val="221F1F"/>
                </a:solidFill>
                <a:latin typeface="Arial"/>
                <a:cs typeface="Arial"/>
              </a:rPr>
              <a:t>%</a:t>
            </a:r>
            <a:endParaRPr sz="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6527" y="4523506"/>
            <a:ext cx="2578076" cy="221213"/>
          </a:xfrm>
          <a:prstGeom prst="rect">
            <a:avLst/>
          </a:prstGeom>
        </p:spPr>
        <p:txBody>
          <a:bodyPr vert="horz" wrap="square" lIns="0" tIns="23494" rIns="0" bIns="0" rtlCol="0">
            <a:spAutoFit/>
          </a:bodyPr>
          <a:lstStyle/>
          <a:p>
            <a:pPr marR="9526" algn="r">
              <a:spcBef>
                <a:spcPts val="185"/>
              </a:spcBef>
            </a:pPr>
            <a:r>
              <a:rPr sz="600" spc="5" dirty="0">
                <a:solidFill>
                  <a:srgbClr val="121718"/>
                </a:solidFill>
                <a:latin typeface="Calibri"/>
                <a:cs typeface="Calibri"/>
              </a:rPr>
              <a:t>Οικονομικές</a:t>
            </a:r>
            <a:r>
              <a:rPr sz="600" spc="5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5" dirty="0">
                <a:solidFill>
                  <a:srgbClr val="121718"/>
                </a:solidFill>
                <a:latin typeface="Calibri"/>
                <a:cs typeface="Calibri"/>
              </a:rPr>
              <a:t>κυρώσεις</a:t>
            </a:r>
            <a:r>
              <a:rPr sz="600" spc="5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5" dirty="0">
                <a:solidFill>
                  <a:srgbClr val="121718"/>
                </a:solidFill>
                <a:latin typeface="Arial"/>
                <a:cs typeface="Arial"/>
              </a:rPr>
              <a:t>(</a:t>
            </a:r>
            <a:r>
              <a:rPr sz="600" spc="5" dirty="0">
                <a:solidFill>
                  <a:srgbClr val="121718"/>
                </a:solidFill>
                <a:latin typeface="Calibri"/>
                <a:cs typeface="Calibri"/>
              </a:rPr>
              <a:t>συμπεριλαμβανομένων</a:t>
            </a:r>
            <a:r>
              <a:rPr sz="600" spc="5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5" dirty="0">
                <a:solidFill>
                  <a:srgbClr val="121718"/>
                </a:solidFill>
                <a:latin typeface="Calibri"/>
                <a:cs typeface="Calibri"/>
              </a:rPr>
              <a:t>των</a:t>
            </a:r>
            <a:r>
              <a:rPr sz="600" spc="5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5" dirty="0">
                <a:solidFill>
                  <a:srgbClr val="121718"/>
                </a:solidFill>
                <a:latin typeface="Calibri"/>
                <a:cs typeface="Calibri"/>
              </a:rPr>
              <a:t>ρυθμιστικών</a:t>
            </a:r>
            <a:r>
              <a:rPr sz="600" spc="5" dirty="0">
                <a:solidFill>
                  <a:srgbClr val="121718"/>
                </a:solidFill>
                <a:latin typeface="Arial"/>
                <a:cs typeface="Arial"/>
              </a:rPr>
              <a:t>/</a:t>
            </a:r>
            <a:r>
              <a:rPr sz="600" spc="25" dirty="0">
                <a:solidFill>
                  <a:srgbClr val="121718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121718"/>
                </a:solidFill>
                <a:latin typeface="Calibri"/>
                <a:cs typeface="Calibri"/>
              </a:rPr>
              <a:t>νομοθετικών</a:t>
            </a:r>
            <a:endParaRPr sz="600">
              <a:latin typeface="Calibri"/>
              <a:cs typeface="Calibri"/>
            </a:endParaRPr>
          </a:p>
          <a:p>
            <a:pPr marR="5080" algn="r">
              <a:spcBef>
                <a:spcPts val="90"/>
              </a:spcBef>
            </a:pPr>
            <a:r>
              <a:rPr sz="600" dirty="0">
                <a:solidFill>
                  <a:srgbClr val="121718"/>
                </a:solidFill>
                <a:latin typeface="Calibri"/>
                <a:cs typeface="Calibri"/>
              </a:rPr>
              <a:t>πρόστιμα</a:t>
            </a:r>
            <a:r>
              <a:rPr sz="600" dirty="0">
                <a:solidFill>
                  <a:srgbClr val="121718"/>
                </a:solidFill>
                <a:latin typeface="Arial"/>
                <a:cs typeface="Arial"/>
              </a:rPr>
              <a:t>,</a:t>
            </a:r>
            <a:r>
              <a:rPr sz="600" spc="-30" dirty="0">
                <a:solidFill>
                  <a:srgbClr val="121718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κυρώσεις</a:t>
            </a:r>
            <a:r>
              <a:rPr sz="60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20" dirty="0">
                <a:solidFill>
                  <a:srgbClr val="121718"/>
                </a:solidFill>
                <a:latin typeface="Calibri"/>
                <a:cs typeface="Calibri"/>
              </a:rPr>
              <a:t>κ</a:t>
            </a:r>
            <a:r>
              <a:rPr sz="600" spc="-20" dirty="0">
                <a:solidFill>
                  <a:srgbClr val="121718"/>
                </a:solidFill>
                <a:latin typeface="Arial"/>
                <a:cs typeface="Arial"/>
              </a:rPr>
              <a:t>.</a:t>
            </a:r>
            <a:r>
              <a:rPr sz="600" spc="-20" dirty="0">
                <a:solidFill>
                  <a:srgbClr val="121718"/>
                </a:solidFill>
                <a:latin typeface="Calibri"/>
                <a:cs typeface="Calibri"/>
              </a:rPr>
              <a:t>λπ</a:t>
            </a:r>
            <a:r>
              <a:rPr sz="600" spc="-20" dirty="0">
                <a:solidFill>
                  <a:srgbClr val="121718"/>
                </a:solidFill>
                <a:latin typeface="Arial"/>
                <a:cs typeface="Arial"/>
              </a:rPr>
              <a:t>.)</a:t>
            </a:r>
            <a:endParaRPr sz="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84906" y="4602741"/>
            <a:ext cx="210183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55" dirty="0">
                <a:solidFill>
                  <a:srgbClr val="221F1F"/>
                </a:solidFill>
                <a:latin typeface="Arial"/>
                <a:cs typeface="Arial"/>
              </a:rPr>
              <a:t>16</a:t>
            </a:r>
            <a:r>
              <a:rPr sz="600" spc="130" dirty="0">
                <a:solidFill>
                  <a:srgbClr val="221F1F"/>
                </a:solidFill>
                <a:latin typeface="Arial"/>
                <a:cs typeface="Arial"/>
              </a:rPr>
              <a:t>%</a:t>
            </a:r>
            <a:endParaRPr sz="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0634" y="5301794"/>
            <a:ext cx="6147378" cy="19357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3400"/>
              </a:lnSpc>
              <a:spcBef>
                <a:spcPts val="75"/>
              </a:spcBef>
            </a:pP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Ερώτηση: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 Σκεπτόμενοι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τις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πιθανές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επιπτώσεις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που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θα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μπορούσε να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έχει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μια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κυβερνοεπίθεση στον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οργανισμό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σας,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ποιες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από τις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ακόλουθες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συνέπειες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θεωρείτε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ότι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είναι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οι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πιο 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ανησυχητικές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-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από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την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άποψη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της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σοβαρότητάς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τους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σε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συνδυασμό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με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την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0" dirty="0">
                <a:solidFill>
                  <a:srgbClr val="57585B"/>
                </a:solidFill>
                <a:latin typeface="Arial"/>
                <a:cs typeface="Arial"/>
              </a:rPr>
              <a:t>πιθανότητα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να</a:t>
            </a:r>
            <a:r>
              <a:rPr sz="600" i="1" spc="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00" i="1" spc="15" dirty="0">
                <a:solidFill>
                  <a:srgbClr val="57585B"/>
                </a:solidFill>
                <a:latin typeface="Arial"/>
                <a:cs typeface="Arial"/>
              </a:rPr>
              <a:t>συμβούν;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1087994" y="2573013"/>
          <a:ext cx="5295214" cy="19040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2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7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59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06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509">
                <a:tc>
                  <a:txBody>
                    <a:bodyPr/>
                    <a:lstStyle/>
                    <a:p>
                      <a:pPr marR="301625" algn="r">
                        <a:lnSpc>
                          <a:spcPts val="620"/>
                        </a:lnSpc>
                      </a:pPr>
                      <a:r>
                        <a:rPr sz="600" spc="1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Κλοπή</a:t>
                      </a:r>
                      <a:r>
                        <a:rPr sz="600" spc="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1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δεδομένων</a:t>
                      </a:r>
                      <a:r>
                        <a:rPr sz="600" spc="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1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πελατών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620"/>
                        </a:lnSpc>
                      </a:pPr>
                      <a:r>
                        <a:rPr sz="600" spc="8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37%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2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661">
                <a:tc>
                  <a:txBody>
                    <a:bodyPr/>
                    <a:lstStyle/>
                    <a:p>
                      <a:pPr marR="354330" algn="r">
                        <a:lnSpc>
                          <a:spcPts val="715"/>
                        </a:lnSpc>
                      </a:pPr>
                      <a:r>
                        <a:rPr sz="600" spc="1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Αποτυχία</a:t>
                      </a:r>
                      <a:r>
                        <a:rPr sz="600" spc="3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1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των</a:t>
                      </a:r>
                      <a:r>
                        <a:rPr sz="600" spc="3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1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συστημάτων</a:t>
                      </a:r>
                      <a:r>
                        <a:rPr sz="600" spc="3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1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αυτοματισμού</a:t>
                      </a:r>
                      <a:r>
                        <a:rPr sz="600" spc="4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1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600" spc="1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δηλαδή</a:t>
                      </a:r>
                      <a:r>
                        <a:rPr sz="600" spc="1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600" spc="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προσφυγή</a:t>
                      </a:r>
                      <a:r>
                        <a:rPr sz="600" spc="3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1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σε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R="30543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600" spc="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χειροκίνητος</a:t>
                      </a:r>
                      <a:r>
                        <a:rPr sz="600" spc="2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1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έλεγχος</a:t>
                      </a:r>
                      <a:r>
                        <a:rPr sz="600" spc="1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600" spc="-2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33</a:t>
                      </a:r>
                      <a:r>
                        <a:rPr sz="60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503">
                <a:tc>
                  <a:txBody>
                    <a:bodyPr/>
                    <a:lstStyle/>
                    <a:p>
                      <a:pPr marL="10642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600" spc="-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Κ</a:t>
                      </a:r>
                      <a:r>
                        <a:rPr sz="600" spc="-2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λο</a:t>
                      </a:r>
                      <a:r>
                        <a:rPr sz="600" spc="-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π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ή</a:t>
                      </a:r>
                      <a:r>
                        <a:rPr sz="600" spc="-1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πνε</a:t>
                      </a:r>
                      <a:r>
                        <a:rPr sz="600" spc="1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υ</a:t>
                      </a:r>
                      <a:r>
                        <a:rPr sz="600" spc="2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μ</a:t>
                      </a:r>
                      <a:r>
                        <a:rPr sz="600" spc="1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α</a:t>
                      </a:r>
                      <a:r>
                        <a:rPr sz="600" spc="2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τι</a:t>
                      </a:r>
                      <a:r>
                        <a:rPr sz="600" spc="1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κ</a:t>
                      </a:r>
                      <a:r>
                        <a:rPr sz="600" spc="2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ή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ς </a:t>
                      </a:r>
                      <a:r>
                        <a:rPr sz="600" spc="-6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2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ιδ</a:t>
                      </a:r>
                      <a:r>
                        <a:rPr sz="600" spc="1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ι</a:t>
                      </a:r>
                      <a:r>
                        <a:rPr sz="600" spc="2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οκ</a:t>
                      </a:r>
                      <a:r>
                        <a:rPr sz="600" spc="1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τ</a:t>
                      </a:r>
                      <a:r>
                        <a:rPr sz="600" spc="2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ησί</a:t>
                      </a:r>
                      <a:r>
                        <a:rPr sz="600" spc="1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α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 marR="12065">
                        <a:lnSpc>
                          <a:spcPts val="665"/>
                        </a:lnSpc>
                      </a:pPr>
                      <a:r>
                        <a:rPr sz="600" spc="8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31%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943">
                <a:tc>
                  <a:txBody>
                    <a:bodyPr/>
                    <a:lstStyle/>
                    <a:p>
                      <a:pPr marR="258445" algn="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600" spc="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Ζημιές</a:t>
                      </a:r>
                      <a:r>
                        <a:rPr sz="600" spc="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σε</a:t>
                      </a:r>
                      <a:r>
                        <a:rPr sz="600" spc="2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εξοπλισμό,</a:t>
                      </a:r>
                      <a:r>
                        <a:rPr sz="600" spc="2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μηχανήματα,</a:t>
                      </a:r>
                      <a:r>
                        <a:rPr sz="600" spc="2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κτίρια,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R="260985" algn="r">
                        <a:lnSpc>
                          <a:spcPts val="625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σκάφη</a:t>
                      </a:r>
                      <a:r>
                        <a:rPr sz="600" spc="-3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ή</a:t>
                      </a:r>
                      <a:r>
                        <a:rPr sz="600" spc="-3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υποδομές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5397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8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spc="4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3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9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266700" algn="r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Απώλειες μέσω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εκβιασμού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ή </a:t>
                      </a:r>
                      <a:r>
                        <a:rPr sz="600" spc="-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λύτρων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600" spc="8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26%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4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252729" algn="r">
                        <a:lnSpc>
                          <a:spcPct val="100000"/>
                        </a:lnSpc>
                      </a:pPr>
                      <a:r>
                        <a:rPr sz="600" spc="-3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Συμβάνταφυσικής</a:t>
                      </a:r>
                      <a:r>
                        <a:rPr sz="600" spc="-1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ασφάλειας,</a:t>
                      </a:r>
                      <a:r>
                        <a:rPr sz="600" spc="-1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τραυματισμοί</a:t>
                      </a:r>
                      <a:r>
                        <a:rPr sz="600" spc="-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και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θάνατοι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</a:pPr>
                      <a:r>
                        <a:rPr sz="600" spc="8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20%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 rowSpan="5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4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0294">
                <a:tc>
                  <a:txBody>
                    <a:bodyPr/>
                    <a:lstStyle/>
                    <a:p>
                      <a:pPr marR="261620" algn="r">
                        <a:lnSpc>
                          <a:spcPts val="700"/>
                        </a:lnSpc>
                        <a:spcBef>
                          <a:spcPts val="145"/>
                        </a:spcBef>
                      </a:pPr>
                      <a:r>
                        <a:rPr sz="600" spc="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Απώλεια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ελέγχου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των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φυσικών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περιουσιακών</a:t>
                      </a:r>
                      <a:r>
                        <a:rPr sz="600" spc="-2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στοιχείων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565"/>
                        </a:lnSpc>
                        <a:spcBef>
                          <a:spcPts val="280"/>
                        </a:spcBef>
                      </a:pPr>
                      <a:r>
                        <a:rPr sz="600" spc="8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19%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6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5641">
                <a:tc>
                  <a:txBody>
                    <a:bodyPr/>
                    <a:lstStyle/>
                    <a:p>
                      <a:pPr marR="262890" algn="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600" spc="-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Περιβαλλοντική</a:t>
                      </a:r>
                      <a:r>
                        <a:rPr sz="600" spc="-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ζημία</a:t>
                      </a:r>
                      <a:r>
                        <a:rPr sz="600" spc="-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ή</a:t>
                      </a:r>
                      <a:r>
                        <a:rPr sz="600" spc="-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 μόλυνση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6679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625"/>
                        </a:lnSpc>
                        <a:spcBef>
                          <a:spcPts val="340"/>
                        </a:spcBef>
                      </a:pPr>
                      <a:r>
                        <a:rPr sz="600" spc="8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19%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317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1808" y="-10863"/>
            <a:ext cx="11808986" cy="6880161"/>
            <a:chOff x="379552" y="0"/>
            <a:chExt cx="118090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4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22" y="1561465"/>
                  </a:lnTo>
                  <a:lnTo>
                    <a:pt x="1757603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72" y="2922524"/>
                  </a:lnTo>
                  <a:lnTo>
                    <a:pt x="1526933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58" y="2727833"/>
                  </a:lnTo>
                  <a:lnTo>
                    <a:pt x="1720646" y="1769999"/>
                  </a:lnTo>
                  <a:lnTo>
                    <a:pt x="1726692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54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10" y="1543596"/>
                  </a:lnTo>
                  <a:lnTo>
                    <a:pt x="1450962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54" y="1673352"/>
                  </a:lnTo>
                  <a:lnTo>
                    <a:pt x="970965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65" y="3136265"/>
                  </a:lnTo>
                  <a:lnTo>
                    <a:pt x="1390954" y="1680972"/>
                  </a:lnTo>
                  <a:lnTo>
                    <a:pt x="1411973" y="1634896"/>
                  </a:lnTo>
                  <a:lnTo>
                    <a:pt x="1445247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72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16" y="1763649"/>
                  </a:lnTo>
                  <a:lnTo>
                    <a:pt x="1436801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37" y="2898775"/>
                  </a:lnTo>
                  <a:lnTo>
                    <a:pt x="1521206" y="2927972"/>
                  </a:lnTo>
                  <a:lnTo>
                    <a:pt x="1566722" y="2946654"/>
                  </a:lnTo>
                  <a:lnTo>
                    <a:pt x="1618640" y="2952800"/>
                  </a:lnTo>
                  <a:lnTo>
                    <a:pt x="1668805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60" y="2846197"/>
                  </a:lnTo>
                  <a:lnTo>
                    <a:pt x="1781860" y="2844927"/>
                  </a:lnTo>
                  <a:lnTo>
                    <a:pt x="2124252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0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9552" y="1993436"/>
              <a:ext cx="6506209" cy="0"/>
            </a:xfrm>
            <a:custGeom>
              <a:avLst/>
              <a:gdLst/>
              <a:ahLst/>
              <a:cxnLst/>
              <a:rect l="l" t="t" r="r" b="b"/>
              <a:pathLst>
                <a:path w="6506209">
                  <a:moveTo>
                    <a:pt x="0" y="0"/>
                  </a:moveTo>
                  <a:lnTo>
                    <a:pt x="6505630" y="0"/>
                  </a:lnTo>
                </a:path>
              </a:pathLst>
            </a:custGeom>
            <a:ln w="9043">
              <a:solidFill>
                <a:srgbClr val="1217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11739" y="4642750"/>
              <a:ext cx="1704339" cy="139065"/>
            </a:xfrm>
            <a:custGeom>
              <a:avLst/>
              <a:gdLst/>
              <a:ahLst/>
              <a:cxnLst/>
              <a:rect l="l" t="t" r="r" b="b"/>
              <a:pathLst>
                <a:path w="1704339" h="139064">
                  <a:moveTo>
                    <a:pt x="1703933" y="0"/>
                  </a:moveTo>
                  <a:lnTo>
                    <a:pt x="0" y="0"/>
                  </a:lnTo>
                  <a:lnTo>
                    <a:pt x="0" y="139027"/>
                  </a:lnTo>
                  <a:lnTo>
                    <a:pt x="1703933" y="139027"/>
                  </a:lnTo>
                  <a:lnTo>
                    <a:pt x="1703933" y="0"/>
                  </a:lnTo>
                  <a:close/>
                </a:path>
              </a:pathLst>
            </a:custGeom>
            <a:solidFill>
              <a:srgbClr val="2C6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11740" y="2971989"/>
              <a:ext cx="0" cy="2153285"/>
            </a:xfrm>
            <a:custGeom>
              <a:avLst/>
              <a:gdLst/>
              <a:ahLst/>
              <a:cxnLst/>
              <a:rect l="l" t="t" r="r" b="b"/>
              <a:pathLst>
                <a:path h="2153285">
                  <a:moveTo>
                    <a:pt x="0" y="2152663"/>
                  </a:moveTo>
                  <a:lnTo>
                    <a:pt x="0" y="0"/>
                  </a:lnTo>
                </a:path>
              </a:pathLst>
            </a:custGeom>
            <a:ln w="3862">
              <a:solidFill>
                <a:srgbClr val="1720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67280" y="-188998"/>
            <a:ext cx="6306761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0" dirty="0">
                <a:solidFill>
                  <a:srgbClr val="FFB900"/>
                </a:solidFill>
              </a:rPr>
              <a:t>Ναυτιλιακό</a:t>
            </a:r>
            <a:r>
              <a:rPr spc="185" dirty="0">
                <a:solidFill>
                  <a:srgbClr val="FFB900"/>
                </a:solidFill>
              </a:rPr>
              <a:t> </a:t>
            </a:r>
            <a:r>
              <a:rPr spc="175" dirty="0">
                <a:solidFill>
                  <a:srgbClr val="FFB900"/>
                </a:solidFill>
              </a:rPr>
              <a:t>τοπίο</a:t>
            </a:r>
            <a:r>
              <a:rPr spc="170" dirty="0">
                <a:solidFill>
                  <a:srgbClr val="FFB900"/>
                </a:solidFill>
              </a:rPr>
              <a:t> </a:t>
            </a:r>
            <a:r>
              <a:rPr spc="210" dirty="0">
                <a:solidFill>
                  <a:srgbClr val="FFB900"/>
                </a:solidFill>
              </a:rPr>
              <a:t>κυβερνοασφάλειας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341355" y="6121412"/>
            <a:ext cx="1421752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Πηγή:</a:t>
            </a:r>
            <a:r>
              <a:rPr sz="85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25" spc="22" baseline="5050" dirty="0">
                <a:solidFill>
                  <a:srgbClr val="005BAA"/>
                </a:solidFill>
                <a:latin typeface="Arial"/>
                <a:cs typeface="Arial"/>
              </a:rPr>
              <a:t>DNV</a:t>
            </a:r>
            <a:r>
              <a:rPr sz="825" spc="-7" baseline="5050" dirty="0">
                <a:solidFill>
                  <a:srgbClr val="005BAA"/>
                </a:solidFill>
                <a:latin typeface="Arial"/>
                <a:cs typeface="Arial"/>
              </a:rPr>
              <a:t> </a:t>
            </a:r>
            <a:r>
              <a:rPr sz="825" spc="15" baseline="5050" dirty="0">
                <a:latin typeface="Arial"/>
                <a:cs typeface="Arial"/>
              </a:rPr>
              <a:t>Maritime</a:t>
            </a:r>
            <a:r>
              <a:rPr sz="825" spc="-7" baseline="5050" dirty="0">
                <a:latin typeface="Arial"/>
                <a:cs typeface="Arial"/>
              </a:rPr>
              <a:t> </a:t>
            </a:r>
            <a:r>
              <a:rPr sz="825" spc="15" baseline="5050" dirty="0">
                <a:latin typeface="Arial"/>
                <a:cs typeface="Arial"/>
              </a:rPr>
              <a:t>Cyber</a:t>
            </a:r>
            <a:r>
              <a:rPr sz="825" spc="-7" baseline="5050" dirty="0">
                <a:latin typeface="Arial"/>
                <a:cs typeface="Arial"/>
              </a:rPr>
              <a:t> </a:t>
            </a:r>
            <a:r>
              <a:rPr sz="825" spc="15" baseline="5050" dirty="0">
                <a:latin typeface="Arial"/>
                <a:cs typeface="Arial"/>
              </a:rPr>
              <a:t>Priority</a:t>
            </a:r>
            <a:r>
              <a:rPr sz="825" baseline="5050" dirty="0">
                <a:latin typeface="Arial"/>
                <a:cs typeface="Arial"/>
              </a:rPr>
              <a:t> 2023</a:t>
            </a:r>
            <a:endParaRPr sz="825" baseline="50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9920" y="1456125"/>
            <a:ext cx="467863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65" dirty="0">
                <a:solidFill>
                  <a:srgbClr val="121718"/>
                </a:solidFill>
                <a:latin typeface="Calibri"/>
                <a:cs typeface="Calibri"/>
              </a:rPr>
              <a:t>Οι</a:t>
            </a:r>
            <a:r>
              <a:rPr sz="800" b="1" spc="1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55" dirty="0">
                <a:solidFill>
                  <a:srgbClr val="121718"/>
                </a:solidFill>
                <a:latin typeface="Calibri"/>
                <a:cs typeface="Calibri"/>
              </a:rPr>
              <a:t>χακτιβιστές</a:t>
            </a:r>
            <a:r>
              <a:rPr sz="800" b="1" spc="1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55" dirty="0">
                <a:solidFill>
                  <a:srgbClr val="121718"/>
                </a:solidFill>
                <a:latin typeface="Calibri"/>
                <a:cs typeface="Calibri"/>
              </a:rPr>
              <a:t>και</a:t>
            </a:r>
            <a:r>
              <a:rPr sz="800" b="1" spc="1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50" dirty="0">
                <a:solidFill>
                  <a:srgbClr val="121718"/>
                </a:solidFill>
                <a:latin typeface="Calibri"/>
                <a:cs typeface="Calibri"/>
              </a:rPr>
              <a:t>οι</a:t>
            </a:r>
            <a:r>
              <a:rPr sz="800" b="1" spc="1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60" dirty="0">
                <a:solidFill>
                  <a:srgbClr val="121718"/>
                </a:solidFill>
                <a:latin typeface="Calibri"/>
                <a:cs typeface="Calibri"/>
              </a:rPr>
              <a:t>ξένες</a:t>
            </a:r>
            <a:r>
              <a:rPr sz="800" b="1" spc="1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60" dirty="0">
                <a:solidFill>
                  <a:srgbClr val="121718"/>
                </a:solidFill>
                <a:latin typeface="Calibri"/>
                <a:cs typeface="Calibri"/>
              </a:rPr>
              <a:t>δυνάμεις</a:t>
            </a:r>
            <a:r>
              <a:rPr sz="800" b="1" spc="-60" dirty="0">
                <a:solidFill>
                  <a:srgbClr val="121718"/>
                </a:solidFill>
                <a:latin typeface="Arial"/>
                <a:cs typeface="Arial"/>
              </a:rPr>
              <a:t>,</a:t>
            </a:r>
            <a:r>
              <a:rPr sz="800" b="1" spc="-25" dirty="0">
                <a:solidFill>
                  <a:srgbClr val="121718"/>
                </a:solidFill>
                <a:latin typeface="Arial"/>
                <a:cs typeface="Arial"/>
              </a:rPr>
              <a:t> </a:t>
            </a:r>
            <a:r>
              <a:rPr sz="800" b="1" spc="-50" dirty="0">
                <a:solidFill>
                  <a:srgbClr val="121718"/>
                </a:solidFill>
                <a:latin typeface="Calibri"/>
                <a:cs typeface="Calibri"/>
              </a:rPr>
              <a:t>οι</a:t>
            </a:r>
            <a:r>
              <a:rPr sz="800" b="1" spc="1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60" dirty="0">
                <a:solidFill>
                  <a:srgbClr val="121718"/>
                </a:solidFill>
                <a:latin typeface="Calibri"/>
                <a:cs typeface="Calibri"/>
              </a:rPr>
              <a:t>οποίες</a:t>
            </a:r>
            <a:r>
              <a:rPr sz="800" b="1" spc="1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65" dirty="0">
                <a:solidFill>
                  <a:srgbClr val="121718"/>
                </a:solidFill>
                <a:latin typeface="Calibri"/>
                <a:cs typeface="Calibri"/>
              </a:rPr>
              <a:t>μπορεί</a:t>
            </a:r>
            <a:r>
              <a:rPr sz="800" b="1" spc="1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70" dirty="0">
                <a:solidFill>
                  <a:srgbClr val="121718"/>
                </a:solidFill>
                <a:latin typeface="Calibri"/>
                <a:cs typeface="Calibri"/>
              </a:rPr>
              <a:t>να</a:t>
            </a:r>
            <a:r>
              <a:rPr sz="800" b="1" spc="1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65" dirty="0">
                <a:solidFill>
                  <a:srgbClr val="121718"/>
                </a:solidFill>
                <a:latin typeface="Calibri"/>
                <a:cs typeface="Calibri"/>
              </a:rPr>
              <a:t>έχουν</a:t>
            </a:r>
            <a:r>
              <a:rPr sz="800" b="1" spc="1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60" dirty="0">
                <a:solidFill>
                  <a:srgbClr val="121718"/>
                </a:solidFill>
                <a:latin typeface="Calibri"/>
                <a:cs typeface="Calibri"/>
              </a:rPr>
              <a:t>τους</a:t>
            </a:r>
            <a:r>
              <a:rPr sz="800" b="1" spc="1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60" dirty="0">
                <a:solidFill>
                  <a:srgbClr val="121718"/>
                </a:solidFill>
                <a:latin typeface="Calibri"/>
                <a:cs typeface="Calibri"/>
              </a:rPr>
              <a:t>ίδιους</a:t>
            </a:r>
            <a:r>
              <a:rPr sz="800" b="1" spc="1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60" dirty="0">
                <a:solidFill>
                  <a:srgbClr val="121718"/>
                </a:solidFill>
                <a:latin typeface="Calibri"/>
                <a:cs typeface="Calibri"/>
              </a:rPr>
              <a:t>στόχους</a:t>
            </a:r>
            <a:r>
              <a:rPr sz="800" b="1" spc="-60" dirty="0">
                <a:solidFill>
                  <a:srgbClr val="121718"/>
                </a:solidFill>
                <a:latin typeface="Arial"/>
                <a:cs typeface="Arial"/>
              </a:rPr>
              <a:t>,</a:t>
            </a:r>
            <a:r>
              <a:rPr sz="800" b="1" spc="-25" dirty="0">
                <a:solidFill>
                  <a:srgbClr val="121718"/>
                </a:solidFill>
                <a:latin typeface="Arial"/>
                <a:cs typeface="Arial"/>
              </a:rPr>
              <a:t> </a:t>
            </a:r>
            <a:r>
              <a:rPr sz="800" b="1" spc="-65" dirty="0">
                <a:solidFill>
                  <a:srgbClr val="121718"/>
                </a:solidFill>
                <a:latin typeface="Calibri"/>
                <a:cs typeface="Calibri"/>
              </a:rPr>
              <a:t>αποτελούν</a:t>
            </a:r>
            <a:r>
              <a:rPr sz="800" b="1" spc="1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60" dirty="0">
                <a:solidFill>
                  <a:srgbClr val="121718"/>
                </a:solidFill>
                <a:latin typeface="Calibri"/>
                <a:cs typeface="Calibri"/>
              </a:rPr>
              <a:t>την</a:t>
            </a:r>
            <a:r>
              <a:rPr sz="800" b="1" spc="1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65" dirty="0">
                <a:solidFill>
                  <a:srgbClr val="121718"/>
                </a:solidFill>
                <a:latin typeface="Calibri"/>
                <a:cs typeface="Calibri"/>
              </a:rPr>
              <a:t>κορυφαία</a:t>
            </a:r>
            <a:r>
              <a:rPr sz="800" b="1" spc="1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65" dirty="0">
                <a:solidFill>
                  <a:srgbClr val="121718"/>
                </a:solidFill>
                <a:latin typeface="Calibri"/>
                <a:cs typeface="Calibri"/>
              </a:rPr>
              <a:t>απειλή</a:t>
            </a:r>
            <a:r>
              <a:rPr sz="800" b="1" spc="1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800" b="1" spc="-85" dirty="0">
                <a:solidFill>
                  <a:srgbClr val="121718"/>
                </a:solidFill>
                <a:latin typeface="Calibri"/>
                <a:cs typeface="Calibri"/>
              </a:rPr>
              <a:t>σήμερα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83691" y="2375314"/>
            <a:ext cx="414651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-55" dirty="0">
                <a:solidFill>
                  <a:srgbClr val="121718"/>
                </a:solidFill>
                <a:latin typeface="Arial"/>
                <a:cs typeface="Arial"/>
              </a:rPr>
              <a:t>Hacktivist</a:t>
            </a:r>
            <a:r>
              <a:rPr sz="750" spc="15" dirty="0">
                <a:solidFill>
                  <a:srgbClr val="121718"/>
                </a:solidFill>
                <a:latin typeface="Arial"/>
                <a:cs typeface="Arial"/>
              </a:rPr>
              <a:t>s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02896" y="2628562"/>
            <a:ext cx="1793223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Ξένε</a:t>
            </a:r>
            <a:r>
              <a:rPr sz="750" dirty="0">
                <a:solidFill>
                  <a:srgbClr val="121718"/>
                </a:solidFill>
                <a:latin typeface="Calibri"/>
                <a:cs typeface="Calibri"/>
              </a:rPr>
              <a:t>ς</a:t>
            </a:r>
            <a:r>
              <a:rPr sz="750" spc="-6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δυνά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μ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ε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ι</a:t>
            </a:r>
            <a:r>
              <a:rPr sz="750" dirty="0">
                <a:solidFill>
                  <a:srgbClr val="121718"/>
                </a:solidFill>
                <a:latin typeface="Calibri"/>
                <a:cs typeface="Calibri"/>
              </a:rPr>
              <a:t>ς</a:t>
            </a:r>
            <a:r>
              <a:rPr sz="750" spc="-6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κα</a:t>
            </a:r>
            <a:r>
              <a:rPr sz="750" dirty="0">
                <a:solidFill>
                  <a:srgbClr val="121718"/>
                </a:solidFill>
                <a:latin typeface="Calibri"/>
                <a:cs typeface="Calibri"/>
              </a:rPr>
              <a:t>ι</a:t>
            </a:r>
            <a:r>
              <a:rPr sz="750" spc="-6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κ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ρ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α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τ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ικ</a:t>
            </a:r>
            <a:r>
              <a:rPr sz="750" dirty="0">
                <a:solidFill>
                  <a:srgbClr val="121718"/>
                </a:solidFill>
                <a:latin typeface="Calibri"/>
                <a:cs typeface="Calibri"/>
              </a:rPr>
              <a:t>ά</a:t>
            </a:r>
            <a:r>
              <a:rPr sz="750" spc="-6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υ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π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ο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στ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η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ρ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ι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ζ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ό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μ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ενο</a:t>
            </a:r>
            <a:r>
              <a:rPr sz="750" dirty="0">
                <a:solidFill>
                  <a:srgbClr val="121718"/>
                </a:solidFill>
                <a:latin typeface="Calibri"/>
                <a:cs typeface="Calibri"/>
              </a:rPr>
              <a:t>ι</a:t>
            </a:r>
            <a:r>
              <a:rPr sz="750" spc="-6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φ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ορ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εί</a:t>
            </a:r>
            <a:r>
              <a:rPr sz="750" dirty="0">
                <a:solidFill>
                  <a:srgbClr val="121718"/>
                </a:solidFill>
                <a:latin typeface="Calibri"/>
                <a:cs typeface="Calibri"/>
              </a:rPr>
              <a:t>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24052" y="2897240"/>
            <a:ext cx="476880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Εγκληματικές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11310" y="3164650"/>
            <a:ext cx="389886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συμμορίε</a:t>
            </a:r>
            <a:r>
              <a:rPr sz="750" spc="15" dirty="0">
                <a:solidFill>
                  <a:srgbClr val="121718"/>
                </a:solidFill>
                <a:latin typeface="Calibri"/>
                <a:cs typeface="Calibri"/>
              </a:rPr>
              <a:t>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03139" y="3432058"/>
            <a:ext cx="791838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Τρομοκρατικέςομάδες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31486" y="3700737"/>
            <a:ext cx="2258039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-40" dirty="0">
                <a:solidFill>
                  <a:srgbClr val="121718"/>
                </a:solidFill>
                <a:latin typeface="Calibri"/>
                <a:cs typeface="Calibri"/>
              </a:rPr>
              <a:t>Κακόβουλοι </a:t>
            </a:r>
            <a:r>
              <a:rPr sz="750" spc="-40" dirty="0">
                <a:solidFill>
                  <a:srgbClr val="121718"/>
                </a:solidFill>
                <a:latin typeface="Arial"/>
                <a:cs typeface="Arial"/>
              </a:rPr>
              <a:t>insiders</a:t>
            </a:r>
            <a:r>
              <a:rPr sz="750" spc="-75" dirty="0">
                <a:solidFill>
                  <a:srgbClr val="121718"/>
                </a:solidFill>
                <a:latin typeface="Arial"/>
                <a:cs typeface="Arial"/>
              </a:rPr>
              <a:t> </a:t>
            </a:r>
            <a:r>
              <a:rPr sz="750" spc="-35" dirty="0">
                <a:solidFill>
                  <a:srgbClr val="121718"/>
                </a:solidFill>
                <a:latin typeface="Calibri"/>
                <a:cs typeface="Calibri"/>
              </a:rPr>
              <a:t>πρώην</a:t>
            </a:r>
            <a:r>
              <a:rPr sz="750" spc="-4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50" spc="-40" dirty="0">
                <a:solidFill>
                  <a:srgbClr val="121718"/>
                </a:solidFill>
                <a:latin typeface="Arial"/>
                <a:cs typeface="Arial"/>
              </a:rPr>
              <a:t>insiders</a:t>
            </a:r>
            <a:r>
              <a:rPr sz="750" spc="-75" dirty="0">
                <a:solidFill>
                  <a:srgbClr val="121718"/>
                </a:solidFill>
                <a:latin typeface="Arial"/>
                <a:cs typeface="Arial"/>
              </a:rPr>
              <a:t> </a:t>
            </a:r>
            <a:r>
              <a:rPr sz="750" spc="-35" dirty="0">
                <a:solidFill>
                  <a:srgbClr val="121718"/>
                </a:solidFill>
                <a:latin typeface="Arial"/>
                <a:cs typeface="Arial"/>
              </a:rPr>
              <a:t>(</a:t>
            </a:r>
            <a:r>
              <a:rPr sz="750" spc="-35" dirty="0">
                <a:solidFill>
                  <a:srgbClr val="121718"/>
                </a:solidFill>
                <a:latin typeface="Calibri"/>
                <a:cs typeface="Calibri"/>
              </a:rPr>
              <a:t>π</a:t>
            </a:r>
            <a:r>
              <a:rPr sz="750" spc="-35" dirty="0">
                <a:solidFill>
                  <a:srgbClr val="121718"/>
                </a:solidFill>
                <a:latin typeface="Arial"/>
                <a:cs typeface="Arial"/>
              </a:rPr>
              <a:t>.</a:t>
            </a:r>
            <a:r>
              <a:rPr sz="750" spc="-35" dirty="0">
                <a:solidFill>
                  <a:srgbClr val="121718"/>
                </a:solidFill>
                <a:latin typeface="Calibri"/>
                <a:cs typeface="Calibri"/>
              </a:rPr>
              <a:t>χ</a:t>
            </a:r>
            <a:r>
              <a:rPr sz="750" spc="-35" dirty="0">
                <a:solidFill>
                  <a:srgbClr val="121718"/>
                </a:solidFill>
                <a:latin typeface="Arial"/>
                <a:cs typeface="Arial"/>
              </a:rPr>
              <a:t>.</a:t>
            </a:r>
            <a:r>
              <a:rPr sz="750" spc="-75" dirty="0">
                <a:solidFill>
                  <a:srgbClr val="121718"/>
                </a:solidFill>
                <a:latin typeface="Arial"/>
                <a:cs typeface="Arial"/>
              </a:rPr>
              <a:t> </a:t>
            </a:r>
            <a:r>
              <a:rPr sz="750" spc="-40" dirty="0">
                <a:solidFill>
                  <a:srgbClr val="121718"/>
                </a:solidFill>
                <a:latin typeface="Calibri"/>
                <a:cs typeface="Calibri"/>
              </a:rPr>
              <a:t>υπάλληλοι</a:t>
            </a:r>
            <a:r>
              <a:rPr sz="750" spc="-3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121718"/>
                </a:solidFill>
                <a:latin typeface="Calibri"/>
                <a:cs typeface="Calibri"/>
              </a:rPr>
              <a:t>ή</a:t>
            </a:r>
            <a:r>
              <a:rPr sz="750" spc="-40" dirty="0">
                <a:solidFill>
                  <a:srgbClr val="121718"/>
                </a:solidFill>
                <a:latin typeface="Calibri"/>
                <a:cs typeface="Calibri"/>
              </a:rPr>
              <a:t> εταίροι</a:t>
            </a:r>
            <a:r>
              <a:rPr sz="750" spc="-40" dirty="0">
                <a:solidFill>
                  <a:srgbClr val="121718"/>
                </a:solidFill>
                <a:latin typeface="Arial"/>
                <a:cs typeface="Arial"/>
              </a:rPr>
              <a:t>)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05700" y="3997647"/>
            <a:ext cx="1283323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Β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ανδά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λο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υ</a:t>
            </a:r>
            <a:r>
              <a:rPr sz="750" dirty="0">
                <a:solidFill>
                  <a:srgbClr val="121718"/>
                </a:solidFill>
                <a:latin typeface="Calibri"/>
                <a:cs typeface="Calibri"/>
              </a:rPr>
              <a:t>ς</a:t>
            </a:r>
            <a:r>
              <a:rPr sz="750" spc="-6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121718"/>
                </a:solidFill>
                <a:latin typeface="Calibri"/>
                <a:cs typeface="Calibri"/>
              </a:rPr>
              <a:t>ή</a:t>
            </a:r>
            <a:r>
              <a:rPr sz="750" spc="-6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π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αι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δ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άκι</a:t>
            </a:r>
            <a:r>
              <a:rPr sz="750" dirty="0">
                <a:solidFill>
                  <a:srgbClr val="121718"/>
                </a:solidFill>
                <a:latin typeface="Calibri"/>
                <a:cs typeface="Calibri"/>
              </a:rPr>
              <a:t>α</a:t>
            </a:r>
            <a:r>
              <a:rPr sz="750" spc="-6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τ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ο</a:t>
            </a:r>
            <a:r>
              <a:rPr sz="750" dirty="0">
                <a:solidFill>
                  <a:srgbClr val="121718"/>
                </a:solidFill>
                <a:latin typeface="Calibri"/>
                <a:cs typeface="Calibri"/>
              </a:rPr>
              <a:t>υ</a:t>
            </a:r>
            <a:r>
              <a:rPr sz="750" spc="-6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σ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ενα</a:t>
            </a:r>
            <a:r>
              <a:rPr sz="750" spc="-55" dirty="0">
                <a:solidFill>
                  <a:srgbClr val="121718"/>
                </a:solidFill>
                <a:latin typeface="Calibri"/>
                <a:cs typeface="Calibri"/>
              </a:rPr>
              <a:t>ρί</a:t>
            </a:r>
            <a:r>
              <a:rPr sz="750" spc="-50" dirty="0">
                <a:solidFill>
                  <a:srgbClr val="121718"/>
                </a:solidFill>
                <a:latin typeface="Calibri"/>
                <a:cs typeface="Calibri"/>
              </a:rPr>
              <a:t>ο</a:t>
            </a:r>
            <a:r>
              <a:rPr sz="750" dirty="0">
                <a:solidFill>
                  <a:srgbClr val="121718"/>
                </a:solidFill>
                <a:latin typeface="Calibri"/>
                <a:cs typeface="Calibri"/>
              </a:rPr>
              <a:t>υ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16939" y="4295193"/>
            <a:ext cx="575305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5" dirty="0">
                <a:solidFill>
                  <a:srgbClr val="121718"/>
                </a:solidFill>
                <a:latin typeface="Calibri"/>
                <a:cs typeface="Calibri"/>
              </a:rPr>
              <a:t>Ανταγωνιστές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05896" y="4308542"/>
            <a:ext cx="1915142" cy="126958"/>
          </a:xfrm>
          <a:prstGeom prst="rect">
            <a:avLst/>
          </a:prstGeom>
          <a:solidFill>
            <a:srgbClr val="2C6679"/>
          </a:solidFill>
        </p:spPr>
        <p:txBody>
          <a:bodyPr vert="horz" wrap="square" lIns="0" tIns="11430" rIns="0" bIns="0" rtlCol="0">
            <a:spAutoFit/>
          </a:bodyPr>
          <a:lstStyle/>
          <a:p>
            <a:pPr marR="327014" algn="r">
              <a:spcBef>
                <a:spcPts val="90"/>
              </a:spcBef>
            </a:pPr>
            <a:r>
              <a:rPr sz="750" spc="-65" dirty="0">
                <a:solidFill>
                  <a:srgbClr val="221F1F"/>
                </a:solidFill>
                <a:latin typeface="Arial"/>
                <a:cs typeface="Arial"/>
              </a:rPr>
              <a:t>35%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05895" y="3344660"/>
            <a:ext cx="2282169" cy="125034"/>
          </a:xfrm>
          <a:prstGeom prst="rect">
            <a:avLst/>
          </a:prstGeom>
          <a:solidFill>
            <a:srgbClr val="2C6679"/>
          </a:solidFill>
        </p:spPr>
        <p:txBody>
          <a:bodyPr vert="horz" wrap="square" lIns="0" tIns="9525" rIns="0" bIns="0" rtlCol="0">
            <a:spAutoFit/>
          </a:bodyPr>
          <a:lstStyle/>
          <a:p>
            <a:pPr marR="103502" algn="r">
              <a:spcBef>
                <a:spcPts val="75"/>
              </a:spcBef>
            </a:pPr>
            <a:r>
              <a:rPr sz="750" spc="-65" dirty="0">
                <a:solidFill>
                  <a:srgbClr val="221F1F"/>
                </a:solidFill>
                <a:latin typeface="Arial"/>
                <a:cs typeface="Arial"/>
              </a:rPr>
              <a:t>50%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05896" y="3669164"/>
            <a:ext cx="2166600" cy="89768"/>
          </a:xfrm>
          <a:prstGeom prst="rect">
            <a:avLst/>
          </a:prstGeom>
          <a:solidFill>
            <a:srgbClr val="2C6679"/>
          </a:solidFill>
        </p:spPr>
        <p:txBody>
          <a:bodyPr vert="horz" wrap="square" lIns="0" tIns="0" rIns="0" bIns="0" rtlCol="0">
            <a:spAutoFit/>
          </a:bodyPr>
          <a:lstStyle/>
          <a:p>
            <a:pPr marR="21589" algn="r">
              <a:lnSpc>
                <a:spcPts val="715"/>
              </a:lnSpc>
            </a:pPr>
            <a:r>
              <a:rPr sz="750" spc="-20" dirty="0">
                <a:solidFill>
                  <a:srgbClr val="221F1F"/>
                </a:solidFill>
                <a:latin typeface="Arial"/>
                <a:cs typeface="Arial"/>
              </a:rPr>
              <a:t>49%</a:t>
            </a:r>
            <a:endParaRPr sz="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05895" y="3988671"/>
            <a:ext cx="1953242" cy="70019"/>
          </a:xfrm>
          <a:prstGeom prst="rect">
            <a:avLst/>
          </a:prstGeom>
          <a:solidFill>
            <a:srgbClr val="2C6679"/>
          </a:solidFill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545"/>
              </a:lnSpc>
            </a:pPr>
            <a:r>
              <a:rPr sz="750" spc="-20" dirty="0">
                <a:solidFill>
                  <a:srgbClr val="221F1F"/>
                </a:solidFill>
                <a:latin typeface="Arial"/>
                <a:cs typeface="Arial"/>
              </a:rPr>
              <a:t>44%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46930" y="2375314"/>
            <a:ext cx="210183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-25" dirty="0">
                <a:solidFill>
                  <a:srgbClr val="221F1F"/>
                </a:solidFill>
                <a:latin typeface="Arial"/>
                <a:cs typeface="Arial"/>
              </a:rPr>
              <a:t>62</a:t>
            </a:r>
            <a:r>
              <a:rPr sz="750" dirty="0">
                <a:solidFill>
                  <a:srgbClr val="221F1F"/>
                </a:solidFill>
                <a:latin typeface="Arial"/>
                <a:cs typeface="Arial"/>
              </a:rPr>
              <a:t>%</a:t>
            </a:r>
            <a:endParaRPr sz="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46601" y="2672466"/>
            <a:ext cx="210183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-25" dirty="0">
                <a:solidFill>
                  <a:srgbClr val="221F1F"/>
                </a:solidFill>
                <a:latin typeface="Arial"/>
                <a:cs typeface="Arial"/>
              </a:rPr>
              <a:t>59</a:t>
            </a:r>
            <a:r>
              <a:rPr sz="750" dirty="0">
                <a:solidFill>
                  <a:srgbClr val="221F1F"/>
                </a:solidFill>
                <a:latin typeface="Arial"/>
                <a:cs typeface="Arial"/>
              </a:rPr>
              <a:t>%</a:t>
            </a:r>
            <a:endParaRPr sz="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05898" y="3028650"/>
            <a:ext cx="2423773" cy="70019"/>
          </a:xfrm>
          <a:prstGeom prst="rect">
            <a:avLst/>
          </a:prstGeom>
          <a:solidFill>
            <a:srgbClr val="2C6679"/>
          </a:solidFill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465"/>
              </a:lnSpc>
            </a:pPr>
            <a:r>
              <a:rPr sz="750" spc="-20" dirty="0">
                <a:solidFill>
                  <a:srgbClr val="221F1F"/>
                </a:solidFill>
                <a:latin typeface="Arial"/>
                <a:cs typeface="Arial"/>
              </a:rPr>
              <a:t>56%</a:t>
            </a:r>
            <a:endParaRPr sz="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4363" y="4890373"/>
            <a:ext cx="3246090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i="1" spc="-50" dirty="0">
                <a:solidFill>
                  <a:srgbClr val="57585B"/>
                </a:solidFill>
                <a:latin typeface="Calibri"/>
                <a:cs typeface="Calibri"/>
              </a:rPr>
              <a:t>Ερ</a:t>
            </a:r>
            <a:r>
              <a:rPr sz="750" i="1" spc="-50" dirty="0">
                <a:solidFill>
                  <a:srgbClr val="57585B"/>
                </a:solidFill>
                <a:latin typeface="Arial"/>
                <a:cs typeface="Arial"/>
              </a:rPr>
              <a:t>:</a:t>
            </a:r>
            <a:r>
              <a:rPr sz="750" i="1" spc="-3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750" i="1" spc="-65" dirty="0">
                <a:solidFill>
                  <a:srgbClr val="57585B"/>
                </a:solidFill>
                <a:latin typeface="Calibri"/>
                <a:cs typeface="Calibri"/>
              </a:rPr>
              <a:t>Πόσο</a:t>
            </a:r>
            <a:r>
              <a:rPr sz="750" i="1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55" dirty="0">
                <a:solidFill>
                  <a:srgbClr val="57585B"/>
                </a:solidFill>
                <a:latin typeface="Calibri"/>
                <a:cs typeface="Calibri"/>
              </a:rPr>
              <a:t>ανησυχείτε</a:t>
            </a:r>
            <a:r>
              <a:rPr sz="750" i="1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50" dirty="0">
                <a:solidFill>
                  <a:srgbClr val="57585B"/>
                </a:solidFill>
                <a:latin typeface="Calibri"/>
                <a:cs typeface="Calibri"/>
              </a:rPr>
              <a:t>για</a:t>
            </a:r>
            <a:r>
              <a:rPr sz="750" i="1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55" dirty="0">
                <a:solidFill>
                  <a:srgbClr val="57585B"/>
                </a:solidFill>
                <a:latin typeface="Calibri"/>
                <a:cs typeface="Calibri"/>
              </a:rPr>
              <a:t>το</a:t>
            </a:r>
            <a:r>
              <a:rPr sz="750" i="1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60" dirty="0">
                <a:solidFill>
                  <a:srgbClr val="57585B"/>
                </a:solidFill>
                <a:latin typeface="Calibri"/>
                <a:cs typeface="Calibri"/>
              </a:rPr>
              <a:t>ενδεχόμενο</a:t>
            </a:r>
            <a:r>
              <a:rPr sz="750" i="1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60" dirty="0">
                <a:solidFill>
                  <a:srgbClr val="57585B"/>
                </a:solidFill>
                <a:latin typeface="Calibri"/>
                <a:cs typeface="Calibri"/>
              </a:rPr>
              <a:t>η</a:t>
            </a:r>
            <a:r>
              <a:rPr sz="750" i="1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60" dirty="0">
                <a:solidFill>
                  <a:srgbClr val="57585B"/>
                </a:solidFill>
                <a:latin typeface="Calibri"/>
                <a:cs typeface="Calibri"/>
              </a:rPr>
              <a:t>ακόλουθη</a:t>
            </a:r>
            <a:r>
              <a:rPr sz="750" i="1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55" dirty="0">
                <a:solidFill>
                  <a:srgbClr val="57585B"/>
                </a:solidFill>
                <a:latin typeface="Calibri"/>
                <a:cs typeface="Calibri"/>
              </a:rPr>
              <a:t>απειλή</a:t>
            </a:r>
            <a:r>
              <a:rPr sz="750" i="1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60" dirty="0">
                <a:solidFill>
                  <a:srgbClr val="57585B"/>
                </a:solidFill>
                <a:latin typeface="Calibri"/>
                <a:cs typeface="Calibri"/>
              </a:rPr>
              <a:t>να</a:t>
            </a:r>
            <a:r>
              <a:rPr sz="750" i="1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60" dirty="0">
                <a:solidFill>
                  <a:srgbClr val="57585B"/>
                </a:solidFill>
                <a:latin typeface="Calibri"/>
                <a:cs typeface="Calibri"/>
              </a:rPr>
              <a:t>βλάψει</a:t>
            </a:r>
            <a:r>
              <a:rPr sz="750" i="1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55" dirty="0">
                <a:solidFill>
                  <a:srgbClr val="57585B"/>
                </a:solidFill>
                <a:latin typeface="Calibri"/>
                <a:cs typeface="Calibri"/>
              </a:rPr>
              <a:t>τον</a:t>
            </a:r>
            <a:r>
              <a:rPr sz="750" i="1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60" dirty="0">
                <a:solidFill>
                  <a:srgbClr val="57585B"/>
                </a:solidFill>
                <a:latin typeface="Calibri"/>
                <a:cs typeface="Calibri"/>
              </a:rPr>
              <a:t>οργανισμό</a:t>
            </a:r>
            <a:r>
              <a:rPr sz="750" i="1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55" dirty="0">
                <a:solidFill>
                  <a:srgbClr val="57585B"/>
                </a:solidFill>
                <a:latin typeface="Calibri"/>
                <a:cs typeface="Calibri"/>
              </a:rPr>
              <a:t>σας</a:t>
            </a:r>
            <a:r>
              <a:rPr sz="750" i="1" spc="-55" dirty="0">
                <a:solidFill>
                  <a:srgbClr val="57585B"/>
                </a:solidFill>
                <a:latin typeface="Arial"/>
                <a:cs typeface="Arial"/>
              </a:rPr>
              <a:t>;</a:t>
            </a:r>
            <a:r>
              <a:rPr sz="750" i="1" spc="-30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750" i="1" spc="-65" dirty="0">
                <a:solidFill>
                  <a:srgbClr val="57585B"/>
                </a:solidFill>
                <a:latin typeface="Calibri"/>
                <a:cs typeface="Calibri"/>
              </a:rPr>
              <a:t>Τα</a:t>
            </a:r>
            <a:r>
              <a:rPr sz="750" i="1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65" dirty="0">
                <a:solidFill>
                  <a:srgbClr val="57585B"/>
                </a:solidFill>
                <a:latin typeface="Calibri"/>
                <a:cs typeface="Calibri"/>
              </a:rPr>
              <a:t>π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05897" y="4951360"/>
            <a:ext cx="1353808" cy="73482"/>
          </a:xfrm>
          <a:prstGeom prst="rect">
            <a:avLst/>
          </a:prstGeom>
          <a:solidFill>
            <a:srgbClr val="2C667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0"/>
              </a:lnSpc>
            </a:pPr>
            <a:r>
              <a:rPr sz="750" i="1" spc="-60" dirty="0">
                <a:solidFill>
                  <a:srgbClr val="57585B"/>
                </a:solidFill>
                <a:latin typeface="Calibri"/>
                <a:cs typeface="Calibri"/>
              </a:rPr>
              <a:t>οσοστά</a:t>
            </a:r>
            <a:r>
              <a:rPr sz="750" i="1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60" dirty="0">
                <a:solidFill>
                  <a:srgbClr val="57585B"/>
                </a:solidFill>
                <a:latin typeface="Calibri"/>
                <a:cs typeface="Calibri"/>
              </a:rPr>
              <a:t>αντανακλούν</a:t>
            </a:r>
            <a:r>
              <a:rPr sz="750" i="1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60" dirty="0">
                <a:solidFill>
                  <a:srgbClr val="57585B"/>
                </a:solidFill>
                <a:latin typeface="Calibri"/>
                <a:cs typeface="Calibri"/>
              </a:rPr>
              <a:t>μέτρια</a:t>
            </a:r>
            <a:r>
              <a:rPr sz="750" i="1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60" dirty="0">
                <a:solidFill>
                  <a:srgbClr val="57585B"/>
                </a:solidFill>
                <a:latin typeface="Calibri"/>
                <a:cs typeface="Calibri"/>
              </a:rPr>
              <a:t>ή</a:t>
            </a:r>
            <a:r>
              <a:rPr sz="750" i="1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60" dirty="0">
                <a:solidFill>
                  <a:srgbClr val="57585B"/>
                </a:solidFill>
                <a:latin typeface="Calibri"/>
                <a:cs typeface="Calibri"/>
              </a:rPr>
              <a:t>μεγάλη</a:t>
            </a:r>
            <a:r>
              <a:rPr sz="750" i="1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50" i="1" spc="-65" dirty="0">
                <a:solidFill>
                  <a:srgbClr val="57585B"/>
                </a:solidFill>
                <a:latin typeface="Calibri"/>
                <a:cs typeface="Calibri"/>
              </a:rPr>
              <a:t>α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31058" y="4890373"/>
            <a:ext cx="307337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i="1" spc="-65" dirty="0">
                <a:solidFill>
                  <a:srgbClr val="57585B"/>
                </a:solidFill>
                <a:latin typeface="Calibri"/>
                <a:cs typeface="Calibri"/>
              </a:rPr>
              <a:t>νησυχί</a:t>
            </a:r>
            <a:r>
              <a:rPr sz="750" i="1" spc="-80" dirty="0">
                <a:solidFill>
                  <a:srgbClr val="57585B"/>
                </a:solidFill>
                <a:latin typeface="Calibri"/>
                <a:cs typeface="Calibri"/>
              </a:rPr>
              <a:t>α</a:t>
            </a:r>
            <a:r>
              <a:rPr sz="750" i="1" spc="-35" dirty="0">
                <a:solidFill>
                  <a:srgbClr val="57585B"/>
                </a:solidFill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179" y="-193636"/>
            <a:ext cx="6306761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0" dirty="0">
                <a:solidFill>
                  <a:srgbClr val="FFB900"/>
                </a:solidFill>
              </a:rPr>
              <a:t>Ναυτιλιακό</a:t>
            </a:r>
            <a:r>
              <a:rPr spc="185" dirty="0">
                <a:solidFill>
                  <a:srgbClr val="FFB900"/>
                </a:solidFill>
              </a:rPr>
              <a:t> </a:t>
            </a:r>
            <a:r>
              <a:rPr spc="175" dirty="0">
                <a:solidFill>
                  <a:srgbClr val="FFB900"/>
                </a:solidFill>
              </a:rPr>
              <a:t>τοπίο</a:t>
            </a:r>
            <a:r>
              <a:rPr spc="170" dirty="0">
                <a:solidFill>
                  <a:srgbClr val="FFB900"/>
                </a:solidFill>
              </a:rPr>
              <a:t> </a:t>
            </a:r>
            <a:r>
              <a:rPr spc="210" dirty="0">
                <a:solidFill>
                  <a:srgbClr val="FFB900"/>
                </a:solidFill>
              </a:rPr>
              <a:t>κυβερνοασφάλειας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5260" y="1282668"/>
            <a:ext cx="5311090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300" spc="155" dirty="0">
                <a:solidFill>
                  <a:srgbClr val="D7791A"/>
                </a:solidFill>
                <a:latin typeface="Calibri"/>
                <a:cs typeface="Calibri"/>
              </a:rPr>
              <a:t>Ναυτιλιακή</a:t>
            </a:r>
            <a:r>
              <a:rPr sz="2300" spc="15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2300" spc="160" dirty="0">
                <a:solidFill>
                  <a:srgbClr val="D7791A"/>
                </a:solidFill>
                <a:latin typeface="Calibri"/>
                <a:cs typeface="Calibri"/>
              </a:rPr>
              <a:t>κυβερνοασφάλεια</a:t>
            </a:r>
            <a:r>
              <a:rPr sz="2300" spc="14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2300" spc="125" dirty="0">
                <a:solidFill>
                  <a:srgbClr val="D7791A"/>
                </a:solidFill>
                <a:latin typeface="Calibri"/>
                <a:cs typeface="Calibri"/>
              </a:rPr>
              <a:t>OT</a:t>
            </a:r>
            <a:r>
              <a:rPr sz="2300" spc="4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2300" spc="95" dirty="0">
                <a:solidFill>
                  <a:srgbClr val="D7791A"/>
                </a:solidFill>
                <a:latin typeface="Calibri"/>
                <a:cs typeface="Calibri"/>
              </a:rPr>
              <a:t>vs</a:t>
            </a:r>
            <a:r>
              <a:rPr sz="2300" spc="4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2300" spc="85" dirty="0">
                <a:solidFill>
                  <a:srgbClr val="D7791A"/>
                </a:solidFill>
                <a:latin typeface="Calibri"/>
                <a:cs typeface="Calibri"/>
              </a:rPr>
              <a:t>IT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5263" y="2163824"/>
            <a:ext cx="5808291" cy="16989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10" marR="534019" indent="-287012">
              <a:spcBef>
                <a:spcPts val="100"/>
              </a:spcBef>
              <a:buClr>
                <a:srgbClr val="FFB900"/>
              </a:buClr>
              <a:buSzPct val="128571"/>
              <a:buFont typeface="Arial"/>
              <a:buChar char="•"/>
              <a:tabLst>
                <a:tab pos="299077" algn="l"/>
                <a:tab pos="299710" algn="l"/>
              </a:tabLst>
            </a:pPr>
            <a:r>
              <a:rPr sz="1400" spc="80" dirty="0">
                <a:solidFill>
                  <a:srgbClr val="7E7E7E"/>
                </a:solidFill>
                <a:latin typeface="Calibri"/>
                <a:cs typeface="Calibri"/>
              </a:rPr>
              <a:t>Είναι</a:t>
            </a:r>
            <a:r>
              <a:rPr sz="14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7E7E7E"/>
                </a:solidFill>
                <a:latin typeface="Calibri"/>
                <a:cs typeface="Calibri"/>
              </a:rPr>
              <a:t>τα</a:t>
            </a:r>
            <a:r>
              <a:rPr sz="14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05" dirty="0">
                <a:solidFill>
                  <a:srgbClr val="7E7E7E"/>
                </a:solidFill>
                <a:latin typeface="Calibri"/>
                <a:cs typeface="Calibri"/>
              </a:rPr>
              <a:t>θαλάσσια</a:t>
            </a:r>
            <a:r>
              <a:rPr sz="140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05" dirty="0">
                <a:solidFill>
                  <a:srgbClr val="7E7E7E"/>
                </a:solidFill>
                <a:latin typeface="Calibri"/>
                <a:cs typeface="Calibri"/>
              </a:rPr>
              <a:t>συστήματα</a:t>
            </a:r>
            <a:r>
              <a:rPr sz="14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10" dirty="0">
                <a:solidFill>
                  <a:srgbClr val="7E7E7E"/>
                </a:solidFill>
                <a:latin typeface="Calibri"/>
                <a:cs typeface="Calibri"/>
              </a:rPr>
              <a:t>ΤΠ</a:t>
            </a:r>
            <a:r>
              <a:rPr sz="14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05" dirty="0">
                <a:solidFill>
                  <a:srgbClr val="7E7E7E"/>
                </a:solidFill>
                <a:latin typeface="Calibri"/>
                <a:cs typeface="Calibri"/>
              </a:rPr>
              <a:t>ήδη</a:t>
            </a:r>
            <a:r>
              <a:rPr sz="140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7E7E7E"/>
                </a:solidFill>
                <a:latin typeface="Calibri"/>
                <a:cs typeface="Calibri"/>
              </a:rPr>
              <a:t>αρκετά</a:t>
            </a:r>
            <a:r>
              <a:rPr sz="140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10" dirty="0">
                <a:solidFill>
                  <a:srgbClr val="7E7E7E"/>
                </a:solidFill>
                <a:latin typeface="Calibri"/>
                <a:cs typeface="Calibri"/>
              </a:rPr>
              <a:t>ασφαλή</a:t>
            </a:r>
            <a:r>
              <a:rPr sz="14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7E7E7E"/>
                </a:solidFill>
                <a:latin typeface="Calibri"/>
                <a:cs typeface="Calibri"/>
              </a:rPr>
              <a:t>στον </a:t>
            </a:r>
            <a:r>
              <a:rPr sz="1400" spc="-3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7E7E7E"/>
                </a:solidFill>
                <a:latin typeface="Calibri"/>
                <a:cs typeface="Calibri"/>
              </a:rPr>
              <a:t>κυβερνοχώρο;</a:t>
            </a:r>
            <a:endParaRPr sz="1400">
              <a:latin typeface="Calibri"/>
              <a:cs typeface="Calibri"/>
            </a:endParaRPr>
          </a:p>
          <a:p>
            <a:pPr>
              <a:spcBef>
                <a:spcPts val="10"/>
              </a:spcBef>
              <a:buClr>
                <a:srgbClr val="FFB900"/>
              </a:buClr>
              <a:buFont typeface="Arial"/>
              <a:buChar char="•"/>
            </a:pPr>
            <a:endParaRPr sz="1050">
              <a:latin typeface="Calibri"/>
              <a:cs typeface="Calibri"/>
            </a:endParaRPr>
          </a:p>
          <a:p>
            <a:pPr marL="299077" marR="5080" indent="-287012">
              <a:lnSpc>
                <a:spcPct val="129800"/>
              </a:lnSpc>
              <a:buClr>
                <a:srgbClr val="FFB900"/>
              </a:buClr>
              <a:buSzPct val="128571"/>
              <a:buFont typeface="Arial"/>
              <a:buChar char="•"/>
              <a:tabLst>
                <a:tab pos="298442" algn="l"/>
                <a:tab pos="299077" algn="l"/>
              </a:tabLst>
            </a:pPr>
            <a:r>
              <a:rPr sz="1400" spc="135" dirty="0">
                <a:solidFill>
                  <a:srgbClr val="7E7E7E"/>
                </a:solidFill>
                <a:latin typeface="Calibri"/>
                <a:cs typeface="Calibri"/>
              </a:rPr>
              <a:t>Κυβερνοασφάλεια</a:t>
            </a:r>
            <a:r>
              <a:rPr sz="1400" spc="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2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400" spc="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40" dirty="0">
                <a:solidFill>
                  <a:srgbClr val="7E7E7E"/>
                </a:solidFill>
                <a:latin typeface="Calibri"/>
                <a:cs typeface="Calibri"/>
              </a:rPr>
              <a:t>ασφάλεια</a:t>
            </a:r>
            <a:r>
              <a:rPr sz="1400" spc="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35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400" spc="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40" dirty="0">
                <a:solidFill>
                  <a:srgbClr val="7E7E7E"/>
                </a:solidFill>
                <a:latin typeface="Calibri"/>
                <a:cs typeface="Calibri"/>
              </a:rPr>
              <a:t>θαλάσσιων</a:t>
            </a:r>
            <a:r>
              <a:rPr sz="140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25" dirty="0">
                <a:solidFill>
                  <a:srgbClr val="7E7E7E"/>
                </a:solidFill>
                <a:latin typeface="Calibri"/>
                <a:cs typeface="Calibri"/>
              </a:rPr>
              <a:t>ΟΤ:</a:t>
            </a:r>
            <a:r>
              <a:rPr sz="1400" spc="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50" dirty="0">
                <a:solidFill>
                  <a:srgbClr val="7E7E7E"/>
                </a:solidFill>
                <a:latin typeface="Calibri"/>
                <a:cs typeface="Calibri"/>
              </a:rPr>
              <a:t>η</a:t>
            </a:r>
            <a:r>
              <a:rPr sz="1400" spc="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114" dirty="0">
                <a:solidFill>
                  <a:srgbClr val="7E7E7E"/>
                </a:solidFill>
                <a:latin typeface="Calibri"/>
                <a:cs typeface="Calibri"/>
              </a:rPr>
              <a:t>κρίσιμη </a:t>
            </a:r>
            <a:r>
              <a:rPr sz="1400" spc="-3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7E7E7E"/>
                </a:solidFill>
                <a:latin typeface="Calibri"/>
                <a:cs typeface="Calibri"/>
              </a:rPr>
              <a:t>σύνδεσμος</a:t>
            </a:r>
            <a:endParaRPr sz="1400">
              <a:latin typeface="Calibri"/>
              <a:cs typeface="Calibri"/>
            </a:endParaRPr>
          </a:p>
          <a:p>
            <a:pPr marL="500365" marR="643870" lvl="1" indent="-287012">
              <a:spcBef>
                <a:spcPts val="830"/>
              </a:spcBef>
              <a:buSzPct val="128571"/>
              <a:buFont typeface="Arial"/>
              <a:buChar char="•"/>
              <a:tabLst>
                <a:tab pos="499730" algn="l"/>
                <a:tab pos="500365" algn="l"/>
              </a:tabLst>
            </a:pPr>
            <a:r>
              <a:rPr sz="1400" spc="95" dirty="0">
                <a:latin typeface="Calibri"/>
                <a:cs typeface="Calibri"/>
              </a:rPr>
              <a:t>Ελαχιστοποίηση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κινδύνου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περιστατικών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ασφάλειας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σχετίζονται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κυβερνοασφάλεια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77301" y="-15501"/>
            <a:ext cx="5306646" cy="6880161"/>
            <a:chOff x="6882205" y="0"/>
            <a:chExt cx="5306695" cy="6880225"/>
          </a:xfrm>
        </p:grpSpPr>
        <p:sp>
          <p:nvSpPr>
            <p:cNvPr id="6" name="object 6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545" y="912568"/>
            <a:ext cx="6369626" cy="0"/>
          </a:xfrm>
          <a:custGeom>
            <a:avLst/>
            <a:gdLst/>
            <a:ahLst/>
            <a:cxnLst/>
            <a:rect l="l" t="t" r="r" b="b"/>
            <a:pathLst>
              <a:path w="6369684">
                <a:moveTo>
                  <a:pt x="0" y="0"/>
                </a:moveTo>
                <a:lnTo>
                  <a:pt x="6369635" y="0"/>
                </a:lnTo>
              </a:path>
            </a:pathLst>
          </a:custGeom>
          <a:ln w="7574">
            <a:solidFill>
              <a:srgbClr val="12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5402" y="-190574"/>
            <a:ext cx="6306761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0" dirty="0">
                <a:solidFill>
                  <a:srgbClr val="FFB900"/>
                </a:solidFill>
              </a:rPr>
              <a:t>Ναυτιλιακό</a:t>
            </a:r>
            <a:r>
              <a:rPr spc="185" dirty="0">
                <a:solidFill>
                  <a:srgbClr val="FFB900"/>
                </a:solidFill>
              </a:rPr>
              <a:t> </a:t>
            </a:r>
            <a:r>
              <a:rPr spc="175" dirty="0">
                <a:solidFill>
                  <a:srgbClr val="FFB900"/>
                </a:solidFill>
              </a:rPr>
              <a:t>τοπίο</a:t>
            </a:r>
            <a:r>
              <a:rPr spc="170" dirty="0">
                <a:solidFill>
                  <a:srgbClr val="FFB900"/>
                </a:solidFill>
              </a:rPr>
              <a:t> </a:t>
            </a:r>
            <a:r>
              <a:rPr spc="210" dirty="0">
                <a:solidFill>
                  <a:srgbClr val="FFB900"/>
                </a:solidFill>
              </a:rPr>
              <a:t>κυβερνοασφάλειας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2172" y="967976"/>
            <a:ext cx="3469608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b="1" spc="-10" dirty="0">
                <a:solidFill>
                  <a:srgbClr val="121718"/>
                </a:solidFill>
                <a:latin typeface="Calibri"/>
                <a:cs typeface="Calibri"/>
              </a:rPr>
              <a:t>Ρύθμιση</a:t>
            </a:r>
            <a:r>
              <a:rPr sz="700" b="1" spc="2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121718"/>
                </a:solidFill>
                <a:latin typeface="Calibri"/>
                <a:cs typeface="Calibri"/>
              </a:rPr>
              <a:t>και</a:t>
            </a:r>
            <a:r>
              <a:rPr sz="700" b="1" spc="2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121718"/>
                </a:solidFill>
                <a:latin typeface="Calibri"/>
                <a:cs typeface="Calibri"/>
              </a:rPr>
              <a:t>φήμη</a:t>
            </a:r>
            <a:r>
              <a:rPr sz="700" b="1" spc="2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121718"/>
                </a:solidFill>
                <a:latin typeface="Calibri"/>
                <a:cs typeface="Calibri"/>
              </a:rPr>
              <a:t>ως</a:t>
            </a:r>
            <a:r>
              <a:rPr sz="700" b="1" spc="2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121718"/>
                </a:solidFill>
                <a:latin typeface="Calibri"/>
                <a:cs typeface="Calibri"/>
              </a:rPr>
              <a:t>κύριοι</a:t>
            </a:r>
            <a:r>
              <a:rPr sz="700" b="1" spc="2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5" dirty="0">
                <a:solidFill>
                  <a:srgbClr val="121718"/>
                </a:solidFill>
                <a:latin typeface="Calibri"/>
                <a:cs typeface="Calibri"/>
              </a:rPr>
              <a:t>παράγοντες</a:t>
            </a:r>
            <a:r>
              <a:rPr sz="700" b="1" spc="2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121718"/>
                </a:solidFill>
                <a:latin typeface="Calibri"/>
                <a:cs typeface="Calibri"/>
              </a:rPr>
              <a:t>των</a:t>
            </a:r>
            <a:r>
              <a:rPr sz="700" b="1" spc="2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5" dirty="0">
                <a:solidFill>
                  <a:srgbClr val="121718"/>
                </a:solidFill>
                <a:latin typeface="Calibri"/>
                <a:cs typeface="Calibri"/>
              </a:rPr>
              <a:t>επενδύσεων</a:t>
            </a:r>
            <a:r>
              <a:rPr sz="700" b="1" spc="2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121718"/>
                </a:solidFill>
                <a:latin typeface="Calibri"/>
                <a:cs typeface="Calibri"/>
              </a:rPr>
              <a:t>στην</a:t>
            </a:r>
            <a:r>
              <a:rPr sz="700" b="1" spc="2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5" dirty="0">
                <a:solidFill>
                  <a:srgbClr val="121718"/>
                </a:solidFill>
                <a:latin typeface="Calibri"/>
                <a:cs typeface="Calibri"/>
              </a:rPr>
              <a:t>ασφάλεια</a:t>
            </a:r>
            <a:r>
              <a:rPr sz="700" b="1" spc="2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121718"/>
                </a:solidFill>
                <a:latin typeface="Calibri"/>
                <a:cs typeface="Calibri"/>
              </a:rPr>
              <a:t>στον</a:t>
            </a:r>
            <a:r>
              <a:rPr sz="700" b="1" spc="2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700" b="1" spc="-15" dirty="0">
                <a:solidFill>
                  <a:srgbClr val="121718"/>
                </a:solidFill>
                <a:latin typeface="Calibri"/>
                <a:cs typeface="Calibri"/>
              </a:rPr>
              <a:t>κυβερνοχώρο</a:t>
            </a:r>
            <a:endParaRPr sz="7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40136" y="1556211"/>
          <a:ext cx="5994976" cy="17377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7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9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6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41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46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71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22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5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968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701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37781">
                <a:tc>
                  <a:txBody>
                    <a:bodyPr/>
                    <a:lstStyle/>
                    <a:p>
                      <a:pPr marL="31750">
                        <a:lnSpc>
                          <a:spcPts val="605"/>
                        </a:lnSpc>
                        <a:spcBef>
                          <a:spcPts val="380"/>
                        </a:spcBef>
                      </a:pP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Αποφυγή</a:t>
                      </a:r>
                      <a:r>
                        <a:rPr sz="600" spc="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οικονομικής</a:t>
                      </a:r>
                      <a:r>
                        <a:rPr sz="600" spc="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ζημίας</a:t>
                      </a:r>
                      <a:r>
                        <a:rPr sz="600" spc="3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ή</a:t>
                      </a:r>
                      <a:r>
                        <a:rPr sz="600" spc="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ζημίας</a:t>
                      </a:r>
                      <a:r>
                        <a:rPr sz="600" spc="3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φήμης</a:t>
                      </a:r>
                      <a:r>
                        <a:rPr sz="600" spc="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από</a:t>
                      </a:r>
                      <a:r>
                        <a:rPr sz="600" spc="3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μια</a:t>
                      </a:r>
                      <a:r>
                        <a:rPr sz="600" spc="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επίθεση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2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ABE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3660">
                        <a:lnSpc>
                          <a:spcPts val="635"/>
                        </a:lnSpc>
                        <a:spcBef>
                          <a:spcPts val="350"/>
                        </a:spcBef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56%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49" marB="0">
                    <a:solidFill>
                      <a:srgbClr val="2CAB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A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ABE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65760">
                        <a:lnSpc>
                          <a:spcPts val="635"/>
                        </a:lnSpc>
                        <a:spcBef>
                          <a:spcPts val="350"/>
                        </a:spcBef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28%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49" marB="0">
                    <a:solidFill>
                      <a:srgbClr val="8ED6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ED6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3180">
                        <a:lnSpc>
                          <a:spcPts val="625"/>
                        </a:lnSpc>
                        <a:spcBef>
                          <a:spcPts val="360"/>
                        </a:spcBef>
                      </a:pPr>
                      <a:r>
                        <a:rPr sz="600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>
                    <a:solidFill>
                      <a:srgbClr val="045C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30D50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ts val="625"/>
                        </a:lnSpc>
                        <a:spcBef>
                          <a:spcPts val="360"/>
                        </a:spcBef>
                      </a:pPr>
                      <a:r>
                        <a:rPr sz="600" spc="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>
                    <a:solidFill>
                      <a:srgbClr val="030D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3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350">
                <a:tc>
                  <a:txBody>
                    <a:bodyPr/>
                    <a:lstStyle/>
                    <a:p>
                      <a:pPr marR="203200" algn="r">
                        <a:lnSpc>
                          <a:spcPts val="650"/>
                        </a:lnSpc>
                        <a:spcBef>
                          <a:spcPts val="360"/>
                        </a:spcBef>
                      </a:pP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Υποστήριξη</a:t>
                      </a:r>
                      <a:r>
                        <a:rPr sz="600" spc="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της</a:t>
                      </a:r>
                      <a:r>
                        <a:rPr sz="600" spc="3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ανάπτυξης</a:t>
                      </a:r>
                      <a:r>
                        <a:rPr sz="600" spc="3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καινοτόμων</a:t>
                      </a:r>
                      <a:r>
                        <a:rPr sz="600" spc="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νέων</a:t>
                      </a:r>
                      <a:r>
                        <a:rPr sz="600" spc="3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σκαφών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625"/>
                        </a:lnSpc>
                        <a:spcBef>
                          <a:spcPts val="350"/>
                        </a:spcBef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51%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49" marB="0">
                    <a:solidFill>
                      <a:srgbClr val="2CABE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AB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CA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ED6F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48895" algn="ctr">
                        <a:lnSpc>
                          <a:spcPts val="625"/>
                        </a:lnSpc>
                        <a:spcBef>
                          <a:spcPts val="350"/>
                        </a:spcBef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33%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49" marB="0">
                    <a:solidFill>
                      <a:srgbClr val="8ED6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ED6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>
                        <a:lnSpc>
                          <a:spcPts val="625"/>
                        </a:lnSpc>
                        <a:spcBef>
                          <a:spcPts val="350"/>
                        </a:spcBef>
                      </a:pPr>
                      <a:r>
                        <a:rPr sz="600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49" marB="0">
                    <a:solidFill>
                      <a:srgbClr val="045C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30D50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ts val="625"/>
                        </a:lnSpc>
                        <a:spcBef>
                          <a:spcPts val="35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49" marB="0">
                    <a:solidFill>
                      <a:srgbClr val="030D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201930" algn="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Προμήθεια</a:t>
                      </a:r>
                      <a:r>
                        <a:rPr sz="600" spc="4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συστημάτων</a:t>
                      </a:r>
                      <a:r>
                        <a:rPr sz="600" spc="4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για</a:t>
                      </a:r>
                      <a:r>
                        <a:rPr sz="600" spc="4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τη</a:t>
                      </a:r>
                      <a:r>
                        <a:rPr sz="600" spc="5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σύνδεση</a:t>
                      </a:r>
                      <a:r>
                        <a:rPr sz="600" spc="4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λειτουργικών</a:t>
                      </a:r>
                      <a:r>
                        <a:rPr sz="600" spc="4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σκαφών</a:t>
                      </a:r>
                      <a:r>
                        <a:rPr sz="600" spc="5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600" spc="-1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μετασκευή</a:t>
                      </a:r>
                      <a:r>
                        <a:rPr sz="600" spc="-15" dirty="0">
                          <a:solidFill>
                            <a:srgbClr val="121718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92710" algn="r">
                        <a:lnSpc>
                          <a:spcPts val="625"/>
                        </a:lnSpc>
                        <a:spcBef>
                          <a:spcPts val="5"/>
                        </a:spcBef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44%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36%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715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6985">
                        <a:lnSpc>
                          <a:spcPts val="715"/>
                        </a:lnSpc>
                        <a:spcBef>
                          <a:spcPts val="5"/>
                        </a:spcBef>
                      </a:pPr>
                      <a:r>
                        <a:rPr sz="600" spc="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R="64769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2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213360" algn="r">
                        <a:lnSpc>
                          <a:spcPts val="665"/>
                        </a:lnSpc>
                      </a:pP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Υποστήριξη</a:t>
                      </a:r>
                      <a:r>
                        <a:rPr sz="600" spc="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της</a:t>
                      </a:r>
                      <a:r>
                        <a:rPr sz="600" spc="3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δραστηριότητας</a:t>
                      </a:r>
                      <a:r>
                        <a:rPr sz="600" spc="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απαλλαγής</a:t>
                      </a:r>
                      <a:r>
                        <a:rPr sz="600" spc="3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από</a:t>
                      </a:r>
                      <a:r>
                        <a:rPr sz="600" spc="2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τις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3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30%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BE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53340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39%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8ED6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8ED6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38430" marR="1206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600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16%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45C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45CA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600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15%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30D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188">
                <a:tc>
                  <a:txBody>
                    <a:bodyPr/>
                    <a:lstStyle/>
                    <a:p>
                      <a:pPr marR="21336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ανθρακούχες</a:t>
                      </a:r>
                      <a:r>
                        <a:rPr sz="600" spc="3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εκπομπές</a:t>
                      </a:r>
                      <a:r>
                        <a:rPr sz="600" spc="3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Δέουσα</a:t>
                      </a:r>
                      <a:r>
                        <a:rPr sz="600" spc="3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επιμέλεια</a:t>
                      </a:r>
                      <a:r>
                        <a:rPr sz="600" spc="4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γύρω</a:t>
                      </a:r>
                      <a:r>
                        <a:rPr sz="600" spc="3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από</a:t>
                      </a:r>
                      <a:r>
                        <a:rPr sz="600" spc="3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νέες</a:t>
                      </a:r>
                      <a:r>
                        <a:rPr sz="600" spc="4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συμπράξεις</a:t>
                      </a:r>
                      <a:r>
                        <a:rPr sz="600" spc="3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και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47980">
                        <a:lnSpc>
                          <a:spcPts val="625"/>
                        </a:lnSpc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29%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2CA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8ED6F8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515620">
                        <a:lnSpc>
                          <a:spcPts val="590"/>
                        </a:lnSpc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40%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8ED6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8ED6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28905" marR="12065">
                        <a:lnSpc>
                          <a:spcPts val="590"/>
                        </a:lnSpc>
                      </a:pPr>
                      <a:r>
                        <a:rPr sz="600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15%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045C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030D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00965">
                        <a:lnSpc>
                          <a:spcPts val="590"/>
                        </a:lnSpc>
                      </a:pPr>
                      <a:r>
                        <a:rPr sz="600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17%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030D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9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212090" algn="r">
                        <a:lnSpc>
                          <a:spcPts val="430"/>
                        </a:lnSpc>
                        <a:spcBef>
                          <a:spcPts val="5"/>
                        </a:spcBef>
                      </a:pPr>
                      <a:r>
                        <a:rPr sz="600" spc="-15" dirty="0">
                          <a:solidFill>
                            <a:srgbClr val="121718"/>
                          </a:solidFill>
                          <a:latin typeface="Calibri"/>
                          <a:cs typeface="Calibri"/>
                        </a:rPr>
                        <a:t>συμμαχίες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30%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8ED6F8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30%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8ED6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45CA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marR="120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600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26%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45C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45CA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600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14%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30D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3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09245">
                        <a:lnSpc>
                          <a:spcPts val="625"/>
                        </a:lnSpc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28%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solidFill>
                      <a:srgbClr val="2CAB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ED6F8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R="60960" algn="ctr">
                        <a:lnSpc>
                          <a:spcPts val="625"/>
                        </a:lnSpc>
                      </a:pPr>
                      <a:r>
                        <a:rPr sz="600" spc="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34%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solidFill>
                      <a:srgbClr val="8ED6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45CA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ts val="625"/>
                        </a:lnSpc>
                      </a:pPr>
                      <a:r>
                        <a:rPr sz="600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21%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solidFill>
                      <a:srgbClr val="045C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30D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70485">
                        <a:lnSpc>
                          <a:spcPts val="625"/>
                        </a:lnSpc>
                      </a:pPr>
                      <a:r>
                        <a:rPr sz="600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16%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solidFill>
                      <a:srgbClr val="030D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2350961" y="3279763"/>
            <a:ext cx="990591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Γεωπολιτική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αστάθεια</a:t>
            </a:r>
            <a:r>
              <a:rPr sz="600" spc="1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Δέουσα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70424" y="3552989"/>
            <a:ext cx="157224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επιμέλεια</a:t>
            </a:r>
            <a:r>
              <a:rPr sz="600" spc="2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γύρω</a:t>
            </a:r>
            <a:r>
              <a:rPr sz="600" spc="2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από</a:t>
            </a:r>
            <a:r>
              <a:rPr sz="600" spc="3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τις</a:t>
            </a:r>
            <a:r>
              <a:rPr sz="600" spc="2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κεφαλαιουχικές</a:t>
            </a:r>
            <a:r>
              <a:rPr sz="600" spc="25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121718"/>
                </a:solidFill>
                <a:latin typeface="Calibri"/>
                <a:cs typeface="Calibri"/>
              </a:rPr>
              <a:t>δαπάνες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59548" y="3826849"/>
            <a:ext cx="996306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Προμήθεια</a:t>
            </a:r>
            <a:r>
              <a:rPr sz="600" spc="3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προμηθευτών</a:t>
            </a:r>
            <a:r>
              <a:rPr sz="600" spc="30" dirty="0">
                <a:solidFill>
                  <a:srgbClr val="121718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21718"/>
                </a:solidFill>
                <a:latin typeface="Arial"/>
                <a:cs typeface="Arial"/>
              </a:rPr>
              <a:t>(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π</a:t>
            </a:r>
            <a:r>
              <a:rPr sz="600" spc="-5" dirty="0">
                <a:solidFill>
                  <a:srgbClr val="121718"/>
                </a:solidFill>
                <a:latin typeface="Arial"/>
                <a:cs typeface="Arial"/>
              </a:rPr>
              <a:t>.</a:t>
            </a:r>
            <a:r>
              <a:rPr sz="600" spc="-5" dirty="0">
                <a:solidFill>
                  <a:srgbClr val="121718"/>
                </a:solidFill>
                <a:latin typeface="Calibri"/>
                <a:cs typeface="Calibri"/>
              </a:rPr>
              <a:t>χ</a:t>
            </a:r>
            <a:r>
              <a:rPr sz="600" spc="-5" dirty="0">
                <a:solidFill>
                  <a:srgbClr val="121718"/>
                </a:solidFill>
                <a:latin typeface="Arial"/>
                <a:cs typeface="Arial"/>
              </a:rPr>
              <a:t>.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82694" y="4100075"/>
            <a:ext cx="374012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10" dirty="0">
                <a:solidFill>
                  <a:srgbClr val="121718"/>
                </a:solidFill>
                <a:latin typeface="Calibri"/>
                <a:cs typeface="Calibri"/>
              </a:rPr>
              <a:t>ναυπ</a:t>
            </a:r>
            <a:r>
              <a:rPr sz="600" spc="-15" dirty="0">
                <a:solidFill>
                  <a:srgbClr val="121718"/>
                </a:solidFill>
                <a:latin typeface="Calibri"/>
                <a:cs typeface="Calibri"/>
              </a:rPr>
              <a:t>η</a:t>
            </a:r>
            <a:r>
              <a:rPr sz="600" spc="-10" dirty="0">
                <a:solidFill>
                  <a:srgbClr val="121718"/>
                </a:solidFill>
                <a:latin typeface="Calibri"/>
                <a:cs typeface="Calibri"/>
              </a:rPr>
              <a:t>γε</a:t>
            </a:r>
            <a:r>
              <a:rPr sz="600" spc="-15" dirty="0">
                <a:solidFill>
                  <a:srgbClr val="121718"/>
                </a:solidFill>
                <a:latin typeface="Calibri"/>
                <a:cs typeface="Calibri"/>
              </a:rPr>
              <a:t>ί</a:t>
            </a:r>
            <a:r>
              <a:rPr sz="600" spc="-10" dirty="0">
                <a:solidFill>
                  <a:srgbClr val="121718"/>
                </a:solidFill>
                <a:latin typeface="Calibri"/>
                <a:cs typeface="Calibri"/>
              </a:rPr>
              <a:t>α</a:t>
            </a:r>
            <a:r>
              <a:rPr sz="600" dirty="0">
                <a:solidFill>
                  <a:srgbClr val="121718"/>
                </a:solidFill>
                <a:latin typeface="Arial"/>
                <a:cs typeface="Arial"/>
              </a:rPr>
              <a:t>)</a:t>
            </a:r>
            <a:endParaRPr sz="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4596" y="4487789"/>
            <a:ext cx="7683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65" dirty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90056" y="4487789"/>
            <a:ext cx="12445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40" dirty="0">
                <a:solidFill>
                  <a:srgbClr val="221F1F"/>
                </a:solidFill>
                <a:latin typeface="Arial"/>
                <a:cs typeface="Arial"/>
              </a:rPr>
              <a:t>2</a:t>
            </a:r>
            <a:r>
              <a:rPr sz="600" spc="65" dirty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04095" y="4487789"/>
            <a:ext cx="12445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40" dirty="0">
                <a:solidFill>
                  <a:srgbClr val="221F1F"/>
                </a:solidFill>
                <a:latin typeface="Arial"/>
                <a:cs typeface="Arial"/>
              </a:rPr>
              <a:t>4</a:t>
            </a:r>
            <a:r>
              <a:rPr sz="600" spc="65" dirty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17506" y="4487789"/>
            <a:ext cx="123188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30" dirty="0">
                <a:solidFill>
                  <a:srgbClr val="221F1F"/>
                </a:solidFill>
                <a:latin typeface="Arial"/>
                <a:cs typeface="Arial"/>
              </a:rPr>
              <a:t>6</a:t>
            </a:r>
            <a:r>
              <a:rPr sz="600" spc="65" dirty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27094" y="4487789"/>
            <a:ext cx="124459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40" dirty="0">
                <a:solidFill>
                  <a:srgbClr val="221F1F"/>
                </a:solidFill>
                <a:latin typeface="Arial"/>
                <a:cs typeface="Arial"/>
              </a:rPr>
              <a:t>8</a:t>
            </a:r>
            <a:r>
              <a:rPr sz="600" spc="65" dirty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17006" y="4487789"/>
            <a:ext cx="172084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40" dirty="0">
                <a:solidFill>
                  <a:srgbClr val="221F1F"/>
                </a:solidFill>
                <a:latin typeface="Arial"/>
                <a:cs typeface="Arial"/>
              </a:rPr>
              <a:t>10</a:t>
            </a:r>
            <a:r>
              <a:rPr sz="600" spc="65" dirty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7649" y="4785220"/>
            <a:ext cx="681983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Σημαντικόςοδηγός</a:t>
            </a:r>
            <a:endParaRPr sz="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1751" y="4785220"/>
            <a:ext cx="966460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35" dirty="0">
                <a:solidFill>
                  <a:srgbClr val="221F1F"/>
                </a:solidFill>
                <a:latin typeface="Arial"/>
                <a:cs typeface="Arial"/>
              </a:rPr>
              <a:t>Μέτριακινητήρια</a:t>
            </a:r>
            <a:r>
              <a:rPr sz="6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65" dirty="0">
                <a:solidFill>
                  <a:srgbClr val="221F1F"/>
                </a:solidFill>
                <a:latin typeface="Arial"/>
                <a:cs typeface="Arial"/>
              </a:rPr>
              <a:t>δύναμη</a:t>
            </a:r>
            <a:endParaRPr sz="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80752" y="4785220"/>
            <a:ext cx="862957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Δε</a:t>
            </a:r>
            <a:r>
              <a:rPr sz="600" spc="45" dirty="0">
                <a:solidFill>
                  <a:srgbClr val="221F1F"/>
                </a:solidFill>
                <a:latin typeface="Arial"/>
                <a:cs typeface="Arial"/>
              </a:rPr>
              <a:t>ν</a:t>
            </a:r>
            <a:r>
              <a:rPr sz="60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είνα</a:t>
            </a:r>
            <a:r>
              <a:rPr sz="600" spc="20" dirty="0">
                <a:solidFill>
                  <a:srgbClr val="221F1F"/>
                </a:solidFill>
                <a:latin typeface="Arial"/>
                <a:cs typeface="Arial"/>
              </a:rPr>
              <a:t>ι</a:t>
            </a:r>
            <a:r>
              <a:rPr sz="60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οδηγό</a:t>
            </a:r>
            <a:r>
              <a:rPr sz="600" spc="40" dirty="0">
                <a:solidFill>
                  <a:srgbClr val="221F1F"/>
                </a:solidFill>
                <a:latin typeface="Arial"/>
                <a:cs typeface="Arial"/>
              </a:rPr>
              <a:t>ς</a:t>
            </a:r>
            <a:r>
              <a:rPr sz="60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οδηγό</a:t>
            </a:r>
            <a:r>
              <a:rPr sz="600" spc="40" dirty="0">
                <a:solidFill>
                  <a:srgbClr val="221F1F"/>
                </a:solidFill>
                <a:latin typeface="Arial"/>
                <a:cs typeface="Arial"/>
              </a:rPr>
              <a:t>ς</a:t>
            </a:r>
            <a:endParaRPr sz="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37405" y="4785220"/>
            <a:ext cx="770248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Δενγνωρίζω/δενισχύει</a:t>
            </a:r>
            <a:endParaRPr sz="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5340" y="5121918"/>
            <a:ext cx="1421752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spc="20" dirty="0">
                <a:solidFill>
                  <a:srgbClr val="7E7E7E"/>
                </a:solidFill>
                <a:latin typeface="Calibri"/>
                <a:cs typeface="Calibri"/>
              </a:rPr>
              <a:t>Πηγή:</a:t>
            </a:r>
            <a:r>
              <a:rPr sz="85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25" spc="22" baseline="5050" dirty="0">
                <a:solidFill>
                  <a:srgbClr val="005BAA"/>
                </a:solidFill>
                <a:latin typeface="Arial"/>
                <a:cs typeface="Arial"/>
              </a:rPr>
              <a:t>DNV</a:t>
            </a:r>
            <a:r>
              <a:rPr sz="825" spc="-7" baseline="5050" dirty="0">
                <a:solidFill>
                  <a:srgbClr val="005BAA"/>
                </a:solidFill>
                <a:latin typeface="Arial"/>
                <a:cs typeface="Arial"/>
              </a:rPr>
              <a:t> </a:t>
            </a:r>
            <a:r>
              <a:rPr sz="825" spc="15" baseline="5050" dirty="0">
                <a:latin typeface="Arial"/>
                <a:cs typeface="Arial"/>
              </a:rPr>
              <a:t>Maritime</a:t>
            </a:r>
            <a:r>
              <a:rPr sz="825" spc="-7" baseline="5050" dirty="0">
                <a:latin typeface="Arial"/>
                <a:cs typeface="Arial"/>
              </a:rPr>
              <a:t> </a:t>
            </a:r>
            <a:r>
              <a:rPr sz="825" spc="15" baseline="5050" dirty="0">
                <a:latin typeface="Arial"/>
                <a:cs typeface="Arial"/>
              </a:rPr>
              <a:t>Cyber</a:t>
            </a:r>
            <a:r>
              <a:rPr sz="825" spc="-7" baseline="5050" dirty="0">
                <a:latin typeface="Arial"/>
                <a:cs typeface="Arial"/>
              </a:rPr>
              <a:t> </a:t>
            </a:r>
            <a:r>
              <a:rPr sz="825" spc="15" baseline="5050" dirty="0">
                <a:latin typeface="Arial"/>
                <a:cs typeface="Arial"/>
              </a:rPr>
              <a:t>Priority</a:t>
            </a:r>
            <a:r>
              <a:rPr sz="825" baseline="5050" dirty="0">
                <a:latin typeface="Arial"/>
                <a:cs typeface="Arial"/>
              </a:rPr>
              <a:t> 2023</a:t>
            </a:r>
            <a:endParaRPr sz="825" baseline="505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951" y="4790299"/>
            <a:ext cx="195348" cy="8427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3421" y="4790299"/>
            <a:ext cx="194435" cy="8427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79879" y="4790299"/>
            <a:ext cx="194435" cy="8427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39072" y="4790299"/>
            <a:ext cx="194435" cy="84277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3554906" y="4387739"/>
            <a:ext cx="3068926" cy="53974"/>
          </a:xfrm>
          <a:custGeom>
            <a:avLst/>
            <a:gdLst/>
            <a:ahLst/>
            <a:cxnLst/>
            <a:rect l="l" t="t" r="r" b="b"/>
            <a:pathLst>
              <a:path w="3068954" h="53975">
                <a:moveTo>
                  <a:pt x="0" y="53651"/>
                </a:moveTo>
                <a:lnTo>
                  <a:pt x="3068478" y="53651"/>
                </a:lnTo>
              </a:path>
              <a:path w="3068954" h="53975">
                <a:moveTo>
                  <a:pt x="0" y="53651"/>
                </a:moveTo>
                <a:lnTo>
                  <a:pt x="0" y="0"/>
                </a:lnTo>
              </a:path>
              <a:path w="3068954" h="53975">
                <a:moveTo>
                  <a:pt x="613771" y="53651"/>
                </a:moveTo>
                <a:lnTo>
                  <a:pt x="613771" y="0"/>
                </a:lnTo>
              </a:path>
              <a:path w="3068954" h="53975">
                <a:moveTo>
                  <a:pt x="1227797" y="53651"/>
                </a:moveTo>
                <a:lnTo>
                  <a:pt x="1227797" y="0"/>
                </a:lnTo>
              </a:path>
              <a:path w="3068954" h="53975">
                <a:moveTo>
                  <a:pt x="1841568" y="53651"/>
                </a:moveTo>
                <a:lnTo>
                  <a:pt x="1841568" y="0"/>
                </a:lnTo>
              </a:path>
              <a:path w="3068954" h="53975">
                <a:moveTo>
                  <a:pt x="2455341" y="53651"/>
                </a:moveTo>
                <a:lnTo>
                  <a:pt x="2455341" y="0"/>
                </a:lnTo>
              </a:path>
              <a:path w="3068954" h="53975">
                <a:moveTo>
                  <a:pt x="3068478" y="53651"/>
                </a:moveTo>
                <a:lnTo>
                  <a:pt x="3068478" y="0"/>
                </a:lnTo>
              </a:path>
            </a:pathLst>
          </a:custGeom>
          <a:ln w="3175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6902524" y="-12439"/>
            <a:ext cx="5306646" cy="6880161"/>
            <a:chOff x="6882205" y="0"/>
            <a:chExt cx="5306695" cy="6880225"/>
          </a:xfrm>
        </p:grpSpPr>
        <p:sp>
          <p:nvSpPr>
            <p:cNvPr id="27" name="object 27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059150" y="4148712"/>
            <a:ext cx="580385" cy="142988"/>
          </a:xfrm>
          <a:prstGeom prst="rect">
            <a:avLst/>
          </a:prstGeom>
          <a:solidFill>
            <a:srgbClr val="030D50"/>
          </a:solidFill>
        </p:spPr>
        <p:txBody>
          <a:bodyPr vert="horz" wrap="square" lIns="0" tIns="50165" rIns="0" bIns="0" rtlCol="0">
            <a:spAutoFit/>
          </a:bodyPr>
          <a:lstStyle/>
          <a:p>
            <a:pPr marL="233038">
              <a:spcBef>
                <a:spcPts val="395"/>
              </a:spcBef>
            </a:pPr>
            <a:r>
              <a:rPr sz="600" spc="60" dirty="0">
                <a:solidFill>
                  <a:srgbClr val="FFFFFF"/>
                </a:solidFill>
                <a:latin typeface="Arial"/>
                <a:cs typeface="Arial"/>
              </a:rPr>
              <a:t>18%</a:t>
            </a:r>
            <a:endParaRPr sz="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54637" y="4148712"/>
            <a:ext cx="704844" cy="142988"/>
          </a:xfrm>
          <a:prstGeom prst="rect">
            <a:avLst/>
          </a:prstGeom>
          <a:solidFill>
            <a:srgbClr val="045CA9"/>
          </a:solidFill>
        </p:spPr>
        <p:txBody>
          <a:bodyPr vert="horz" wrap="square" lIns="0" tIns="50165" rIns="0" bIns="0" rtlCol="0">
            <a:spAutoFit/>
          </a:bodyPr>
          <a:lstStyle/>
          <a:p>
            <a:pPr marL="170810">
              <a:spcBef>
                <a:spcPts val="395"/>
              </a:spcBef>
            </a:pPr>
            <a:r>
              <a:rPr sz="600" spc="60" dirty="0">
                <a:solidFill>
                  <a:srgbClr val="FFFFFF"/>
                </a:solidFill>
                <a:latin typeface="Arial"/>
                <a:cs typeface="Arial"/>
              </a:rPr>
              <a:t>23%</a:t>
            </a:r>
            <a:endParaRPr sz="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21409" y="4148712"/>
            <a:ext cx="1133464" cy="142988"/>
          </a:xfrm>
          <a:prstGeom prst="rect">
            <a:avLst/>
          </a:prstGeom>
          <a:solidFill>
            <a:srgbClr val="8ED6F8"/>
          </a:solidFill>
        </p:spPr>
        <p:txBody>
          <a:bodyPr vert="horz" wrap="square" lIns="0" tIns="50165" rIns="0" bIns="0" rtlCol="0">
            <a:spAutoFit/>
          </a:bodyPr>
          <a:lstStyle/>
          <a:p>
            <a:pPr marL="14604" algn="ctr">
              <a:spcBef>
                <a:spcPts val="395"/>
              </a:spcBef>
            </a:pPr>
            <a:r>
              <a:rPr sz="600" spc="60" dirty="0">
                <a:solidFill>
                  <a:srgbClr val="221F1F"/>
                </a:solidFill>
                <a:latin typeface="Arial"/>
                <a:cs typeface="Arial"/>
              </a:rPr>
              <a:t>37%</a:t>
            </a:r>
            <a:endParaRPr sz="6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47479" y="4148712"/>
            <a:ext cx="674364" cy="142988"/>
          </a:xfrm>
          <a:prstGeom prst="rect">
            <a:avLst/>
          </a:prstGeom>
          <a:solidFill>
            <a:srgbClr val="2CABE1"/>
          </a:solidFill>
        </p:spPr>
        <p:txBody>
          <a:bodyPr vert="horz" wrap="square" lIns="0" tIns="50165" rIns="0" bIns="0" rtlCol="0">
            <a:spAutoFit/>
          </a:bodyPr>
          <a:lstStyle/>
          <a:p>
            <a:pPr algn="ctr">
              <a:spcBef>
                <a:spcPts val="395"/>
              </a:spcBef>
            </a:pPr>
            <a:r>
              <a:rPr sz="600" spc="60" dirty="0">
                <a:solidFill>
                  <a:srgbClr val="221F1F"/>
                </a:solidFill>
                <a:latin typeface="Arial"/>
                <a:cs typeface="Arial"/>
              </a:rPr>
              <a:t>22%</a:t>
            </a:r>
            <a:endParaRPr sz="6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64596" y="3944296"/>
            <a:ext cx="674364" cy="139141"/>
          </a:xfrm>
          <a:prstGeom prst="rect">
            <a:avLst/>
          </a:prstGeom>
          <a:solidFill>
            <a:srgbClr val="030D50"/>
          </a:solidFill>
        </p:spPr>
        <p:txBody>
          <a:bodyPr vert="horz" wrap="square" lIns="0" tIns="46355" rIns="0" bIns="0" rtlCol="0">
            <a:spAutoFit/>
          </a:bodyPr>
          <a:lstStyle/>
          <a:p>
            <a:pPr marL="6350" algn="ctr">
              <a:spcBef>
                <a:spcPts val="365"/>
              </a:spcBef>
            </a:pPr>
            <a:r>
              <a:rPr sz="600" spc="60" dirty="0">
                <a:solidFill>
                  <a:srgbClr val="FFFFFF"/>
                </a:solidFill>
                <a:latin typeface="Arial"/>
                <a:cs typeface="Arial"/>
              </a:rPr>
              <a:t>22%</a:t>
            </a:r>
            <a:endParaRPr sz="6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62369" y="3944296"/>
            <a:ext cx="702303" cy="139141"/>
          </a:xfrm>
          <a:prstGeom prst="rect">
            <a:avLst/>
          </a:prstGeom>
          <a:solidFill>
            <a:srgbClr val="045CA9"/>
          </a:solidFill>
        </p:spPr>
        <p:txBody>
          <a:bodyPr vert="horz" wrap="square" lIns="0" tIns="46355" rIns="0" bIns="0" rtlCol="0">
            <a:spAutoFit/>
          </a:bodyPr>
          <a:lstStyle/>
          <a:p>
            <a:pPr marL="231132">
              <a:spcBef>
                <a:spcPts val="365"/>
              </a:spcBef>
            </a:pPr>
            <a:r>
              <a:rPr sz="600" spc="60" dirty="0">
                <a:solidFill>
                  <a:srgbClr val="FFFFFF"/>
                </a:solidFill>
                <a:latin typeface="Arial"/>
                <a:cs typeface="Arial"/>
              </a:rPr>
              <a:t>23%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12783" y="3944296"/>
            <a:ext cx="949951" cy="139141"/>
          </a:xfrm>
          <a:prstGeom prst="rect">
            <a:avLst/>
          </a:prstGeom>
          <a:solidFill>
            <a:srgbClr val="8ED6F8"/>
          </a:solidFill>
        </p:spPr>
        <p:txBody>
          <a:bodyPr vert="horz" wrap="square" lIns="0" tIns="46355" rIns="0" bIns="0" rtlCol="0">
            <a:spAutoFit/>
          </a:bodyPr>
          <a:lstStyle/>
          <a:p>
            <a:pPr marR="15875" algn="ctr">
              <a:spcBef>
                <a:spcPts val="365"/>
              </a:spcBef>
            </a:pPr>
            <a:r>
              <a:rPr sz="600" spc="60" dirty="0">
                <a:solidFill>
                  <a:srgbClr val="221F1F"/>
                </a:solidFill>
                <a:latin typeface="Arial"/>
                <a:cs typeface="Arial"/>
              </a:rPr>
              <a:t>31%</a:t>
            </a:r>
            <a:endParaRPr sz="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47481" y="3944296"/>
            <a:ext cx="765803" cy="139141"/>
          </a:xfrm>
          <a:prstGeom prst="rect">
            <a:avLst/>
          </a:prstGeom>
          <a:solidFill>
            <a:srgbClr val="2CABE1"/>
          </a:solidFill>
        </p:spPr>
        <p:txBody>
          <a:bodyPr vert="horz" wrap="square" lIns="0" tIns="46355" rIns="0" bIns="0" rtlCol="0">
            <a:spAutoFit/>
          </a:bodyPr>
          <a:lstStyle/>
          <a:p>
            <a:pPr marL="27940" algn="ctr">
              <a:spcBef>
                <a:spcPts val="365"/>
              </a:spcBef>
            </a:pPr>
            <a:r>
              <a:rPr sz="600" spc="60" dirty="0">
                <a:solidFill>
                  <a:srgbClr val="221F1F"/>
                </a:solidFill>
                <a:latin typeface="Arial"/>
                <a:cs typeface="Arial"/>
              </a:rPr>
              <a:t>25%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64598" y="3598747"/>
            <a:ext cx="643884" cy="146834"/>
          </a:xfrm>
          <a:prstGeom prst="rect">
            <a:avLst/>
          </a:prstGeom>
          <a:solidFill>
            <a:srgbClr val="030D50"/>
          </a:solidFill>
        </p:spPr>
        <p:txBody>
          <a:bodyPr vert="horz" wrap="square" lIns="0" tIns="53974" rIns="0" bIns="0" rtlCol="0">
            <a:spAutoFit/>
          </a:bodyPr>
          <a:lstStyle/>
          <a:p>
            <a:pPr algn="ctr">
              <a:spcBef>
                <a:spcPts val="425"/>
              </a:spcBef>
            </a:pPr>
            <a:r>
              <a:rPr sz="600" spc="60" dirty="0">
                <a:solidFill>
                  <a:srgbClr val="FFFFFF"/>
                </a:solidFill>
                <a:latin typeface="Arial"/>
                <a:cs typeface="Arial"/>
              </a:rPr>
              <a:t>21%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05288" y="3598747"/>
            <a:ext cx="459736" cy="146834"/>
          </a:xfrm>
          <a:prstGeom prst="rect">
            <a:avLst/>
          </a:prstGeom>
          <a:solidFill>
            <a:srgbClr val="045CA9"/>
          </a:solidFill>
        </p:spPr>
        <p:txBody>
          <a:bodyPr vert="horz" wrap="square" lIns="0" tIns="53974" rIns="0" bIns="0" rtlCol="0">
            <a:spAutoFit/>
          </a:bodyPr>
          <a:lstStyle/>
          <a:p>
            <a:pPr marL="123185">
              <a:spcBef>
                <a:spcPts val="425"/>
              </a:spcBef>
            </a:pPr>
            <a:r>
              <a:rPr sz="600" spc="60" dirty="0">
                <a:solidFill>
                  <a:srgbClr val="FFFFFF"/>
                </a:solidFill>
                <a:latin typeface="Arial"/>
                <a:cs typeface="Arial"/>
              </a:rPr>
              <a:t>15%</a:t>
            </a:r>
            <a:endParaRPr sz="6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74849" y="3598747"/>
            <a:ext cx="1130925" cy="146834"/>
          </a:xfrm>
          <a:prstGeom prst="rect">
            <a:avLst/>
          </a:prstGeom>
          <a:solidFill>
            <a:srgbClr val="8ED6F8"/>
          </a:solidFill>
        </p:spPr>
        <p:txBody>
          <a:bodyPr vert="horz" wrap="square" lIns="0" tIns="53974" rIns="0" bIns="0" rtlCol="0">
            <a:spAutoFit/>
          </a:bodyPr>
          <a:lstStyle/>
          <a:p>
            <a:pPr marL="6350" algn="ctr">
              <a:spcBef>
                <a:spcPts val="425"/>
              </a:spcBef>
            </a:pPr>
            <a:r>
              <a:rPr sz="600" spc="60" dirty="0">
                <a:solidFill>
                  <a:srgbClr val="221F1F"/>
                </a:solidFill>
                <a:latin typeface="Arial"/>
                <a:cs typeface="Arial"/>
              </a:rPr>
              <a:t>37%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47483" y="3598747"/>
            <a:ext cx="827397" cy="146834"/>
          </a:xfrm>
          <a:prstGeom prst="rect">
            <a:avLst/>
          </a:prstGeom>
          <a:solidFill>
            <a:srgbClr val="2CABE1"/>
          </a:solidFill>
        </p:spPr>
        <p:txBody>
          <a:bodyPr vert="horz" wrap="square" lIns="0" tIns="53974" rIns="0" bIns="0" rtlCol="0">
            <a:spAutoFit/>
          </a:bodyPr>
          <a:lstStyle/>
          <a:p>
            <a:pPr marL="43813" algn="ctr">
              <a:spcBef>
                <a:spcPts val="425"/>
              </a:spcBef>
            </a:pPr>
            <a:r>
              <a:rPr sz="600" spc="60" dirty="0">
                <a:solidFill>
                  <a:srgbClr val="221F1F"/>
                </a:solidFill>
                <a:latin typeface="Arial"/>
                <a:cs typeface="Arial"/>
              </a:rPr>
              <a:t>27%</a:t>
            </a:r>
            <a:endParaRPr sz="6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547482" y="3120089"/>
            <a:ext cx="857877" cy="141604"/>
          </a:xfrm>
          <a:custGeom>
            <a:avLst/>
            <a:gdLst/>
            <a:ahLst/>
            <a:cxnLst/>
            <a:rect l="l" t="t" r="r" b="b"/>
            <a:pathLst>
              <a:path w="857885" h="141604">
                <a:moveTo>
                  <a:pt x="0" y="0"/>
                </a:moveTo>
                <a:lnTo>
                  <a:pt x="857885" y="0"/>
                </a:lnTo>
                <a:lnTo>
                  <a:pt x="857885" y="141591"/>
                </a:lnTo>
                <a:lnTo>
                  <a:pt x="0" y="141591"/>
                </a:lnTo>
                <a:lnTo>
                  <a:pt x="0" y="0"/>
                </a:lnTo>
                <a:close/>
              </a:path>
            </a:pathLst>
          </a:custGeom>
          <a:solidFill>
            <a:srgbClr val="2CAB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47469" y="2775424"/>
            <a:ext cx="918836" cy="275587"/>
          </a:xfrm>
          <a:custGeom>
            <a:avLst/>
            <a:gdLst/>
            <a:ahLst/>
            <a:cxnLst/>
            <a:rect l="l" t="t" r="r" b="b"/>
            <a:pathLst>
              <a:path w="918845" h="275589">
                <a:moveTo>
                  <a:pt x="918845" y="138061"/>
                </a:moveTo>
                <a:lnTo>
                  <a:pt x="888365" y="138061"/>
                </a:lnTo>
                <a:lnTo>
                  <a:pt x="888365" y="0"/>
                </a:lnTo>
                <a:lnTo>
                  <a:pt x="0" y="0"/>
                </a:lnTo>
                <a:lnTo>
                  <a:pt x="0" y="138061"/>
                </a:lnTo>
                <a:lnTo>
                  <a:pt x="0" y="147942"/>
                </a:lnTo>
                <a:lnTo>
                  <a:pt x="0" y="275196"/>
                </a:lnTo>
                <a:lnTo>
                  <a:pt x="918845" y="275196"/>
                </a:lnTo>
                <a:lnTo>
                  <a:pt x="918845" y="138061"/>
                </a:lnTo>
                <a:close/>
              </a:path>
            </a:pathLst>
          </a:custGeom>
          <a:solidFill>
            <a:srgbClr val="2CABE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3547481" y="2222993"/>
            <a:ext cx="3093691" cy="155574"/>
            <a:chOff x="3527132" y="2235454"/>
            <a:chExt cx="3093720" cy="155575"/>
          </a:xfrm>
        </p:grpSpPr>
        <p:sp>
          <p:nvSpPr>
            <p:cNvPr id="46" name="object 46"/>
            <p:cNvSpPr/>
            <p:nvPr/>
          </p:nvSpPr>
          <p:spPr>
            <a:xfrm>
              <a:off x="6343807" y="2235454"/>
              <a:ext cx="276860" cy="143510"/>
            </a:xfrm>
            <a:custGeom>
              <a:avLst/>
              <a:gdLst/>
              <a:ahLst/>
              <a:cxnLst/>
              <a:rect l="l" t="t" r="r" b="b"/>
              <a:pathLst>
                <a:path w="276859" h="143510">
                  <a:moveTo>
                    <a:pt x="0" y="0"/>
                  </a:moveTo>
                  <a:lnTo>
                    <a:pt x="276860" y="0"/>
                  </a:lnTo>
                  <a:lnTo>
                    <a:pt x="276860" y="143497"/>
                  </a:lnTo>
                  <a:lnTo>
                    <a:pt x="0" y="1434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D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976762" y="2235454"/>
              <a:ext cx="367665" cy="144145"/>
            </a:xfrm>
            <a:custGeom>
              <a:avLst/>
              <a:gdLst/>
              <a:ahLst/>
              <a:cxnLst/>
              <a:rect l="l" t="t" r="r" b="b"/>
              <a:pathLst>
                <a:path w="367664" h="144144">
                  <a:moveTo>
                    <a:pt x="0" y="0"/>
                  </a:moveTo>
                  <a:lnTo>
                    <a:pt x="367665" y="0"/>
                  </a:lnTo>
                  <a:lnTo>
                    <a:pt x="367665" y="144131"/>
                  </a:lnTo>
                  <a:lnTo>
                    <a:pt x="0" y="144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5C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874993" y="2235454"/>
              <a:ext cx="1102360" cy="143510"/>
            </a:xfrm>
            <a:custGeom>
              <a:avLst/>
              <a:gdLst/>
              <a:ahLst/>
              <a:cxnLst/>
              <a:rect l="l" t="t" r="r" b="b"/>
              <a:pathLst>
                <a:path w="1102360" h="143510">
                  <a:moveTo>
                    <a:pt x="0" y="0"/>
                  </a:moveTo>
                  <a:lnTo>
                    <a:pt x="1102360" y="0"/>
                  </a:lnTo>
                  <a:lnTo>
                    <a:pt x="1102360" y="143497"/>
                  </a:lnTo>
                  <a:lnTo>
                    <a:pt x="0" y="1434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D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527132" y="2235454"/>
              <a:ext cx="1348105" cy="155575"/>
            </a:xfrm>
            <a:custGeom>
              <a:avLst/>
              <a:gdLst/>
              <a:ahLst/>
              <a:cxnLst/>
              <a:rect l="l" t="t" r="r" b="b"/>
              <a:pathLst>
                <a:path w="1348104" h="155575">
                  <a:moveTo>
                    <a:pt x="0" y="0"/>
                  </a:moveTo>
                  <a:lnTo>
                    <a:pt x="1348105" y="0"/>
                  </a:lnTo>
                  <a:lnTo>
                    <a:pt x="1348105" y="155562"/>
                  </a:lnTo>
                  <a:lnTo>
                    <a:pt x="0" y="1555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AB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298" y="-6043"/>
            <a:ext cx="5306646" cy="6880161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3985" y="-143395"/>
            <a:ext cx="6036254" cy="1312987"/>
          </a:xfrm>
          <a:prstGeom prst="rect">
            <a:avLst/>
          </a:prstGeom>
        </p:spPr>
        <p:txBody>
          <a:bodyPr vert="horz" wrap="square" lIns="0" tIns="62864" rIns="0" bIns="0" rtlCol="0" anchor="ctr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495"/>
              </a:spcBef>
            </a:pPr>
            <a:r>
              <a:rPr spc="200" dirty="0">
                <a:solidFill>
                  <a:srgbClr val="FFB900"/>
                </a:solidFill>
              </a:rPr>
              <a:t>Ναυτιλιακό</a:t>
            </a:r>
            <a:r>
              <a:rPr spc="190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ρυθμιστικό</a:t>
            </a:r>
            <a:r>
              <a:rPr spc="204" dirty="0">
                <a:solidFill>
                  <a:srgbClr val="FFB900"/>
                </a:solidFill>
              </a:rPr>
              <a:t> </a:t>
            </a:r>
            <a:r>
              <a:rPr spc="190" dirty="0">
                <a:solidFill>
                  <a:srgbClr val="FFB900"/>
                </a:solidFill>
              </a:rPr>
              <a:t>πλαίσιο</a:t>
            </a:r>
            <a:r>
              <a:rPr spc="195" dirty="0">
                <a:solidFill>
                  <a:srgbClr val="FFB900"/>
                </a:solidFill>
              </a:rPr>
              <a:t> </a:t>
            </a:r>
            <a:r>
              <a:rPr spc="160" dirty="0">
                <a:solidFill>
                  <a:srgbClr val="FFB900"/>
                </a:solidFill>
              </a:rPr>
              <a:t>και </a:t>
            </a:r>
            <a:r>
              <a:rPr spc="-700" dirty="0">
                <a:solidFill>
                  <a:srgbClr val="FFB900"/>
                </a:solidFill>
              </a:rPr>
              <a:t> </a:t>
            </a:r>
            <a:r>
              <a:rPr spc="185" dirty="0">
                <a:solidFill>
                  <a:srgbClr val="FFB900"/>
                </a:solidFill>
              </a:rPr>
              <a:t>πτυχές</a:t>
            </a:r>
            <a:r>
              <a:rPr spc="215" dirty="0">
                <a:solidFill>
                  <a:srgbClr val="FFB900"/>
                </a:solidFill>
              </a:rPr>
              <a:t> </a:t>
            </a:r>
            <a:r>
              <a:rPr spc="220" dirty="0">
                <a:solidFill>
                  <a:srgbClr val="FFB900"/>
                </a:solidFill>
              </a:rPr>
              <a:t>συμμόρφωσης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4754" y="1600554"/>
            <a:ext cx="9491892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50" spc="180" dirty="0">
                <a:solidFill>
                  <a:srgbClr val="D7791A"/>
                </a:solidFill>
                <a:latin typeface="Calibri"/>
                <a:cs typeface="Calibri"/>
              </a:rPr>
              <a:t>Αναδιαμόρφωση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60" dirty="0">
                <a:solidFill>
                  <a:srgbClr val="D7791A"/>
                </a:solidFill>
                <a:latin typeface="Calibri"/>
                <a:cs typeface="Calibri"/>
              </a:rPr>
              <a:t>των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κανονισμών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40" dirty="0">
                <a:solidFill>
                  <a:srgbClr val="D7791A"/>
                </a:solidFill>
                <a:latin typeface="Calibri"/>
                <a:cs typeface="Calibri"/>
              </a:rPr>
              <a:t>για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45" dirty="0">
                <a:solidFill>
                  <a:srgbClr val="D7791A"/>
                </a:solidFill>
                <a:latin typeface="Calibri"/>
                <a:cs typeface="Calibri"/>
              </a:rPr>
              <a:t>την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αντιμετώπιση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40" dirty="0">
                <a:solidFill>
                  <a:srgbClr val="D7791A"/>
                </a:solidFill>
                <a:latin typeface="Calibri"/>
                <a:cs typeface="Calibri"/>
              </a:rPr>
              <a:t>της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60" dirty="0">
                <a:solidFill>
                  <a:srgbClr val="D7791A"/>
                </a:solidFill>
                <a:latin typeface="Calibri"/>
                <a:cs typeface="Calibri"/>
              </a:rPr>
              <a:t>ασφάλειας</a:t>
            </a:r>
            <a:r>
              <a:rPr sz="1650" spc="150" dirty="0">
                <a:solidFill>
                  <a:srgbClr val="D7791A"/>
                </a:solidFill>
                <a:latin typeface="Calibri"/>
                <a:cs typeface="Calibri"/>
              </a:rPr>
              <a:t> στον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κυβερνοχώρο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3351" y="2355727"/>
            <a:ext cx="6168333" cy="1561965"/>
          </a:xfrm>
          <a:prstGeom prst="rect">
            <a:avLst/>
          </a:prstGeom>
        </p:spPr>
        <p:txBody>
          <a:bodyPr vert="horz" wrap="square" lIns="0" tIns="68579" rIns="0" bIns="0" rtlCol="0">
            <a:spAutoFit/>
          </a:bodyPr>
          <a:lstStyle/>
          <a:p>
            <a:pPr marL="299710" indent="-287012">
              <a:spcBef>
                <a:spcPts val="540"/>
              </a:spcBef>
              <a:buSzPct val="128000"/>
              <a:buFont typeface="Arial"/>
              <a:buChar char="•"/>
              <a:tabLst>
                <a:tab pos="299077" algn="l"/>
                <a:tab pos="299710" algn="l"/>
              </a:tabLst>
            </a:pP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τις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νέες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απαιτήσεις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συστάσεις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45" dirty="0">
                <a:solidFill>
                  <a:srgbClr val="7E7E7E"/>
                </a:solidFill>
                <a:latin typeface="Calibri"/>
                <a:cs typeface="Calibri"/>
              </a:rPr>
              <a:t>ΙΜΟ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endParaRPr sz="1250">
              <a:latin typeface="Calibri"/>
              <a:cs typeface="Calibri"/>
            </a:endParaRPr>
          </a:p>
          <a:p>
            <a:pPr marL="299077">
              <a:spcBef>
                <a:spcPts val="439"/>
              </a:spcBef>
            </a:pP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IACS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299710" marR="5080" indent="-287012">
              <a:spcBef>
                <a:spcPts val="805"/>
              </a:spcBef>
              <a:buSzPct val="128000"/>
              <a:buFont typeface="Arial"/>
              <a:buChar char="•"/>
              <a:tabLst>
                <a:tab pos="299077" algn="l"/>
                <a:tab pos="299710" algn="l"/>
              </a:tabLst>
            </a:pP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"δημιουργία βιομηχανικών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προτύπων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που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δίνουν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στους οργανισμούς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κατευθυντήριες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γραμμές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βέλτιστων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πρακτικών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που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πρέπει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να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ακολουθήσουν- </a:t>
            </a:r>
            <a:r>
              <a:rPr sz="1250" spc="-2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95" dirty="0">
                <a:solidFill>
                  <a:srgbClr val="7E7E7E"/>
                </a:solidFill>
                <a:latin typeface="Calibri"/>
                <a:cs typeface="Calibri"/>
              </a:rPr>
              <a:t>ανάπτυξη</a:t>
            </a:r>
            <a:r>
              <a:rPr sz="1250" b="1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80" dirty="0">
                <a:solidFill>
                  <a:srgbClr val="7E7E7E"/>
                </a:solidFill>
                <a:latin typeface="Calibri"/>
                <a:cs typeface="Calibri"/>
              </a:rPr>
              <a:t>μιας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90" dirty="0">
                <a:solidFill>
                  <a:srgbClr val="7E7E7E"/>
                </a:solidFill>
                <a:latin typeface="Calibri"/>
                <a:cs typeface="Calibri"/>
              </a:rPr>
              <a:t>στάσης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95" dirty="0">
                <a:solidFill>
                  <a:srgbClr val="7E7E7E"/>
                </a:solidFill>
                <a:latin typeface="Calibri"/>
                <a:cs typeface="Calibri"/>
              </a:rPr>
              <a:t>ασφαλείας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100" dirty="0">
                <a:solidFill>
                  <a:srgbClr val="7E7E7E"/>
                </a:solidFill>
                <a:latin typeface="Calibri"/>
                <a:cs typeface="Calibri"/>
              </a:rPr>
              <a:t>που</a:t>
            </a:r>
            <a:r>
              <a:rPr sz="1250" b="1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85" dirty="0">
                <a:solidFill>
                  <a:srgbClr val="7E7E7E"/>
                </a:solidFill>
                <a:latin typeface="Calibri"/>
                <a:cs typeface="Calibri"/>
              </a:rPr>
              <a:t>πληροί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100" dirty="0">
                <a:solidFill>
                  <a:srgbClr val="7E7E7E"/>
                </a:solidFill>
                <a:latin typeface="Calibri"/>
                <a:cs typeface="Calibri"/>
              </a:rPr>
              <a:t>ή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85" dirty="0">
                <a:solidFill>
                  <a:srgbClr val="7E7E7E"/>
                </a:solidFill>
                <a:latin typeface="Calibri"/>
                <a:cs typeface="Calibri"/>
              </a:rPr>
              <a:t>υπερβαίνει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7E7E7E"/>
                </a:solidFill>
                <a:latin typeface="Calibri"/>
                <a:cs typeface="Calibri"/>
              </a:rPr>
              <a:t>τις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80" dirty="0">
                <a:solidFill>
                  <a:srgbClr val="7E7E7E"/>
                </a:solidFill>
                <a:latin typeface="Calibri"/>
                <a:cs typeface="Calibri"/>
              </a:rPr>
              <a:t>κανονιστικές </a:t>
            </a:r>
            <a:r>
              <a:rPr sz="1250" b="1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80" dirty="0">
                <a:solidFill>
                  <a:srgbClr val="7E7E7E"/>
                </a:solidFill>
                <a:latin typeface="Calibri"/>
                <a:cs typeface="Calibri"/>
              </a:rPr>
              <a:t>απαιτήσεις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"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547" y="1"/>
            <a:ext cx="6036254" cy="858567"/>
          </a:xfrm>
          <a:prstGeom prst="rect">
            <a:avLst/>
          </a:prstGeom>
        </p:spPr>
        <p:txBody>
          <a:bodyPr vert="horz" wrap="square" lIns="0" tIns="62864" rIns="0" bIns="0" rtlCol="0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495"/>
              </a:spcBef>
            </a:pPr>
            <a:r>
              <a:rPr sz="2850" spc="200" dirty="0">
                <a:solidFill>
                  <a:srgbClr val="FFB900"/>
                </a:solidFill>
                <a:latin typeface="Times New Roman"/>
                <a:cs typeface="Times New Roman"/>
              </a:rPr>
              <a:t>Ναυτιλιακό</a:t>
            </a:r>
            <a:r>
              <a:rPr sz="2850" spc="190" dirty="0">
                <a:solidFill>
                  <a:srgbClr val="FFB900"/>
                </a:solidFill>
                <a:latin typeface="Times New Roman"/>
                <a:cs typeface="Times New Roman"/>
              </a:rPr>
              <a:t> </a:t>
            </a:r>
            <a:r>
              <a:rPr sz="2850" spc="200" dirty="0">
                <a:solidFill>
                  <a:srgbClr val="FFB900"/>
                </a:solidFill>
                <a:latin typeface="Times New Roman"/>
                <a:cs typeface="Times New Roman"/>
              </a:rPr>
              <a:t>ρυθμιστικό</a:t>
            </a:r>
            <a:r>
              <a:rPr sz="2850" spc="204" dirty="0">
                <a:solidFill>
                  <a:srgbClr val="FFB900"/>
                </a:solidFill>
                <a:latin typeface="Times New Roman"/>
                <a:cs typeface="Times New Roman"/>
              </a:rPr>
              <a:t> </a:t>
            </a:r>
            <a:r>
              <a:rPr sz="2850" spc="190" dirty="0">
                <a:solidFill>
                  <a:srgbClr val="FFB900"/>
                </a:solidFill>
                <a:latin typeface="Times New Roman"/>
                <a:cs typeface="Times New Roman"/>
              </a:rPr>
              <a:t>πλαίσιο</a:t>
            </a:r>
            <a:r>
              <a:rPr sz="2850" spc="195" dirty="0">
                <a:solidFill>
                  <a:srgbClr val="FFB900"/>
                </a:solidFill>
                <a:latin typeface="Times New Roman"/>
                <a:cs typeface="Times New Roman"/>
              </a:rPr>
              <a:t> </a:t>
            </a:r>
            <a:r>
              <a:rPr sz="2850" spc="160" dirty="0">
                <a:solidFill>
                  <a:srgbClr val="FFB900"/>
                </a:solidFill>
                <a:latin typeface="Times New Roman"/>
                <a:cs typeface="Times New Roman"/>
              </a:rPr>
              <a:t>και </a:t>
            </a:r>
            <a:r>
              <a:rPr sz="2850" spc="-700" dirty="0">
                <a:solidFill>
                  <a:srgbClr val="FFB900"/>
                </a:solidFill>
                <a:latin typeface="Times New Roman"/>
                <a:cs typeface="Times New Roman"/>
              </a:rPr>
              <a:t> </a:t>
            </a:r>
            <a:r>
              <a:rPr sz="2850" spc="185" dirty="0">
                <a:solidFill>
                  <a:srgbClr val="FFB900"/>
                </a:solidFill>
                <a:latin typeface="Times New Roman"/>
                <a:cs typeface="Times New Roman"/>
              </a:rPr>
              <a:t>πτυχές</a:t>
            </a:r>
            <a:r>
              <a:rPr sz="2850" spc="215" dirty="0">
                <a:solidFill>
                  <a:srgbClr val="FFB900"/>
                </a:solidFill>
                <a:latin typeface="Times New Roman"/>
                <a:cs typeface="Times New Roman"/>
              </a:rPr>
              <a:t> </a:t>
            </a:r>
            <a:r>
              <a:rPr sz="2850" spc="220" dirty="0">
                <a:solidFill>
                  <a:srgbClr val="FFB900"/>
                </a:solidFill>
                <a:latin typeface="Times New Roman"/>
                <a:cs typeface="Times New Roman"/>
              </a:rPr>
              <a:t>συμμόρφωσης</a:t>
            </a:r>
            <a:endParaRPr sz="285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7820" y="4128271"/>
            <a:ext cx="2849218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50" spc="200" dirty="0">
                <a:solidFill>
                  <a:srgbClr val="D7791A"/>
                </a:solidFill>
                <a:latin typeface="Calibri"/>
                <a:cs typeface="Calibri"/>
              </a:rPr>
              <a:t>Κανονισμοί</a:t>
            </a:r>
            <a:r>
              <a:rPr sz="1650" spc="15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4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95" dirty="0">
                <a:solidFill>
                  <a:srgbClr val="D7791A"/>
                </a:solidFill>
                <a:latin typeface="Calibri"/>
                <a:cs typeface="Calibri"/>
              </a:rPr>
              <a:t>συστάσεις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70533" y="4128270"/>
            <a:ext cx="142874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298" y="-28204"/>
            <a:ext cx="5306646" cy="6880161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3985" y="-165557"/>
            <a:ext cx="6036254" cy="1312987"/>
          </a:xfrm>
          <a:prstGeom prst="rect">
            <a:avLst/>
          </a:prstGeom>
        </p:spPr>
        <p:txBody>
          <a:bodyPr vert="horz" wrap="square" lIns="0" tIns="62864" rIns="0" bIns="0" rtlCol="0" anchor="ctr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495"/>
              </a:spcBef>
            </a:pPr>
            <a:r>
              <a:rPr spc="200" dirty="0">
                <a:solidFill>
                  <a:srgbClr val="FFB900"/>
                </a:solidFill>
              </a:rPr>
              <a:t>Ναυτιλιακό</a:t>
            </a:r>
            <a:r>
              <a:rPr spc="190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ρυθμιστικό</a:t>
            </a:r>
            <a:r>
              <a:rPr spc="204" dirty="0">
                <a:solidFill>
                  <a:srgbClr val="FFB900"/>
                </a:solidFill>
              </a:rPr>
              <a:t> </a:t>
            </a:r>
            <a:r>
              <a:rPr spc="190" dirty="0">
                <a:solidFill>
                  <a:srgbClr val="FFB900"/>
                </a:solidFill>
              </a:rPr>
              <a:t>πλαίσιο</a:t>
            </a:r>
            <a:r>
              <a:rPr spc="195" dirty="0">
                <a:solidFill>
                  <a:srgbClr val="FFB900"/>
                </a:solidFill>
              </a:rPr>
              <a:t> </a:t>
            </a:r>
            <a:r>
              <a:rPr spc="160" dirty="0">
                <a:solidFill>
                  <a:srgbClr val="FFB900"/>
                </a:solidFill>
              </a:rPr>
              <a:t>και </a:t>
            </a:r>
            <a:r>
              <a:rPr spc="-700" dirty="0">
                <a:solidFill>
                  <a:srgbClr val="FFB900"/>
                </a:solidFill>
              </a:rPr>
              <a:t> </a:t>
            </a:r>
            <a:r>
              <a:rPr spc="185" dirty="0">
                <a:solidFill>
                  <a:srgbClr val="FFB900"/>
                </a:solidFill>
              </a:rPr>
              <a:t>πτυχές</a:t>
            </a:r>
            <a:r>
              <a:rPr spc="215" dirty="0">
                <a:solidFill>
                  <a:srgbClr val="FFB900"/>
                </a:solidFill>
              </a:rPr>
              <a:t> </a:t>
            </a:r>
            <a:r>
              <a:rPr spc="220" dirty="0">
                <a:solidFill>
                  <a:srgbClr val="FFB900"/>
                </a:solidFill>
              </a:rPr>
              <a:t>συμμόρφωσης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262" y="1252691"/>
            <a:ext cx="8056170" cy="40934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50" spc="200" dirty="0">
                <a:solidFill>
                  <a:srgbClr val="D7791A"/>
                </a:solidFill>
                <a:latin typeface="Calibri"/>
                <a:cs typeface="Calibri"/>
              </a:rPr>
              <a:t>Κανονισμοί</a:t>
            </a:r>
            <a:r>
              <a:rPr sz="1650" spc="16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4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95" dirty="0">
                <a:solidFill>
                  <a:srgbClr val="D7791A"/>
                </a:solidFill>
                <a:latin typeface="Calibri"/>
                <a:cs typeface="Calibri"/>
              </a:rPr>
              <a:t>συστάσεις</a:t>
            </a:r>
            <a:endParaRPr sz="1650">
              <a:latin typeface="Calibri"/>
              <a:cs typeface="Calibri"/>
            </a:endParaRPr>
          </a:p>
          <a:p>
            <a:pPr>
              <a:spcBef>
                <a:spcPts val="5"/>
              </a:spcBef>
            </a:pPr>
            <a:endParaRPr sz="2350">
              <a:latin typeface="Calibri"/>
              <a:cs typeface="Calibri"/>
            </a:endParaRPr>
          </a:p>
          <a:p>
            <a:pPr marL="403848" marR="1680158" indent="-287012">
              <a:buSzPct val="128000"/>
              <a:buFont typeface="Arial"/>
              <a:buChar char="•"/>
              <a:tabLst>
                <a:tab pos="403212" algn="l"/>
                <a:tab pos="403848" algn="l"/>
              </a:tabLst>
            </a:pP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Ο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Διεθνής Ναυτιλιακός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Οργανισμός (ΙΜΟ)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εξέδωσε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το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ψήφισμα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MSC.428(98)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σχετικά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με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διαχείριση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κινδύνων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στο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σύστημα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διαχείρισης </a:t>
            </a:r>
            <a:r>
              <a:rPr sz="1250" spc="-2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(SMS).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7E7E7E"/>
              </a:buClr>
              <a:buFont typeface="Arial"/>
              <a:buChar char="•"/>
            </a:pPr>
            <a:endParaRPr sz="1200">
              <a:latin typeface="Calibri"/>
              <a:cs typeface="Calibri"/>
            </a:endParaRPr>
          </a:p>
          <a:p>
            <a:pPr marL="861032" marR="1338538" lvl="1" indent="-287012">
              <a:spcBef>
                <a:spcPts val="770"/>
              </a:spcBef>
              <a:buSzPct val="128000"/>
              <a:buFont typeface="Arial"/>
              <a:buChar char="•"/>
              <a:tabLst>
                <a:tab pos="861032" algn="l"/>
                <a:tab pos="861669" algn="l"/>
              </a:tabLst>
            </a:pP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ενθαρρύνει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τις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διοικήσεις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να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διασφαλίσουν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ότι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οι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κίνδυνοι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 </a:t>
            </a:r>
            <a:r>
              <a:rPr sz="1250" spc="-2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αντιμετωπίζονται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κατάλληλα στα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ΣΔΠ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το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αργότερο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κατά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την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πρώτη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ετήσια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επαλήθευση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εγγράφου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συμμόρφωσης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(DoC)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εταιρείας.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Clr>
                <a:srgbClr val="7E7E7E"/>
              </a:buClr>
              <a:buFont typeface="Arial"/>
              <a:buChar char="•"/>
            </a:pPr>
            <a:endParaRPr sz="1200">
              <a:latin typeface="Calibri"/>
              <a:cs typeface="Calibri"/>
            </a:endParaRPr>
          </a:p>
          <a:p>
            <a:pPr marL="403848" indent="-286376">
              <a:spcBef>
                <a:spcPts val="810"/>
              </a:spcBef>
              <a:buSzPct val="128000"/>
              <a:buFont typeface="Arial"/>
              <a:buChar char="•"/>
              <a:tabLst>
                <a:tab pos="403212" algn="l"/>
                <a:tab pos="403848" algn="l"/>
              </a:tabLst>
            </a:pPr>
            <a:r>
              <a:rPr sz="1250" spc="130" dirty="0">
                <a:solidFill>
                  <a:srgbClr val="7E7E7E"/>
                </a:solidFill>
                <a:latin typeface="Calibri"/>
                <a:cs typeface="Calibri"/>
              </a:rPr>
              <a:t>Ένωση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7E7E7E"/>
                </a:solidFill>
                <a:latin typeface="Calibri"/>
                <a:cs typeface="Calibri"/>
              </a:rPr>
              <a:t>ψηφιακής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ναυτιλίας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εμπορευματοκιβωτίων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(DCSA):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"DCSA</a:t>
            </a:r>
            <a:endParaRPr sz="1250">
              <a:latin typeface="Calibri"/>
              <a:cs typeface="Calibri"/>
            </a:endParaRPr>
          </a:p>
          <a:p>
            <a:pPr marL="403212">
              <a:spcBef>
                <a:spcPts val="425"/>
              </a:spcBef>
            </a:pP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Οδηγός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εφαρμογής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ασφάλεια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σε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πλοία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v1.0".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DCSA</a:t>
            </a:r>
            <a:endParaRPr sz="1250">
              <a:latin typeface="Calibri"/>
              <a:cs typeface="Calibri"/>
            </a:endParaRPr>
          </a:p>
          <a:p>
            <a:pPr marL="403212">
              <a:spcBef>
                <a:spcPts val="430"/>
              </a:spcBef>
            </a:pP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Οι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κατευθυντήριες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γραμμές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βασίζονται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στις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κατευθυντήριες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γραμμές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BIMCO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στο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πλαίσιο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NIST.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403212" marR="1961453" indent="-287012">
              <a:spcBef>
                <a:spcPts val="819"/>
              </a:spcBef>
              <a:buSzPct val="128000"/>
              <a:buFont typeface="Arial"/>
              <a:buChar char="•"/>
              <a:tabLst>
                <a:tab pos="403212" algn="l"/>
                <a:tab pos="403848" algn="l"/>
              </a:tabLst>
            </a:pP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Η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Διεθνής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Ένωση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Εταιρειών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Ταξινόμησης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(IACS):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"Συστάσεις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σχετικά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7E7E7E"/>
                </a:solidFill>
                <a:latin typeface="Calibri"/>
                <a:cs typeface="Calibri"/>
              </a:rPr>
              <a:t>με</a:t>
            </a: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την </a:t>
            </a:r>
            <a:r>
              <a:rPr sz="1250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ανθεκτικότητα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κυβερνοχώρο,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7E7E7E"/>
                </a:solidFill>
                <a:latin typeface="Calibri"/>
                <a:cs typeface="Calibri"/>
              </a:rPr>
              <a:t>με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επιφύλαξη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endParaRPr sz="1250">
              <a:latin typeface="Calibri"/>
              <a:cs typeface="Calibri"/>
            </a:endParaRPr>
          </a:p>
          <a:p>
            <a:pPr marL="403212" marR="1612216">
              <a:spcBef>
                <a:spcPts val="5"/>
              </a:spcBef>
            </a:pP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απαιτήσεις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ενός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νηογνώμονα,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ισχύει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7E7E7E"/>
                </a:solidFill>
                <a:latin typeface="Calibri"/>
                <a:cs typeface="Calibri"/>
              </a:rPr>
              <a:t>μόνο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νεότευκτα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πλοία,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7E7E7E"/>
                </a:solidFill>
                <a:latin typeface="Calibri"/>
                <a:cs typeface="Calibri"/>
              </a:rPr>
              <a:t>αλλά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μπορεί </a:t>
            </a:r>
            <a:r>
              <a:rPr sz="1250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επίσης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7E7E7E"/>
                </a:solidFill>
                <a:latin typeface="Calibri"/>
                <a:cs typeface="Calibri"/>
              </a:rPr>
              <a:t>να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χρησιμεύσει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35" dirty="0">
                <a:solidFill>
                  <a:srgbClr val="7E7E7E"/>
                </a:solidFill>
                <a:latin typeface="Calibri"/>
                <a:cs typeface="Calibri"/>
              </a:rPr>
              <a:t>ως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7E7E7E"/>
                </a:solidFill>
                <a:latin typeface="Calibri"/>
                <a:cs typeface="Calibri"/>
              </a:rPr>
              <a:t>καθοδήγηση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τα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υπάρχοντα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πλοία.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3630" y="5359708"/>
            <a:ext cx="142874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298" y="0"/>
            <a:ext cx="5306646" cy="6880161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8179" y="-16704"/>
            <a:ext cx="7028750" cy="1356332"/>
          </a:xfrm>
          <a:prstGeom prst="rect">
            <a:avLst/>
          </a:prstGeom>
        </p:spPr>
        <p:txBody>
          <a:bodyPr vert="horz" wrap="square" lIns="0" tIns="43179" rIns="0" bIns="0" rtlCol="0" anchor="ctr">
            <a:spAutoFit/>
          </a:bodyPr>
          <a:lstStyle/>
          <a:p>
            <a:pPr marL="12700" marR="5080">
              <a:lnSpc>
                <a:spcPts val="3260"/>
              </a:lnSpc>
              <a:spcBef>
                <a:spcPts val="340"/>
              </a:spcBef>
            </a:pPr>
            <a:r>
              <a:rPr spc="210" dirty="0">
                <a:solidFill>
                  <a:srgbClr val="000000"/>
                </a:solidFill>
                <a:latin typeface="Calibri"/>
                <a:cs typeface="Calibri"/>
              </a:rPr>
              <a:t>Ανθρωποκεντρικά</a:t>
            </a:r>
            <a:r>
              <a:rPr spc="2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160" dirty="0">
                <a:solidFill>
                  <a:srgbClr val="000000"/>
                </a:solidFill>
                <a:latin typeface="Calibri"/>
                <a:cs typeface="Calibri"/>
              </a:rPr>
              <a:t>και</a:t>
            </a:r>
            <a:r>
              <a:rPr spc="2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220" dirty="0">
                <a:solidFill>
                  <a:srgbClr val="000000"/>
                </a:solidFill>
                <a:latin typeface="Calibri"/>
                <a:cs typeface="Calibri"/>
              </a:rPr>
              <a:t>ασφαλή</a:t>
            </a:r>
            <a:r>
              <a:rPr spc="2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204" dirty="0">
                <a:solidFill>
                  <a:srgbClr val="000000"/>
                </a:solidFill>
                <a:latin typeface="Calibri"/>
                <a:cs typeface="Calibri"/>
              </a:rPr>
              <a:t>θαλάσσια </a:t>
            </a:r>
            <a:r>
              <a:rPr spc="-6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210" dirty="0">
                <a:solidFill>
                  <a:srgbClr val="000000"/>
                </a:solidFill>
                <a:latin typeface="Calibri"/>
                <a:cs typeface="Calibri"/>
              </a:rPr>
              <a:t>οικοσυστήματα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633821" y="1581031"/>
            <a:ext cx="4295735" cy="5281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500" spc="85" dirty="0">
                <a:solidFill>
                  <a:srgbClr val="7E7E7E"/>
                </a:solidFill>
                <a:latin typeface="Calibri"/>
                <a:cs typeface="Calibri"/>
              </a:rPr>
              <a:t>Στόχοι:</a:t>
            </a:r>
            <a:r>
              <a:rPr sz="150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spc="85" dirty="0">
                <a:solidFill>
                  <a:srgbClr val="7E7E7E"/>
                </a:solidFill>
                <a:latin typeface="Calibri"/>
                <a:cs typeface="Calibri"/>
              </a:rPr>
              <a:t>Ποιος-Τι-Γιατί</a:t>
            </a:r>
            <a:r>
              <a:rPr sz="150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spc="100" dirty="0">
                <a:solidFill>
                  <a:srgbClr val="7E7E7E"/>
                </a:solidFill>
                <a:latin typeface="Calibri"/>
                <a:cs typeface="Calibri"/>
              </a:rPr>
              <a:t>πρέπει</a:t>
            </a:r>
            <a:r>
              <a:rPr sz="150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spc="110" dirty="0">
                <a:solidFill>
                  <a:srgbClr val="7E7E7E"/>
                </a:solidFill>
                <a:latin typeface="Calibri"/>
                <a:cs typeface="Calibri"/>
              </a:rPr>
              <a:t>να</a:t>
            </a:r>
            <a:r>
              <a:rPr sz="150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spc="90" dirty="0">
                <a:solidFill>
                  <a:srgbClr val="7E7E7E"/>
                </a:solidFill>
                <a:latin typeface="Calibri"/>
                <a:cs typeface="Calibri"/>
              </a:rPr>
              <a:t>το</a:t>
            </a:r>
            <a:r>
              <a:rPr sz="150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spc="105" dirty="0">
                <a:solidFill>
                  <a:srgbClr val="7E7E7E"/>
                </a:solidFill>
                <a:latin typeface="Calibri"/>
                <a:cs typeface="Calibri"/>
              </a:rPr>
              <a:t>πάρετε</a:t>
            </a:r>
            <a:r>
              <a:rPr sz="150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spc="95" dirty="0">
                <a:solidFill>
                  <a:srgbClr val="7E7E7E"/>
                </a:solidFill>
                <a:latin typeface="Calibri"/>
                <a:cs typeface="Calibri"/>
              </a:rPr>
              <a:t>αυτό </a:t>
            </a:r>
            <a:r>
              <a:rPr sz="1500" spc="-3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spc="60" dirty="0">
                <a:solidFill>
                  <a:srgbClr val="7E7E7E"/>
                </a:solidFill>
                <a:latin typeface="Calibri"/>
                <a:cs typeface="Calibri"/>
              </a:rPr>
              <a:t>εκπαίδευση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0092" y="2129196"/>
            <a:ext cx="5175837" cy="2054728"/>
          </a:xfrm>
          <a:prstGeom prst="rect">
            <a:avLst/>
          </a:prstGeom>
        </p:spPr>
        <p:txBody>
          <a:bodyPr vert="horz" wrap="square" lIns="0" tIns="200658" rIns="0" bIns="0" rtlCol="0">
            <a:spAutoFit/>
          </a:bodyPr>
          <a:lstStyle/>
          <a:p>
            <a:pPr marL="12700" algn="just">
              <a:spcBef>
                <a:spcPts val="1580"/>
              </a:spcBef>
            </a:pPr>
            <a:r>
              <a:rPr sz="3449" spc="209" baseline="2415" dirty="0">
                <a:solidFill>
                  <a:srgbClr val="D7791A"/>
                </a:solidFill>
                <a:latin typeface="Calibri"/>
                <a:cs typeface="Calibri"/>
              </a:rPr>
              <a:t>o2.</a:t>
            </a:r>
            <a:r>
              <a:rPr sz="3449" spc="120" baseline="241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550" spc="95" dirty="0">
                <a:solidFill>
                  <a:srgbClr val="7E7E7E"/>
                </a:solidFill>
                <a:latin typeface="Calibri"/>
                <a:cs typeface="Calibri"/>
              </a:rPr>
              <a:t>Διοικητική</a:t>
            </a:r>
            <a:r>
              <a:rPr sz="15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05" dirty="0">
                <a:solidFill>
                  <a:srgbClr val="7E7E7E"/>
                </a:solidFill>
                <a:latin typeface="Calibri"/>
                <a:cs typeface="Calibri"/>
              </a:rPr>
              <a:t>υποστήριξη</a:t>
            </a:r>
            <a:r>
              <a:rPr sz="15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00" dirty="0">
                <a:solidFill>
                  <a:srgbClr val="7E7E7E"/>
                </a:solidFill>
                <a:latin typeface="Calibri"/>
                <a:cs typeface="Calibri"/>
              </a:rPr>
              <a:t>κατάρτισης:</a:t>
            </a:r>
            <a:r>
              <a:rPr sz="15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90" dirty="0">
                <a:solidFill>
                  <a:srgbClr val="7E7E7E"/>
                </a:solidFill>
                <a:latin typeface="Calibri"/>
                <a:cs typeface="Calibri"/>
              </a:rPr>
              <a:t>Πότε-Πού-Πώς</a:t>
            </a:r>
            <a:endParaRPr sz="1550" dirty="0">
              <a:latin typeface="Calibri"/>
              <a:cs typeface="Calibri"/>
            </a:endParaRPr>
          </a:p>
          <a:p>
            <a:pPr marL="12700" marR="2128454" algn="just">
              <a:lnSpc>
                <a:spcPct val="142000"/>
              </a:lnSpc>
              <a:spcBef>
                <a:spcPts val="325"/>
              </a:spcBef>
            </a:pPr>
            <a:r>
              <a:rPr sz="3449" spc="209" baseline="2415" dirty="0">
                <a:solidFill>
                  <a:srgbClr val="D7791A"/>
                </a:solidFill>
                <a:latin typeface="Calibri"/>
                <a:cs typeface="Calibri"/>
              </a:rPr>
              <a:t>o3.</a:t>
            </a:r>
            <a:r>
              <a:rPr sz="3449" spc="75" baseline="241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550" spc="125" dirty="0">
                <a:solidFill>
                  <a:srgbClr val="7E7E7E"/>
                </a:solidFill>
                <a:latin typeface="Calibri"/>
                <a:cs typeface="Calibri"/>
              </a:rPr>
              <a:t>Μαθησιακά</a:t>
            </a:r>
            <a:r>
              <a:rPr sz="15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10" dirty="0">
                <a:solidFill>
                  <a:srgbClr val="7E7E7E"/>
                </a:solidFill>
                <a:latin typeface="Calibri"/>
                <a:cs typeface="Calibri"/>
              </a:rPr>
              <a:t>αποτελέσματα </a:t>
            </a:r>
            <a:r>
              <a:rPr sz="1550" spc="-3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3449" spc="209" baseline="2415" dirty="0">
                <a:solidFill>
                  <a:srgbClr val="D7791A"/>
                </a:solidFill>
                <a:latin typeface="Calibri"/>
                <a:cs typeface="Calibri"/>
              </a:rPr>
              <a:t>o4. </a:t>
            </a:r>
            <a:r>
              <a:rPr sz="1550" spc="110" dirty="0">
                <a:solidFill>
                  <a:srgbClr val="7E7E7E"/>
                </a:solidFill>
                <a:latin typeface="Calibri"/>
                <a:cs typeface="Calibri"/>
              </a:rPr>
              <a:t>Περιγράμματα </a:t>
            </a:r>
            <a:r>
              <a:rPr sz="1550" spc="105" dirty="0">
                <a:solidFill>
                  <a:srgbClr val="7E7E7E"/>
                </a:solidFill>
                <a:latin typeface="Calibri"/>
                <a:cs typeface="Calibri"/>
              </a:rPr>
              <a:t>κατάρτισης </a:t>
            </a:r>
            <a:r>
              <a:rPr sz="1550" spc="-3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3449" spc="209" baseline="3623" dirty="0">
                <a:solidFill>
                  <a:srgbClr val="D7791A"/>
                </a:solidFill>
                <a:latin typeface="Calibri"/>
                <a:cs typeface="Calibri"/>
              </a:rPr>
              <a:t>o5.</a:t>
            </a:r>
            <a:r>
              <a:rPr sz="3449" spc="97" baseline="3623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550" spc="105" dirty="0">
                <a:solidFill>
                  <a:srgbClr val="7E7E7E"/>
                </a:solidFill>
                <a:latin typeface="Calibri"/>
                <a:cs typeface="Calibri"/>
              </a:rPr>
              <a:t>Λεπτομέρειες</a:t>
            </a:r>
            <a:r>
              <a:rPr sz="15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14" dirty="0">
                <a:solidFill>
                  <a:srgbClr val="7E7E7E"/>
                </a:solidFill>
                <a:latin typeface="Calibri"/>
                <a:cs typeface="Calibri"/>
              </a:rPr>
              <a:t>ασκήσεων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4211" y="4433174"/>
            <a:ext cx="457830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300" spc="140" dirty="0">
                <a:solidFill>
                  <a:srgbClr val="D7791A"/>
                </a:solidFill>
                <a:latin typeface="Calibri"/>
                <a:cs typeface="Calibri"/>
              </a:rPr>
              <a:t>o6.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44504" y="4541122"/>
            <a:ext cx="3655661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50" spc="100" dirty="0">
                <a:solidFill>
                  <a:srgbClr val="7E7E7E"/>
                </a:solidFill>
                <a:latin typeface="Calibri"/>
                <a:cs typeface="Calibri"/>
              </a:rPr>
              <a:t>Πρακτικές</a:t>
            </a:r>
            <a:r>
              <a:rPr sz="15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10" dirty="0">
                <a:solidFill>
                  <a:srgbClr val="7E7E7E"/>
                </a:solidFill>
                <a:latin typeface="Calibri"/>
                <a:cs typeface="Calibri"/>
              </a:rPr>
              <a:t>πληροφορίες</a:t>
            </a:r>
            <a:r>
              <a:rPr sz="15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0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5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95" dirty="0">
                <a:solidFill>
                  <a:srgbClr val="7E7E7E"/>
                </a:solidFill>
                <a:latin typeface="Calibri"/>
                <a:cs typeface="Calibri"/>
              </a:rPr>
              <a:t>απαιτήσεις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4217" y="4984680"/>
            <a:ext cx="3827743" cy="3667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449" spc="209" baseline="3623" dirty="0">
                <a:solidFill>
                  <a:srgbClr val="D7791A"/>
                </a:solidFill>
                <a:latin typeface="Calibri"/>
                <a:cs typeface="Calibri"/>
              </a:rPr>
              <a:t>o7.</a:t>
            </a:r>
            <a:r>
              <a:rPr sz="3449" spc="89" baseline="3623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550" spc="110" dirty="0">
                <a:solidFill>
                  <a:srgbClr val="7E7E7E"/>
                </a:solidFill>
                <a:latin typeface="Calibri"/>
                <a:cs typeface="Calibri"/>
              </a:rPr>
              <a:t>Πληροφορίες</a:t>
            </a:r>
            <a:r>
              <a:rPr sz="15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14" dirty="0">
                <a:solidFill>
                  <a:srgbClr val="7E7E7E"/>
                </a:solidFill>
                <a:latin typeface="Calibri"/>
                <a:cs typeface="Calibri"/>
              </a:rPr>
              <a:t>εγγραφής</a:t>
            </a:r>
            <a:r>
              <a:rPr sz="15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0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5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10" dirty="0">
                <a:solidFill>
                  <a:srgbClr val="7E7E7E"/>
                </a:solidFill>
                <a:latin typeface="Calibri"/>
                <a:cs typeface="Calibri"/>
              </a:rPr>
              <a:t>επαφές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33816" y="5494197"/>
            <a:ext cx="85724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0695" y="1744646"/>
            <a:ext cx="451480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300" spc="150" dirty="0">
                <a:solidFill>
                  <a:srgbClr val="D7791A"/>
                </a:solidFill>
                <a:latin typeface="Calibri"/>
                <a:cs typeface="Calibri"/>
              </a:rPr>
              <a:t>o1</a:t>
            </a:r>
            <a:r>
              <a:rPr sz="2300" spc="85" dirty="0">
                <a:solidFill>
                  <a:srgbClr val="D7791A"/>
                </a:solidFill>
                <a:latin typeface="Calibri"/>
                <a:cs typeface="Calibri"/>
              </a:rPr>
              <a:t>.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06005" y="0"/>
            <a:ext cx="3050512" cy="6880161"/>
            <a:chOff x="6882205" y="0"/>
            <a:chExt cx="3050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4695" y="-137352"/>
            <a:ext cx="6036254" cy="1312987"/>
          </a:xfrm>
          <a:prstGeom prst="rect">
            <a:avLst/>
          </a:prstGeom>
        </p:spPr>
        <p:txBody>
          <a:bodyPr vert="horz" wrap="square" lIns="0" tIns="62864" rIns="0" bIns="0" rtlCol="0" anchor="ctr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495"/>
              </a:spcBef>
            </a:pPr>
            <a:r>
              <a:rPr spc="200" dirty="0">
                <a:solidFill>
                  <a:srgbClr val="FFB900"/>
                </a:solidFill>
              </a:rPr>
              <a:t>Ναυτιλιακό</a:t>
            </a:r>
            <a:r>
              <a:rPr spc="190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ρυθμιστικό</a:t>
            </a:r>
            <a:r>
              <a:rPr spc="204" dirty="0">
                <a:solidFill>
                  <a:srgbClr val="FFB900"/>
                </a:solidFill>
              </a:rPr>
              <a:t> </a:t>
            </a:r>
            <a:r>
              <a:rPr spc="190" dirty="0">
                <a:solidFill>
                  <a:srgbClr val="FFB900"/>
                </a:solidFill>
              </a:rPr>
              <a:t>πλαίσιο</a:t>
            </a:r>
            <a:r>
              <a:rPr spc="195" dirty="0">
                <a:solidFill>
                  <a:srgbClr val="FFB900"/>
                </a:solidFill>
              </a:rPr>
              <a:t> </a:t>
            </a:r>
            <a:r>
              <a:rPr spc="160" dirty="0">
                <a:solidFill>
                  <a:srgbClr val="FFB900"/>
                </a:solidFill>
              </a:rPr>
              <a:t>και </a:t>
            </a:r>
            <a:r>
              <a:rPr spc="-700" dirty="0">
                <a:solidFill>
                  <a:srgbClr val="FFB900"/>
                </a:solidFill>
              </a:rPr>
              <a:t> </a:t>
            </a:r>
            <a:r>
              <a:rPr spc="185" dirty="0">
                <a:solidFill>
                  <a:srgbClr val="FFB900"/>
                </a:solidFill>
              </a:rPr>
              <a:t>πτυχές</a:t>
            </a:r>
            <a:r>
              <a:rPr spc="215" dirty="0">
                <a:solidFill>
                  <a:srgbClr val="FFB900"/>
                </a:solidFill>
              </a:rPr>
              <a:t> </a:t>
            </a:r>
            <a:r>
              <a:rPr spc="220" dirty="0">
                <a:solidFill>
                  <a:srgbClr val="FFB900"/>
                </a:solidFill>
              </a:rPr>
              <a:t>συμμόρφωσης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36915" y="966096"/>
            <a:ext cx="7721529" cy="4344137"/>
          </a:xfrm>
          <a:prstGeom prst="rect">
            <a:avLst/>
          </a:prstGeom>
        </p:spPr>
        <p:txBody>
          <a:bodyPr vert="horz" wrap="square" lIns="0" tIns="125094" rIns="0" bIns="0" rtlCol="0">
            <a:spAutoFit/>
          </a:bodyPr>
          <a:lstStyle/>
          <a:p>
            <a:pPr marL="344159">
              <a:spcBef>
                <a:spcPts val="985"/>
              </a:spcBef>
            </a:pPr>
            <a:r>
              <a:rPr sz="1650" spc="210" dirty="0">
                <a:solidFill>
                  <a:srgbClr val="D7791A"/>
                </a:solidFill>
                <a:latin typeface="Calibri"/>
                <a:cs typeface="Calibri"/>
              </a:rPr>
              <a:t>Κυβερνοπλοΐα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90" dirty="0">
                <a:solidFill>
                  <a:srgbClr val="D7791A"/>
                </a:solidFill>
                <a:latin typeface="Calibri"/>
                <a:cs typeface="Calibri"/>
              </a:rPr>
              <a:t>(Schinas</a:t>
            </a:r>
            <a:r>
              <a:rPr sz="1650" spc="19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6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95" dirty="0">
                <a:solidFill>
                  <a:srgbClr val="D7791A"/>
                </a:solidFill>
                <a:latin typeface="Calibri"/>
                <a:cs typeface="Calibri"/>
              </a:rPr>
              <a:t>Metzger,</a:t>
            </a:r>
            <a:r>
              <a:rPr sz="1650" spc="18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85" dirty="0">
                <a:solidFill>
                  <a:srgbClr val="D7791A"/>
                </a:solidFill>
                <a:latin typeface="Calibri"/>
                <a:cs typeface="Calibri"/>
              </a:rPr>
              <a:t>2023)</a:t>
            </a:r>
            <a:endParaRPr sz="1650">
              <a:latin typeface="Calibri"/>
              <a:cs typeface="Calibri"/>
            </a:endParaRPr>
          </a:p>
          <a:p>
            <a:pPr marL="12700">
              <a:spcBef>
                <a:spcPts val="675"/>
              </a:spcBef>
            </a:pP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Ένα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πλοίο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θεωρείται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αξιόπλοο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εάν:</a:t>
            </a:r>
            <a:endParaRPr sz="1250">
              <a:latin typeface="Calibri"/>
              <a:cs typeface="Calibri"/>
            </a:endParaRPr>
          </a:p>
          <a:p>
            <a:pPr>
              <a:spcBef>
                <a:spcPts val="45"/>
              </a:spcBef>
            </a:pPr>
            <a:endParaRPr sz="1600">
              <a:latin typeface="Calibri"/>
              <a:cs typeface="Calibri"/>
            </a:endParaRPr>
          </a:p>
          <a:p>
            <a:pPr marL="414007" marR="2151314" indent="-401309">
              <a:lnSpc>
                <a:spcPct val="95200"/>
              </a:lnSpc>
              <a:buSzPct val="128000"/>
              <a:buAutoNum type="alphaLcPeriod"/>
              <a:tabLst>
                <a:tab pos="413371" algn="l"/>
                <a:tab pos="414007" algn="l"/>
              </a:tabLst>
            </a:pP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οι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σημαντικότεροι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κίνδυνοι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αντιμετωπίζονται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στο </a:t>
            </a:r>
            <a:r>
              <a:rPr sz="1250" spc="-2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σύστημα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διαχείρισης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(SMS),</a:t>
            </a:r>
            <a:endParaRPr sz="1250">
              <a:latin typeface="Calibri"/>
              <a:cs typeface="Calibri"/>
            </a:endParaRPr>
          </a:p>
          <a:p>
            <a:pPr marL="414007" marR="5080" indent="-400673">
              <a:lnSpc>
                <a:spcPts val="1920"/>
              </a:lnSpc>
              <a:spcBef>
                <a:spcPts val="80"/>
              </a:spcBef>
              <a:buSzPct val="128000"/>
              <a:buAutoNum type="alphaLcPeriod"/>
              <a:tabLst>
                <a:tab pos="413371" algn="l"/>
                <a:tab pos="414641" algn="l"/>
              </a:tabLst>
            </a:pP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κάθε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μέλος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πληρώματος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εκπαιδεύεται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κινδύνους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το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σύστημα </a:t>
            </a:r>
            <a:r>
              <a:rPr sz="1250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τρωτά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σημεία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συστημάτων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που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λειτουργούν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ή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συντηρούν,</a:t>
            </a:r>
            <a:endParaRPr sz="1250">
              <a:latin typeface="Calibri"/>
              <a:cs typeface="Calibri"/>
            </a:endParaRPr>
          </a:p>
          <a:p>
            <a:pPr marL="414007" indent="-401943">
              <a:lnSpc>
                <a:spcPts val="1855"/>
              </a:lnSpc>
              <a:buSzPct val="128000"/>
              <a:buAutoNum type="alphaLcPeriod"/>
              <a:tabLst>
                <a:tab pos="413371" algn="l"/>
                <a:tab pos="414641" algn="l"/>
              </a:tabLst>
            </a:pP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οι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διεπαφές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υλικού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προστατεύονται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φυσικά,</a:t>
            </a:r>
            <a:endParaRPr sz="1250">
              <a:latin typeface="Calibri"/>
              <a:cs typeface="Calibri"/>
            </a:endParaRPr>
          </a:p>
          <a:p>
            <a:pPr marL="414007" indent="-401943">
              <a:buSzPct val="128000"/>
              <a:buAutoNum type="alphaLcPeriod"/>
              <a:tabLst>
                <a:tab pos="413371" algn="l"/>
                <a:tab pos="414641" algn="l"/>
              </a:tabLst>
            </a:pP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κάθε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κομμάτι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λογισμικού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προστατεύεται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από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μη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εξουσιοδοτημένη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πρόσβαση</a:t>
            </a:r>
            <a:endParaRPr sz="1250">
              <a:latin typeface="Calibri"/>
              <a:cs typeface="Calibri"/>
            </a:endParaRPr>
          </a:p>
          <a:p>
            <a:pPr marL="414007" indent="-401943">
              <a:lnSpc>
                <a:spcPts val="1905"/>
              </a:lnSpc>
              <a:buSzPct val="128000"/>
              <a:buAutoNum type="alphaLcPeriod"/>
              <a:tabLst>
                <a:tab pos="413371" algn="l"/>
                <a:tab pos="414641" algn="l"/>
              </a:tabLst>
            </a:pP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μέσω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σύνδεσης</a:t>
            </a:r>
            <a:r>
              <a:rPr sz="125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δικτύου,</a:t>
            </a:r>
            <a:endParaRPr sz="1250">
              <a:latin typeface="Calibri"/>
              <a:cs typeface="Calibri"/>
            </a:endParaRPr>
          </a:p>
          <a:p>
            <a:pPr marL="414007" marR="847064" indent="-401309">
              <a:lnSpc>
                <a:spcPct val="97300"/>
              </a:lnSpc>
              <a:spcBef>
                <a:spcPts val="35"/>
              </a:spcBef>
              <a:buSzPct val="128000"/>
              <a:buAutoNum type="alphaLcPeriod"/>
              <a:tabLst>
                <a:tab pos="413371" algn="l"/>
                <a:tab pos="414641" algn="l"/>
              </a:tabLst>
            </a:pP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εφαρμόζονται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λύσεις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ασφαλείας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που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συμμορφώνονται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με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τις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βέλτιστες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πρακτικές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 </a:t>
            </a:r>
            <a:r>
              <a:rPr sz="1250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κλάδου,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συμπεριλαμβανομένων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τειχών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προστασίας,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συστημάτων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προστασίας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από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ιούς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συστημάτων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παρακολούθησης,</a:t>
            </a:r>
            <a:endParaRPr sz="1250">
              <a:latin typeface="Calibri"/>
              <a:cs typeface="Calibri"/>
            </a:endParaRPr>
          </a:p>
          <a:p>
            <a:pPr marL="414007" marR="826743" indent="-401309">
              <a:lnSpc>
                <a:spcPct val="95200"/>
              </a:lnSpc>
              <a:spcBef>
                <a:spcPts val="85"/>
              </a:spcBef>
              <a:buSzPct val="128000"/>
              <a:buAutoNum type="alphaLcPeriod"/>
              <a:tabLst>
                <a:tab pos="413371" algn="l"/>
                <a:tab pos="414641" algn="l"/>
              </a:tabLst>
            </a:pP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διοικητικά,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ιδιωτικά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αναπαραγωγικά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δεδομένα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διαχωρίζονται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από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δεδομένα </a:t>
            </a:r>
            <a:r>
              <a:rPr sz="1250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που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σχετίζονται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με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κρίσιμες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μη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κρίσιμες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λειτουργίες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πλοίου,</a:t>
            </a:r>
            <a:endParaRPr sz="1250">
              <a:latin typeface="Calibri"/>
              <a:cs typeface="Calibri"/>
            </a:endParaRPr>
          </a:p>
          <a:p>
            <a:pPr marL="414007" marR="1250911" indent="-401309">
              <a:lnSpc>
                <a:spcPct val="98500"/>
              </a:lnSpc>
              <a:spcBef>
                <a:spcPts val="20"/>
              </a:spcBef>
              <a:buSzPct val="128000"/>
              <a:buAutoNum type="alphaLcPeriod"/>
              <a:tabLst>
                <a:tab pos="413371" algn="l"/>
                <a:tab pos="414641" algn="l"/>
              </a:tabLst>
            </a:pP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όλο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το λογισμικό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που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έχει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επιβιβαστεί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ή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χρησιμοποιείται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σε συσκευές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που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συνδέονται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με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κάποιο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τρόπο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σε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δίκτυο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ή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σε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άλλες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συσκευές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πρέπει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να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βρίσκεται </a:t>
            </a:r>
            <a:r>
              <a:rPr sz="1250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σε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φάση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συντήρησης,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δηλαδή ο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κατασκευαστής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να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παρέχει </a:t>
            </a: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τις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απαραίτητες </a:t>
            </a:r>
            <a:r>
              <a:rPr sz="1250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ενημερώσεις,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συμπεριλαμβανομένων των ενημερώσεων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ασφαλείας,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ώστε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το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λογισμικό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αυτό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να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παραμένει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λειτουργικό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ασφαλές.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87487" y="0"/>
            <a:ext cx="5024835" cy="68579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8178" y="246779"/>
            <a:ext cx="3119726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10" dirty="0">
                <a:solidFill>
                  <a:srgbClr val="FFB900"/>
                </a:solidFill>
              </a:rPr>
              <a:t>Κυβερνοασφάλει</a:t>
            </a:r>
            <a:r>
              <a:rPr spc="145" dirty="0">
                <a:solidFill>
                  <a:srgbClr val="FFB900"/>
                </a:solidFill>
              </a:rPr>
              <a:t>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6741" y="1465793"/>
            <a:ext cx="5453964" cy="3097386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03502" marR="16510" indent="-91436">
              <a:lnSpc>
                <a:spcPct val="75800"/>
              </a:lnSpc>
              <a:spcBef>
                <a:spcPts val="290"/>
              </a:spcBef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30" dirty="0">
                <a:latin typeface="Calibri"/>
                <a:cs typeface="Calibri"/>
              </a:rPr>
              <a:t>Η </a:t>
            </a:r>
            <a:r>
              <a:rPr sz="1400" spc="100" dirty="0">
                <a:latin typeface="Calibri"/>
                <a:cs typeface="Calibri"/>
              </a:rPr>
              <a:t>ασφάλεια </a:t>
            </a:r>
            <a:r>
              <a:rPr sz="1400" spc="95" dirty="0">
                <a:latin typeface="Calibri"/>
                <a:cs typeface="Calibri"/>
              </a:rPr>
              <a:t>στον </a:t>
            </a:r>
            <a:r>
              <a:rPr sz="1400" spc="100" dirty="0">
                <a:latin typeface="Calibri"/>
                <a:cs typeface="Calibri"/>
              </a:rPr>
              <a:t>κυβερνοχώρο </a:t>
            </a:r>
            <a:r>
              <a:rPr sz="1400" spc="85" dirty="0">
                <a:latin typeface="Calibri"/>
                <a:cs typeface="Calibri"/>
              </a:rPr>
              <a:t>(ή </a:t>
            </a:r>
            <a:r>
              <a:rPr sz="1400" spc="100" dirty="0">
                <a:latin typeface="Calibri"/>
                <a:cs typeface="Calibri"/>
              </a:rPr>
              <a:t>ασφάλεια </a:t>
            </a:r>
            <a:r>
              <a:rPr sz="1400" spc="95" dirty="0">
                <a:latin typeface="Calibri"/>
                <a:cs typeface="Calibri"/>
              </a:rPr>
              <a:t>πληροφορικής) 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αποσκοπεί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στην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προστασία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υπολογιστών,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συστημάτων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ελέγχονται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από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υπολογιστή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των</a:t>
            </a:r>
            <a:endParaRPr sz="1400">
              <a:latin typeface="Calibri"/>
              <a:cs typeface="Calibri"/>
            </a:endParaRPr>
          </a:p>
          <a:p>
            <a:pPr marL="103502">
              <a:spcBef>
                <a:spcPts val="15"/>
              </a:spcBef>
            </a:pPr>
            <a:r>
              <a:rPr sz="1400" spc="90" dirty="0">
                <a:latin typeface="Calibri"/>
                <a:cs typeface="Calibri"/>
              </a:rPr>
              <a:t>δίκτυα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από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επιθέσεις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κακόβουλων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φορέων.</a:t>
            </a:r>
            <a:endParaRPr sz="1400">
              <a:latin typeface="Calibri"/>
              <a:cs typeface="Calibri"/>
            </a:endParaRPr>
          </a:p>
          <a:p>
            <a:pPr>
              <a:spcBef>
                <a:spcPts val="45"/>
              </a:spcBef>
            </a:pPr>
            <a:endParaRPr sz="1100">
              <a:latin typeface="Calibri"/>
              <a:cs typeface="Calibri"/>
            </a:endParaRPr>
          </a:p>
          <a:p>
            <a:pPr marL="103502" marR="380352" indent="-91436">
              <a:lnSpc>
                <a:spcPct val="75800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70" dirty="0">
                <a:latin typeface="Calibri"/>
                <a:cs typeface="Calibri"/>
              </a:rPr>
              <a:t>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κυβερνοασφάλεια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περιλαμβάνει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έννοιες,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εργαλεία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πρακτικές </a:t>
            </a:r>
            <a:r>
              <a:rPr sz="1400" spc="130" dirty="0">
                <a:latin typeface="Calibri"/>
                <a:cs typeface="Calibri"/>
              </a:rPr>
              <a:t>κατάλληλες </a:t>
            </a:r>
            <a:r>
              <a:rPr sz="1400" spc="114" dirty="0">
                <a:latin typeface="Calibri"/>
                <a:cs typeface="Calibri"/>
              </a:rPr>
              <a:t>για </a:t>
            </a:r>
            <a:r>
              <a:rPr sz="1400" spc="120" dirty="0">
                <a:latin typeface="Calibri"/>
                <a:cs typeface="Calibri"/>
              </a:rPr>
              <a:t>την </a:t>
            </a:r>
            <a:r>
              <a:rPr sz="1400" spc="145" dirty="0">
                <a:latin typeface="Calibri"/>
                <a:cs typeface="Calibri"/>
              </a:rPr>
              <a:t>άμυνα </a:t>
            </a:r>
            <a:r>
              <a:rPr sz="1400" spc="135" dirty="0">
                <a:latin typeface="Calibri"/>
                <a:cs typeface="Calibri"/>
              </a:rPr>
              <a:t>κατά των </a:t>
            </a:r>
            <a:r>
              <a:rPr sz="1400" spc="14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επιθέσεων.</a:t>
            </a:r>
            <a:endParaRPr sz="1400">
              <a:latin typeface="Calibri"/>
              <a:cs typeface="Calibri"/>
            </a:endParaRPr>
          </a:p>
          <a:p>
            <a:pPr marL="103502">
              <a:spcBef>
                <a:spcPts val="15"/>
              </a:spcBef>
            </a:pP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παράγονται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από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ανθρώπινη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εφευρετικότητα.</a:t>
            </a:r>
            <a:endParaRPr sz="1400">
              <a:latin typeface="Calibri"/>
              <a:cs typeface="Calibri"/>
            </a:endParaRPr>
          </a:p>
          <a:p>
            <a:pPr marL="103502" marR="144142" indent="-91436">
              <a:lnSpc>
                <a:spcPct val="114100"/>
              </a:lnSpc>
              <a:spcBef>
                <a:spcPts val="835"/>
              </a:spcBef>
              <a:buClr>
                <a:srgbClr val="FFB900"/>
              </a:buClr>
              <a:buSzPct val="114285"/>
              <a:buFont typeface="Segoe UI Symbol"/>
              <a:buChar char="▪"/>
              <a:tabLst>
                <a:tab pos="116836" algn="l"/>
              </a:tabLst>
            </a:pPr>
            <a:r>
              <a:rPr sz="1400" spc="130" dirty="0">
                <a:latin typeface="Calibri"/>
                <a:cs typeface="Calibri"/>
              </a:rPr>
              <a:t>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ασφάλεια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δεν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ακριβής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επιστήμη-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μάλλον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μια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συλλογή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ιδεών,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μεθοδολογιών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εργαλείων.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900"/>
              </a:buClr>
              <a:buFont typeface="Segoe UI Symbol"/>
              <a:buChar char="▪"/>
            </a:pPr>
            <a:endParaRPr sz="1150">
              <a:latin typeface="Calibri"/>
              <a:cs typeface="Calibri"/>
            </a:endParaRPr>
          </a:p>
          <a:p>
            <a:pPr marL="103502" marR="5080" indent="-91436" algn="just">
              <a:lnSpc>
                <a:spcPct val="75800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95" dirty="0">
                <a:latin typeface="Calibri"/>
                <a:cs typeface="Calibri"/>
              </a:rPr>
              <a:t>Ένας </a:t>
            </a:r>
            <a:r>
              <a:rPr sz="1400" spc="105" dirty="0">
                <a:latin typeface="Calibri"/>
                <a:cs typeface="Calibri"/>
              </a:rPr>
              <a:t>μάλλον </a:t>
            </a:r>
            <a:r>
              <a:rPr sz="1400" spc="95" dirty="0">
                <a:latin typeface="Calibri"/>
                <a:cs typeface="Calibri"/>
              </a:rPr>
              <a:t>μικρός αριθμός </a:t>
            </a:r>
            <a:r>
              <a:rPr sz="1400" spc="100" dirty="0">
                <a:latin typeface="Calibri"/>
                <a:cs typeface="Calibri"/>
              </a:rPr>
              <a:t>βασικών </a:t>
            </a:r>
            <a:r>
              <a:rPr sz="1400" spc="95" dirty="0">
                <a:latin typeface="Calibri"/>
                <a:cs typeface="Calibri"/>
              </a:rPr>
              <a:t>εννοιών </a:t>
            </a:r>
            <a:r>
              <a:rPr sz="1400" spc="85" dirty="0">
                <a:latin typeface="Calibri"/>
                <a:cs typeface="Calibri"/>
              </a:rPr>
              <a:t>χρησιμοποιείται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στην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ασφάλεια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στον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κυβερνοχώρο.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Κάθε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έννοια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εμφανίζεται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διάφορες</a:t>
            </a:r>
            <a:endParaRPr sz="1400">
              <a:latin typeface="Calibri"/>
              <a:cs typeface="Calibri"/>
            </a:endParaRPr>
          </a:p>
          <a:p>
            <a:pPr marL="103502">
              <a:spcBef>
                <a:spcPts val="15"/>
              </a:spcBef>
            </a:pPr>
            <a:r>
              <a:rPr sz="1400" spc="100" dirty="0">
                <a:latin typeface="Calibri"/>
                <a:cs typeface="Calibri"/>
              </a:rPr>
              <a:t>παραλλαγές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συνδυασμοί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εργαλείων.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85298" y="0"/>
            <a:ext cx="5306646" cy="6880161"/>
            <a:chOff x="6882205" y="0"/>
            <a:chExt cx="5306695" cy="6880225"/>
          </a:xfrm>
        </p:grpSpPr>
        <p:sp>
          <p:nvSpPr>
            <p:cNvPr id="5" name="object 5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21</a:t>
            </a:fld>
            <a:endParaRPr spc="4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603" y="-23383"/>
            <a:ext cx="3050512" cy="6880161"/>
            <a:chOff x="6882205" y="0"/>
            <a:chExt cx="3050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0370" y="64075"/>
            <a:ext cx="8591471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95" dirty="0">
                <a:solidFill>
                  <a:srgbClr val="FFB900"/>
                </a:solidFill>
              </a:rPr>
              <a:t>Βασικές</a:t>
            </a:r>
            <a:r>
              <a:rPr spc="210" dirty="0">
                <a:solidFill>
                  <a:srgbClr val="FFB900"/>
                </a:solidFill>
              </a:rPr>
              <a:t> </a:t>
            </a:r>
            <a:r>
              <a:rPr spc="170" dirty="0">
                <a:solidFill>
                  <a:srgbClr val="FFB900"/>
                </a:solidFill>
              </a:rPr>
              <a:t>έννοιες</a:t>
            </a:r>
            <a:r>
              <a:rPr spc="204" dirty="0">
                <a:solidFill>
                  <a:srgbClr val="FFB900"/>
                </a:solidFill>
              </a:rPr>
              <a:t> </a:t>
            </a:r>
            <a:r>
              <a:rPr spc="175" dirty="0">
                <a:solidFill>
                  <a:srgbClr val="FFB900"/>
                </a:solidFill>
              </a:rPr>
              <a:t>της</a:t>
            </a:r>
            <a:r>
              <a:rPr spc="235" dirty="0">
                <a:solidFill>
                  <a:srgbClr val="FFB900"/>
                </a:solidFill>
              </a:rPr>
              <a:t> </a:t>
            </a:r>
            <a:r>
              <a:rPr spc="204" dirty="0">
                <a:solidFill>
                  <a:srgbClr val="FFB900"/>
                </a:solidFill>
              </a:rPr>
              <a:t>ασφάλειας</a:t>
            </a:r>
            <a:r>
              <a:rPr spc="235" dirty="0">
                <a:solidFill>
                  <a:srgbClr val="FFB900"/>
                </a:solidFill>
              </a:rPr>
              <a:t> </a:t>
            </a:r>
            <a:r>
              <a:rPr spc="190" dirty="0">
                <a:solidFill>
                  <a:srgbClr val="FFB900"/>
                </a:solidFill>
              </a:rPr>
              <a:t>στον</a:t>
            </a:r>
            <a:r>
              <a:rPr spc="235" dirty="0">
                <a:solidFill>
                  <a:srgbClr val="FFB900"/>
                </a:solidFill>
              </a:rPr>
              <a:t> </a:t>
            </a:r>
            <a:r>
              <a:rPr spc="210" dirty="0">
                <a:solidFill>
                  <a:srgbClr val="FFB900"/>
                </a:solidFill>
              </a:rPr>
              <a:t>κυβερνοχώρο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06072" y="1105913"/>
            <a:ext cx="7200833" cy="650178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03502" marR="5080" indent="-91436">
              <a:lnSpc>
                <a:spcPts val="1620"/>
              </a:lnSpc>
              <a:spcBef>
                <a:spcPts val="170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05406" algn="l"/>
              </a:tabLst>
            </a:pPr>
            <a:r>
              <a:rPr sz="1250" spc="120" dirty="0">
                <a:latin typeface="Calibri"/>
                <a:cs typeface="Calibri"/>
              </a:rPr>
              <a:t>Κρυπτογραφία: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Ένας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κρυπτογραφικός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αλγόριθμος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δέχεται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ως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είσοδο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οποιοδήποτε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κείμενο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μετατρέπει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εντελώς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ακατανόητο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κείμενο.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Μπορεί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επίσης</a:t>
            </a:r>
            <a:endParaRPr sz="1250">
              <a:latin typeface="Calibri"/>
              <a:cs typeface="Calibri"/>
            </a:endParaRPr>
          </a:p>
          <a:p>
            <a:pPr marL="103502">
              <a:spcBef>
                <a:spcPts val="180"/>
              </a:spcBef>
            </a:pPr>
            <a:r>
              <a:rPr sz="1250" spc="75" dirty="0">
                <a:latin typeface="Calibri"/>
                <a:cs typeface="Calibri"/>
              </a:rPr>
              <a:t>εκτελείτε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αντίστροφο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μετασχηματισμό.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6074" y="1870662"/>
            <a:ext cx="6128328" cy="42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85" dirty="0">
                <a:latin typeface="Calibri"/>
                <a:cs typeface="Calibri"/>
              </a:rPr>
              <a:t>Οι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συναρτήσεις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κατακερματισμού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δέχονται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οποιοδήποτε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κείμενο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ως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είσοδο,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7512" y="2002283"/>
            <a:ext cx="5773366" cy="555279"/>
          </a:xfrm>
          <a:prstGeom prst="rect">
            <a:avLst/>
          </a:prstGeom>
        </p:spPr>
        <p:txBody>
          <a:bodyPr vert="horz" wrap="square" lIns="0" tIns="71119" rIns="0" bIns="0" rtlCol="0">
            <a:spAutoFit/>
          </a:bodyPr>
          <a:lstStyle/>
          <a:p>
            <a:pPr marL="12700" marR="5080">
              <a:lnSpc>
                <a:spcPct val="69100"/>
              </a:lnSpc>
              <a:spcBef>
                <a:spcPts val="560"/>
              </a:spcBef>
            </a:pPr>
            <a:r>
              <a:rPr sz="1250" spc="85" dirty="0">
                <a:latin typeface="Calibri"/>
                <a:cs typeface="Calibri"/>
              </a:rPr>
              <a:t>εξάγουν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ακατανόητο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κείμενο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τυποποιημένου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μεγέθους,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από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οποίο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αρχικό</a:t>
            </a:r>
            <a:endParaRPr sz="1250">
              <a:latin typeface="Calibri"/>
              <a:cs typeface="Calibri"/>
            </a:endParaRPr>
          </a:p>
          <a:p>
            <a:pPr marL="12700">
              <a:spcBef>
                <a:spcPts val="225"/>
              </a:spcBef>
            </a:pPr>
            <a:r>
              <a:rPr sz="1250" spc="110" dirty="0">
                <a:latin typeface="Calibri"/>
                <a:cs typeface="Calibri"/>
              </a:rPr>
              <a:t>το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κείμενο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δεν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μπορεί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να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ανακτηθεί.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6076" y="2674884"/>
            <a:ext cx="6466145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125" dirty="0">
                <a:latin typeface="Calibri"/>
                <a:cs typeface="Calibri"/>
              </a:rPr>
              <a:t>Τα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πρωτόκολλα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ασφαλείας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είναι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κανόνες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που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διέπουν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συμπεριφορά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των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7510" y="2806503"/>
            <a:ext cx="5890205" cy="555279"/>
          </a:xfrm>
          <a:prstGeom prst="rect">
            <a:avLst/>
          </a:prstGeom>
        </p:spPr>
        <p:txBody>
          <a:bodyPr vert="horz" wrap="square" lIns="0" tIns="71119" rIns="0" bIns="0" rtlCol="0">
            <a:spAutoFit/>
          </a:bodyPr>
          <a:lstStyle/>
          <a:p>
            <a:pPr marL="12700" marR="5080">
              <a:lnSpc>
                <a:spcPct val="69100"/>
              </a:lnSpc>
              <a:spcBef>
                <a:spcPts val="560"/>
              </a:spcBef>
            </a:pPr>
            <a:r>
              <a:rPr sz="1250" spc="125" dirty="0">
                <a:latin typeface="Calibri"/>
                <a:cs typeface="Calibri"/>
              </a:rPr>
              <a:t>διαφόρων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επικοινωνούντων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οντοτήτων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που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προσπαθούν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επιτύχουν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μια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σχετική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με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ασφάλεια</a:t>
            </a:r>
            <a:endParaRPr sz="1250">
              <a:latin typeface="Calibri"/>
              <a:cs typeface="Calibri"/>
            </a:endParaRPr>
          </a:p>
          <a:p>
            <a:pPr marL="12700">
              <a:spcBef>
                <a:spcPts val="225"/>
              </a:spcBef>
            </a:pPr>
            <a:r>
              <a:rPr sz="1250" spc="100" dirty="0">
                <a:latin typeface="Calibri"/>
                <a:cs typeface="Calibri"/>
              </a:rPr>
              <a:t>στόχος.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6076" y="3477834"/>
            <a:ext cx="6466145" cy="42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114" dirty="0">
                <a:latin typeface="Calibri"/>
                <a:cs typeface="Calibri"/>
              </a:rPr>
              <a:t>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πιστοποίηση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ταυτότητας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χρήστη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έλεγχος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πρόσβασης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είναι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κανόνες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μέτρα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7510" y="3609453"/>
            <a:ext cx="6111183" cy="555279"/>
          </a:xfrm>
          <a:prstGeom prst="rect">
            <a:avLst/>
          </a:prstGeom>
        </p:spPr>
        <p:txBody>
          <a:bodyPr vert="horz" wrap="square" lIns="0" tIns="71119" rIns="0" bIns="0" rtlCol="0">
            <a:spAutoFit/>
          </a:bodyPr>
          <a:lstStyle/>
          <a:p>
            <a:pPr marL="12700" marR="5080">
              <a:lnSpc>
                <a:spcPct val="69100"/>
              </a:lnSpc>
              <a:spcBef>
                <a:spcPts val="560"/>
              </a:spcBef>
            </a:pP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επιτρέπουν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συγκεκριμένους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νόμιμους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χρήστες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αποκτούν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πρόσβαση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κατάλληλα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μέρη</a:t>
            </a:r>
            <a:endParaRPr sz="1250">
              <a:latin typeface="Calibri"/>
              <a:cs typeface="Calibri"/>
            </a:endParaRPr>
          </a:p>
          <a:p>
            <a:pPr marL="12700">
              <a:spcBef>
                <a:spcPts val="225"/>
              </a:spcBef>
            </a:pP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λειτουργίες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ενός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συστήματος.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6076" y="4282054"/>
            <a:ext cx="5993709" cy="42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85" dirty="0">
                <a:latin typeface="Calibri"/>
                <a:cs typeface="Calibri"/>
              </a:rPr>
              <a:t>Διαμερισματοποίηση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απλούστευση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των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συστημάτων: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Με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διαίρεση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ενός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7512" y="4413677"/>
            <a:ext cx="5665418" cy="1039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50" spc="90" dirty="0">
                <a:latin typeface="Calibri"/>
                <a:cs typeface="Calibri"/>
              </a:rPr>
              <a:t>συστήματος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μέρη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φραγμούς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μεταξύ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τους,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επιτρέποντας</a:t>
            </a:r>
            <a:endParaRPr sz="1250">
              <a:latin typeface="Calibri"/>
              <a:cs typeface="Calibri"/>
            </a:endParaRPr>
          </a:p>
          <a:p>
            <a:pPr marL="12700" marR="5080">
              <a:lnSpc>
                <a:spcPts val="1340"/>
              </a:lnSpc>
              <a:spcBef>
                <a:spcPts val="114"/>
              </a:spcBef>
            </a:pPr>
            <a:r>
              <a:rPr sz="1250" spc="70" dirty="0">
                <a:latin typeface="Calibri"/>
                <a:cs typeface="Calibri"/>
              </a:rPr>
              <a:t>οι </a:t>
            </a:r>
            <a:r>
              <a:rPr sz="1250" spc="80" dirty="0">
                <a:latin typeface="Calibri"/>
                <a:cs typeface="Calibri"/>
              </a:rPr>
              <a:t>χρήστες </a:t>
            </a:r>
            <a:r>
              <a:rPr sz="1250" spc="95" dirty="0">
                <a:latin typeface="Calibri"/>
                <a:cs typeface="Calibri"/>
              </a:rPr>
              <a:t>να </a:t>
            </a:r>
            <a:r>
              <a:rPr sz="1250" spc="90" dirty="0">
                <a:latin typeface="Calibri"/>
                <a:cs typeface="Calibri"/>
              </a:rPr>
              <a:t>έχουν </a:t>
            </a:r>
            <a:r>
              <a:rPr sz="1250" spc="100" dirty="0">
                <a:latin typeface="Calibri"/>
                <a:cs typeface="Calibri"/>
              </a:rPr>
              <a:t>πρόσβαση </a:t>
            </a:r>
            <a:r>
              <a:rPr sz="1250" spc="95" dirty="0">
                <a:latin typeface="Calibri"/>
                <a:cs typeface="Calibri"/>
              </a:rPr>
              <a:t>μόνο </a:t>
            </a:r>
            <a:r>
              <a:rPr sz="1250" spc="90" dirty="0">
                <a:latin typeface="Calibri"/>
                <a:cs typeface="Calibri"/>
              </a:rPr>
              <a:t>στο </a:t>
            </a:r>
            <a:r>
              <a:rPr sz="1250" spc="85" dirty="0">
                <a:latin typeface="Calibri"/>
                <a:cs typeface="Calibri"/>
              </a:rPr>
              <a:t>απαραίτητο </a:t>
            </a:r>
            <a:r>
              <a:rPr sz="1250" spc="80" dirty="0">
                <a:latin typeface="Calibri"/>
                <a:cs typeface="Calibri"/>
              </a:rPr>
              <a:t>τμήμα, αυξάνεται </a:t>
            </a:r>
            <a:r>
              <a:rPr sz="1250" spc="100" dirty="0">
                <a:latin typeface="Calibri"/>
                <a:cs typeface="Calibri"/>
              </a:rPr>
              <a:t>η </a:t>
            </a:r>
            <a:r>
              <a:rPr sz="1250" spc="10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συνολική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ασφάλεια.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Επίσης,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απλοποιώντας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όσο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δ</a:t>
            </a:r>
            <a:r>
              <a:rPr sz="1250" spc="-8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υ</a:t>
            </a:r>
            <a:r>
              <a:rPr sz="1250" spc="-8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ν</a:t>
            </a:r>
            <a:r>
              <a:rPr sz="1250" spc="-8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α</a:t>
            </a:r>
            <a:r>
              <a:rPr sz="1250" spc="-8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τ</a:t>
            </a:r>
            <a:r>
              <a:rPr sz="1250" spc="-8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ό</a:t>
            </a:r>
            <a:r>
              <a:rPr sz="1250" spc="-8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ν</a:t>
            </a:r>
            <a:r>
              <a:rPr sz="1250" spc="2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περισσότερο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κάθε </a:t>
            </a:r>
            <a:r>
              <a:rPr sz="1250" spc="80" dirty="0">
                <a:latin typeface="Calibri"/>
                <a:cs typeface="Calibri"/>
              </a:rPr>
              <a:t>τμήμα, </a:t>
            </a:r>
            <a:r>
              <a:rPr sz="1250" spc="100" dirty="0">
                <a:latin typeface="Calibri"/>
                <a:cs typeface="Calibri"/>
              </a:rPr>
              <a:t>η </a:t>
            </a:r>
            <a:r>
              <a:rPr sz="1250" spc="90" dirty="0">
                <a:latin typeface="Calibri"/>
                <a:cs typeface="Calibri"/>
              </a:rPr>
              <a:t>συμπεριφορά </a:t>
            </a:r>
            <a:r>
              <a:rPr sz="1250" spc="85" dirty="0">
                <a:latin typeface="Calibri"/>
                <a:cs typeface="Calibri"/>
              </a:rPr>
              <a:t>του τμήματος </a:t>
            </a:r>
            <a:r>
              <a:rPr sz="1250" spc="90" dirty="0">
                <a:latin typeface="Calibri"/>
                <a:cs typeface="Calibri"/>
              </a:rPr>
              <a:t>αυτού </a:t>
            </a:r>
            <a:r>
              <a:rPr sz="1250" spc="85" dirty="0">
                <a:latin typeface="Calibri"/>
                <a:cs typeface="Calibri"/>
              </a:rPr>
              <a:t>μπορεί </a:t>
            </a:r>
            <a:r>
              <a:rPr sz="1250" spc="95" dirty="0">
                <a:latin typeface="Calibri"/>
                <a:cs typeface="Calibri"/>
              </a:rPr>
              <a:t>να </a:t>
            </a:r>
            <a:r>
              <a:rPr sz="1250" spc="90" dirty="0">
                <a:latin typeface="Calibri"/>
                <a:cs typeface="Calibri"/>
              </a:rPr>
              <a:t>προβλεφθεί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καλύτερα σε </a:t>
            </a:r>
            <a:r>
              <a:rPr sz="1250" spc="85" dirty="0">
                <a:latin typeface="Calibri"/>
                <a:cs typeface="Calibri"/>
              </a:rPr>
              <a:t>διάφορες </a:t>
            </a:r>
            <a:r>
              <a:rPr sz="1250" spc="75" dirty="0">
                <a:latin typeface="Calibri"/>
                <a:cs typeface="Calibri"/>
              </a:rPr>
              <a:t>περιστάσεις, </a:t>
            </a:r>
            <a:r>
              <a:rPr sz="1250" spc="90" dirty="0">
                <a:latin typeface="Calibri"/>
                <a:cs typeface="Calibri"/>
              </a:rPr>
              <a:t>συμπεριλαμβανομένης </a:t>
            </a:r>
            <a:r>
              <a:rPr sz="1250" spc="80" dirty="0">
                <a:latin typeface="Calibri"/>
                <a:cs typeface="Calibri"/>
              </a:rPr>
              <a:t>της </a:t>
            </a:r>
            <a:r>
              <a:rPr sz="1250" spc="90" dirty="0">
                <a:latin typeface="Calibri"/>
                <a:cs typeface="Calibri"/>
              </a:rPr>
              <a:t>παρουσίας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απειλών.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6073" y="5591932"/>
            <a:ext cx="6408361" cy="42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90" dirty="0">
                <a:latin typeface="Calibri"/>
                <a:cs typeface="Calibri"/>
              </a:rPr>
              <a:t>Αναζήτηση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ανωμαλιών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κατά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λειτουργία: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Συγκρίνοντας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συμπεριφορά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τους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με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7511" y="5695107"/>
            <a:ext cx="3248237" cy="452047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spcBef>
                <a:spcPts val="325"/>
              </a:spcBef>
            </a:pPr>
            <a:r>
              <a:rPr sz="1250" spc="110" dirty="0">
                <a:latin typeface="Calibri"/>
                <a:cs typeface="Calibri"/>
              </a:rPr>
              <a:t>τη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συνήθη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ή</a:t>
            </a:r>
            <a:endParaRPr sz="1250" dirty="0">
              <a:latin typeface="Calibri"/>
              <a:cs typeface="Calibri"/>
            </a:endParaRPr>
          </a:p>
          <a:p>
            <a:pPr marL="12700">
              <a:spcBef>
                <a:spcPts val="220"/>
              </a:spcBef>
            </a:pPr>
            <a:r>
              <a:rPr sz="1250" spc="85" dirty="0">
                <a:latin typeface="Calibri"/>
                <a:cs typeface="Calibri"/>
              </a:rPr>
              <a:t>επιθυμητή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συμπεριφορά.</a:t>
            </a:r>
            <a:endParaRPr sz="1250" dirty="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7085" y="-23383"/>
            <a:ext cx="5024835" cy="6857935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22</a:t>
            </a:fld>
            <a:endParaRPr spc="4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02162" y="1749"/>
            <a:ext cx="3050512" cy="6880161"/>
            <a:chOff x="6882205" y="0"/>
            <a:chExt cx="3050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6929" y="89207"/>
            <a:ext cx="2603476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80" dirty="0">
                <a:solidFill>
                  <a:srgbClr val="FFB900"/>
                </a:solidFill>
              </a:rPr>
              <a:t>Κρυπτογραφί</a:t>
            </a:r>
            <a:r>
              <a:rPr spc="220" dirty="0">
                <a:solidFill>
                  <a:srgbClr val="FFB900"/>
                </a:solidFill>
              </a:rPr>
              <a:t>α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22121" y="1051193"/>
            <a:ext cx="6176588" cy="801501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03502" marR="5080" indent="-91436">
              <a:lnSpc>
                <a:spcPts val="2020"/>
              </a:lnSpc>
              <a:spcBef>
                <a:spcPts val="190"/>
              </a:spcBef>
              <a:buClr>
                <a:srgbClr val="FFB900"/>
              </a:buClr>
              <a:buSzPct val="122580"/>
              <a:buFont typeface="Segoe UI Symbol"/>
              <a:buChar char="▪"/>
              <a:tabLst>
                <a:tab pos="127631" algn="l"/>
              </a:tabLst>
            </a:pPr>
            <a:r>
              <a:rPr sz="1550" spc="200" dirty="0">
                <a:latin typeface="Calibri"/>
                <a:cs typeface="Calibri"/>
              </a:rPr>
              <a:t>Με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απλά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λόγια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η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κρυπτογραφία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μετατρέπει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ένα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κείμενο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μήνυμα,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οποίο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πρέπει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να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κοινοποιηθεί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κρυφά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στον</a:t>
            </a:r>
            <a:endParaRPr sz="1550" dirty="0">
              <a:latin typeface="Calibri"/>
              <a:cs typeface="Calibri"/>
            </a:endParaRPr>
          </a:p>
          <a:p>
            <a:pPr marL="103502">
              <a:spcBef>
                <a:spcPts val="245"/>
              </a:spcBef>
            </a:pPr>
            <a:r>
              <a:rPr sz="1550" spc="145" dirty="0">
                <a:latin typeface="Calibri"/>
                <a:cs typeface="Calibri"/>
              </a:rPr>
              <a:t>έναν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παραλήπτη,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σε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ακατανόητες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ασυναρτησίες.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2630" y="2071801"/>
            <a:ext cx="6020379" cy="244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266" indent="-115567">
              <a:lnSpc>
                <a:spcPts val="2030"/>
              </a:lnSpc>
              <a:buClr>
                <a:srgbClr val="FFB900"/>
              </a:buClr>
              <a:buSzPct val="122580"/>
              <a:buFont typeface="Segoe UI Symbol"/>
              <a:buChar char="▪"/>
              <a:tabLst>
                <a:tab pos="128266" algn="l"/>
              </a:tabLst>
            </a:pPr>
            <a:r>
              <a:rPr sz="1550" spc="114" dirty="0">
                <a:latin typeface="Calibri"/>
                <a:cs typeface="Calibri"/>
              </a:rPr>
              <a:t>Το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αρχικό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κείμενο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ονομάζεται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συνήθως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απλό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κείμενο.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Η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4073" y="2235010"/>
            <a:ext cx="6020379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50" spc="100" dirty="0">
                <a:latin typeface="Calibri"/>
                <a:cs typeface="Calibri"/>
              </a:rPr>
              <a:t>διαδικασία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μετατροπής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ονομάζεται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κρυπτογράφηση.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Οι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κανόνες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2632" y="2452215"/>
            <a:ext cx="8026325" cy="170424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03502" marR="1978599">
              <a:lnSpc>
                <a:spcPts val="1660"/>
              </a:lnSpc>
              <a:spcBef>
                <a:spcPts val="320"/>
              </a:spcBef>
            </a:pPr>
            <a:r>
              <a:rPr sz="1550" spc="165" dirty="0">
                <a:latin typeface="Calibri"/>
                <a:cs typeface="Calibri"/>
              </a:rPr>
              <a:t>που </a:t>
            </a:r>
            <a:r>
              <a:rPr sz="1550" spc="140" dirty="0">
                <a:latin typeface="Calibri"/>
                <a:cs typeface="Calibri"/>
              </a:rPr>
              <a:t>χρησιμοποιούνται </a:t>
            </a:r>
            <a:r>
              <a:rPr sz="1550" spc="145" dirty="0">
                <a:latin typeface="Calibri"/>
                <a:cs typeface="Calibri"/>
              </a:rPr>
              <a:t>στην </a:t>
            </a:r>
            <a:r>
              <a:rPr sz="1550" spc="155" dirty="0">
                <a:latin typeface="Calibri"/>
                <a:cs typeface="Calibri"/>
              </a:rPr>
              <a:t>κρυπτογράφηση </a:t>
            </a:r>
            <a:r>
              <a:rPr sz="1550" spc="140" dirty="0">
                <a:latin typeface="Calibri"/>
                <a:cs typeface="Calibri"/>
              </a:rPr>
              <a:t>ονομάζονται </a:t>
            </a:r>
            <a:r>
              <a:rPr sz="1550" spc="145" dirty="0">
                <a:latin typeface="Calibri"/>
                <a:cs typeface="Calibri"/>
              </a:rPr>
              <a:t> συλλογικά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κώδικας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ή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κρυπτογράφηση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και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αποτέλεσμα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της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κρυπτογράφησης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είναι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κρυπτοκείμενο.</a:t>
            </a:r>
            <a:endParaRPr sz="1550" dirty="0">
              <a:latin typeface="Calibri"/>
              <a:cs typeface="Calibri"/>
            </a:endParaRPr>
          </a:p>
          <a:p>
            <a:pPr marL="128266" indent="-115567">
              <a:spcBef>
                <a:spcPts val="825"/>
              </a:spcBef>
              <a:buClr>
                <a:srgbClr val="FFB900"/>
              </a:buClr>
              <a:buSzPct val="122580"/>
              <a:buFont typeface="Segoe UI Symbol"/>
              <a:buChar char="▪"/>
              <a:tabLst>
                <a:tab pos="128266" algn="l"/>
              </a:tabLst>
            </a:pPr>
            <a:r>
              <a:rPr sz="1550" spc="140" dirty="0">
                <a:latin typeface="Calibri"/>
                <a:cs typeface="Calibri"/>
              </a:rPr>
              <a:t>Η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κρυπτογράφηση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πρέπει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να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είναι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τέτοια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ώστε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ο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παραλήπτης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να</a:t>
            </a:r>
            <a:endParaRPr sz="1550" dirty="0">
              <a:latin typeface="Calibri"/>
              <a:cs typeface="Calibri"/>
            </a:endParaRPr>
          </a:p>
          <a:p>
            <a:pPr marL="103502" marR="5080">
              <a:lnSpc>
                <a:spcPts val="1739"/>
              </a:lnSpc>
              <a:spcBef>
                <a:spcPts val="245"/>
              </a:spcBef>
            </a:pPr>
            <a:r>
              <a:rPr sz="1550" spc="155" dirty="0">
                <a:latin typeface="Calibri"/>
                <a:cs typeface="Calibri"/>
              </a:rPr>
              <a:t>να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είναι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σε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θέση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να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ανακτήσει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απλό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κείμενο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από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κρυπτογραφημένο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κείμενο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χρησιμοποιώντας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μια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αντίστροφη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μετατροπή,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η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οποία</a:t>
            </a:r>
            <a:endParaRPr sz="1550" dirty="0">
              <a:latin typeface="Calibri"/>
              <a:cs typeface="Calibri"/>
            </a:endParaRPr>
          </a:p>
          <a:p>
            <a:pPr marL="103502">
              <a:lnSpc>
                <a:spcPts val="1630"/>
              </a:lnSpc>
            </a:pPr>
            <a:r>
              <a:rPr sz="1550" spc="140" dirty="0">
                <a:latin typeface="Calibri"/>
                <a:cs typeface="Calibri"/>
              </a:rPr>
              <a:t>ονομάζεται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αποκρυπτογράφηση.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2634" y="4341896"/>
            <a:ext cx="6176588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15" indent="-185414">
              <a:spcBef>
                <a:spcPts val="100"/>
              </a:spcBef>
              <a:buClr>
                <a:srgbClr val="FFB900"/>
              </a:buClr>
              <a:buSzPct val="129032"/>
              <a:buFont typeface="Segoe UI Symbol"/>
              <a:buChar char="▪"/>
              <a:tabLst>
                <a:tab pos="198115" algn="l"/>
              </a:tabLst>
            </a:pPr>
            <a:r>
              <a:rPr sz="1550" spc="95" dirty="0">
                <a:latin typeface="Calibri"/>
                <a:cs typeface="Calibri"/>
              </a:rPr>
              <a:t>Ιδανικά,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μόνο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νόμιμος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παραλήπτης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θα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πρέπει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να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γνωρίζει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πώς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2630" y="4416124"/>
            <a:ext cx="5979104" cy="938461"/>
          </a:xfrm>
          <a:prstGeom prst="rect">
            <a:avLst/>
          </a:prstGeom>
        </p:spPr>
        <p:txBody>
          <a:bodyPr vert="horz" wrap="square" lIns="0" tIns="101599" rIns="0" bIns="0" rtlCol="0">
            <a:spAutoFit/>
          </a:bodyPr>
          <a:lstStyle/>
          <a:p>
            <a:pPr marL="103502">
              <a:spcBef>
                <a:spcPts val="800"/>
              </a:spcBef>
            </a:pPr>
            <a:r>
              <a:rPr sz="1550" spc="114" dirty="0">
                <a:latin typeface="Calibri"/>
                <a:cs typeface="Calibri"/>
              </a:rPr>
              <a:t>να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εκτελέσει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την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αποκρυπτογράφηση.</a:t>
            </a:r>
            <a:endParaRPr sz="1550">
              <a:latin typeface="Calibri"/>
              <a:cs typeface="Calibri"/>
            </a:endParaRPr>
          </a:p>
          <a:p>
            <a:pPr marL="103502" marR="5080" indent="-91436">
              <a:lnSpc>
                <a:spcPct val="108800"/>
              </a:lnSpc>
              <a:spcBef>
                <a:spcPts val="655"/>
              </a:spcBef>
              <a:buClr>
                <a:srgbClr val="FFB900"/>
              </a:buClr>
              <a:buSzPct val="122580"/>
              <a:buFont typeface="Segoe UI Symbol"/>
              <a:buChar char="▪"/>
              <a:tabLst>
                <a:tab pos="128266" algn="l"/>
              </a:tabLst>
            </a:pPr>
            <a:r>
              <a:rPr sz="1550" spc="140" dirty="0">
                <a:latin typeface="Calibri"/>
                <a:cs typeface="Calibri"/>
              </a:rPr>
              <a:t>Θα </a:t>
            </a:r>
            <a:r>
              <a:rPr sz="1550" spc="105" dirty="0">
                <a:latin typeface="Calibri"/>
                <a:cs typeface="Calibri"/>
              </a:rPr>
              <a:t>χρησιμοποιήσουμε </a:t>
            </a:r>
            <a:r>
              <a:rPr sz="1550" spc="100" dirty="0">
                <a:latin typeface="Calibri"/>
                <a:cs typeface="Calibri"/>
              </a:rPr>
              <a:t>το </a:t>
            </a:r>
            <a:r>
              <a:rPr sz="1550" spc="114" dirty="0">
                <a:latin typeface="Calibri"/>
                <a:cs typeface="Calibri"/>
              </a:rPr>
              <a:t>όνομα </a:t>
            </a:r>
            <a:r>
              <a:rPr sz="1550" spc="110" dirty="0">
                <a:latin typeface="Calibri"/>
                <a:cs typeface="Calibri"/>
              </a:rPr>
              <a:t>"Bob" </a:t>
            </a:r>
            <a:r>
              <a:rPr sz="1550" spc="95" dirty="0">
                <a:latin typeface="Calibri"/>
                <a:cs typeface="Calibri"/>
              </a:rPr>
              <a:t>για </a:t>
            </a:r>
            <a:r>
              <a:rPr sz="1550" spc="100" dirty="0">
                <a:latin typeface="Calibri"/>
                <a:cs typeface="Calibri"/>
              </a:rPr>
              <a:t>το </a:t>
            </a:r>
            <a:r>
              <a:rPr sz="1550" spc="114" dirty="0">
                <a:latin typeface="Calibri"/>
                <a:cs typeface="Calibri"/>
              </a:rPr>
              <a:t>μήνυμα </a:t>
            </a:r>
            <a:r>
              <a:rPr sz="1550" spc="12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αποστολέα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και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"Alice"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για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τον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παραλήπτη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(ή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αντίστροφο).</a:t>
            </a:r>
            <a:endParaRPr sz="15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83644" y="1749"/>
            <a:ext cx="5024835" cy="6857935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23</a:t>
            </a:fld>
            <a:endParaRPr spc="4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26779" y="3416"/>
            <a:ext cx="3050512" cy="6880161"/>
            <a:chOff x="6882205" y="0"/>
            <a:chExt cx="3050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1547" y="90874"/>
            <a:ext cx="4517348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4" dirty="0">
                <a:solidFill>
                  <a:srgbClr val="FFB900"/>
                </a:solidFill>
              </a:rPr>
              <a:t>Συμμετρική</a:t>
            </a:r>
            <a:r>
              <a:rPr spc="170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κρυπτογραφία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47250" y="1097789"/>
            <a:ext cx="4425274" cy="50026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03502" marR="5080" indent="-91436">
              <a:lnSpc>
                <a:spcPts val="1910"/>
              </a:lnSpc>
              <a:spcBef>
                <a:spcPts val="180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23185" algn="l"/>
              </a:tabLst>
            </a:pPr>
            <a:r>
              <a:rPr sz="1500" spc="100" dirty="0">
                <a:latin typeface="Calibri"/>
                <a:cs typeface="Calibri"/>
              </a:rPr>
              <a:t>Στην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κρυπτογραφία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συνήθως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όλοι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γνωρίζουν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το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τον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αλγόριθμο,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δηλαδή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κρυπτογράφηση.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7247" y="1683863"/>
            <a:ext cx="5957514" cy="243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96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45" dirty="0">
                <a:latin typeface="Calibri"/>
                <a:cs typeface="Calibri"/>
              </a:rPr>
              <a:t>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αλγόριθμος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κρυπτογράφησης/αποκρυπτογράφησης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8690" y="1825338"/>
            <a:ext cx="5301566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spc="95" dirty="0">
                <a:latin typeface="Calibri"/>
                <a:cs typeface="Calibri"/>
              </a:rPr>
              <a:t>χρησιμοποιεί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μια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παράμετρο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εισόδου,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οποία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ονομάζεται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251" y="1912514"/>
            <a:ext cx="5274896" cy="825098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03502">
              <a:spcBef>
                <a:spcPts val="525"/>
              </a:spcBef>
            </a:pPr>
            <a:r>
              <a:rPr sz="1500" spc="85" dirty="0">
                <a:latin typeface="Calibri"/>
                <a:cs typeface="Calibri"/>
              </a:rPr>
              <a:t>"κλειδί".</a:t>
            </a:r>
            <a:endParaRPr sz="1500">
              <a:latin typeface="Calibri"/>
              <a:cs typeface="Calibri"/>
            </a:endParaRPr>
          </a:p>
          <a:p>
            <a:pPr marL="103502" marR="5080" indent="-91436">
              <a:lnSpc>
                <a:spcPct val="102400"/>
              </a:lnSpc>
              <a:spcBef>
                <a:spcPts val="459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23185" algn="l"/>
              </a:tabLst>
            </a:pPr>
            <a:r>
              <a:rPr sz="1500" spc="110" dirty="0">
                <a:latin typeface="Calibri"/>
                <a:cs typeface="Calibri"/>
              </a:rPr>
              <a:t>Το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κλειδί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είναι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γνωστό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μόνο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στον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νόμιμο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επικοινωνούντα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μέρη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(Bob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Alice).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249" y="2871035"/>
            <a:ext cx="5957515" cy="499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96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00" dirty="0">
                <a:latin typeface="Calibri"/>
                <a:cs typeface="Calibri"/>
              </a:rPr>
              <a:t>Στη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συμμετρική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κρυπτογραφία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χρησιμοποιείται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ίδιο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κλειδί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για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8687" y="3012512"/>
            <a:ext cx="4483058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spc="95" dirty="0">
                <a:latin typeface="Calibri"/>
                <a:cs typeface="Calibri"/>
              </a:rPr>
              <a:t>την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κρυπτογράφηση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την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αποκρυπτογράφηση.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7252" y="3352220"/>
            <a:ext cx="6325176" cy="499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96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95" dirty="0">
                <a:latin typeface="Calibri"/>
                <a:cs typeface="Calibri"/>
              </a:rPr>
              <a:t>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τρόπος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ασφαλούς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ανταλλαγής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κλειδιών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είναι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ένα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πρόβλημα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της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8692" y="3493698"/>
            <a:ext cx="2770479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spc="140" dirty="0">
                <a:latin typeface="Calibri"/>
                <a:cs typeface="Calibri"/>
              </a:rPr>
              <a:t>συμμετρικής</a:t>
            </a:r>
            <a:r>
              <a:rPr sz="1500" spc="2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κρυπτογραφίας.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7251" y="3826701"/>
            <a:ext cx="7116379" cy="11937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5" indent="-110484">
              <a:lnSpc>
                <a:spcPts val="1885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23185" algn="l"/>
              </a:tabLst>
            </a:pPr>
            <a:r>
              <a:rPr sz="1500" spc="100" dirty="0">
                <a:latin typeface="Calibri"/>
                <a:cs typeface="Calibri"/>
              </a:rPr>
              <a:t>Στην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κρυπτογράφηση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Ιουλίου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Καίσαρα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κάθε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γράμμα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στο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απλό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κείμενο</a:t>
            </a:r>
            <a:endParaRPr sz="1500">
              <a:latin typeface="Calibri"/>
              <a:cs typeface="Calibri"/>
            </a:endParaRPr>
          </a:p>
          <a:p>
            <a:pPr marL="103502" marR="1564591">
              <a:lnSpc>
                <a:spcPts val="1560"/>
              </a:lnSpc>
              <a:spcBef>
                <a:spcPts val="175"/>
              </a:spcBef>
            </a:pPr>
            <a:r>
              <a:rPr sz="1500" spc="135" dirty="0">
                <a:latin typeface="Calibri"/>
                <a:cs typeface="Calibri"/>
              </a:rPr>
              <a:t>αντικαταστάθηκε </a:t>
            </a:r>
            <a:r>
              <a:rPr sz="1500" spc="160" dirty="0">
                <a:latin typeface="Calibri"/>
                <a:cs typeface="Calibri"/>
              </a:rPr>
              <a:t>από </a:t>
            </a:r>
            <a:r>
              <a:rPr sz="1500" spc="145" dirty="0">
                <a:latin typeface="Calibri"/>
                <a:cs typeface="Calibri"/>
              </a:rPr>
              <a:t>ένα </a:t>
            </a:r>
            <a:r>
              <a:rPr sz="1500" spc="155" dirty="0">
                <a:latin typeface="Calibri"/>
                <a:cs typeface="Calibri"/>
              </a:rPr>
              <a:t>γράμμα </a:t>
            </a:r>
            <a:r>
              <a:rPr sz="1500" spc="114" dirty="0">
                <a:latin typeface="Calibri"/>
                <a:cs typeface="Calibri"/>
              </a:rPr>
              <a:t>τρεις </a:t>
            </a:r>
            <a:r>
              <a:rPr sz="1500" spc="130" dirty="0">
                <a:latin typeface="Calibri"/>
                <a:cs typeface="Calibri"/>
              </a:rPr>
              <a:t>θέσεις </a:t>
            </a:r>
            <a:r>
              <a:rPr sz="1500" spc="135" dirty="0">
                <a:latin typeface="Calibri"/>
                <a:cs typeface="Calibri"/>
              </a:rPr>
              <a:t>πιο κάτω </a:t>
            </a:r>
            <a:r>
              <a:rPr sz="1500" spc="1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αλφάβητο,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80" dirty="0">
                <a:latin typeface="Calibri"/>
                <a:cs typeface="Calibri"/>
              </a:rPr>
              <a:t>π.χ.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80" dirty="0">
                <a:latin typeface="Calibri"/>
                <a:cs typeface="Calibri"/>
              </a:rPr>
              <a:t>"venividivici"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μετατράπηκε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σε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40" dirty="0">
                <a:latin typeface="Calibri"/>
                <a:cs typeface="Calibri"/>
              </a:rPr>
              <a:t>"zhqlzlglzlfl".</a:t>
            </a:r>
            <a:endParaRPr sz="1500">
              <a:latin typeface="Calibri"/>
              <a:cs typeface="Calibri"/>
            </a:endParaRPr>
          </a:p>
          <a:p>
            <a:pPr marL="103502" marR="5080" indent="-91436">
              <a:lnSpc>
                <a:spcPct val="102400"/>
              </a:lnSpc>
              <a:spcBef>
                <a:spcPts val="445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23185" algn="l"/>
              </a:tabLst>
            </a:pPr>
            <a:r>
              <a:rPr sz="1500" spc="135" dirty="0">
                <a:latin typeface="Calibri"/>
                <a:cs typeface="Calibri"/>
              </a:rPr>
              <a:t>Ορισμένες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κρυπτογραφήσεις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βασίζονται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μαθηματικές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συναρτήσεις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που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μετατρέπουν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απλό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κείμενο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κρυπτογράφημα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αντίστροφα.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7252" y="5144923"/>
            <a:ext cx="5957509" cy="243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96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05" dirty="0">
                <a:latin typeface="Calibri"/>
                <a:cs typeface="Calibri"/>
              </a:rPr>
              <a:t>Ωστόσο,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οι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σύγχρονες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κρυπτογραφήσεις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βασίζονται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κυρίως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σε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8690" y="5286402"/>
            <a:ext cx="4904059" cy="401904"/>
          </a:xfrm>
          <a:prstGeom prst="rect">
            <a:avLst/>
          </a:prstGeom>
        </p:spPr>
        <p:txBody>
          <a:bodyPr vert="horz" wrap="square" lIns="0" tIns="99694" rIns="0" bIns="0" rtlCol="0">
            <a:spAutoFit/>
          </a:bodyPr>
          <a:lstStyle/>
          <a:p>
            <a:pPr marL="12700" marR="5080">
              <a:lnSpc>
                <a:spcPct val="61900"/>
              </a:lnSpc>
              <a:spcBef>
                <a:spcPts val="785"/>
              </a:spcBef>
            </a:pPr>
            <a:r>
              <a:rPr sz="1500" spc="90" dirty="0">
                <a:latin typeface="Calibri"/>
                <a:cs typeface="Calibri"/>
              </a:rPr>
              <a:t>ιδέες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ανακάτεμα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τράπουλας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όχι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μαθηματικά.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8261" y="3416"/>
            <a:ext cx="5024835" cy="6857935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24</a:t>
            </a:fld>
            <a:endParaRPr spc="4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627" y="65"/>
            <a:ext cx="3050512" cy="6880161"/>
            <a:chOff x="6882205" y="0"/>
            <a:chExt cx="3050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0397" y="87523"/>
            <a:ext cx="5219017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4" dirty="0">
                <a:solidFill>
                  <a:srgbClr val="FFB900"/>
                </a:solidFill>
              </a:rPr>
              <a:t>Συμμετρικά</a:t>
            </a:r>
            <a:r>
              <a:rPr spc="195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κρυπτογραφήματα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06096" y="1132158"/>
            <a:ext cx="7273223" cy="1998239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03502" marR="535289" indent="-91436">
              <a:lnSpc>
                <a:spcPts val="1720"/>
              </a:lnSpc>
              <a:spcBef>
                <a:spcPts val="170"/>
              </a:spcBef>
              <a:buClr>
                <a:srgbClr val="FFB900"/>
              </a:buClr>
              <a:buSzPct val="118518"/>
              <a:buFont typeface="Segoe UI Symbol"/>
              <a:buChar char="▪"/>
              <a:tabLst>
                <a:tab pos="111121" algn="l"/>
              </a:tabLst>
            </a:pPr>
            <a:r>
              <a:rPr sz="1350" spc="90" dirty="0">
                <a:latin typeface="Calibri"/>
                <a:cs typeface="Calibri"/>
              </a:rPr>
              <a:t>Οι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σύγχρονες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κρυπτογραφήσεις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βασίζονται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μάλλον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σε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ελεγχόμενη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ανακάτεψη.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Δίκτυο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Υποκατάστασης-Μεταβολής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(SPN)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είναι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ένα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θεμελιώδες</a:t>
            </a:r>
            <a:endParaRPr sz="1350">
              <a:latin typeface="Calibri"/>
              <a:cs typeface="Calibri"/>
            </a:endParaRPr>
          </a:p>
          <a:p>
            <a:pPr marL="103502">
              <a:spcBef>
                <a:spcPts val="170"/>
              </a:spcBef>
            </a:pPr>
            <a:r>
              <a:rPr sz="1350" spc="120" dirty="0">
                <a:latin typeface="Calibri"/>
                <a:cs typeface="Calibri"/>
              </a:rPr>
              <a:t>έννοια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που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χρησιμοποιείται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στους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αλγορίθμους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κρυπτογράφησης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μπλοκ</a:t>
            </a:r>
            <a:endParaRPr sz="1350">
              <a:latin typeface="Calibri"/>
              <a:cs typeface="Calibri"/>
            </a:endParaRPr>
          </a:p>
          <a:p>
            <a:pPr marL="103502" marR="550527" indent="-91436">
              <a:lnSpc>
                <a:spcPct val="107400"/>
              </a:lnSpc>
              <a:spcBef>
                <a:spcPts val="700"/>
              </a:spcBef>
              <a:buClr>
                <a:srgbClr val="FFB900"/>
              </a:buClr>
              <a:buSzPct val="118518"/>
              <a:buFont typeface="Segoe UI Symbol"/>
              <a:buChar char="▪"/>
              <a:tabLst>
                <a:tab pos="111121" algn="l"/>
              </a:tabLst>
            </a:pPr>
            <a:r>
              <a:rPr sz="1350" spc="95" dirty="0">
                <a:latin typeface="Calibri"/>
                <a:cs typeface="Calibri"/>
              </a:rPr>
              <a:t>Ένα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SPN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χρησιμοποιεί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δύο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τύπους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"κουτιών",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οποία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μετατρέπουν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ένα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σύντομο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ακολουθία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bit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εισόδου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(μπλοκ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bit)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σε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ακολουθία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bit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εξόδου.</a:t>
            </a:r>
            <a:endParaRPr sz="1350">
              <a:latin typeface="Calibri"/>
              <a:cs typeface="Calibri"/>
            </a:endParaRPr>
          </a:p>
          <a:p>
            <a:pPr marL="103502" marR="1410291" indent="-91436">
              <a:lnSpc>
                <a:spcPct val="102400"/>
              </a:lnSpc>
              <a:spcBef>
                <a:spcPts val="755"/>
              </a:spcBef>
              <a:buClr>
                <a:srgbClr val="FFB900"/>
              </a:buClr>
              <a:buSzPct val="118518"/>
              <a:buFont typeface="Segoe UI Symbol"/>
              <a:buChar char="▪"/>
              <a:tabLst>
                <a:tab pos="111121" algn="l"/>
              </a:tabLst>
            </a:pPr>
            <a:r>
              <a:rPr sz="135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Τα </a:t>
            </a:r>
            <a:r>
              <a:rPr sz="135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πλαίσια αντικατάστασης</a:t>
            </a:r>
            <a:r>
              <a:rPr sz="1350" spc="90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ή </a:t>
            </a:r>
            <a:r>
              <a:rPr sz="1350" spc="80" dirty="0">
                <a:latin typeface="Calibri"/>
                <a:cs typeface="Calibri"/>
              </a:rPr>
              <a:t>S-boxes, </a:t>
            </a:r>
            <a:r>
              <a:rPr sz="1350" spc="90" dirty="0">
                <a:latin typeface="Calibri"/>
                <a:cs typeface="Calibri"/>
              </a:rPr>
              <a:t>εκτελούν αντικατάσταση </a:t>
            </a:r>
            <a:r>
              <a:rPr sz="1350" spc="85" dirty="0">
                <a:latin typeface="Calibri"/>
                <a:cs typeface="Calibri"/>
              </a:rPr>
              <a:t>με </a:t>
            </a:r>
            <a:r>
              <a:rPr sz="1350" spc="9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αντιστοίχιση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κάθε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μπλοκ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εισόδου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σε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ένα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μπλοκ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εξόδου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σύμφωνα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με</a:t>
            </a:r>
            <a:endParaRPr sz="1350">
              <a:latin typeface="Calibri"/>
              <a:cs typeface="Calibri"/>
            </a:endParaRPr>
          </a:p>
          <a:p>
            <a:pPr marL="103502">
              <a:spcBef>
                <a:spcPts val="250"/>
              </a:spcBef>
            </a:pPr>
            <a:r>
              <a:rPr sz="1350" spc="95" dirty="0">
                <a:latin typeface="Calibri"/>
                <a:cs typeface="Calibri"/>
              </a:rPr>
              <a:t>ένα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τραπέζι.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Η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αντικατάσταση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ένα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προς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ένα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είναι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απαραίτητη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για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την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αντιστρεψιμότητα.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6095" y="3303330"/>
            <a:ext cx="6370261" cy="218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770"/>
              </a:lnSpc>
              <a:buClr>
                <a:srgbClr val="FFB900"/>
              </a:buClr>
              <a:buSzPct val="118518"/>
              <a:buFont typeface="Segoe UI Symbol"/>
              <a:buChar char="▪"/>
              <a:tabLst>
                <a:tab pos="104135" algn="l"/>
              </a:tabLst>
            </a:pPr>
            <a:r>
              <a:rPr sz="135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Κουτιά</a:t>
            </a:r>
            <a:r>
              <a:rPr sz="135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350" u="sng" spc="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μετάθεσης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75" dirty="0">
                <a:latin typeface="Calibri"/>
                <a:cs typeface="Calibri"/>
              </a:rPr>
              <a:t>(P-boxes),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εκτελούν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μετάθεση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με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αναδιάταξη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των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bits.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7534" y="3429946"/>
            <a:ext cx="4931364" cy="70275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spcBef>
                <a:spcPts val="220"/>
              </a:spcBef>
            </a:pPr>
            <a:r>
              <a:rPr sz="1350" spc="105" dirty="0">
                <a:latin typeface="Calibri"/>
                <a:cs typeface="Calibri"/>
              </a:rPr>
              <a:t>Λαμβάνουν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εξόδους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105" dirty="0">
                <a:latin typeface="Calibri"/>
                <a:cs typeface="Calibri"/>
              </a:rPr>
              <a:t>από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τα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S-boxes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μεταθέτουν</a:t>
            </a:r>
            <a:endParaRPr sz="1350">
              <a:latin typeface="Calibri"/>
              <a:cs typeface="Calibri"/>
            </a:endParaRPr>
          </a:p>
          <a:p>
            <a:pPr marL="12700">
              <a:spcBef>
                <a:spcPts val="125"/>
              </a:spcBef>
            </a:pPr>
            <a:r>
              <a:rPr sz="1350" spc="60" dirty="0">
                <a:latin typeface="Calibri"/>
                <a:cs typeface="Calibri"/>
              </a:rPr>
              <a:t>τα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45" dirty="0">
                <a:latin typeface="Calibri"/>
                <a:cs typeface="Calibri"/>
              </a:rPr>
              <a:t>bits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55" dirty="0">
                <a:latin typeface="Calibri"/>
                <a:cs typeface="Calibri"/>
              </a:rPr>
              <a:t>και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διανέμουν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περαιτέρω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τα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45" dirty="0">
                <a:latin typeface="Calibri"/>
                <a:cs typeface="Calibri"/>
              </a:rPr>
              <a:t>bits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εξόδου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0" dirty="0">
                <a:latin typeface="Calibri"/>
                <a:cs typeface="Calibri"/>
              </a:rPr>
              <a:t>τους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σε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65" dirty="0">
                <a:latin typeface="Calibri"/>
                <a:cs typeface="Calibri"/>
              </a:rPr>
              <a:t>άλλα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35" dirty="0">
                <a:latin typeface="Calibri"/>
                <a:cs typeface="Calibri"/>
              </a:rPr>
              <a:t>S-</a:t>
            </a:r>
            <a:endParaRPr sz="1350">
              <a:latin typeface="Calibri"/>
              <a:cs typeface="Calibri"/>
            </a:endParaRPr>
          </a:p>
          <a:p>
            <a:pPr marL="12700">
              <a:spcBef>
                <a:spcPts val="315"/>
              </a:spcBef>
            </a:pPr>
            <a:r>
              <a:rPr sz="1350" spc="105" dirty="0">
                <a:latin typeface="Calibri"/>
                <a:cs typeface="Calibri"/>
              </a:rPr>
              <a:t>κουτιά.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6096" y="4246094"/>
            <a:ext cx="5978597" cy="218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770"/>
              </a:lnSpc>
              <a:buClr>
                <a:srgbClr val="FFB900"/>
              </a:buClr>
              <a:buSzPct val="118518"/>
              <a:buFont typeface="Segoe UI Symbol"/>
              <a:buChar char="▪"/>
              <a:tabLst>
                <a:tab pos="104135" algn="l"/>
              </a:tabLst>
            </a:pPr>
            <a:r>
              <a:rPr sz="1350" spc="165" dirty="0">
                <a:latin typeface="Calibri"/>
                <a:cs typeface="Calibri"/>
              </a:rPr>
              <a:t>Η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επανειλημμένη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και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εκτεταμένη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χρήση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αυτών</a:t>
            </a:r>
            <a:r>
              <a:rPr sz="1350" spc="7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και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παρόμοιων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7535" y="4388231"/>
            <a:ext cx="6370261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55"/>
              </a:lnSpc>
              <a:spcBef>
                <a:spcPts val="100"/>
              </a:spcBef>
            </a:pPr>
            <a:r>
              <a:rPr sz="1350" spc="114" dirty="0">
                <a:latin typeface="Calibri"/>
                <a:cs typeface="Calibri"/>
              </a:rPr>
              <a:t>τεχνικών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εξασφαλίζει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την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ελεγχόμενη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130" dirty="0">
                <a:latin typeface="Calibri"/>
                <a:cs typeface="Calibri"/>
              </a:rPr>
              <a:t>μετατροπή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ενός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bit</a:t>
            </a:r>
            <a:endParaRPr sz="1350" dirty="0">
              <a:latin typeface="Calibri"/>
              <a:cs typeface="Calibri"/>
            </a:endParaRPr>
          </a:p>
          <a:p>
            <a:pPr marL="12700" marR="5080">
              <a:lnSpc>
                <a:spcPts val="1450"/>
              </a:lnSpc>
              <a:spcBef>
                <a:spcPts val="120"/>
              </a:spcBef>
            </a:pPr>
            <a:r>
              <a:rPr sz="1350" spc="130" dirty="0">
                <a:latin typeface="Calibri"/>
                <a:cs typeface="Calibri"/>
              </a:rPr>
              <a:t>ακολουθία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τυπικού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μήκους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(π.χ.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14" dirty="0">
                <a:latin typeface="Calibri"/>
                <a:cs typeface="Calibri"/>
              </a:rPr>
              <a:t>256,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512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ή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1024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bits)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spc="145" dirty="0">
                <a:latin typeface="Calibri"/>
                <a:cs typeface="Calibri"/>
              </a:rPr>
              <a:t>που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spc="125" dirty="0">
                <a:latin typeface="Calibri"/>
                <a:cs typeface="Calibri"/>
              </a:rPr>
              <a:t>αντιπροσωπεύει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120" dirty="0">
                <a:latin typeface="Calibri"/>
                <a:cs typeface="Calibri"/>
              </a:rPr>
              <a:t>το </a:t>
            </a:r>
            <a:r>
              <a:rPr sz="1350" spc="135" dirty="0">
                <a:latin typeface="Calibri"/>
                <a:cs typeface="Calibri"/>
              </a:rPr>
              <a:t>απλό </a:t>
            </a:r>
            <a:r>
              <a:rPr sz="1350" spc="120" dirty="0">
                <a:latin typeface="Calibri"/>
                <a:cs typeface="Calibri"/>
              </a:rPr>
              <a:t>κείμενο </a:t>
            </a:r>
            <a:r>
              <a:rPr sz="1350" spc="130" dirty="0">
                <a:latin typeface="Calibri"/>
                <a:cs typeface="Calibri"/>
              </a:rPr>
              <a:t>σε </a:t>
            </a:r>
            <a:r>
              <a:rPr sz="1350" spc="125" dirty="0">
                <a:latin typeface="Calibri"/>
                <a:cs typeface="Calibri"/>
              </a:rPr>
              <a:t>μια </a:t>
            </a:r>
            <a:r>
              <a:rPr sz="1350" spc="130" dirty="0">
                <a:latin typeface="Calibri"/>
                <a:cs typeface="Calibri"/>
              </a:rPr>
              <a:t>ακολουθία </a:t>
            </a:r>
            <a:r>
              <a:rPr sz="1350" spc="95" dirty="0">
                <a:latin typeface="Calibri"/>
                <a:cs typeface="Calibri"/>
              </a:rPr>
              <a:t>bit </a:t>
            </a:r>
            <a:r>
              <a:rPr sz="1350" spc="145" dirty="0">
                <a:latin typeface="Calibri"/>
                <a:cs typeface="Calibri"/>
              </a:rPr>
              <a:t>που </a:t>
            </a:r>
            <a:r>
              <a:rPr sz="1350" spc="125" dirty="0">
                <a:latin typeface="Calibri"/>
                <a:cs typeface="Calibri"/>
              </a:rPr>
              <a:t>αντιπροσωπεύει </a:t>
            </a:r>
            <a:r>
              <a:rPr sz="1350" spc="114" dirty="0">
                <a:latin typeface="Calibri"/>
                <a:cs typeface="Calibri"/>
              </a:rPr>
              <a:t>το </a:t>
            </a:r>
            <a:r>
              <a:rPr sz="1350" spc="120" dirty="0">
                <a:latin typeface="Calibri"/>
                <a:cs typeface="Calibri"/>
              </a:rPr>
              <a:t> </a:t>
            </a:r>
            <a:r>
              <a:rPr sz="1350" spc="135" dirty="0">
                <a:latin typeface="Calibri"/>
                <a:cs typeface="Calibri"/>
              </a:rPr>
              <a:t>κρυπτογραφημένο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κείμενο.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6096" y="5280475"/>
            <a:ext cx="5978597" cy="218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770"/>
              </a:lnSpc>
              <a:buClr>
                <a:srgbClr val="FFB900"/>
              </a:buClr>
              <a:buSzPct val="118518"/>
              <a:buFont typeface="Segoe UI Symbol"/>
              <a:buChar char="▪"/>
              <a:tabLst>
                <a:tab pos="104135" algn="l"/>
              </a:tabLst>
            </a:pPr>
            <a:r>
              <a:rPr sz="135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Το</a:t>
            </a:r>
            <a:r>
              <a:rPr sz="135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35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Advanced</a:t>
            </a:r>
            <a:r>
              <a:rPr sz="135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350" u="sng" spc="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Encryption</a:t>
            </a:r>
            <a:r>
              <a:rPr sz="135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350" u="sng" spc="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Standard</a:t>
            </a:r>
            <a:r>
              <a:rPr sz="135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(AES)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είναι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το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95" dirty="0">
                <a:latin typeface="Calibri"/>
                <a:cs typeface="Calibri"/>
              </a:rPr>
              <a:t>σημερινό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πρότυπο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7539" y="5394895"/>
            <a:ext cx="3909659" cy="4730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00"/>
              </a:lnSpc>
              <a:spcBef>
                <a:spcPts val="100"/>
              </a:spcBef>
            </a:pPr>
            <a:r>
              <a:rPr sz="1350" spc="90" dirty="0">
                <a:latin typeface="Calibri"/>
                <a:cs typeface="Calibri"/>
              </a:rPr>
              <a:t>συμμετρικής κρυπτογραφίας. Περιγράφεται </a:t>
            </a:r>
            <a:r>
              <a:rPr sz="1350" spc="95" dirty="0">
                <a:latin typeface="Calibri"/>
                <a:cs typeface="Calibri"/>
              </a:rPr>
              <a:t>στο </a:t>
            </a:r>
            <a:r>
              <a:rPr sz="1350" spc="-295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συστάσεις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spc="80" dirty="0">
                <a:latin typeface="Calibri"/>
                <a:cs typeface="Calibri"/>
              </a:rPr>
              <a:t>FIPS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110" dirty="0">
                <a:latin typeface="Calibri"/>
                <a:cs typeface="Calibri"/>
              </a:rPr>
              <a:t>PUB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100" dirty="0">
                <a:latin typeface="Calibri"/>
                <a:cs typeface="Calibri"/>
              </a:rPr>
              <a:t>197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και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85" dirty="0">
                <a:latin typeface="Calibri"/>
                <a:cs typeface="Calibri"/>
              </a:rPr>
              <a:t>ISO/IEC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90" dirty="0">
                <a:latin typeface="Calibri"/>
                <a:cs typeface="Calibri"/>
              </a:rPr>
              <a:t>18033-3.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7109" y="65"/>
            <a:ext cx="5024835" cy="6857935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25</a:t>
            </a:fld>
            <a:endParaRPr spc="4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9041" y="20757"/>
            <a:ext cx="5025343" cy="6880161"/>
            <a:chOff x="6882205" y="0"/>
            <a:chExt cx="502539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81393" y="1187030"/>
              <a:ext cx="4326128" cy="44069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3808" y="123107"/>
            <a:ext cx="6559489" cy="776687"/>
          </a:xfrm>
          <a:prstGeom prst="rect">
            <a:avLst/>
          </a:prstGeom>
        </p:spPr>
        <p:txBody>
          <a:bodyPr vert="horz" wrap="square" lIns="0" tIns="57150" rIns="0" bIns="0" rtlCol="0" anchor="ctr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450"/>
              </a:spcBef>
            </a:pPr>
            <a:r>
              <a:rPr sz="2550" spc="200" dirty="0">
                <a:solidFill>
                  <a:srgbClr val="FFB900"/>
                </a:solidFill>
              </a:rPr>
              <a:t>Ασύμμετρη</a:t>
            </a:r>
            <a:r>
              <a:rPr sz="2550" spc="204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κρυπτογραφία </a:t>
            </a:r>
            <a:r>
              <a:rPr sz="2550" spc="130" dirty="0">
                <a:solidFill>
                  <a:srgbClr val="FFB900"/>
                </a:solidFill>
              </a:rPr>
              <a:t>ή</a:t>
            </a:r>
            <a:r>
              <a:rPr sz="2550" spc="140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κρυπτογραφία </a:t>
            </a:r>
            <a:r>
              <a:rPr sz="2550" spc="-625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δημόσιου</a:t>
            </a:r>
            <a:r>
              <a:rPr sz="2550" spc="204" dirty="0">
                <a:solidFill>
                  <a:srgbClr val="FFB900"/>
                </a:solidFill>
              </a:rPr>
              <a:t> </a:t>
            </a:r>
            <a:r>
              <a:rPr sz="2550" spc="155" dirty="0">
                <a:solidFill>
                  <a:srgbClr val="FFB900"/>
                </a:solidFill>
              </a:rPr>
              <a:t>κλειδιού</a:t>
            </a:r>
            <a:endParaRPr sz="2550"/>
          </a:p>
        </p:txBody>
      </p:sp>
      <p:sp>
        <p:nvSpPr>
          <p:cNvPr id="6" name="object 6"/>
          <p:cNvSpPr txBox="1"/>
          <p:nvPr/>
        </p:nvSpPr>
        <p:spPr>
          <a:xfrm>
            <a:off x="549510" y="1096968"/>
            <a:ext cx="7297352" cy="29794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03502" marR="1914466" indent="-91436">
              <a:lnSpc>
                <a:spcPts val="2250"/>
              </a:lnSpc>
              <a:spcBef>
                <a:spcPts val="240"/>
              </a:spcBef>
              <a:buClr>
                <a:srgbClr val="FFB900"/>
              </a:buClr>
              <a:buSzPct val="122580"/>
              <a:buFont typeface="Segoe UI Symbol"/>
              <a:buChar char="▪"/>
              <a:tabLst>
                <a:tab pos="127631" algn="l"/>
              </a:tabLst>
            </a:pPr>
            <a:r>
              <a:rPr sz="1550" spc="114" dirty="0">
                <a:latin typeface="Calibri"/>
                <a:cs typeface="Calibri"/>
              </a:rPr>
              <a:t>Το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1976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οι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Whitfield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80" dirty="0">
                <a:latin typeface="Calibri"/>
                <a:cs typeface="Calibri"/>
              </a:rPr>
              <a:t>Diffie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και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Martin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Hellman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πρότειναν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έναν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αλγόριθμο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για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την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ανταλλαγή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κλειδιών.</a:t>
            </a:r>
            <a:endParaRPr sz="1550">
              <a:latin typeface="Calibri"/>
              <a:cs typeface="Calibri"/>
            </a:endParaRPr>
          </a:p>
          <a:p>
            <a:pPr>
              <a:spcBef>
                <a:spcPts val="25"/>
              </a:spcBef>
              <a:buClr>
                <a:srgbClr val="FFB900"/>
              </a:buClr>
              <a:buFont typeface="Segoe UI Symbol"/>
              <a:buChar char="▪"/>
            </a:pPr>
            <a:endParaRPr sz="1100">
              <a:latin typeface="Calibri"/>
              <a:cs typeface="Calibri"/>
            </a:endParaRPr>
          </a:p>
          <a:p>
            <a:pPr marL="103502" marR="1526492" indent="-91436">
              <a:lnSpc>
                <a:spcPct val="74300"/>
              </a:lnSpc>
              <a:buClr>
                <a:srgbClr val="FFB900"/>
              </a:buClr>
              <a:buSzPct val="122580"/>
              <a:buFont typeface="Segoe UI Symbol"/>
              <a:buChar char="▪"/>
              <a:tabLst>
                <a:tab pos="128266" algn="l"/>
              </a:tabLst>
            </a:pPr>
            <a:r>
              <a:rPr sz="1550" spc="140" dirty="0">
                <a:latin typeface="Calibri"/>
                <a:cs typeface="Calibri"/>
              </a:rPr>
              <a:t>Η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μέθοδός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τους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περιλαμβάνει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δύο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κλειδιά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για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κάθε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ένα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από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τα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επικοινωνούντα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μέρη,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ένα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ιδιωτικό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85" dirty="0">
                <a:latin typeface="Calibri"/>
                <a:cs typeface="Calibri"/>
              </a:rPr>
              <a:t>κλειδί,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το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οποίο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είναι</a:t>
            </a:r>
            <a:endParaRPr sz="1550">
              <a:latin typeface="Calibri"/>
              <a:cs typeface="Calibri"/>
            </a:endParaRPr>
          </a:p>
          <a:p>
            <a:pPr marL="103502" marR="1382352">
              <a:spcBef>
                <a:spcPts val="20"/>
              </a:spcBef>
            </a:pPr>
            <a:r>
              <a:rPr sz="1550" spc="165" dirty="0">
                <a:latin typeface="Calibri"/>
                <a:cs typeface="Calibri"/>
              </a:rPr>
              <a:t>που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προφανώς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παραμένει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μυστικό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από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κάθε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μέρος,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και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ένα </a:t>
            </a:r>
            <a:r>
              <a:rPr sz="1550" spc="-34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δημόσιο </a:t>
            </a:r>
            <a:r>
              <a:rPr sz="1550" spc="114" dirty="0">
                <a:latin typeface="Calibri"/>
                <a:cs typeface="Calibri"/>
              </a:rPr>
              <a:t>κλειδί, </a:t>
            </a:r>
            <a:r>
              <a:rPr sz="1550" spc="135" dirty="0">
                <a:latin typeface="Calibri"/>
                <a:cs typeface="Calibri"/>
              </a:rPr>
              <a:t>το </a:t>
            </a:r>
            <a:r>
              <a:rPr sz="1550" spc="145" dirty="0">
                <a:latin typeface="Calibri"/>
                <a:cs typeface="Calibri"/>
              </a:rPr>
              <a:t>οποίο </a:t>
            </a:r>
            <a:r>
              <a:rPr sz="1550" spc="140" dirty="0">
                <a:latin typeface="Calibri"/>
                <a:cs typeface="Calibri"/>
              </a:rPr>
              <a:t>ανακοινώνεται </a:t>
            </a:r>
            <a:r>
              <a:rPr sz="1550" spc="145" dirty="0">
                <a:latin typeface="Calibri"/>
                <a:cs typeface="Calibri"/>
              </a:rPr>
              <a:t>στο </a:t>
            </a:r>
            <a:r>
              <a:rPr sz="1550" spc="150" dirty="0">
                <a:latin typeface="Calibri"/>
                <a:cs typeface="Calibri"/>
              </a:rPr>
              <a:t>άλλο μέρος </a:t>
            </a:r>
            <a:r>
              <a:rPr sz="1550" spc="165" dirty="0">
                <a:latin typeface="Calibri"/>
                <a:cs typeface="Calibri"/>
              </a:rPr>
              <a:t>ή </a:t>
            </a:r>
            <a:r>
              <a:rPr sz="1550" spc="170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δημοσίως.</a:t>
            </a:r>
            <a:endParaRPr sz="1550">
              <a:latin typeface="Calibri"/>
              <a:cs typeface="Calibri"/>
            </a:endParaRPr>
          </a:p>
          <a:p>
            <a:pPr marL="103502" marR="5080" indent="-91436">
              <a:lnSpc>
                <a:spcPct val="113399"/>
              </a:lnSpc>
              <a:spcBef>
                <a:spcPts val="835"/>
              </a:spcBef>
              <a:buClr>
                <a:srgbClr val="FFB900"/>
              </a:buClr>
              <a:buSzPct val="122580"/>
              <a:buFont typeface="Segoe UI Symbol"/>
              <a:buChar char="▪"/>
              <a:tabLst>
                <a:tab pos="128266" algn="l"/>
              </a:tabLst>
            </a:pPr>
            <a:r>
              <a:rPr sz="1550" spc="120" dirty="0">
                <a:latin typeface="Calibri"/>
                <a:cs typeface="Calibri"/>
              </a:rPr>
              <a:t>Κάθε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συμβαλλόμενο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μέρος,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χρησιμοποιώντας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το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δικό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του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ιδιωτικό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κλειδί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στο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συνδυασμούς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με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δημόσιο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κλειδί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του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άλλου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μέρους,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μπορεί</a:t>
            </a:r>
            <a:r>
              <a:rPr sz="1550" spc="1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να</a:t>
            </a:r>
            <a:endParaRPr sz="1550">
              <a:latin typeface="Calibri"/>
              <a:cs typeface="Calibri"/>
            </a:endParaRPr>
          </a:p>
          <a:p>
            <a:pPr marL="103502">
              <a:spcBef>
                <a:spcPts val="484"/>
              </a:spcBef>
            </a:pPr>
            <a:r>
              <a:rPr sz="1550" spc="195" dirty="0">
                <a:latin typeface="Calibri"/>
                <a:cs typeface="Calibri"/>
              </a:rPr>
              <a:t>να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80" dirty="0">
                <a:latin typeface="Calibri"/>
                <a:cs typeface="Calibri"/>
              </a:rPr>
              <a:t>υπολογίσετε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80" dirty="0">
                <a:latin typeface="Calibri"/>
                <a:cs typeface="Calibri"/>
              </a:rPr>
              <a:t>έναν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αριθμό.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7940" y="4338604"/>
            <a:ext cx="6673784" cy="244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266" indent="-115567">
              <a:lnSpc>
                <a:spcPts val="2030"/>
              </a:lnSpc>
              <a:buClr>
                <a:srgbClr val="FFB900"/>
              </a:buClr>
              <a:buSzPct val="122580"/>
              <a:buFont typeface="Segoe UI Symbol"/>
              <a:buChar char="▪"/>
              <a:tabLst>
                <a:tab pos="128266" algn="l"/>
              </a:tabLst>
            </a:pPr>
            <a:r>
              <a:rPr sz="1550" spc="140" dirty="0">
                <a:latin typeface="Calibri"/>
                <a:cs typeface="Calibri"/>
              </a:rPr>
              <a:t>Η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μέθοδος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Diffie-Hellman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παράγει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τον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ίδιο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αριθμό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και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για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τα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δύο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4000" y="4525505"/>
            <a:ext cx="6141663" cy="903388"/>
          </a:xfrm>
          <a:prstGeom prst="rect">
            <a:avLst/>
          </a:prstGeom>
        </p:spPr>
        <p:txBody>
          <a:bodyPr vert="horz" wrap="square" lIns="0" tIns="73024" rIns="0" bIns="0" rtlCol="0">
            <a:spAutoFit/>
          </a:bodyPr>
          <a:lstStyle/>
          <a:p>
            <a:pPr marL="12700">
              <a:spcBef>
                <a:spcPts val="575"/>
              </a:spcBef>
            </a:pPr>
            <a:r>
              <a:rPr sz="1550" spc="105" dirty="0">
                <a:latin typeface="Calibri"/>
                <a:cs typeface="Calibri"/>
              </a:rPr>
              <a:t>μέρη,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ο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οποίος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είναι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κατάλληλος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για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περαιτέρω</a:t>
            </a:r>
            <a:endParaRPr sz="1550" dirty="0">
              <a:latin typeface="Calibri"/>
              <a:cs typeface="Calibri"/>
            </a:endParaRPr>
          </a:p>
          <a:p>
            <a:pPr marL="12700" marR="5080">
              <a:lnSpc>
                <a:spcPts val="2421"/>
              </a:lnSpc>
              <a:spcBef>
                <a:spcPts val="15"/>
              </a:spcBef>
            </a:pPr>
            <a:r>
              <a:rPr sz="1550" spc="150" dirty="0">
                <a:latin typeface="Calibri"/>
                <a:cs typeface="Calibri"/>
              </a:rPr>
              <a:t>χρήση </a:t>
            </a:r>
            <a:r>
              <a:rPr sz="1550" spc="165" dirty="0">
                <a:latin typeface="Calibri"/>
                <a:cs typeface="Calibri"/>
              </a:rPr>
              <a:t>ως </a:t>
            </a:r>
            <a:r>
              <a:rPr sz="1550" spc="125" dirty="0">
                <a:latin typeface="Calibri"/>
                <a:cs typeface="Calibri"/>
              </a:rPr>
              <a:t>κλειδί </a:t>
            </a:r>
            <a:r>
              <a:rPr sz="1550" spc="150" dirty="0">
                <a:latin typeface="Calibri"/>
                <a:cs typeface="Calibri"/>
              </a:rPr>
              <a:t>σε ένα σχήμα </a:t>
            </a:r>
            <a:r>
              <a:rPr sz="1550" spc="140" dirty="0">
                <a:latin typeface="Calibri"/>
                <a:cs typeface="Calibri"/>
              </a:rPr>
              <a:t>συμμετρικής </a:t>
            </a:r>
            <a:r>
              <a:rPr sz="1550" spc="150" dirty="0">
                <a:latin typeface="Calibri"/>
                <a:cs typeface="Calibri"/>
              </a:rPr>
              <a:t>κρυπτογράφησης. 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Ιδανικά,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κανείς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άλλος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δεν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μπορεί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να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υπολογίσει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αυτό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κλειδί.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97310" y="5543983"/>
            <a:ext cx="3686776" cy="1590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99">
              <a:spcBef>
                <a:spcPts val="100"/>
              </a:spcBef>
            </a:pPr>
            <a:r>
              <a:rPr sz="950" spc="80" dirty="0">
                <a:solidFill>
                  <a:srgbClr val="7E7E7E"/>
                </a:solidFill>
                <a:latin typeface="Calibri"/>
                <a:cs typeface="Calibri"/>
              </a:rPr>
              <a:t>Davidgothberg,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7E7E7E"/>
                </a:solidFill>
                <a:latin typeface="Calibri"/>
                <a:cs typeface="Calibri"/>
              </a:rPr>
              <a:t>Public</a:t>
            </a: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7E7E7E"/>
                </a:solidFill>
                <a:latin typeface="Calibri"/>
                <a:cs typeface="Calibri"/>
              </a:rPr>
              <a:t>domain,</a:t>
            </a: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0" dirty="0">
                <a:solidFill>
                  <a:srgbClr val="7E7E7E"/>
                </a:solidFill>
                <a:latin typeface="Calibri"/>
                <a:cs typeface="Calibri"/>
              </a:rPr>
              <a:t>μέσω</a:t>
            </a:r>
            <a:r>
              <a:rPr sz="9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7E7E7E"/>
                </a:solidFill>
                <a:latin typeface="Calibri"/>
                <a:cs typeface="Calibri"/>
              </a:rPr>
              <a:t>Wikimedia</a:t>
            </a:r>
            <a:r>
              <a:rPr sz="9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100" dirty="0">
                <a:solidFill>
                  <a:srgbClr val="7E7E7E"/>
                </a:solidFill>
                <a:latin typeface="Calibri"/>
                <a:cs typeface="Calibri"/>
              </a:rPr>
              <a:t>Commons</a:t>
            </a:r>
            <a:r>
              <a:rPr sz="9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75" spc="104" baseline="13071" dirty="0">
                <a:latin typeface="Calibri"/>
                <a:cs typeface="Calibri"/>
              </a:rPr>
              <a:t>26</a:t>
            </a:r>
            <a:endParaRPr sz="1275" baseline="13071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60880" y="-4466"/>
            <a:ext cx="1840847" cy="6880161"/>
            <a:chOff x="6882205" y="0"/>
            <a:chExt cx="1840864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03528" y="1297190"/>
              <a:ext cx="602615" cy="3837304"/>
            </a:xfrm>
            <a:custGeom>
              <a:avLst/>
              <a:gdLst/>
              <a:ahLst/>
              <a:cxnLst/>
              <a:rect l="l" t="t" r="r" b="b"/>
              <a:pathLst>
                <a:path w="602615" h="3837304">
                  <a:moveTo>
                    <a:pt x="250431" y="1258925"/>
                  </a:moveTo>
                  <a:lnTo>
                    <a:pt x="128066" y="1258925"/>
                  </a:lnTo>
                  <a:lnTo>
                    <a:pt x="128066" y="1296568"/>
                  </a:lnTo>
                  <a:lnTo>
                    <a:pt x="250431" y="1296568"/>
                  </a:lnTo>
                  <a:lnTo>
                    <a:pt x="250431" y="1258925"/>
                  </a:lnTo>
                  <a:close/>
                </a:path>
                <a:path w="602615" h="3837304">
                  <a:moveTo>
                    <a:pt x="291782" y="3328974"/>
                  </a:moveTo>
                  <a:lnTo>
                    <a:pt x="112941" y="3328974"/>
                  </a:lnTo>
                  <a:lnTo>
                    <a:pt x="112941" y="3347809"/>
                  </a:lnTo>
                  <a:lnTo>
                    <a:pt x="291782" y="3347809"/>
                  </a:lnTo>
                  <a:lnTo>
                    <a:pt x="291782" y="3328974"/>
                  </a:lnTo>
                  <a:close/>
                </a:path>
                <a:path w="602615" h="3837304">
                  <a:moveTo>
                    <a:pt x="376135" y="2849867"/>
                  </a:moveTo>
                  <a:lnTo>
                    <a:pt x="325335" y="2883738"/>
                  </a:lnTo>
                  <a:lnTo>
                    <a:pt x="325335" y="1998586"/>
                  </a:lnTo>
                  <a:lnTo>
                    <a:pt x="274535" y="1998586"/>
                  </a:lnTo>
                  <a:lnTo>
                    <a:pt x="274535" y="2883738"/>
                  </a:lnTo>
                  <a:lnTo>
                    <a:pt x="223735" y="2849867"/>
                  </a:lnTo>
                  <a:lnTo>
                    <a:pt x="299935" y="3002267"/>
                  </a:lnTo>
                  <a:lnTo>
                    <a:pt x="359194" y="2883738"/>
                  </a:lnTo>
                  <a:lnTo>
                    <a:pt x="376135" y="2849867"/>
                  </a:lnTo>
                  <a:close/>
                </a:path>
                <a:path w="602615" h="3837304">
                  <a:moveTo>
                    <a:pt x="450380" y="198856"/>
                  </a:moveTo>
                  <a:lnTo>
                    <a:pt x="436918" y="180416"/>
                  </a:lnTo>
                  <a:lnTo>
                    <a:pt x="405091" y="134327"/>
                  </a:lnTo>
                  <a:lnTo>
                    <a:pt x="395516" y="122986"/>
                  </a:lnTo>
                  <a:lnTo>
                    <a:pt x="384822" y="112687"/>
                  </a:lnTo>
                  <a:lnTo>
                    <a:pt x="369938" y="101206"/>
                  </a:lnTo>
                  <a:lnTo>
                    <a:pt x="362839" y="97866"/>
                  </a:lnTo>
                  <a:lnTo>
                    <a:pt x="324065" y="126669"/>
                  </a:lnTo>
                  <a:lnTo>
                    <a:pt x="301320" y="142735"/>
                  </a:lnTo>
                  <a:lnTo>
                    <a:pt x="253733" y="166573"/>
                  </a:lnTo>
                  <a:lnTo>
                    <a:pt x="183489" y="178003"/>
                  </a:lnTo>
                  <a:lnTo>
                    <a:pt x="150685" y="179565"/>
                  </a:lnTo>
                  <a:lnTo>
                    <a:pt x="158953" y="227063"/>
                  </a:lnTo>
                  <a:lnTo>
                    <a:pt x="180848" y="268135"/>
                  </a:lnTo>
                  <a:lnTo>
                    <a:pt x="213842" y="300342"/>
                  </a:lnTo>
                  <a:lnTo>
                    <a:pt x="255447" y="321208"/>
                  </a:lnTo>
                  <a:lnTo>
                    <a:pt x="303149" y="328295"/>
                  </a:lnTo>
                  <a:lnTo>
                    <a:pt x="345973" y="321538"/>
                  </a:lnTo>
                  <a:lnTo>
                    <a:pt x="384048" y="303517"/>
                  </a:lnTo>
                  <a:lnTo>
                    <a:pt x="415442" y="275932"/>
                  </a:lnTo>
                  <a:lnTo>
                    <a:pt x="438188" y="240474"/>
                  </a:lnTo>
                  <a:lnTo>
                    <a:pt x="450380" y="198856"/>
                  </a:lnTo>
                  <a:close/>
                </a:path>
                <a:path w="602615" h="3837304">
                  <a:moveTo>
                    <a:pt x="455396" y="145046"/>
                  </a:moveTo>
                  <a:lnTo>
                    <a:pt x="454875" y="127889"/>
                  </a:lnTo>
                  <a:lnTo>
                    <a:pt x="453021" y="109931"/>
                  </a:lnTo>
                  <a:lnTo>
                    <a:pt x="449427" y="88963"/>
                  </a:lnTo>
                  <a:lnTo>
                    <a:pt x="445782" y="77901"/>
                  </a:lnTo>
                  <a:lnTo>
                    <a:pt x="444461" y="73888"/>
                  </a:lnTo>
                  <a:lnTo>
                    <a:pt x="412699" y="41440"/>
                  </a:lnTo>
                  <a:lnTo>
                    <a:pt x="374142" y="32918"/>
                  </a:lnTo>
                  <a:lnTo>
                    <a:pt x="354888" y="20091"/>
                  </a:lnTo>
                  <a:lnTo>
                    <a:pt x="334086" y="10236"/>
                  </a:lnTo>
                  <a:lnTo>
                    <a:pt x="312089" y="3492"/>
                  </a:lnTo>
                  <a:lnTo>
                    <a:pt x="289242" y="0"/>
                  </a:lnTo>
                  <a:lnTo>
                    <a:pt x="253657" y="3289"/>
                  </a:lnTo>
                  <a:lnTo>
                    <a:pt x="190334" y="31178"/>
                  </a:lnTo>
                  <a:lnTo>
                    <a:pt x="150418" y="81241"/>
                  </a:lnTo>
                  <a:lnTo>
                    <a:pt x="139522" y="122339"/>
                  </a:lnTo>
                  <a:lnTo>
                    <a:pt x="139585" y="133248"/>
                  </a:lnTo>
                  <a:lnTo>
                    <a:pt x="137896" y="141808"/>
                  </a:lnTo>
                  <a:lnTo>
                    <a:pt x="134797" y="150825"/>
                  </a:lnTo>
                  <a:lnTo>
                    <a:pt x="133223" y="157937"/>
                  </a:lnTo>
                  <a:lnTo>
                    <a:pt x="136093" y="160832"/>
                  </a:lnTo>
                  <a:lnTo>
                    <a:pt x="151815" y="160832"/>
                  </a:lnTo>
                  <a:lnTo>
                    <a:pt x="179057" y="159550"/>
                  </a:lnTo>
                  <a:lnTo>
                    <a:pt x="245389" y="149669"/>
                  </a:lnTo>
                  <a:lnTo>
                    <a:pt x="296519" y="123215"/>
                  </a:lnTo>
                  <a:lnTo>
                    <a:pt x="347865" y="85394"/>
                  </a:lnTo>
                  <a:lnTo>
                    <a:pt x="357670" y="77901"/>
                  </a:lnTo>
                  <a:lnTo>
                    <a:pt x="364693" y="79044"/>
                  </a:lnTo>
                  <a:lnTo>
                    <a:pt x="408571" y="109931"/>
                  </a:lnTo>
                  <a:lnTo>
                    <a:pt x="436118" y="147142"/>
                  </a:lnTo>
                  <a:lnTo>
                    <a:pt x="442582" y="156527"/>
                  </a:lnTo>
                  <a:lnTo>
                    <a:pt x="447611" y="163690"/>
                  </a:lnTo>
                  <a:lnTo>
                    <a:pt x="450748" y="168084"/>
                  </a:lnTo>
                  <a:lnTo>
                    <a:pt x="451789" y="169392"/>
                  </a:lnTo>
                  <a:lnTo>
                    <a:pt x="454406" y="159550"/>
                  </a:lnTo>
                  <a:lnTo>
                    <a:pt x="455396" y="145046"/>
                  </a:lnTo>
                  <a:close/>
                </a:path>
                <a:path w="602615" h="3837304">
                  <a:moveTo>
                    <a:pt x="485736" y="1560131"/>
                  </a:moveTo>
                  <a:lnTo>
                    <a:pt x="128066" y="1560131"/>
                  </a:lnTo>
                  <a:lnTo>
                    <a:pt x="128066" y="1597774"/>
                  </a:lnTo>
                  <a:lnTo>
                    <a:pt x="485736" y="1597774"/>
                  </a:lnTo>
                  <a:lnTo>
                    <a:pt x="485736" y="1560131"/>
                  </a:lnTo>
                  <a:close/>
                </a:path>
                <a:path w="602615" h="3837304">
                  <a:moveTo>
                    <a:pt x="485736" y="1484820"/>
                  </a:moveTo>
                  <a:lnTo>
                    <a:pt x="128066" y="1484820"/>
                  </a:lnTo>
                  <a:lnTo>
                    <a:pt x="128066" y="1522476"/>
                  </a:lnTo>
                  <a:lnTo>
                    <a:pt x="485736" y="1522476"/>
                  </a:lnTo>
                  <a:lnTo>
                    <a:pt x="485736" y="1484820"/>
                  </a:lnTo>
                  <a:close/>
                </a:path>
                <a:path w="602615" h="3837304">
                  <a:moveTo>
                    <a:pt x="485736" y="1409522"/>
                  </a:moveTo>
                  <a:lnTo>
                    <a:pt x="128066" y="1409522"/>
                  </a:lnTo>
                  <a:lnTo>
                    <a:pt x="128066" y="1447177"/>
                  </a:lnTo>
                  <a:lnTo>
                    <a:pt x="485736" y="1447177"/>
                  </a:lnTo>
                  <a:lnTo>
                    <a:pt x="485736" y="1409522"/>
                  </a:lnTo>
                  <a:close/>
                </a:path>
                <a:path w="602615" h="3837304">
                  <a:moveTo>
                    <a:pt x="485736" y="1334223"/>
                  </a:moveTo>
                  <a:lnTo>
                    <a:pt x="128066" y="1334223"/>
                  </a:lnTo>
                  <a:lnTo>
                    <a:pt x="128066" y="1371879"/>
                  </a:lnTo>
                  <a:lnTo>
                    <a:pt x="485736" y="1371879"/>
                  </a:lnTo>
                  <a:lnTo>
                    <a:pt x="485736" y="1334223"/>
                  </a:lnTo>
                  <a:close/>
                </a:path>
                <a:path w="602615" h="3837304">
                  <a:moveTo>
                    <a:pt x="489432" y="3705479"/>
                  </a:moveTo>
                  <a:lnTo>
                    <a:pt x="112941" y="3705479"/>
                  </a:lnTo>
                  <a:lnTo>
                    <a:pt x="112941" y="3724313"/>
                  </a:lnTo>
                  <a:lnTo>
                    <a:pt x="489432" y="3724313"/>
                  </a:lnTo>
                  <a:lnTo>
                    <a:pt x="489432" y="3705479"/>
                  </a:lnTo>
                  <a:close/>
                </a:path>
                <a:path w="602615" h="3837304">
                  <a:moveTo>
                    <a:pt x="489432" y="3630180"/>
                  </a:moveTo>
                  <a:lnTo>
                    <a:pt x="112941" y="3630180"/>
                  </a:lnTo>
                  <a:lnTo>
                    <a:pt x="112941" y="3649002"/>
                  </a:lnTo>
                  <a:lnTo>
                    <a:pt x="489432" y="3649014"/>
                  </a:lnTo>
                  <a:lnTo>
                    <a:pt x="489432" y="3630180"/>
                  </a:lnTo>
                  <a:close/>
                </a:path>
                <a:path w="602615" h="3837304">
                  <a:moveTo>
                    <a:pt x="489432" y="3554882"/>
                  </a:moveTo>
                  <a:lnTo>
                    <a:pt x="112941" y="3554882"/>
                  </a:lnTo>
                  <a:lnTo>
                    <a:pt x="112941" y="3573703"/>
                  </a:lnTo>
                  <a:lnTo>
                    <a:pt x="489432" y="3573703"/>
                  </a:lnTo>
                  <a:lnTo>
                    <a:pt x="489432" y="3554882"/>
                  </a:lnTo>
                  <a:close/>
                </a:path>
                <a:path w="602615" h="3837304">
                  <a:moveTo>
                    <a:pt x="489432" y="3479584"/>
                  </a:moveTo>
                  <a:lnTo>
                    <a:pt x="112941" y="3479584"/>
                  </a:lnTo>
                  <a:lnTo>
                    <a:pt x="112941" y="3498405"/>
                  </a:lnTo>
                  <a:lnTo>
                    <a:pt x="489432" y="3498405"/>
                  </a:lnTo>
                  <a:lnTo>
                    <a:pt x="489432" y="3479584"/>
                  </a:lnTo>
                  <a:close/>
                </a:path>
                <a:path w="602615" h="3837304">
                  <a:moveTo>
                    <a:pt x="489432" y="3404273"/>
                  </a:moveTo>
                  <a:lnTo>
                    <a:pt x="112941" y="3404273"/>
                  </a:lnTo>
                  <a:lnTo>
                    <a:pt x="112941" y="3423107"/>
                  </a:lnTo>
                  <a:lnTo>
                    <a:pt x="489432" y="3423107"/>
                  </a:lnTo>
                  <a:lnTo>
                    <a:pt x="489432" y="3404273"/>
                  </a:lnTo>
                  <a:close/>
                </a:path>
                <a:path w="602615" h="3837304">
                  <a:moveTo>
                    <a:pt x="583565" y="3287433"/>
                  </a:moveTo>
                  <a:lnTo>
                    <a:pt x="564730" y="3268611"/>
                  </a:lnTo>
                  <a:lnTo>
                    <a:pt x="564730" y="3300742"/>
                  </a:lnTo>
                  <a:lnTo>
                    <a:pt x="564730" y="3818432"/>
                  </a:lnTo>
                  <a:lnTo>
                    <a:pt x="37642" y="3818432"/>
                  </a:lnTo>
                  <a:lnTo>
                    <a:pt x="37642" y="3103105"/>
                  </a:lnTo>
                  <a:lnTo>
                    <a:pt x="367080" y="3103105"/>
                  </a:lnTo>
                  <a:lnTo>
                    <a:pt x="367080" y="3300742"/>
                  </a:lnTo>
                  <a:lnTo>
                    <a:pt x="564730" y="3300742"/>
                  </a:lnTo>
                  <a:lnTo>
                    <a:pt x="564730" y="3268611"/>
                  </a:lnTo>
                  <a:lnTo>
                    <a:pt x="551268" y="3255149"/>
                  </a:lnTo>
                  <a:lnTo>
                    <a:pt x="551268" y="3281756"/>
                  </a:lnTo>
                  <a:lnTo>
                    <a:pt x="551268" y="3281908"/>
                  </a:lnTo>
                  <a:lnTo>
                    <a:pt x="385902" y="3281908"/>
                  </a:lnTo>
                  <a:lnTo>
                    <a:pt x="385902" y="3116592"/>
                  </a:lnTo>
                  <a:lnTo>
                    <a:pt x="386143" y="3116592"/>
                  </a:lnTo>
                  <a:lnTo>
                    <a:pt x="551268" y="3281756"/>
                  </a:lnTo>
                  <a:lnTo>
                    <a:pt x="551268" y="3255149"/>
                  </a:lnTo>
                  <a:lnTo>
                    <a:pt x="412699" y="3116592"/>
                  </a:lnTo>
                  <a:lnTo>
                    <a:pt x="399211" y="3103105"/>
                  </a:lnTo>
                  <a:lnTo>
                    <a:pt x="380390" y="3084284"/>
                  </a:lnTo>
                  <a:lnTo>
                    <a:pt x="18821" y="3084284"/>
                  </a:lnTo>
                  <a:lnTo>
                    <a:pt x="18821" y="3837267"/>
                  </a:lnTo>
                  <a:lnTo>
                    <a:pt x="583565" y="3837267"/>
                  </a:lnTo>
                  <a:lnTo>
                    <a:pt x="583565" y="3818432"/>
                  </a:lnTo>
                  <a:lnTo>
                    <a:pt x="583565" y="3287433"/>
                  </a:lnTo>
                  <a:close/>
                </a:path>
                <a:path w="602615" h="3837304">
                  <a:moveTo>
                    <a:pt x="598690" y="1193038"/>
                  </a:moveTo>
                  <a:lnTo>
                    <a:pt x="542213" y="1143342"/>
                  </a:lnTo>
                  <a:lnTo>
                    <a:pt x="542213" y="1240091"/>
                  </a:lnTo>
                  <a:lnTo>
                    <a:pt x="542213" y="1682496"/>
                  </a:lnTo>
                  <a:lnTo>
                    <a:pt x="71589" y="1682496"/>
                  </a:lnTo>
                  <a:lnTo>
                    <a:pt x="71589" y="1042428"/>
                  </a:lnTo>
                  <a:lnTo>
                    <a:pt x="306908" y="1042428"/>
                  </a:lnTo>
                  <a:lnTo>
                    <a:pt x="306908" y="1240091"/>
                  </a:lnTo>
                  <a:lnTo>
                    <a:pt x="542213" y="1240091"/>
                  </a:lnTo>
                  <a:lnTo>
                    <a:pt x="542213" y="1143342"/>
                  </a:lnTo>
                  <a:lnTo>
                    <a:pt x="481037" y="1089520"/>
                  </a:lnTo>
                  <a:lnTo>
                    <a:pt x="481037" y="1183614"/>
                  </a:lnTo>
                  <a:lnTo>
                    <a:pt x="363385" y="1183614"/>
                  </a:lnTo>
                  <a:lnTo>
                    <a:pt x="363385" y="1065961"/>
                  </a:lnTo>
                  <a:lnTo>
                    <a:pt x="481037" y="1183614"/>
                  </a:lnTo>
                  <a:lnTo>
                    <a:pt x="481037" y="1089520"/>
                  </a:lnTo>
                  <a:lnTo>
                    <a:pt x="454266" y="1065961"/>
                  </a:lnTo>
                  <a:lnTo>
                    <a:pt x="427520" y="1042428"/>
                  </a:lnTo>
                  <a:lnTo>
                    <a:pt x="363385" y="985989"/>
                  </a:lnTo>
                  <a:lnTo>
                    <a:pt x="15125" y="985989"/>
                  </a:lnTo>
                  <a:lnTo>
                    <a:pt x="15125" y="1738972"/>
                  </a:lnTo>
                  <a:lnTo>
                    <a:pt x="598690" y="1738972"/>
                  </a:lnTo>
                  <a:lnTo>
                    <a:pt x="598690" y="1682496"/>
                  </a:lnTo>
                  <a:lnTo>
                    <a:pt x="598690" y="1193038"/>
                  </a:lnTo>
                  <a:close/>
                </a:path>
                <a:path w="602615" h="3837304">
                  <a:moveTo>
                    <a:pt x="602386" y="517664"/>
                  </a:moveTo>
                  <a:lnTo>
                    <a:pt x="584746" y="469658"/>
                  </a:lnTo>
                  <a:lnTo>
                    <a:pt x="539267" y="434073"/>
                  </a:lnTo>
                  <a:lnTo>
                    <a:pt x="503085" y="414604"/>
                  </a:lnTo>
                  <a:lnTo>
                    <a:pt x="464794" y="398653"/>
                  </a:lnTo>
                  <a:lnTo>
                    <a:pt x="425437" y="385889"/>
                  </a:lnTo>
                  <a:lnTo>
                    <a:pt x="364007" y="371919"/>
                  </a:lnTo>
                  <a:lnTo>
                    <a:pt x="301193" y="367068"/>
                  </a:lnTo>
                  <a:lnTo>
                    <a:pt x="269709" y="368655"/>
                  </a:lnTo>
                  <a:lnTo>
                    <a:pt x="207479" y="378091"/>
                  </a:lnTo>
                  <a:lnTo>
                    <a:pt x="138061" y="399046"/>
                  </a:lnTo>
                  <a:lnTo>
                    <a:pt x="100495" y="415429"/>
                  </a:lnTo>
                  <a:lnTo>
                    <a:pt x="64452" y="434911"/>
                  </a:lnTo>
                  <a:lnTo>
                    <a:pt x="30111" y="457428"/>
                  </a:lnTo>
                  <a:lnTo>
                    <a:pt x="2298" y="500354"/>
                  </a:lnTo>
                  <a:lnTo>
                    <a:pt x="0" y="517664"/>
                  </a:lnTo>
                  <a:lnTo>
                    <a:pt x="0" y="668274"/>
                  </a:lnTo>
                  <a:lnTo>
                    <a:pt x="602386" y="668274"/>
                  </a:lnTo>
                  <a:lnTo>
                    <a:pt x="602386" y="517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136587" y="4859206"/>
            <a:ext cx="2820009" cy="152399"/>
          </a:xfrm>
          <a:custGeom>
            <a:avLst/>
            <a:gdLst/>
            <a:ahLst/>
            <a:cxnLst/>
            <a:rect l="l" t="t" r="r" b="b"/>
            <a:pathLst>
              <a:path w="2820034" h="152400">
                <a:moveTo>
                  <a:pt x="2769628" y="101981"/>
                </a:moveTo>
                <a:lnTo>
                  <a:pt x="2717800" y="101981"/>
                </a:lnTo>
                <a:lnTo>
                  <a:pt x="2700693" y="101981"/>
                </a:lnTo>
                <a:lnTo>
                  <a:pt x="2666492" y="152400"/>
                </a:lnTo>
                <a:lnTo>
                  <a:pt x="2769628" y="101981"/>
                </a:lnTo>
                <a:close/>
              </a:path>
              <a:path w="2820034" h="152400">
                <a:moveTo>
                  <a:pt x="2819527" y="77597"/>
                </a:moveTo>
                <a:lnTo>
                  <a:pt x="2767609" y="51028"/>
                </a:lnTo>
                <a:lnTo>
                  <a:pt x="2667889" y="0"/>
                </a:lnTo>
                <a:lnTo>
                  <a:pt x="2700832" y="50444"/>
                </a:lnTo>
                <a:lnTo>
                  <a:pt x="508" y="26543"/>
                </a:lnTo>
                <a:lnTo>
                  <a:pt x="0" y="77343"/>
                </a:lnTo>
                <a:lnTo>
                  <a:pt x="2717800" y="101981"/>
                </a:lnTo>
                <a:lnTo>
                  <a:pt x="2769946" y="101828"/>
                </a:lnTo>
                <a:lnTo>
                  <a:pt x="2819527" y="77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1271678" y="3569073"/>
            <a:ext cx="152399" cy="944236"/>
            <a:chOff x="11393043" y="3573576"/>
            <a:chExt cx="152400" cy="944244"/>
          </a:xfrm>
        </p:grpSpPr>
        <p:sp>
          <p:nvSpPr>
            <p:cNvPr id="7" name="object 7"/>
            <p:cNvSpPr/>
            <p:nvPr/>
          </p:nvSpPr>
          <p:spPr>
            <a:xfrm>
              <a:off x="11443843" y="3675176"/>
              <a:ext cx="50800" cy="842644"/>
            </a:xfrm>
            <a:custGeom>
              <a:avLst/>
              <a:gdLst/>
              <a:ahLst/>
              <a:cxnLst/>
              <a:rect l="l" t="t" r="r" b="b"/>
              <a:pathLst>
                <a:path w="50800" h="842645">
                  <a:moveTo>
                    <a:pt x="50800" y="842136"/>
                  </a:moveTo>
                  <a:lnTo>
                    <a:pt x="0" y="842136"/>
                  </a:lnTo>
                  <a:lnTo>
                    <a:pt x="0" y="16933"/>
                  </a:lnTo>
                  <a:lnTo>
                    <a:pt x="25400" y="0"/>
                  </a:lnTo>
                  <a:lnTo>
                    <a:pt x="50800" y="16933"/>
                  </a:lnTo>
                  <a:lnTo>
                    <a:pt x="50800" y="8421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3043" y="3573576"/>
              <a:ext cx="152400" cy="15240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95648" y="95171"/>
            <a:ext cx="4316690" cy="1135760"/>
          </a:xfrm>
          <a:prstGeom prst="rect">
            <a:avLst/>
          </a:prstGeom>
        </p:spPr>
        <p:txBody>
          <a:bodyPr vert="horz" wrap="square" lIns="0" tIns="57150" rIns="0" bIns="0" rtlCol="0" anchor="ctr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450"/>
              </a:spcBef>
            </a:pPr>
            <a:r>
              <a:rPr sz="2550" spc="200" dirty="0">
                <a:solidFill>
                  <a:srgbClr val="FFB900"/>
                </a:solidFill>
              </a:rPr>
              <a:t>Ασύμμετρη</a:t>
            </a:r>
            <a:r>
              <a:rPr sz="2550" spc="190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κρυπτογραφία</a:t>
            </a:r>
            <a:r>
              <a:rPr sz="2550" spc="175" dirty="0">
                <a:solidFill>
                  <a:srgbClr val="FFB900"/>
                </a:solidFill>
              </a:rPr>
              <a:t> </a:t>
            </a:r>
            <a:r>
              <a:rPr sz="2550" spc="130" dirty="0">
                <a:solidFill>
                  <a:srgbClr val="FFB900"/>
                </a:solidFill>
              </a:rPr>
              <a:t>ή </a:t>
            </a:r>
            <a:r>
              <a:rPr sz="2550" spc="-620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κρυπτογραφία</a:t>
            </a:r>
            <a:r>
              <a:rPr sz="2550" spc="190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δημόσιου </a:t>
            </a:r>
            <a:r>
              <a:rPr sz="2550" spc="190" dirty="0">
                <a:solidFill>
                  <a:srgbClr val="FFB900"/>
                </a:solidFill>
              </a:rPr>
              <a:t> </a:t>
            </a:r>
            <a:r>
              <a:rPr sz="2550" spc="155" dirty="0">
                <a:solidFill>
                  <a:srgbClr val="FFB900"/>
                </a:solidFill>
              </a:rPr>
              <a:t>κλειδιού</a:t>
            </a:r>
            <a:endParaRPr sz="2550"/>
          </a:p>
        </p:txBody>
      </p:sp>
      <p:sp>
        <p:nvSpPr>
          <p:cNvPr id="10" name="object 10"/>
          <p:cNvSpPr txBox="1"/>
          <p:nvPr/>
        </p:nvSpPr>
        <p:spPr>
          <a:xfrm>
            <a:off x="7590746" y="920069"/>
            <a:ext cx="36004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25" dirty="0">
                <a:latin typeface="Calibri"/>
                <a:cs typeface="Calibri"/>
              </a:rPr>
              <a:t>Bo</a:t>
            </a:r>
            <a:r>
              <a:rPr sz="1400" spc="145" dirty="0">
                <a:latin typeface="Calibri"/>
                <a:cs typeface="Calibri"/>
              </a:rPr>
              <a:t>b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1349" y="1422910"/>
            <a:ext cx="6456620" cy="18994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631" indent="-114933">
              <a:spcBef>
                <a:spcPts val="125"/>
              </a:spcBef>
              <a:buClr>
                <a:srgbClr val="FFB900"/>
              </a:buClr>
              <a:buSzPct val="122580"/>
              <a:buFont typeface="Segoe UI Symbol"/>
              <a:buChar char="▪"/>
              <a:tabLst>
                <a:tab pos="127631" algn="l"/>
              </a:tabLst>
            </a:pPr>
            <a:r>
              <a:rPr sz="1550" spc="114" dirty="0">
                <a:latin typeface="Calibri"/>
                <a:cs typeface="Calibri"/>
              </a:rPr>
              <a:t>Το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1977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οι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Ron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85" dirty="0">
                <a:latin typeface="Calibri"/>
                <a:cs typeface="Calibri"/>
              </a:rPr>
              <a:t>Rivest,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Adi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Shamir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και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Len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Adleman</a:t>
            </a:r>
            <a:endParaRPr sz="1550">
              <a:latin typeface="Calibri"/>
              <a:cs typeface="Calibri"/>
            </a:endParaRPr>
          </a:p>
          <a:p>
            <a:pPr marL="103502" marR="5080" algn="just">
              <a:lnSpc>
                <a:spcPct val="100200"/>
              </a:lnSpc>
              <a:spcBef>
                <a:spcPts val="300"/>
              </a:spcBef>
            </a:pPr>
            <a:r>
              <a:rPr sz="1550" spc="135" dirty="0">
                <a:latin typeface="Calibri"/>
                <a:cs typeface="Calibri"/>
              </a:rPr>
              <a:t>πρότεινε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ένα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σύστημα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που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χρησιμοποιεί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διαφορετικά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κλειδιά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για </a:t>
            </a:r>
            <a:r>
              <a:rPr sz="1550" spc="-34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κρυπτογράφηση </a:t>
            </a:r>
            <a:r>
              <a:rPr sz="1550" spc="100" dirty="0">
                <a:latin typeface="Calibri"/>
                <a:cs typeface="Calibri"/>
              </a:rPr>
              <a:t>και </a:t>
            </a:r>
            <a:r>
              <a:rPr sz="1550" spc="110" dirty="0">
                <a:latin typeface="Calibri"/>
                <a:cs typeface="Calibri"/>
              </a:rPr>
              <a:t>αποκρυπτογράφηση. </a:t>
            </a:r>
            <a:r>
              <a:rPr sz="1550" spc="114" dirty="0">
                <a:latin typeface="Calibri"/>
                <a:cs typeface="Calibri"/>
              </a:rPr>
              <a:t>Το </a:t>
            </a:r>
            <a:r>
              <a:rPr sz="1550" spc="120" dirty="0">
                <a:latin typeface="Calibri"/>
                <a:cs typeface="Calibri"/>
              </a:rPr>
              <a:t>σύστημα </a:t>
            </a:r>
            <a:r>
              <a:rPr sz="1550" spc="90" dirty="0">
                <a:latin typeface="Calibri"/>
                <a:cs typeface="Calibri"/>
              </a:rPr>
              <a:t>είναι </a:t>
            </a:r>
            <a:r>
              <a:rPr sz="1550" spc="110" dirty="0">
                <a:latin typeface="Calibri"/>
                <a:cs typeface="Calibri"/>
              </a:rPr>
              <a:t>γνωστό </a:t>
            </a:r>
            <a:r>
              <a:rPr sz="1550" spc="-340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ως</a:t>
            </a:r>
            <a:r>
              <a:rPr sz="1550" spc="30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RSA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από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τα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αρχικά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των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εφευρετών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του.</a:t>
            </a:r>
            <a:endParaRPr sz="1550">
              <a:latin typeface="Calibri"/>
              <a:cs typeface="Calibri"/>
            </a:endParaRPr>
          </a:p>
          <a:p>
            <a:pPr marL="127631" marR="50799" indent="-114933">
              <a:lnSpc>
                <a:spcPct val="126099"/>
              </a:lnSpc>
              <a:spcBef>
                <a:spcPts val="165"/>
              </a:spcBef>
              <a:buClr>
                <a:srgbClr val="FFB900"/>
              </a:buClr>
              <a:buSzPct val="122580"/>
              <a:buFont typeface="Segoe UI Symbol"/>
              <a:buChar char="▪"/>
              <a:tabLst>
                <a:tab pos="127631" algn="l"/>
              </a:tabLst>
            </a:pPr>
            <a:r>
              <a:rPr sz="1550" spc="190" dirty="0">
                <a:latin typeface="Calibri"/>
                <a:cs typeface="Calibri"/>
              </a:rPr>
              <a:t>Ας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200" dirty="0">
                <a:latin typeface="Calibri"/>
                <a:cs typeface="Calibri"/>
              </a:rPr>
              <a:t>υποθέσουμε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ότι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204" dirty="0">
                <a:latin typeface="Calibri"/>
                <a:cs typeface="Calibri"/>
              </a:rPr>
              <a:t>η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Alice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έχει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180" dirty="0">
                <a:latin typeface="Calibri"/>
                <a:cs typeface="Calibri"/>
              </a:rPr>
              <a:t>δημιουργήσει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185" dirty="0">
                <a:latin typeface="Calibri"/>
                <a:cs typeface="Calibri"/>
              </a:rPr>
              <a:t>ένα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90" dirty="0">
                <a:latin typeface="Calibri"/>
                <a:cs typeface="Calibri"/>
              </a:rPr>
              <a:t>δημόσιο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και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ένα</a:t>
            </a:r>
            <a:endParaRPr sz="1550">
              <a:latin typeface="Calibri"/>
              <a:cs typeface="Calibri"/>
            </a:endParaRPr>
          </a:p>
          <a:p>
            <a:pPr marL="103502" algn="just">
              <a:spcBef>
                <a:spcPts val="240"/>
              </a:spcBef>
            </a:pPr>
            <a:r>
              <a:rPr sz="1550" spc="125" dirty="0">
                <a:latin typeface="Calibri"/>
                <a:cs typeface="Calibri"/>
              </a:rPr>
              <a:t>ιδιωτικό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(μυστικό)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κλειδί.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70182" y="843870"/>
            <a:ext cx="43814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90" dirty="0">
                <a:latin typeface="Calibri"/>
                <a:cs typeface="Calibri"/>
              </a:rPr>
              <a:t>Alic</a:t>
            </a:r>
            <a:r>
              <a:rPr sz="1400" spc="135" dirty="0"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1351" y="3588241"/>
            <a:ext cx="6391722" cy="244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266" indent="-115567">
              <a:lnSpc>
                <a:spcPts val="2030"/>
              </a:lnSpc>
              <a:buClr>
                <a:srgbClr val="FFB900"/>
              </a:buClr>
              <a:buSzPct val="122580"/>
              <a:buFont typeface="Segoe UI Symbol"/>
              <a:buChar char="▪"/>
              <a:tabLst>
                <a:tab pos="128266" algn="l"/>
              </a:tabLst>
            </a:pPr>
            <a:r>
              <a:rPr sz="1550" spc="135" dirty="0">
                <a:latin typeface="Calibri"/>
                <a:cs typeface="Calibri"/>
              </a:rPr>
              <a:t>Σενάριο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1: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204" dirty="0">
                <a:latin typeface="Calibri"/>
                <a:cs typeface="Calibri"/>
              </a:rPr>
              <a:t>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Bob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μπορεί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να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της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στείλει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ένα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μυστικό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μήνυμα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2789" y="3770472"/>
            <a:ext cx="5939735" cy="441211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525"/>
              </a:spcBef>
            </a:pPr>
            <a:r>
              <a:rPr sz="1550" spc="145" dirty="0">
                <a:latin typeface="Calibri"/>
                <a:cs typeface="Calibri"/>
              </a:rPr>
              <a:t>χρησιμοποιώντας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δημόσιο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κλειδί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της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για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κρυπτογράφηση.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80" dirty="0">
                <a:latin typeface="Calibri"/>
                <a:cs typeface="Calibri"/>
              </a:rPr>
              <a:t>Μόνο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η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Alice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μπορεί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1351" y="4177708"/>
            <a:ext cx="6266757" cy="24141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2" marR="522588">
              <a:lnSpc>
                <a:spcPct val="130100"/>
              </a:lnSpc>
              <a:spcBef>
                <a:spcPts val="100"/>
              </a:spcBef>
            </a:pPr>
            <a:r>
              <a:rPr sz="1550" spc="140" dirty="0">
                <a:latin typeface="Calibri"/>
                <a:cs typeface="Calibri"/>
              </a:rPr>
              <a:t>διαβάσει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αυτό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μήνυμα,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επειδή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μόνο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η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Alice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γνωρίζει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το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το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αντίστοιχο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ιδιωτικό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70" dirty="0">
                <a:latin typeface="Calibri"/>
                <a:cs typeface="Calibri"/>
              </a:rPr>
              <a:t>κλειδί.</a:t>
            </a:r>
            <a:endParaRPr sz="1550">
              <a:latin typeface="Calibri"/>
              <a:cs typeface="Calibri"/>
            </a:endParaRPr>
          </a:p>
          <a:p>
            <a:pPr marL="103502" marR="5080" indent="-91436">
              <a:lnSpc>
                <a:spcPct val="100899"/>
              </a:lnSpc>
              <a:spcBef>
                <a:spcPts val="800"/>
              </a:spcBef>
              <a:buClr>
                <a:srgbClr val="FFB900"/>
              </a:buClr>
              <a:buSzPct val="122580"/>
              <a:buFont typeface="Segoe UI Symbol"/>
              <a:buChar char="▪"/>
              <a:tabLst>
                <a:tab pos="128266" algn="l"/>
              </a:tabLst>
            </a:pPr>
            <a:r>
              <a:rPr sz="1550" spc="135" dirty="0">
                <a:latin typeface="Calibri"/>
                <a:cs typeface="Calibri"/>
              </a:rPr>
              <a:t>Σενάριο </a:t>
            </a:r>
            <a:r>
              <a:rPr sz="1550" spc="120" dirty="0">
                <a:latin typeface="Calibri"/>
                <a:cs typeface="Calibri"/>
              </a:rPr>
              <a:t>2: </a:t>
            </a:r>
            <a:r>
              <a:rPr sz="1550" spc="135" dirty="0">
                <a:latin typeface="Calibri"/>
                <a:cs typeface="Calibri"/>
              </a:rPr>
              <a:t>Εναλλακτικά, </a:t>
            </a:r>
            <a:r>
              <a:rPr sz="1550" spc="160" dirty="0">
                <a:latin typeface="Calibri"/>
                <a:cs typeface="Calibri"/>
              </a:rPr>
              <a:t>ο </a:t>
            </a:r>
            <a:r>
              <a:rPr sz="1550" spc="165" dirty="0">
                <a:latin typeface="Calibri"/>
                <a:cs typeface="Calibri"/>
              </a:rPr>
              <a:t>Bob </a:t>
            </a:r>
            <a:r>
              <a:rPr sz="1550" spc="145" dirty="0">
                <a:latin typeface="Calibri"/>
                <a:cs typeface="Calibri"/>
              </a:rPr>
              <a:t>μπορεί </a:t>
            </a:r>
            <a:r>
              <a:rPr sz="1550" spc="155" dirty="0">
                <a:latin typeface="Calibri"/>
                <a:cs typeface="Calibri"/>
              </a:rPr>
              <a:t>να </a:t>
            </a:r>
            <a:r>
              <a:rPr sz="1550" spc="150" dirty="0">
                <a:latin typeface="Calibri"/>
                <a:cs typeface="Calibri"/>
              </a:rPr>
              <a:t>κρυπτογραφήσει </a:t>
            </a:r>
            <a:r>
              <a:rPr sz="1550" spc="114" dirty="0">
                <a:latin typeface="Calibri"/>
                <a:cs typeface="Calibri"/>
              </a:rPr>
              <a:t>ένα </a:t>
            </a:r>
            <a:r>
              <a:rPr sz="1550" spc="-340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μήνυμα </a:t>
            </a:r>
            <a:r>
              <a:rPr sz="1550" spc="145" dirty="0">
                <a:latin typeface="Calibri"/>
                <a:cs typeface="Calibri"/>
              </a:rPr>
              <a:t>χρησιμοποιώντας </a:t>
            </a:r>
            <a:r>
              <a:rPr sz="1550" spc="135" dirty="0">
                <a:latin typeface="Calibri"/>
                <a:cs typeface="Calibri"/>
              </a:rPr>
              <a:t>το </a:t>
            </a:r>
            <a:r>
              <a:rPr sz="1550" spc="125" dirty="0">
                <a:latin typeface="Calibri"/>
                <a:cs typeface="Calibri"/>
              </a:rPr>
              <a:t>ιδιωτικό </a:t>
            </a:r>
            <a:r>
              <a:rPr sz="1550" spc="145" dirty="0">
                <a:latin typeface="Calibri"/>
                <a:cs typeface="Calibri"/>
              </a:rPr>
              <a:t>του </a:t>
            </a:r>
            <a:r>
              <a:rPr sz="1550" spc="125" dirty="0">
                <a:latin typeface="Calibri"/>
                <a:cs typeface="Calibri"/>
              </a:rPr>
              <a:t>κλειδί </a:t>
            </a:r>
            <a:r>
              <a:rPr sz="1550" spc="130" dirty="0">
                <a:latin typeface="Calibri"/>
                <a:cs typeface="Calibri"/>
              </a:rPr>
              <a:t>και </a:t>
            </a:r>
            <a:r>
              <a:rPr sz="1550" spc="155" dirty="0">
                <a:latin typeface="Calibri"/>
                <a:cs typeface="Calibri"/>
              </a:rPr>
              <a:t>να </a:t>
            </a:r>
            <a:r>
              <a:rPr sz="1550" spc="135" dirty="0">
                <a:latin typeface="Calibri"/>
                <a:cs typeface="Calibri"/>
              </a:rPr>
              <a:t>το 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δημοσιεύσει.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Οποιοσδήποτε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μπορεί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να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αποκρυπτογραφήσει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χρησιμοποιώντας </a:t>
            </a:r>
            <a:r>
              <a:rPr sz="1550" spc="135" dirty="0">
                <a:latin typeface="Calibri"/>
                <a:cs typeface="Calibri"/>
              </a:rPr>
              <a:t>το </a:t>
            </a:r>
            <a:r>
              <a:rPr sz="1550" spc="150" dirty="0">
                <a:latin typeface="Calibri"/>
                <a:cs typeface="Calibri"/>
              </a:rPr>
              <a:t>δημόσιο </a:t>
            </a:r>
            <a:r>
              <a:rPr sz="1550" spc="125" dirty="0">
                <a:latin typeface="Calibri"/>
                <a:cs typeface="Calibri"/>
              </a:rPr>
              <a:t>κλειδί </a:t>
            </a:r>
            <a:r>
              <a:rPr sz="1550" spc="145" dirty="0">
                <a:latin typeface="Calibri"/>
                <a:cs typeface="Calibri"/>
              </a:rPr>
              <a:t>του </a:t>
            </a:r>
            <a:r>
              <a:rPr sz="1550" spc="140" dirty="0">
                <a:latin typeface="Calibri"/>
                <a:cs typeface="Calibri"/>
              </a:rPr>
              <a:t>Bob. </a:t>
            </a:r>
            <a:r>
              <a:rPr sz="1550" spc="145" dirty="0">
                <a:latin typeface="Calibri"/>
                <a:cs typeface="Calibri"/>
              </a:rPr>
              <a:t>Ωστόσο, </a:t>
            </a:r>
            <a:r>
              <a:rPr sz="1550" spc="135" dirty="0">
                <a:latin typeface="Calibri"/>
                <a:cs typeface="Calibri"/>
              </a:rPr>
              <a:t>το 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μήνυμα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πρέπει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να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έχει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προέλθει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από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τον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Bob,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οποίος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κατέχει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 </a:t>
            </a:r>
            <a:r>
              <a:rPr sz="1550" spc="125" dirty="0">
                <a:latin typeface="Calibri"/>
                <a:cs typeface="Calibri"/>
              </a:rPr>
              <a:t>ιδιωτικό κλειδί </a:t>
            </a:r>
            <a:r>
              <a:rPr sz="1550" spc="120" dirty="0">
                <a:latin typeface="Calibri"/>
                <a:cs typeface="Calibri"/>
              </a:rPr>
              <a:t>(και έχει </a:t>
            </a:r>
            <a:r>
              <a:rPr sz="1550" spc="140" dirty="0">
                <a:latin typeface="Calibri"/>
                <a:cs typeface="Calibri"/>
              </a:rPr>
              <a:t>δημιουργήσει </a:t>
            </a:r>
            <a:r>
              <a:rPr sz="1550" spc="135" dirty="0">
                <a:latin typeface="Calibri"/>
                <a:cs typeface="Calibri"/>
              </a:rPr>
              <a:t>το </a:t>
            </a:r>
            <a:r>
              <a:rPr sz="1550" spc="165" dirty="0">
                <a:latin typeface="Calibri"/>
                <a:cs typeface="Calibri"/>
              </a:rPr>
              <a:t>σωστό </a:t>
            </a:r>
            <a:r>
              <a:rPr sz="1550" spc="150" dirty="0">
                <a:latin typeface="Calibri"/>
                <a:cs typeface="Calibri"/>
              </a:rPr>
              <a:t>δημόσιο </a:t>
            </a:r>
            <a:r>
              <a:rPr sz="1550" spc="1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κλειδί).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77691" y="3250448"/>
            <a:ext cx="1960862" cy="1298431"/>
          </a:xfrm>
          <a:prstGeom prst="rect">
            <a:avLst/>
          </a:prstGeom>
        </p:spPr>
        <p:txBody>
          <a:bodyPr vert="horz" wrap="square" lIns="0" tIns="117474" rIns="0" bIns="0" rtlCol="0">
            <a:spAutoFit/>
          </a:bodyPr>
          <a:lstStyle/>
          <a:p>
            <a:pPr marL="12700">
              <a:spcBef>
                <a:spcPts val="925"/>
              </a:spcBef>
            </a:pPr>
            <a:r>
              <a:rPr sz="1400" spc="70" dirty="0">
                <a:latin typeface="Calibri"/>
                <a:cs typeface="Calibri"/>
              </a:rPr>
              <a:t>plaintext</a:t>
            </a:r>
            <a:endParaRPr sz="1400">
              <a:latin typeface="Calibri"/>
              <a:cs typeface="Calibri"/>
            </a:endParaRPr>
          </a:p>
          <a:p>
            <a:pPr marL="662920" marR="5080">
              <a:spcBef>
                <a:spcPts val="825"/>
              </a:spcBef>
            </a:pPr>
            <a:r>
              <a:rPr sz="1400" spc="105" dirty="0">
                <a:latin typeface="Calibri"/>
                <a:cs typeface="Calibri"/>
              </a:rPr>
              <a:t>Κ</a:t>
            </a:r>
            <a:r>
              <a:rPr sz="1400" spc="100" dirty="0">
                <a:latin typeface="Calibri"/>
                <a:cs typeface="Calibri"/>
              </a:rPr>
              <a:t>ρ</a:t>
            </a:r>
            <a:r>
              <a:rPr sz="1400" spc="105" dirty="0">
                <a:latin typeface="Calibri"/>
                <a:cs typeface="Calibri"/>
              </a:rPr>
              <a:t>υπτογρά</a:t>
            </a:r>
            <a:r>
              <a:rPr sz="1400" spc="85" dirty="0">
                <a:latin typeface="Calibri"/>
                <a:cs typeface="Calibri"/>
              </a:rPr>
              <a:t>φησ  </a:t>
            </a:r>
            <a:r>
              <a:rPr sz="1400" spc="110" dirty="0">
                <a:latin typeface="Calibri"/>
                <a:cs typeface="Calibri"/>
              </a:rPr>
              <a:t>η </a:t>
            </a:r>
            <a:r>
              <a:rPr sz="1400" spc="105" dirty="0">
                <a:latin typeface="Calibri"/>
                <a:cs typeface="Calibri"/>
              </a:rPr>
              <a:t>με </a:t>
            </a:r>
            <a:r>
              <a:rPr sz="1400" spc="90" dirty="0">
                <a:latin typeface="Calibri"/>
                <a:cs typeface="Calibri"/>
              </a:rPr>
              <a:t>το 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δημόσιο </a:t>
            </a:r>
            <a:r>
              <a:rPr sz="1400" spc="80" dirty="0">
                <a:latin typeface="Calibri"/>
                <a:cs typeface="Calibri"/>
              </a:rPr>
              <a:t>κλειδί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της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Alice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50801" y="3394745"/>
            <a:ext cx="11391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00" dirty="0">
                <a:latin typeface="Calibri"/>
                <a:cs typeface="Calibri"/>
              </a:rPr>
              <a:t>Απλό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κείμενο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80840" y="3628957"/>
            <a:ext cx="199705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05" dirty="0">
                <a:latin typeface="Calibri"/>
                <a:cs typeface="Calibri"/>
              </a:rPr>
              <a:t>Αποκρυπτογράφηση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07810" y="3835862"/>
            <a:ext cx="1308088" cy="566180"/>
          </a:xfrm>
          <a:prstGeom prst="rect">
            <a:avLst/>
          </a:prstGeom>
        </p:spPr>
        <p:txBody>
          <a:bodyPr vert="horz" wrap="square" lIns="0" tIns="70484" rIns="0" bIns="0" rtlCol="0">
            <a:spAutoFit/>
          </a:bodyPr>
          <a:lstStyle/>
          <a:p>
            <a:pPr marR="7621" algn="r">
              <a:spcBef>
                <a:spcPts val="555"/>
              </a:spcBef>
            </a:pPr>
            <a:r>
              <a:rPr sz="1400" spc="65" dirty="0">
                <a:latin typeface="Calibri"/>
                <a:cs typeface="Calibri"/>
              </a:rPr>
              <a:t>Alice's</a:t>
            </a:r>
            <a:endParaRPr sz="1400">
              <a:latin typeface="Calibri"/>
              <a:cs typeface="Calibri"/>
            </a:endParaRPr>
          </a:p>
          <a:p>
            <a:pPr marR="5080" algn="r">
              <a:spcBef>
                <a:spcPts val="459"/>
              </a:spcBef>
            </a:pPr>
            <a:r>
              <a:rPr sz="1400" spc="114" dirty="0">
                <a:latin typeface="Calibri"/>
                <a:cs typeface="Calibri"/>
              </a:rPr>
              <a:t>ιδιωτικό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κλειδί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04032" y="5491418"/>
            <a:ext cx="1066790" cy="66069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0"/>
              </a:spcBef>
            </a:pPr>
            <a:r>
              <a:rPr sz="1400" spc="90" dirty="0">
                <a:latin typeface="Calibri"/>
                <a:cs typeface="Calibri"/>
              </a:rPr>
              <a:t>κρυπτογρα</a:t>
            </a:r>
            <a:r>
              <a:rPr sz="1400" spc="75" dirty="0">
                <a:latin typeface="Calibri"/>
                <a:cs typeface="Calibri"/>
              </a:rPr>
              <a:t>φ  </a:t>
            </a:r>
            <a:r>
              <a:rPr sz="1400" spc="95" dirty="0">
                <a:latin typeface="Calibri"/>
                <a:cs typeface="Calibri"/>
              </a:rPr>
              <a:t>ημένο 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κείμενο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50790" y="5319044"/>
            <a:ext cx="149223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85" dirty="0">
                <a:latin typeface="Calibri"/>
                <a:cs typeface="Calibri"/>
              </a:rPr>
              <a:t>Στείλτε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στην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Alice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253695" y="6045998"/>
            <a:ext cx="964556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50" spc="135" dirty="0">
                <a:solidFill>
                  <a:srgbClr val="7E7E7E"/>
                </a:solidFill>
                <a:latin typeface="Calibri"/>
                <a:cs typeface="Calibri"/>
              </a:rPr>
              <a:t>Σενάριο</a:t>
            </a:r>
            <a:r>
              <a:rPr sz="15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55" dirty="0">
                <a:solidFill>
                  <a:srgbClr val="7E7E7E"/>
                </a:solidFill>
                <a:latin typeface="Calibri"/>
                <a:cs typeface="Calibri"/>
              </a:rPr>
              <a:t>1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049215" y="6522955"/>
            <a:ext cx="142874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spc="15" dirty="0">
                <a:latin typeface="Calibri"/>
                <a:cs typeface="Calibri"/>
              </a:rPr>
              <a:t>2</a:t>
            </a:r>
            <a:r>
              <a:rPr sz="850" spc="40" dirty="0">
                <a:latin typeface="Calibri"/>
                <a:cs typeface="Calibri"/>
              </a:rPr>
              <a:t>7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965092" y="1191872"/>
            <a:ext cx="602609" cy="701034"/>
          </a:xfrm>
          <a:custGeom>
            <a:avLst/>
            <a:gdLst/>
            <a:ahLst/>
            <a:cxnLst/>
            <a:rect l="l" t="t" r="r" b="b"/>
            <a:pathLst>
              <a:path w="602615" h="701039">
                <a:moveTo>
                  <a:pt x="442379" y="201790"/>
                </a:moveTo>
                <a:lnTo>
                  <a:pt x="431533" y="165049"/>
                </a:lnTo>
                <a:lnTo>
                  <a:pt x="416547" y="155194"/>
                </a:lnTo>
                <a:lnTo>
                  <a:pt x="410171" y="149631"/>
                </a:lnTo>
                <a:lnTo>
                  <a:pt x="388823" y="107010"/>
                </a:lnTo>
                <a:lnTo>
                  <a:pt x="368655" y="122974"/>
                </a:lnTo>
                <a:lnTo>
                  <a:pt x="325780" y="151244"/>
                </a:lnTo>
                <a:lnTo>
                  <a:pt x="278980" y="173228"/>
                </a:lnTo>
                <a:lnTo>
                  <a:pt x="228904" y="187363"/>
                </a:lnTo>
                <a:lnTo>
                  <a:pt x="178930" y="196380"/>
                </a:lnTo>
                <a:lnTo>
                  <a:pt x="169367" y="198945"/>
                </a:lnTo>
                <a:lnTo>
                  <a:pt x="164045" y="201612"/>
                </a:lnTo>
                <a:lnTo>
                  <a:pt x="161290" y="208902"/>
                </a:lnTo>
                <a:lnTo>
                  <a:pt x="160909" y="218389"/>
                </a:lnTo>
                <a:lnTo>
                  <a:pt x="162102" y="227977"/>
                </a:lnTo>
                <a:lnTo>
                  <a:pt x="183349" y="282473"/>
                </a:lnTo>
                <a:lnTo>
                  <a:pt x="214871" y="319443"/>
                </a:lnTo>
                <a:lnTo>
                  <a:pt x="255257" y="343687"/>
                </a:lnTo>
                <a:lnTo>
                  <a:pt x="301193" y="352399"/>
                </a:lnTo>
                <a:lnTo>
                  <a:pt x="344792" y="344436"/>
                </a:lnTo>
                <a:lnTo>
                  <a:pt x="383413" y="322478"/>
                </a:lnTo>
                <a:lnTo>
                  <a:pt x="414362" y="289458"/>
                </a:lnTo>
                <a:lnTo>
                  <a:pt x="434924" y="248259"/>
                </a:lnTo>
                <a:lnTo>
                  <a:pt x="442379" y="201790"/>
                </a:lnTo>
                <a:close/>
              </a:path>
              <a:path w="602615" h="701039">
                <a:moveTo>
                  <a:pt x="497903" y="387502"/>
                </a:moveTo>
                <a:lnTo>
                  <a:pt x="494258" y="384606"/>
                </a:lnTo>
                <a:lnTo>
                  <a:pt x="485190" y="374180"/>
                </a:lnTo>
                <a:lnTo>
                  <a:pt x="473570" y="353631"/>
                </a:lnTo>
                <a:lnTo>
                  <a:pt x="462241" y="320395"/>
                </a:lnTo>
                <a:lnTo>
                  <a:pt x="462407" y="286639"/>
                </a:lnTo>
                <a:lnTo>
                  <a:pt x="481787" y="190385"/>
                </a:lnTo>
                <a:lnTo>
                  <a:pt x="486994" y="142125"/>
                </a:lnTo>
                <a:lnTo>
                  <a:pt x="477012" y="87871"/>
                </a:lnTo>
                <a:lnTo>
                  <a:pt x="468083" y="78892"/>
                </a:lnTo>
                <a:lnTo>
                  <a:pt x="447840" y="58534"/>
                </a:lnTo>
                <a:lnTo>
                  <a:pt x="445325" y="57873"/>
                </a:lnTo>
                <a:lnTo>
                  <a:pt x="433971" y="54889"/>
                </a:lnTo>
                <a:lnTo>
                  <a:pt x="417868" y="55054"/>
                </a:lnTo>
                <a:lnTo>
                  <a:pt x="398983" y="57873"/>
                </a:lnTo>
                <a:lnTo>
                  <a:pt x="395312" y="52387"/>
                </a:lnTo>
                <a:lnTo>
                  <a:pt x="382816" y="38925"/>
                </a:lnTo>
                <a:lnTo>
                  <a:pt x="359270" y="22021"/>
                </a:lnTo>
                <a:lnTo>
                  <a:pt x="322465" y="6197"/>
                </a:lnTo>
                <a:lnTo>
                  <a:pt x="285724" y="0"/>
                </a:lnTo>
                <a:lnTo>
                  <a:pt x="248818" y="1079"/>
                </a:lnTo>
                <a:lnTo>
                  <a:pt x="178828" y="24549"/>
                </a:lnTo>
                <a:lnTo>
                  <a:pt x="138049" y="69215"/>
                </a:lnTo>
                <a:lnTo>
                  <a:pt x="127762" y="107124"/>
                </a:lnTo>
                <a:lnTo>
                  <a:pt x="123952" y="163017"/>
                </a:lnTo>
                <a:lnTo>
                  <a:pt x="125183" y="222059"/>
                </a:lnTo>
                <a:lnTo>
                  <a:pt x="130479" y="318909"/>
                </a:lnTo>
                <a:lnTo>
                  <a:pt x="129222" y="351269"/>
                </a:lnTo>
                <a:lnTo>
                  <a:pt x="126542" y="365252"/>
                </a:lnTo>
                <a:lnTo>
                  <a:pt x="122123" y="378726"/>
                </a:lnTo>
                <a:lnTo>
                  <a:pt x="116039" y="391528"/>
                </a:lnTo>
                <a:lnTo>
                  <a:pt x="108331" y="403504"/>
                </a:lnTo>
                <a:lnTo>
                  <a:pt x="117652" y="404380"/>
                </a:lnTo>
                <a:lnTo>
                  <a:pt x="169278" y="402590"/>
                </a:lnTo>
                <a:lnTo>
                  <a:pt x="219506" y="377253"/>
                </a:lnTo>
                <a:lnTo>
                  <a:pt x="241325" y="358698"/>
                </a:lnTo>
                <a:lnTo>
                  <a:pt x="207708" y="338061"/>
                </a:lnTo>
                <a:lnTo>
                  <a:pt x="179959" y="310718"/>
                </a:lnTo>
                <a:lnTo>
                  <a:pt x="159042" y="277863"/>
                </a:lnTo>
                <a:lnTo>
                  <a:pt x="145884" y="240665"/>
                </a:lnTo>
                <a:lnTo>
                  <a:pt x="144106" y="233184"/>
                </a:lnTo>
                <a:lnTo>
                  <a:pt x="142354" y="219862"/>
                </a:lnTo>
                <a:lnTo>
                  <a:pt x="143294" y="204292"/>
                </a:lnTo>
                <a:lnTo>
                  <a:pt x="200380" y="173177"/>
                </a:lnTo>
                <a:lnTo>
                  <a:pt x="224726" y="169087"/>
                </a:lnTo>
                <a:lnTo>
                  <a:pt x="248691" y="163258"/>
                </a:lnTo>
                <a:lnTo>
                  <a:pt x="295071" y="146545"/>
                </a:lnTo>
                <a:lnTo>
                  <a:pt x="343916" y="117690"/>
                </a:lnTo>
                <a:lnTo>
                  <a:pt x="392150" y="78892"/>
                </a:lnTo>
                <a:lnTo>
                  <a:pt x="398106" y="78930"/>
                </a:lnTo>
                <a:lnTo>
                  <a:pt x="403136" y="84048"/>
                </a:lnTo>
                <a:lnTo>
                  <a:pt x="406615" y="99288"/>
                </a:lnTo>
                <a:lnTo>
                  <a:pt x="410032" y="110451"/>
                </a:lnTo>
                <a:lnTo>
                  <a:pt x="440347" y="147472"/>
                </a:lnTo>
                <a:lnTo>
                  <a:pt x="445744" y="152501"/>
                </a:lnTo>
                <a:lnTo>
                  <a:pt x="460121" y="190144"/>
                </a:lnTo>
                <a:lnTo>
                  <a:pt x="453491" y="251053"/>
                </a:lnTo>
                <a:lnTo>
                  <a:pt x="432396" y="295770"/>
                </a:lnTo>
                <a:lnTo>
                  <a:pt x="399643" y="332790"/>
                </a:lnTo>
                <a:lnTo>
                  <a:pt x="356908" y="359549"/>
                </a:lnTo>
                <a:lnTo>
                  <a:pt x="388912" y="385953"/>
                </a:lnTo>
                <a:lnTo>
                  <a:pt x="401434" y="395325"/>
                </a:lnTo>
                <a:lnTo>
                  <a:pt x="428421" y="402717"/>
                </a:lnTo>
                <a:lnTo>
                  <a:pt x="460260" y="399072"/>
                </a:lnTo>
                <a:lnTo>
                  <a:pt x="486803" y="391604"/>
                </a:lnTo>
                <a:lnTo>
                  <a:pt x="497903" y="387502"/>
                </a:lnTo>
                <a:close/>
              </a:path>
              <a:path w="602615" h="701039">
                <a:moveTo>
                  <a:pt x="602386" y="550062"/>
                </a:moveTo>
                <a:lnTo>
                  <a:pt x="584746" y="502056"/>
                </a:lnTo>
                <a:lnTo>
                  <a:pt x="539267" y="466471"/>
                </a:lnTo>
                <a:lnTo>
                  <a:pt x="503085" y="447001"/>
                </a:lnTo>
                <a:lnTo>
                  <a:pt x="464794" y="431050"/>
                </a:lnTo>
                <a:lnTo>
                  <a:pt x="425437" y="418287"/>
                </a:lnTo>
                <a:lnTo>
                  <a:pt x="364007" y="404317"/>
                </a:lnTo>
                <a:lnTo>
                  <a:pt x="301193" y="399465"/>
                </a:lnTo>
                <a:lnTo>
                  <a:pt x="269709" y="401053"/>
                </a:lnTo>
                <a:lnTo>
                  <a:pt x="207479" y="410489"/>
                </a:lnTo>
                <a:lnTo>
                  <a:pt x="138061" y="431444"/>
                </a:lnTo>
                <a:lnTo>
                  <a:pt x="100495" y="447827"/>
                </a:lnTo>
                <a:lnTo>
                  <a:pt x="64452" y="467309"/>
                </a:lnTo>
                <a:lnTo>
                  <a:pt x="30111" y="489826"/>
                </a:lnTo>
                <a:lnTo>
                  <a:pt x="2298" y="532752"/>
                </a:lnTo>
                <a:lnTo>
                  <a:pt x="0" y="550062"/>
                </a:lnTo>
                <a:lnTo>
                  <a:pt x="0" y="700671"/>
                </a:lnTo>
                <a:lnTo>
                  <a:pt x="602386" y="700671"/>
                </a:lnTo>
                <a:lnTo>
                  <a:pt x="602386" y="550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066765" y="4650253"/>
            <a:ext cx="565145" cy="753103"/>
          </a:xfrm>
          <a:custGeom>
            <a:avLst/>
            <a:gdLst/>
            <a:ahLst/>
            <a:cxnLst/>
            <a:rect l="l" t="t" r="r" b="b"/>
            <a:pathLst>
              <a:path w="565150" h="753110">
                <a:moveTo>
                  <a:pt x="272961" y="244690"/>
                </a:moveTo>
                <a:lnTo>
                  <a:pt x="94107" y="244690"/>
                </a:lnTo>
                <a:lnTo>
                  <a:pt x="94107" y="263525"/>
                </a:lnTo>
                <a:lnTo>
                  <a:pt x="272961" y="263525"/>
                </a:lnTo>
                <a:lnTo>
                  <a:pt x="272961" y="244690"/>
                </a:lnTo>
                <a:close/>
              </a:path>
              <a:path w="565150" h="753110">
                <a:moveTo>
                  <a:pt x="470611" y="621195"/>
                </a:moveTo>
                <a:lnTo>
                  <a:pt x="94107" y="621195"/>
                </a:lnTo>
                <a:lnTo>
                  <a:pt x="94107" y="640029"/>
                </a:lnTo>
                <a:lnTo>
                  <a:pt x="470611" y="640029"/>
                </a:lnTo>
                <a:lnTo>
                  <a:pt x="470611" y="621195"/>
                </a:lnTo>
                <a:close/>
              </a:path>
              <a:path w="565150" h="753110">
                <a:moveTo>
                  <a:pt x="470611" y="545896"/>
                </a:moveTo>
                <a:lnTo>
                  <a:pt x="94107" y="545896"/>
                </a:lnTo>
                <a:lnTo>
                  <a:pt x="94107" y="564718"/>
                </a:lnTo>
                <a:lnTo>
                  <a:pt x="470611" y="564730"/>
                </a:lnTo>
                <a:lnTo>
                  <a:pt x="470611" y="545896"/>
                </a:lnTo>
                <a:close/>
              </a:path>
              <a:path w="565150" h="753110">
                <a:moveTo>
                  <a:pt x="470611" y="470598"/>
                </a:moveTo>
                <a:lnTo>
                  <a:pt x="94107" y="470598"/>
                </a:lnTo>
                <a:lnTo>
                  <a:pt x="94107" y="489419"/>
                </a:lnTo>
                <a:lnTo>
                  <a:pt x="470611" y="489419"/>
                </a:lnTo>
                <a:lnTo>
                  <a:pt x="470611" y="470598"/>
                </a:lnTo>
                <a:close/>
              </a:path>
              <a:path w="565150" h="753110">
                <a:moveTo>
                  <a:pt x="470611" y="395300"/>
                </a:moveTo>
                <a:lnTo>
                  <a:pt x="94107" y="395300"/>
                </a:lnTo>
                <a:lnTo>
                  <a:pt x="94107" y="414121"/>
                </a:lnTo>
                <a:lnTo>
                  <a:pt x="470611" y="414121"/>
                </a:lnTo>
                <a:lnTo>
                  <a:pt x="470611" y="395300"/>
                </a:lnTo>
                <a:close/>
              </a:path>
              <a:path w="565150" h="753110">
                <a:moveTo>
                  <a:pt x="470611" y="319989"/>
                </a:moveTo>
                <a:lnTo>
                  <a:pt x="94107" y="319989"/>
                </a:lnTo>
                <a:lnTo>
                  <a:pt x="94107" y="338823"/>
                </a:lnTo>
                <a:lnTo>
                  <a:pt x="470611" y="338823"/>
                </a:lnTo>
                <a:lnTo>
                  <a:pt x="470611" y="319989"/>
                </a:lnTo>
                <a:close/>
              </a:path>
              <a:path w="565150" h="753110">
                <a:moveTo>
                  <a:pt x="564730" y="203149"/>
                </a:moveTo>
                <a:lnTo>
                  <a:pt x="545896" y="184327"/>
                </a:lnTo>
                <a:lnTo>
                  <a:pt x="545896" y="216458"/>
                </a:lnTo>
                <a:lnTo>
                  <a:pt x="545896" y="734148"/>
                </a:lnTo>
                <a:lnTo>
                  <a:pt x="18808" y="734148"/>
                </a:lnTo>
                <a:lnTo>
                  <a:pt x="18808" y="18821"/>
                </a:lnTo>
                <a:lnTo>
                  <a:pt x="348246" y="18821"/>
                </a:lnTo>
                <a:lnTo>
                  <a:pt x="348246" y="216458"/>
                </a:lnTo>
                <a:lnTo>
                  <a:pt x="545896" y="216458"/>
                </a:lnTo>
                <a:lnTo>
                  <a:pt x="545896" y="184327"/>
                </a:lnTo>
                <a:lnTo>
                  <a:pt x="532434" y="170865"/>
                </a:lnTo>
                <a:lnTo>
                  <a:pt x="532434" y="197472"/>
                </a:lnTo>
                <a:lnTo>
                  <a:pt x="532434" y="197624"/>
                </a:lnTo>
                <a:lnTo>
                  <a:pt x="367068" y="197624"/>
                </a:lnTo>
                <a:lnTo>
                  <a:pt x="367068" y="32308"/>
                </a:lnTo>
                <a:lnTo>
                  <a:pt x="367322" y="32308"/>
                </a:lnTo>
                <a:lnTo>
                  <a:pt x="532434" y="197472"/>
                </a:lnTo>
                <a:lnTo>
                  <a:pt x="532434" y="170865"/>
                </a:lnTo>
                <a:lnTo>
                  <a:pt x="393877" y="32308"/>
                </a:lnTo>
                <a:lnTo>
                  <a:pt x="380390" y="18821"/>
                </a:lnTo>
                <a:lnTo>
                  <a:pt x="361569" y="0"/>
                </a:lnTo>
                <a:lnTo>
                  <a:pt x="0" y="0"/>
                </a:lnTo>
                <a:lnTo>
                  <a:pt x="0" y="752983"/>
                </a:lnTo>
                <a:lnTo>
                  <a:pt x="564730" y="752983"/>
                </a:lnTo>
                <a:lnTo>
                  <a:pt x="564730" y="734148"/>
                </a:lnTo>
                <a:lnTo>
                  <a:pt x="564730" y="203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7344" y="2529690"/>
            <a:ext cx="583560" cy="753103"/>
          </a:xfrm>
          <a:custGeom>
            <a:avLst/>
            <a:gdLst/>
            <a:ahLst/>
            <a:cxnLst/>
            <a:rect l="l" t="t" r="r" b="b"/>
            <a:pathLst>
              <a:path w="583565" h="753110">
                <a:moveTo>
                  <a:pt x="235305" y="272935"/>
                </a:moveTo>
                <a:lnTo>
                  <a:pt x="112941" y="272935"/>
                </a:lnTo>
                <a:lnTo>
                  <a:pt x="112941" y="310578"/>
                </a:lnTo>
                <a:lnTo>
                  <a:pt x="235305" y="310578"/>
                </a:lnTo>
                <a:lnTo>
                  <a:pt x="235305" y="272935"/>
                </a:lnTo>
                <a:close/>
              </a:path>
              <a:path w="583565" h="753110">
                <a:moveTo>
                  <a:pt x="470611" y="574141"/>
                </a:moveTo>
                <a:lnTo>
                  <a:pt x="112941" y="574141"/>
                </a:lnTo>
                <a:lnTo>
                  <a:pt x="112941" y="611784"/>
                </a:lnTo>
                <a:lnTo>
                  <a:pt x="470611" y="611784"/>
                </a:lnTo>
                <a:lnTo>
                  <a:pt x="470611" y="574141"/>
                </a:lnTo>
                <a:close/>
              </a:path>
              <a:path w="583565" h="753110">
                <a:moveTo>
                  <a:pt x="470611" y="498830"/>
                </a:moveTo>
                <a:lnTo>
                  <a:pt x="112941" y="498830"/>
                </a:lnTo>
                <a:lnTo>
                  <a:pt x="112941" y="536486"/>
                </a:lnTo>
                <a:lnTo>
                  <a:pt x="470611" y="536486"/>
                </a:lnTo>
                <a:lnTo>
                  <a:pt x="470611" y="498830"/>
                </a:lnTo>
                <a:close/>
              </a:path>
              <a:path w="583565" h="753110">
                <a:moveTo>
                  <a:pt x="470611" y="423532"/>
                </a:moveTo>
                <a:lnTo>
                  <a:pt x="112941" y="423532"/>
                </a:lnTo>
                <a:lnTo>
                  <a:pt x="112941" y="461187"/>
                </a:lnTo>
                <a:lnTo>
                  <a:pt x="470611" y="461187"/>
                </a:lnTo>
                <a:lnTo>
                  <a:pt x="470611" y="423532"/>
                </a:lnTo>
                <a:close/>
              </a:path>
              <a:path w="583565" h="753110">
                <a:moveTo>
                  <a:pt x="470611" y="348234"/>
                </a:moveTo>
                <a:lnTo>
                  <a:pt x="112941" y="348234"/>
                </a:lnTo>
                <a:lnTo>
                  <a:pt x="112941" y="385889"/>
                </a:lnTo>
                <a:lnTo>
                  <a:pt x="470611" y="385889"/>
                </a:lnTo>
                <a:lnTo>
                  <a:pt x="470611" y="348234"/>
                </a:lnTo>
                <a:close/>
              </a:path>
              <a:path w="583565" h="753110">
                <a:moveTo>
                  <a:pt x="583565" y="207048"/>
                </a:moveTo>
                <a:lnTo>
                  <a:pt x="527088" y="157353"/>
                </a:lnTo>
                <a:lnTo>
                  <a:pt x="527088" y="254101"/>
                </a:lnTo>
                <a:lnTo>
                  <a:pt x="527088" y="696506"/>
                </a:lnTo>
                <a:lnTo>
                  <a:pt x="56464" y="696506"/>
                </a:lnTo>
                <a:lnTo>
                  <a:pt x="56464" y="56438"/>
                </a:lnTo>
                <a:lnTo>
                  <a:pt x="291782" y="56438"/>
                </a:lnTo>
                <a:lnTo>
                  <a:pt x="291782" y="254101"/>
                </a:lnTo>
                <a:lnTo>
                  <a:pt x="527088" y="254101"/>
                </a:lnTo>
                <a:lnTo>
                  <a:pt x="527088" y="157353"/>
                </a:lnTo>
                <a:lnTo>
                  <a:pt x="465912" y="103530"/>
                </a:lnTo>
                <a:lnTo>
                  <a:pt x="465912" y="197624"/>
                </a:lnTo>
                <a:lnTo>
                  <a:pt x="348259" y="197624"/>
                </a:lnTo>
                <a:lnTo>
                  <a:pt x="348259" y="79971"/>
                </a:lnTo>
                <a:lnTo>
                  <a:pt x="465912" y="197624"/>
                </a:lnTo>
                <a:lnTo>
                  <a:pt x="465912" y="103530"/>
                </a:lnTo>
                <a:lnTo>
                  <a:pt x="439140" y="79971"/>
                </a:lnTo>
                <a:lnTo>
                  <a:pt x="412407" y="56438"/>
                </a:lnTo>
                <a:lnTo>
                  <a:pt x="348259" y="0"/>
                </a:lnTo>
                <a:lnTo>
                  <a:pt x="0" y="0"/>
                </a:lnTo>
                <a:lnTo>
                  <a:pt x="0" y="752983"/>
                </a:lnTo>
                <a:lnTo>
                  <a:pt x="583565" y="752983"/>
                </a:lnTo>
                <a:lnTo>
                  <a:pt x="583565" y="696506"/>
                </a:lnTo>
                <a:lnTo>
                  <a:pt x="583565" y="207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14657" y="6571401"/>
            <a:ext cx="132079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spc="-30" dirty="0">
                <a:latin typeface="Calibri"/>
                <a:cs typeface="Calibri"/>
              </a:rPr>
              <a:t>2</a:t>
            </a:r>
            <a:r>
              <a:rPr sz="850" dirty="0">
                <a:latin typeface="Calibri"/>
                <a:cs typeface="Calibri"/>
              </a:rPr>
              <a:t>8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69419" y="-18745"/>
            <a:ext cx="5306646" cy="6880161"/>
            <a:chOff x="6882205" y="0"/>
            <a:chExt cx="5306695" cy="6880225"/>
          </a:xfrm>
        </p:grpSpPr>
        <p:sp>
          <p:nvSpPr>
            <p:cNvPr id="4" name="object 4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0" cy="68579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4183" y="83656"/>
            <a:ext cx="4988514" cy="776687"/>
          </a:xfrm>
          <a:prstGeom prst="rect">
            <a:avLst/>
          </a:prstGeom>
        </p:spPr>
        <p:txBody>
          <a:bodyPr vert="horz" wrap="square" lIns="0" tIns="57150" rIns="0" bIns="0" rtlCol="0" anchor="ctr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450"/>
              </a:spcBef>
            </a:pPr>
            <a:r>
              <a:rPr sz="2550" spc="180" dirty="0">
                <a:solidFill>
                  <a:srgbClr val="FFB900"/>
                </a:solidFill>
              </a:rPr>
              <a:t>Ορισμένες</a:t>
            </a:r>
            <a:r>
              <a:rPr sz="2550" spc="185" dirty="0">
                <a:solidFill>
                  <a:srgbClr val="FFB900"/>
                </a:solidFill>
              </a:rPr>
              <a:t> παρατηρήσεις</a:t>
            </a:r>
            <a:r>
              <a:rPr sz="2550" spc="200" dirty="0">
                <a:solidFill>
                  <a:srgbClr val="FFB900"/>
                </a:solidFill>
              </a:rPr>
              <a:t> </a:t>
            </a:r>
            <a:r>
              <a:rPr sz="2550" spc="135" dirty="0">
                <a:solidFill>
                  <a:srgbClr val="FFB900"/>
                </a:solidFill>
              </a:rPr>
              <a:t>για</a:t>
            </a:r>
            <a:r>
              <a:rPr sz="2550" spc="140" dirty="0">
                <a:solidFill>
                  <a:srgbClr val="FFB900"/>
                </a:solidFill>
              </a:rPr>
              <a:t> </a:t>
            </a:r>
            <a:r>
              <a:rPr sz="2550" spc="145" dirty="0">
                <a:solidFill>
                  <a:srgbClr val="FFB900"/>
                </a:solidFill>
              </a:rPr>
              <a:t>την </a:t>
            </a:r>
            <a:r>
              <a:rPr sz="2550" spc="-620" dirty="0">
                <a:solidFill>
                  <a:srgbClr val="FFB900"/>
                </a:solidFill>
              </a:rPr>
              <a:t> </a:t>
            </a:r>
            <a:r>
              <a:rPr sz="2550" spc="195" dirty="0">
                <a:solidFill>
                  <a:srgbClr val="FFB900"/>
                </a:solidFill>
              </a:rPr>
              <a:t>ασύμμετρη</a:t>
            </a:r>
            <a:r>
              <a:rPr sz="2550" spc="210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κρυπτογραφία</a:t>
            </a:r>
            <a:endParaRPr sz="2550"/>
          </a:p>
        </p:txBody>
      </p:sp>
      <p:sp>
        <p:nvSpPr>
          <p:cNvPr id="9" name="object 9"/>
          <p:cNvSpPr txBox="1"/>
          <p:nvPr/>
        </p:nvSpPr>
        <p:spPr>
          <a:xfrm>
            <a:off x="589887" y="933058"/>
            <a:ext cx="6483925" cy="1247135"/>
          </a:xfrm>
          <a:prstGeom prst="rect">
            <a:avLst/>
          </a:prstGeom>
        </p:spPr>
        <p:txBody>
          <a:bodyPr vert="horz" wrap="square" lIns="0" tIns="99694" rIns="0" bIns="0" rtlCol="0">
            <a:spAutoFit/>
          </a:bodyPr>
          <a:lstStyle/>
          <a:p>
            <a:pPr marL="127631" indent="-114933">
              <a:spcBef>
                <a:spcPts val="785"/>
              </a:spcBef>
              <a:buClr>
                <a:srgbClr val="FFB900"/>
              </a:buClr>
              <a:buSzPct val="122580"/>
              <a:buFont typeface="Segoe UI Symbol"/>
              <a:buChar char="▪"/>
              <a:tabLst>
                <a:tab pos="127631" algn="l"/>
              </a:tabLst>
            </a:pPr>
            <a:r>
              <a:rPr sz="1550" spc="114" dirty="0">
                <a:latin typeface="Calibri"/>
                <a:cs typeface="Calibri"/>
              </a:rPr>
              <a:t>Τόσο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το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σύστημα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Diffie-Hellman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όσο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και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το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σύστημα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RSA</a:t>
            </a:r>
            <a:endParaRPr sz="1550">
              <a:latin typeface="Calibri"/>
              <a:cs typeface="Calibri"/>
            </a:endParaRPr>
          </a:p>
          <a:p>
            <a:pPr marL="126996">
              <a:spcBef>
                <a:spcPts val="965"/>
              </a:spcBef>
            </a:pPr>
            <a:r>
              <a:rPr sz="1550" spc="95" dirty="0">
                <a:latin typeface="Calibri"/>
                <a:cs typeface="Calibri"/>
              </a:rPr>
              <a:t>εκμεταλλεύονται</a:t>
            </a:r>
            <a:endParaRPr sz="1550">
              <a:latin typeface="Calibri"/>
              <a:cs typeface="Calibri"/>
            </a:endParaRPr>
          </a:p>
          <a:p>
            <a:pPr marL="103502">
              <a:spcBef>
                <a:spcPts val="160"/>
              </a:spcBef>
            </a:pPr>
            <a:r>
              <a:rPr sz="1550" spc="110" dirty="0">
                <a:latin typeface="Calibri"/>
                <a:cs typeface="Calibri"/>
              </a:rPr>
              <a:t>αποτελέσματα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από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τη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θεωρία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των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αριθμών,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δηλαδή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την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περιοχή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85" dirty="0">
                <a:latin typeface="Calibri"/>
                <a:cs typeface="Calibri"/>
              </a:rPr>
              <a:t>της</a:t>
            </a:r>
            <a:endParaRPr sz="1550">
              <a:latin typeface="Calibri"/>
              <a:cs typeface="Calibri"/>
            </a:endParaRPr>
          </a:p>
          <a:p>
            <a:pPr marL="103502">
              <a:spcBef>
                <a:spcPts val="340"/>
              </a:spcBef>
            </a:pPr>
            <a:r>
              <a:rPr sz="1550" spc="150" dirty="0">
                <a:latin typeface="Calibri"/>
                <a:cs typeface="Calibri"/>
              </a:rPr>
              <a:t>μαθηματικά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που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ασχολούνται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με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ακέραιους</a:t>
            </a:r>
            <a:r>
              <a:rPr sz="1550" spc="80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αριθμούς.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9888" y="2361606"/>
            <a:ext cx="5366335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15" indent="-185414">
              <a:spcBef>
                <a:spcPts val="100"/>
              </a:spcBef>
              <a:buClr>
                <a:srgbClr val="FFB900"/>
              </a:buClr>
              <a:buSzPct val="129032"/>
              <a:buFont typeface="Segoe UI Symbol"/>
              <a:buChar char="▪"/>
              <a:tabLst>
                <a:tab pos="198115" algn="l"/>
              </a:tabLst>
            </a:pPr>
            <a:r>
              <a:rPr sz="1550" spc="170" dirty="0">
                <a:latin typeface="Calibri"/>
                <a:cs typeface="Calibri"/>
              </a:rPr>
              <a:t>Παρά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τη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μαθηματική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τους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κομψότητα,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τα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συστήματα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9890" y="2524812"/>
            <a:ext cx="6388676" cy="22134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2">
              <a:lnSpc>
                <a:spcPts val="1785"/>
              </a:lnSpc>
              <a:spcBef>
                <a:spcPts val="100"/>
              </a:spcBef>
            </a:pPr>
            <a:r>
              <a:rPr sz="1550" spc="150" dirty="0">
                <a:latin typeface="Calibri"/>
                <a:cs typeface="Calibri"/>
              </a:rPr>
              <a:t>ασύμμετρης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κρυπτογραφίας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συνεπάγονται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lang="el-GR" sz="1550" spc="70" dirty="0">
                <a:latin typeface="Calibri"/>
                <a:cs typeface="Calibri"/>
              </a:rPr>
              <a:t>με βαρύ</a:t>
            </a:r>
            <a:endParaRPr sz="1550" dirty="0">
              <a:latin typeface="Calibri"/>
              <a:cs typeface="Calibri"/>
            </a:endParaRPr>
          </a:p>
          <a:p>
            <a:pPr marL="103502" marR="5080">
              <a:lnSpc>
                <a:spcPts val="1660"/>
              </a:lnSpc>
              <a:spcBef>
                <a:spcPts val="145"/>
              </a:spcBef>
            </a:pPr>
            <a:r>
              <a:rPr sz="1550" spc="140" dirty="0">
                <a:latin typeface="Calibri"/>
                <a:cs typeface="Calibri"/>
              </a:rPr>
              <a:t>υπ</a:t>
            </a:r>
            <a:r>
              <a:rPr sz="1550" spc="140" dirty="0" err="1">
                <a:latin typeface="Calibri"/>
                <a:cs typeface="Calibri"/>
              </a:rPr>
              <a:t>ολογισμό</a:t>
            </a:r>
            <a:r>
              <a:rPr sz="1550" spc="140" dirty="0">
                <a:latin typeface="Calibri"/>
                <a:cs typeface="Calibri"/>
              </a:rPr>
              <a:t>.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Το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απλό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κείμενο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και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κρυπτοκείμενο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είναι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και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τα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δύο </a:t>
            </a:r>
            <a:r>
              <a:rPr sz="1550" spc="145" dirty="0">
                <a:latin typeface="Calibri"/>
                <a:cs typeface="Calibri"/>
              </a:rPr>
              <a:t>συμβολοσειρές </a:t>
            </a:r>
            <a:r>
              <a:rPr sz="1550" spc="100" dirty="0">
                <a:latin typeface="Calibri"/>
                <a:cs typeface="Calibri"/>
              </a:rPr>
              <a:t>bit, </a:t>
            </a:r>
            <a:r>
              <a:rPr sz="1550" spc="155" dirty="0">
                <a:latin typeface="Calibri"/>
                <a:cs typeface="Calibri"/>
              </a:rPr>
              <a:t>επομένως </a:t>
            </a:r>
            <a:r>
              <a:rPr sz="1550" spc="125" dirty="0">
                <a:latin typeface="Calibri"/>
                <a:cs typeface="Calibri"/>
              </a:rPr>
              <a:t>είναι </a:t>
            </a:r>
            <a:r>
              <a:rPr sz="1550" spc="160" dirty="0">
                <a:latin typeface="Calibri"/>
                <a:cs typeface="Calibri"/>
              </a:rPr>
              <a:t>πολύ </a:t>
            </a:r>
            <a:r>
              <a:rPr sz="1550" spc="140" dirty="0">
                <a:latin typeface="Calibri"/>
                <a:cs typeface="Calibri"/>
              </a:rPr>
              <a:t>μεγάλοι </a:t>
            </a:r>
            <a:r>
              <a:rPr sz="1550" spc="135" dirty="0">
                <a:latin typeface="Calibri"/>
                <a:cs typeface="Calibri"/>
              </a:rPr>
              <a:t>δυαδικοί 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ακέραιοι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αριθμοί.</a:t>
            </a:r>
            <a:endParaRPr sz="1550" dirty="0">
              <a:latin typeface="Calibri"/>
              <a:cs typeface="Calibri"/>
            </a:endParaRPr>
          </a:p>
          <a:p>
            <a:pPr marL="128266" marR="5080" indent="-115567">
              <a:lnSpc>
                <a:spcPts val="2890"/>
              </a:lnSpc>
              <a:spcBef>
                <a:spcPts val="409"/>
              </a:spcBef>
              <a:buClr>
                <a:srgbClr val="FFB900"/>
              </a:buClr>
              <a:buSzPct val="122580"/>
              <a:buFont typeface="Segoe UI Symbol"/>
              <a:buChar char="▪"/>
              <a:tabLst>
                <a:tab pos="128266" algn="l"/>
              </a:tabLst>
            </a:pPr>
            <a:r>
              <a:rPr sz="1550" spc="140" dirty="0">
                <a:latin typeface="Calibri"/>
                <a:cs typeface="Calibri"/>
              </a:rPr>
              <a:t>Η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επεξεργασία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μεγάλων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ακεραίων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αριθμών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αποτελεί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πρόκληση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όχι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μόνο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80" dirty="0">
                <a:latin typeface="Calibri"/>
                <a:cs typeface="Calibri"/>
              </a:rPr>
              <a:t>για</a:t>
            </a:r>
            <a:endParaRPr sz="1550" dirty="0">
              <a:latin typeface="Calibri"/>
              <a:cs typeface="Calibri"/>
            </a:endParaRPr>
          </a:p>
          <a:p>
            <a:pPr marL="103502">
              <a:lnSpc>
                <a:spcPts val="1755"/>
              </a:lnSpc>
            </a:pPr>
            <a:r>
              <a:rPr sz="1550" spc="95" dirty="0">
                <a:latin typeface="Calibri"/>
                <a:cs typeface="Calibri"/>
              </a:rPr>
              <a:t>επιτιθέμενους,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αλλά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και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για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τους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νόμιμους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χρήστες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του</a:t>
            </a:r>
            <a:endParaRPr sz="1550" dirty="0">
              <a:latin typeface="Calibri"/>
              <a:cs typeface="Calibri"/>
            </a:endParaRPr>
          </a:p>
          <a:p>
            <a:pPr marL="103502">
              <a:spcBef>
                <a:spcPts val="340"/>
              </a:spcBef>
            </a:pPr>
            <a:r>
              <a:rPr sz="1550" spc="90" dirty="0">
                <a:latin typeface="Calibri"/>
                <a:cs typeface="Calibri"/>
              </a:rPr>
              <a:t>Diffie-Hellman,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το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RSA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και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άλλα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παρόμοια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συστήματα.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9887" y="4847977"/>
            <a:ext cx="6148648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15" indent="-185414">
              <a:spcBef>
                <a:spcPts val="100"/>
              </a:spcBef>
              <a:buClr>
                <a:srgbClr val="FFB900"/>
              </a:buClr>
              <a:buSzPct val="129032"/>
              <a:buFont typeface="Segoe UI Symbol"/>
              <a:buChar char="▪"/>
              <a:tabLst>
                <a:tab pos="198115" algn="l"/>
              </a:tabLst>
            </a:pPr>
            <a:r>
              <a:rPr sz="1550" spc="110" dirty="0">
                <a:latin typeface="Calibri"/>
                <a:cs typeface="Calibri"/>
              </a:rPr>
              <a:t>Αυτός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είναι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λόγος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για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τον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οποίο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στις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πρακτικές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εφαρμογές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και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1325" y="5011180"/>
            <a:ext cx="5594298" cy="692753"/>
          </a:xfrm>
          <a:prstGeom prst="rect">
            <a:avLst/>
          </a:prstGeom>
        </p:spPr>
        <p:txBody>
          <a:bodyPr vert="horz" wrap="square" lIns="0" tIns="85724" rIns="0" bIns="0" rtlCol="0">
            <a:spAutoFit/>
          </a:bodyPr>
          <a:lstStyle/>
          <a:p>
            <a:pPr marL="12700" marR="5080">
              <a:lnSpc>
                <a:spcPct val="69100"/>
              </a:lnSpc>
              <a:spcBef>
                <a:spcPts val="675"/>
              </a:spcBef>
            </a:pPr>
            <a:r>
              <a:rPr sz="1550" spc="114" dirty="0">
                <a:latin typeface="Calibri"/>
                <a:cs typeface="Calibri"/>
              </a:rPr>
              <a:t>στα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πρωτόκολλα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οι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συμμετρικοί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αλγόριθμοι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παραμένουν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το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εργαλείο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εργασίας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των</a:t>
            </a:r>
            <a:endParaRPr sz="1550">
              <a:latin typeface="Calibri"/>
              <a:cs typeface="Calibri"/>
            </a:endParaRPr>
          </a:p>
          <a:p>
            <a:pPr marL="12700">
              <a:spcBef>
                <a:spcPts val="295"/>
              </a:spcBef>
            </a:pPr>
            <a:r>
              <a:rPr sz="1550" spc="135" dirty="0">
                <a:latin typeface="Calibri"/>
                <a:cs typeface="Calibri"/>
              </a:rPr>
              <a:t>κρυπτογραφία.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9888" y="5829752"/>
            <a:ext cx="6148647" cy="244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266" indent="-115567">
              <a:lnSpc>
                <a:spcPts val="2030"/>
              </a:lnSpc>
              <a:buClr>
                <a:srgbClr val="FFB900"/>
              </a:buClr>
              <a:buSzPct val="122580"/>
              <a:buFont typeface="Segoe UI Symbol"/>
              <a:buChar char="▪"/>
              <a:tabLst>
                <a:tab pos="128266" algn="l"/>
              </a:tabLst>
            </a:pPr>
            <a:r>
              <a:rPr sz="1550" spc="105" dirty="0">
                <a:latin typeface="Calibri"/>
                <a:cs typeface="Calibri"/>
              </a:rPr>
              <a:t>Ωστόσο,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η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αρχική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απομακρυσμένη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ανταλλαγή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συμμετρικών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1326" y="5955519"/>
            <a:ext cx="4274146" cy="5495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sz="1550" spc="100" dirty="0">
                <a:latin typeface="Calibri"/>
                <a:cs typeface="Calibri"/>
              </a:rPr>
              <a:t>κλειδιών</a:t>
            </a:r>
            <a:r>
              <a:rPr sz="1550" spc="40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μπορεί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να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γίνει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με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Diffie-Hellman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65" dirty="0">
                <a:latin typeface="Calibri"/>
                <a:cs typeface="Calibri"/>
              </a:rPr>
              <a:t>ή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35" dirty="0">
                <a:latin typeface="Calibri"/>
                <a:cs typeface="Calibri"/>
              </a:rPr>
              <a:t>παρόμοιο</a:t>
            </a:r>
            <a:r>
              <a:rPr sz="1550" spc="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σύστημα.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34907" y="5735751"/>
            <a:ext cx="2411707" cy="686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Whitfield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Diffie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ημέρα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εισδοχής</a:t>
            </a: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4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Society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στο </a:t>
            </a:r>
            <a:r>
              <a:rPr sz="1400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Λονδίνο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Ιούλιος</a:t>
            </a:r>
            <a:r>
              <a:rPr sz="14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31301" y="-43968"/>
            <a:ext cx="4988514" cy="6880161"/>
            <a:chOff x="6882205" y="0"/>
            <a:chExt cx="498856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0318" y="237937"/>
              <a:ext cx="4500372" cy="535067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6070" y="43490"/>
            <a:ext cx="5130752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85" dirty="0">
                <a:solidFill>
                  <a:srgbClr val="FFB900"/>
                </a:solidFill>
              </a:rPr>
              <a:t>Λειτουργίες </a:t>
            </a:r>
            <a:r>
              <a:rPr spc="195" dirty="0">
                <a:solidFill>
                  <a:srgbClr val="FFB900"/>
                </a:solidFill>
              </a:rPr>
              <a:t>κατακερματισμού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29</a:t>
            </a:fld>
            <a:endParaRPr spc="40" dirty="0"/>
          </a:p>
        </p:txBody>
      </p:sp>
      <p:sp>
        <p:nvSpPr>
          <p:cNvPr id="6" name="object 6"/>
          <p:cNvSpPr txBox="1"/>
          <p:nvPr/>
        </p:nvSpPr>
        <p:spPr>
          <a:xfrm>
            <a:off x="451772" y="1105270"/>
            <a:ext cx="10519312" cy="43481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631" indent="-114933">
              <a:spcBef>
                <a:spcPts val="125"/>
              </a:spcBef>
              <a:buClr>
                <a:srgbClr val="FFB900"/>
              </a:buClr>
              <a:buSzPct val="122580"/>
              <a:buFont typeface="Segoe UI Symbol"/>
              <a:buChar char="▪"/>
              <a:tabLst>
                <a:tab pos="127631" algn="l"/>
              </a:tabLst>
            </a:pPr>
            <a:r>
              <a:rPr sz="1550" spc="150" dirty="0">
                <a:latin typeface="Calibri"/>
                <a:cs typeface="Calibri"/>
              </a:rPr>
              <a:t>Το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1676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ο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Ρόμπερτ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Χουκ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δήλωσε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ότι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είχε</a:t>
            </a:r>
            <a:endParaRPr sz="1550">
              <a:latin typeface="Calibri"/>
              <a:cs typeface="Calibri"/>
            </a:endParaRPr>
          </a:p>
          <a:p>
            <a:pPr marL="103502">
              <a:spcBef>
                <a:spcPts val="305"/>
              </a:spcBef>
            </a:pPr>
            <a:r>
              <a:rPr sz="1550" spc="160" dirty="0">
                <a:latin typeface="Calibri"/>
                <a:cs typeface="Calibri"/>
              </a:rPr>
              <a:t>ανακάλυψε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ένα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νέο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νόμο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της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φυσικής,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αλλά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30" dirty="0">
                <a:latin typeface="Calibri"/>
                <a:cs typeface="Calibri"/>
              </a:rPr>
              <a:t>δεν</a:t>
            </a:r>
            <a:r>
              <a:rPr sz="1550" spc="1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ήταν</a:t>
            </a:r>
            <a:endParaRPr sz="1550">
              <a:latin typeface="Calibri"/>
              <a:cs typeface="Calibri"/>
            </a:endParaRPr>
          </a:p>
          <a:p>
            <a:pPr marL="103502" marR="4101337">
              <a:spcBef>
                <a:spcPts val="5"/>
              </a:spcBef>
            </a:pPr>
            <a:r>
              <a:rPr sz="1550" spc="150" dirty="0">
                <a:latin typeface="Calibri"/>
                <a:cs typeface="Calibri"/>
              </a:rPr>
              <a:t>πρόθυμοι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να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ανακοινώσουν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40" dirty="0">
                <a:latin typeface="Calibri"/>
                <a:cs typeface="Calibri"/>
              </a:rPr>
              <a:t>νόμο.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Αντ'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αυτού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δημοσίευσε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ένα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155" dirty="0">
                <a:latin typeface="Calibri"/>
                <a:cs typeface="Calibri"/>
              </a:rPr>
              <a:t>κρυπτογραφημένο </a:t>
            </a:r>
            <a:r>
              <a:rPr sz="1550" spc="150" dirty="0">
                <a:latin typeface="Calibri"/>
                <a:cs typeface="Calibri"/>
              </a:rPr>
              <a:t>μήνυμα, </a:t>
            </a:r>
            <a:r>
              <a:rPr sz="1550" spc="135" dirty="0">
                <a:latin typeface="Calibri"/>
                <a:cs typeface="Calibri"/>
              </a:rPr>
              <a:t>το </a:t>
            </a:r>
            <a:r>
              <a:rPr sz="1550" spc="145" dirty="0">
                <a:latin typeface="Calibri"/>
                <a:cs typeface="Calibri"/>
              </a:rPr>
              <a:t>οποίο </a:t>
            </a:r>
            <a:r>
              <a:rPr sz="1550" spc="150" dirty="0">
                <a:latin typeface="Calibri"/>
                <a:cs typeface="Calibri"/>
              </a:rPr>
              <a:t>αργότερα </a:t>
            </a:r>
            <a:r>
              <a:rPr sz="1550" spc="170" dirty="0">
                <a:latin typeface="Calibri"/>
                <a:cs typeface="Calibri"/>
              </a:rPr>
              <a:t>θα </a:t>
            </a:r>
            <a:r>
              <a:rPr sz="1550" spc="145" dirty="0">
                <a:latin typeface="Calibri"/>
                <a:cs typeface="Calibri"/>
              </a:rPr>
              <a:t>αποδείκνυε </a:t>
            </a:r>
            <a:r>
              <a:rPr sz="1550" spc="150" dirty="0">
                <a:latin typeface="Calibri"/>
                <a:cs typeface="Calibri"/>
              </a:rPr>
              <a:t> </a:t>
            </a:r>
            <a:r>
              <a:rPr sz="1550" spc="135" dirty="0">
                <a:latin typeface="Calibri"/>
                <a:cs typeface="Calibri"/>
              </a:rPr>
              <a:t>την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ανακάλυψή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25" dirty="0">
                <a:latin typeface="Calibri"/>
                <a:cs typeface="Calibri"/>
              </a:rPr>
              <a:t>του.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50" dirty="0">
                <a:latin typeface="Calibri"/>
                <a:cs typeface="Calibri"/>
              </a:rPr>
              <a:t>Το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spc="160" dirty="0">
                <a:latin typeface="Calibri"/>
                <a:cs typeface="Calibri"/>
              </a:rPr>
              <a:t>μήνυμα</a:t>
            </a:r>
            <a:r>
              <a:rPr sz="1550" spc="75" dirty="0">
                <a:latin typeface="Calibri"/>
                <a:cs typeface="Calibri"/>
              </a:rPr>
              <a:t> </a:t>
            </a:r>
            <a:r>
              <a:rPr sz="1550" spc="145" dirty="0">
                <a:latin typeface="Calibri"/>
                <a:cs typeface="Calibri"/>
              </a:rPr>
              <a:t>ήταν</a:t>
            </a:r>
            <a:r>
              <a:rPr sz="1550" spc="65" dirty="0">
                <a:latin typeface="Calibri"/>
                <a:cs typeface="Calibri"/>
              </a:rPr>
              <a:t> </a:t>
            </a:r>
            <a:r>
              <a:rPr sz="1550" i="1" spc="110" dirty="0">
                <a:latin typeface="Calibri"/>
                <a:cs typeface="Calibri"/>
              </a:rPr>
              <a:t>ceiiinosssttuv</a:t>
            </a:r>
            <a:r>
              <a:rPr sz="1550" spc="110" dirty="0">
                <a:latin typeface="Calibri"/>
                <a:cs typeface="Calibri"/>
              </a:rPr>
              <a:t>.</a:t>
            </a:r>
            <a:endParaRPr sz="1550">
              <a:latin typeface="Calibri"/>
              <a:cs typeface="Calibri"/>
            </a:endParaRPr>
          </a:p>
          <a:p>
            <a:pPr>
              <a:spcBef>
                <a:spcPts val="55"/>
              </a:spcBef>
            </a:pPr>
            <a:endParaRPr sz="1200">
              <a:latin typeface="Calibri"/>
              <a:cs typeface="Calibri"/>
            </a:endParaRPr>
          </a:p>
          <a:p>
            <a:pPr marL="103502" marR="4433433" indent="-91436">
              <a:lnSpc>
                <a:spcPct val="74300"/>
              </a:lnSpc>
              <a:buClr>
                <a:srgbClr val="FFB900"/>
              </a:buClr>
              <a:buSzPct val="122580"/>
              <a:buFont typeface="Segoe UI Symbol"/>
              <a:buChar char="▪"/>
              <a:tabLst>
                <a:tab pos="128266" algn="l"/>
              </a:tabLst>
            </a:pPr>
            <a:r>
              <a:rPr sz="1550" spc="114" dirty="0">
                <a:latin typeface="Calibri"/>
                <a:cs typeface="Calibri"/>
              </a:rPr>
              <a:t>Το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1768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δημοσίευσε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τον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νόμο: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i="1" spc="95" dirty="0">
                <a:latin typeface="Calibri"/>
                <a:cs typeface="Calibri"/>
              </a:rPr>
              <a:t>ut</a:t>
            </a:r>
            <a:r>
              <a:rPr sz="1550" i="1" spc="55" dirty="0">
                <a:latin typeface="Calibri"/>
                <a:cs typeface="Calibri"/>
              </a:rPr>
              <a:t> </a:t>
            </a:r>
            <a:r>
              <a:rPr sz="1550" i="1" spc="95" dirty="0">
                <a:latin typeface="Calibri"/>
                <a:cs typeface="Calibri"/>
              </a:rPr>
              <a:t>tension</a:t>
            </a:r>
            <a:r>
              <a:rPr sz="1550" i="1" spc="55" dirty="0">
                <a:latin typeface="Calibri"/>
                <a:cs typeface="Calibri"/>
              </a:rPr>
              <a:t> </a:t>
            </a:r>
            <a:r>
              <a:rPr sz="1550" i="1" spc="75" dirty="0">
                <a:latin typeface="Calibri"/>
                <a:cs typeface="Calibri"/>
              </a:rPr>
              <a:t>sic</a:t>
            </a:r>
            <a:r>
              <a:rPr sz="1550" i="1" spc="50" dirty="0">
                <a:latin typeface="Calibri"/>
                <a:cs typeface="Calibri"/>
              </a:rPr>
              <a:t> </a:t>
            </a:r>
            <a:r>
              <a:rPr sz="1550" spc="80" dirty="0">
                <a:latin typeface="Calibri"/>
                <a:cs typeface="Calibri"/>
              </a:rPr>
              <a:t>vis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(όπως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η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έκταση,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spc="95" dirty="0">
                <a:latin typeface="Calibri"/>
                <a:cs typeface="Calibri"/>
              </a:rPr>
              <a:t>έτσι</a:t>
            </a:r>
            <a:r>
              <a:rPr sz="1550" spc="45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η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δύναμη).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Το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0" dirty="0">
                <a:latin typeface="Calibri"/>
                <a:cs typeface="Calibri"/>
              </a:rPr>
              <a:t>αρχικό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μήνυμα</a:t>
            </a:r>
            <a:endParaRPr sz="1550">
              <a:latin typeface="Calibri"/>
              <a:cs typeface="Calibri"/>
            </a:endParaRPr>
          </a:p>
          <a:p>
            <a:pPr marL="103502">
              <a:spcBef>
                <a:spcPts val="10"/>
              </a:spcBef>
            </a:pPr>
            <a:r>
              <a:rPr sz="1550" spc="110" dirty="0">
                <a:latin typeface="Calibri"/>
                <a:cs typeface="Calibri"/>
              </a:rPr>
              <a:t>αποτελούνταν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20" dirty="0">
                <a:latin typeface="Calibri"/>
                <a:cs typeface="Calibri"/>
              </a:rPr>
              <a:t>από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05" dirty="0">
                <a:latin typeface="Calibri"/>
                <a:cs typeface="Calibri"/>
              </a:rPr>
              <a:t>τα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ίδια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γράμματα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114" dirty="0">
                <a:latin typeface="Calibri"/>
                <a:cs typeface="Calibri"/>
              </a:rPr>
              <a:t>με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110" dirty="0">
                <a:latin typeface="Calibri"/>
                <a:cs typeface="Calibri"/>
              </a:rPr>
              <a:t>αλφαβητική</a:t>
            </a:r>
            <a:r>
              <a:rPr sz="1550" spc="55" dirty="0">
                <a:latin typeface="Calibri"/>
                <a:cs typeface="Calibri"/>
              </a:rPr>
              <a:t> </a:t>
            </a:r>
            <a:r>
              <a:rPr sz="1550" spc="90" dirty="0">
                <a:latin typeface="Calibri"/>
                <a:cs typeface="Calibri"/>
              </a:rPr>
              <a:t>σειρά.</a:t>
            </a:r>
            <a:endParaRPr sz="1550">
              <a:latin typeface="Calibri"/>
              <a:cs typeface="Calibri"/>
            </a:endParaRPr>
          </a:p>
          <a:p>
            <a:pPr marL="103502" marR="2880271" indent="-91436">
              <a:lnSpc>
                <a:spcPct val="113300"/>
              </a:lnSpc>
              <a:spcBef>
                <a:spcPts val="850"/>
              </a:spcBef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155" dirty="0">
                <a:latin typeface="Calibri"/>
                <a:cs typeface="Calibri"/>
              </a:rPr>
              <a:t>Μια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u="sng" spc="1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συνάρτηση</a:t>
            </a:r>
            <a:r>
              <a:rPr sz="14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κατακερματισμού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δέχεται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ως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είσοδο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ένα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κείμενο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αυθαίρετου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μήκους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παράγει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ένα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κείμενο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εξόδου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σταθερού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μήκους,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συχνά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ονομάζεται</a:t>
            </a:r>
            <a:endParaRPr sz="1400">
              <a:latin typeface="Calibri"/>
              <a:cs typeface="Calibri"/>
            </a:endParaRPr>
          </a:p>
          <a:p>
            <a:pPr marL="103502">
              <a:spcBef>
                <a:spcPts val="430"/>
              </a:spcBef>
            </a:pPr>
            <a:r>
              <a:rPr sz="1400" u="sng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digest</a:t>
            </a:r>
            <a:r>
              <a:rPr sz="14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u="sng" spc="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hash</a:t>
            </a:r>
            <a:r>
              <a:rPr sz="14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code/value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ή,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απλά,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u="sng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hash</a:t>
            </a:r>
            <a:r>
              <a:rPr sz="1400" spc="75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>
              <a:spcBef>
                <a:spcPts val="55"/>
              </a:spcBef>
            </a:pPr>
            <a:endParaRPr sz="1150">
              <a:latin typeface="Calibri"/>
              <a:cs typeface="Calibri"/>
            </a:endParaRPr>
          </a:p>
          <a:p>
            <a:pPr marL="103502" marR="4509631" indent="-91436">
              <a:lnSpc>
                <a:spcPct val="75800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85" dirty="0">
                <a:latin typeface="Calibri"/>
                <a:cs typeface="Calibri"/>
              </a:rPr>
              <a:t>Ιδανικά,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συνάρτηση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κατακερματισμού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δεν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μπορεί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αντιστραφεί,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δηλαδή </a:t>
            </a:r>
            <a:r>
              <a:rPr sz="1400" spc="90" dirty="0">
                <a:latin typeface="Calibri"/>
                <a:cs typeface="Calibri"/>
              </a:rPr>
              <a:t>το αρχικό κείμενο </a:t>
            </a:r>
            <a:r>
              <a:rPr sz="1400" spc="95" dirty="0">
                <a:latin typeface="Calibri"/>
                <a:cs typeface="Calibri"/>
              </a:rPr>
              <a:t>δεν μπορεί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90" dirty="0">
                <a:latin typeface="Calibri"/>
                <a:cs typeface="Calibri"/>
              </a:rPr>
              <a:t>ανακτηθεί </a:t>
            </a:r>
            <a:r>
              <a:rPr sz="1400" spc="110" dirty="0">
                <a:latin typeface="Calibri"/>
                <a:cs typeface="Calibri"/>
              </a:rPr>
              <a:t>από </a:t>
            </a:r>
            <a:r>
              <a:rPr sz="1400" spc="90" dirty="0">
                <a:latin typeface="Calibri"/>
                <a:cs typeface="Calibri"/>
              </a:rPr>
              <a:t>τον </a:t>
            </a:r>
            <a:r>
              <a:rPr sz="1400" spc="95" dirty="0">
                <a:latin typeface="Calibri"/>
                <a:cs typeface="Calibri"/>
              </a:rPr>
              <a:t> κατακερματισμό.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Επίσης,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(σχεδόν)</a:t>
            </a:r>
            <a:endParaRPr sz="1400">
              <a:latin typeface="Calibri"/>
              <a:cs typeface="Calibri"/>
            </a:endParaRPr>
          </a:p>
          <a:p>
            <a:pPr marL="103502">
              <a:spcBef>
                <a:spcPts val="15"/>
              </a:spcBef>
            </a:pPr>
            <a:r>
              <a:rPr sz="1400" spc="55" dirty="0">
                <a:latin typeface="Calibri"/>
                <a:cs typeface="Calibri"/>
              </a:rPr>
              <a:t>είναι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αδύνατο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να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βρεθεί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άλλο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κείμενο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με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την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ίδια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σύνοψη.</a:t>
            </a:r>
            <a:endParaRPr sz="140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2000">
              <a:latin typeface="Calibri"/>
              <a:cs typeface="Calibri"/>
            </a:endParaRPr>
          </a:p>
          <a:p>
            <a:pPr marR="5080" algn="r"/>
            <a:r>
              <a:rPr sz="1550" spc="150" dirty="0">
                <a:solidFill>
                  <a:srgbClr val="7E7E7E"/>
                </a:solidFill>
                <a:latin typeface="Calibri"/>
                <a:cs typeface="Calibri"/>
              </a:rPr>
              <a:t>Το</a:t>
            </a:r>
            <a:r>
              <a:rPr sz="15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30" dirty="0">
                <a:solidFill>
                  <a:srgbClr val="7E7E7E"/>
                </a:solidFill>
                <a:latin typeface="Calibri"/>
                <a:cs typeface="Calibri"/>
              </a:rPr>
              <a:t>βιβλίο</a:t>
            </a:r>
            <a:r>
              <a:rPr sz="1550" spc="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45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15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60" dirty="0">
                <a:solidFill>
                  <a:srgbClr val="7E7E7E"/>
                </a:solidFill>
                <a:latin typeface="Calibri"/>
                <a:cs typeface="Calibri"/>
              </a:rPr>
              <a:t>Hooke</a:t>
            </a:r>
            <a:r>
              <a:rPr sz="15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30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5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05" dirty="0">
                <a:solidFill>
                  <a:srgbClr val="7E7E7E"/>
                </a:solidFill>
                <a:latin typeface="Calibri"/>
                <a:cs typeface="Calibri"/>
              </a:rPr>
              <a:t>τις</a:t>
            </a:r>
            <a:r>
              <a:rPr sz="15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50" spc="140" dirty="0">
                <a:solidFill>
                  <a:srgbClr val="7E7E7E"/>
                </a:solidFill>
                <a:latin typeface="Calibri"/>
                <a:cs typeface="Calibri"/>
              </a:rPr>
              <a:t>πηγές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2" y="-13925"/>
            <a:ext cx="12191887" cy="685793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984136" y="-4947"/>
            <a:ext cx="2920338" cy="6837617"/>
            <a:chOff x="7979536" y="8978"/>
            <a:chExt cx="2920365" cy="6837680"/>
          </a:xfrm>
        </p:grpSpPr>
        <p:sp>
          <p:nvSpPr>
            <p:cNvPr id="4" name="object 4"/>
            <p:cNvSpPr/>
            <p:nvPr/>
          </p:nvSpPr>
          <p:spPr>
            <a:xfrm>
              <a:off x="8359558" y="8978"/>
              <a:ext cx="2540000" cy="6837680"/>
            </a:xfrm>
            <a:custGeom>
              <a:avLst/>
              <a:gdLst/>
              <a:ahLst/>
              <a:cxnLst/>
              <a:rect l="l" t="t" r="r" b="b"/>
              <a:pathLst>
                <a:path w="2540000" h="6837680">
                  <a:moveTo>
                    <a:pt x="1305872" y="4529759"/>
                  </a:moveTo>
                  <a:lnTo>
                    <a:pt x="1219948" y="4529759"/>
                  </a:lnTo>
                  <a:lnTo>
                    <a:pt x="1262532" y="4523078"/>
                  </a:lnTo>
                  <a:lnTo>
                    <a:pt x="1301431" y="4505109"/>
                  </a:lnTo>
                  <a:lnTo>
                    <a:pt x="1334325" y="4476901"/>
                  </a:lnTo>
                  <a:lnTo>
                    <a:pt x="1358924" y="4439475"/>
                  </a:lnTo>
                  <a:lnTo>
                    <a:pt x="1698344" y="3172307"/>
                  </a:lnTo>
                  <a:lnTo>
                    <a:pt x="2513444" y="0"/>
                  </a:lnTo>
                  <a:lnTo>
                    <a:pt x="2520073" y="0"/>
                  </a:lnTo>
                  <a:lnTo>
                    <a:pt x="2526689" y="127"/>
                  </a:lnTo>
                  <a:lnTo>
                    <a:pt x="2533319" y="508"/>
                  </a:lnTo>
                  <a:lnTo>
                    <a:pt x="2539936" y="1230"/>
                  </a:lnTo>
                  <a:lnTo>
                    <a:pt x="1722309" y="3178632"/>
                  </a:lnTo>
                  <a:lnTo>
                    <a:pt x="1382902" y="4447057"/>
                  </a:lnTo>
                  <a:lnTo>
                    <a:pt x="1382902" y="4448326"/>
                  </a:lnTo>
                  <a:lnTo>
                    <a:pt x="1354429" y="4491938"/>
                  </a:lnTo>
                  <a:lnTo>
                    <a:pt x="1316202" y="4524933"/>
                  </a:lnTo>
                  <a:lnTo>
                    <a:pt x="1305872" y="4529759"/>
                  </a:lnTo>
                  <a:close/>
                </a:path>
                <a:path w="2540000" h="6837680">
                  <a:moveTo>
                    <a:pt x="26491" y="6837361"/>
                  </a:moveTo>
                  <a:lnTo>
                    <a:pt x="0" y="6837361"/>
                  </a:lnTo>
                  <a:lnTo>
                    <a:pt x="1257" y="6833578"/>
                  </a:lnTo>
                  <a:lnTo>
                    <a:pt x="5041" y="6820941"/>
                  </a:lnTo>
                  <a:lnTo>
                    <a:pt x="579158" y="4728793"/>
                  </a:lnTo>
                  <a:lnTo>
                    <a:pt x="970305" y="3283496"/>
                  </a:lnTo>
                  <a:lnTo>
                    <a:pt x="988859" y="3238322"/>
                  </a:lnTo>
                  <a:lnTo>
                    <a:pt x="1017827" y="3200946"/>
                  </a:lnTo>
                  <a:lnTo>
                    <a:pt x="1055001" y="3172624"/>
                  </a:lnTo>
                  <a:lnTo>
                    <a:pt x="1098156" y="3154628"/>
                  </a:lnTo>
                  <a:lnTo>
                    <a:pt x="1145108" y="3148202"/>
                  </a:lnTo>
                  <a:lnTo>
                    <a:pt x="1193634" y="3154628"/>
                  </a:lnTo>
                  <a:lnTo>
                    <a:pt x="1239684" y="3174719"/>
                  </a:lnTo>
                  <a:lnTo>
                    <a:pt x="1138707" y="3174719"/>
                  </a:lnTo>
                  <a:lnTo>
                    <a:pt x="1091195" y="3185185"/>
                  </a:lnTo>
                  <a:lnTo>
                    <a:pt x="1049312" y="3209366"/>
                  </a:lnTo>
                  <a:lnTo>
                    <a:pt x="1016342" y="3245307"/>
                  </a:lnTo>
                  <a:lnTo>
                    <a:pt x="995540" y="3291065"/>
                  </a:lnTo>
                  <a:lnTo>
                    <a:pt x="604393" y="4736376"/>
                  </a:lnTo>
                  <a:lnTo>
                    <a:pt x="26491" y="6837361"/>
                  </a:lnTo>
                  <a:close/>
                </a:path>
                <a:path w="2540000" h="6837680">
                  <a:moveTo>
                    <a:pt x="877125" y="6017946"/>
                  </a:moveTo>
                  <a:lnTo>
                    <a:pt x="798117" y="5998857"/>
                  </a:lnTo>
                  <a:lnTo>
                    <a:pt x="743331" y="5956211"/>
                  </a:lnTo>
                  <a:lnTo>
                    <a:pt x="708190" y="5894159"/>
                  </a:lnTo>
                  <a:lnTo>
                    <a:pt x="699287" y="5824245"/>
                  </a:lnTo>
                  <a:lnTo>
                    <a:pt x="705180" y="5788557"/>
                  </a:lnTo>
                  <a:lnTo>
                    <a:pt x="1060526" y="4465434"/>
                  </a:lnTo>
                  <a:lnTo>
                    <a:pt x="1058937" y="4463326"/>
                  </a:lnTo>
                  <a:lnTo>
                    <a:pt x="1040954" y="4420108"/>
                  </a:lnTo>
                  <a:lnTo>
                    <a:pt x="1034541" y="4373105"/>
                  </a:lnTo>
                  <a:lnTo>
                    <a:pt x="1040954" y="4324515"/>
                  </a:lnTo>
                  <a:lnTo>
                    <a:pt x="1298359" y="3373182"/>
                  </a:lnTo>
                  <a:lnTo>
                    <a:pt x="1303807" y="3342004"/>
                  </a:lnTo>
                  <a:lnTo>
                    <a:pt x="1283220" y="3253168"/>
                  </a:lnTo>
                  <a:lnTo>
                    <a:pt x="1243469" y="3207054"/>
                  </a:lnTo>
                  <a:lnTo>
                    <a:pt x="1188579" y="3179889"/>
                  </a:lnTo>
                  <a:lnTo>
                    <a:pt x="1138707" y="3174719"/>
                  </a:lnTo>
                  <a:lnTo>
                    <a:pt x="1239684" y="3174719"/>
                  </a:lnTo>
                  <a:lnTo>
                    <a:pt x="1283944" y="3210763"/>
                  </a:lnTo>
                  <a:lnTo>
                    <a:pt x="1319314" y="3273793"/>
                  </a:lnTo>
                  <a:lnTo>
                    <a:pt x="1327226" y="3308603"/>
                  </a:lnTo>
                  <a:lnTo>
                    <a:pt x="1328266" y="3344112"/>
                  </a:lnTo>
                  <a:lnTo>
                    <a:pt x="1322336" y="3379508"/>
                  </a:lnTo>
                  <a:lnTo>
                    <a:pt x="1064933" y="4330827"/>
                  </a:lnTo>
                  <a:lnTo>
                    <a:pt x="1059763" y="4380763"/>
                  </a:lnTo>
                  <a:lnTo>
                    <a:pt x="1070215" y="4428337"/>
                  </a:lnTo>
                  <a:lnTo>
                    <a:pt x="1070394" y="4428680"/>
                  </a:lnTo>
                  <a:lnTo>
                    <a:pt x="1096735" y="4428680"/>
                  </a:lnTo>
                  <a:lnTo>
                    <a:pt x="1088351" y="4459833"/>
                  </a:lnTo>
                  <a:lnTo>
                    <a:pt x="1094370" y="4470272"/>
                  </a:lnTo>
                  <a:lnTo>
                    <a:pt x="1116898" y="4490999"/>
                  </a:lnTo>
                  <a:lnTo>
                    <a:pt x="1079957" y="4490999"/>
                  </a:lnTo>
                  <a:lnTo>
                    <a:pt x="729030" y="5794972"/>
                  </a:lnTo>
                  <a:lnTo>
                    <a:pt x="723798" y="5825845"/>
                  </a:lnTo>
                  <a:lnTo>
                    <a:pt x="724801" y="5856478"/>
                  </a:lnTo>
                  <a:lnTo>
                    <a:pt x="744093" y="5914147"/>
                  </a:lnTo>
                  <a:lnTo>
                    <a:pt x="782993" y="5960274"/>
                  </a:lnTo>
                  <a:lnTo>
                    <a:pt x="836968" y="5987186"/>
                  </a:lnTo>
                  <a:lnTo>
                    <a:pt x="885825" y="5992584"/>
                  </a:lnTo>
                  <a:lnTo>
                    <a:pt x="967276" y="5992584"/>
                  </a:lnTo>
                  <a:lnTo>
                    <a:pt x="965669" y="5993827"/>
                  </a:lnTo>
                  <a:lnTo>
                    <a:pt x="923328" y="6011697"/>
                  </a:lnTo>
                  <a:lnTo>
                    <a:pt x="877125" y="6017946"/>
                  </a:lnTo>
                  <a:close/>
                </a:path>
                <a:path w="2540000" h="6837680">
                  <a:moveTo>
                    <a:pt x="1096735" y="4428680"/>
                  </a:moveTo>
                  <a:lnTo>
                    <a:pt x="1070394" y="4428680"/>
                  </a:lnTo>
                  <a:lnTo>
                    <a:pt x="1085469" y="4372583"/>
                  </a:lnTo>
                  <a:lnTo>
                    <a:pt x="1111833" y="4372583"/>
                  </a:lnTo>
                  <a:lnTo>
                    <a:pt x="1096735" y="4428680"/>
                  </a:lnTo>
                  <a:close/>
                </a:path>
                <a:path w="2540000" h="6837680">
                  <a:moveTo>
                    <a:pt x="967276" y="5992584"/>
                  </a:moveTo>
                  <a:lnTo>
                    <a:pt x="885825" y="5992584"/>
                  </a:lnTo>
                  <a:lnTo>
                    <a:pt x="932332" y="5982347"/>
                  </a:lnTo>
                  <a:lnTo>
                    <a:pt x="973239" y="5958395"/>
                  </a:lnTo>
                  <a:lnTo>
                    <a:pt x="1005292" y="5922645"/>
                  </a:lnTo>
                  <a:lnTo>
                    <a:pt x="1025231" y="5876988"/>
                  </a:lnTo>
                  <a:lnTo>
                    <a:pt x="1429372" y="4372583"/>
                  </a:lnTo>
                  <a:lnTo>
                    <a:pt x="1455724" y="4372583"/>
                  </a:lnTo>
                  <a:lnTo>
                    <a:pt x="1049083" y="5883388"/>
                  </a:lnTo>
                  <a:lnTo>
                    <a:pt x="1030592" y="5928385"/>
                  </a:lnTo>
                  <a:lnTo>
                    <a:pt x="1002105" y="5965633"/>
                  </a:lnTo>
                  <a:lnTo>
                    <a:pt x="967276" y="5992584"/>
                  </a:lnTo>
                  <a:close/>
                </a:path>
                <a:path w="2540000" h="6837680">
                  <a:moveTo>
                    <a:pt x="1221155" y="4554244"/>
                  </a:moveTo>
                  <a:lnTo>
                    <a:pt x="1169656" y="4548123"/>
                  </a:lnTo>
                  <a:lnTo>
                    <a:pt x="1124545" y="4529544"/>
                  </a:lnTo>
                  <a:lnTo>
                    <a:pt x="1087221" y="4500536"/>
                  </a:lnTo>
                  <a:lnTo>
                    <a:pt x="1079957" y="4490999"/>
                  </a:lnTo>
                  <a:lnTo>
                    <a:pt x="1116898" y="4490999"/>
                  </a:lnTo>
                  <a:lnTo>
                    <a:pt x="1130261" y="4503292"/>
                  </a:lnTo>
                  <a:lnTo>
                    <a:pt x="1175969" y="4524121"/>
                  </a:lnTo>
                  <a:lnTo>
                    <a:pt x="1219948" y="4529759"/>
                  </a:lnTo>
                  <a:lnTo>
                    <a:pt x="1305872" y="4529759"/>
                  </a:lnTo>
                  <a:lnTo>
                    <a:pt x="1270888" y="4546103"/>
                  </a:lnTo>
                  <a:lnTo>
                    <a:pt x="1221155" y="4554244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32" y="3011952"/>
                  </a:lnTo>
                  <a:lnTo>
                    <a:pt x="2826638" y="3057437"/>
                  </a:lnTo>
                  <a:lnTo>
                    <a:pt x="2810678" y="3101042"/>
                  </a:lnTo>
                  <a:lnTo>
                    <a:pt x="2790692" y="3142529"/>
                  </a:lnTo>
                  <a:lnTo>
                    <a:pt x="2766916" y="3181660"/>
                  </a:lnTo>
                  <a:lnTo>
                    <a:pt x="2739593" y="3218195"/>
                  </a:lnTo>
                  <a:lnTo>
                    <a:pt x="2708957" y="3251898"/>
                  </a:lnTo>
                  <a:lnTo>
                    <a:pt x="2675247" y="3282529"/>
                  </a:lnTo>
                  <a:lnTo>
                    <a:pt x="2638704" y="3309849"/>
                  </a:lnTo>
                  <a:lnTo>
                    <a:pt x="2599563" y="3333620"/>
                  </a:lnTo>
                  <a:lnTo>
                    <a:pt x="2558063" y="3353604"/>
                  </a:lnTo>
                  <a:lnTo>
                    <a:pt x="2514444" y="3369564"/>
                  </a:lnTo>
                  <a:lnTo>
                    <a:pt x="2468943" y="3381257"/>
                  </a:lnTo>
                  <a:lnTo>
                    <a:pt x="2421798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0" y="474724"/>
                  </a:move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7975" y="2916300"/>
                  </a:lnTo>
                  <a:lnTo>
                    <a:pt x="2373249" y="3390900"/>
                  </a:lnTo>
                  <a:lnTo>
                    <a:pt x="474598" y="3390900"/>
                  </a:lnTo>
                  <a:lnTo>
                    <a:pt x="474598" y="3390900"/>
                  </a:lnTo>
                  <a:lnTo>
                    <a:pt x="0" y="2916300"/>
                  </a:lnTo>
                  <a:lnTo>
                    <a:pt x="0" y="474724"/>
                  </a:lnTo>
                  <a:close/>
                </a:path>
              </a:pathLst>
            </a:custGeom>
            <a:ln w="31750">
              <a:solidFill>
                <a:srgbClr val="FFB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76576" y="3303708"/>
              <a:ext cx="154969" cy="1517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9222" y="3003163"/>
              <a:ext cx="151932" cy="1548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37899" y="3446391"/>
              <a:ext cx="151932" cy="1517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76576" y="3003163"/>
              <a:ext cx="154969" cy="1548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7899" y="2860480"/>
              <a:ext cx="154969" cy="1517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99223" y="3297636"/>
              <a:ext cx="151932" cy="1517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220759" y="3431792"/>
              <a:ext cx="248920" cy="316230"/>
            </a:xfrm>
            <a:custGeom>
              <a:avLst/>
              <a:gdLst/>
              <a:ahLst/>
              <a:cxnLst/>
              <a:rect l="l" t="t" r="r" b="b"/>
              <a:pathLst>
                <a:path w="248920" h="316229">
                  <a:moveTo>
                    <a:pt x="203766" y="316230"/>
                  </a:moveTo>
                  <a:lnTo>
                    <a:pt x="186851" y="316230"/>
                  </a:lnTo>
                  <a:lnTo>
                    <a:pt x="184877" y="314959"/>
                  </a:lnTo>
                  <a:lnTo>
                    <a:pt x="184875" y="172719"/>
                  </a:lnTo>
                  <a:lnTo>
                    <a:pt x="180242" y="172719"/>
                  </a:lnTo>
                  <a:lnTo>
                    <a:pt x="171252" y="170179"/>
                  </a:lnTo>
                  <a:lnTo>
                    <a:pt x="142050" y="154939"/>
                  </a:lnTo>
                  <a:lnTo>
                    <a:pt x="121773" y="129539"/>
                  </a:lnTo>
                  <a:lnTo>
                    <a:pt x="112227" y="99059"/>
                  </a:lnTo>
                  <a:lnTo>
                    <a:pt x="115216" y="66039"/>
                  </a:lnTo>
                  <a:lnTo>
                    <a:pt x="0" y="0"/>
                  </a:lnTo>
                  <a:lnTo>
                    <a:pt x="42023" y="0"/>
                  </a:lnTo>
                  <a:lnTo>
                    <a:pt x="123773" y="46989"/>
                  </a:lnTo>
                  <a:lnTo>
                    <a:pt x="150150" y="46989"/>
                  </a:lnTo>
                  <a:lnTo>
                    <a:pt x="137561" y="66039"/>
                  </a:lnTo>
                  <a:lnTo>
                    <a:pt x="132636" y="90169"/>
                  </a:lnTo>
                  <a:lnTo>
                    <a:pt x="137561" y="114299"/>
                  </a:lnTo>
                  <a:lnTo>
                    <a:pt x="150989" y="134619"/>
                  </a:lnTo>
                  <a:lnTo>
                    <a:pt x="170903" y="147319"/>
                  </a:lnTo>
                  <a:lnTo>
                    <a:pt x="195283" y="152399"/>
                  </a:lnTo>
                  <a:lnTo>
                    <a:pt x="248492" y="152399"/>
                  </a:lnTo>
                  <a:lnTo>
                    <a:pt x="237149" y="162559"/>
                  </a:lnTo>
                  <a:lnTo>
                    <a:pt x="205742" y="172719"/>
                  </a:lnTo>
                  <a:lnTo>
                    <a:pt x="205742" y="314959"/>
                  </a:lnTo>
                  <a:lnTo>
                    <a:pt x="203766" y="3162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16043" y="3459732"/>
              <a:ext cx="113317" cy="12446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953563" y="2853943"/>
              <a:ext cx="923925" cy="648970"/>
            </a:xfrm>
            <a:custGeom>
              <a:avLst/>
              <a:gdLst/>
              <a:ahLst/>
              <a:cxnLst/>
              <a:rect l="l" t="t" r="r" b="b"/>
              <a:pathLst>
                <a:path w="923925" h="648970">
                  <a:moveTo>
                    <a:pt x="447128" y="586740"/>
                  </a:moveTo>
                  <a:lnTo>
                    <a:pt x="324675" y="586740"/>
                  </a:lnTo>
                  <a:lnTo>
                    <a:pt x="326885" y="588010"/>
                  </a:lnTo>
                  <a:lnTo>
                    <a:pt x="443230" y="588010"/>
                  </a:lnTo>
                  <a:lnTo>
                    <a:pt x="447128" y="586740"/>
                  </a:lnTo>
                  <a:close/>
                </a:path>
                <a:path w="923925" h="648970">
                  <a:moveTo>
                    <a:pt x="516483" y="605790"/>
                  </a:moveTo>
                  <a:lnTo>
                    <a:pt x="511797" y="600710"/>
                  </a:lnTo>
                  <a:lnTo>
                    <a:pt x="482904" y="586740"/>
                  </a:lnTo>
                  <a:lnTo>
                    <a:pt x="451027" y="585470"/>
                  </a:lnTo>
                  <a:lnTo>
                    <a:pt x="411289" y="601980"/>
                  </a:lnTo>
                  <a:lnTo>
                    <a:pt x="390969" y="624840"/>
                  </a:lnTo>
                  <a:lnTo>
                    <a:pt x="417334" y="624840"/>
                  </a:lnTo>
                  <a:lnTo>
                    <a:pt x="418172" y="623570"/>
                  </a:lnTo>
                  <a:lnTo>
                    <a:pt x="438099" y="609600"/>
                  </a:lnTo>
                  <a:lnTo>
                    <a:pt x="462470" y="605790"/>
                  </a:lnTo>
                  <a:lnTo>
                    <a:pt x="516483" y="605790"/>
                  </a:lnTo>
                  <a:close/>
                </a:path>
                <a:path w="923925" h="648970">
                  <a:moveTo>
                    <a:pt x="923353" y="119380"/>
                  </a:moveTo>
                  <a:lnTo>
                    <a:pt x="917587" y="109220"/>
                  </a:lnTo>
                  <a:lnTo>
                    <a:pt x="911199" y="107950"/>
                  </a:lnTo>
                  <a:lnTo>
                    <a:pt x="790117" y="177800"/>
                  </a:lnTo>
                  <a:lnTo>
                    <a:pt x="784948" y="172923"/>
                  </a:lnTo>
                  <a:lnTo>
                    <a:pt x="784948" y="226060"/>
                  </a:lnTo>
                  <a:lnTo>
                    <a:pt x="779983" y="251460"/>
                  </a:lnTo>
                  <a:lnTo>
                    <a:pt x="766559" y="270510"/>
                  </a:lnTo>
                  <a:lnTo>
                    <a:pt x="746658" y="284480"/>
                  </a:lnTo>
                  <a:lnTo>
                    <a:pt x="722274" y="289560"/>
                  </a:lnTo>
                  <a:lnTo>
                    <a:pt x="697890" y="284480"/>
                  </a:lnTo>
                  <a:lnTo>
                    <a:pt x="677964" y="270510"/>
                  </a:lnTo>
                  <a:lnTo>
                    <a:pt x="664540" y="251460"/>
                  </a:lnTo>
                  <a:lnTo>
                    <a:pt x="659599" y="226060"/>
                  </a:lnTo>
                  <a:lnTo>
                    <a:pt x="664540" y="201930"/>
                  </a:lnTo>
                  <a:lnTo>
                    <a:pt x="677964" y="181610"/>
                  </a:lnTo>
                  <a:lnTo>
                    <a:pt x="689927" y="173990"/>
                  </a:lnTo>
                  <a:lnTo>
                    <a:pt x="697890" y="168910"/>
                  </a:lnTo>
                  <a:lnTo>
                    <a:pt x="722274" y="163830"/>
                  </a:lnTo>
                  <a:lnTo>
                    <a:pt x="746671" y="168910"/>
                  </a:lnTo>
                  <a:lnTo>
                    <a:pt x="766597" y="181610"/>
                  </a:lnTo>
                  <a:lnTo>
                    <a:pt x="780021" y="201930"/>
                  </a:lnTo>
                  <a:lnTo>
                    <a:pt x="784948" y="226060"/>
                  </a:lnTo>
                  <a:lnTo>
                    <a:pt x="784948" y="172923"/>
                  </a:lnTo>
                  <a:lnTo>
                    <a:pt x="775335" y="163830"/>
                  </a:lnTo>
                  <a:lnTo>
                    <a:pt x="765937" y="154940"/>
                  </a:lnTo>
                  <a:lnTo>
                    <a:pt x="735990" y="143510"/>
                  </a:lnTo>
                  <a:lnTo>
                    <a:pt x="673811" y="158750"/>
                  </a:lnTo>
                  <a:lnTo>
                    <a:pt x="657682" y="173990"/>
                  </a:lnTo>
                  <a:lnTo>
                    <a:pt x="575183" y="125730"/>
                  </a:lnTo>
                  <a:lnTo>
                    <a:pt x="542620" y="106680"/>
                  </a:lnTo>
                  <a:lnTo>
                    <a:pt x="545617" y="73660"/>
                  </a:lnTo>
                  <a:lnTo>
                    <a:pt x="536054" y="43180"/>
                  </a:lnTo>
                  <a:lnTo>
                    <a:pt x="525170" y="30276"/>
                  </a:lnTo>
                  <a:lnTo>
                    <a:pt x="525170" y="83820"/>
                  </a:lnTo>
                  <a:lnTo>
                    <a:pt x="520242" y="107950"/>
                  </a:lnTo>
                  <a:lnTo>
                    <a:pt x="506806" y="128270"/>
                  </a:lnTo>
                  <a:lnTo>
                    <a:pt x="486879" y="140970"/>
                  </a:lnTo>
                  <a:lnTo>
                    <a:pt x="462470" y="146050"/>
                  </a:lnTo>
                  <a:lnTo>
                    <a:pt x="438086" y="140970"/>
                  </a:lnTo>
                  <a:lnTo>
                    <a:pt x="418172" y="128270"/>
                  </a:lnTo>
                  <a:lnTo>
                    <a:pt x="416496" y="125730"/>
                  </a:lnTo>
                  <a:lnTo>
                    <a:pt x="404749" y="107950"/>
                  </a:lnTo>
                  <a:lnTo>
                    <a:pt x="404761" y="59690"/>
                  </a:lnTo>
                  <a:lnTo>
                    <a:pt x="438111" y="25400"/>
                  </a:lnTo>
                  <a:lnTo>
                    <a:pt x="462470" y="20320"/>
                  </a:lnTo>
                  <a:lnTo>
                    <a:pt x="486879" y="25400"/>
                  </a:lnTo>
                  <a:lnTo>
                    <a:pt x="506806" y="39370"/>
                  </a:lnTo>
                  <a:lnTo>
                    <a:pt x="520242" y="58420"/>
                  </a:lnTo>
                  <a:lnTo>
                    <a:pt x="525170" y="83820"/>
                  </a:lnTo>
                  <a:lnTo>
                    <a:pt x="525170" y="30276"/>
                  </a:lnTo>
                  <a:lnTo>
                    <a:pt x="516788" y="20320"/>
                  </a:lnTo>
                  <a:lnTo>
                    <a:pt x="515708" y="19050"/>
                  </a:lnTo>
                  <a:lnTo>
                    <a:pt x="486422" y="3810"/>
                  </a:lnTo>
                  <a:lnTo>
                    <a:pt x="453377" y="0"/>
                  </a:lnTo>
                  <a:lnTo>
                    <a:pt x="398068" y="30480"/>
                  </a:lnTo>
                  <a:lnTo>
                    <a:pt x="379857" y="71120"/>
                  </a:lnTo>
                  <a:lnTo>
                    <a:pt x="378993" y="83820"/>
                  </a:lnTo>
                  <a:lnTo>
                    <a:pt x="379857" y="95250"/>
                  </a:lnTo>
                  <a:lnTo>
                    <a:pt x="382485" y="106680"/>
                  </a:lnTo>
                  <a:lnTo>
                    <a:pt x="267195" y="173990"/>
                  </a:lnTo>
                  <a:lnTo>
                    <a:pt x="265239" y="172351"/>
                  </a:lnTo>
                  <a:lnTo>
                    <a:pt x="265239" y="226060"/>
                  </a:lnTo>
                  <a:lnTo>
                    <a:pt x="260324" y="250190"/>
                  </a:lnTo>
                  <a:lnTo>
                    <a:pt x="246900" y="270510"/>
                  </a:lnTo>
                  <a:lnTo>
                    <a:pt x="226987" y="284480"/>
                  </a:lnTo>
                  <a:lnTo>
                    <a:pt x="202590" y="289560"/>
                  </a:lnTo>
                  <a:lnTo>
                    <a:pt x="178219" y="284480"/>
                  </a:lnTo>
                  <a:lnTo>
                    <a:pt x="158305" y="270510"/>
                  </a:lnTo>
                  <a:lnTo>
                    <a:pt x="144856" y="250190"/>
                  </a:lnTo>
                  <a:lnTo>
                    <a:pt x="139903" y="226060"/>
                  </a:lnTo>
                  <a:lnTo>
                    <a:pt x="144830" y="201930"/>
                  </a:lnTo>
                  <a:lnTo>
                    <a:pt x="158267" y="181610"/>
                  </a:lnTo>
                  <a:lnTo>
                    <a:pt x="178193" y="168910"/>
                  </a:lnTo>
                  <a:lnTo>
                    <a:pt x="202590" y="163830"/>
                  </a:lnTo>
                  <a:lnTo>
                    <a:pt x="226987" y="168910"/>
                  </a:lnTo>
                  <a:lnTo>
                    <a:pt x="246900" y="181610"/>
                  </a:lnTo>
                  <a:lnTo>
                    <a:pt x="260324" y="201930"/>
                  </a:lnTo>
                  <a:lnTo>
                    <a:pt x="265239" y="226060"/>
                  </a:lnTo>
                  <a:lnTo>
                    <a:pt x="265239" y="172351"/>
                  </a:lnTo>
                  <a:lnTo>
                    <a:pt x="255130" y="163830"/>
                  </a:lnTo>
                  <a:lnTo>
                    <a:pt x="241554" y="152400"/>
                  </a:lnTo>
                  <a:lnTo>
                    <a:pt x="210896" y="143510"/>
                  </a:lnTo>
                  <a:lnTo>
                    <a:pt x="178993" y="146050"/>
                  </a:lnTo>
                  <a:lnTo>
                    <a:pt x="149631" y="161290"/>
                  </a:lnTo>
                  <a:lnTo>
                    <a:pt x="128562" y="186690"/>
                  </a:lnTo>
                  <a:lnTo>
                    <a:pt x="119278" y="218440"/>
                  </a:lnTo>
                  <a:lnTo>
                    <a:pt x="122174" y="250190"/>
                  </a:lnTo>
                  <a:lnTo>
                    <a:pt x="148399" y="289560"/>
                  </a:lnTo>
                  <a:lnTo>
                    <a:pt x="189738" y="308610"/>
                  </a:lnTo>
                  <a:lnTo>
                    <a:pt x="189738" y="441960"/>
                  </a:lnTo>
                  <a:lnTo>
                    <a:pt x="158661" y="453390"/>
                  </a:lnTo>
                  <a:lnTo>
                    <a:pt x="135178" y="474980"/>
                  </a:lnTo>
                  <a:lnTo>
                    <a:pt x="121526" y="504190"/>
                  </a:lnTo>
                  <a:lnTo>
                    <a:pt x="119938" y="537210"/>
                  </a:lnTo>
                  <a:lnTo>
                    <a:pt x="121119" y="544830"/>
                  </a:lnTo>
                  <a:lnTo>
                    <a:pt x="123342" y="552450"/>
                  </a:lnTo>
                  <a:lnTo>
                    <a:pt x="126568" y="558800"/>
                  </a:lnTo>
                  <a:lnTo>
                    <a:pt x="6781" y="628650"/>
                  </a:lnTo>
                  <a:lnTo>
                    <a:pt x="1765" y="631190"/>
                  </a:lnTo>
                  <a:lnTo>
                    <a:pt x="0" y="637540"/>
                  </a:lnTo>
                  <a:lnTo>
                    <a:pt x="5715" y="647700"/>
                  </a:lnTo>
                  <a:lnTo>
                    <a:pt x="12090" y="648970"/>
                  </a:lnTo>
                  <a:lnTo>
                    <a:pt x="17106" y="646430"/>
                  </a:lnTo>
                  <a:lnTo>
                    <a:pt x="137502" y="576580"/>
                  </a:lnTo>
                  <a:lnTo>
                    <a:pt x="162902" y="598170"/>
                  </a:lnTo>
                  <a:lnTo>
                    <a:pt x="193421" y="608330"/>
                  </a:lnTo>
                  <a:lnTo>
                    <a:pt x="225298" y="605790"/>
                  </a:lnTo>
                  <a:lnTo>
                    <a:pt x="254736" y="590550"/>
                  </a:lnTo>
                  <a:lnTo>
                    <a:pt x="257784" y="588010"/>
                  </a:lnTo>
                  <a:lnTo>
                    <a:pt x="284911" y="588010"/>
                  </a:lnTo>
                  <a:lnTo>
                    <a:pt x="282702" y="586740"/>
                  </a:lnTo>
                  <a:lnTo>
                    <a:pt x="259321" y="586740"/>
                  </a:lnTo>
                  <a:lnTo>
                    <a:pt x="263486" y="581660"/>
                  </a:lnTo>
                  <a:lnTo>
                    <a:pt x="267195" y="577850"/>
                  </a:lnTo>
                  <a:lnTo>
                    <a:pt x="309219" y="577850"/>
                  </a:lnTo>
                  <a:lnTo>
                    <a:pt x="278282" y="560070"/>
                  </a:lnTo>
                  <a:lnTo>
                    <a:pt x="286092" y="528320"/>
                  </a:lnTo>
                  <a:lnTo>
                    <a:pt x="281152" y="496570"/>
                  </a:lnTo>
                  <a:lnTo>
                    <a:pt x="265239" y="469480"/>
                  </a:lnTo>
                  <a:lnTo>
                    <a:pt x="265239" y="524510"/>
                  </a:lnTo>
                  <a:lnTo>
                    <a:pt x="260324" y="548640"/>
                  </a:lnTo>
                  <a:lnTo>
                    <a:pt x="246913" y="568960"/>
                  </a:lnTo>
                  <a:lnTo>
                    <a:pt x="226987" y="582930"/>
                  </a:lnTo>
                  <a:lnTo>
                    <a:pt x="208686" y="586740"/>
                  </a:lnTo>
                  <a:lnTo>
                    <a:pt x="202590" y="586740"/>
                  </a:lnTo>
                  <a:lnTo>
                    <a:pt x="178193" y="582930"/>
                  </a:lnTo>
                  <a:lnTo>
                    <a:pt x="169138" y="576580"/>
                  </a:lnTo>
                  <a:lnTo>
                    <a:pt x="158267" y="568960"/>
                  </a:lnTo>
                  <a:lnTo>
                    <a:pt x="144830" y="548640"/>
                  </a:lnTo>
                  <a:lnTo>
                    <a:pt x="139903" y="524510"/>
                  </a:lnTo>
                  <a:lnTo>
                    <a:pt x="144830" y="500380"/>
                  </a:lnTo>
                  <a:lnTo>
                    <a:pt x="158267" y="480060"/>
                  </a:lnTo>
                  <a:lnTo>
                    <a:pt x="178193" y="467360"/>
                  </a:lnTo>
                  <a:lnTo>
                    <a:pt x="202590" y="462280"/>
                  </a:lnTo>
                  <a:lnTo>
                    <a:pt x="226987" y="467360"/>
                  </a:lnTo>
                  <a:lnTo>
                    <a:pt x="246900" y="480060"/>
                  </a:lnTo>
                  <a:lnTo>
                    <a:pt x="260324" y="500380"/>
                  </a:lnTo>
                  <a:lnTo>
                    <a:pt x="265239" y="524510"/>
                  </a:lnTo>
                  <a:lnTo>
                    <a:pt x="265239" y="469480"/>
                  </a:lnTo>
                  <a:lnTo>
                    <a:pt x="264744" y="468630"/>
                  </a:lnTo>
                  <a:lnTo>
                    <a:pt x="255879" y="462280"/>
                  </a:lnTo>
                  <a:lnTo>
                    <a:pt x="238150" y="449580"/>
                  </a:lnTo>
                  <a:lnTo>
                    <a:pt x="231533" y="447040"/>
                  </a:lnTo>
                  <a:lnTo>
                    <a:pt x="224701" y="444500"/>
                  </a:lnTo>
                  <a:lnTo>
                    <a:pt x="210616" y="441960"/>
                  </a:lnTo>
                  <a:lnTo>
                    <a:pt x="210616" y="309880"/>
                  </a:lnTo>
                  <a:lnTo>
                    <a:pt x="242290" y="299720"/>
                  </a:lnTo>
                  <a:lnTo>
                    <a:pt x="254647" y="289560"/>
                  </a:lnTo>
                  <a:lnTo>
                    <a:pt x="267004" y="279400"/>
                  </a:lnTo>
                  <a:lnTo>
                    <a:pt x="282308" y="251460"/>
                  </a:lnTo>
                  <a:lnTo>
                    <a:pt x="285775" y="218440"/>
                  </a:lnTo>
                  <a:lnTo>
                    <a:pt x="284797" y="212090"/>
                  </a:lnTo>
                  <a:lnTo>
                    <a:pt x="283210" y="204470"/>
                  </a:lnTo>
                  <a:lnTo>
                    <a:pt x="281038" y="198120"/>
                  </a:lnTo>
                  <a:lnTo>
                    <a:pt x="278282" y="191770"/>
                  </a:lnTo>
                  <a:lnTo>
                    <a:pt x="308622" y="173990"/>
                  </a:lnTo>
                  <a:lnTo>
                    <a:pt x="390969" y="125730"/>
                  </a:lnTo>
                  <a:lnTo>
                    <a:pt x="413194" y="151130"/>
                  </a:lnTo>
                  <a:lnTo>
                    <a:pt x="442099" y="163830"/>
                  </a:lnTo>
                  <a:lnTo>
                    <a:pt x="473989" y="166370"/>
                  </a:lnTo>
                  <a:lnTo>
                    <a:pt x="505218" y="154940"/>
                  </a:lnTo>
                  <a:lnTo>
                    <a:pt x="513727" y="149860"/>
                  </a:lnTo>
                  <a:lnTo>
                    <a:pt x="517575" y="146050"/>
                  </a:lnTo>
                  <a:lnTo>
                    <a:pt x="521423" y="142240"/>
                  </a:lnTo>
                  <a:lnTo>
                    <a:pt x="528218" y="134620"/>
                  </a:lnTo>
                  <a:lnTo>
                    <a:pt x="534035" y="125730"/>
                  </a:lnTo>
                  <a:lnTo>
                    <a:pt x="646595" y="191770"/>
                  </a:lnTo>
                  <a:lnTo>
                    <a:pt x="638759" y="223520"/>
                  </a:lnTo>
                  <a:lnTo>
                    <a:pt x="660069" y="281940"/>
                  </a:lnTo>
                  <a:lnTo>
                    <a:pt x="693318" y="304800"/>
                  </a:lnTo>
                  <a:lnTo>
                    <a:pt x="714375" y="309880"/>
                  </a:lnTo>
                  <a:lnTo>
                    <a:pt x="714375" y="441960"/>
                  </a:lnTo>
                  <a:lnTo>
                    <a:pt x="682675" y="450850"/>
                  </a:lnTo>
                  <a:lnTo>
                    <a:pt x="657948" y="471170"/>
                  </a:lnTo>
                  <a:lnTo>
                    <a:pt x="642607" y="499110"/>
                  </a:lnTo>
                  <a:lnTo>
                    <a:pt x="639064" y="532130"/>
                  </a:lnTo>
                  <a:lnTo>
                    <a:pt x="640029" y="539750"/>
                  </a:lnTo>
                  <a:lnTo>
                    <a:pt x="641616" y="546100"/>
                  </a:lnTo>
                  <a:lnTo>
                    <a:pt x="643801" y="553720"/>
                  </a:lnTo>
                  <a:lnTo>
                    <a:pt x="646595" y="560070"/>
                  </a:lnTo>
                  <a:lnTo>
                    <a:pt x="600240" y="586740"/>
                  </a:lnTo>
                  <a:lnTo>
                    <a:pt x="482904" y="586740"/>
                  </a:lnTo>
                  <a:lnTo>
                    <a:pt x="485533" y="588010"/>
                  </a:lnTo>
                  <a:lnTo>
                    <a:pt x="598030" y="588010"/>
                  </a:lnTo>
                  <a:lnTo>
                    <a:pt x="534035" y="624840"/>
                  </a:lnTo>
                  <a:lnTo>
                    <a:pt x="575792" y="624840"/>
                  </a:lnTo>
                  <a:lnTo>
                    <a:pt x="639978" y="588010"/>
                  </a:lnTo>
                  <a:lnTo>
                    <a:pt x="670521" y="588010"/>
                  </a:lnTo>
                  <a:lnTo>
                    <a:pt x="683374" y="598170"/>
                  </a:lnTo>
                  <a:lnTo>
                    <a:pt x="714044" y="608330"/>
                  </a:lnTo>
                  <a:lnTo>
                    <a:pt x="745947" y="604520"/>
                  </a:lnTo>
                  <a:lnTo>
                    <a:pt x="775271" y="589280"/>
                  </a:lnTo>
                  <a:lnTo>
                    <a:pt x="776325" y="588010"/>
                  </a:lnTo>
                  <a:lnTo>
                    <a:pt x="796302" y="563880"/>
                  </a:lnTo>
                  <a:lnTo>
                    <a:pt x="805535" y="533400"/>
                  </a:lnTo>
                  <a:lnTo>
                    <a:pt x="802589" y="501650"/>
                  </a:lnTo>
                  <a:lnTo>
                    <a:pt x="787082" y="472440"/>
                  </a:lnTo>
                  <a:lnTo>
                    <a:pt x="784948" y="470179"/>
                  </a:lnTo>
                  <a:lnTo>
                    <a:pt x="784948" y="524510"/>
                  </a:lnTo>
                  <a:lnTo>
                    <a:pt x="780021" y="548640"/>
                  </a:lnTo>
                  <a:lnTo>
                    <a:pt x="766597" y="568960"/>
                  </a:lnTo>
                  <a:lnTo>
                    <a:pt x="746671" y="582930"/>
                  </a:lnTo>
                  <a:lnTo>
                    <a:pt x="728383" y="586740"/>
                  </a:lnTo>
                  <a:lnTo>
                    <a:pt x="716178" y="586740"/>
                  </a:lnTo>
                  <a:lnTo>
                    <a:pt x="697890" y="582930"/>
                  </a:lnTo>
                  <a:lnTo>
                    <a:pt x="690651" y="577850"/>
                  </a:lnTo>
                  <a:lnTo>
                    <a:pt x="677964" y="568960"/>
                  </a:lnTo>
                  <a:lnTo>
                    <a:pt x="668921" y="555282"/>
                  </a:lnTo>
                  <a:lnTo>
                    <a:pt x="668921" y="586740"/>
                  </a:lnTo>
                  <a:lnTo>
                    <a:pt x="642188" y="586740"/>
                  </a:lnTo>
                  <a:lnTo>
                    <a:pt x="657682" y="577850"/>
                  </a:lnTo>
                  <a:lnTo>
                    <a:pt x="668921" y="586740"/>
                  </a:lnTo>
                  <a:lnTo>
                    <a:pt x="668921" y="555282"/>
                  </a:lnTo>
                  <a:lnTo>
                    <a:pt x="664540" y="548640"/>
                  </a:lnTo>
                  <a:lnTo>
                    <a:pt x="659599" y="524510"/>
                  </a:lnTo>
                  <a:lnTo>
                    <a:pt x="664540" y="500380"/>
                  </a:lnTo>
                  <a:lnTo>
                    <a:pt x="677964" y="480060"/>
                  </a:lnTo>
                  <a:lnTo>
                    <a:pt x="697890" y="467360"/>
                  </a:lnTo>
                  <a:lnTo>
                    <a:pt x="722274" y="462280"/>
                  </a:lnTo>
                  <a:lnTo>
                    <a:pt x="746658" y="467360"/>
                  </a:lnTo>
                  <a:lnTo>
                    <a:pt x="766572" y="480060"/>
                  </a:lnTo>
                  <a:lnTo>
                    <a:pt x="780008" y="500380"/>
                  </a:lnTo>
                  <a:lnTo>
                    <a:pt x="784948" y="524510"/>
                  </a:lnTo>
                  <a:lnTo>
                    <a:pt x="784948" y="470179"/>
                  </a:lnTo>
                  <a:lnTo>
                    <a:pt x="750138" y="445770"/>
                  </a:lnTo>
                  <a:lnTo>
                    <a:pt x="735291" y="441960"/>
                  </a:lnTo>
                  <a:lnTo>
                    <a:pt x="735291" y="308610"/>
                  </a:lnTo>
                  <a:lnTo>
                    <a:pt x="774573" y="289560"/>
                  </a:lnTo>
                  <a:lnTo>
                    <a:pt x="803313" y="246380"/>
                  </a:lnTo>
                  <a:lnTo>
                    <a:pt x="804824" y="213360"/>
                  </a:lnTo>
                  <a:lnTo>
                    <a:pt x="803859" y="208280"/>
                  </a:lnTo>
                  <a:lnTo>
                    <a:pt x="802271" y="201930"/>
                  </a:lnTo>
                  <a:lnTo>
                    <a:pt x="800036" y="196850"/>
                  </a:lnTo>
                  <a:lnTo>
                    <a:pt x="833018" y="177800"/>
                  </a:lnTo>
                  <a:lnTo>
                    <a:pt x="916571" y="129540"/>
                  </a:lnTo>
                  <a:lnTo>
                    <a:pt x="921588" y="125730"/>
                  </a:lnTo>
                  <a:lnTo>
                    <a:pt x="923353" y="119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740747" y="185908"/>
            <a:ext cx="9097561" cy="1356332"/>
          </a:xfrm>
          <a:prstGeom prst="rect">
            <a:avLst/>
          </a:prstGeom>
        </p:spPr>
        <p:txBody>
          <a:bodyPr vert="horz" wrap="square" lIns="0" tIns="43179" rIns="0" bIns="0" rtlCol="0" anchor="ctr">
            <a:spAutoFit/>
          </a:bodyPr>
          <a:lstStyle/>
          <a:p>
            <a:pPr marL="3663837" marR="5080" indent="-3651771">
              <a:lnSpc>
                <a:spcPts val="3260"/>
              </a:lnSpc>
              <a:spcBef>
                <a:spcPts val="340"/>
              </a:spcBef>
            </a:pPr>
            <a:r>
              <a:rPr spc="-5" dirty="0">
                <a:solidFill>
                  <a:srgbClr val="FFB900"/>
                </a:solidFill>
                <a:latin typeface="Calibri"/>
                <a:cs typeface="Calibri"/>
              </a:rPr>
              <a:t>Στόχοι</a:t>
            </a:r>
            <a:r>
              <a:rPr spc="-5" dirty="0">
                <a:solidFill>
                  <a:srgbClr val="FFB900"/>
                </a:solidFill>
              </a:rPr>
              <a:t>:</a:t>
            </a:r>
            <a:r>
              <a:rPr spc="5" dirty="0">
                <a:solidFill>
                  <a:srgbClr val="FFB900"/>
                </a:solidFill>
              </a:rPr>
              <a:t> </a:t>
            </a:r>
            <a:r>
              <a:rPr spc="-5" dirty="0">
                <a:latin typeface="Calibri"/>
                <a:cs typeface="Calibri"/>
              </a:rPr>
              <a:t>Ποιος</a:t>
            </a:r>
            <a:r>
              <a:rPr spc="-5" dirty="0">
                <a:latin typeface="Arial"/>
                <a:cs typeface="Arial"/>
              </a:rPr>
              <a:t>-</a:t>
            </a:r>
            <a:r>
              <a:rPr spc="-5" dirty="0">
                <a:latin typeface="Calibri"/>
                <a:cs typeface="Calibri"/>
              </a:rPr>
              <a:t>Τι</a:t>
            </a:r>
            <a:r>
              <a:rPr spc="-5" dirty="0">
                <a:latin typeface="Arial"/>
                <a:cs typeface="Arial"/>
              </a:rPr>
              <a:t>-</a:t>
            </a:r>
            <a:r>
              <a:rPr spc="-5" dirty="0">
                <a:latin typeface="Calibri"/>
                <a:cs typeface="Calibri"/>
              </a:rPr>
              <a:t>Γιατί</a:t>
            </a:r>
            <a:r>
              <a:rPr spc="15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πρέπει</a:t>
            </a:r>
            <a:r>
              <a:rPr spc="1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να</a:t>
            </a:r>
            <a:r>
              <a:rPr spc="15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παρακολουθήσετε</a:t>
            </a:r>
            <a:r>
              <a:rPr spc="15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αυτή</a:t>
            </a:r>
            <a:r>
              <a:rPr spc="15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την </a:t>
            </a:r>
            <a:r>
              <a:rPr spc="-630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εκπαίδευση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07872" y="2106549"/>
            <a:ext cx="516250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00" spc="15" dirty="0">
                <a:solidFill>
                  <a:srgbClr val="FFB900"/>
                </a:solidFill>
                <a:latin typeface="Calibri"/>
                <a:cs typeface="Calibri"/>
              </a:rPr>
              <a:t>ΓΙΑΤ</a:t>
            </a:r>
            <a:r>
              <a:rPr sz="1900" spc="20" dirty="0">
                <a:solidFill>
                  <a:srgbClr val="FFB900"/>
                </a:solidFill>
                <a:latin typeface="Calibri"/>
                <a:cs typeface="Calibri"/>
              </a:rPr>
              <a:t>Ι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86201" y="3708044"/>
            <a:ext cx="2278359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Εξοπλίζει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συμμετέχοντες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100" spc="-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απαραίτητες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γνώσεις και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δεξιότητες για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τη 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διαχείριση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 διαδικασιών και </a:t>
            </a:r>
            <a:r>
              <a:rPr sz="1100" spc="105" dirty="0">
                <a:solidFill>
                  <a:srgbClr val="FFFFFF"/>
                </a:solidFill>
                <a:latin typeface="Calibri"/>
                <a:cs typeface="Calibri"/>
              </a:rPr>
              <a:t>ομάδων, ώστε </a:t>
            </a:r>
            <a:r>
              <a:rPr sz="1100" spc="110" dirty="0">
                <a:solidFill>
                  <a:srgbClr val="FFFFFF"/>
                </a:solidFill>
                <a:latin typeface="Calibri"/>
                <a:cs typeface="Calibri"/>
              </a:rPr>
              <a:t> να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προστατεύονται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κρίσιμα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δεδομένα.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307174" y="1702578"/>
            <a:ext cx="2879698" cy="3422618"/>
            <a:chOff x="1302511" y="1716519"/>
            <a:chExt cx="2879725" cy="3422650"/>
          </a:xfrm>
        </p:grpSpPr>
        <p:sp>
          <p:nvSpPr>
            <p:cNvPr id="20" name="object 20"/>
            <p:cNvSpPr/>
            <p:nvPr/>
          </p:nvSpPr>
          <p:spPr>
            <a:xfrm>
              <a:off x="1318386" y="1732394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76" y="2451"/>
                  </a:lnTo>
                  <a:lnTo>
                    <a:pt x="2468906" y="9647"/>
                  </a:lnTo>
                  <a:lnTo>
                    <a:pt x="2514397" y="21346"/>
                  </a:lnTo>
                  <a:lnTo>
                    <a:pt x="2558009" y="37314"/>
                  </a:lnTo>
                  <a:lnTo>
                    <a:pt x="2599506" y="57308"/>
                  </a:lnTo>
                  <a:lnTo>
                    <a:pt x="2638648" y="81089"/>
                  </a:lnTo>
                  <a:lnTo>
                    <a:pt x="2675195" y="108422"/>
                  </a:lnTo>
                  <a:lnTo>
                    <a:pt x="2708910" y="139064"/>
                  </a:lnTo>
                  <a:lnTo>
                    <a:pt x="2739551" y="172779"/>
                  </a:lnTo>
                  <a:lnTo>
                    <a:pt x="2766884" y="209326"/>
                  </a:lnTo>
                  <a:lnTo>
                    <a:pt x="2790666" y="248467"/>
                  </a:lnTo>
                  <a:lnTo>
                    <a:pt x="2810660" y="289964"/>
                  </a:lnTo>
                  <a:lnTo>
                    <a:pt x="2826627" y="333576"/>
                  </a:lnTo>
                  <a:lnTo>
                    <a:pt x="2838326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26" y="3011952"/>
                  </a:lnTo>
                  <a:lnTo>
                    <a:pt x="2826627" y="3057437"/>
                  </a:lnTo>
                  <a:lnTo>
                    <a:pt x="2810660" y="3101042"/>
                  </a:lnTo>
                  <a:lnTo>
                    <a:pt x="2790666" y="3142529"/>
                  </a:lnTo>
                  <a:lnTo>
                    <a:pt x="2766884" y="3181660"/>
                  </a:lnTo>
                  <a:lnTo>
                    <a:pt x="2739551" y="3218195"/>
                  </a:lnTo>
                  <a:lnTo>
                    <a:pt x="2708910" y="3251898"/>
                  </a:lnTo>
                  <a:lnTo>
                    <a:pt x="2675195" y="3282529"/>
                  </a:lnTo>
                  <a:lnTo>
                    <a:pt x="2638648" y="3309849"/>
                  </a:lnTo>
                  <a:lnTo>
                    <a:pt x="2599506" y="3333620"/>
                  </a:lnTo>
                  <a:lnTo>
                    <a:pt x="2558009" y="3353604"/>
                  </a:lnTo>
                  <a:lnTo>
                    <a:pt x="2514397" y="3369564"/>
                  </a:lnTo>
                  <a:lnTo>
                    <a:pt x="2468906" y="3381257"/>
                  </a:lnTo>
                  <a:lnTo>
                    <a:pt x="2421776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18386" y="1732394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0" y="474724"/>
                  </a:move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373249" y="0"/>
                  </a:lnTo>
                  <a:lnTo>
                    <a:pt x="2421776" y="2451"/>
                  </a:lnTo>
                  <a:lnTo>
                    <a:pt x="2468906" y="9647"/>
                  </a:lnTo>
                  <a:lnTo>
                    <a:pt x="2514397" y="21346"/>
                  </a:lnTo>
                  <a:lnTo>
                    <a:pt x="2558009" y="37314"/>
                  </a:lnTo>
                  <a:lnTo>
                    <a:pt x="2599506" y="57308"/>
                  </a:lnTo>
                  <a:lnTo>
                    <a:pt x="2638648" y="81089"/>
                  </a:lnTo>
                  <a:lnTo>
                    <a:pt x="2675195" y="108422"/>
                  </a:lnTo>
                  <a:lnTo>
                    <a:pt x="2708910" y="139064"/>
                  </a:lnTo>
                  <a:lnTo>
                    <a:pt x="2739551" y="172779"/>
                  </a:lnTo>
                  <a:lnTo>
                    <a:pt x="2766884" y="209326"/>
                  </a:lnTo>
                  <a:lnTo>
                    <a:pt x="2790666" y="248467"/>
                  </a:lnTo>
                  <a:lnTo>
                    <a:pt x="2810660" y="289964"/>
                  </a:lnTo>
                  <a:lnTo>
                    <a:pt x="2826627" y="333576"/>
                  </a:lnTo>
                  <a:lnTo>
                    <a:pt x="2838326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7975" y="2916300"/>
                  </a:lnTo>
                  <a:lnTo>
                    <a:pt x="2373249" y="3390900"/>
                  </a:lnTo>
                  <a:lnTo>
                    <a:pt x="474598" y="3390900"/>
                  </a:lnTo>
                  <a:lnTo>
                    <a:pt x="474598" y="3390900"/>
                  </a:lnTo>
                  <a:lnTo>
                    <a:pt x="0" y="2916300"/>
                  </a:lnTo>
                  <a:lnTo>
                    <a:pt x="0" y="474724"/>
                  </a:lnTo>
                  <a:close/>
                </a:path>
              </a:pathLst>
            </a:custGeom>
            <a:ln w="31750">
              <a:solidFill>
                <a:srgbClr val="FFB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618333" y="3196399"/>
              <a:ext cx="100330" cy="133985"/>
            </a:xfrm>
            <a:custGeom>
              <a:avLst/>
              <a:gdLst/>
              <a:ahLst/>
              <a:cxnLst/>
              <a:rect l="l" t="t" r="r" b="b"/>
              <a:pathLst>
                <a:path w="100330" h="133985">
                  <a:moveTo>
                    <a:pt x="95732" y="133781"/>
                  </a:moveTo>
                  <a:lnTo>
                    <a:pt x="44030" y="133781"/>
                  </a:lnTo>
                  <a:lnTo>
                    <a:pt x="39497" y="129272"/>
                  </a:lnTo>
                  <a:lnTo>
                    <a:pt x="39497" y="115544"/>
                  </a:lnTo>
                  <a:lnTo>
                    <a:pt x="4749" y="115544"/>
                  </a:lnTo>
                  <a:lnTo>
                    <a:pt x="0" y="110769"/>
                  </a:lnTo>
                  <a:lnTo>
                    <a:pt x="0" y="4786"/>
                  </a:lnTo>
                  <a:lnTo>
                    <a:pt x="4749" y="0"/>
                  </a:lnTo>
                  <a:lnTo>
                    <a:pt x="59041" y="0"/>
                  </a:lnTo>
                  <a:lnTo>
                    <a:pt x="63804" y="4786"/>
                  </a:lnTo>
                  <a:lnTo>
                    <a:pt x="63804" y="24319"/>
                  </a:lnTo>
                  <a:lnTo>
                    <a:pt x="95732" y="24319"/>
                  </a:lnTo>
                  <a:lnTo>
                    <a:pt x="100266" y="28854"/>
                  </a:lnTo>
                  <a:lnTo>
                    <a:pt x="100266" y="129272"/>
                  </a:lnTo>
                  <a:lnTo>
                    <a:pt x="95732" y="133781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40268" y="3067979"/>
              <a:ext cx="134946" cy="17667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72855" y="2832874"/>
              <a:ext cx="940435" cy="607695"/>
            </a:xfrm>
            <a:custGeom>
              <a:avLst/>
              <a:gdLst/>
              <a:ahLst/>
              <a:cxnLst/>
              <a:rect l="l" t="t" r="r" b="b"/>
              <a:pathLst>
                <a:path w="940435" h="607695">
                  <a:moveTo>
                    <a:pt x="465289" y="428713"/>
                  </a:moveTo>
                  <a:lnTo>
                    <a:pt x="451446" y="389610"/>
                  </a:lnTo>
                  <a:lnTo>
                    <a:pt x="444373" y="384403"/>
                  </a:lnTo>
                  <a:lnTo>
                    <a:pt x="444322" y="428015"/>
                  </a:lnTo>
                  <a:lnTo>
                    <a:pt x="444284" y="482866"/>
                  </a:lnTo>
                  <a:lnTo>
                    <a:pt x="444169" y="496544"/>
                  </a:lnTo>
                  <a:lnTo>
                    <a:pt x="443915" y="498119"/>
                  </a:lnTo>
                  <a:lnTo>
                    <a:pt x="361137" y="463638"/>
                  </a:lnTo>
                  <a:lnTo>
                    <a:pt x="356666" y="457911"/>
                  </a:lnTo>
                  <a:lnTo>
                    <a:pt x="353479" y="451472"/>
                  </a:lnTo>
                  <a:lnTo>
                    <a:pt x="351637" y="444538"/>
                  </a:lnTo>
                  <a:lnTo>
                    <a:pt x="351231" y="437311"/>
                  </a:lnTo>
                  <a:lnTo>
                    <a:pt x="351320" y="384403"/>
                  </a:lnTo>
                  <a:lnTo>
                    <a:pt x="351434" y="369430"/>
                  </a:lnTo>
                  <a:lnTo>
                    <a:pt x="351688" y="367855"/>
                  </a:lnTo>
                  <a:lnTo>
                    <a:pt x="434467" y="402361"/>
                  </a:lnTo>
                  <a:lnTo>
                    <a:pt x="438924" y="408076"/>
                  </a:lnTo>
                  <a:lnTo>
                    <a:pt x="442125" y="414515"/>
                  </a:lnTo>
                  <a:lnTo>
                    <a:pt x="443966" y="421449"/>
                  </a:lnTo>
                  <a:lnTo>
                    <a:pt x="444322" y="428015"/>
                  </a:lnTo>
                  <a:lnTo>
                    <a:pt x="444322" y="384378"/>
                  </a:lnTo>
                  <a:lnTo>
                    <a:pt x="442595" y="383082"/>
                  </a:lnTo>
                  <a:lnTo>
                    <a:pt x="406044" y="367855"/>
                  </a:lnTo>
                  <a:lnTo>
                    <a:pt x="353237" y="345859"/>
                  </a:lnTo>
                  <a:lnTo>
                    <a:pt x="351409" y="345071"/>
                  </a:lnTo>
                  <a:lnTo>
                    <a:pt x="349440" y="344652"/>
                  </a:lnTo>
                  <a:lnTo>
                    <a:pt x="347459" y="344652"/>
                  </a:lnTo>
                  <a:lnTo>
                    <a:pt x="330327" y="437311"/>
                  </a:lnTo>
                  <a:lnTo>
                    <a:pt x="332016" y="451472"/>
                  </a:lnTo>
                  <a:lnTo>
                    <a:pt x="442366" y="520090"/>
                  </a:lnTo>
                  <a:lnTo>
                    <a:pt x="444195" y="520877"/>
                  </a:lnTo>
                  <a:lnTo>
                    <a:pt x="446303" y="521335"/>
                  </a:lnTo>
                  <a:lnTo>
                    <a:pt x="448144" y="521335"/>
                  </a:lnTo>
                  <a:lnTo>
                    <a:pt x="462305" y="498119"/>
                  </a:lnTo>
                  <a:lnTo>
                    <a:pt x="465162" y="493433"/>
                  </a:lnTo>
                  <a:lnTo>
                    <a:pt x="465289" y="428713"/>
                  </a:lnTo>
                  <a:close/>
                </a:path>
                <a:path w="940435" h="607695">
                  <a:moveTo>
                    <a:pt x="940092" y="326428"/>
                  </a:moveTo>
                  <a:lnTo>
                    <a:pt x="934466" y="273227"/>
                  </a:lnTo>
                  <a:lnTo>
                    <a:pt x="919175" y="247827"/>
                  </a:lnTo>
                  <a:lnTo>
                    <a:pt x="919175" y="304990"/>
                  </a:lnTo>
                  <a:lnTo>
                    <a:pt x="919175" y="326428"/>
                  </a:lnTo>
                  <a:lnTo>
                    <a:pt x="901966" y="382231"/>
                  </a:lnTo>
                  <a:lnTo>
                    <a:pt x="856310" y="418630"/>
                  </a:lnTo>
                  <a:lnTo>
                    <a:pt x="838936" y="425399"/>
                  </a:lnTo>
                  <a:lnTo>
                    <a:pt x="830732" y="421830"/>
                  </a:lnTo>
                  <a:lnTo>
                    <a:pt x="827265" y="412902"/>
                  </a:lnTo>
                  <a:lnTo>
                    <a:pt x="826935" y="411162"/>
                  </a:lnTo>
                  <a:lnTo>
                    <a:pt x="826782" y="392379"/>
                  </a:lnTo>
                  <a:lnTo>
                    <a:pt x="830554" y="386880"/>
                  </a:lnTo>
                  <a:lnTo>
                    <a:pt x="836256" y="384860"/>
                  </a:lnTo>
                  <a:lnTo>
                    <a:pt x="846289" y="379869"/>
                  </a:lnTo>
                  <a:lnTo>
                    <a:pt x="854075" y="372173"/>
                  </a:lnTo>
                  <a:lnTo>
                    <a:pt x="859104" y="362458"/>
                  </a:lnTo>
                  <a:lnTo>
                    <a:pt x="860869" y="351409"/>
                  </a:lnTo>
                  <a:lnTo>
                    <a:pt x="860767" y="344017"/>
                  </a:lnTo>
                  <a:lnTo>
                    <a:pt x="860399" y="338658"/>
                  </a:lnTo>
                  <a:lnTo>
                    <a:pt x="858697" y="332092"/>
                  </a:lnTo>
                  <a:lnTo>
                    <a:pt x="852220" y="327901"/>
                  </a:lnTo>
                  <a:lnTo>
                    <a:pt x="822972" y="309016"/>
                  </a:lnTo>
                  <a:lnTo>
                    <a:pt x="812444" y="311581"/>
                  </a:lnTo>
                  <a:lnTo>
                    <a:pt x="684872" y="364490"/>
                  </a:lnTo>
                  <a:lnTo>
                    <a:pt x="682574" y="367220"/>
                  </a:lnTo>
                  <a:lnTo>
                    <a:pt x="681812" y="370522"/>
                  </a:lnTo>
                  <a:lnTo>
                    <a:pt x="649071" y="516013"/>
                  </a:lnTo>
                  <a:lnTo>
                    <a:pt x="532688" y="563359"/>
                  </a:lnTo>
                  <a:lnTo>
                    <a:pt x="532688" y="364490"/>
                  </a:lnTo>
                  <a:lnTo>
                    <a:pt x="532434" y="364490"/>
                  </a:lnTo>
                  <a:lnTo>
                    <a:pt x="583844" y="344017"/>
                  </a:lnTo>
                  <a:lnTo>
                    <a:pt x="833513" y="244589"/>
                  </a:lnTo>
                  <a:lnTo>
                    <a:pt x="848906" y="240550"/>
                  </a:lnTo>
                  <a:lnTo>
                    <a:pt x="864654" y="240550"/>
                  </a:lnTo>
                  <a:lnTo>
                    <a:pt x="880097" y="244589"/>
                  </a:lnTo>
                  <a:lnTo>
                    <a:pt x="879957" y="244589"/>
                  </a:lnTo>
                  <a:lnTo>
                    <a:pt x="893737" y="252336"/>
                  </a:lnTo>
                  <a:lnTo>
                    <a:pt x="904659" y="262953"/>
                  </a:lnTo>
                  <a:lnTo>
                    <a:pt x="912736" y="275640"/>
                  </a:lnTo>
                  <a:lnTo>
                    <a:pt x="917663" y="289852"/>
                  </a:lnTo>
                  <a:lnTo>
                    <a:pt x="919175" y="304990"/>
                  </a:lnTo>
                  <a:lnTo>
                    <a:pt x="919175" y="247827"/>
                  </a:lnTo>
                  <a:lnTo>
                    <a:pt x="907021" y="240550"/>
                  </a:lnTo>
                  <a:lnTo>
                    <a:pt x="874661" y="221183"/>
                  </a:lnTo>
                  <a:lnTo>
                    <a:pt x="850201" y="219468"/>
                  </a:lnTo>
                  <a:lnTo>
                    <a:pt x="825817" y="225158"/>
                  </a:lnTo>
                  <a:lnTo>
                    <a:pt x="527418" y="344017"/>
                  </a:lnTo>
                  <a:lnTo>
                    <a:pt x="526694" y="343535"/>
                  </a:lnTo>
                  <a:lnTo>
                    <a:pt x="526288" y="343306"/>
                  </a:lnTo>
                  <a:lnTo>
                    <a:pt x="511797" y="337273"/>
                  </a:lnTo>
                  <a:lnTo>
                    <a:pt x="511759" y="359956"/>
                  </a:lnTo>
                  <a:lnTo>
                    <a:pt x="511683" y="430669"/>
                  </a:lnTo>
                  <a:lnTo>
                    <a:pt x="511416" y="567372"/>
                  </a:lnTo>
                  <a:lnTo>
                    <a:pt x="491032" y="565391"/>
                  </a:lnTo>
                  <a:lnTo>
                    <a:pt x="487692" y="566762"/>
                  </a:lnTo>
                  <a:lnTo>
                    <a:pt x="485521" y="569353"/>
                  </a:lnTo>
                  <a:lnTo>
                    <a:pt x="473367" y="583577"/>
                  </a:lnTo>
                  <a:lnTo>
                    <a:pt x="346798" y="530860"/>
                  </a:lnTo>
                  <a:lnTo>
                    <a:pt x="319430" y="502069"/>
                  </a:lnTo>
                  <a:lnTo>
                    <a:pt x="294462" y="437515"/>
                  </a:lnTo>
                  <a:lnTo>
                    <a:pt x="289534" y="427304"/>
                  </a:lnTo>
                  <a:lnTo>
                    <a:pt x="288455" y="425094"/>
                  </a:lnTo>
                  <a:lnTo>
                    <a:pt x="280771" y="415493"/>
                  </a:lnTo>
                  <a:lnTo>
                    <a:pt x="271843" y="409130"/>
                  </a:lnTo>
                  <a:lnTo>
                    <a:pt x="262153" y="406450"/>
                  </a:lnTo>
                  <a:lnTo>
                    <a:pt x="260032" y="406450"/>
                  </a:lnTo>
                  <a:lnTo>
                    <a:pt x="220370" y="454964"/>
                  </a:lnTo>
                  <a:lnTo>
                    <a:pt x="216268" y="461873"/>
                  </a:lnTo>
                  <a:lnTo>
                    <a:pt x="210070" y="466534"/>
                  </a:lnTo>
                  <a:lnTo>
                    <a:pt x="202577" y="468515"/>
                  </a:lnTo>
                  <a:lnTo>
                    <a:pt x="194627" y="467436"/>
                  </a:lnTo>
                  <a:lnTo>
                    <a:pt x="193433" y="466979"/>
                  </a:lnTo>
                  <a:lnTo>
                    <a:pt x="63652" y="412902"/>
                  </a:lnTo>
                  <a:lnTo>
                    <a:pt x="63512" y="412902"/>
                  </a:lnTo>
                  <a:lnTo>
                    <a:pt x="47104" y="379869"/>
                  </a:lnTo>
                  <a:lnTo>
                    <a:pt x="45212" y="378066"/>
                  </a:lnTo>
                  <a:lnTo>
                    <a:pt x="20904" y="367931"/>
                  </a:lnTo>
                  <a:lnTo>
                    <a:pt x="21297" y="155702"/>
                  </a:lnTo>
                  <a:lnTo>
                    <a:pt x="511759" y="359956"/>
                  </a:lnTo>
                  <a:lnTo>
                    <a:pt x="511759" y="337261"/>
                  </a:lnTo>
                  <a:lnTo>
                    <a:pt x="179006" y="198653"/>
                  </a:lnTo>
                  <a:lnTo>
                    <a:pt x="181165" y="190512"/>
                  </a:lnTo>
                  <a:lnTo>
                    <a:pt x="188976" y="161023"/>
                  </a:lnTo>
                  <a:lnTo>
                    <a:pt x="315836" y="108394"/>
                  </a:lnTo>
                  <a:lnTo>
                    <a:pt x="324091" y="111823"/>
                  </a:lnTo>
                  <a:lnTo>
                    <a:pt x="327075" y="119011"/>
                  </a:lnTo>
                  <a:lnTo>
                    <a:pt x="327812" y="120738"/>
                  </a:lnTo>
                  <a:lnTo>
                    <a:pt x="328168" y="122605"/>
                  </a:lnTo>
                  <a:lnTo>
                    <a:pt x="328206" y="133146"/>
                  </a:lnTo>
                  <a:lnTo>
                    <a:pt x="328320" y="137693"/>
                  </a:lnTo>
                  <a:lnTo>
                    <a:pt x="324548" y="143179"/>
                  </a:lnTo>
                  <a:lnTo>
                    <a:pt x="318820" y="145211"/>
                  </a:lnTo>
                  <a:lnTo>
                    <a:pt x="308787" y="150190"/>
                  </a:lnTo>
                  <a:lnTo>
                    <a:pt x="294170" y="190512"/>
                  </a:lnTo>
                  <a:lnTo>
                    <a:pt x="294055" y="196418"/>
                  </a:lnTo>
                  <a:lnTo>
                    <a:pt x="330492" y="224942"/>
                  </a:lnTo>
                  <a:lnTo>
                    <a:pt x="374027" y="205917"/>
                  </a:lnTo>
                  <a:lnTo>
                    <a:pt x="407403" y="174548"/>
                  </a:lnTo>
                  <a:lnTo>
                    <a:pt x="428269" y="106946"/>
                  </a:lnTo>
                  <a:lnTo>
                    <a:pt x="428231" y="85547"/>
                  </a:lnTo>
                  <a:lnTo>
                    <a:pt x="426961" y="69469"/>
                  </a:lnTo>
                  <a:lnTo>
                    <a:pt x="422605" y="53657"/>
                  </a:lnTo>
                  <a:lnTo>
                    <a:pt x="415366" y="38950"/>
                  </a:lnTo>
                  <a:lnTo>
                    <a:pt x="407403" y="28460"/>
                  </a:lnTo>
                  <a:lnTo>
                    <a:pt x="407403" y="85547"/>
                  </a:lnTo>
                  <a:lnTo>
                    <a:pt x="407403" y="106946"/>
                  </a:lnTo>
                  <a:lnTo>
                    <a:pt x="390144" y="162737"/>
                  </a:lnTo>
                  <a:lnTo>
                    <a:pt x="344500" y="199136"/>
                  </a:lnTo>
                  <a:lnTo>
                    <a:pt x="327101" y="205917"/>
                  </a:lnTo>
                  <a:lnTo>
                    <a:pt x="318897" y="202323"/>
                  </a:lnTo>
                  <a:lnTo>
                    <a:pt x="316090" y="195046"/>
                  </a:lnTo>
                  <a:lnTo>
                    <a:pt x="315429" y="193408"/>
                  </a:lnTo>
                  <a:lnTo>
                    <a:pt x="315099" y="191681"/>
                  </a:lnTo>
                  <a:lnTo>
                    <a:pt x="314985" y="174548"/>
                  </a:lnTo>
                  <a:lnTo>
                    <a:pt x="314947" y="172885"/>
                  </a:lnTo>
                  <a:lnTo>
                    <a:pt x="318719" y="167386"/>
                  </a:lnTo>
                  <a:lnTo>
                    <a:pt x="324472" y="165354"/>
                  </a:lnTo>
                  <a:lnTo>
                    <a:pt x="334492" y="160375"/>
                  </a:lnTo>
                  <a:lnTo>
                    <a:pt x="342265" y="152692"/>
                  </a:lnTo>
                  <a:lnTo>
                    <a:pt x="347281" y="142976"/>
                  </a:lnTo>
                  <a:lnTo>
                    <a:pt x="349059" y="131914"/>
                  </a:lnTo>
                  <a:lnTo>
                    <a:pt x="349059" y="125984"/>
                  </a:lnTo>
                  <a:lnTo>
                    <a:pt x="321691" y="90258"/>
                  </a:lnTo>
                  <a:lnTo>
                    <a:pt x="311137" y="89535"/>
                  </a:lnTo>
                  <a:lnTo>
                    <a:pt x="300609" y="92075"/>
                  </a:lnTo>
                  <a:lnTo>
                    <a:pt x="173164" y="144957"/>
                  </a:lnTo>
                  <a:lnTo>
                    <a:pt x="170916" y="147548"/>
                  </a:lnTo>
                  <a:lnTo>
                    <a:pt x="159524" y="190512"/>
                  </a:lnTo>
                  <a:lnTo>
                    <a:pt x="75971" y="155702"/>
                  </a:lnTo>
                  <a:lnTo>
                    <a:pt x="38379" y="140042"/>
                  </a:lnTo>
                  <a:lnTo>
                    <a:pt x="38252" y="139890"/>
                  </a:lnTo>
                  <a:lnTo>
                    <a:pt x="321703" y="25082"/>
                  </a:lnTo>
                  <a:lnTo>
                    <a:pt x="337096" y="21069"/>
                  </a:lnTo>
                  <a:lnTo>
                    <a:pt x="352831" y="21069"/>
                  </a:lnTo>
                  <a:lnTo>
                    <a:pt x="392836" y="43459"/>
                  </a:lnTo>
                  <a:lnTo>
                    <a:pt x="407403" y="85547"/>
                  </a:lnTo>
                  <a:lnTo>
                    <a:pt x="407403" y="28460"/>
                  </a:lnTo>
                  <a:lnTo>
                    <a:pt x="395071" y="21069"/>
                  </a:lnTo>
                  <a:lnTo>
                    <a:pt x="362724" y="1689"/>
                  </a:lnTo>
                  <a:lnTo>
                    <a:pt x="338277" y="0"/>
                  </a:lnTo>
                  <a:lnTo>
                    <a:pt x="313905" y="5702"/>
                  </a:lnTo>
                  <a:lnTo>
                    <a:pt x="6070" y="130670"/>
                  </a:lnTo>
                  <a:lnTo>
                    <a:pt x="355" y="172885"/>
                  </a:lnTo>
                  <a:lnTo>
                    <a:pt x="0" y="379107"/>
                  </a:lnTo>
                  <a:lnTo>
                    <a:pt x="2514" y="382930"/>
                  </a:lnTo>
                  <a:lnTo>
                    <a:pt x="31229" y="394893"/>
                  </a:lnTo>
                  <a:lnTo>
                    <a:pt x="47612" y="427875"/>
                  </a:lnTo>
                  <a:lnTo>
                    <a:pt x="49530" y="429628"/>
                  </a:lnTo>
                  <a:lnTo>
                    <a:pt x="51955" y="430669"/>
                  </a:lnTo>
                  <a:lnTo>
                    <a:pt x="185420" y="486257"/>
                  </a:lnTo>
                  <a:lnTo>
                    <a:pt x="201015" y="489737"/>
                  </a:lnTo>
                  <a:lnTo>
                    <a:pt x="215607" y="487121"/>
                  </a:lnTo>
                  <a:lnTo>
                    <a:pt x="229260" y="468515"/>
                  </a:lnTo>
                  <a:lnTo>
                    <a:pt x="257009" y="430669"/>
                  </a:lnTo>
                  <a:lnTo>
                    <a:pt x="257848" y="429044"/>
                  </a:lnTo>
                  <a:lnTo>
                    <a:pt x="259270" y="427494"/>
                  </a:lnTo>
                  <a:lnTo>
                    <a:pt x="258851" y="427494"/>
                  </a:lnTo>
                  <a:lnTo>
                    <a:pt x="260705" y="427304"/>
                  </a:lnTo>
                  <a:lnTo>
                    <a:pt x="263766" y="427494"/>
                  </a:lnTo>
                  <a:lnTo>
                    <a:pt x="270383" y="432447"/>
                  </a:lnTo>
                  <a:lnTo>
                    <a:pt x="292938" y="494017"/>
                  </a:lnTo>
                  <a:lnTo>
                    <a:pt x="301764" y="513397"/>
                  </a:lnTo>
                  <a:lnTo>
                    <a:pt x="312610" y="529539"/>
                  </a:lnTo>
                  <a:lnTo>
                    <a:pt x="325081" y="541959"/>
                  </a:lnTo>
                  <a:lnTo>
                    <a:pt x="338772" y="550164"/>
                  </a:lnTo>
                  <a:lnTo>
                    <a:pt x="476529" y="607542"/>
                  </a:lnTo>
                  <a:lnTo>
                    <a:pt x="481342" y="606386"/>
                  </a:lnTo>
                  <a:lnTo>
                    <a:pt x="497852" y="587070"/>
                  </a:lnTo>
                  <a:lnTo>
                    <a:pt x="520839" y="589292"/>
                  </a:lnTo>
                  <a:lnTo>
                    <a:pt x="522947" y="589292"/>
                  </a:lnTo>
                  <a:lnTo>
                    <a:pt x="523951" y="589114"/>
                  </a:lnTo>
                  <a:lnTo>
                    <a:pt x="524764" y="588835"/>
                  </a:lnTo>
                  <a:lnTo>
                    <a:pt x="525538" y="588835"/>
                  </a:lnTo>
                  <a:lnTo>
                    <a:pt x="529882" y="587070"/>
                  </a:lnTo>
                  <a:lnTo>
                    <a:pt x="538467" y="583577"/>
                  </a:lnTo>
                  <a:lnTo>
                    <a:pt x="578307" y="567372"/>
                  </a:lnTo>
                  <a:lnTo>
                    <a:pt x="588175" y="563359"/>
                  </a:lnTo>
                  <a:lnTo>
                    <a:pt x="665149" y="532041"/>
                  </a:lnTo>
                  <a:lnTo>
                    <a:pt x="667512" y="529272"/>
                  </a:lnTo>
                  <a:lnTo>
                    <a:pt x="701001" y="380403"/>
                  </a:lnTo>
                  <a:lnTo>
                    <a:pt x="827671" y="327901"/>
                  </a:lnTo>
                  <a:lnTo>
                    <a:pt x="835926" y="331292"/>
                  </a:lnTo>
                  <a:lnTo>
                    <a:pt x="838911" y="338518"/>
                  </a:lnTo>
                  <a:lnTo>
                    <a:pt x="839647" y="340233"/>
                  </a:lnTo>
                  <a:lnTo>
                    <a:pt x="840003" y="342061"/>
                  </a:lnTo>
                  <a:lnTo>
                    <a:pt x="840117" y="355930"/>
                  </a:lnTo>
                  <a:lnTo>
                    <a:pt x="840155" y="357187"/>
                  </a:lnTo>
                  <a:lnTo>
                    <a:pt x="836383" y="362661"/>
                  </a:lnTo>
                  <a:lnTo>
                    <a:pt x="830630" y="364693"/>
                  </a:lnTo>
                  <a:lnTo>
                    <a:pt x="820610" y="369684"/>
                  </a:lnTo>
                  <a:lnTo>
                    <a:pt x="812838" y="377380"/>
                  </a:lnTo>
                  <a:lnTo>
                    <a:pt x="807808" y="387096"/>
                  </a:lnTo>
                  <a:lnTo>
                    <a:pt x="806018" y="398157"/>
                  </a:lnTo>
                  <a:lnTo>
                    <a:pt x="806069" y="409130"/>
                  </a:lnTo>
                  <a:lnTo>
                    <a:pt x="826719" y="441477"/>
                  </a:lnTo>
                  <a:lnTo>
                    <a:pt x="840701" y="444601"/>
                  </a:lnTo>
                  <a:lnTo>
                    <a:pt x="844892" y="444601"/>
                  </a:lnTo>
                  <a:lnTo>
                    <a:pt x="885863" y="425399"/>
                  </a:lnTo>
                  <a:lnTo>
                    <a:pt x="919238" y="394030"/>
                  </a:lnTo>
                  <a:lnTo>
                    <a:pt x="934656" y="362178"/>
                  </a:lnTo>
                  <a:lnTo>
                    <a:pt x="940092" y="3264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335863" y="2158249"/>
            <a:ext cx="940425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l-GR" sz="1900" spc="130" dirty="0">
                <a:solidFill>
                  <a:srgbClr val="FFB900"/>
                </a:solidFill>
                <a:latin typeface="Times New Roman"/>
                <a:cs typeface="Times New Roman"/>
              </a:rPr>
              <a:t>ΠΟΙΟΣ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17074" y="3839510"/>
            <a:ext cx="1863707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spcBef>
                <a:spcPts val="100"/>
              </a:spcBef>
            </a:pP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Προπτυχιακοί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μεταπτυχιακοί φοιτητές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ναυτιλιακών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επιχειρήσεων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60705" y="1705499"/>
            <a:ext cx="2879698" cy="3422618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5596940" y="2161296"/>
            <a:ext cx="210183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00" spc="25" dirty="0">
                <a:solidFill>
                  <a:srgbClr val="FFB900"/>
                </a:solidFill>
                <a:latin typeface="Calibri"/>
                <a:cs typeface="Calibri"/>
              </a:rPr>
              <a:t>Τ</a:t>
            </a:r>
            <a:r>
              <a:rPr sz="1900" spc="20" dirty="0">
                <a:solidFill>
                  <a:srgbClr val="FFB900"/>
                </a:solidFill>
                <a:latin typeface="Calibri"/>
                <a:cs typeface="Calibri"/>
              </a:rPr>
              <a:t>Ι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235333" y="5845101"/>
            <a:ext cx="8572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96186" y="3749974"/>
            <a:ext cx="2167235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Βασικά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στοιχεία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τεχνολογίας </a:t>
            </a:r>
            <a:r>
              <a:rPr sz="1100" spc="-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 ναυτιλιακής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 κυβερνοασφάλειας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διαχείριση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κινδύνων 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τους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 σημερινούς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φοιτητές και τους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μελλοντικούς 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επαγγελματίες της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ναυτιλίας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6891" y="87458"/>
            <a:ext cx="6413440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4" dirty="0">
                <a:solidFill>
                  <a:srgbClr val="FFB900"/>
                </a:solidFill>
              </a:rPr>
              <a:t>Χρήση</a:t>
            </a:r>
            <a:r>
              <a:rPr spc="170" dirty="0">
                <a:solidFill>
                  <a:srgbClr val="FFB900"/>
                </a:solidFill>
              </a:rPr>
              <a:t> </a:t>
            </a:r>
            <a:r>
              <a:rPr spc="204" dirty="0">
                <a:solidFill>
                  <a:srgbClr val="FFB900"/>
                </a:solidFill>
              </a:rPr>
              <a:t>συνάρτησης </a:t>
            </a:r>
            <a:r>
              <a:rPr spc="195" dirty="0">
                <a:solidFill>
                  <a:srgbClr val="FFB900"/>
                </a:solidFill>
              </a:rPr>
              <a:t>κατακερματισμού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2595" y="1111516"/>
            <a:ext cx="9207476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836" indent="-104135">
              <a:lnSpc>
                <a:spcPts val="1780"/>
              </a:lnSpc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114" dirty="0">
                <a:latin typeface="Calibri"/>
                <a:cs typeface="Calibri"/>
              </a:rPr>
              <a:t>Μια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συνάρτηση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κατακερματισμού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μπορεί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εξασφαλίσει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ακεραιότητα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κειμένου.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Εάν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σύνοψη</a:t>
            </a:r>
            <a:endParaRPr sz="1400" dirty="0">
              <a:latin typeface="Calibri"/>
              <a:cs typeface="Calibri"/>
            </a:endParaRPr>
          </a:p>
          <a:p>
            <a:pPr marL="103502" marR="1910022">
              <a:lnSpc>
                <a:spcPts val="1460"/>
              </a:lnSpc>
              <a:spcBef>
                <a:spcPts val="170"/>
              </a:spcBef>
            </a:pPr>
            <a:r>
              <a:rPr sz="1400" spc="125" dirty="0">
                <a:latin typeface="Calibri"/>
                <a:cs typeface="Calibri"/>
              </a:rPr>
              <a:t>ενός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κειμένου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φυλάσσεται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ασφαλές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μέρος,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κείμενο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αργότερα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να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ελέγχεται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για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ακεραιότητα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με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εκ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νέου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υπολογισμό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σύνοψης</a:t>
            </a:r>
            <a:endParaRPr sz="1400" dirty="0">
              <a:latin typeface="Calibri"/>
              <a:cs typeface="Calibri"/>
            </a:endParaRPr>
          </a:p>
          <a:p>
            <a:pPr marL="103502">
              <a:lnSpc>
                <a:spcPts val="1165"/>
              </a:lnSpc>
            </a:pPr>
            <a:r>
              <a:rPr sz="1400" spc="120" dirty="0">
                <a:latin typeface="Calibri"/>
                <a:cs typeface="Calibri"/>
              </a:rPr>
              <a:t>και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σύγκρισή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με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προηγούμενη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τιμή.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Το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λογισμικό</a:t>
            </a:r>
            <a:endParaRPr sz="1400" dirty="0">
              <a:latin typeface="Calibri"/>
              <a:cs typeface="Calibri"/>
            </a:endParaRPr>
          </a:p>
          <a:p>
            <a:pPr marL="103502">
              <a:lnSpc>
                <a:spcPts val="1515"/>
              </a:lnSpc>
            </a:pPr>
            <a:r>
              <a:rPr sz="1400" spc="135" dirty="0">
                <a:latin typeface="Calibri"/>
                <a:cs typeface="Calibri"/>
              </a:rPr>
              <a:t>προστασίας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από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ιούς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κάνει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χρήση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αυτής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τεχνικής.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2594" y="2160972"/>
            <a:ext cx="5960691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45" dirty="0">
                <a:latin typeface="Calibri"/>
                <a:cs typeface="Calibri"/>
              </a:rPr>
              <a:t>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σύνολα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των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κωδικών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πρόσβασης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των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χρηστών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μπορούν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4032" y="2310197"/>
            <a:ext cx="5989264" cy="3888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130" dirty="0">
                <a:latin typeface="Calibri"/>
                <a:cs typeface="Calibri"/>
              </a:rPr>
              <a:t>αποθηκεύονται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ένα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αρχείο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(για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τη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διαδικασία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σύνδεσης)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αντί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για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απλούς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κωδικούς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πρόσβασης.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Όταν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ο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χρήστης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προσπαθεί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4035" y="2608645"/>
            <a:ext cx="5869250" cy="577787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ct val="79600"/>
              </a:lnSpc>
              <a:spcBef>
                <a:spcPts val="440"/>
              </a:spcBef>
            </a:pPr>
            <a:r>
              <a:rPr sz="1400" spc="125" dirty="0">
                <a:latin typeface="Calibri"/>
                <a:cs typeface="Calibri"/>
              </a:rPr>
              <a:t>αποκτήσει </a:t>
            </a:r>
            <a:r>
              <a:rPr sz="1400" spc="140" dirty="0">
                <a:latin typeface="Calibri"/>
                <a:cs typeface="Calibri"/>
              </a:rPr>
              <a:t>πρόσβαση, </a:t>
            </a:r>
            <a:r>
              <a:rPr sz="1400" spc="150" dirty="0">
                <a:latin typeface="Calibri"/>
                <a:cs typeface="Calibri"/>
              </a:rPr>
              <a:t>η σύνοψη </a:t>
            </a:r>
            <a:r>
              <a:rPr sz="1400" spc="130" dirty="0">
                <a:latin typeface="Calibri"/>
                <a:cs typeface="Calibri"/>
              </a:rPr>
              <a:t>του </a:t>
            </a:r>
            <a:r>
              <a:rPr sz="1400" spc="135" dirty="0">
                <a:latin typeface="Calibri"/>
                <a:cs typeface="Calibri"/>
              </a:rPr>
              <a:t>κωδικού </a:t>
            </a:r>
            <a:r>
              <a:rPr sz="1400" spc="145" dirty="0">
                <a:latin typeface="Calibri"/>
                <a:cs typeface="Calibri"/>
              </a:rPr>
              <a:t>πρόσβασης </a:t>
            </a:r>
            <a:r>
              <a:rPr sz="1400" spc="1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συγκρίνεται </a:t>
            </a:r>
            <a:r>
              <a:rPr sz="1400" spc="105" dirty="0">
                <a:latin typeface="Calibri"/>
                <a:cs typeface="Calibri"/>
              </a:rPr>
              <a:t>με </a:t>
            </a:r>
            <a:r>
              <a:rPr sz="1400" spc="90" dirty="0">
                <a:latin typeface="Calibri"/>
                <a:cs typeface="Calibri"/>
              </a:rPr>
              <a:t>το </a:t>
            </a:r>
            <a:r>
              <a:rPr sz="1400" spc="100" dirty="0">
                <a:latin typeface="Calibri"/>
                <a:cs typeface="Calibri"/>
              </a:rPr>
              <a:t>αποθηκευμένο </a:t>
            </a:r>
            <a:r>
              <a:rPr sz="1400" spc="75" dirty="0">
                <a:latin typeface="Calibri"/>
                <a:cs typeface="Calibri"/>
              </a:rPr>
              <a:t>digest. </a:t>
            </a:r>
            <a:r>
              <a:rPr sz="1400" spc="135" dirty="0">
                <a:latin typeface="Calibri"/>
                <a:cs typeface="Calibri"/>
              </a:rPr>
              <a:t>Ο </a:t>
            </a:r>
            <a:r>
              <a:rPr sz="1400" spc="85" dirty="0">
                <a:latin typeface="Calibri"/>
                <a:cs typeface="Calibri"/>
              </a:rPr>
              <a:t>διαχειριστής </a:t>
            </a:r>
            <a:r>
              <a:rPr sz="1400" spc="110" dirty="0">
                <a:latin typeface="Calibri"/>
                <a:cs typeface="Calibri"/>
              </a:rPr>
              <a:t>ή </a:t>
            </a:r>
            <a:r>
              <a:rPr sz="1400" spc="95" dirty="0">
                <a:latin typeface="Calibri"/>
                <a:cs typeface="Calibri"/>
              </a:rPr>
              <a:t>ένας χάκερ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δεν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μπορεί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συμπεράνει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τους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κωδικούς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πρόσβασης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από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σύνολα.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595" y="3266001"/>
            <a:ext cx="6080701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55" dirty="0">
                <a:latin typeface="Calibri"/>
                <a:cs typeface="Calibri"/>
              </a:rPr>
              <a:t>Μια</a:t>
            </a:r>
            <a:r>
              <a:rPr sz="1400" spc="47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συνάρτηση</a:t>
            </a:r>
            <a:r>
              <a:rPr sz="1400" spc="4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κατακερματισμού</a:t>
            </a:r>
            <a:r>
              <a:rPr sz="1400" spc="4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</a:t>
            </a:r>
            <a:r>
              <a:rPr sz="1400" spc="47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4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χρησιμεύσει</a:t>
            </a:r>
            <a:r>
              <a:rPr sz="1400" spc="47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ως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4034" y="3415225"/>
            <a:ext cx="5677482" cy="876266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algn="just">
              <a:lnSpc>
                <a:spcPct val="69900"/>
              </a:lnSpc>
              <a:spcBef>
                <a:spcPts val="605"/>
              </a:spcBef>
            </a:pPr>
            <a:r>
              <a:rPr sz="1400" spc="135" dirty="0">
                <a:latin typeface="Calibri"/>
                <a:cs typeface="Calibri"/>
              </a:rPr>
              <a:t>υπογραφή,</a:t>
            </a:r>
            <a:r>
              <a:rPr sz="1400" spc="14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μαζί</a:t>
            </a:r>
            <a:r>
              <a:rPr sz="1400" spc="12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με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έναν</a:t>
            </a:r>
            <a:r>
              <a:rPr sz="1400" spc="13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αλγόριθμο</a:t>
            </a:r>
            <a:r>
              <a:rPr sz="1400" spc="135" dirty="0">
                <a:latin typeface="Calibri"/>
                <a:cs typeface="Calibri"/>
              </a:rPr>
              <a:t> δημόσιου</a:t>
            </a:r>
            <a:r>
              <a:rPr sz="1400" spc="14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κλειδιού.</a:t>
            </a:r>
            <a:r>
              <a:rPr sz="1400" spc="120" dirty="0">
                <a:latin typeface="Calibri"/>
                <a:cs typeface="Calibri"/>
              </a:rPr>
              <a:t> </a:t>
            </a:r>
            <a:r>
              <a:rPr sz="1400" spc="185" dirty="0">
                <a:latin typeface="Calibri"/>
                <a:cs typeface="Calibri"/>
              </a:rPr>
              <a:t>Ο </a:t>
            </a:r>
            <a:r>
              <a:rPr sz="1400" spc="190" dirty="0">
                <a:latin typeface="Calibri"/>
                <a:cs typeface="Calibri"/>
              </a:rPr>
              <a:t> </a:t>
            </a:r>
            <a:r>
              <a:rPr sz="1400" spc="170" dirty="0">
                <a:latin typeface="Calibri"/>
                <a:cs typeface="Calibri"/>
              </a:rPr>
              <a:t>Μπομπ </a:t>
            </a:r>
            <a:r>
              <a:rPr sz="1400" spc="130" dirty="0">
                <a:latin typeface="Calibri"/>
                <a:cs typeface="Calibri"/>
              </a:rPr>
              <a:t>μπορεί </a:t>
            </a:r>
            <a:r>
              <a:rPr sz="1400" spc="140" dirty="0">
                <a:latin typeface="Calibri"/>
                <a:cs typeface="Calibri"/>
              </a:rPr>
              <a:t>να </a:t>
            </a:r>
            <a:r>
              <a:rPr sz="1400" spc="130" dirty="0">
                <a:latin typeface="Calibri"/>
                <a:cs typeface="Calibri"/>
              </a:rPr>
              <a:t>δημοσιεύσει </a:t>
            </a:r>
            <a:r>
              <a:rPr sz="1400" spc="135" dirty="0">
                <a:latin typeface="Calibri"/>
                <a:cs typeface="Calibri"/>
              </a:rPr>
              <a:t>ένα </a:t>
            </a:r>
            <a:r>
              <a:rPr sz="1400" spc="114" dirty="0">
                <a:latin typeface="Calibri"/>
                <a:cs typeface="Calibri"/>
              </a:rPr>
              <a:t>κείμενο, </a:t>
            </a:r>
            <a:r>
              <a:rPr sz="1400" spc="120" dirty="0">
                <a:latin typeface="Calibri"/>
                <a:cs typeface="Calibri"/>
              </a:rPr>
              <a:t>μαζί </a:t>
            </a:r>
            <a:r>
              <a:rPr sz="1400" spc="140" dirty="0">
                <a:latin typeface="Calibri"/>
                <a:cs typeface="Calibri"/>
              </a:rPr>
              <a:t>με </a:t>
            </a:r>
            <a:r>
              <a:rPr sz="1400" spc="125" dirty="0">
                <a:latin typeface="Calibri"/>
                <a:cs typeface="Calibri"/>
              </a:rPr>
              <a:t>το </a:t>
            </a:r>
            <a:r>
              <a:rPr sz="1400" spc="110" dirty="0">
                <a:latin typeface="Calibri"/>
                <a:cs typeface="Calibri"/>
              </a:rPr>
              <a:t>digest </a:t>
            </a:r>
            <a:r>
              <a:rPr sz="1400" spc="114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κρυπτογραφημένο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με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ιδιωτικό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του</a:t>
            </a:r>
            <a:endParaRPr sz="1400">
              <a:latin typeface="Calibri"/>
              <a:cs typeface="Calibri"/>
            </a:endParaRPr>
          </a:p>
          <a:p>
            <a:pPr marL="12700" algn="just">
              <a:lnSpc>
                <a:spcPts val="1155"/>
              </a:lnSpc>
            </a:pPr>
            <a:r>
              <a:rPr sz="1400" spc="75" dirty="0">
                <a:latin typeface="Calibri"/>
                <a:cs typeface="Calibri"/>
              </a:rPr>
              <a:t>κλειδί.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Έτσι,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παραλήπτες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μπορούν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επαληθεύσουν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</a:t>
            </a:r>
            <a:endParaRPr sz="1400">
              <a:latin typeface="Calibri"/>
              <a:cs typeface="Calibri"/>
            </a:endParaRPr>
          </a:p>
          <a:p>
            <a:pPr marL="12700" algn="just">
              <a:lnSpc>
                <a:spcPts val="1515"/>
              </a:lnSpc>
            </a:pPr>
            <a:r>
              <a:rPr sz="1400" spc="95" dirty="0">
                <a:latin typeface="Calibri"/>
                <a:cs typeface="Calibri"/>
              </a:rPr>
              <a:t>ακεραιότητα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κειμένου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ότι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αποστολέας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Bob.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591" y="4372203"/>
            <a:ext cx="6592509" cy="12207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836" indent="-104135">
              <a:lnSpc>
                <a:spcPts val="1780"/>
              </a:lnSpc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95" dirty="0">
                <a:latin typeface="Calibri"/>
                <a:cs typeface="Calibri"/>
              </a:rPr>
              <a:t>Οι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διαδεδομένες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συναρτήσεις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κατακερματισμού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ανήκουν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στην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κατηγορία</a:t>
            </a:r>
            <a:endParaRPr sz="1400">
              <a:latin typeface="Calibri"/>
              <a:cs typeface="Calibri"/>
            </a:endParaRPr>
          </a:p>
          <a:p>
            <a:pPr marL="103502">
              <a:lnSpc>
                <a:spcPts val="1510"/>
              </a:lnSpc>
            </a:pPr>
            <a:r>
              <a:rPr sz="1400" spc="90" dirty="0">
                <a:latin typeface="Calibri"/>
                <a:cs typeface="Calibri"/>
              </a:rPr>
              <a:t>οικογένεια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SHA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(Secure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Hash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Algorithm),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της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οποίας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οι</a:t>
            </a:r>
            <a:endParaRPr sz="1400">
              <a:latin typeface="Calibri"/>
              <a:cs typeface="Calibri"/>
            </a:endParaRPr>
          </a:p>
          <a:p>
            <a:pPr marL="103502" marR="929611">
              <a:lnSpc>
                <a:spcPts val="1350"/>
              </a:lnSpc>
              <a:spcBef>
                <a:spcPts val="204"/>
              </a:spcBef>
            </a:pP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ανάπτυξη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ξεκίνησε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1993.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τρέχουσα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έκδοση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SHA-3,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οποία οριστικοποιήθηκε </a:t>
            </a:r>
            <a:r>
              <a:rPr sz="1400" spc="90" dirty="0">
                <a:latin typeface="Calibri"/>
                <a:cs typeface="Calibri"/>
              </a:rPr>
              <a:t>το </a:t>
            </a:r>
            <a:r>
              <a:rPr sz="1400" spc="105" dirty="0">
                <a:latin typeface="Calibri"/>
                <a:cs typeface="Calibri"/>
              </a:rPr>
              <a:t>2015 </a:t>
            </a:r>
            <a:r>
              <a:rPr sz="1400" spc="90" dirty="0">
                <a:latin typeface="Calibri"/>
                <a:cs typeface="Calibri"/>
              </a:rPr>
              <a:t>και υποστηρίζει τη </a:t>
            </a:r>
            <a:r>
              <a:rPr sz="1400" spc="95" dirty="0">
                <a:latin typeface="Calibri"/>
                <a:cs typeface="Calibri"/>
              </a:rPr>
              <a:t>δημιουργία 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ψηφίδων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μήκους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έως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512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bit.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882123" y="0"/>
            <a:ext cx="5309821" cy="6880161"/>
            <a:chOff x="6882205" y="0"/>
            <a:chExt cx="5309870" cy="6880225"/>
          </a:xfrm>
        </p:grpSpPr>
        <p:sp>
          <p:nvSpPr>
            <p:cNvPr id="11" name="object 11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92797" y="1186979"/>
              <a:ext cx="3799202" cy="4826000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30</a:t>
            </a:fld>
            <a:endParaRPr spc="4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6931" y="76688"/>
            <a:ext cx="3561046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0" dirty="0">
                <a:solidFill>
                  <a:srgbClr val="FFB900"/>
                </a:solidFill>
              </a:rPr>
              <a:t>Keyed</a:t>
            </a:r>
            <a:r>
              <a:rPr spc="175" dirty="0">
                <a:solidFill>
                  <a:srgbClr val="FFB900"/>
                </a:solidFill>
              </a:rPr>
              <a:t> </a:t>
            </a:r>
            <a:r>
              <a:rPr spc="195" dirty="0">
                <a:solidFill>
                  <a:srgbClr val="FFB900"/>
                </a:solidFill>
              </a:rPr>
              <a:t>Hash</a:t>
            </a:r>
            <a:r>
              <a:rPr spc="165" dirty="0">
                <a:solidFill>
                  <a:srgbClr val="FFB900"/>
                </a:solidFill>
              </a:rPr>
              <a:t> </a:t>
            </a:r>
            <a:r>
              <a:rPr spc="175" dirty="0">
                <a:solidFill>
                  <a:srgbClr val="FFB900"/>
                </a:solidFill>
              </a:rPr>
              <a:t>function</a:t>
            </a:r>
          </a:p>
        </p:txBody>
      </p:sp>
      <p:sp>
        <p:nvSpPr>
          <p:cNvPr id="3" name="object 3"/>
          <p:cNvSpPr/>
          <p:nvPr/>
        </p:nvSpPr>
        <p:spPr>
          <a:xfrm>
            <a:off x="8618847" y="1409480"/>
            <a:ext cx="567050" cy="0"/>
          </a:xfrm>
          <a:custGeom>
            <a:avLst/>
            <a:gdLst/>
            <a:ahLst/>
            <a:cxnLst/>
            <a:rect l="l" t="t" r="r" b="b"/>
            <a:pathLst>
              <a:path w="567054">
                <a:moveTo>
                  <a:pt x="0" y="0"/>
                </a:moveTo>
                <a:lnTo>
                  <a:pt x="567054" y="0"/>
                </a:lnTo>
              </a:path>
            </a:pathLst>
          </a:custGeom>
          <a:ln w="12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2632" y="1137196"/>
            <a:ext cx="8636555" cy="37803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3185" indent="-110484">
              <a:spcBef>
                <a:spcPts val="125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23185" algn="l"/>
              </a:tabLst>
            </a:pPr>
            <a:r>
              <a:rPr sz="1500" spc="210" dirty="0">
                <a:latin typeface="Calibri"/>
                <a:cs typeface="Calibri"/>
              </a:rPr>
              <a:t>Μια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90" dirty="0">
                <a:latin typeface="Calibri"/>
                <a:cs typeface="Calibri"/>
              </a:rPr>
              <a:t>συνάρτηση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80" dirty="0">
                <a:latin typeface="Calibri"/>
                <a:cs typeface="Calibri"/>
              </a:rPr>
              <a:t>κατακερματισμού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75" dirty="0">
                <a:latin typeface="Calibri"/>
                <a:cs typeface="Calibri"/>
              </a:rPr>
              <a:t>μπορεί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90" dirty="0">
                <a:latin typeface="Calibri"/>
                <a:cs typeface="Calibri"/>
              </a:rPr>
              <a:t>να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70" dirty="0">
                <a:latin typeface="Calibri"/>
                <a:cs typeface="Calibri"/>
              </a:rPr>
              <a:t>τροποποιηθεί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90" dirty="0">
                <a:latin typeface="Calibri"/>
                <a:cs typeface="Calibri"/>
              </a:rPr>
              <a:t>ώστε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90" dirty="0">
                <a:latin typeface="Calibri"/>
                <a:cs typeface="Calibri"/>
              </a:rPr>
              <a:t>να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δέχεται</a:t>
            </a:r>
            <a:r>
              <a:rPr sz="1500" spc="90" dirty="0">
                <a:latin typeface="Calibri"/>
                <a:cs typeface="Calibri"/>
              </a:rPr>
              <a:t> </a:t>
            </a:r>
            <a:r>
              <a:rPr sz="1500" spc="180" dirty="0">
                <a:latin typeface="Calibri"/>
                <a:cs typeface="Calibri"/>
              </a:rPr>
              <a:t>ένα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κλειδί.</a:t>
            </a:r>
            <a:endParaRPr sz="1500">
              <a:latin typeface="Calibri"/>
              <a:cs typeface="Calibri"/>
            </a:endParaRPr>
          </a:p>
          <a:p>
            <a:pPr marL="103502" marR="2000188">
              <a:spcBef>
                <a:spcPts val="265"/>
              </a:spcBef>
            </a:pPr>
            <a:r>
              <a:rPr sz="1500" spc="185" dirty="0">
                <a:latin typeface="Calibri"/>
                <a:cs typeface="Calibri"/>
              </a:rPr>
              <a:t>Εάν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95" dirty="0">
                <a:latin typeface="Calibri"/>
                <a:cs typeface="Calibri"/>
              </a:rPr>
              <a:t>ο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95" dirty="0">
                <a:latin typeface="Calibri"/>
                <a:cs typeface="Calibri"/>
              </a:rPr>
              <a:t>Bob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και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200" dirty="0">
                <a:latin typeface="Calibri"/>
                <a:cs typeface="Calibri"/>
              </a:rPr>
              <a:t>η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Alice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80" dirty="0">
                <a:latin typeface="Calibri"/>
                <a:cs typeface="Calibri"/>
              </a:rPr>
              <a:t>έχουν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ανταλλάξει</a:t>
            </a:r>
            <a:r>
              <a:rPr sz="1500" spc="90" dirty="0">
                <a:latin typeface="Calibri"/>
                <a:cs typeface="Calibri"/>
              </a:rPr>
              <a:t> </a:t>
            </a:r>
            <a:r>
              <a:rPr sz="1500" spc="180" dirty="0">
                <a:latin typeface="Calibri"/>
                <a:cs typeface="Calibri"/>
              </a:rPr>
              <a:t>ένα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κλειδί,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95" dirty="0">
                <a:latin typeface="Calibri"/>
                <a:cs typeface="Calibri"/>
              </a:rPr>
              <a:t>ο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95" dirty="0">
                <a:latin typeface="Calibri"/>
                <a:cs typeface="Calibri"/>
              </a:rPr>
              <a:t>Bob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μπορεί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175" dirty="0">
                <a:latin typeface="Calibri"/>
                <a:cs typeface="Calibri"/>
              </a:rPr>
              <a:t>να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στείλει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στην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Αλίκη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ένα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κείμενο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που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μπορεί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ελεγχθεί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για</a:t>
            </a:r>
            <a:endParaRPr sz="1500">
              <a:latin typeface="Calibri"/>
              <a:cs typeface="Calibri"/>
            </a:endParaRPr>
          </a:p>
          <a:p>
            <a:pPr marL="103502" marR="2993932">
              <a:lnSpc>
                <a:spcPts val="1789"/>
              </a:lnSpc>
              <a:spcBef>
                <a:spcPts val="60"/>
              </a:spcBef>
            </a:pPr>
            <a:r>
              <a:rPr sz="1500" spc="130" dirty="0">
                <a:latin typeface="Calibri"/>
                <a:cs typeface="Calibri"/>
              </a:rPr>
              <a:t>την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ακεραιότητά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του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από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την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Αλίκη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ταυτόχρονα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μόνο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ο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spc="180" dirty="0">
                <a:latin typeface="Calibri"/>
                <a:cs typeface="Calibri"/>
              </a:rPr>
              <a:t>Μπομπ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μπορεί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είναι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δημιουργός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της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σύνοψης.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55"/>
              </a:spcBef>
            </a:pPr>
            <a:endParaRPr sz="1100">
              <a:latin typeface="Calibri"/>
              <a:cs typeface="Calibri"/>
            </a:endParaRPr>
          </a:p>
          <a:p>
            <a:pPr marL="103502" marR="2880271" indent="-91436">
              <a:lnSpc>
                <a:spcPct val="7590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500" spc="195" dirty="0">
                <a:latin typeface="Calibri"/>
                <a:cs typeface="Calibri"/>
              </a:rPr>
              <a:t>Ο </a:t>
            </a:r>
            <a:r>
              <a:rPr sz="1500" spc="145" dirty="0">
                <a:latin typeface="Calibri"/>
                <a:cs typeface="Calibri"/>
              </a:rPr>
              <a:t>απλούστερος </a:t>
            </a:r>
            <a:r>
              <a:rPr sz="1500" spc="130" dirty="0">
                <a:latin typeface="Calibri"/>
                <a:cs typeface="Calibri"/>
              </a:rPr>
              <a:t>τρόπος </a:t>
            </a:r>
            <a:r>
              <a:rPr sz="1500" spc="150" dirty="0">
                <a:latin typeface="Calibri"/>
                <a:cs typeface="Calibri"/>
              </a:rPr>
              <a:t>προσθήκης </a:t>
            </a:r>
            <a:r>
              <a:rPr sz="1500" spc="135" dirty="0">
                <a:latin typeface="Calibri"/>
                <a:cs typeface="Calibri"/>
              </a:rPr>
              <a:t>ενός </a:t>
            </a:r>
            <a:r>
              <a:rPr sz="1500" spc="130" dirty="0">
                <a:latin typeface="Calibri"/>
                <a:cs typeface="Calibri"/>
              </a:rPr>
              <a:t>κλειδιού </a:t>
            </a:r>
            <a:r>
              <a:rPr sz="1500" spc="145" dirty="0">
                <a:latin typeface="Calibri"/>
                <a:cs typeface="Calibri"/>
              </a:rPr>
              <a:t>σε </a:t>
            </a:r>
            <a:r>
              <a:rPr sz="1500" spc="135" dirty="0">
                <a:latin typeface="Calibri"/>
                <a:cs typeface="Calibri"/>
              </a:rPr>
              <a:t>μια </a:t>
            </a:r>
            <a:r>
              <a:rPr sz="1500" spc="14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συνάρτηση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κατακερματισμού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θα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ήταν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κατακερματιστεί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η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σύνθετη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συμβολοσειρά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της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εισόδου</a:t>
            </a:r>
            <a:endParaRPr sz="1500">
              <a:latin typeface="Calibri"/>
              <a:cs typeface="Calibri"/>
            </a:endParaRPr>
          </a:p>
          <a:p>
            <a:pPr marL="103502" marR="3164106">
              <a:spcBef>
                <a:spcPts val="20"/>
              </a:spcBef>
            </a:pPr>
            <a:r>
              <a:rPr sz="1500" spc="100" dirty="0">
                <a:latin typeface="Calibri"/>
                <a:cs typeface="Calibri"/>
              </a:rPr>
              <a:t>κείμενο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κλειδί,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αυτό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σύστημα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θεωρείται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μη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ασφαλές.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45"/>
              </a:spcBef>
            </a:pPr>
            <a:endParaRPr sz="1150">
              <a:latin typeface="Calibri"/>
              <a:cs typeface="Calibri"/>
            </a:endParaRPr>
          </a:p>
          <a:p>
            <a:pPr marL="103502" marR="3020601" indent="-91436">
              <a:lnSpc>
                <a:spcPct val="7470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500" spc="185" dirty="0">
                <a:latin typeface="Calibri"/>
                <a:cs typeface="Calibri"/>
              </a:rPr>
              <a:t>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σύσταση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RFC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2104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περιγράφει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ένα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πιο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περίπλοκο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σχήμα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ενίσχυσης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οποιασδήποτε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συνάρτησης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κατακερματισμού</a:t>
            </a:r>
            <a:endParaRPr sz="1500">
              <a:latin typeface="Calibri"/>
              <a:cs typeface="Calibri"/>
            </a:endParaRPr>
          </a:p>
          <a:p>
            <a:pPr marL="103502" marR="2683427">
              <a:spcBef>
                <a:spcPts val="20"/>
              </a:spcBef>
            </a:pPr>
            <a:r>
              <a:rPr sz="1500" spc="150" dirty="0">
                <a:latin typeface="Calibri"/>
                <a:cs typeface="Calibri"/>
              </a:rPr>
              <a:t>με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ένα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κλειδί,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το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οποίο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είναι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γνωστό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ως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u="sng" spc="1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HMAC</a:t>
            </a:r>
            <a:r>
              <a:rPr sz="15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(Keyed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Hashing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for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Message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Authentication).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13277" y="-10772"/>
            <a:ext cx="1818622" cy="6857937"/>
          </a:xfrm>
          <a:custGeom>
            <a:avLst/>
            <a:gdLst/>
            <a:ahLst/>
            <a:cxnLst/>
            <a:rect l="l" t="t" r="r" b="b"/>
            <a:pathLst>
              <a:path w="1818640" h="6858000">
                <a:moveTo>
                  <a:pt x="0" y="6858000"/>
                </a:moveTo>
                <a:lnTo>
                  <a:pt x="1818630" y="0"/>
                </a:lnTo>
              </a:path>
            </a:pathLst>
          </a:custGeom>
          <a:ln w="22225">
            <a:solidFill>
              <a:srgbClr val="D7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31</a:t>
            </a:fld>
            <a:endParaRPr spc="4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30536" y="5460428"/>
            <a:ext cx="132079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spc="-30" dirty="0">
                <a:latin typeface="Calibri"/>
                <a:cs typeface="Calibri"/>
              </a:rPr>
              <a:t>3</a:t>
            </a:r>
            <a:r>
              <a:rPr sz="850" dirty="0">
                <a:latin typeface="Calibri"/>
                <a:cs typeface="Calibri"/>
              </a:rPr>
              <a:t>2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0062" y="107343"/>
            <a:ext cx="4672287" cy="776687"/>
          </a:xfrm>
          <a:prstGeom prst="rect">
            <a:avLst/>
          </a:prstGeom>
        </p:spPr>
        <p:txBody>
          <a:bodyPr vert="horz" wrap="square" lIns="0" tIns="57150" rIns="0" bIns="0" rtlCol="0" anchor="ctr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450"/>
              </a:spcBef>
            </a:pPr>
            <a:r>
              <a:rPr sz="2550" spc="204" dirty="0">
                <a:solidFill>
                  <a:srgbClr val="FFB900"/>
                </a:solidFill>
              </a:rPr>
              <a:t>Πρωτόκολλα</a:t>
            </a:r>
            <a:r>
              <a:rPr sz="2550" spc="200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επικοινωνίας</a:t>
            </a:r>
            <a:r>
              <a:rPr sz="2550" spc="210" dirty="0">
                <a:solidFill>
                  <a:srgbClr val="FFB900"/>
                </a:solidFill>
              </a:rPr>
              <a:t> </a:t>
            </a:r>
            <a:r>
              <a:rPr sz="2550" spc="150" dirty="0">
                <a:solidFill>
                  <a:srgbClr val="FFB900"/>
                </a:solidFill>
              </a:rPr>
              <a:t>και </a:t>
            </a:r>
            <a:r>
              <a:rPr sz="2550" spc="-620" dirty="0">
                <a:solidFill>
                  <a:srgbClr val="FFB900"/>
                </a:solidFill>
              </a:rPr>
              <a:t> </a:t>
            </a:r>
            <a:r>
              <a:rPr sz="2550" spc="200" dirty="0">
                <a:solidFill>
                  <a:srgbClr val="FFB900"/>
                </a:solidFill>
              </a:rPr>
              <a:t>πρωτόκολλα</a:t>
            </a:r>
            <a:r>
              <a:rPr sz="2550" spc="210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ασφαλείας</a:t>
            </a:r>
            <a:endParaRPr sz="2550"/>
          </a:p>
        </p:txBody>
      </p:sp>
      <p:sp>
        <p:nvSpPr>
          <p:cNvPr id="4" name="object 4"/>
          <p:cNvSpPr txBox="1"/>
          <p:nvPr/>
        </p:nvSpPr>
        <p:spPr>
          <a:xfrm>
            <a:off x="786741" y="1181281"/>
            <a:ext cx="7827573" cy="365689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03502" marR="2348157" indent="-91436">
              <a:lnSpc>
                <a:spcPct val="75900"/>
              </a:lnSpc>
              <a:spcBef>
                <a:spcPts val="320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45" dirty="0">
                <a:latin typeface="Calibri"/>
                <a:cs typeface="Calibri"/>
              </a:rPr>
              <a:t>Ένα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πρωτόκολλο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επικοινωνίας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είναι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ένα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σύνολο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κανόνων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που </a:t>
            </a:r>
            <a:r>
              <a:rPr sz="1500" spc="135" dirty="0">
                <a:latin typeface="Calibri"/>
                <a:cs typeface="Calibri"/>
              </a:rPr>
              <a:t>επιτρέπουν </a:t>
            </a:r>
            <a:r>
              <a:rPr sz="1500" spc="145" dirty="0">
                <a:latin typeface="Calibri"/>
                <a:cs typeface="Calibri"/>
              </a:rPr>
              <a:t>σε </a:t>
            </a:r>
            <a:r>
              <a:rPr sz="1500" spc="135" dirty="0">
                <a:latin typeface="Calibri"/>
                <a:cs typeface="Calibri"/>
              </a:rPr>
              <a:t>μια </a:t>
            </a:r>
            <a:r>
              <a:rPr sz="1500" spc="160" dirty="0">
                <a:latin typeface="Calibri"/>
                <a:cs typeface="Calibri"/>
              </a:rPr>
              <a:t>ομάδα </a:t>
            </a:r>
            <a:r>
              <a:rPr sz="1500" spc="140" dirty="0">
                <a:latin typeface="Calibri"/>
                <a:cs typeface="Calibri"/>
              </a:rPr>
              <a:t>επικοινωνούντων </a:t>
            </a:r>
            <a:r>
              <a:rPr sz="1500" spc="14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οντοτήτων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(σε</a:t>
            </a:r>
            <a:endParaRPr sz="1500">
              <a:latin typeface="Calibri"/>
              <a:cs typeface="Calibri"/>
            </a:endParaRPr>
          </a:p>
          <a:p>
            <a:pPr marL="103502">
              <a:spcBef>
                <a:spcPts val="15"/>
              </a:spcBef>
            </a:pPr>
            <a:r>
              <a:rPr sz="1500" spc="135" dirty="0">
                <a:latin typeface="Calibri"/>
                <a:cs typeface="Calibri"/>
              </a:rPr>
              <a:t>τουλάχιστον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δύο)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για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την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επίτευξη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ενός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στόχου.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55"/>
              </a:spcBef>
            </a:pPr>
            <a:endParaRPr sz="1150">
              <a:latin typeface="Calibri"/>
              <a:cs typeface="Calibri"/>
            </a:endParaRPr>
          </a:p>
          <a:p>
            <a:pPr marL="103502" marR="2226876" indent="-91436">
              <a:lnSpc>
                <a:spcPct val="7470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95" dirty="0">
                <a:latin typeface="Calibri"/>
                <a:cs typeface="Calibri"/>
              </a:rPr>
              <a:t>Με </a:t>
            </a:r>
            <a:r>
              <a:rPr sz="1500" spc="150" dirty="0">
                <a:latin typeface="Calibri"/>
                <a:cs typeface="Calibri"/>
              </a:rPr>
              <a:t>άλλα </a:t>
            </a:r>
            <a:r>
              <a:rPr sz="1500" spc="70" dirty="0">
                <a:latin typeface="Calibri"/>
                <a:cs typeface="Calibri"/>
              </a:rPr>
              <a:t>λόγια, </a:t>
            </a:r>
            <a:r>
              <a:rPr sz="1500" spc="145" dirty="0">
                <a:latin typeface="Calibri"/>
                <a:cs typeface="Calibri"/>
              </a:rPr>
              <a:t>ένα </a:t>
            </a:r>
            <a:r>
              <a:rPr sz="1500" spc="150" dirty="0">
                <a:latin typeface="Calibri"/>
                <a:cs typeface="Calibri"/>
              </a:rPr>
              <a:t>πρωτόκολλο </a:t>
            </a:r>
            <a:r>
              <a:rPr sz="1500" spc="130" dirty="0">
                <a:latin typeface="Calibri"/>
                <a:cs typeface="Calibri"/>
              </a:rPr>
              <a:t>επικοινωνίας </a:t>
            </a:r>
            <a:r>
              <a:rPr sz="1500" spc="120" dirty="0">
                <a:latin typeface="Calibri"/>
                <a:cs typeface="Calibri"/>
              </a:rPr>
              <a:t>είναι </a:t>
            </a:r>
            <a:r>
              <a:rPr sz="1500" spc="135" dirty="0">
                <a:latin typeface="Calibri"/>
                <a:cs typeface="Calibri"/>
              </a:rPr>
              <a:t>ένας </a:t>
            </a:r>
            <a:r>
              <a:rPr sz="1500" spc="14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κατανεμημένος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αλγόριθμος,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δηλαδή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ένας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αλγόριθμος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που</a:t>
            </a:r>
            <a:endParaRPr sz="1500">
              <a:latin typeface="Calibri"/>
              <a:cs typeface="Calibri"/>
            </a:endParaRPr>
          </a:p>
          <a:p>
            <a:pPr marL="103502" marR="2293548">
              <a:spcBef>
                <a:spcPts val="15"/>
              </a:spcBef>
            </a:pPr>
            <a:r>
              <a:rPr sz="1500" spc="105" dirty="0">
                <a:latin typeface="Calibri"/>
                <a:cs typeface="Calibri"/>
              </a:rPr>
              <a:t>περιλαμβάνει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βήματα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που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εκτελούνται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επικοινωνούσες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οντότητες.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55" dirty="0">
                <a:latin typeface="Calibri"/>
                <a:cs typeface="Calibri"/>
              </a:rPr>
              <a:t>I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50"/>
              </a:spcBef>
            </a:pPr>
            <a:endParaRPr sz="1150">
              <a:latin typeface="Calibri"/>
              <a:cs typeface="Calibri"/>
            </a:endParaRPr>
          </a:p>
          <a:p>
            <a:pPr marL="103502" marR="2414830" indent="-91436">
              <a:lnSpc>
                <a:spcPct val="7470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30" dirty="0">
                <a:latin typeface="Calibri"/>
                <a:cs typeface="Calibri"/>
              </a:rPr>
              <a:t>Σε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κάθε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βήμα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μια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οντότητα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μπορεί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αρχίσει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εκτελεί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μια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εργασία,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αφού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λάβει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μηνύματα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που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είναι</a:t>
            </a:r>
            <a:endParaRPr sz="1500">
              <a:latin typeface="Calibri"/>
              <a:cs typeface="Calibri"/>
            </a:endParaRPr>
          </a:p>
          <a:p>
            <a:pPr marL="103502">
              <a:spcBef>
                <a:spcPts val="20"/>
              </a:spcBef>
            </a:pPr>
            <a:r>
              <a:rPr sz="1500" spc="70" dirty="0">
                <a:latin typeface="Calibri"/>
                <a:cs typeface="Calibri"/>
              </a:rPr>
              <a:t>προαπαιτούμενα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80" dirty="0">
                <a:latin typeface="Calibri"/>
                <a:cs typeface="Calibri"/>
              </a:rPr>
              <a:t>ή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75" dirty="0">
                <a:latin typeface="Calibri"/>
                <a:cs typeface="Calibri"/>
              </a:rPr>
              <a:t>εναύσματα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για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65" dirty="0">
                <a:latin typeface="Calibri"/>
                <a:cs typeface="Calibri"/>
              </a:rPr>
              <a:t>την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65" dirty="0">
                <a:latin typeface="Calibri"/>
                <a:cs typeface="Calibri"/>
              </a:rPr>
              <a:t>εκτέλεση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της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55" dirty="0">
                <a:latin typeface="Calibri"/>
                <a:cs typeface="Calibri"/>
              </a:rPr>
              <a:t>εργασίας.</a:t>
            </a:r>
            <a:endParaRPr sz="1500">
              <a:latin typeface="Calibri"/>
              <a:cs typeface="Calibri"/>
            </a:endParaRPr>
          </a:p>
          <a:p>
            <a:pPr marL="103502" marR="5080" indent="-91436">
              <a:lnSpc>
                <a:spcPct val="112300"/>
              </a:lnSpc>
              <a:spcBef>
                <a:spcPts val="880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23185" algn="l"/>
              </a:tabLst>
            </a:pPr>
            <a:r>
              <a:rPr sz="1500" spc="105" dirty="0">
                <a:latin typeface="Calibri"/>
                <a:cs typeface="Calibri"/>
              </a:rPr>
              <a:t>Ένα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πρωτόκολλο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ασφαλείας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είναι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ένα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σύνολο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κανόνων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που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χρησιμοποιούνται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το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οντότητες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ενός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συστήματος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ασφαλείας.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στόχος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65" dirty="0">
                <a:latin typeface="Calibri"/>
                <a:cs typeface="Calibri"/>
              </a:rPr>
              <a:t>ενός</a:t>
            </a:r>
            <a:endParaRPr sz="1500">
              <a:latin typeface="Calibri"/>
              <a:cs typeface="Calibri"/>
            </a:endParaRPr>
          </a:p>
          <a:p>
            <a:pPr marL="103502" marR="2184967"/>
            <a:r>
              <a:rPr sz="1500" spc="110" dirty="0">
                <a:latin typeface="Calibri"/>
                <a:cs typeface="Calibri"/>
              </a:rPr>
              <a:t>πρωτόκολλο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ασφαλείας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είναι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η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επίτευξη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ενός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αποτελέσματος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που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σχετίζεται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με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ασφάλεια.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85298" y="4993"/>
            <a:ext cx="5306646" cy="6880161"/>
            <a:chOff x="6882205" y="0"/>
            <a:chExt cx="5306695" cy="6880225"/>
          </a:xfrm>
        </p:grpSpPr>
        <p:sp>
          <p:nvSpPr>
            <p:cNvPr id="6" name="object 6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0065" y="65297"/>
            <a:ext cx="6367086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95" dirty="0">
                <a:solidFill>
                  <a:srgbClr val="FFB900"/>
                </a:solidFill>
              </a:rPr>
              <a:t>Παράδειγμα</a:t>
            </a:r>
            <a:r>
              <a:rPr spc="185" dirty="0">
                <a:solidFill>
                  <a:srgbClr val="FFB900"/>
                </a:solidFill>
              </a:rPr>
              <a:t> </a:t>
            </a:r>
            <a:r>
              <a:rPr spc="210" dirty="0">
                <a:solidFill>
                  <a:srgbClr val="FFB900"/>
                </a:solidFill>
              </a:rPr>
              <a:t>πρωτοκόλλου</a:t>
            </a:r>
            <a:r>
              <a:rPr spc="204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ασφαλείας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6740" y="1175815"/>
            <a:ext cx="5507300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35" dirty="0">
                <a:latin typeface="Calibri"/>
                <a:cs typeface="Calibri"/>
              </a:rPr>
              <a:t>Ένα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πρωτόκολλο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περιγράφει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τις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ανταλλαγές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177" y="1325041"/>
            <a:ext cx="5393640" cy="3888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145" dirty="0">
                <a:latin typeface="Calibri"/>
                <a:cs typeface="Calibri"/>
              </a:rPr>
              <a:t>μηνυμάτων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μεταξύ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του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τηλεχειριστηρίου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του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μηχανισμού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κλειδώματος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του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αυτοκινήτου.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6737" y="1790400"/>
            <a:ext cx="5797957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90" dirty="0">
                <a:latin typeface="Calibri"/>
                <a:cs typeface="Calibri"/>
              </a:rPr>
              <a:t>Στην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πρώτη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έκδοση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πρωτοκόλλου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συσκευή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τηλεχειρισμού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176" y="1939626"/>
            <a:ext cx="5444440" cy="3888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95" dirty="0">
                <a:latin typeface="Calibri"/>
                <a:cs typeface="Calibri"/>
              </a:rPr>
              <a:t>εκπέμπει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σήμα,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260" dirty="0">
                <a:latin typeface="Calibri"/>
                <a:cs typeface="Calibri"/>
              </a:rPr>
              <a:t>οποίο</a:t>
            </a:r>
            <a:r>
              <a:rPr sz="1400" spc="4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αναγνωρίζεται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από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μηχανισμό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κλειδώματος.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6743" y="2407526"/>
            <a:ext cx="5993429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70" dirty="0">
                <a:latin typeface="Calibri"/>
                <a:cs typeface="Calibri"/>
              </a:rPr>
              <a:t>Η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επίθεση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πραγματοποιηθεί</a:t>
            </a:r>
            <a:r>
              <a:rPr sz="1400" spc="27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από</a:t>
            </a:r>
            <a:r>
              <a:rPr sz="1400" spc="28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έναν</a:t>
            </a:r>
            <a:r>
              <a:rPr sz="1400" spc="28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υπάλληλο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180" y="2556753"/>
            <a:ext cx="54158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40" dirty="0">
                <a:latin typeface="Calibri"/>
                <a:cs typeface="Calibri"/>
              </a:rPr>
              <a:t>στάθμευσης </a:t>
            </a:r>
            <a:r>
              <a:rPr sz="1400" spc="20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(παρκαδόρο) </a:t>
            </a:r>
            <a:r>
              <a:rPr sz="1400" spc="21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 </a:t>
            </a:r>
            <a:r>
              <a:rPr sz="1400" spc="19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 </a:t>
            </a:r>
            <a:r>
              <a:rPr sz="1400" spc="22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 </a:t>
            </a:r>
            <a:r>
              <a:rPr sz="1400" spc="204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καταγράψει </a:t>
            </a:r>
            <a:r>
              <a:rPr sz="1400" spc="21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το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180" y="2705974"/>
            <a:ext cx="5415865" cy="607474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135" dirty="0">
                <a:latin typeface="Calibri"/>
                <a:cs typeface="Calibri"/>
              </a:rPr>
              <a:t>σήμα.</a:t>
            </a:r>
            <a:r>
              <a:rPr sz="1400" spc="170" dirty="0">
                <a:latin typeface="Calibri"/>
                <a:cs typeface="Calibri"/>
              </a:rPr>
              <a:t> </a:t>
            </a:r>
            <a:r>
              <a:rPr sz="1400" spc="185" dirty="0">
                <a:latin typeface="Calibri"/>
                <a:cs typeface="Calibri"/>
              </a:rPr>
              <a:t>Ο</a:t>
            </a:r>
            <a:r>
              <a:rPr sz="1400" spc="61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υπάλληλος</a:t>
            </a:r>
            <a:r>
              <a:rPr sz="1400" spc="1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</a:t>
            </a:r>
            <a:r>
              <a:rPr sz="1400" spc="17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αργότερα</a:t>
            </a:r>
            <a:r>
              <a:rPr sz="1400" spc="17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1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αναπαράγει</a:t>
            </a:r>
            <a:r>
              <a:rPr sz="1400" spc="1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το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σήμα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για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ξεγελάσει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60"/>
              </a:spcBef>
            </a:pPr>
            <a:r>
              <a:rPr sz="1400" spc="110" dirty="0">
                <a:latin typeface="Calibri"/>
                <a:cs typeface="Calibri"/>
              </a:rPr>
              <a:t>ο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μηχανισμός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ασφάλισης.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6737" y="3392948"/>
            <a:ext cx="5507304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25" dirty="0">
                <a:latin typeface="Calibri"/>
                <a:cs typeface="Calibri"/>
              </a:rPr>
              <a:t>Σε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ένα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πρωτόκολλο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δεύτερης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γενιάς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απομακρυσμένος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8180" y="3542175"/>
            <a:ext cx="509836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25" dirty="0">
                <a:latin typeface="Calibri"/>
                <a:cs typeface="Calibri"/>
              </a:rPr>
              <a:t>έλεγχος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στέλνει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έναν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ψευδοτυχαίο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αριθμό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στο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μηχανισμό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8177" y="3691399"/>
            <a:ext cx="4985974" cy="938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05"/>
              </a:lnSpc>
              <a:spcBef>
                <a:spcPts val="100"/>
              </a:spcBef>
            </a:pPr>
            <a:r>
              <a:rPr sz="1400" spc="130" dirty="0">
                <a:latin typeface="Calibri"/>
                <a:cs typeface="Calibri"/>
              </a:rPr>
              <a:t>κλειδώματος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αριθμός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αλλάζει.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350"/>
              </a:lnSpc>
              <a:spcBef>
                <a:spcPts val="145"/>
              </a:spcBef>
            </a:pPr>
            <a:r>
              <a:rPr sz="1400" spc="100" dirty="0">
                <a:latin typeface="Calibri"/>
                <a:cs typeface="Calibri"/>
              </a:rPr>
              <a:t>μετά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από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κάθε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χρήση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κάποιο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προκαθορισμένο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τρόπο.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Ο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μηχανισμός </a:t>
            </a:r>
            <a:r>
              <a:rPr sz="1400" spc="95" dirty="0">
                <a:latin typeface="Calibri"/>
                <a:cs typeface="Calibri"/>
              </a:rPr>
              <a:t>ελέγχου </a:t>
            </a:r>
            <a:r>
              <a:rPr sz="1400" spc="90" dirty="0">
                <a:latin typeface="Calibri"/>
                <a:cs typeface="Calibri"/>
              </a:rPr>
              <a:t>κλειδαριάς </a:t>
            </a:r>
            <a:r>
              <a:rPr sz="1400" spc="95" dirty="0">
                <a:latin typeface="Calibri"/>
                <a:cs typeface="Calibri"/>
              </a:rPr>
              <a:t>αυτοκινήτου πρέπει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υπολογίζει τον </a:t>
            </a:r>
            <a:r>
              <a:rPr sz="1400" spc="80" dirty="0">
                <a:latin typeface="Calibri"/>
                <a:cs typeface="Calibri"/>
              </a:rPr>
              <a:t>ίδιο </a:t>
            </a:r>
            <a:r>
              <a:rPr sz="1400" spc="100" dirty="0">
                <a:latin typeface="Calibri"/>
                <a:cs typeface="Calibri"/>
              </a:rPr>
              <a:t>αριθμό </a:t>
            </a:r>
            <a:r>
              <a:rPr sz="1400" spc="90" dirty="0">
                <a:latin typeface="Calibri"/>
                <a:cs typeface="Calibri"/>
              </a:rPr>
              <a:t>και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90" dirty="0">
                <a:latin typeface="Calibri"/>
                <a:cs typeface="Calibri"/>
              </a:rPr>
              <a:t>τον συγκρίνει </a:t>
            </a:r>
            <a:r>
              <a:rPr sz="1400" spc="105" dirty="0">
                <a:latin typeface="Calibri"/>
                <a:cs typeface="Calibri"/>
              </a:rPr>
              <a:t>με </a:t>
            </a:r>
            <a:r>
              <a:rPr sz="1400" spc="90" dirty="0">
                <a:latin typeface="Calibri"/>
                <a:cs typeface="Calibri"/>
              </a:rPr>
              <a:t>τον </a:t>
            </a:r>
            <a:r>
              <a:rPr sz="1400" spc="95" dirty="0">
                <a:latin typeface="Calibri"/>
                <a:cs typeface="Calibri"/>
              </a:rPr>
              <a:t> εισερχόμενο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αριθμό.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6741" y="4694345"/>
            <a:ext cx="1772268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  <a:tab pos="670540" algn="l"/>
              </a:tabLst>
            </a:pPr>
            <a:r>
              <a:rPr sz="1400" spc="100" dirty="0">
                <a:latin typeface="Calibri"/>
                <a:cs typeface="Calibri"/>
              </a:rPr>
              <a:t>Ένα</a:t>
            </a:r>
            <a:r>
              <a:rPr sz="1400" spc="85" dirty="0">
                <a:latin typeface="Calibri"/>
                <a:cs typeface="Calibri"/>
              </a:rPr>
              <a:t>ς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95" dirty="0">
                <a:latin typeface="Calibri"/>
                <a:cs typeface="Calibri"/>
              </a:rPr>
              <a:t>ε</a:t>
            </a:r>
            <a:r>
              <a:rPr sz="1400" spc="110" dirty="0">
                <a:latin typeface="Calibri"/>
                <a:cs typeface="Calibri"/>
              </a:rPr>
              <a:t>π</a:t>
            </a:r>
            <a:r>
              <a:rPr sz="1400" spc="55" dirty="0">
                <a:latin typeface="Calibri"/>
                <a:cs typeface="Calibri"/>
              </a:rPr>
              <a:t>ι</a:t>
            </a:r>
            <a:r>
              <a:rPr sz="1400" spc="85" dirty="0">
                <a:latin typeface="Calibri"/>
                <a:cs typeface="Calibri"/>
              </a:rPr>
              <a:t>τιθέμ</a:t>
            </a:r>
            <a:r>
              <a:rPr sz="1400" spc="95" dirty="0">
                <a:latin typeface="Calibri"/>
                <a:cs typeface="Calibri"/>
              </a:rPr>
              <a:t>ενος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08345" y="4694344"/>
            <a:ext cx="361057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968346" algn="l"/>
                <a:tab pos="1675712" algn="l"/>
                <a:tab pos="2075115" algn="l"/>
                <a:tab pos="3389524" algn="l"/>
              </a:tabLst>
            </a:pPr>
            <a:r>
              <a:rPr sz="1400" spc="90" dirty="0">
                <a:latin typeface="Calibri"/>
                <a:cs typeface="Calibri"/>
              </a:rPr>
              <a:t>δεύτε</a:t>
            </a:r>
            <a:r>
              <a:rPr sz="1400" spc="100" dirty="0">
                <a:latin typeface="Calibri"/>
                <a:cs typeface="Calibri"/>
              </a:rPr>
              <a:t>ρης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85" dirty="0">
                <a:latin typeface="Calibri"/>
                <a:cs typeface="Calibri"/>
              </a:rPr>
              <a:t>γενιάς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114" dirty="0">
                <a:latin typeface="Calibri"/>
                <a:cs typeface="Calibri"/>
              </a:rPr>
              <a:t>θα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110" dirty="0">
                <a:latin typeface="Calibri"/>
                <a:cs typeface="Calibri"/>
              </a:rPr>
              <a:t>προσπ</a:t>
            </a:r>
            <a:r>
              <a:rPr sz="1400" spc="114" dirty="0">
                <a:latin typeface="Calibri"/>
                <a:cs typeface="Calibri"/>
              </a:rPr>
              <a:t>α</a:t>
            </a:r>
            <a:r>
              <a:rPr sz="1400" spc="105" dirty="0">
                <a:latin typeface="Calibri"/>
                <a:cs typeface="Calibri"/>
              </a:rPr>
              <a:t>θ</a:t>
            </a: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105" dirty="0">
                <a:latin typeface="Calibri"/>
                <a:cs typeface="Calibri"/>
              </a:rPr>
              <a:t>σ</a:t>
            </a:r>
            <a:r>
              <a:rPr sz="1400" spc="75" dirty="0">
                <a:latin typeface="Calibri"/>
                <a:cs typeface="Calibri"/>
              </a:rPr>
              <a:t>ει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105" dirty="0">
                <a:latin typeface="Calibri"/>
                <a:cs typeface="Calibri"/>
              </a:rPr>
              <a:t>να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8182" y="4826387"/>
            <a:ext cx="44214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00" dirty="0">
                <a:latin typeface="Calibri"/>
                <a:cs typeface="Calibri"/>
              </a:rPr>
              <a:t>ανακαλύψει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αλγόριθμο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αλλάζει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αριθμό.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885298" y="-22161"/>
            <a:ext cx="5306646" cy="6880161"/>
            <a:chOff x="6882205" y="0"/>
            <a:chExt cx="5306695" cy="6880225"/>
          </a:xfrm>
        </p:grpSpPr>
        <p:sp>
          <p:nvSpPr>
            <p:cNvPr id="17" name="object 17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33</a:t>
            </a:fld>
            <a:endParaRPr spc="4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23727" y="-22161"/>
            <a:ext cx="5168217" cy="6880161"/>
            <a:chOff x="6882205" y="0"/>
            <a:chExt cx="516826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71208" y="202145"/>
              <a:ext cx="4178934" cy="571588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8494" y="65297"/>
            <a:ext cx="3910293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4" dirty="0">
                <a:solidFill>
                  <a:srgbClr val="FFB900"/>
                </a:solidFill>
              </a:rPr>
              <a:t>Ασφαλείς</a:t>
            </a:r>
            <a:r>
              <a:rPr spc="140" dirty="0">
                <a:solidFill>
                  <a:srgbClr val="FFB900"/>
                </a:solidFill>
              </a:rPr>
              <a:t> </a:t>
            </a:r>
            <a:r>
              <a:rPr spc="185" dirty="0">
                <a:solidFill>
                  <a:srgbClr val="FFB900"/>
                </a:solidFill>
              </a:rPr>
              <a:t>επικοινωνίες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34</a:t>
            </a:fld>
            <a:endParaRPr spc="40" dirty="0"/>
          </a:p>
        </p:txBody>
      </p:sp>
      <p:sp>
        <p:nvSpPr>
          <p:cNvPr id="6" name="object 6"/>
          <p:cNvSpPr txBox="1"/>
          <p:nvPr/>
        </p:nvSpPr>
        <p:spPr>
          <a:xfrm>
            <a:off x="744196" y="1089358"/>
            <a:ext cx="6462335" cy="966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836" indent="-104135">
              <a:lnSpc>
                <a:spcPts val="1780"/>
              </a:lnSpc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100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πρωτόκολλο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ελέγχου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μετάδοσης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(TCP)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παρέχει</a:t>
            </a:r>
            <a:endParaRPr sz="1400">
              <a:latin typeface="Calibri"/>
              <a:cs typeface="Calibri"/>
            </a:endParaRPr>
          </a:p>
          <a:p>
            <a:pPr marL="103502" marR="5080">
              <a:lnSpc>
                <a:spcPct val="82300"/>
              </a:lnSpc>
              <a:spcBef>
                <a:spcPts val="240"/>
              </a:spcBef>
            </a:pPr>
            <a:r>
              <a:rPr sz="1400" spc="120" dirty="0">
                <a:latin typeface="Calibri"/>
                <a:cs typeface="Calibri"/>
              </a:rPr>
              <a:t>αξιόπιστη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μεταφορά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δεδομένων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μεταξύ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εφαρμογών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εκτελούνται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σε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διαφορετικά </a:t>
            </a:r>
            <a:r>
              <a:rPr sz="1400" spc="100" dirty="0">
                <a:latin typeface="Calibri"/>
                <a:cs typeface="Calibri"/>
              </a:rPr>
              <a:t>μηχανήματα. </a:t>
            </a:r>
            <a:r>
              <a:rPr sz="1400" spc="130" dirty="0">
                <a:latin typeface="Calibri"/>
                <a:cs typeface="Calibri"/>
              </a:rPr>
              <a:t>Η </a:t>
            </a:r>
            <a:r>
              <a:rPr sz="1400" spc="95" dirty="0">
                <a:latin typeface="Calibri"/>
                <a:cs typeface="Calibri"/>
              </a:rPr>
              <a:t>σουίτα </a:t>
            </a:r>
            <a:r>
              <a:rPr sz="1400" spc="105" dirty="0">
                <a:latin typeface="Calibri"/>
                <a:cs typeface="Calibri"/>
              </a:rPr>
              <a:t>πρωτοκόλλων </a:t>
            </a:r>
            <a:r>
              <a:rPr sz="1400" spc="85" dirty="0">
                <a:latin typeface="Calibri"/>
                <a:cs typeface="Calibri"/>
              </a:rPr>
              <a:t>SSL/TLS </a:t>
            </a:r>
            <a:r>
              <a:rPr sz="1400" spc="90" dirty="0">
                <a:latin typeface="Calibri"/>
                <a:cs typeface="Calibri"/>
              </a:rPr>
              <a:t>(Secure Sockets 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Layer </a:t>
            </a:r>
            <a:r>
              <a:rPr sz="1400" spc="80" dirty="0">
                <a:latin typeface="Calibri"/>
                <a:cs typeface="Calibri"/>
              </a:rPr>
              <a:t>/ </a:t>
            </a:r>
            <a:r>
              <a:rPr sz="1400" spc="85" dirty="0">
                <a:latin typeface="Calibri"/>
                <a:cs typeface="Calibri"/>
              </a:rPr>
              <a:t>Transport Layer </a:t>
            </a:r>
            <a:r>
              <a:rPr sz="1400" spc="75" dirty="0">
                <a:latin typeface="Calibri"/>
                <a:cs typeface="Calibri"/>
              </a:rPr>
              <a:t>Security) </a:t>
            </a:r>
            <a:r>
              <a:rPr sz="1400" spc="95" dirty="0">
                <a:latin typeface="Calibri"/>
                <a:cs typeface="Calibri"/>
              </a:rPr>
              <a:t>παρέχει </a:t>
            </a:r>
            <a:r>
              <a:rPr sz="1400" spc="90" dirty="0">
                <a:latin typeface="Calibri"/>
                <a:cs typeface="Calibri"/>
              </a:rPr>
              <a:t>την </a:t>
            </a:r>
            <a:r>
              <a:rPr sz="1400" spc="95" dirty="0">
                <a:latin typeface="Calibri"/>
                <a:cs typeface="Calibri"/>
              </a:rPr>
              <a:t>επιπλέον απαιτούμενη </a:t>
            </a:r>
            <a:r>
              <a:rPr sz="1400" spc="100" dirty="0">
                <a:latin typeface="Calibri"/>
                <a:cs typeface="Calibri"/>
              </a:rPr>
              <a:t> ασφάλεια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ιδιωτικότητα.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4197" y="2138811"/>
            <a:ext cx="5540324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45" dirty="0">
                <a:latin typeface="Calibri"/>
                <a:cs typeface="Calibri"/>
              </a:rPr>
              <a:t>Τα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μέρη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επικοινωνούν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βασίζονται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στη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συμμετρική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5636" y="2288035"/>
            <a:ext cx="5540324" cy="53970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130" dirty="0">
                <a:latin typeface="Calibri"/>
                <a:cs typeface="Calibri"/>
              </a:rPr>
              <a:t>κρυπτογραφία- επομένως, </a:t>
            </a:r>
            <a:r>
              <a:rPr sz="1400" spc="125" dirty="0">
                <a:latin typeface="Calibri"/>
                <a:cs typeface="Calibri"/>
              </a:rPr>
              <a:t>πρέπει </a:t>
            </a:r>
            <a:r>
              <a:rPr sz="1400" spc="140" dirty="0">
                <a:latin typeface="Calibri"/>
                <a:cs typeface="Calibri"/>
              </a:rPr>
              <a:t>να </a:t>
            </a:r>
            <a:r>
              <a:rPr sz="1400" spc="150" dirty="0">
                <a:latin typeface="Calibri"/>
                <a:cs typeface="Calibri"/>
              </a:rPr>
              <a:t>συμφωνήσουν </a:t>
            </a:r>
            <a:r>
              <a:rPr sz="1400" spc="135" dirty="0">
                <a:latin typeface="Calibri"/>
                <a:cs typeface="Calibri"/>
              </a:rPr>
              <a:t>σε </a:t>
            </a:r>
            <a:r>
              <a:rPr sz="1400" spc="125" dirty="0">
                <a:latin typeface="Calibri"/>
                <a:cs typeface="Calibri"/>
              </a:rPr>
              <a:t>μια </a:t>
            </a:r>
            <a:r>
              <a:rPr sz="1400" spc="13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κρυπτογράφηση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οι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δύο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μπορούν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υποστηρίξουν,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φυσικά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κλειδιά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πρέπει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είναι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5634" y="2807778"/>
            <a:ext cx="750943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30" dirty="0">
                <a:latin typeface="Calibri"/>
                <a:cs typeface="Calibri"/>
              </a:rPr>
              <a:t>ανταλλάσσονται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πριν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από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έναρξη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της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κρυπτογραφημένης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μεταφοράς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δεδομένων.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4196" y="3144085"/>
            <a:ext cx="533839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05" indent="-168905">
              <a:spcBef>
                <a:spcPts val="100"/>
              </a:spcBef>
              <a:buClr>
                <a:srgbClr val="FFB900"/>
              </a:buClr>
              <a:buSzPct val="128571"/>
              <a:buFont typeface="Segoe UI Symbol"/>
              <a:buChar char="▪"/>
              <a:tabLst>
                <a:tab pos="181605" algn="l"/>
              </a:tabLst>
            </a:pPr>
            <a:r>
              <a:rPr sz="1400" spc="110" dirty="0">
                <a:latin typeface="Calibri"/>
                <a:cs typeface="Calibri"/>
              </a:rPr>
              <a:t>Από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πρώτες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εκδόσεις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SSL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δεκαετία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'90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5632" y="3276126"/>
            <a:ext cx="6107373" cy="951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15"/>
              </a:lnSpc>
              <a:spcBef>
                <a:spcPts val="100"/>
              </a:spcBef>
            </a:pPr>
            <a:r>
              <a:rPr sz="1400" spc="90" dirty="0">
                <a:latin typeface="Calibri"/>
                <a:cs typeface="Calibri"/>
              </a:rPr>
              <a:t>μετέπειτα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εξέλιξή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TLS,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πρωτόκολλο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έχει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350"/>
              </a:lnSpc>
              <a:spcBef>
                <a:spcPts val="155"/>
              </a:spcBef>
            </a:pPr>
            <a:r>
              <a:rPr sz="1400" spc="110" dirty="0">
                <a:latin typeface="Calibri"/>
                <a:cs typeface="Calibri"/>
              </a:rPr>
              <a:t>έχει </a:t>
            </a:r>
            <a:r>
              <a:rPr sz="1400" spc="125" dirty="0">
                <a:latin typeface="Calibri"/>
                <a:cs typeface="Calibri"/>
              </a:rPr>
              <a:t>επανασχεδιαστεί εκτενώς αρκετές </a:t>
            </a:r>
            <a:r>
              <a:rPr sz="1400" spc="140" dirty="0">
                <a:latin typeface="Calibri"/>
                <a:cs typeface="Calibri"/>
              </a:rPr>
              <a:t>φορές </a:t>
            </a:r>
            <a:r>
              <a:rPr sz="1400" spc="130" dirty="0">
                <a:latin typeface="Calibri"/>
                <a:cs typeface="Calibri"/>
              </a:rPr>
              <a:t>προκειμένου </a:t>
            </a:r>
            <a:r>
              <a:rPr sz="1400" spc="140" dirty="0">
                <a:latin typeface="Calibri"/>
                <a:cs typeface="Calibri"/>
              </a:rPr>
              <a:t>να 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παρέχει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άμυνα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έναντι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διαφόρων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επιθέσεων.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Από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55" dirty="0">
                <a:latin typeface="Calibri"/>
                <a:cs typeface="Calibri"/>
              </a:rPr>
              <a:t>άποψη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αυτή,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το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αρχικό </a:t>
            </a:r>
            <a:r>
              <a:rPr sz="1400" spc="140" dirty="0">
                <a:latin typeface="Calibri"/>
                <a:cs typeface="Calibri"/>
              </a:rPr>
              <a:t>πρωτόκολλο </a:t>
            </a:r>
            <a:r>
              <a:rPr sz="1400" spc="150" dirty="0">
                <a:latin typeface="Calibri"/>
                <a:cs typeface="Calibri"/>
              </a:rPr>
              <a:t>που </a:t>
            </a:r>
            <a:r>
              <a:rPr sz="1400" spc="130" dirty="0">
                <a:latin typeface="Calibri"/>
                <a:cs typeface="Calibri"/>
              </a:rPr>
              <a:t>ήταν </a:t>
            </a:r>
            <a:r>
              <a:rPr sz="1400" spc="135" dirty="0">
                <a:latin typeface="Calibri"/>
                <a:cs typeface="Calibri"/>
              </a:rPr>
              <a:t>προσανατολισμένο </a:t>
            </a:r>
            <a:r>
              <a:rPr sz="1400" spc="130" dirty="0">
                <a:latin typeface="Calibri"/>
                <a:cs typeface="Calibri"/>
              </a:rPr>
              <a:t>στην </a:t>
            </a:r>
            <a:r>
              <a:rPr sz="1400" spc="120" dirty="0">
                <a:latin typeface="Calibri"/>
                <a:cs typeface="Calibri"/>
              </a:rPr>
              <a:t>επικοινωνία </a:t>
            </a:r>
            <a:r>
              <a:rPr sz="1400" spc="12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έχει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αναδιαμορφωθεί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μεγάλο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βαθμό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από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λόγους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ασφαλείας.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4193" y="4290858"/>
            <a:ext cx="59410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05" indent="-168905">
              <a:spcBef>
                <a:spcPts val="100"/>
              </a:spcBef>
              <a:buClr>
                <a:srgbClr val="FFB900"/>
              </a:buClr>
              <a:buSzPct val="128571"/>
              <a:buFont typeface="Segoe UI Symbol"/>
              <a:buChar char="▪"/>
              <a:tabLst>
                <a:tab pos="181605" algn="l"/>
              </a:tabLst>
            </a:pPr>
            <a:r>
              <a:rPr sz="1400" spc="105" dirty="0">
                <a:latin typeface="Calibri"/>
                <a:cs typeface="Calibri"/>
              </a:rPr>
              <a:t>Λαμβάνοντας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υπόψη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αυξανόμενες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απειλές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όλες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πτυχές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της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5636" y="4440081"/>
            <a:ext cx="5781622" cy="725006"/>
          </a:xfrm>
          <a:prstGeom prst="rect">
            <a:avLst/>
          </a:prstGeom>
        </p:spPr>
        <p:txBody>
          <a:bodyPr vert="horz" wrap="square" lIns="0" tIns="62864" rIns="0" bIns="0" rtlCol="0">
            <a:spAutoFit/>
          </a:bodyPr>
          <a:lstStyle/>
          <a:p>
            <a:pPr marL="12700" marR="5080">
              <a:lnSpc>
                <a:spcPct val="76400"/>
              </a:lnSpc>
              <a:spcBef>
                <a:spcPts val="495"/>
              </a:spcBef>
            </a:pPr>
            <a:r>
              <a:rPr sz="1400" spc="85" dirty="0">
                <a:latin typeface="Calibri"/>
                <a:cs typeface="Calibri"/>
              </a:rPr>
              <a:t>επικοινωνίας, </a:t>
            </a:r>
            <a:r>
              <a:rPr sz="1400" spc="110" dirty="0">
                <a:latin typeface="Calibri"/>
                <a:cs typeface="Calibri"/>
              </a:rPr>
              <a:t>η </a:t>
            </a:r>
            <a:r>
              <a:rPr sz="1400" spc="90" dirty="0">
                <a:latin typeface="Calibri"/>
                <a:cs typeface="Calibri"/>
              </a:rPr>
              <a:t>διαδικασία </a:t>
            </a:r>
            <a:r>
              <a:rPr sz="1400" spc="100" dirty="0">
                <a:latin typeface="Calibri"/>
                <a:cs typeface="Calibri"/>
              </a:rPr>
              <a:t>αυτή </a:t>
            </a:r>
            <a:r>
              <a:rPr sz="1400" spc="90" dirty="0">
                <a:latin typeface="Calibri"/>
                <a:cs typeface="Calibri"/>
              </a:rPr>
              <a:t>αποτελεί </a:t>
            </a:r>
            <a:r>
              <a:rPr sz="1400" spc="100" dirty="0">
                <a:latin typeface="Calibri"/>
                <a:cs typeface="Calibri"/>
              </a:rPr>
              <a:t>παράδειγμα του κύκλου 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ζωής </a:t>
            </a:r>
            <a:r>
              <a:rPr sz="1400" spc="105" dirty="0">
                <a:latin typeface="Calibri"/>
                <a:cs typeface="Calibri"/>
              </a:rPr>
              <a:t>διαφόρων πρωτοκόλλων </a:t>
            </a:r>
            <a:r>
              <a:rPr sz="1400" spc="110" dirty="0">
                <a:latin typeface="Calibri"/>
                <a:cs typeface="Calibri"/>
              </a:rPr>
              <a:t>που </a:t>
            </a:r>
            <a:r>
              <a:rPr sz="1400" spc="90" dirty="0">
                <a:latin typeface="Calibri"/>
                <a:cs typeface="Calibri"/>
              </a:rPr>
              <a:t>ξεκινούν </a:t>
            </a:r>
            <a:r>
              <a:rPr sz="1400" spc="110" dirty="0">
                <a:latin typeface="Calibri"/>
                <a:cs typeface="Calibri"/>
              </a:rPr>
              <a:t>ως </a:t>
            </a:r>
            <a:r>
              <a:rPr sz="1400" spc="90" dirty="0">
                <a:latin typeface="Calibri"/>
                <a:cs typeface="Calibri"/>
              </a:rPr>
              <a:t>επικοινωνία 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πρωτόκολλα </a:t>
            </a:r>
            <a:r>
              <a:rPr sz="1400" spc="90" dirty="0">
                <a:latin typeface="Calibri"/>
                <a:cs typeface="Calibri"/>
              </a:rPr>
              <a:t>και </a:t>
            </a:r>
            <a:r>
              <a:rPr sz="1400" spc="100" dirty="0">
                <a:latin typeface="Calibri"/>
                <a:cs typeface="Calibri"/>
              </a:rPr>
              <a:t>αποκτούν </a:t>
            </a:r>
            <a:r>
              <a:rPr sz="1400" spc="105" dirty="0">
                <a:latin typeface="Calibri"/>
                <a:cs typeface="Calibri"/>
              </a:rPr>
              <a:t>πολλά </a:t>
            </a:r>
            <a:r>
              <a:rPr sz="1400" spc="90" dirty="0">
                <a:latin typeface="Calibri"/>
                <a:cs typeface="Calibri"/>
              </a:rPr>
              <a:t>χαρακτηριστικά </a:t>
            </a:r>
            <a:r>
              <a:rPr sz="1400" spc="95" dirty="0">
                <a:latin typeface="Calibri"/>
                <a:cs typeface="Calibri"/>
              </a:rPr>
              <a:t>ασφαλείας, τα 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οποία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σηματοδοτούν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εξέλιξή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τους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πρωτόκολλα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ασφαλείας.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94083" y="5151059"/>
            <a:ext cx="13753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55" dirty="0">
                <a:latin typeface="Calibri"/>
                <a:cs typeface="Calibri"/>
              </a:rPr>
              <a:t>Χειραψία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TLS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1.3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0065" y="94027"/>
            <a:ext cx="2977488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0" dirty="0">
                <a:solidFill>
                  <a:srgbClr val="FFB900"/>
                </a:solidFill>
              </a:rPr>
              <a:t>Αυθεντικοποίησ</a:t>
            </a:r>
            <a:r>
              <a:rPr spc="145" dirty="0">
                <a:solidFill>
                  <a:srgbClr val="FFB900"/>
                </a:solidFill>
              </a:rPr>
              <a:t>η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6741" y="1253850"/>
            <a:ext cx="5758761" cy="361650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03502" marR="643234" indent="-91436" algn="just">
              <a:lnSpc>
                <a:spcPct val="75900"/>
              </a:lnSpc>
              <a:spcBef>
                <a:spcPts val="320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45" dirty="0">
                <a:latin typeface="Calibri"/>
                <a:cs typeface="Calibri"/>
              </a:rPr>
              <a:t>Ο </a:t>
            </a:r>
            <a:r>
              <a:rPr sz="1500" spc="100" dirty="0">
                <a:latin typeface="Calibri"/>
                <a:cs typeface="Calibri"/>
              </a:rPr>
              <a:t>έλεγχος ταυτότητας </a:t>
            </a:r>
            <a:r>
              <a:rPr sz="1500" spc="105" dirty="0">
                <a:latin typeface="Calibri"/>
                <a:cs typeface="Calibri"/>
              </a:rPr>
              <a:t>χρήστη </a:t>
            </a:r>
            <a:r>
              <a:rPr sz="1500" spc="90" dirty="0">
                <a:latin typeface="Calibri"/>
                <a:cs typeface="Calibri"/>
              </a:rPr>
              <a:t>είναι </a:t>
            </a:r>
            <a:r>
              <a:rPr sz="1500" spc="100" dirty="0">
                <a:latin typeface="Calibri"/>
                <a:cs typeface="Calibri"/>
              </a:rPr>
              <a:t>μια </a:t>
            </a:r>
            <a:r>
              <a:rPr sz="1500" spc="95" dirty="0">
                <a:latin typeface="Calibri"/>
                <a:cs typeface="Calibri"/>
              </a:rPr>
              <a:t>διαδικασία </a:t>
            </a:r>
            <a:r>
              <a:rPr sz="1500" spc="120" dirty="0">
                <a:latin typeface="Calibri"/>
                <a:cs typeface="Calibri"/>
              </a:rPr>
              <a:t>που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επιτρέπει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μόνο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σε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εξουσιοδοτημένες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οντότητες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(άτομα,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εφαρμογές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ή</a:t>
            </a:r>
            <a:endParaRPr sz="1500">
              <a:latin typeface="Calibri"/>
              <a:cs typeface="Calibri"/>
            </a:endParaRPr>
          </a:p>
          <a:p>
            <a:pPr marL="103502" marR="5080">
              <a:lnSpc>
                <a:spcPts val="2300"/>
              </a:lnSpc>
              <a:spcBef>
                <a:spcPts val="85"/>
              </a:spcBef>
            </a:pPr>
            <a:r>
              <a:rPr sz="1500" spc="130" dirty="0">
                <a:latin typeface="Calibri"/>
                <a:cs typeface="Calibri"/>
              </a:rPr>
              <a:t>υπηρεσίες)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για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αποκτήσουν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πρόσβαση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συστήματα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και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πόρους.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65" dirty="0">
                <a:latin typeface="Calibri"/>
                <a:cs typeface="Calibri"/>
              </a:rPr>
              <a:t>Περιλαμβάνει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75" dirty="0">
                <a:latin typeface="Calibri"/>
                <a:cs typeface="Calibri"/>
              </a:rPr>
              <a:t>δύο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βήματα: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10"/>
              </a:spcBef>
            </a:pPr>
            <a:endParaRPr sz="1100">
              <a:latin typeface="Calibri"/>
              <a:cs typeface="Calibri"/>
            </a:endParaRPr>
          </a:p>
          <a:p>
            <a:pPr marL="396227" marR="507350" lvl="1" indent="-182874">
              <a:lnSpc>
                <a:spcPct val="74700"/>
              </a:lnSpc>
              <a:buSzPct val="113333"/>
              <a:buFont typeface="Segoe UI Symbol"/>
              <a:buChar char="✓"/>
              <a:tabLst>
                <a:tab pos="396863" algn="l"/>
              </a:tabLst>
            </a:pPr>
            <a:r>
              <a:rPr sz="1500" spc="100" dirty="0">
                <a:latin typeface="Calibri"/>
                <a:cs typeface="Calibri"/>
              </a:rPr>
              <a:t>Ταυτοποίηση,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κατά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την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οποία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η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οντότητα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παρέχει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ένα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αναγνωριστικό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στον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έλεγχο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αυθεντικοποίησης</a:t>
            </a:r>
            <a:endParaRPr sz="1500">
              <a:latin typeface="Calibri"/>
              <a:cs typeface="Calibri"/>
            </a:endParaRPr>
          </a:p>
          <a:p>
            <a:pPr marL="396863">
              <a:spcBef>
                <a:spcPts val="15"/>
              </a:spcBef>
            </a:pPr>
            <a:r>
              <a:rPr sz="1500" spc="100" dirty="0">
                <a:latin typeface="Calibri"/>
                <a:cs typeface="Calibri"/>
              </a:rPr>
              <a:t>υποσύστημα.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5"/>
              </a:spcBef>
            </a:pPr>
            <a:endParaRPr sz="1350">
              <a:latin typeface="Calibri"/>
              <a:cs typeface="Calibri"/>
            </a:endParaRPr>
          </a:p>
          <a:p>
            <a:pPr marL="396227" marR="298442" lvl="1" indent="-182874">
              <a:lnSpc>
                <a:spcPct val="74700"/>
              </a:lnSpc>
              <a:buSzPct val="113333"/>
              <a:buFont typeface="Segoe UI Symbol"/>
              <a:buChar char="✓"/>
              <a:tabLst>
                <a:tab pos="396863" algn="l"/>
              </a:tabLst>
            </a:pPr>
            <a:r>
              <a:rPr sz="1500" spc="135" dirty="0">
                <a:latin typeface="Calibri"/>
                <a:cs typeface="Calibri"/>
              </a:rPr>
              <a:t>Αυθεντικοποίηση,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κατά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την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οποία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η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οντότητα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παρέχει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μια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ισχυρή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ένδειξη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που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αποδεικνύει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τη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μοναδική</a:t>
            </a:r>
            <a:endParaRPr sz="1500">
              <a:latin typeface="Calibri"/>
              <a:cs typeface="Calibri"/>
            </a:endParaRPr>
          </a:p>
          <a:p>
            <a:pPr marR="258437" algn="ctr">
              <a:spcBef>
                <a:spcPts val="10"/>
              </a:spcBef>
            </a:pPr>
            <a:r>
              <a:rPr sz="1500" spc="110" dirty="0">
                <a:latin typeface="Calibri"/>
                <a:cs typeface="Calibri"/>
              </a:rPr>
              <a:t>σχέση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αναγνωριστικού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με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οντότητα.</a:t>
            </a:r>
            <a:endParaRPr sz="1500">
              <a:latin typeface="Calibri"/>
              <a:cs typeface="Calibri"/>
            </a:endParaRPr>
          </a:p>
          <a:p>
            <a:pPr marL="103502" marR="373369" indent="20954">
              <a:lnSpc>
                <a:spcPct val="118000"/>
              </a:lnSpc>
              <a:spcBef>
                <a:spcPts val="940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236213" algn="l"/>
              </a:tabLst>
            </a:pPr>
            <a:r>
              <a:rPr sz="1500" spc="100" dirty="0">
                <a:latin typeface="Calibri"/>
                <a:cs typeface="Calibri"/>
              </a:rPr>
              <a:t>Στο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απλούστερο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είδος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ελέγχου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ταυτότητας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χρήστη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σε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75" dirty="0">
                <a:latin typeface="Calibri"/>
                <a:cs typeface="Calibri"/>
              </a:rPr>
              <a:t>ένα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υπολογιστή, </a:t>
            </a:r>
            <a:r>
              <a:rPr sz="1500" spc="155" dirty="0">
                <a:latin typeface="Calibri"/>
                <a:cs typeface="Calibri"/>
              </a:rPr>
              <a:t>ο </a:t>
            </a:r>
            <a:r>
              <a:rPr sz="1500" spc="135" dirty="0">
                <a:latin typeface="Calibri"/>
                <a:cs typeface="Calibri"/>
              </a:rPr>
              <a:t>χρήστης παρέχει </a:t>
            </a:r>
            <a:r>
              <a:rPr sz="1500" spc="145" dirty="0">
                <a:latin typeface="Calibri"/>
                <a:cs typeface="Calibri"/>
              </a:rPr>
              <a:t>ένα </a:t>
            </a:r>
            <a:r>
              <a:rPr sz="1500" spc="150" dirty="0">
                <a:latin typeface="Calibri"/>
                <a:cs typeface="Calibri"/>
              </a:rPr>
              <a:t>όνομα </a:t>
            </a:r>
            <a:r>
              <a:rPr sz="1500" spc="125" dirty="0">
                <a:latin typeface="Calibri"/>
                <a:cs typeface="Calibri"/>
              </a:rPr>
              <a:t>και </a:t>
            </a:r>
            <a:r>
              <a:rPr sz="1500" spc="110" dirty="0">
                <a:latin typeface="Calibri"/>
                <a:cs typeface="Calibri"/>
              </a:rPr>
              <a:t>ένα </a:t>
            </a:r>
            <a:r>
              <a:rPr sz="1500" spc="114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κωδικός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πρόσβασης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85298" y="6569"/>
            <a:ext cx="5306646" cy="6880161"/>
            <a:chOff x="6882205" y="0"/>
            <a:chExt cx="5306695" cy="6880225"/>
          </a:xfrm>
        </p:grpSpPr>
        <p:sp>
          <p:nvSpPr>
            <p:cNvPr id="5" name="object 5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35</a:t>
            </a:fld>
            <a:endParaRPr spc="4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501" y="90001"/>
            <a:ext cx="7067485" cy="776687"/>
          </a:xfrm>
          <a:prstGeom prst="rect">
            <a:avLst/>
          </a:prstGeom>
        </p:spPr>
        <p:txBody>
          <a:bodyPr vert="horz" wrap="square" lIns="0" tIns="57150" rIns="0" bIns="0" rtlCol="0" anchor="ctr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450"/>
              </a:spcBef>
            </a:pPr>
            <a:r>
              <a:rPr sz="2550" spc="185" dirty="0">
                <a:solidFill>
                  <a:srgbClr val="FFB900"/>
                </a:solidFill>
              </a:rPr>
              <a:t>Τεχνολογίες</a:t>
            </a:r>
            <a:r>
              <a:rPr sz="2550" spc="220" dirty="0">
                <a:solidFill>
                  <a:srgbClr val="FFB900"/>
                </a:solidFill>
              </a:rPr>
              <a:t> </a:t>
            </a:r>
            <a:r>
              <a:rPr sz="2550" spc="190" dirty="0">
                <a:solidFill>
                  <a:srgbClr val="FFB900"/>
                </a:solidFill>
              </a:rPr>
              <a:t>πιστοποίησης</a:t>
            </a:r>
            <a:r>
              <a:rPr sz="2550" spc="235" dirty="0">
                <a:solidFill>
                  <a:srgbClr val="FFB900"/>
                </a:solidFill>
              </a:rPr>
              <a:t> </a:t>
            </a:r>
            <a:r>
              <a:rPr sz="2550" spc="190" dirty="0">
                <a:solidFill>
                  <a:srgbClr val="FFB900"/>
                </a:solidFill>
              </a:rPr>
              <a:t>ταυτότητας</a:t>
            </a:r>
            <a:r>
              <a:rPr sz="2550" spc="235" dirty="0">
                <a:solidFill>
                  <a:srgbClr val="FFB900"/>
                </a:solidFill>
              </a:rPr>
              <a:t> </a:t>
            </a:r>
            <a:r>
              <a:rPr sz="2550" spc="145" dirty="0">
                <a:solidFill>
                  <a:srgbClr val="FFB900"/>
                </a:solidFill>
              </a:rPr>
              <a:t>για</a:t>
            </a:r>
            <a:r>
              <a:rPr sz="2550" spc="180" dirty="0">
                <a:solidFill>
                  <a:srgbClr val="FFB900"/>
                </a:solidFill>
              </a:rPr>
              <a:t> </a:t>
            </a:r>
            <a:r>
              <a:rPr sz="2550" spc="155" dirty="0">
                <a:solidFill>
                  <a:srgbClr val="FFB900"/>
                </a:solidFill>
              </a:rPr>
              <a:t>τον </a:t>
            </a:r>
            <a:r>
              <a:rPr sz="2550" spc="-620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άνθρωπο</a:t>
            </a:r>
            <a:endParaRPr sz="2550"/>
          </a:p>
        </p:txBody>
      </p:sp>
      <p:sp>
        <p:nvSpPr>
          <p:cNvPr id="3" name="object 3"/>
          <p:cNvSpPr txBox="1"/>
          <p:nvPr/>
        </p:nvSpPr>
        <p:spPr>
          <a:xfrm>
            <a:off x="738176" y="1106056"/>
            <a:ext cx="5942275" cy="1405641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16836" indent="-104135">
              <a:spcBef>
                <a:spcPts val="400"/>
              </a:spcBef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140" dirty="0">
                <a:latin typeface="Calibri"/>
                <a:cs typeface="Calibri"/>
              </a:rPr>
              <a:t>Όταν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εμπλέκεται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ανθρώπινος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χρήστης,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η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απόδειξη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είναι</a:t>
            </a:r>
            <a:endParaRPr sz="1400">
              <a:latin typeface="Calibri"/>
              <a:cs typeface="Calibri"/>
            </a:endParaRPr>
          </a:p>
          <a:p>
            <a:pPr marL="396227" lvl="1" indent="-182874">
              <a:spcBef>
                <a:spcPts val="1115"/>
              </a:spcBef>
              <a:buSzPct val="128571"/>
              <a:buFont typeface="Segoe UI Symbol"/>
              <a:buChar char="▪"/>
              <a:tabLst>
                <a:tab pos="396227" algn="l"/>
              </a:tabLst>
            </a:pPr>
            <a:r>
              <a:rPr sz="1400" spc="114" dirty="0">
                <a:latin typeface="Calibri"/>
                <a:cs typeface="Calibri"/>
              </a:rPr>
              <a:t>κάτι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γνωρίζει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ο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χρήστης,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π.χ.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έναν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κωδικό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πρόσβασης,</a:t>
            </a:r>
            <a:endParaRPr sz="1400">
              <a:latin typeface="Calibri"/>
              <a:cs typeface="Calibri"/>
            </a:endParaRPr>
          </a:p>
          <a:p>
            <a:pPr marL="396863" marR="753721" lvl="1" indent="-182874">
              <a:lnSpc>
                <a:spcPct val="113500"/>
              </a:lnSpc>
              <a:spcBef>
                <a:spcPts val="705"/>
              </a:spcBef>
              <a:buSzPct val="128571"/>
              <a:buFont typeface="Segoe UI Symbol"/>
              <a:buChar char="▪"/>
              <a:tabLst>
                <a:tab pos="396227" algn="l"/>
              </a:tabLst>
            </a:pPr>
            <a:r>
              <a:rPr sz="1400" spc="114" dirty="0">
                <a:latin typeface="Calibri"/>
                <a:cs typeface="Calibri"/>
              </a:rPr>
              <a:t>κάτι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έχει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χρήστης,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π.χ.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ένα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κουπόνι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κάρτας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ή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ένα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τηλέφωνο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ή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ψηφιακό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πιστοποιητικό,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ή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9475" y="2499648"/>
            <a:ext cx="525838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73" indent="-182874">
              <a:spcBef>
                <a:spcPts val="100"/>
              </a:spcBef>
              <a:buSzPct val="128571"/>
              <a:buFont typeface="Segoe UI Symbol"/>
              <a:buChar char="▪"/>
              <a:tabLst>
                <a:tab pos="195573" algn="l"/>
              </a:tabLst>
            </a:pPr>
            <a:r>
              <a:rPr sz="1400" spc="55" dirty="0">
                <a:latin typeface="Calibri"/>
                <a:cs typeface="Calibri"/>
              </a:rPr>
              <a:t>κάτι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που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είναι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ο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χρήστης,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π.χ.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δακτυλικό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αποτύπωμα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ή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μια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8180" y="2553277"/>
            <a:ext cx="5946720" cy="1734448"/>
          </a:xfrm>
          <a:prstGeom prst="rect">
            <a:avLst/>
          </a:prstGeom>
        </p:spPr>
        <p:txBody>
          <a:bodyPr vert="horz" wrap="square" lIns="0" tIns="106044" rIns="0" bIns="0" rtlCol="0">
            <a:spAutoFit/>
          </a:bodyPr>
          <a:lstStyle/>
          <a:p>
            <a:pPr marL="396227">
              <a:spcBef>
                <a:spcPts val="835"/>
              </a:spcBef>
            </a:pPr>
            <a:r>
              <a:rPr sz="1400" spc="75" dirty="0">
                <a:latin typeface="Calibri"/>
                <a:cs typeface="Calibri"/>
              </a:rPr>
              <a:t>σάρωση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ίριδας,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ή</a:t>
            </a:r>
            <a:endParaRPr sz="1400">
              <a:latin typeface="Calibri"/>
              <a:cs typeface="Calibri"/>
            </a:endParaRPr>
          </a:p>
          <a:p>
            <a:pPr marL="396863" marR="820393" indent="-182874">
              <a:lnSpc>
                <a:spcPct val="114100"/>
              </a:lnSpc>
              <a:spcBef>
                <a:spcPts val="1115"/>
              </a:spcBef>
              <a:buSzPct val="128571"/>
              <a:buFont typeface="Segoe UI Symbol"/>
              <a:buChar char="▪"/>
              <a:tabLst>
                <a:tab pos="396227" algn="l"/>
              </a:tabLst>
            </a:pPr>
            <a:r>
              <a:rPr sz="1400" spc="85" dirty="0">
                <a:latin typeface="Calibri"/>
                <a:cs typeface="Calibri"/>
              </a:rPr>
              <a:t>κάτι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κάνει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χρήστης,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π.χ.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χειρόγραφη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γραφή,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φωνή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μοτίβο.</a:t>
            </a:r>
            <a:endParaRPr sz="1400">
              <a:latin typeface="Calibri"/>
              <a:cs typeface="Calibri"/>
            </a:endParaRPr>
          </a:p>
          <a:p>
            <a:pPr marL="116836" indent="-104135">
              <a:spcBef>
                <a:spcPts val="1000"/>
              </a:spcBef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95" dirty="0">
                <a:latin typeface="Calibri"/>
                <a:cs typeface="Calibri"/>
              </a:rPr>
              <a:t>Βασικές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ιδιότητες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"απόδειξης"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μοναδικότητα</a:t>
            </a:r>
            <a:endParaRPr sz="1400">
              <a:latin typeface="Calibri"/>
              <a:cs typeface="Calibri"/>
            </a:endParaRPr>
          </a:p>
          <a:p>
            <a:pPr marL="103502" marR="5080">
              <a:lnSpc>
                <a:spcPts val="1580"/>
              </a:lnSpc>
              <a:spcBef>
                <a:spcPts val="215"/>
              </a:spcBef>
            </a:pP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μυστικότητα: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Κανείς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άλλος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δεν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γνωρίζει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κωδικό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πρόσβασης,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κατέχει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ίδιο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διακριτικό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έχει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παρόμοιο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δακτυλικό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αποτύπωμα.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8180" y="4432341"/>
            <a:ext cx="5357820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00" dirty="0">
                <a:latin typeface="Calibri"/>
                <a:cs typeface="Calibri"/>
              </a:rPr>
              <a:t>Εάν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επίπεδο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βεβαιότητας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θεωρείται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ανεπαρκές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μια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9618" y="4546809"/>
            <a:ext cx="6015299" cy="51552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>
              <a:spcBef>
                <a:spcPts val="359"/>
              </a:spcBef>
            </a:pPr>
            <a:r>
              <a:rPr sz="1400" spc="100" dirty="0">
                <a:latin typeface="Calibri"/>
                <a:cs typeface="Calibri"/>
              </a:rPr>
              <a:t>εφαρμογή,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πρόσθετα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δεδομένα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ελέγχου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ταυτότητας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254"/>
              </a:spcBef>
            </a:pPr>
            <a:r>
              <a:rPr sz="1400" spc="165" dirty="0">
                <a:latin typeface="Calibri"/>
                <a:cs typeface="Calibri"/>
              </a:rPr>
              <a:t>μπορεί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spc="175" dirty="0">
                <a:latin typeface="Calibri"/>
                <a:cs typeface="Calibri"/>
              </a:rPr>
              <a:t>να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spc="155" dirty="0">
                <a:latin typeface="Calibri"/>
                <a:cs typeface="Calibri"/>
              </a:rPr>
              <a:t>απαιτηθεί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spc="155" dirty="0">
                <a:latin typeface="Calibri"/>
                <a:cs typeface="Calibri"/>
              </a:rPr>
              <a:t>(δεύτερος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spc="170" dirty="0">
                <a:latin typeface="Calibri"/>
                <a:cs typeface="Calibri"/>
              </a:rPr>
              <a:t>παράγοντας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spc="155" dirty="0">
                <a:latin typeface="Calibri"/>
                <a:cs typeface="Calibri"/>
              </a:rPr>
              <a:t>ελέγχου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ταυτότητας).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836737" y="-12348"/>
            <a:ext cx="5306646" cy="6880161"/>
            <a:chOff x="6882205" y="0"/>
            <a:chExt cx="5306695" cy="6880225"/>
          </a:xfrm>
        </p:grpSpPr>
        <p:sp>
          <p:nvSpPr>
            <p:cNvPr id="9" name="object 9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36</a:t>
            </a:fld>
            <a:endParaRPr spc="4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0371" y="54525"/>
            <a:ext cx="3336259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90" dirty="0">
                <a:solidFill>
                  <a:srgbClr val="FFB900"/>
                </a:solidFill>
              </a:rPr>
              <a:t>Έλεγχος</a:t>
            </a:r>
            <a:r>
              <a:rPr spc="155" dirty="0">
                <a:solidFill>
                  <a:srgbClr val="FFB900"/>
                </a:solidFill>
              </a:rPr>
              <a:t> </a:t>
            </a:r>
            <a:r>
              <a:rPr spc="135" dirty="0">
                <a:solidFill>
                  <a:srgbClr val="FFB900"/>
                </a:solidFill>
              </a:rPr>
              <a:t>πρόσβασης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048" y="1191740"/>
            <a:ext cx="5797493" cy="243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96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70" dirty="0">
                <a:latin typeface="Calibri"/>
                <a:cs typeface="Calibri"/>
              </a:rPr>
              <a:t>Αφού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μια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οντότητα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ολοκληρώσει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επιτυχώς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τη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διαδικασία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047" y="1317482"/>
            <a:ext cx="6918261" cy="2217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2" marR="1993840">
              <a:lnSpc>
                <a:spcPct val="114100"/>
              </a:lnSpc>
              <a:spcBef>
                <a:spcPts val="100"/>
              </a:spcBef>
            </a:pPr>
            <a:r>
              <a:rPr sz="1500" spc="140" dirty="0">
                <a:latin typeface="Calibri"/>
                <a:cs typeface="Calibri"/>
              </a:rPr>
              <a:t>ελέγχου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ταυτότητας,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η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οντότητα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αποκτά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πρόσβαση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στους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πόρους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συστήματος.</a:t>
            </a:r>
            <a:endParaRPr sz="1500">
              <a:latin typeface="Calibri"/>
              <a:cs typeface="Calibri"/>
            </a:endParaRPr>
          </a:p>
          <a:p>
            <a:pPr marL="123185" indent="-110484">
              <a:spcBef>
                <a:spcPts val="860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23185" algn="l"/>
              </a:tabLst>
            </a:pPr>
            <a:r>
              <a:rPr sz="1500" spc="145" dirty="0">
                <a:latin typeface="Calibri"/>
                <a:cs typeface="Calibri"/>
              </a:rPr>
              <a:t>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έλεγχος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πρόσβασης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καθορίζει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τους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πόρους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συστήματος</a:t>
            </a:r>
            <a:endParaRPr sz="1500">
              <a:latin typeface="Calibri"/>
              <a:cs typeface="Calibri"/>
            </a:endParaRPr>
          </a:p>
          <a:p>
            <a:pPr marL="103502">
              <a:spcBef>
                <a:spcPts val="55"/>
              </a:spcBef>
            </a:pPr>
            <a:r>
              <a:rPr sz="1500" spc="175" dirty="0">
                <a:latin typeface="Calibri"/>
                <a:cs typeface="Calibri"/>
              </a:rPr>
              <a:t>στην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80" dirty="0">
                <a:latin typeface="Calibri"/>
                <a:cs typeface="Calibri"/>
              </a:rPr>
              <a:t>οποία</a:t>
            </a:r>
            <a:r>
              <a:rPr sz="1500" spc="90" dirty="0">
                <a:latin typeface="Calibri"/>
                <a:cs typeface="Calibri"/>
              </a:rPr>
              <a:t> </a:t>
            </a:r>
            <a:r>
              <a:rPr sz="1500" spc="175" dirty="0">
                <a:latin typeface="Calibri"/>
                <a:cs typeface="Calibri"/>
              </a:rPr>
              <a:t>μπορεί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90" dirty="0">
                <a:latin typeface="Calibri"/>
                <a:cs typeface="Calibri"/>
              </a:rPr>
              <a:t>να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70" dirty="0">
                <a:latin typeface="Calibri"/>
                <a:cs typeface="Calibri"/>
              </a:rPr>
              <a:t>υπάρξει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200" dirty="0">
                <a:latin typeface="Calibri"/>
                <a:cs typeface="Calibri"/>
              </a:rPr>
              <a:t>πρόσβαση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και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τον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80" dirty="0">
                <a:latin typeface="Calibri"/>
                <a:cs typeface="Calibri"/>
              </a:rPr>
              <a:t>τύπο</a:t>
            </a:r>
            <a:r>
              <a:rPr sz="1500" spc="90" dirty="0">
                <a:latin typeface="Calibri"/>
                <a:cs typeface="Calibri"/>
              </a:rPr>
              <a:t> </a:t>
            </a:r>
            <a:r>
              <a:rPr sz="1500" spc="185" dirty="0">
                <a:latin typeface="Calibri"/>
                <a:cs typeface="Calibri"/>
              </a:rPr>
              <a:t>πρόσβασης</a:t>
            </a:r>
            <a:endParaRPr sz="1500">
              <a:latin typeface="Calibri"/>
              <a:cs typeface="Calibri"/>
            </a:endParaRPr>
          </a:p>
          <a:p>
            <a:pPr marL="103502">
              <a:spcBef>
                <a:spcPts val="290"/>
              </a:spcBef>
            </a:pPr>
            <a:r>
              <a:rPr sz="1500" spc="130" dirty="0">
                <a:latin typeface="Calibri"/>
                <a:cs typeface="Calibri"/>
              </a:rPr>
              <a:t>επιτρέπεται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για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κάθε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πόρο.</a:t>
            </a:r>
            <a:endParaRPr sz="1500">
              <a:latin typeface="Calibri"/>
              <a:cs typeface="Calibri"/>
            </a:endParaRPr>
          </a:p>
          <a:p>
            <a:pPr marL="103502" marR="5080" indent="-91436">
              <a:lnSpc>
                <a:spcPct val="109400"/>
              </a:lnSpc>
              <a:spcBef>
                <a:spcPts val="635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23185" algn="l"/>
              </a:tabLst>
            </a:pPr>
            <a:r>
              <a:rPr sz="1500" spc="125" dirty="0">
                <a:latin typeface="Calibri"/>
                <a:cs typeface="Calibri"/>
              </a:rPr>
              <a:t>Για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παράδειγμα,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ο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χρήστης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70" dirty="0">
                <a:latin typeface="Calibri"/>
                <a:cs typeface="Calibri"/>
              </a:rPr>
              <a:t>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μπορεί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έχει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μόνο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πρόσβαση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ανάγνωσης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 ένα </a:t>
            </a:r>
            <a:r>
              <a:rPr sz="1500" spc="125" dirty="0">
                <a:latin typeface="Calibri"/>
                <a:cs typeface="Calibri"/>
              </a:rPr>
              <a:t>αρχείο, </a:t>
            </a:r>
            <a:r>
              <a:rPr sz="1500" spc="155" dirty="0">
                <a:latin typeface="Calibri"/>
                <a:cs typeface="Calibri"/>
              </a:rPr>
              <a:t>ενώ ο </a:t>
            </a:r>
            <a:r>
              <a:rPr sz="1500" spc="135" dirty="0">
                <a:latin typeface="Calibri"/>
                <a:cs typeface="Calibri"/>
              </a:rPr>
              <a:t>χρήστης </a:t>
            </a:r>
            <a:r>
              <a:rPr sz="1500" spc="160" dirty="0">
                <a:latin typeface="Calibri"/>
                <a:cs typeface="Calibri"/>
              </a:rPr>
              <a:t>Β </a:t>
            </a:r>
            <a:r>
              <a:rPr sz="1500" spc="140" dirty="0">
                <a:latin typeface="Calibri"/>
                <a:cs typeface="Calibri"/>
              </a:rPr>
              <a:t>μπορεί </a:t>
            </a:r>
            <a:r>
              <a:rPr sz="1500" spc="150" dirty="0">
                <a:latin typeface="Calibri"/>
                <a:cs typeface="Calibri"/>
              </a:rPr>
              <a:t>να </a:t>
            </a:r>
            <a:r>
              <a:rPr sz="1500" spc="114" dirty="0">
                <a:latin typeface="Calibri"/>
                <a:cs typeface="Calibri"/>
              </a:rPr>
              <a:t>έχει </a:t>
            </a:r>
            <a:r>
              <a:rPr sz="1500" spc="130" dirty="0">
                <a:latin typeface="Calibri"/>
                <a:cs typeface="Calibri"/>
              </a:rPr>
              <a:t>διαβάσει, </a:t>
            </a:r>
            <a:r>
              <a:rPr sz="1500" spc="125" dirty="0">
                <a:latin typeface="Calibri"/>
                <a:cs typeface="Calibri"/>
              </a:rPr>
              <a:t>τροποποιήσει,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δικαιώματα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διαγραφής.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047" y="3741659"/>
            <a:ext cx="5944255" cy="243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96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95" dirty="0">
                <a:latin typeface="Calibri"/>
                <a:cs typeface="Calibri"/>
              </a:rPr>
              <a:t>Ο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έλεγχος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πρόσβασης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μπορεί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υλοποιηθεί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με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τη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χρήση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487" y="3899610"/>
            <a:ext cx="5607633" cy="413510"/>
          </a:xfrm>
          <a:prstGeom prst="rect">
            <a:avLst/>
          </a:prstGeom>
        </p:spPr>
        <p:txBody>
          <a:bodyPr vert="horz" wrap="square" lIns="0" tIns="83184" rIns="0" bIns="0" rtlCol="0">
            <a:spAutoFit/>
          </a:bodyPr>
          <a:lstStyle/>
          <a:p>
            <a:pPr marL="12700" marR="5080">
              <a:lnSpc>
                <a:spcPct val="69100"/>
              </a:lnSpc>
              <a:spcBef>
                <a:spcPts val="655"/>
              </a:spcBef>
            </a:pPr>
            <a:r>
              <a:rPr sz="1500" spc="140" dirty="0">
                <a:latin typeface="Calibri"/>
                <a:cs typeface="Calibri"/>
              </a:rPr>
              <a:t>διαφορετικών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προσεγγίσεων.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Σε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ορισμένα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συστήματα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κάθε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χρήστης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8484" y="4266637"/>
            <a:ext cx="5706057" cy="1063753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630"/>
              </a:lnSpc>
              <a:spcBef>
                <a:spcPts val="295"/>
              </a:spcBef>
            </a:pPr>
            <a:r>
              <a:rPr sz="1500" spc="90" dirty="0">
                <a:latin typeface="Calibri"/>
                <a:cs typeface="Calibri"/>
              </a:rPr>
              <a:t>δίνεται </a:t>
            </a:r>
            <a:r>
              <a:rPr sz="1500" spc="110" dirty="0">
                <a:latin typeface="Calibri"/>
                <a:cs typeface="Calibri"/>
              </a:rPr>
              <a:t>ρητή </a:t>
            </a:r>
            <a:r>
              <a:rPr sz="1500" spc="120" dirty="0">
                <a:latin typeface="Calibri"/>
                <a:cs typeface="Calibri"/>
              </a:rPr>
              <a:t>πρόσβαση </a:t>
            </a:r>
            <a:r>
              <a:rPr sz="1500" spc="114" dirty="0">
                <a:latin typeface="Calibri"/>
                <a:cs typeface="Calibri"/>
              </a:rPr>
              <a:t>ανά </a:t>
            </a:r>
            <a:r>
              <a:rPr sz="1500" spc="105" dirty="0">
                <a:latin typeface="Calibri"/>
                <a:cs typeface="Calibri"/>
              </a:rPr>
              <a:t>πόρο. </a:t>
            </a:r>
            <a:r>
              <a:rPr sz="1500" spc="100" dirty="0">
                <a:latin typeface="Calibri"/>
                <a:cs typeface="Calibri"/>
              </a:rPr>
              <a:t>Σε </a:t>
            </a:r>
            <a:r>
              <a:rPr sz="1500" spc="110" dirty="0">
                <a:latin typeface="Calibri"/>
                <a:cs typeface="Calibri"/>
              </a:rPr>
              <a:t>άλλα συστήματα </a:t>
            </a:r>
            <a:r>
              <a:rPr sz="1500" spc="120" dirty="0">
                <a:latin typeface="Calibri"/>
                <a:cs typeface="Calibri"/>
              </a:rPr>
              <a:t>η </a:t>
            </a:r>
            <a:r>
              <a:rPr sz="1500" spc="12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πρόσβαση </a:t>
            </a:r>
            <a:r>
              <a:rPr sz="1500" spc="105" dirty="0">
                <a:latin typeface="Calibri"/>
                <a:cs typeface="Calibri"/>
              </a:rPr>
              <a:t>μπορεί </a:t>
            </a:r>
            <a:r>
              <a:rPr sz="1500" spc="110" dirty="0">
                <a:latin typeface="Calibri"/>
                <a:cs typeface="Calibri"/>
              </a:rPr>
              <a:t>να </a:t>
            </a:r>
            <a:r>
              <a:rPr sz="1500" spc="95" dirty="0">
                <a:latin typeface="Calibri"/>
                <a:cs typeface="Calibri"/>
              </a:rPr>
              <a:t>βασίζεται </a:t>
            </a:r>
            <a:r>
              <a:rPr sz="1500" spc="110" dirty="0">
                <a:latin typeface="Calibri"/>
                <a:cs typeface="Calibri"/>
              </a:rPr>
              <a:t>σε </a:t>
            </a:r>
            <a:r>
              <a:rPr sz="1500" spc="100" dirty="0">
                <a:latin typeface="Calibri"/>
                <a:cs typeface="Calibri"/>
              </a:rPr>
              <a:t>ρόλους, </a:t>
            </a:r>
            <a:r>
              <a:rPr sz="1500" spc="114" dirty="0">
                <a:latin typeface="Calibri"/>
                <a:cs typeface="Calibri"/>
              </a:rPr>
              <a:t>δηλαδή </a:t>
            </a:r>
            <a:r>
              <a:rPr sz="1500" spc="100" dirty="0">
                <a:latin typeface="Calibri"/>
                <a:cs typeface="Calibri"/>
              </a:rPr>
              <a:t>ένας </a:t>
            </a:r>
            <a:r>
              <a:rPr sz="1500" spc="10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χρήστης </a:t>
            </a:r>
            <a:r>
              <a:rPr sz="1500" spc="95" dirty="0">
                <a:latin typeface="Calibri"/>
                <a:cs typeface="Calibri"/>
              </a:rPr>
              <a:t>ανήκει </a:t>
            </a:r>
            <a:r>
              <a:rPr sz="1500" spc="110" dirty="0">
                <a:latin typeface="Calibri"/>
                <a:cs typeface="Calibri"/>
              </a:rPr>
              <a:t>σε </a:t>
            </a:r>
            <a:r>
              <a:rPr sz="1500" spc="100" dirty="0">
                <a:latin typeface="Calibri"/>
                <a:cs typeface="Calibri"/>
              </a:rPr>
              <a:t>μία </a:t>
            </a:r>
            <a:r>
              <a:rPr sz="1500" spc="120" dirty="0">
                <a:latin typeface="Calibri"/>
                <a:cs typeface="Calibri"/>
              </a:rPr>
              <a:t>ή </a:t>
            </a:r>
            <a:r>
              <a:rPr sz="1500" spc="100" dirty="0">
                <a:latin typeface="Calibri"/>
                <a:cs typeface="Calibri"/>
              </a:rPr>
              <a:t>περισσότερες </a:t>
            </a:r>
            <a:r>
              <a:rPr sz="1500" spc="110" dirty="0">
                <a:latin typeface="Calibri"/>
                <a:cs typeface="Calibri"/>
              </a:rPr>
              <a:t>ομάδες </a:t>
            </a:r>
            <a:r>
              <a:rPr sz="1500" spc="114" dirty="0">
                <a:latin typeface="Calibri"/>
                <a:cs typeface="Calibri"/>
              </a:rPr>
              <a:t>ρόλων </a:t>
            </a:r>
            <a:r>
              <a:rPr sz="1500" spc="75" dirty="0">
                <a:latin typeface="Calibri"/>
                <a:cs typeface="Calibri"/>
              </a:rPr>
              <a:t>(π.χ. 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διαχειριστές,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80" dirty="0">
                <a:latin typeface="Calibri"/>
                <a:cs typeface="Calibri"/>
              </a:rPr>
              <a:t>χειριστές,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κοινοί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χρήστες)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οι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χρήστες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ίδιας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ομάδας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αποκτούν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παρόμοια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δικαιώματα.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885606" y="-32933"/>
            <a:ext cx="5306646" cy="6880161"/>
            <a:chOff x="6882205" y="0"/>
            <a:chExt cx="5306695" cy="6880225"/>
          </a:xfrm>
        </p:grpSpPr>
        <p:sp>
          <p:nvSpPr>
            <p:cNvPr id="9" name="object 9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37</a:t>
            </a:fld>
            <a:endParaRPr spc="4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632" y="139517"/>
            <a:ext cx="5692087" cy="36830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z="2550" spc="210" dirty="0">
                <a:solidFill>
                  <a:srgbClr val="FFB900"/>
                </a:solidFill>
              </a:rPr>
              <a:t>Απομόνωση </a:t>
            </a:r>
            <a:r>
              <a:rPr sz="2550" spc="150" dirty="0">
                <a:solidFill>
                  <a:srgbClr val="FFB900"/>
                </a:solidFill>
              </a:rPr>
              <a:t>και</a:t>
            </a:r>
            <a:r>
              <a:rPr sz="2550" spc="170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διαμερισματοποίηση</a:t>
            </a:r>
            <a:endParaRPr sz="2550"/>
          </a:p>
        </p:txBody>
      </p:sp>
      <p:sp>
        <p:nvSpPr>
          <p:cNvPr id="3" name="object 3"/>
          <p:cNvSpPr txBox="1"/>
          <p:nvPr/>
        </p:nvSpPr>
        <p:spPr>
          <a:xfrm>
            <a:off x="689310" y="819148"/>
            <a:ext cx="5406690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70" dirty="0">
                <a:latin typeface="Calibri"/>
                <a:cs typeface="Calibri"/>
              </a:rPr>
              <a:t>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απομόνωση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συνδυασμό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έλεγχο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πρόσβασης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9309" y="966556"/>
            <a:ext cx="7465626" cy="4030333"/>
          </a:xfrm>
          <a:prstGeom prst="rect">
            <a:avLst/>
          </a:prstGeom>
        </p:spPr>
        <p:txBody>
          <a:bodyPr vert="horz" wrap="square" lIns="0" tIns="78739" rIns="0" bIns="0" rtlCol="0">
            <a:spAutoFit/>
          </a:bodyPr>
          <a:lstStyle/>
          <a:p>
            <a:pPr marL="103502" marR="2568496">
              <a:lnSpc>
                <a:spcPct val="69100"/>
              </a:lnSpc>
              <a:spcBef>
                <a:spcPts val="620"/>
              </a:spcBef>
            </a:pPr>
            <a:r>
              <a:rPr sz="1400" spc="110" dirty="0">
                <a:latin typeface="Calibri"/>
                <a:cs typeface="Calibri"/>
              </a:rPr>
              <a:t>είναι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μια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παλιά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έννοια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προστασίας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ασφάλειας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(και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ιδιωτικής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ζωής).</a:t>
            </a:r>
            <a:endParaRPr sz="1400">
              <a:latin typeface="Calibri"/>
              <a:cs typeface="Calibri"/>
            </a:endParaRPr>
          </a:p>
          <a:p>
            <a:pPr marL="103502" marR="1128995" indent="-91436">
              <a:lnSpc>
                <a:spcPct val="96000"/>
              </a:lnSpc>
              <a:spcBef>
                <a:spcPts val="930"/>
              </a:spcBef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105" dirty="0">
                <a:latin typeface="Calibri"/>
                <a:cs typeface="Calibri"/>
              </a:rPr>
              <a:t>Τα </a:t>
            </a:r>
            <a:r>
              <a:rPr sz="1400" spc="110" dirty="0">
                <a:latin typeface="Calibri"/>
                <a:cs typeface="Calibri"/>
              </a:rPr>
              <a:t>πρώτα </a:t>
            </a:r>
            <a:r>
              <a:rPr sz="1400" spc="90" dirty="0">
                <a:latin typeface="Calibri"/>
                <a:cs typeface="Calibri"/>
              </a:rPr>
              <a:t>τραπεζικά και </a:t>
            </a:r>
            <a:r>
              <a:rPr sz="1400" spc="95" dirty="0">
                <a:latin typeface="Calibri"/>
                <a:cs typeface="Calibri"/>
              </a:rPr>
              <a:t>αεροπορικά </a:t>
            </a:r>
            <a:r>
              <a:rPr sz="1400" spc="90" dirty="0">
                <a:latin typeface="Calibri"/>
                <a:cs typeface="Calibri"/>
              </a:rPr>
              <a:t>δίκτυα </a:t>
            </a:r>
            <a:r>
              <a:rPr sz="1400" spc="95" dirty="0">
                <a:latin typeface="Calibri"/>
                <a:cs typeface="Calibri"/>
              </a:rPr>
              <a:t>χρησιμοποίησαν </a:t>
            </a:r>
            <a:r>
              <a:rPr sz="1400" spc="80" dirty="0">
                <a:latin typeface="Calibri"/>
                <a:cs typeface="Calibri"/>
              </a:rPr>
              <a:t>ιδιωτικά </a:t>
            </a:r>
            <a:r>
              <a:rPr sz="1400" spc="85" dirty="0">
                <a:latin typeface="Calibri"/>
                <a:cs typeface="Calibri"/>
              </a:rPr>
              <a:t> ιδιόκτητες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μισθωμένες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συνδέσεις.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Σήμερα,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χρησιμοποιούν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Διαδίκτυο,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αν </a:t>
            </a:r>
            <a:r>
              <a:rPr sz="1400" spc="60" dirty="0">
                <a:latin typeface="Calibri"/>
                <a:cs typeface="Calibri"/>
              </a:rPr>
              <a:t>και </a:t>
            </a:r>
            <a:r>
              <a:rPr sz="1400" spc="70" dirty="0">
                <a:latin typeface="Calibri"/>
                <a:cs typeface="Calibri"/>
              </a:rPr>
              <a:t>με </a:t>
            </a:r>
            <a:r>
              <a:rPr sz="1400" spc="65" dirty="0">
                <a:latin typeface="Calibri"/>
                <a:cs typeface="Calibri"/>
              </a:rPr>
              <a:t>πρόσθετη προστασία. </a:t>
            </a:r>
            <a:r>
              <a:rPr sz="1400" spc="70" dirty="0">
                <a:latin typeface="Calibri"/>
                <a:cs typeface="Calibri"/>
              </a:rPr>
              <a:t>Τα </a:t>
            </a:r>
            <a:r>
              <a:rPr sz="1400" spc="60" dirty="0">
                <a:latin typeface="Calibri"/>
                <a:cs typeface="Calibri"/>
              </a:rPr>
              <a:t>κρίσιμα βιομηχανικά </a:t>
            </a:r>
            <a:r>
              <a:rPr sz="1400" spc="70" dirty="0">
                <a:latin typeface="Calibri"/>
                <a:cs typeface="Calibri"/>
              </a:rPr>
              <a:t>συστήματα 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εξακολουθούν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να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είναι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απομονωμένα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από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45" dirty="0">
                <a:latin typeface="Calibri"/>
                <a:cs typeface="Calibri"/>
              </a:rPr>
              <a:t>τις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εξωτερικές</a:t>
            </a:r>
            <a:endParaRPr sz="1400">
              <a:latin typeface="Calibri"/>
              <a:cs typeface="Calibri"/>
            </a:endParaRPr>
          </a:p>
          <a:p>
            <a:pPr marL="103502">
              <a:lnSpc>
                <a:spcPts val="1500"/>
              </a:lnSpc>
            </a:pPr>
            <a:r>
              <a:rPr sz="1400" spc="50" dirty="0">
                <a:latin typeface="Calibri"/>
                <a:cs typeface="Calibri"/>
              </a:rPr>
              <a:t>επικοινωνίες.</a:t>
            </a:r>
            <a:endParaRPr sz="1400">
              <a:latin typeface="Calibri"/>
              <a:cs typeface="Calibri"/>
            </a:endParaRPr>
          </a:p>
          <a:p>
            <a:pPr marL="103502" marR="5080" indent="-91436">
              <a:lnSpc>
                <a:spcPct val="108700"/>
              </a:lnSpc>
              <a:spcBef>
                <a:spcPts val="675"/>
              </a:spcBef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145" dirty="0">
                <a:latin typeface="Calibri"/>
                <a:cs typeface="Calibri"/>
              </a:rPr>
              <a:t>Τα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τείχη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προστασίας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ένα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δίκτυο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σαρώνουν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πακέτα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δεδομένων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επιτρέπουν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ή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απαγορεύουν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είσοδο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συγκεκριμένες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περιοχές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συστήματα.</a:t>
            </a:r>
            <a:endParaRPr sz="1400">
              <a:latin typeface="Calibri"/>
              <a:cs typeface="Calibri"/>
            </a:endParaRPr>
          </a:p>
          <a:p>
            <a:pPr marL="103502" marR="2170997" indent="-91436">
              <a:lnSpc>
                <a:spcPct val="108700"/>
              </a:lnSpc>
              <a:spcBef>
                <a:spcPts val="615"/>
              </a:spcBef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90" dirty="0">
                <a:latin typeface="Calibri"/>
                <a:cs typeface="Calibri"/>
              </a:rPr>
              <a:t>Πριν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από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εγκατάσταση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έναν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245" dirty="0">
                <a:latin typeface="Calibri"/>
                <a:cs typeface="Calibri"/>
              </a:rPr>
              <a:t>υπολογιστή,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οι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ύποπτες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λογισμικό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δοκιμαστεί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"sandboxes".</a:t>
            </a:r>
            <a:endParaRPr sz="1400">
              <a:latin typeface="Calibri"/>
              <a:cs typeface="Calibri"/>
            </a:endParaRPr>
          </a:p>
          <a:p>
            <a:pPr marL="103502" marR="1649678" indent="-91436">
              <a:lnSpc>
                <a:spcPct val="96000"/>
              </a:lnSpc>
              <a:spcBef>
                <a:spcPts val="865"/>
              </a:spcBef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90" dirty="0">
                <a:latin typeface="Calibri"/>
                <a:cs typeface="Calibri"/>
              </a:rPr>
              <a:t>Σε </a:t>
            </a:r>
            <a:r>
              <a:rPr sz="1400" spc="95" dirty="0">
                <a:latin typeface="Calibri"/>
                <a:cs typeface="Calibri"/>
              </a:rPr>
              <a:t>μια </a:t>
            </a:r>
            <a:r>
              <a:rPr sz="1400" spc="90" dirty="0">
                <a:latin typeface="Calibri"/>
                <a:cs typeface="Calibri"/>
              </a:rPr>
              <a:t>στρατιωτική </a:t>
            </a:r>
            <a:r>
              <a:rPr sz="1400" spc="100" dirty="0">
                <a:latin typeface="Calibri"/>
                <a:cs typeface="Calibri"/>
              </a:rPr>
              <a:t>εγκατάσταση </a:t>
            </a:r>
            <a:r>
              <a:rPr sz="1400" spc="80" dirty="0">
                <a:latin typeface="Calibri"/>
                <a:cs typeface="Calibri"/>
              </a:rPr>
              <a:t>οι </a:t>
            </a:r>
            <a:r>
              <a:rPr sz="1400" spc="95" dirty="0">
                <a:latin typeface="Calibri"/>
                <a:cs typeface="Calibri"/>
              </a:rPr>
              <a:t>διάφοροι </a:t>
            </a:r>
            <a:r>
              <a:rPr sz="1400" spc="90" dirty="0">
                <a:latin typeface="Calibri"/>
                <a:cs typeface="Calibri"/>
              </a:rPr>
              <a:t>χρήστες </a:t>
            </a:r>
            <a:r>
              <a:rPr sz="1400" spc="80" dirty="0">
                <a:latin typeface="Calibri"/>
                <a:cs typeface="Calibri"/>
              </a:rPr>
              <a:t>έχουν 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διαφορετικά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δικαιώματα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πρόσβασης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ξεχωριστά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(ενδεχομένως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προστατευόμενοι) χώροι </a:t>
            </a:r>
            <a:r>
              <a:rPr sz="1400" spc="120" dirty="0">
                <a:latin typeface="Calibri"/>
                <a:cs typeface="Calibri"/>
              </a:rPr>
              <a:t>και </a:t>
            </a:r>
            <a:r>
              <a:rPr sz="1400" spc="130" dirty="0">
                <a:latin typeface="Calibri"/>
                <a:cs typeface="Calibri"/>
              </a:rPr>
              <a:t>πόροι </a:t>
            </a:r>
            <a:r>
              <a:rPr sz="1400" spc="135" dirty="0">
                <a:latin typeface="Calibri"/>
                <a:cs typeface="Calibri"/>
              </a:rPr>
              <a:t>ανάλογα </a:t>
            </a:r>
            <a:r>
              <a:rPr sz="1400" spc="140" dirty="0">
                <a:latin typeface="Calibri"/>
                <a:cs typeface="Calibri"/>
              </a:rPr>
              <a:t>με </a:t>
            </a:r>
            <a:r>
              <a:rPr sz="1400" spc="120" dirty="0">
                <a:latin typeface="Calibri"/>
                <a:cs typeface="Calibri"/>
              </a:rPr>
              <a:t>την </a:t>
            </a:r>
            <a:r>
              <a:rPr sz="1400" spc="12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"εκκαθάρισή"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τους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(επίπεδο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δικαιωμάτων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πρόσβασης).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9310" y="4806138"/>
            <a:ext cx="5797645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35" dirty="0">
                <a:latin typeface="Calibri"/>
                <a:cs typeface="Calibri"/>
              </a:rPr>
              <a:t>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διαχωρισμός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δικτύων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τμήματα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επιτρέπει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στην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άμυνα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0749" y="4953548"/>
            <a:ext cx="5441264" cy="387028"/>
          </a:xfrm>
          <a:prstGeom prst="rect">
            <a:avLst/>
          </a:prstGeom>
        </p:spPr>
        <p:txBody>
          <a:bodyPr vert="horz" wrap="square" lIns="0" tIns="78739" rIns="0" bIns="0" rtlCol="0">
            <a:spAutoFit/>
          </a:bodyPr>
          <a:lstStyle/>
          <a:p>
            <a:pPr marL="12700" marR="5080">
              <a:lnSpc>
                <a:spcPct val="69100"/>
              </a:lnSpc>
              <a:spcBef>
                <a:spcPts val="620"/>
              </a:spcBef>
            </a:pP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τοποθετεί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σημεία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ελέγχου,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π.χ.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τείχη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προστασίας,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μεταξύ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των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τμημάτων.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787867" y="12874"/>
            <a:ext cx="5306646" cy="6880161"/>
            <a:chOff x="6882205" y="0"/>
            <a:chExt cx="5306695" cy="6880225"/>
          </a:xfrm>
        </p:grpSpPr>
        <p:sp>
          <p:nvSpPr>
            <p:cNvPr id="8" name="object 8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38</a:t>
            </a:fld>
            <a:endParaRPr spc="4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8333" y="76377"/>
            <a:ext cx="2252324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40" dirty="0">
                <a:solidFill>
                  <a:srgbClr val="FFB900"/>
                </a:solidFill>
              </a:rPr>
              <a:t>Απλούστευσ</a:t>
            </a:r>
            <a:r>
              <a:rPr spc="70" dirty="0">
                <a:solidFill>
                  <a:srgbClr val="FFB900"/>
                </a:solidFill>
              </a:rPr>
              <a:t>η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008" y="1236199"/>
            <a:ext cx="5969579" cy="410676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03502" marR="438137" indent="-91436">
              <a:lnSpc>
                <a:spcPct val="75900"/>
              </a:lnSpc>
              <a:spcBef>
                <a:spcPts val="320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45" dirty="0">
                <a:latin typeface="Calibri"/>
                <a:cs typeface="Calibri"/>
              </a:rPr>
              <a:t>Ένα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σύνθετο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σύστημα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που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εξυπηρετεί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έναν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σκοπό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μπορεί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 </a:t>
            </a:r>
            <a:r>
              <a:rPr sz="1500" spc="130" dirty="0">
                <a:latin typeface="Calibri"/>
                <a:cs typeface="Calibri"/>
              </a:rPr>
              <a:t>σχεδιαστεί </a:t>
            </a:r>
            <a:r>
              <a:rPr sz="1500" spc="150" dirty="0">
                <a:latin typeface="Calibri"/>
                <a:cs typeface="Calibri"/>
              </a:rPr>
              <a:t>με </a:t>
            </a:r>
            <a:r>
              <a:rPr sz="1500" spc="135" dirty="0">
                <a:latin typeface="Calibri"/>
                <a:cs typeface="Calibri"/>
              </a:rPr>
              <a:t>διαφορετικούς </a:t>
            </a:r>
            <a:r>
              <a:rPr sz="1500" spc="130" dirty="0">
                <a:latin typeface="Calibri"/>
                <a:cs typeface="Calibri"/>
              </a:rPr>
              <a:t>τρόπους. </a:t>
            </a:r>
            <a:r>
              <a:rPr sz="1500" spc="145" dirty="0">
                <a:latin typeface="Calibri"/>
                <a:cs typeface="Calibri"/>
              </a:rPr>
              <a:t>Το </a:t>
            </a:r>
            <a:r>
              <a:rPr sz="1500" spc="140" dirty="0">
                <a:latin typeface="Calibri"/>
                <a:cs typeface="Calibri"/>
              </a:rPr>
              <a:t>ξυράφι του </a:t>
            </a:r>
            <a:r>
              <a:rPr sz="1500" spc="14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Όκαμ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είναι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ένα</a:t>
            </a:r>
            <a:endParaRPr sz="1500">
              <a:latin typeface="Calibri"/>
              <a:cs typeface="Calibri"/>
            </a:endParaRPr>
          </a:p>
          <a:p>
            <a:pPr marL="103502" marR="191765">
              <a:lnSpc>
                <a:spcPts val="2300"/>
              </a:lnSpc>
              <a:spcBef>
                <a:spcPts val="85"/>
              </a:spcBef>
            </a:pPr>
            <a:r>
              <a:rPr sz="1500" spc="100" dirty="0">
                <a:latin typeface="Calibri"/>
                <a:cs typeface="Calibri"/>
              </a:rPr>
              <a:t>κωδικοποιητική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λέξη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για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αρχή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χρήσης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απλούστερης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πιθανή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προσέγγιση.</a:t>
            </a:r>
            <a:endParaRPr sz="1500">
              <a:latin typeface="Calibri"/>
              <a:cs typeface="Calibri"/>
            </a:endParaRPr>
          </a:p>
          <a:p>
            <a:pPr marL="103502" marR="711179" indent="-91436" algn="just">
              <a:lnSpc>
                <a:spcPct val="75900"/>
              </a:lnSpc>
              <a:spcBef>
                <a:spcPts val="1330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40" dirty="0">
                <a:latin typeface="Calibri"/>
                <a:cs typeface="Calibri"/>
              </a:rPr>
              <a:t>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απλότητα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μπορεί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συχνά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να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αποτελεί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στόχο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οικονομίας,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αλλά </a:t>
            </a:r>
            <a:r>
              <a:rPr sz="1500" spc="105" dirty="0">
                <a:latin typeface="Calibri"/>
                <a:cs typeface="Calibri"/>
              </a:rPr>
              <a:t>μπορεί </a:t>
            </a:r>
            <a:r>
              <a:rPr sz="1500" spc="100" dirty="0">
                <a:latin typeface="Calibri"/>
                <a:cs typeface="Calibri"/>
              </a:rPr>
              <a:t>επίσης </a:t>
            </a:r>
            <a:r>
              <a:rPr sz="1500" spc="110" dirty="0">
                <a:latin typeface="Calibri"/>
                <a:cs typeface="Calibri"/>
              </a:rPr>
              <a:t>να </a:t>
            </a:r>
            <a:r>
              <a:rPr sz="1500" spc="100" dirty="0">
                <a:latin typeface="Calibri"/>
                <a:cs typeface="Calibri"/>
              </a:rPr>
              <a:t>εξασφαλίσει </a:t>
            </a:r>
            <a:r>
              <a:rPr sz="1500" spc="95" dirty="0">
                <a:latin typeface="Calibri"/>
                <a:cs typeface="Calibri"/>
              </a:rPr>
              <a:t>λιγότερα </a:t>
            </a:r>
            <a:r>
              <a:rPr sz="1500" spc="110" dirty="0">
                <a:latin typeface="Calibri"/>
                <a:cs typeface="Calibri"/>
              </a:rPr>
              <a:t>σφάλματα, </a:t>
            </a:r>
            <a:r>
              <a:rPr sz="1500" spc="-33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μεγαλύτερη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προβλεψιμότητα</a:t>
            </a:r>
            <a:endParaRPr sz="1500">
              <a:latin typeface="Calibri"/>
              <a:cs typeface="Calibri"/>
            </a:endParaRPr>
          </a:p>
          <a:p>
            <a:pPr marL="103502">
              <a:spcBef>
                <a:spcPts val="15"/>
              </a:spcBef>
            </a:pPr>
            <a:r>
              <a:rPr sz="1500" spc="105" dirty="0">
                <a:latin typeface="Calibri"/>
                <a:cs typeface="Calibri"/>
              </a:rPr>
              <a:t>συμπεριφορά,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συνεπώς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μεγαλύτερη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ασφάλεια.</a:t>
            </a:r>
            <a:endParaRPr sz="1500">
              <a:latin typeface="Calibri"/>
              <a:cs typeface="Calibri"/>
            </a:endParaRPr>
          </a:p>
          <a:p>
            <a:pPr marL="103502" marR="1053433" indent="-91436">
              <a:lnSpc>
                <a:spcPct val="117900"/>
              </a:lnSpc>
              <a:spcBef>
                <a:spcPts val="735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23185" algn="l"/>
              </a:tabLst>
            </a:pPr>
            <a:r>
              <a:rPr sz="1500" spc="140" dirty="0">
                <a:latin typeface="Calibri"/>
                <a:cs typeface="Calibri"/>
              </a:rPr>
              <a:t>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απλούστευση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μειώνει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την</a:t>
            </a:r>
            <a:r>
              <a:rPr sz="1500" spc="3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επίθεση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του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συστήματος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επιφάνεια, </a:t>
            </a:r>
            <a:r>
              <a:rPr sz="1500" spc="70" dirty="0">
                <a:latin typeface="Calibri"/>
                <a:cs typeface="Calibri"/>
              </a:rPr>
              <a:t>καθιστώντας </a:t>
            </a:r>
            <a:r>
              <a:rPr sz="1500" spc="65" dirty="0">
                <a:latin typeface="Calibri"/>
                <a:cs typeface="Calibri"/>
              </a:rPr>
              <a:t>το </a:t>
            </a:r>
            <a:r>
              <a:rPr sz="1500" spc="60" dirty="0">
                <a:latin typeface="Calibri"/>
                <a:cs typeface="Calibri"/>
              </a:rPr>
              <a:t>λιγότερο </a:t>
            </a:r>
            <a:r>
              <a:rPr sz="1500" spc="70" dirty="0">
                <a:latin typeface="Calibri"/>
                <a:cs typeface="Calibri"/>
              </a:rPr>
              <a:t>ευαίσθητο </a:t>
            </a:r>
            <a:r>
              <a:rPr sz="1500" spc="60" dirty="0">
                <a:latin typeface="Calibri"/>
                <a:cs typeface="Calibri"/>
              </a:rPr>
              <a:t>σε 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εκμετάλλευση.</a:t>
            </a:r>
            <a:endParaRPr sz="1500">
              <a:latin typeface="Calibri"/>
              <a:cs typeface="Calibri"/>
            </a:endParaRPr>
          </a:p>
          <a:p>
            <a:pPr marL="103502" marR="5080" indent="-91436">
              <a:lnSpc>
                <a:spcPct val="106300"/>
              </a:lnSpc>
              <a:spcBef>
                <a:spcPts val="1060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23185" algn="l"/>
              </a:tabLst>
            </a:pPr>
            <a:r>
              <a:rPr sz="1500" spc="135" dirty="0">
                <a:latin typeface="Calibri"/>
                <a:cs typeface="Calibri"/>
              </a:rPr>
              <a:t>Οι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γλώσσες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προγραμματισμού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μπορούν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εκτελέσουν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ίδιο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εργασία </a:t>
            </a:r>
            <a:r>
              <a:rPr sz="1500" spc="150" dirty="0">
                <a:latin typeface="Calibri"/>
                <a:cs typeface="Calibri"/>
              </a:rPr>
              <a:t>με </a:t>
            </a:r>
            <a:r>
              <a:rPr sz="1500" spc="135" dirty="0">
                <a:latin typeface="Calibri"/>
                <a:cs typeface="Calibri"/>
              </a:rPr>
              <a:t>μια </a:t>
            </a:r>
            <a:r>
              <a:rPr sz="1500" spc="125" dirty="0">
                <a:latin typeface="Calibri"/>
                <a:cs typeface="Calibri"/>
              </a:rPr>
              <a:t>ποικιλία </a:t>
            </a:r>
            <a:r>
              <a:rPr sz="1500" spc="130" dirty="0">
                <a:latin typeface="Calibri"/>
                <a:cs typeface="Calibri"/>
              </a:rPr>
              <a:t>εντολών. </a:t>
            </a:r>
            <a:r>
              <a:rPr sz="1500" spc="145" dirty="0">
                <a:latin typeface="Calibri"/>
                <a:cs typeface="Calibri"/>
              </a:rPr>
              <a:t>Ένα </a:t>
            </a:r>
            <a:r>
              <a:rPr sz="1500" spc="130" dirty="0">
                <a:latin typeface="Calibri"/>
                <a:cs typeface="Calibri"/>
              </a:rPr>
              <a:t>ελαχιστοποιημένο </a:t>
            </a:r>
            <a:r>
              <a:rPr sz="1500" spc="13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σύνολο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εντολών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εξασφαλίζει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πιο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ελεγχόμενα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πιο</a:t>
            </a:r>
            <a:endParaRPr sz="1500">
              <a:latin typeface="Calibri"/>
              <a:cs typeface="Calibri"/>
            </a:endParaRPr>
          </a:p>
          <a:p>
            <a:pPr marL="103502">
              <a:lnSpc>
                <a:spcPts val="1795"/>
              </a:lnSpc>
            </a:pPr>
            <a:r>
              <a:rPr sz="1500" spc="160" dirty="0">
                <a:latin typeface="Calibri"/>
                <a:cs typeface="Calibri"/>
              </a:rPr>
              <a:t>ασφαλή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λειτουργικά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συστήματα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εφαρμογές.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33563" y="-11081"/>
            <a:ext cx="3050512" cy="6880161"/>
            <a:chOff x="6882205" y="0"/>
            <a:chExt cx="3050540" cy="6880225"/>
          </a:xfrm>
        </p:grpSpPr>
        <p:sp>
          <p:nvSpPr>
            <p:cNvPr id="5" name="object 5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39</a:t>
            </a:fld>
            <a:endParaRPr spc="4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68865" y="-23383"/>
            <a:ext cx="2920338" cy="6837617"/>
            <a:chOff x="7979536" y="8978"/>
            <a:chExt cx="2920365" cy="6837680"/>
          </a:xfrm>
        </p:grpSpPr>
        <p:sp>
          <p:nvSpPr>
            <p:cNvPr id="3" name="object 3"/>
            <p:cNvSpPr/>
            <p:nvPr/>
          </p:nvSpPr>
          <p:spPr>
            <a:xfrm>
              <a:off x="8359558" y="8978"/>
              <a:ext cx="2540000" cy="6837680"/>
            </a:xfrm>
            <a:custGeom>
              <a:avLst/>
              <a:gdLst/>
              <a:ahLst/>
              <a:cxnLst/>
              <a:rect l="l" t="t" r="r" b="b"/>
              <a:pathLst>
                <a:path w="2540000" h="6837680">
                  <a:moveTo>
                    <a:pt x="1305872" y="4529759"/>
                  </a:moveTo>
                  <a:lnTo>
                    <a:pt x="1219948" y="4529759"/>
                  </a:lnTo>
                  <a:lnTo>
                    <a:pt x="1262532" y="4523078"/>
                  </a:lnTo>
                  <a:lnTo>
                    <a:pt x="1301431" y="4505109"/>
                  </a:lnTo>
                  <a:lnTo>
                    <a:pt x="1334325" y="4476901"/>
                  </a:lnTo>
                  <a:lnTo>
                    <a:pt x="1358924" y="4439475"/>
                  </a:lnTo>
                  <a:lnTo>
                    <a:pt x="1698344" y="3172307"/>
                  </a:lnTo>
                  <a:lnTo>
                    <a:pt x="2513444" y="0"/>
                  </a:lnTo>
                  <a:lnTo>
                    <a:pt x="2520073" y="0"/>
                  </a:lnTo>
                  <a:lnTo>
                    <a:pt x="2526689" y="127"/>
                  </a:lnTo>
                  <a:lnTo>
                    <a:pt x="2533319" y="508"/>
                  </a:lnTo>
                  <a:lnTo>
                    <a:pt x="2539936" y="1230"/>
                  </a:lnTo>
                  <a:lnTo>
                    <a:pt x="1722309" y="3178632"/>
                  </a:lnTo>
                  <a:lnTo>
                    <a:pt x="1382902" y="4447057"/>
                  </a:lnTo>
                  <a:lnTo>
                    <a:pt x="1382902" y="4448326"/>
                  </a:lnTo>
                  <a:lnTo>
                    <a:pt x="1354429" y="4491938"/>
                  </a:lnTo>
                  <a:lnTo>
                    <a:pt x="1316202" y="4524933"/>
                  </a:lnTo>
                  <a:lnTo>
                    <a:pt x="1305872" y="4529759"/>
                  </a:lnTo>
                  <a:close/>
                </a:path>
                <a:path w="2540000" h="6837680">
                  <a:moveTo>
                    <a:pt x="26491" y="6837361"/>
                  </a:moveTo>
                  <a:lnTo>
                    <a:pt x="0" y="6837361"/>
                  </a:lnTo>
                  <a:lnTo>
                    <a:pt x="1257" y="6833578"/>
                  </a:lnTo>
                  <a:lnTo>
                    <a:pt x="5041" y="6820941"/>
                  </a:lnTo>
                  <a:lnTo>
                    <a:pt x="579158" y="4728793"/>
                  </a:lnTo>
                  <a:lnTo>
                    <a:pt x="970305" y="3283496"/>
                  </a:lnTo>
                  <a:lnTo>
                    <a:pt x="988859" y="3238322"/>
                  </a:lnTo>
                  <a:lnTo>
                    <a:pt x="1017827" y="3200946"/>
                  </a:lnTo>
                  <a:lnTo>
                    <a:pt x="1055001" y="3172624"/>
                  </a:lnTo>
                  <a:lnTo>
                    <a:pt x="1098156" y="3154628"/>
                  </a:lnTo>
                  <a:lnTo>
                    <a:pt x="1145108" y="3148202"/>
                  </a:lnTo>
                  <a:lnTo>
                    <a:pt x="1193634" y="3154628"/>
                  </a:lnTo>
                  <a:lnTo>
                    <a:pt x="1239684" y="3174719"/>
                  </a:lnTo>
                  <a:lnTo>
                    <a:pt x="1138707" y="3174719"/>
                  </a:lnTo>
                  <a:lnTo>
                    <a:pt x="1091195" y="3185185"/>
                  </a:lnTo>
                  <a:lnTo>
                    <a:pt x="1049312" y="3209366"/>
                  </a:lnTo>
                  <a:lnTo>
                    <a:pt x="1016342" y="3245307"/>
                  </a:lnTo>
                  <a:lnTo>
                    <a:pt x="995540" y="3291065"/>
                  </a:lnTo>
                  <a:lnTo>
                    <a:pt x="604393" y="4736376"/>
                  </a:lnTo>
                  <a:lnTo>
                    <a:pt x="26491" y="6837361"/>
                  </a:lnTo>
                  <a:close/>
                </a:path>
                <a:path w="2540000" h="6837680">
                  <a:moveTo>
                    <a:pt x="877125" y="6017946"/>
                  </a:moveTo>
                  <a:lnTo>
                    <a:pt x="798117" y="5998857"/>
                  </a:lnTo>
                  <a:lnTo>
                    <a:pt x="743331" y="5956211"/>
                  </a:lnTo>
                  <a:lnTo>
                    <a:pt x="708190" y="5894159"/>
                  </a:lnTo>
                  <a:lnTo>
                    <a:pt x="699287" y="5824245"/>
                  </a:lnTo>
                  <a:lnTo>
                    <a:pt x="705180" y="5788557"/>
                  </a:lnTo>
                  <a:lnTo>
                    <a:pt x="1060526" y="4465434"/>
                  </a:lnTo>
                  <a:lnTo>
                    <a:pt x="1058937" y="4463326"/>
                  </a:lnTo>
                  <a:lnTo>
                    <a:pt x="1040954" y="4420108"/>
                  </a:lnTo>
                  <a:lnTo>
                    <a:pt x="1034541" y="4373105"/>
                  </a:lnTo>
                  <a:lnTo>
                    <a:pt x="1040954" y="4324515"/>
                  </a:lnTo>
                  <a:lnTo>
                    <a:pt x="1298359" y="3373182"/>
                  </a:lnTo>
                  <a:lnTo>
                    <a:pt x="1303807" y="3342004"/>
                  </a:lnTo>
                  <a:lnTo>
                    <a:pt x="1283220" y="3253168"/>
                  </a:lnTo>
                  <a:lnTo>
                    <a:pt x="1243469" y="3207054"/>
                  </a:lnTo>
                  <a:lnTo>
                    <a:pt x="1188579" y="3179889"/>
                  </a:lnTo>
                  <a:lnTo>
                    <a:pt x="1138707" y="3174719"/>
                  </a:lnTo>
                  <a:lnTo>
                    <a:pt x="1239684" y="3174719"/>
                  </a:lnTo>
                  <a:lnTo>
                    <a:pt x="1283944" y="3210763"/>
                  </a:lnTo>
                  <a:lnTo>
                    <a:pt x="1319314" y="3273793"/>
                  </a:lnTo>
                  <a:lnTo>
                    <a:pt x="1327226" y="3308603"/>
                  </a:lnTo>
                  <a:lnTo>
                    <a:pt x="1328266" y="3344112"/>
                  </a:lnTo>
                  <a:lnTo>
                    <a:pt x="1322336" y="3379508"/>
                  </a:lnTo>
                  <a:lnTo>
                    <a:pt x="1064933" y="4330827"/>
                  </a:lnTo>
                  <a:lnTo>
                    <a:pt x="1059763" y="4380763"/>
                  </a:lnTo>
                  <a:lnTo>
                    <a:pt x="1070215" y="4428337"/>
                  </a:lnTo>
                  <a:lnTo>
                    <a:pt x="1070394" y="4428680"/>
                  </a:lnTo>
                  <a:lnTo>
                    <a:pt x="1096735" y="4428680"/>
                  </a:lnTo>
                  <a:lnTo>
                    <a:pt x="1088351" y="4459833"/>
                  </a:lnTo>
                  <a:lnTo>
                    <a:pt x="1094370" y="4470272"/>
                  </a:lnTo>
                  <a:lnTo>
                    <a:pt x="1116898" y="4490999"/>
                  </a:lnTo>
                  <a:lnTo>
                    <a:pt x="1079957" y="4490999"/>
                  </a:lnTo>
                  <a:lnTo>
                    <a:pt x="729030" y="5794972"/>
                  </a:lnTo>
                  <a:lnTo>
                    <a:pt x="723798" y="5825845"/>
                  </a:lnTo>
                  <a:lnTo>
                    <a:pt x="724801" y="5856478"/>
                  </a:lnTo>
                  <a:lnTo>
                    <a:pt x="744093" y="5914147"/>
                  </a:lnTo>
                  <a:lnTo>
                    <a:pt x="782993" y="5960274"/>
                  </a:lnTo>
                  <a:lnTo>
                    <a:pt x="836968" y="5987186"/>
                  </a:lnTo>
                  <a:lnTo>
                    <a:pt x="885825" y="5992584"/>
                  </a:lnTo>
                  <a:lnTo>
                    <a:pt x="967276" y="5992584"/>
                  </a:lnTo>
                  <a:lnTo>
                    <a:pt x="965669" y="5993827"/>
                  </a:lnTo>
                  <a:lnTo>
                    <a:pt x="923328" y="6011697"/>
                  </a:lnTo>
                  <a:lnTo>
                    <a:pt x="877125" y="6017946"/>
                  </a:lnTo>
                  <a:close/>
                </a:path>
                <a:path w="2540000" h="6837680">
                  <a:moveTo>
                    <a:pt x="1096735" y="4428680"/>
                  </a:moveTo>
                  <a:lnTo>
                    <a:pt x="1070394" y="4428680"/>
                  </a:lnTo>
                  <a:lnTo>
                    <a:pt x="1085469" y="4372583"/>
                  </a:lnTo>
                  <a:lnTo>
                    <a:pt x="1111833" y="4372583"/>
                  </a:lnTo>
                  <a:lnTo>
                    <a:pt x="1096735" y="4428680"/>
                  </a:lnTo>
                  <a:close/>
                </a:path>
                <a:path w="2540000" h="6837680">
                  <a:moveTo>
                    <a:pt x="967276" y="5992584"/>
                  </a:moveTo>
                  <a:lnTo>
                    <a:pt x="885825" y="5992584"/>
                  </a:lnTo>
                  <a:lnTo>
                    <a:pt x="932332" y="5982347"/>
                  </a:lnTo>
                  <a:lnTo>
                    <a:pt x="973239" y="5958395"/>
                  </a:lnTo>
                  <a:lnTo>
                    <a:pt x="1005292" y="5922645"/>
                  </a:lnTo>
                  <a:lnTo>
                    <a:pt x="1025231" y="5876988"/>
                  </a:lnTo>
                  <a:lnTo>
                    <a:pt x="1429372" y="4372583"/>
                  </a:lnTo>
                  <a:lnTo>
                    <a:pt x="1455724" y="4372583"/>
                  </a:lnTo>
                  <a:lnTo>
                    <a:pt x="1049083" y="5883388"/>
                  </a:lnTo>
                  <a:lnTo>
                    <a:pt x="1030592" y="5928385"/>
                  </a:lnTo>
                  <a:lnTo>
                    <a:pt x="1002105" y="5965633"/>
                  </a:lnTo>
                  <a:lnTo>
                    <a:pt x="967276" y="5992584"/>
                  </a:lnTo>
                  <a:close/>
                </a:path>
                <a:path w="2540000" h="6837680">
                  <a:moveTo>
                    <a:pt x="1221155" y="4554244"/>
                  </a:moveTo>
                  <a:lnTo>
                    <a:pt x="1169656" y="4548123"/>
                  </a:lnTo>
                  <a:lnTo>
                    <a:pt x="1124545" y="4529544"/>
                  </a:lnTo>
                  <a:lnTo>
                    <a:pt x="1087221" y="4500536"/>
                  </a:lnTo>
                  <a:lnTo>
                    <a:pt x="1079957" y="4490999"/>
                  </a:lnTo>
                  <a:lnTo>
                    <a:pt x="1116898" y="4490999"/>
                  </a:lnTo>
                  <a:lnTo>
                    <a:pt x="1130261" y="4503292"/>
                  </a:lnTo>
                  <a:lnTo>
                    <a:pt x="1175969" y="4524121"/>
                  </a:lnTo>
                  <a:lnTo>
                    <a:pt x="1219948" y="4529759"/>
                  </a:lnTo>
                  <a:lnTo>
                    <a:pt x="1305872" y="4529759"/>
                  </a:lnTo>
                  <a:lnTo>
                    <a:pt x="1270888" y="4546103"/>
                  </a:lnTo>
                  <a:lnTo>
                    <a:pt x="1221155" y="4554244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32" y="3011952"/>
                  </a:lnTo>
                  <a:lnTo>
                    <a:pt x="2826638" y="3057437"/>
                  </a:lnTo>
                  <a:lnTo>
                    <a:pt x="2810678" y="3101042"/>
                  </a:lnTo>
                  <a:lnTo>
                    <a:pt x="2790692" y="3142529"/>
                  </a:lnTo>
                  <a:lnTo>
                    <a:pt x="2766916" y="3181660"/>
                  </a:lnTo>
                  <a:lnTo>
                    <a:pt x="2739593" y="3218195"/>
                  </a:lnTo>
                  <a:lnTo>
                    <a:pt x="2708957" y="3251898"/>
                  </a:lnTo>
                  <a:lnTo>
                    <a:pt x="2675247" y="3282529"/>
                  </a:lnTo>
                  <a:lnTo>
                    <a:pt x="2638704" y="3309849"/>
                  </a:lnTo>
                  <a:lnTo>
                    <a:pt x="2599563" y="3333620"/>
                  </a:lnTo>
                  <a:lnTo>
                    <a:pt x="2558063" y="3353604"/>
                  </a:lnTo>
                  <a:lnTo>
                    <a:pt x="2514444" y="3369564"/>
                  </a:lnTo>
                  <a:lnTo>
                    <a:pt x="2468943" y="3381257"/>
                  </a:lnTo>
                  <a:lnTo>
                    <a:pt x="2421798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32" y="3011952"/>
                  </a:lnTo>
                  <a:lnTo>
                    <a:pt x="2826638" y="3057437"/>
                  </a:lnTo>
                  <a:lnTo>
                    <a:pt x="2810678" y="3101042"/>
                  </a:lnTo>
                  <a:lnTo>
                    <a:pt x="2790692" y="3142529"/>
                  </a:lnTo>
                  <a:lnTo>
                    <a:pt x="2766916" y="3181660"/>
                  </a:lnTo>
                  <a:lnTo>
                    <a:pt x="2739593" y="3218195"/>
                  </a:lnTo>
                  <a:lnTo>
                    <a:pt x="2708957" y="3251898"/>
                  </a:lnTo>
                  <a:lnTo>
                    <a:pt x="2675247" y="3282529"/>
                  </a:lnTo>
                  <a:lnTo>
                    <a:pt x="2638704" y="3309849"/>
                  </a:lnTo>
                  <a:lnTo>
                    <a:pt x="2599563" y="3333620"/>
                  </a:lnTo>
                  <a:lnTo>
                    <a:pt x="2558063" y="3353604"/>
                  </a:lnTo>
                  <a:lnTo>
                    <a:pt x="2514444" y="3369564"/>
                  </a:lnTo>
                  <a:lnTo>
                    <a:pt x="2468943" y="3381257"/>
                  </a:lnTo>
                  <a:lnTo>
                    <a:pt x="2421798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FFB9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95411" y="1894331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0" y="474724"/>
                  </a:move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373249" y="0"/>
                  </a:lnTo>
                  <a:lnTo>
                    <a:pt x="2421798" y="2451"/>
                  </a:lnTo>
                  <a:lnTo>
                    <a:pt x="2468943" y="9647"/>
                  </a:lnTo>
                  <a:lnTo>
                    <a:pt x="2514444" y="21346"/>
                  </a:lnTo>
                  <a:lnTo>
                    <a:pt x="2558063" y="37314"/>
                  </a:lnTo>
                  <a:lnTo>
                    <a:pt x="2599563" y="57308"/>
                  </a:lnTo>
                  <a:lnTo>
                    <a:pt x="2638704" y="81089"/>
                  </a:lnTo>
                  <a:lnTo>
                    <a:pt x="2675247" y="108422"/>
                  </a:lnTo>
                  <a:lnTo>
                    <a:pt x="2708957" y="139064"/>
                  </a:lnTo>
                  <a:lnTo>
                    <a:pt x="2739593" y="172779"/>
                  </a:lnTo>
                  <a:lnTo>
                    <a:pt x="2766916" y="209326"/>
                  </a:lnTo>
                  <a:lnTo>
                    <a:pt x="2790692" y="248467"/>
                  </a:lnTo>
                  <a:lnTo>
                    <a:pt x="2810678" y="289964"/>
                  </a:lnTo>
                  <a:lnTo>
                    <a:pt x="2826638" y="333576"/>
                  </a:lnTo>
                  <a:lnTo>
                    <a:pt x="2838332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7975" y="2916300"/>
                  </a:lnTo>
                  <a:lnTo>
                    <a:pt x="2373249" y="3390900"/>
                  </a:lnTo>
                  <a:lnTo>
                    <a:pt x="474598" y="3390900"/>
                  </a:lnTo>
                  <a:lnTo>
                    <a:pt x="474598" y="3390900"/>
                  </a:lnTo>
                  <a:lnTo>
                    <a:pt x="0" y="2916300"/>
                  </a:lnTo>
                  <a:lnTo>
                    <a:pt x="0" y="474724"/>
                  </a:lnTo>
                  <a:close/>
                </a:path>
              </a:pathLst>
            </a:custGeom>
            <a:ln w="31750">
              <a:solidFill>
                <a:srgbClr val="FFB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99222" y="3003163"/>
              <a:ext cx="151932" cy="1548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6576" y="3303708"/>
              <a:ext cx="154969" cy="1517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37899" y="3446391"/>
              <a:ext cx="151932" cy="1517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76576" y="3003163"/>
              <a:ext cx="154969" cy="1548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37899" y="2860480"/>
              <a:ext cx="154969" cy="1517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99223" y="3297636"/>
              <a:ext cx="151932" cy="1517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220759" y="3431792"/>
              <a:ext cx="248920" cy="316230"/>
            </a:xfrm>
            <a:custGeom>
              <a:avLst/>
              <a:gdLst/>
              <a:ahLst/>
              <a:cxnLst/>
              <a:rect l="l" t="t" r="r" b="b"/>
              <a:pathLst>
                <a:path w="248920" h="316229">
                  <a:moveTo>
                    <a:pt x="203766" y="316230"/>
                  </a:moveTo>
                  <a:lnTo>
                    <a:pt x="186851" y="316230"/>
                  </a:lnTo>
                  <a:lnTo>
                    <a:pt x="184877" y="314959"/>
                  </a:lnTo>
                  <a:lnTo>
                    <a:pt x="184875" y="172719"/>
                  </a:lnTo>
                  <a:lnTo>
                    <a:pt x="180242" y="172719"/>
                  </a:lnTo>
                  <a:lnTo>
                    <a:pt x="171252" y="170179"/>
                  </a:lnTo>
                  <a:lnTo>
                    <a:pt x="142050" y="154939"/>
                  </a:lnTo>
                  <a:lnTo>
                    <a:pt x="121773" y="129539"/>
                  </a:lnTo>
                  <a:lnTo>
                    <a:pt x="112227" y="99059"/>
                  </a:lnTo>
                  <a:lnTo>
                    <a:pt x="115216" y="66039"/>
                  </a:lnTo>
                  <a:lnTo>
                    <a:pt x="0" y="0"/>
                  </a:lnTo>
                  <a:lnTo>
                    <a:pt x="42023" y="0"/>
                  </a:lnTo>
                  <a:lnTo>
                    <a:pt x="123773" y="46989"/>
                  </a:lnTo>
                  <a:lnTo>
                    <a:pt x="150150" y="46989"/>
                  </a:lnTo>
                  <a:lnTo>
                    <a:pt x="137561" y="66039"/>
                  </a:lnTo>
                  <a:lnTo>
                    <a:pt x="132636" y="90169"/>
                  </a:lnTo>
                  <a:lnTo>
                    <a:pt x="137561" y="114299"/>
                  </a:lnTo>
                  <a:lnTo>
                    <a:pt x="150989" y="134619"/>
                  </a:lnTo>
                  <a:lnTo>
                    <a:pt x="170903" y="147319"/>
                  </a:lnTo>
                  <a:lnTo>
                    <a:pt x="195283" y="152399"/>
                  </a:lnTo>
                  <a:lnTo>
                    <a:pt x="248492" y="152399"/>
                  </a:lnTo>
                  <a:lnTo>
                    <a:pt x="237149" y="162559"/>
                  </a:lnTo>
                  <a:lnTo>
                    <a:pt x="205742" y="172719"/>
                  </a:lnTo>
                  <a:lnTo>
                    <a:pt x="205742" y="314959"/>
                  </a:lnTo>
                  <a:lnTo>
                    <a:pt x="203766" y="3162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16043" y="3459732"/>
              <a:ext cx="113317" cy="12446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953563" y="2853943"/>
              <a:ext cx="923925" cy="648970"/>
            </a:xfrm>
            <a:custGeom>
              <a:avLst/>
              <a:gdLst/>
              <a:ahLst/>
              <a:cxnLst/>
              <a:rect l="l" t="t" r="r" b="b"/>
              <a:pathLst>
                <a:path w="923925" h="648970">
                  <a:moveTo>
                    <a:pt x="447128" y="586740"/>
                  </a:moveTo>
                  <a:lnTo>
                    <a:pt x="324675" y="586740"/>
                  </a:lnTo>
                  <a:lnTo>
                    <a:pt x="326885" y="588010"/>
                  </a:lnTo>
                  <a:lnTo>
                    <a:pt x="443230" y="588010"/>
                  </a:lnTo>
                  <a:lnTo>
                    <a:pt x="447128" y="586740"/>
                  </a:lnTo>
                  <a:close/>
                </a:path>
                <a:path w="923925" h="648970">
                  <a:moveTo>
                    <a:pt x="516483" y="605790"/>
                  </a:moveTo>
                  <a:lnTo>
                    <a:pt x="511797" y="600710"/>
                  </a:lnTo>
                  <a:lnTo>
                    <a:pt x="482904" y="586740"/>
                  </a:lnTo>
                  <a:lnTo>
                    <a:pt x="451027" y="585470"/>
                  </a:lnTo>
                  <a:lnTo>
                    <a:pt x="411289" y="601980"/>
                  </a:lnTo>
                  <a:lnTo>
                    <a:pt x="390969" y="624840"/>
                  </a:lnTo>
                  <a:lnTo>
                    <a:pt x="417334" y="624840"/>
                  </a:lnTo>
                  <a:lnTo>
                    <a:pt x="418172" y="623570"/>
                  </a:lnTo>
                  <a:lnTo>
                    <a:pt x="438099" y="609600"/>
                  </a:lnTo>
                  <a:lnTo>
                    <a:pt x="462470" y="605790"/>
                  </a:lnTo>
                  <a:lnTo>
                    <a:pt x="516483" y="605790"/>
                  </a:lnTo>
                  <a:close/>
                </a:path>
                <a:path w="923925" h="648970">
                  <a:moveTo>
                    <a:pt x="923353" y="119380"/>
                  </a:moveTo>
                  <a:lnTo>
                    <a:pt x="917587" y="109220"/>
                  </a:lnTo>
                  <a:lnTo>
                    <a:pt x="911199" y="107950"/>
                  </a:lnTo>
                  <a:lnTo>
                    <a:pt x="790117" y="177800"/>
                  </a:lnTo>
                  <a:lnTo>
                    <a:pt x="784948" y="172923"/>
                  </a:lnTo>
                  <a:lnTo>
                    <a:pt x="784948" y="226060"/>
                  </a:lnTo>
                  <a:lnTo>
                    <a:pt x="779983" y="251460"/>
                  </a:lnTo>
                  <a:lnTo>
                    <a:pt x="766559" y="270510"/>
                  </a:lnTo>
                  <a:lnTo>
                    <a:pt x="746658" y="284480"/>
                  </a:lnTo>
                  <a:lnTo>
                    <a:pt x="722274" y="289560"/>
                  </a:lnTo>
                  <a:lnTo>
                    <a:pt x="697890" y="284480"/>
                  </a:lnTo>
                  <a:lnTo>
                    <a:pt x="677964" y="270510"/>
                  </a:lnTo>
                  <a:lnTo>
                    <a:pt x="664540" y="251460"/>
                  </a:lnTo>
                  <a:lnTo>
                    <a:pt x="659599" y="226060"/>
                  </a:lnTo>
                  <a:lnTo>
                    <a:pt x="664540" y="201930"/>
                  </a:lnTo>
                  <a:lnTo>
                    <a:pt x="677964" y="181610"/>
                  </a:lnTo>
                  <a:lnTo>
                    <a:pt x="689927" y="173990"/>
                  </a:lnTo>
                  <a:lnTo>
                    <a:pt x="697890" y="168910"/>
                  </a:lnTo>
                  <a:lnTo>
                    <a:pt x="722274" y="163830"/>
                  </a:lnTo>
                  <a:lnTo>
                    <a:pt x="746671" y="168910"/>
                  </a:lnTo>
                  <a:lnTo>
                    <a:pt x="766597" y="181610"/>
                  </a:lnTo>
                  <a:lnTo>
                    <a:pt x="780021" y="201930"/>
                  </a:lnTo>
                  <a:lnTo>
                    <a:pt x="784948" y="226060"/>
                  </a:lnTo>
                  <a:lnTo>
                    <a:pt x="784948" y="172923"/>
                  </a:lnTo>
                  <a:lnTo>
                    <a:pt x="775335" y="163830"/>
                  </a:lnTo>
                  <a:lnTo>
                    <a:pt x="765937" y="154940"/>
                  </a:lnTo>
                  <a:lnTo>
                    <a:pt x="735990" y="143510"/>
                  </a:lnTo>
                  <a:lnTo>
                    <a:pt x="673811" y="158750"/>
                  </a:lnTo>
                  <a:lnTo>
                    <a:pt x="657682" y="173990"/>
                  </a:lnTo>
                  <a:lnTo>
                    <a:pt x="575183" y="125730"/>
                  </a:lnTo>
                  <a:lnTo>
                    <a:pt x="542620" y="106680"/>
                  </a:lnTo>
                  <a:lnTo>
                    <a:pt x="545617" y="73660"/>
                  </a:lnTo>
                  <a:lnTo>
                    <a:pt x="536054" y="43180"/>
                  </a:lnTo>
                  <a:lnTo>
                    <a:pt x="525170" y="30276"/>
                  </a:lnTo>
                  <a:lnTo>
                    <a:pt x="525170" y="83820"/>
                  </a:lnTo>
                  <a:lnTo>
                    <a:pt x="520242" y="107950"/>
                  </a:lnTo>
                  <a:lnTo>
                    <a:pt x="506806" y="128270"/>
                  </a:lnTo>
                  <a:lnTo>
                    <a:pt x="486879" y="140970"/>
                  </a:lnTo>
                  <a:lnTo>
                    <a:pt x="462470" y="146050"/>
                  </a:lnTo>
                  <a:lnTo>
                    <a:pt x="438086" y="140970"/>
                  </a:lnTo>
                  <a:lnTo>
                    <a:pt x="418172" y="128270"/>
                  </a:lnTo>
                  <a:lnTo>
                    <a:pt x="416496" y="125730"/>
                  </a:lnTo>
                  <a:lnTo>
                    <a:pt x="404749" y="107950"/>
                  </a:lnTo>
                  <a:lnTo>
                    <a:pt x="404761" y="59690"/>
                  </a:lnTo>
                  <a:lnTo>
                    <a:pt x="438111" y="25400"/>
                  </a:lnTo>
                  <a:lnTo>
                    <a:pt x="462470" y="20320"/>
                  </a:lnTo>
                  <a:lnTo>
                    <a:pt x="486879" y="25400"/>
                  </a:lnTo>
                  <a:lnTo>
                    <a:pt x="506806" y="39370"/>
                  </a:lnTo>
                  <a:lnTo>
                    <a:pt x="520242" y="58420"/>
                  </a:lnTo>
                  <a:lnTo>
                    <a:pt x="525170" y="83820"/>
                  </a:lnTo>
                  <a:lnTo>
                    <a:pt x="525170" y="30276"/>
                  </a:lnTo>
                  <a:lnTo>
                    <a:pt x="516788" y="20320"/>
                  </a:lnTo>
                  <a:lnTo>
                    <a:pt x="515708" y="19050"/>
                  </a:lnTo>
                  <a:lnTo>
                    <a:pt x="486422" y="3810"/>
                  </a:lnTo>
                  <a:lnTo>
                    <a:pt x="453377" y="0"/>
                  </a:lnTo>
                  <a:lnTo>
                    <a:pt x="398068" y="30480"/>
                  </a:lnTo>
                  <a:lnTo>
                    <a:pt x="379857" y="71120"/>
                  </a:lnTo>
                  <a:lnTo>
                    <a:pt x="378993" y="83820"/>
                  </a:lnTo>
                  <a:lnTo>
                    <a:pt x="379857" y="95250"/>
                  </a:lnTo>
                  <a:lnTo>
                    <a:pt x="382485" y="106680"/>
                  </a:lnTo>
                  <a:lnTo>
                    <a:pt x="267195" y="173990"/>
                  </a:lnTo>
                  <a:lnTo>
                    <a:pt x="265239" y="172351"/>
                  </a:lnTo>
                  <a:lnTo>
                    <a:pt x="265239" y="226060"/>
                  </a:lnTo>
                  <a:lnTo>
                    <a:pt x="260324" y="250190"/>
                  </a:lnTo>
                  <a:lnTo>
                    <a:pt x="246900" y="270510"/>
                  </a:lnTo>
                  <a:lnTo>
                    <a:pt x="226987" y="284480"/>
                  </a:lnTo>
                  <a:lnTo>
                    <a:pt x="202590" y="289560"/>
                  </a:lnTo>
                  <a:lnTo>
                    <a:pt x="178219" y="284480"/>
                  </a:lnTo>
                  <a:lnTo>
                    <a:pt x="158305" y="270510"/>
                  </a:lnTo>
                  <a:lnTo>
                    <a:pt x="144856" y="250190"/>
                  </a:lnTo>
                  <a:lnTo>
                    <a:pt x="139903" y="226060"/>
                  </a:lnTo>
                  <a:lnTo>
                    <a:pt x="144830" y="201930"/>
                  </a:lnTo>
                  <a:lnTo>
                    <a:pt x="158267" y="181610"/>
                  </a:lnTo>
                  <a:lnTo>
                    <a:pt x="178193" y="168910"/>
                  </a:lnTo>
                  <a:lnTo>
                    <a:pt x="202590" y="163830"/>
                  </a:lnTo>
                  <a:lnTo>
                    <a:pt x="226987" y="168910"/>
                  </a:lnTo>
                  <a:lnTo>
                    <a:pt x="246900" y="181610"/>
                  </a:lnTo>
                  <a:lnTo>
                    <a:pt x="260324" y="201930"/>
                  </a:lnTo>
                  <a:lnTo>
                    <a:pt x="265239" y="226060"/>
                  </a:lnTo>
                  <a:lnTo>
                    <a:pt x="265239" y="172351"/>
                  </a:lnTo>
                  <a:lnTo>
                    <a:pt x="255130" y="163830"/>
                  </a:lnTo>
                  <a:lnTo>
                    <a:pt x="241554" y="152400"/>
                  </a:lnTo>
                  <a:lnTo>
                    <a:pt x="210896" y="143510"/>
                  </a:lnTo>
                  <a:lnTo>
                    <a:pt x="178993" y="146050"/>
                  </a:lnTo>
                  <a:lnTo>
                    <a:pt x="149631" y="161290"/>
                  </a:lnTo>
                  <a:lnTo>
                    <a:pt x="128562" y="186690"/>
                  </a:lnTo>
                  <a:lnTo>
                    <a:pt x="119278" y="218440"/>
                  </a:lnTo>
                  <a:lnTo>
                    <a:pt x="122174" y="250190"/>
                  </a:lnTo>
                  <a:lnTo>
                    <a:pt x="148399" y="289560"/>
                  </a:lnTo>
                  <a:lnTo>
                    <a:pt x="189738" y="308610"/>
                  </a:lnTo>
                  <a:lnTo>
                    <a:pt x="189738" y="441960"/>
                  </a:lnTo>
                  <a:lnTo>
                    <a:pt x="158661" y="453390"/>
                  </a:lnTo>
                  <a:lnTo>
                    <a:pt x="135178" y="474980"/>
                  </a:lnTo>
                  <a:lnTo>
                    <a:pt x="121526" y="504190"/>
                  </a:lnTo>
                  <a:lnTo>
                    <a:pt x="119938" y="537210"/>
                  </a:lnTo>
                  <a:lnTo>
                    <a:pt x="121119" y="544830"/>
                  </a:lnTo>
                  <a:lnTo>
                    <a:pt x="123342" y="552450"/>
                  </a:lnTo>
                  <a:lnTo>
                    <a:pt x="126568" y="558800"/>
                  </a:lnTo>
                  <a:lnTo>
                    <a:pt x="6781" y="628650"/>
                  </a:lnTo>
                  <a:lnTo>
                    <a:pt x="1765" y="631190"/>
                  </a:lnTo>
                  <a:lnTo>
                    <a:pt x="0" y="637540"/>
                  </a:lnTo>
                  <a:lnTo>
                    <a:pt x="5715" y="647700"/>
                  </a:lnTo>
                  <a:lnTo>
                    <a:pt x="12090" y="648970"/>
                  </a:lnTo>
                  <a:lnTo>
                    <a:pt x="17106" y="646430"/>
                  </a:lnTo>
                  <a:lnTo>
                    <a:pt x="137502" y="576580"/>
                  </a:lnTo>
                  <a:lnTo>
                    <a:pt x="162902" y="598170"/>
                  </a:lnTo>
                  <a:lnTo>
                    <a:pt x="193421" y="608330"/>
                  </a:lnTo>
                  <a:lnTo>
                    <a:pt x="225298" y="605790"/>
                  </a:lnTo>
                  <a:lnTo>
                    <a:pt x="254736" y="590550"/>
                  </a:lnTo>
                  <a:lnTo>
                    <a:pt x="257784" y="588010"/>
                  </a:lnTo>
                  <a:lnTo>
                    <a:pt x="284911" y="588010"/>
                  </a:lnTo>
                  <a:lnTo>
                    <a:pt x="282702" y="586740"/>
                  </a:lnTo>
                  <a:lnTo>
                    <a:pt x="259321" y="586740"/>
                  </a:lnTo>
                  <a:lnTo>
                    <a:pt x="263486" y="581660"/>
                  </a:lnTo>
                  <a:lnTo>
                    <a:pt x="267195" y="577850"/>
                  </a:lnTo>
                  <a:lnTo>
                    <a:pt x="309219" y="577850"/>
                  </a:lnTo>
                  <a:lnTo>
                    <a:pt x="278282" y="560070"/>
                  </a:lnTo>
                  <a:lnTo>
                    <a:pt x="286092" y="528320"/>
                  </a:lnTo>
                  <a:lnTo>
                    <a:pt x="281152" y="496570"/>
                  </a:lnTo>
                  <a:lnTo>
                    <a:pt x="265239" y="469480"/>
                  </a:lnTo>
                  <a:lnTo>
                    <a:pt x="265239" y="524510"/>
                  </a:lnTo>
                  <a:lnTo>
                    <a:pt x="260324" y="548640"/>
                  </a:lnTo>
                  <a:lnTo>
                    <a:pt x="246913" y="568960"/>
                  </a:lnTo>
                  <a:lnTo>
                    <a:pt x="226987" y="582930"/>
                  </a:lnTo>
                  <a:lnTo>
                    <a:pt x="208686" y="586740"/>
                  </a:lnTo>
                  <a:lnTo>
                    <a:pt x="202590" y="586740"/>
                  </a:lnTo>
                  <a:lnTo>
                    <a:pt x="178193" y="582930"/>
                  </a:lnTo>
                  <a:lnTo>
                    <a:pt x="169138" y="576580"/>
                  </a:lnTo>
                  <a:lnTo>
                    <a:pt x="158267" y="568960"/>
                  </a:lnTo>
                  <a:lnTo>
                    <a:pt x="144830" y="548640"/>
                  </a:lnTo>
                  <a:lnTo>
                    <a:pt x="139903" y="524510"/>
                  </a:lnTo>
                  <a:lnTo>
                    <a:pt x="144830" y="500380"/>
                  </a:lnTo>
                  <a:lnTo>
                    <a:pt x="158267" y="480060"/>
                  </a:lnTo>
                  <a:lnTo>
                    <a:pt x="178193" y="467360"/>
                  </a:lnTo>
                  <a:lnTo>
                    <a:pt x="202590" y="462280"/>
                  </a:lnTo>
                  <a:lnTo>
                    <a:pt x="226987" y="467360"/>
                  </a:lnTo>
                  <a:lnTo>
                    <a:pt x="246900" y="480060"/>
                  </a:lnTo>
                  <a:lnTo>
                    <a:pt x="260324" y="500380"/>
                  </a:lnTo>
                  <a:lnTo>
                    <a:pt x="265239" y="524510"/>
                  </a:lnTo>
                  <a:lnTo>
                    <a:pt x="265239" y="469480"/>
                  </a:lnTo>
                  <a:lnTo>
                    <a:pt x="264744" y="468630"/>
                  </a:lnTo>
                  <a:lnTo>
                    <a:pt x="255879" y="462280"/>
                  </a:lnTo>
                  <a:lnTo>
                    <a:pt x="238150" y="449580"/>
                  </a:lnTo>
                  <a:lnTo>
                    <a:pt x="231533" y="447040"/>
                  </a:lnTo>
                  <a:lnTo>
                    <a:pt x="224701" y="444500"/>
                  </a:lnTo>
                  <a:lnTo>
                    <a:pt x="210616" y="441960"/>
                  </a:lnTo>
                  <a:lnTo>
                    <a:pt x="210616" y="309880"/>
                  </a:lnTo>
                  <a:lnTo>
                    <a:pt x="242290" y="299720"/>
                  </a:lnTo>
                  <a:lnTo>
                    <a:pt x="254647" y="289560"/>
                  </a:lnTo>
                  <a:lnTo>
                    <a:pt x="267004" y="279400"/>
                  </a:lnTo>
                  <a:lnTo>
                    <a:pt x="282308" y="251460"/>
                  </a:lnTo>
                  <a:lnTo>
                    <a:pt x="285775" y="218440"/>
                  </a:lnTo>
                  <a:lnTo>
                    <a:pt x="284797" y="212090"/>
                  </a:lnTo>
                  <a:lnTo>
                    <a:pt x="283210" y="204470"/>
                  </a:lnTo>
                  <a:lnTo>
                    <a:pt x="281038" y="198120"/>
                  </a:lnTo>
                  <a:lnTo>
                    <a:pt x="278282" y="191770"/>
                  </a:lnTo>
                  <a:lnTo>
                    <a:pt x="308622" y="173990"/>
                  </a:lnTo>
                  <a:lnTo>
                    <a:pt x="390969" y="125730"/>
                  </a:lnTo>
                  <a:lnTo>
                    <a:pt x="413194" y="151130"/>
                  </a:lnTo>
                  <a:lnTo>
                    <a:pt x="442099" y="163830"/>
                  </a:lnTo>
                  <a:lnTo>
                    <a:pt x="473989" y="166370"/>
                  </a:lnTo>
                  <a:lnTo>
                    <a:pt x="505218" y="154940"/>
                  </a:lnTo>
                  <a:lnTo>
                    <a:pt x="513727" y="149860"/>
                  </a:lnTo>
                  <a:lnTo>
                    <a:pt x="517575" y="146050"/>
                  </a:lnTo>
                  <a:lnTo>
                    <a:pt x="521423" y="142240"/>
                  </a:lnTo>
                  <a:lnTo>
                    <a:pt x="528218" y="134620"/>
                  </a:lnTo>
                  <a:lnTo>
                    <a:pt x="534035" y="125730"/>
                  </a:lnTo>
                  <a:lnTo>
                    <a:pt x="646595" y="191770"/>
                  </a:lnTo>
                  <a:lnTo>
                    <a:pt x="638759" y="223520"/>
                  </a:lnTo>
                  <a:lnTo>
                    <a:pt x="660069" y="281940"/>
                  </a:lnTo>
                  <a:lnTo>
                    <a:pt x="693318" y="304800"/>
                  </a:lnTo>
                  <a:lnTo>
                    <a:pt x="714375" y="309880"/>
                  </a:lnTo>
                  <a:lnTo>
                    <a:pt x="714375" y="441960"/>
                  </a:lnTo>
                  <a:lnTo>
                    <a:pt x="682675" y="450850"/>
                  </a:lnTo>
                  <a:lnTo>
                    <a:pt x="657948" y="471170"/>
                  </a:lnTo>
                  <a:lnTo>
                    <a:pt x="642607" y="499110"/>
                  </a:lnTo>
                  <a:lnTo>
                    <a:pt x="639064" y="532130"/>
                  </a:lnTo>
                  <a:lnTo>
                    <a:pt x="640029" y="539750"/>
                  </a:lnTo>
                  <a:lnTo>
                    <a:pt x="641616" y="546100"/>
                  </a:lnTo>
                  <a:lnTo>
                    <a:pt x="643801" y="553720"/>
                  </a:lnTo>
                  <a:lnTo>
                    <a:pt x="646595" y="560070"/>
                  </a:lnTo>
                  <a:lnTo>
                    <a:pt x="600240" y="586740"/>
                  </a:lnTo>
                  <a:lnTo>
                    <a:pt x="482904" y="586740"/>
                  </a:lnTo>
                  <a:lnTo>
                    <a:pt x="485533" y="588010"/>
                  </a:lnTo>
                  <a:lnTo>
                    <a:pt x="598030" y="588010"/>
                  </a:lnTo>
                  <a:lnTo>
                    <a:pt x="534035" y="624840"/>
                  </a:lnTo>
                  <a:lnTo>
                    <a:pt x="575792" y="624840"/>
                  </a:lnTo>
                  <a:lnTo>
                    <a:pt x="639978" y="588010"/>
                  </a:lnTo>
                  <a:lnTo>
                    <a:pt x="670521" y="588010"/>
                  </a:lnTo>
                  <a:lnTo>
                    <a:pt x="683374" y="598170"/>
                  </a:lnTo>
                  <a:lnTo>
                    <a:pt x="714044" y="608330"/>
                  </a:lnTo>
                  <a:lnTo>
                    <a:pt x="745947" y="604520"/>
                  </a:lnTo>
                  <a:lnTo>
                    <a:pt x="775271" y="589280"/>
                  </a:lnTo>
                  <a:lnTo>
                    <a:pt x="776325" y="588010"/>
                  </a:lnTo>
                  <a:lnTo>
                    <a:pt x="796302" y="563880"/>
                  </a:lnTo>
                  <a:lnTo>
                    <a:pt x="805535" y="533400"/>
                  </a:lnTo>
                  <a:lnTo>
                    <a:pt x="802589" y="501650"/>
                  </a:lnTo>
                  <a:lnTo>
                    <a:pt x="787082" y="472440"/>
                  </a:lnTo>
                  <a:lnTo>
                    <a:pt x="784948" y="470179"/>
                  </a:lnTo>
                  <a:lnTo>
                    <a:pt x="784948" y="524510"/>
                  </a:lnTo>
                  <a:lnTo>
                    <a:pt x="780021" y="548640"/>
                  </a:lnTo>
                  <a:lnTo>
                    <a:pt x="766597" y="568960"/>
                  </a:lnTo>
                  <a:lnTo>
                    <a:pt x="746671" y="582930"/>
                  </a:lnTo>
                  <a:lnTo>
                    <a:pt x="728383" y="586740"/>
                  </a:lnTo>
                  <a:lnTo>
                    <a:pt x="716178" y="586740"/>
                  </a:lnTo>
                  <a:lnTo>
                    <a:pt x="697890" y="582930"/>
                  </a:lnTo>
                  <a:lnTo>
                    <a:pt x="690651" y="577850"/>
                  </a:lnTo>
                  <a:lnTo>
                    <a:pt x="677964" y="568960"/>
                  </a:lnTo>
                  <a:lnTo>
                    <a:pt x="668921" y="555282"/>
                  </a:lnTo>
                  <a:lnTo>
                    <a:pt x="668921" y="586740"/>
                  </a:lnTo>
                  <a:lnTo>
                    <a:pt x="642188" y="586740"/>
                  </a:lnTo>
                  <a:lnTo>
                    <a:pt x="657682" y="577850"/>
                  </a:lnTo>
                  <a:lnTo>
                    <a:pt x="668921" y="586740"/>
                  </a:lnTo>
                  <a:lnTo>
                    <a:pt x="668921" y="555282"/>
                  </a:lnTo>
                  <a:lnTo>
                    <a:pt x="664540" y="548640"/>
                  </a:lnTo>
                  <a:lnTo>
                    <a:pt x="659599" y="524510"/>
                  </a:lnTo>
                  <a:lnTo>
                    <a:pt x="664540" y="500380"/>
                  </a:lnTo>
                  <a:lnTo>
                    <a:pt x="677964" y="480060"/>
                  </a:lnTo>
                  <a:lnTo>
                    <a:pt x="697890" y="467360"/>
                  </a:lnTo>
                  <a:lnTo>
                    <a:pt x="722274" y="462280"/>
                  </a:lnTo>
                  <a:lnTo>
                    <a:pt x="746658" y="467360"/>
                  </a:lnTo>
                  <a:lnTo>
                    <a:pt x="766572" y="480060"/>
                  </a:lnTo>
                  <a:lnTo>
                    <a:pt x="780008" y="500380"/>
                  </a:lnTo>
                  <a:lnTo>
                    <a:pt x="784948" y="524510"/>
                  </a:lnTo>
                  <a:lnTo>
                    <a:pt x="784948" y="470179"/>
                  </a:lnTo>
                  <a:lnTo>
                    <a:pt x="750138" y="445770"/>
                  </a:lnTo>
                  <a:lnTo>
                    <a:pt x="735291" y="441960"/>
                  </a:lnTo>
                  <a:lnTo>
                    <a:pt x="735291" y="308610"/>
                  </a:lnTo>
                  <a:lnTo>
                    <a:pt x="774573" y="289560"/>
                  </a:lnTo>
                  <a:lnTo>
                    <a:pt x="803313" y="246380"/>
                  </a:lnTo>
                  <a:lnTo>
                    <a:pt x="804824" y="213360"/>
                  </a:lnTo>
                  <a:lnTo>
                    <a:pt x="803859" y="208280"/>
                  </a:lnTo>
                  <a:lnTo>
                    <a:pt x="802271" y="201930"/>
                  </a:lnTo>
                  <a:lnTo>
                    <a:pt x="800036" y="196850"/>
                  </a:lnTo>
                  <a:lnTo>
                    <a:pt x="833018" y="177800"/>
                  </a:lnTo>
                  <a:lnTo>
                    <a:pt x="916571" y="129540"/>
                  </a:lnTo>
                  <a:lnTo>
                    <a:pt x="921588" y="125730"/>
                  </a:lnTo>
                  <a:lnTo>
                    <a:pt x="923353" y="1193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593211" y="-36940"/>
            <a:ext cx="7577385" cy="184492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  <a:tabLst>
                <a:tab pos="1046448" algn="l"/>
                <a:tab pos="3278403" algn="l"/>
                <a:tab pos="5353518" algn="l"/>
              </a:tabLst>
            </a:pPr>
            <a:r>
              <a:rPr spc="35" dirty="0">
                <a:solidFill>
                  <a:srgbClr val="FFB900"/>
                </a:solidFill>
              </a:rPr>
              <a:t>CSP	</a:t>
            </a:r>
            <a:r>
              <a:rPr spc="60" dirty="0">
                <a:solidFill>
                  <a:srgbClr val="FFB900"/>
                </a:solidFill>
              </a:rPr>
              <a:t>Εκπαίδευση	Λογιστική:	</a:t>
            </a:r>
            <a:r>
              <a:rPr spc="-30" dirty="0">
                <a:solidFill>
                  <a:srgbClr val="000000"/>
                </a:solidFill>
              </a:rPr>
              <a:t>Πότε-Πού-Πώς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643079" y="2140601"/>
            <a:ext cx="482596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00" spc="95" dirty="0">
                <a:solidFill>
                  <a:srgbClr val="D7791A"/>
                </a:solidFill>
                <a:latin typeface="Calibri"/>
                <a:cs typeface="Calibri"/>
              </a:rPr>
              <a:t>ΠΩ</a:t>
            </a:r>
            <a:r>
              <a:rPr sz="1900" spc="85" dirty="0">
                <a:solidFill>
                  <a:srgbClr val="D7791A"/>
                </a:solidFill>
                <a:latin typeface="Calibri"/>
                <a:cs typeface="Calibri"/>
              </a:rPr>
              <a:t>Σ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93584" y="3822972"/>
            <a:ext cx="198626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Τόσο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φυσικό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όσο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εικονικό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1903" y="1736554"/>
            <a:ext cx="2879698" cy="342261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520011" y="2192224"/>
            <a:ext cx="617849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00" spc="90" dirty="0">
                <a:solidFill>
                  <a:srgbClr val="D7791A"/>
                </a:solidFill>
                <a:latin typeface="Calibri"/>
                <a:cs typeface="Calibri"/>
              </a:rPr>
              <a:t>ΠΟΤΕ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9947" y="3872852"/>
            <a:ext cx="1743694" cy="346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15"/>
              </a:lnSpc>
              <a:spcBef>
                <a:spcPts val="100"/>
              </a:spcBef>
            </a:pPr>
            <a:r>
              <a:rPr sz="1100" spc="75" dirty="0">
                <a:latin typeface="Calibri"/>
                <a:cs typeface="Calibri"/>
              </a:rPr>
              <a:t>Χρονοδιάγραμμα: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Ιουνίου</a:t>
            </a:r>
            <a:endParaRPr sz="1100">
              <a:latin typeface="Calibri"/>
              <a:cs typeface="Calibri"/>
            </a:endParaRPr>
          </a:p>
          <a:p>
            <a:pPr marL="396863">
              <a:lnSpc>
                <a:spcPts val="1315"/>
              </a:lnSpc>
            </a:pPr>
            <a:r>
              <a:rPr sz="1100" spc="80" dirty="0">
                <a:latin typeface="Calibri"/>
                <a:cs typeface="Calibri"/>
              </a:rPr>
              <a:t>2024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924606" y="1736554"/>
            <a:ext cx="2879698" cy="3422618"/>
            <a:chOff x="4635246" y="1768932"/>
            <a:chExt cx="2879725" cy="3422650"/>
          </a:xfrm>
        </p:grpSpPr>
        <p:sp>
          <p:nvSpPr>
            <p:cNvPr id="23" name="object 23"/>
            <p:cNvSpPr/>
            <p:nvPr/>
          </p:nvSpPr>
          <p:spPr>
            <a:xfrm>
              <a:off x="4651121" y="1784807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2373249" y="3390900"/>
                  </a:moveTo>
                  <a:lnTo>
                    <a:pt x="474598" y="3390900"/>
                  </a:lnTo>
                  <a:lnTo>
                    <a:pt x="426070" y="3388448"/>
                  </a:lnTo>
                  <a:lnTo>
                    <a:pt x="378946" y="3381257"/>
                  </a:lnTo>
                  <a:lnTo>
                    <a:pt x="333462" y="3369564"/>
                  </a:lnTo>
                  <a:lnTo>
                    <a:pt x="289856" y="3353604"/>
                  </a:lnTo>
                  <a:lnTo>
                    <a:pt x="248370" y="3333620"/>
                  </a:lnTo>
                  <a:lnTo>
                    <a:pt x="209238" y="3309849"/>
                  </a:lnTo>
                  <a:lnTo>
                    <a:pt x="172704" y="3282529"/>
                  </a:lnTo>
                  <a:lnTo>
                    <a:pt x="139000" y="3251898"/>
                  </a:lnTo>
                  <a:lnTo>
                    <a:pt x="108369" y="3218195"/>
                  </a:lnTo>
                  <a:lnTo>
                    <a:pt x="81050" y="3181660"/>
                  </a:lnTo>
                  <a:lnTo>
                    <a:pt x="57278" y="3142529"/>
                  </a:lnTo>
                  <a:lnTo>
                    <a:pt x="37293" y="3101042"/>
                  </a:lnTo>
                  <a:lnTo>
                    <a:pt x="21335" y="3057437"/>
                  </a:lnTo>
                  <a:lnTo>
                    <a:pt x="9641" y="3011952"/>
                  </a:lnTo>
                  <a:lnTo>
                    <a:pt x="2449" y="2964828"/>
                  </a:lnTo>
                  <a:lnTo>
                    <a:pt x="0" y="2916300"/>
                  </a:ln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421776" y="2451"/>
                  </a:lnTo>
                  <a:lnTo>
                    <a:pt x="2468906" y="9647"/>
                  </a:lnTo>
                  <a:lnTo>
                    <a:pt x="2514397" y="21346"/>
                  </a:lnTo>
                  <a:lnTo>
                    <a:pt x="2558009" y="37314"/>
                  </a:lnTo>
                  <a:lnTo>
                    <a:pt x="2599506" y="57308"/>
                  </a:lnTo>
                  <a:lnTo>
                    <a:pt x="2638648" y="81089"/>
                  </a:lnTo>
                  <a:lnTo>
                    <a:pt x="2675195" y="108422"/>
                  </a:lnTo>
                  <a:lnTo>
                    <a:pt x="2708910" y="139064"/>
                  </a:lnTo>
                  <a:lnTo>
                    <a:pt x="2739551" y="172779"/>
                  </a:lnTo>
                  <a:lnTo>
                    <a:pt x="2766884" y="209326"/>
                  </a:lnTo>
                  <a:lnTo>
                    <a:pt x="2790666" y="248467"/>
                  </a:lnTo>
                  <a:lnTo>
                    <a:pt x="2810660" y="289964"/>
                  </a:lnTo>
                  <a:lnTo>
                    <a:pt x="2826627" y="333576"/>
                  </a:lnTo>
                  <a:lnTo>
                    <a:pt x="2838326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5523" y="2964828"/>
                  </a:lnTo>
                  <a:lnTo>
                    <a:pt x="2838326" y="3011952"/>
                  </a:lnTo>
                  <a:lnTo>
                    <a:pt x="2826627" y="3057437"/>
                  </a:lnTo>
                  <a:lnTo>
                    <a:pt x="2810660" y="3101042"/>
                  </a:lnTo>
                  <a:lnTo>
                    <a:pt x="2790666" y="3142529"/>
                  </a:lnTo>
                  <a:lnTo>
                    <a:pt x="2766884" y="3181660"/>
                  </a:lnTo>
                  <a:lnTo>
                    <a:pt x="2739551" y="3218195"/>
                  </a:lnTo>
                  <a:lnTo>
                    <a:pt x="2708909" y="3251898"/>
                  </a:lnTo>
                  <a:lnTo>
                    <a:pt x="2675195" y="3282529"/>
                  </a:lnTo>
                  <a:lnTo>
                    <a:pt x="2638648" y="3309849"/>
                  </a:lnTo>
                  <a:lnTo>
                    <a:pt x="2599506" y="3333620"/>
                  </a:lnTo>
                  <a:lnTo>
                    <a:pt x="2558009" y="3353604"/>
                  </a:lnTo>
                  <a:lnTo>
                    <a:pt x="2514397" y="3369564"/>
                  </a:lnTo>
                  <a:lnTo>
                    <a:pt x="2468906" y="3381257"/>
                  </a:lnTo>
                  <a:lnTo>
                    <a:pt x="2421776" y="3388448"/>
                  </a:lnTo>
                  <a:lnTo>
                    <a:pt x="2373249" y="3390900"/>
                  </a:lnTo>
                  <a:close/>
                </a:path>
              </a:pathLst>
            </a:custGeom>
            <a:solidFill>
              <a:srgbClr val="FFB9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51121" y="1784807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>
                  <a:moveTo>
                    <a:pt x="0" y="474724"/>
                  </a:moveTo>
                  <a:lnTo>
                    <a:pt x="0" y="474724"/>
                  </a:lnTo>
                  <a:lnTo>
                    <a:pt x="2449" y="426196"/>
                  </a:lnTo>
                  <a:lnTo>
                    <a:pt x="9641" y="379067"/>
                  </a:lnTo>
                  <a:lnTo>
                    <a:pt x="21335" y="333576"/>
                  </a:lnTo>
                  <a:lnTo>
                    <a:pt x="37293" y="289964"/>
                  </a:lnTo>
                  <a:lnTo>
                    <a:pt x="57278" y="248467"/>
                  </a:lnTo>
                  <a:lnTo>
                    <a:pt x="81050" y="209326"/>
                  </a:lnTo>
                  <a:lnTo>
                    <a:pt x="108369" y="172779"/>
                  </a:lnTo>
                  <a:lnTo>
                    <a:pt x="139000" y="139064"/>
                  </a:lnTo>
                  <a:lnTo>
                    <a:pt x="172704" y="108422"/>
                  </a:lnTo>
                  <a:lnTo>
                    <a:pt x="209238" y="81089"/>
                  </a:lnTo>
                  <a:lnTo>
                    <a:pt x="248370" y="57308"/>
                  </a:lnTo>
                  <a:lnTo>
                    <a:pt x="289856" y="37314"/>
                  </a:lnTo>
                  <a:lnTo>
                    <a:pt x="333462" y="21346"/>
                  </a:lnTo>
                  <a:lnTo>
                    <a:pt x="378946" y="9647"/>
                  </a:lnTo>
                  <a:lnTo>
                    <a:pt x="426070" y="2451"/>
                  </a:lnTo>
                  <a:lnTo>
                    <a:pt x="474598" y="0"/>
                  </a:lnTo>
                  <a:lnTo>
                    <a:pt x="2373249" y="0"/>
                  </a:lnTo>
                  <a:lnTo>
                    <a:pt x="2373249" y="0"/>
                  </a:lnTo>
                  <a:lnTo>
                    <a:pt x="2421776" y="2451"/>
                  </a:lnTo>
                  <a:lnTo>
                    <a:pt x="2468906" y="9647"/>
                  </a:lnTo>
                  <a:lnTo>
                    <a:pt x="2514397" y="21346"/>
                  </a:lnTo>
                  <a:lnTo>
                    <a:pt x="2558009" y="37314"/>
                  </a:lnTo>
                  <a:lnTo>
                    <a:pt x="2599506" y="57308"/>
                  </a:lnTo>
                  <a:lnTo>
                    <a:pt x="2638648" y="81089"/>
                  </a:lnTo>
                  <a:lnTo>
                    <a:pt x="2675195" y="108422"/>
                  </a:lnTo>
                  <a:lnTo>
                    <a:pt x="2708910" y="139064"/>
                  </a:lnTo>
                  <a:lnTo>
                    <a:pt x="2739551" y="172779"/>
                  </a:lnTo>
                  <a:lnTo>
                    <a:pt x="2766884" y="209326"/>
                  </a:lnTo>
                  <a:lnTo>
                    <a:pt x="2790666" y="248467"/>
                  </a:lnTo>
                  <a:lnTo>
                    <a:pt x="2810660" y="289964"/>
                  </a:lnTo>
                  <a:lnTo>
                    <a:pt x="2826627" y="333576"/>
                  </a:lnTo>
                  <a:lnTo>
                    <a:pt x="2838326" y="379067"/>
                  </a:lnTo>
                  <a:lnTo>
                    <a:pt x="2845523" y="426196"/>
                  </a:lnTo>
                  <a:lnTo>
                    <a:pt x="2847975" y="474724"/>
                  </a:lnTo>
                  <a:lnTo>
                    <a:pt x="2847975" y="2916300"/>
                  </a:lnTo>
                  <a:lnTo>
                    <a:pt x="2847975" y="2916300"/>
                  </a:lnTo>
                  <a:lnTo>
                    <a:pt x="2373249" y="3390900"/>
                  </a:lnTo>
                  <a:lnTo>
                    <a:pt x="474598" y="3390900"/>
                  </a:lnTo>
                  <a:lnTo>
                    <a:pt x="474598" y="3390900"/>
                  </a:lnTo>
                  <a:lnTo>
                    <a:pt x="0" y="2916300"/>
                  </a:lnTo>
                  <a:lnTo>
                    <a:pt x="0" y="474724"/>
                  </a:lnTo>
                  <a:close/>
                </a:path>
              </a:pathLst>
            </a:custGeom>
            <a:ln w="31750">
              <a:solidFill>
                <a:srgbClr val="FFB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22887" y="3151047"/>
              <a:ext cx="510540" cy="439420"/>
            </a:xfrm>
            <a:custGeom>
              <a:avLst/>
              <a:gdLst/>
              <a:ahLst/>
              <a:cxnLst/>
              <a:rect l="l" t="t" r="r" b="b"/>
              <a:pathLst>
                <a:path w="510539" h="439420">
                  <a:moveTo>
                    <a:pt x="197421" y="351231"/>
                  </a:moveTo>
                  <a:lnTo>
                    <a:pt x="21398" y="279069"/>
                  </a:lnTo>
                  <a:lnTo>
                    <a:pt x="37312" y="240206"/>
                  </a:lnTo>
                  <a:lnTo>
                    <a:pt x="0" y="240206"/>
                  </a:lnTo>
                  <a:lnTo>
                    <a:pt x="0" y="0"/>
                  </a:lnTo>
                  <a:lnTo>
                    <a:pt x="151930" y="0"/>
                  </a:lnTo>
                  <a:lnTo>
                    <a:pt x="151930" y="64922"/>
                  </a:lnTo>
                  <a:lnTo>
                    <a:pt x="291286" y="122058"/>
                  </a:lnTo>
                  <a:lnTo>
                    <a:pt x="290296" y="124460"/>
                  </a:lnTo>
                  <a:lnTo>
                    <a:pt x="304088" y="130086"/>
                  </a:lnTo>
                  <a:lnTo>
                    <a:pt x="331646" y="130086"/>
                  </a:lnTo>
                  <a:lnTo>
                    <a:pt x="337654" y="143738"/>
                  </a:lnTo>
                  <a:lnTo>
                    <a:pt x="398792" y="168616"/>
                  </a:lnTo>
                  <a:lnTo>
                    <a:pt x="409901" y="168616"/>
                  </a:lnTo>
                  <a:lnTo>
                    <a:pt x="488137" y="200685"/>
                  </a:lnTo>
                  <a:lnTo>
                    <a:pt x="501383" y="200685"/>
                  </a:lnTo>
                  <a:lnTo>
                    <a:pt x="501383" y="206120"/>
                  </a:lnTo>
                  <a:lnTo>
                    <a:pt x="510387" y="209804"/>
                  </a:lnTo>
                  <a:lnTo>
                    <a:pt x="501383" y="231799"/>
                  </a:lnTo>
                  <a:lnTo>
                    <a:pt x="501383" y="280797"/>
                  </a:lnTo>
                  <a:lnTo>
                    <a:pt x="226263" y="280797"/>
                  </a:lnTo>
                  <a:lnTo>
                    <a:pt x="197421" y="351231"/>
                  </a:lnTo>
                  <a:close/>
                </a:path>
                <a:path w="510539" h="439420">
                  <a:moveTo>
                    <a:pt x="331646" y="130086"/>
                  </a:moveTo>
                  <a:lnTo>
                    <a:pt x="304088" y="130086"/>
                  </a:lnTo>
                  <a:lnTo>
                    <a:pt x="327163" y="119899"/>
                  </a:lnTo>
                  <a:lnTo>
                    <a:pt x="331646" y="130086"/>
                  </a:lnTo>
                  <a:close/>
                </a:path>
                <a:path w="510539" h="439420">
                  <a:moveTo>
                    <a:pt x="409901" y="168616"/>
                  </a:moveTo>
                  <a:lnTo>
                    <a:pt x="398792" y="168616"/>
                  </a:lnTo>
                  <a:lnTo>
                    <a:pt x="400392" y="164719"/>
                  </a:lnTo>
                  <a:lnTo>
                    <a:pt x="409901" y="168616"/>
                  </a:lnTo>
                  <a:close/>
                </a:path>
                <a:path w="510539" h="439420">
                  <a:moveTo>
                    <a:pt x="501383" y="437856"/>
                  </a:moveTo>
                  <a:lnTo>
                    <a:pt x="404138" y="437856"/>
                  </a:lnTo>
                  <a:lnTo>
                    <a:pt x="404138" y="433881"/>
                  </a:lnTo>
                  <a:lnTo>
                    <a:pt x="306578" y="393890"/>
                  </a:lnTo>
                  <a:lnTo>
                    <a:pt x="312038" y="380555"/>
                  </a:lnTo>
                  <a:lnTo>
                    <a:pt x="277240" y="301547"/>
                  </a:lnTo>
                  <a:lnTo>
                    <a:pt x="226263" y="280797"/>
                  </a:lnTo>
                  <a:lnTo>
                    <a:pt x="501383" y="280797"/>
                  </a:lnTo>
                  <a:lnTo>
                    <a:pt x="501383" y="437856"/>
                  </a:lnTo>
                  <a:close/>
                </a:path>
                <a:path w="510539" h="439420">
                  <a:moveTo>
                    <a:pt x="416572" y="438974"/>
                  </a:moveTo>
                  <a:lnTo>
                    <a:pt x="413841" y="437856"/>
                  </a:lnTo>
                  <a:lnTo>
                    <a:pt x="417029" y="437856"/>
                  </a:lnTo>
                  <a:lnTo>
                    <a:pt x="416572" y="4389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954103" y="3376053"/>
              <a:ext cx="97790" cy="133350"/>
            </a:xfrm>
            <a:custGeom>
              <a:avLst/>
              <a:gdLst/>
              <a:ahLst/>
              <a:cxnLst/>
              <a:rect l="l" t="t" r="r" b="b"/>
              <a:pathLst>
                <a:path w="97789" h="133350">
                  <a:moveTo>
                    <a:pt x="97231" y="21590"/>
                  </a:moveTo>
                  <a:lnTo>
                    <a:pt x="54686" y="21590"/>
                  </a:lnTo>
                  <a:lnTo>
                    <a:pt x="54686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113030"/>
                  </a:lnTo>
                  <a:lnTo>
                    <a:pt x="42545" y="113030"/>
                  </a:lnTo>
                  <a:lnTo>
                    <a:pt x="42545" y="133350"/>
                  </a:lnTo>
                  <a:lnTo>
                    <a:pt x="97231" y="133350"/>
                  </a:lnTo>
                  <a:lnTo>
                    <a:pt x="97231" y="113030"/>
                  </a:lnTo>
                  <a:lnTo>
                    <a:pt x="97231" y="2159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73002" y="3241550"/>
              <a:ext cx="134946" cy="17667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605589" y="3006445"/>
              <a:ext cx="940435" cy="607695"/>
            </a:xfrm>
            <a:custGeom>
              <a:avLst/>
              <a:gdLst/>
              <a:ahLst/>
              <a:cxnLst/>
              <a:rect l="l" t="t" r="r" b="b"/>
              <a:pathLst>
                <a:path w="940434" h="607695">
                  <a:moveTo>
                    <a:pt x="465289" y="428713"/>
                  </a:moveTo>
                  <a:lnTo>
                    <a:pt x="451446" y="389610"/>
                  </a:lnTo>
                  <a:lnTo>
                    <a:pt x="444373" y="384403"/>
                  </a:lnTo>
                  <a:lnTo>
                    <a:pt x="444322" y="428015"/>
                  </a:lnTo>
                  <a:lnTo>
                    <a:pt x="444284" y="482866"/>
                  </a:lnTo>
                  <a:lnTo>
                    <a:pt x="444169" y="496544"/>
                  </a:lnTo>
                  <a:lnTo>
                    <a:pt x="443915" y="498119"/>
                  </a:lnTo>
                  <a:lnTo>
                    <a:pt x="361137" y="463638"/>
                  </a:lnTo>
                  <a:lnTo>
                    <a:pt x="356666" y="457911"/>
                  </a:lnTo>
                  <a:lnTo>
                    <a:pt x="353479" y="451472"/>
                  </a:lnTo>
                  <a:lnTo>
                    <a:pt x="351637" y="444538"/>
                  </a:lnTo>
                  <a:lnTo>
                    <a:pt x="351231" y="437311"/>
                  </a:lnTo>
                  <a:lnTo>
                    <a:pt x="351320" y="384403"/>
                  </a:lnTo>
                  <a:lnTo>
                    <a:pt x="351434" y="369430"/>
                  </a:lnTo>
                  <a:lnTo>
                    <a:pt x="351688" y="367855"/>
                  </a:lnTo>
                  <a:lnTo>
                    <a:pt x="434467" y="402361"/>
                  </a:lnTo>
                  <a:lnTo>
                    <a:pt x="438924" y="408076"/>
                  </a:lnTo>
                  <a:lnTo>
                    <a:pt x="442125" y="414515"/>
                  </a:lnTo>
                  <a:lnTo>
                    <a:pt x="443966" y="421449"/>
                  </a:lnTo>
                  <a:lnTo>
                    <a:pt x="444322" y="428015"/>
                  </a:lnTo>
                  <a:lnTo>
                    <a:pt x="444322" y="384378"/>
                  </a:lnTo>
                  <a:lnTo>
                    <a:pt x="442595" y="383082"/>
                  </a:lnTo>
                  <a:lnTo>
                    <a:pt x="406044" y="367855"/>
                  </a:lnTo>
                  <a:lnTo>
                    <a:pt x="353237" y="345859"/>
                  </a:lnTo>
                  <a:lnTo>
                    <a:pt x="351409" y="345071"/>
                  </a:lnTo>
                  <a:lnTo>
                    <a:pt x="349440" y="344652"/>
                  </a:lnTo>
                  <a:lnTo>
                    <a:pt x="347459" y="344652"/>
                  </a:lnTo>
                  <a:lnTo>
                    <a:pt x="330327" y="437311"/>
                  </a:lnTo>
                  <a:lnTo>
                    <a:pt x="332016" y="451472"/>
                  </a:lnTo>
                  <a:lnTo>
                    <a:pt x="442366" y="520090"/>
                  </a:lnTo>
                  <a:lnTo>
                    <a:pt x="444195" y="520877"/>
                  </a:lnTo>
                  <a:lnTo>
                    <a:pt x="446303" y="521335"/>
                  </a:lnTo>
                  <a:lnTo>
                    <a:pt x="448144" y="521335"/>
                  </a:lnTo>
                  <a:lnTo>
                    <a:pt x="462305" y="498119"/>
                  </a:lnTo>
                  <a:lnTo>
                    <a:pt x="465162" y="493433"/>
                  </a:lnTo>
                  <a:lnTo>
                    <a:pt x="465289" y="428713"/>
                  </a:lnTo>
                  <a:close/>
                </a:path>
                <a:path w="940434" h="607695">
                  <a:moveTo>
                    <a:pt x="940092" y="326428"/>
                  </a:moveTo>
                  <a:lnTo>
                    <a:pt x="934466" y="273227"/>
                  </a:lnTo>
                  <a:lnTo>
                    <a:pt x="919175" y="247827"/>
                  </a:lnTo>
                  <a:lnTo>
                    <a:pt x="919175" y="304990"/>
                  </a:lnTo>
                  <a:lnTo>
                    <a:pt x="919175" y="326428"/>
                  </a:lnTo>
                  <a:lnTo>
                    <a:pt x="901966" y="382231"/>
                  </a:lnTo>
                  <a:lnTo>
                    <a:pt x="856310" y="418630"/>
                  </a:lnTo>
                  <a:lnTo>
                    <a:pt x="838936" y="425399"/>
                  </a:lnTo>
                  <a:lnTo>
                    <a:pt x="830732" y="421830"/>
                  </a:lnTo>
                  <a:lnTo>
                    <a:pt x="827265" y="412902"/>
                  </a:lnTo>
                  <a:lnTo>
                    <a:pt x="826935" y="411162"/>
                  </a:lnTo>
                  <a:lnTo>
                    <a:pt x="826782" y="392379"/>
                  </a:lnTo>
                  <a:lnTo>
                    <a:pt x="830554" y="386880"/>
                  </a:lnTo>
                  <a:lnTo>
                    <a:pt x="836256" y="384860"/>
                  </a:lnTo>
                  <a:lnTo>
                    <a:pt x="846289" y="379869"/>
                  </a:lnTo>
                  <a:lnTo>
                    <a:pt x="854075" y="372173"/>
                  </a:lnTo>
                  <a:lnTo>
                    <a:pt x="859104" y="362458"/>
                  </a:lnTo>
                  <a:lnTo>
                    <a:pt x="860869" y="351409"/>
                  </a:lnTo>
                  <a:lnTo>
                    <a:pt x="860767" y="344017"/>
                  </a:lnTo>
                  <a:lnTo>
                    <a:pt x="860399" y="338658"/>
                  </a:lnTo>
                  <a:lnTo>
                    <a:pt x="858697" y="332092"/>
                  </a:lnTo>
                  <a:lnTo>
                    <a:pt x="852220" y="327901"/>
                  </a:lnTo>
                  <a:lnTo>
                    <a:pt x="822972" y="309016"/>
                  </a:lnTo>
                  <a:lnTo>
                    <a:pt x="812444" y="311581"/>
                  </a:lnTo>
                  <a:lnTo>
                    <a:pt x="684872" y="364490"/>
                  </a:lnTo>
                  <a:lnTo>
                    <a:pt x="682574" y="367220"/>
                  </a:lnTo>
                  <a:lnTo>
                    <a:pt x="681812" y="370522"/>
                  </a:lnTo>
                  <a:lnTo>
                    <a:pt x="649071" y="516013"/>
                  </a:lnTo>
                  <a:lnTo>
                    <a:pt x="532688" y="563359"/>
                  </a:lnTo>
                  <a:lnTo>
                    <a:pt x="532688" y="364490"/>
                  </a:lnTo>
                  <a:lnTo>
                    <a:pt x="532434" y="364490"/>
                  </a:lnTo>
                  <a:lnTo>
                    <a:pt x="583844" y="344017"/>
                  </a:lnTo>
                  <a:lnTo>
                    <a:pt x="833513" y="244589"/>
                  </a:lnTo>
                  <a:lnTo>
                    <a:pt x="848906" y="240550"/>
                  </a:lnTo>
                  <a:lnTo>
                    <a:pt x="864654" y="240550"/>
                  </a:lnTo>
                  <a:lnTo>
                    <a:pt x="880097" y="244589"/>
                  </a:lnTo>
                  <a:lnTo>
                    <a:pt x="879957" y="244589"/>
                  </a:lnTo>
                  <a:lnTo>
                    <a:pt x="893737" y="252336"/>
                  </a:lnTo>
                  <a:lnTo>
                    <a:pt x="904659" y="262953"/>
                  </a:lnTo>
                  <a:lnTo>
                    <a:pt x="912736" y="275640"/>
                  </a:lnTo>
                  <a:lnTo>
                    <a:pt x="917663" y="289852"/>
                  </a:lnTo>
                  <a:lnTo>
                    <a:pt x="919175" y="304990"/>
                  </a:lnTo>
                  <a:lnTo>
                    <a:pt x="919175" y="247827"/>
                  </a:lnTo>
                  <a:lnTo>
                    <a:pt x="907021" y="240550"/>
                  </a:lnTo>
                  <a:lnTo>
                    <a:pt x="874661" y="221183"/>
                  </a:lnTo>
                  <a:lnTo>
                    <a:pt x="850201" y="219468"/>
                  </a:lnTo>
                  <a:lnTo>
                    <a:pt x="825817" y="225158"/>
                  </a:lnTo>
                  <a:lnTo>
                    <a:pt x="527418" y="344017"/>
                  </a:lnTo>
                  <a:lnTo>
                    <a:pt x="526694" y="343535"/>
                  </a:lnTo>
                  <a:lnTo>
                    <a:pt x="526288" y="343306"/>
                  </a:lnTo>
                  <a:lnTo>
                    <a:pt x="511797" y="337273"/>
                  </a:lnTo>
                  <a:lnTo>
                    <a:pt x="511759" y="359956"/>
                  </a:lnTo>
                  <a:lnTo>
                    <a:pt x="511683" y="430669"/>
                  </a:lnTo>
                  <a:lnTo>
                    <a:pt x="511416" y="567372"/>
                  </a:lnTo>
                  <a:lnTo>
                    <a:pt x="491032" y="565391"/>
                  </a:lnTo>
                  <a:lnTo>
                    <a:pt x="487692" y="566762"/>
                  </a:lnTo>
                  <a:lnTo>
                    <a:pt x="485521" y="569353"/>
                  </a:lnTo>
                  <a:lnTo>
                    <a:pt x="473367" y="583577"/>
                  </a:lnTo>
                  <a:lnTo>
                    <a:pt x="346798" y="530860"/>
                  </a:lnTo>
                  <a:lnTo>
                    <a:pt x="319430" y="502069"/>
                  </a:lnTo>
                  <a:lnTo>
                    <a:pt x="294462" y="437515"/>
                  </a:lnTo>
                  <a:lnTo>
                    <a:pt x="289534" y="427304"/>
                  </a:lnTo>
                  <a:lnTo>
                    <a:pt x="288455" y="425094"/>
                  </a:lnTo>
                  <a:lnTo>
                    <a:pt x="280771" y="415493"/>
                  </a:lnTo>
                  <a:lnTo>
                    <a:pt x="271843" y="409130"/>
                  </a:lnTo>
                  <a:lnTo>
                    <a:pt x="262153" y="406450"/>
                  </a:lnTo>
                  <a:lnTo>
                    <a:pt x="260032" y="406450"/>
                  </a:lnTo>
                  <a:lnTo>
                    <a:pt x="220370" y="454964"/>
                  </a:lnTo>
                  <a:lnTo>
                    <a:pt x="216268" y="461873"/>
                  </a:lnTo>
                  <a:lnTo>
                    <a:pt x="210070" y="466534"/>
                  </a:lnTo>
                  <a:lnTo>
                    <a:pt x="202577" y="468515"/>
                  </a:lnTo>
                  <a:lnTo>
                    <a:pt x="194627" y="467436"/>
                  </a:lnTo>
                  <a:lnTo>
                    <a:pt x="193433" y="466979"/>
                  </a:lnTo>
                  <a:lnTo>
                    <a:pt x="63652" y="412902"/>
                  </a:lnTo>
                  <a:lnTo>
                    <a:pt x="63512" y="412902"/>
                  </a:lnTo>
                  <a:lnTo>
                    <a:pt x="47104" y="379869"/>
                  </a:lnTo>
                  <a:lnTo>
                    <a:pt x="45212" y="378066"/>
                  </a:lnTo>
                  <a:lnTo>
                    <a:pt x="20904" y="367931"/>
                  </a:lnTo>
                  <a:lnTo>
                    <a:pt x="21297" y="155702"/>
                  </a:lnTo>
                  <a:lnTo>
                    <a:pt x="511759" y="359956"/>
                  </a:lnTo>
                  <a:lnTo>
                    <a:pt x="511759" y="337261"/>
                  </a:lnTo>
                  <a:lnTo>
                    <a:pt x="179006" y="198653"/>
                  </a:lnTo>
                  <a:lnTo>
                    <a:pt x="181165" y="190512"/>
                  </a:lnTo>
                  <a:lnTo>
                    <a:pt x="188976" y="161023"/>
                  </a:lnTo>
                  <a:lnTo>
                    <a:pt x="315836" y="108394"/>
                  </a:lnTo>
                  <a:lnTo>
                    <a:pt x="324091" y="111823"/>
                  </a:lnTo>
                  <a:lnTo>
                    <a:pt x="327075" y="119011"/>
                  </a:lnTo>
                  <a:lnTo>
                    <a:pt x="327812" y="120738"/>
                  </a:lnTo>
                  <a:lnTo>
                    <a:pt x="328168" y="122605"/>
                  </a:lnTo>
                  <a:lnTo>
                    <a:pt x="328206" y="133146"/>
                  </a:lnTo>
                  <a:lnTo>
                    <a:pt x="328320" y="137693"/>
                  </a:lnTo>
                  <a:lnTo>
                    <a:pt x="324548" y="143179"/>
                  </a:lnTo>
                  <a:lnTo>
                    <a:pt x="318820" y="145211"/>
                  </a:lnTo>
                  <a:lnTo>
                    <a:pt x="308787" y="150190"/>
                  </a:lnTo>
                  <a:lnTo>
                    <a:pt x="301015" y="157873"/>
                  </a:lnTo>
                  <a:lnTo>
                    <a:pt x="295986" y="167589"/>
                  </a:lnTo>
                  <a:lnTo>
                    <a:pt x="294208" y="178663"/>
                  </a:lnTo>
                  <a:lnTo>
                    <a:pt x="294093" y="195046"/>
                  </a:lnTo>
                  <a:lnTo>
                    <a:pt x="294055" y="196418"/>
                  </a:lnTo>
                  <a:lnTo>
                    <a:pt x="330492" y="224942"/>
                  </a:lnTo>
                  <a:lnTo>
                    <a:pt x="341960" y="222567"/>
                  </a:lnTo>
                  <a:lnTo>
                    <a:pt x="352094" y="218592"/>
                  </a:lnTo>
                  <a:lnTo>
                    <a:pt x="407403" y="174548"/>
                  </a:lnTo>
                  <a:lnTo>
                    <a:pt x="428269" y="106946"/>
                  </a:lnTo>
                  <a:lnTo>
                    <a:pt x="428231" y="85547"/>
                  </a:lnTo>
                  <a:lnTo>
                    <a:pt x="426961" y="69469"/>
                  </a:lnTo>
                  <a:lnTo>
                    <a:pt x="422605" y="53657"/>
                  </a:lnTo>
                  <a:lnTo>
                    <a:pt x="415366" y="38950"/>
                  </a:lnTo>
                  <a:lnTo>
                    <a:pt x="407403" y="28460"/>
                  </a:lnTo>
                  <a:lnTo>
                    <a:pt x="407403" y="85547"/>
                  </a:lnTo>
                  <a:lnTo>
                    <a:pt x="407403" y="106946"/>
                  </a:lnTo>
                  <a:lnTo>
                    <a:pt x="390144" y="162737"/>
                  </a:lnTo>
                  <a:lnTo>
                    <a:pt x="344500" y="199136"/>
                  </a:lnTo>
                  <a:lnTo>
                    <a:pt x="327101" y="205917"/>
                  </a:lnTo>
                  <a:lnTo>
                    <a:pt x="318897" y="202323"/>
                  </a:lnTo>
                  <a:lnTo>
                    <a:pt x="316090" y="195046"/>
                  </a:lnTo>
                  <a:lnTo>
                    <a:pt x="315429" y="193408"/>
                  </a:lnTo>
                  <a:lnTo>
                    <a:pt x="315099" y="191681"/>
                  </a:lnTo>
                  <a:lnTo>
                    <a:pt x="315023" y="178663"/>
                  </a:lnTo>
                  <a:lnTo>
                    <a:pt x="314947" y="172885"/>
                  </a:lnTo>
                  <a:lnTo>
                    <a:pt x="318719" y="167386"/>
                  </a:lnTo>
                  <a:lnTo>
                    <a:pt x="324472" y="165354"/>
                  </a:lnTo>
                  <a:lnTo>
                    <a:pt x="334492" y="160375"/>
                  </a:lnTo>
                  <a:lnTo>
                    <a:pt x="342265" y="152692"/>
                  </a:lnTo>
                  <a:lnTo>
                    <a:pt x="347281" y="142976"/>
                  </a:lnTo>
                  <a:lnTo>
                    <a:pt x="349059" y="131914"/>
                  </a:lnTo>
                  <a:lnTo>
                    <a:pt x="349059" y="125984"/>
                  </a:lnTo>
                  <a:lnTo>
                    <a:pt x="321691" y="90258"/>
                  </a:lnTo>
                  <a:lnTo>
                    <a:pt x="311137" y="89535"/>
                  </a:lnTo>
                  <a:lnTo>
                    <a:pt x="300609" y="92075"/>
                  </a:lnTo>
                  <a:lnTo>
                    <a:pt x="173164" y="144957"/>
                  </a:lnTo>
                  <a:lnTo>
                    <a:pt x="170916" y="147548"/>
                  </a:lnTo>
                  <a:lnTo>
                    <a:pt x="159524" y="190512"/>
                  </a:lnTo>
                  <a:lnTo>
                    <a:pt x="75971" y="155702"/>
                  </a:lnTo>
                  <a:lnTo>
                    <a:pt x="38379" y="140042"/>
                  </a:lnTo>
                  <a:lnTo>
                    <a:pt x="38252" y="139890"/>
                  </a:lnTo>
                  <a:lnTo>
                    <a:pt x="321703" y="25082"/>
                  </a:lnTo>
                  <a:lnTo>
                    <a:pt x="337096" y="21069"/>
                  </a:lnTo>
                  <a:lnTo>
                    <a:pt x="352831" y="21069"/>
                  </a:lnTo>
                  <a:lnTo>
                    <a:pt x="392836" y="43459"/>
                  </a:lnTo>
                  <a:lnTo>
                    <a:pt x="407403" y="85547"/>
                  </a:lnTo>
                  <a:lnTo>
                    <a:pt x="407403" y="28460"/>
                  </a:lnTo>
                  <a:lnTo>
                    <a:pt x="395071" y="21069"/>
                  </a:lnTo>
                  <a:lnTo>
                    <a:pt x="362724" y="1689"/>
                  </a:lnTo>
                  <a:lnTo>
                    <a:pt x="338277" y="0"/>
                  </a:lnTo>
                  <a:lnTo>
                    <a:pt x="313905" y="5702"/>
                  </a:lnTo>
                  <a:lnTo>
                    <a:pt x="6070" y="130670"/>
                  </a:lnTo>
                  <a:lnTo>
                    <a:pt x="355" y="172885"/>
                  </a:lnTo>
                  <a:lnTo>
                    <a:pt x="0" y="379107"/>
                  </a:lnTo>
                  <a:lnTo>
                    <a:pt x="2514" y="382930"/>
                  </a:lnTo>
                  <a:lnTo>
                    <a:pt x="31229" y="394893"/>
                  </a:lnTo>
                  <a:lnTo>
                    <a:pt x="47612" y="427875"/>
                  </a:lnTo>
                  <a:lnTo>
                    <a:pt x="49530" y="429628"/>
                  </a:lnTo>
                  <a:lnTo>
                    <a:pt x="51955" y="430669"/>
                  </a:lnTo>
                  <a:lnTo>
                    <a:pt x="185420" y="486257"/>
                  </a:lnTo>
                  <a:lnTo>
                    <a:pt x="201015" y="489737"/>
                  </a:lnTo>
                  <a:lnTo>
                    <a:pt x="215607" y="487121"/>
                  </a:lnTo>
                  <a:lnTo>
                    <a:pt x="229260" y="468515"/>
                  </a:lnTo>
                  <a:lnTo>
                    <a:pt x="257009" y="430669"/>
                  </a:lnTo>
                  <a:lnTo>
                    <a:pt x="257848" y="429044"/>
                  </a:lnTo>
                  <a:lnTo>
                    <a:pt x="259270" y="427494"/>
                  </a:lnTo>
                  <a:lnTo>
                    <a:pt x="258851" y="427494"/>
                  </a:lnTo>
                  <a:lnTo>
                    <a:pt x="260705" y="427304"/>
                  </a:lnTo>
                  <a:lnTo>
                    <a:pt x="263766" y="427494"/>
                  </a:lnTo>
                  <a:lnTo>
                    <a:pt x="270383" y="432447"/>
                  </a:lnTo>
                  <a:lnTo>
                    <a:pt x="292938" y="494017"/>
                  </a:lnTo>
                  <a:lnTo>
                    <a:pt x="301764" y="513397"/>
                  </a:lnTo>
                  <a:lnTo>
                    <a:pt x="312610" y="529539"/>
                  </a:lnTo>
                  <a:lnTo>
                    <a:pt x="325081" y="541959"/>
                  </a:lnTo>
                  <a:lnTo>
                    <a:pt x="338772" y="550164"/>
                  </a:lnTo>
                  <a:lnTo>
                    <a:pt x="476529" y="607542"/>
                  </a:lnTo>
                  <a:lnTo>
                    <a:pt x="481342" y="606386"/>
                  </a:lnTo>
                  <a:lnTo>
                    <a:pt x="497852" y="587070"/>
                  </a:lnTo>
                  <a:lnTo>
                    <a:pt x="520839" y="589292"/>
                  </a:lnTo>
                  <a:lnTo>
                    <a:pt x="522947" y="589292"/>
                  </a:lnTo>
                  <a:lnTo>
                    <a:pt x="523951" y="589114"/>
                  </a:lnTo>
                  <a:lnTo>
                    <a:pt x="524764" y="588835"/>
                  </a:lnTo>
                  <a:lnTo>
                    <a:pt x="525538" y="588835"/>
                  </a:lnTo>
                  <a:lnTo>
                    <a:pt x="529882" y="587070"/>
                  </a:lnTo>
                  <a:lnTo>
                    <a:pt x="538467" y="583577"/>
                  </a:lnTo>
                  <a:lnTo>
                    <a:pt x="578307" y="567372"/>
                  </a:lnTo>
                  <a:lnTo>
                    <a:pt x="588175" y="563359"/>
                  </a:lnTo>
                  <a:lnTo>
                    <a:pt x="665149" y="532041"/>
                  </a:lnTo>
                  <a:lnTo>
                    <a:pt x="667512" y="529272"/>
                  </a:lnTo>
                  <a:lnTo>
                    <a:pt x="701001" y="380403"/>
                  </a:lnTo>
                  <a:lnTo>
                    <a:pt x="827671" y="327901"/>
                  </a:lnTo>
                  <a:lnTo>
                    <a:pt x="835926" y="331292"/>
                  </a:lnTo>
                  <a:lnTo>
                    <a:pt x="838911" y="338518"/>
                  </a:lnTo>
                  <a:lnTo>
                    <a:pt x="839647" y="340233"/>
                  </a:lnTo>
                  <a:lnTo>
                    <a:pt x="840003" y="342061"/>
                  </a:lnTo>
                  <a:lnTo>
                    <a:pt x="840117" y="355930"/>
                  </a:lnTo>
                  <a:lnTo>
                    <a:pt x="840155" y="357187"/>
                  </a:lnTo>
                  <a:lnTo>
                    <a:pt x="836383" y="362661"/>
                  </a:lnTo>
                  <a:lnTo>
                    <a:pt x="830630" y="364693"/>
                  </a:lnTo>
                  <a:lnTo>
                    <a:pt x="820610" y="369684"/>
                  </a:lnTo>
                  <a:lnTo>
                    <a:pt x="812838" y="377380"/>
                  </a:lnTo>
                  <a:lnTo>
                    <a:pt x="807808" y="387096"/>
                  </a:lnTo>
                  <a:lnTo>
                    <a:pt x="806018" y="398157"/>
                  </a:lnTo>
                  <a:lnTo>
                    <a:pt x="806069" y="409130"/>
                  </a:lnTo>
                  <a:lnTo>
                    <a:pt x="826719" y="441477"/>
                  </a:lnTo>
                  <a:lnTo>
                    <a:pt x="840701" y="444601"/>
                  </a:lnTo>
                  <a:lnTo>
                    <a:pt x="844892" y="444601"/>
                  </a:lnTo>
                  <a:lnTo>
                    <a:pt x="885863" y="425399"/>
                  </a:lnTo>
                  <a:lnTo>
                    <a:pt x="919238" y="394030"/>
                  </a:lnTo>
                  <a:lnTo>
                    <a:pt x="934656" y="362178"/>
                  </a:lnTo>
                  <a:lnTo>
                    <a:pt x="940092" y="3264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784388" y="2192224"/>
            <a:ext cx="921377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l-GR" sz="1900" spc="55" dirty="0">
                <a:solidFill>
                  <a:srgbClr val="D7791A"/>
                </a:solidFill>
                <a:latin typeface="Times New Roman"/>
                <a:cs typeface="Times New Roman"/>
              </a:rPr>
              <a:t>ΠΟΥ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520061" y="6106506"/>
            <a:ext cx="8572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05"/>
              </a:lnSpc>
            </a:pPr>
            <a:r>
              <a:rPr sz="850" spc="40" dirty="0">
                <a:latin typeface="Calibri"/>
                <a:cs typeface="Calibri"/>
              </a:rPr>
              <a:t>4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24758" y="3822663"/>
            <a:ext cx="1281418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spc="80" dirty="0">
                <a:latin typeface="Calibri"/>
                <a:cs typeface="Calibri"/>
              </a:rPr>
              <a:t>ONLINE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ONSITE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43493" y="4165991"/>
            <a:ext cx="1446516" cy="430886"/>
          </a:xfrm>
          <a:prstGeom prst="rect">
            <a:avLst/>
          </a:prstGeom>
        </p:spPr>
        <p:txBody>
          <a:bodyPr vert="horz" wrap="square" lIns="0" tIns="53339" rIns="0" bIns="0" rtlCol="0">
            <a:spAutoFit/>
          </a:bodyPr>
          <a:lstStyle/>
          <a:p>
            <a:pPr algn="ctr">
              <a:spcBef>
                <a:spcPts val="420"/>
              </a:spcBef>
            </a:pPr>
            <a:r>
              <a:rPr sz="1100" spc="-5" dirty="0">
                <a:latin typeface="Calibri"/>
                <a:cs typeface="Calibri"/>
              </a:rPr>
              <a:t>@University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the</a:t>
            </a:r>
            <a:endParaRPr sz="1100">
              <a:latin typeface="Calibri"/>
              <a:cs typeface="Calibri"/>
            </a:endParaRPr>
          </a:p>
          <a:p>
            <a:pPr algn="ctr">
              <a:spcBef>
                <a:spcPts val="325"/>
              </a:spcBef>
            </a:pPr>
            <a:r>
              <a:rPr sz="1100" spc="110" dirty="0">
                <a:latin typeface="Calibri"/>
                <a:cs typeface="Calibri"/>
              </a:rPr>
              <a:t>Αιγαίο,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114" dirty="0">
                <a:latin typeface="Calibri"/>
                <a:cs typeface="Calibri"/>
              </a:rPr>
              <a:t>Χίος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130" dirty="0">
                <a:latin typeface="Calibri"/>
                <a:cs typeface="Calibri"/>
              </a:rPr>
              <a:t>Ελλάδα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9240" y="82991"/>
            <a:ext cx="3453097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95" dirty="0">
                <a:solidFill>
                  <a:srgbClr val="FFB900"/>
                </a:solidFill>
              </a:rPr>
              <a:t>Ανίχνευση</a:t>
            </a:r>
            <a:r>
              <a:rPr spc="185" dirty="0">
                <a:solidFill>
                  <a:srgbClr val="FFB900"/>
                </a:solidFill>
              </a:rPr>
              <a:t> </a:t>
            </a:r>
            <a:r>
              <a:rPr spc="195" dirty="0">
                <a:solidFill>
                  <a:srgbClr val="FFB900"/>
                </a:solidFill>
              </a:rPr>
              <a:t>εισβολής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5912" y="1215215"/>
            <a:ext cx="5468568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125" dirty="0">
                <a:latin typeface="Calibri"/>
                <a:cs typeface="Calibri"/>
              </a:rPr>
              <a:t>Κατά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διάρκεια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μιας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επίθεσης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άρνησης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παροχής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υπηρεσιών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σε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7351" y="1346838"/>
            <a:ext cx="5468569" cy="1055416"/>
          </a:xfrm>
          <a:prstGeom prst="rect">
            <a:avLst/>
          </a:prstGeom>
        </p:spPr>
        <p:txBody>
          <a:bodyPr vert="horz" wrap="square" lIns="0" tIns="71119" rIns="0" bIns="0" rtlCol="0">
            <a:spAutoFit/>
          </a:bodyPr>
          <a:lstStyle/>
          <a:p>
            <a:pPr marL="12700" marR="541638" algn="just">
              <a:lnSpc>
                <a:spcPct val="69100"/>
              </a:lnSpc>
              <a:spcBef>
                <a:spcPts val="560"/>
              </a:spcBef>
            </a:pPr>
            <a:r>
              <a:rPr sz="1250" spc="114" dirty="0">
                <a:latin typeface="Calibri"/>
                <a:cs typeface="Calibri"/>
              </a:rPr>
              <a:t>έναν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οργανισμό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οι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40" dirty="0">
                <a:latin typeface="Calibri"/>
                <a:cs typeface="Calibri"/>
              </a:rPr>
              <a:t>πελάτες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45" dirty="0">
                <a:latin typeface="Calibri"/>
                <a:cs typeface="Calibri"/>
              </a:rPr>
              <a:t>δεν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60" dirty="0">
                <a:latin typeface="Calibri"/>
                <a:cs typeface="Calibri"/>
              </a:rPr>
              <a:t>μπορούν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55" dirty="0">
                <a:latin typeface="Calibri"/>
                <a:cs typeface="Calibri"/>
              </a:rPr>
              <a:t>να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50" dirty="0">
                <a:latin typeface="Calibri"/>
                <a:cs typeface="Calibri"/>
              </a:rPr>
              <a:t>έχουν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65" dirty="0">
                <a:latin typeface="Calibri"/>
                <a:cs typeface="Calibri"/>
              </a:rPr>
              <a:t>πρόσβαση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50" dirty="0">
                <a:latin typeface="Calibri"/>
                <a:cs typeface="Calibri"/>
              </a:rPr>
              <a:t>σε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45" dirty="0">
                <a:latin typeface="Calibri"/>
                <a:cs typeface="Calibri"/>
              </a:rPr>
              <a:t>μια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50" dirty="0">
                <a:latin typeface="Calibri"/>
                <a:cs typeface="Calibri"/>
              </a:rPr>
              <a:t>υπηρεσία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και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65" dirty="0">
                <a:latin typeface="Calibri"/>
                <a:cs typeface="Calibri"/>
              </a:rPr>
              <a:t>η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155" dirty="0">
                <a:latin typeface="Calibri"/>
                <a:cs typeface="Calibri"/>
              </a:rPr>
              <a:t>ασφάλεια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45" dirty="0">
                <a:latin typeface="Calibri"/>
                <a:cs typeface="Calibri"/>
              </a:rPr>
              <a:t>στον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55" dirty="0"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  <a:p>
            <a:pPr marL="12700" marR="5080" algn="just">
              <a:lnSpc>
                <a:spcPts val="1350"/>
              </a:lnSpc>
              <a:spcBef>
                <a:spcPts val="40"/>
              </a:spcBef>
            </a:pPr>
            <a:r>
              <a:rPr sz="1250" spc="95" dirty="0">
                <a:latin typeface="Calibri"/>
                <a:cs typeface="Calibri"/>
              </a:rPr>
              <a:t>συστήματα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προσωπικό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πρέπει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αντιδράσουν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προστασία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 την </a:t>
            </a:r>
            <a:r>
              <a:rPr sz="1250" spc="90" dirty="0">
                <a:latin typeface="Calibri"/>
                <a:cs typeface="Calibri"/>
              </a:rPr>
              <a:t>ασφάλεια των </a:t>
            </a:r>
            <a:r>
              <a:rPr sz="1250" spc="85" dirty="0">
                <a:latin typeface="Calibri"/>
                <a:cs typeface="Calibri"/>
              </a:rPr>
              <a:t>περιουσιακών </a:t>
            </a:r>
            <a:r>
              <a:rPr sz="1250" spc="80" dirty="0">
                <a:latin typeface="Calibri"/>
                <a:cs typeface="Calibri"/>
              </a:rPr>
              <a:t>στοιχείων και </a:t>
            </a:r>
            <a:r>
              <a:rPr sz="1250" spc="90" dirty="0">
                <a:latin typeface="Calibri"/>
                <a:cs typeface="Calibri"/>
              </a:rPr>
              <a:t>των </a:t>
            </a:r>
            <a:r>
              <a:rPr sz="1250" spc="80" dirty="0">
                <a:latin typeface="Calibri"/>
                <a:cs typeface="Calibri"/>
              </a:rPr>
              <a:t>λειτουργιών </a:t>
            </a:r>
            <a:r>
              <a:rPr sz="1250" spc="85" dirty="0">
                <a:latin typeface="Calibri"/>
                <a:cs typeface="Calibri"/>
              </a:rPr>
              <a:t>του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οργανισμού.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πρώτο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βήμα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είναι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διάγνωση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αιτίας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διαταραχής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και,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συνέχεια,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λήψη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κατάλληλων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αντιμέτρων.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911" y="2483261"/>
            <a:ext cx="4771395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85" dirty="0">
                <a:latin typeface="Calibri"/>
                <a:cs typeface="Calibri"/>
              </a:rPr>
              <a:t>Ωστόσο,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δεν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είναι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όλες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οι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επιθέσεις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εύκολα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άμεσα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5915" y="2516349"/>
            <a:ext cx="6109669" cy="994246"/>
          </a:xfrm>
          <a:prstGeom prst="rect">
            <a:avLst/>
          </a:prstGeom>
        </p:spPr>
        <p:txBody>
          <a:bodyPr vert="horz" wrap="square" lIns="0" tIns="111124" rIns="0" bIns="0" rtlCol="0">
            <a:spAutoFit/>
          </a:bodyPr>
          <a:lstStyle/>
          <a:p>
            <a:pPr marL="103502">
              <a:spcBef>
                <a:spcPts val="875"/>
              </a:spcBef>
            </a:pPr>
            <a:r>
              <a:rPr sz="1250" spc="70" dirty="0">
                <a:latin typeface="Calibri"/>
                <a:cs typeface="Calibri"/>
              </a:rPr>
              <a:t>ανιχνεύσιμες.</a:t>
            </a:r>
            <a:endParaRPr sz="1250">
              <a:latin typeface="Calibri"/>
              <a:cs typeface="Calibri"/>
            </a:endParaRPr>
          </a:p>
          <a:p>
            <a:pPr marL="103502" marR="83183" indent="-91436">
              <a:lnSpc>
                <a:spcPct val="105000"/>
              </a:lnSpc>
              <a:spcBef>
                <a:spcPts val="785"/>
              </a:spcBef>
              <a:buClr>
                <a:srgbClr val="FFB900"/>
              </a:buClr>
              <a:buSzPct val="121739"/>
              <a:buFont typeface="Segoe UI Symbol"/>
              <a:buChar char="▪"/>
              <a:tabLst>
                <a:tab pos="103502" algn="l"/>
              </a:tabLst>
            </a:pPr>
            <a:r>
              <a:rPr sz="1150" spc="80" dirty="0">
                <a:latin typeface="Calibri"/>
                <a:cs typeface="Calibri"/>
              </a:rPr>
              <a:t>Ένα </a:t>
            </a:r>
            <a:r>
              <a:rPr sz="1150" spc="85" dirty="0">
                <a:latin typeface="Calibri"/>
                <a:cs typeface="Calibri"/>
              </a:rPr>
              <a:t>σύστημα </a:t>
            </a:r>
            <a:r>
              <a:rPr sz="1150" spc="75" dirty="0">
                <a:latin typeface="Calibri"/>
                <a:cs typeface="Calibri"/>
              </a:rPr>
              <a:t>ανίχνευσης </a:t>
            </a:r>
            <a:r>
              <a:rPr sz="1150" spc="80" dirty="0">
                <a:latin typeface="Calibri"/>
                <a:cs typeface="Calibri"/>
              </a:rPr>
              <a:t>εισβολών </a:t>
            </a:r>
            <a:r>
              <a:rPr sz="1150" spc="60" dirty="0">
                <a:latin typeface="Calibri"/>
                <a:cs typeface="Calibri"/>
              </a:rPr>
              <a:t>(IDS) </a:t>
            </a:r>
            <a:r>
              <a:rPr sz="1150" spc="75" dirty="0">
                <a:latin typeface="Calibri"/>
                <a:cs typeface="Calibri"/>
              </a:rPr>
              <a:t>συλλέγει </a:t>
            </a:r>
            <a:r>
              <a:rPr sz="1150" spc="80" dirty="0">
                <a:latin typeface="Calibri"/>
                <a:cs typeface="Calibri"/>
              </a:rPr>
              <a:t>δεδομένα </a:t>
            </a:r>
            <a:r>
              <a:rPr sz="1150" spc="90" dirty="0">
                <a:latin typeface="Calibri"/>
                <a:cs typeface="Calibri"/>
              </a:rPr>
              <a:t>από </a:t>
            </a:r>
            <a:r>
              <a:rPr sz="1150" spc="75" dirty="0">
                <a:latin typeface="Calibri"/>
                <a:cs typeface="Calibri"/>
              </a:rPr>
              <a:t>διάφορες </a:t>
            </a:r>
            <a:r>
              <a:rPr sz="1150" spc="8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μέρη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ενός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συστήματος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του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περιβάλλοντός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του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προσπαθεί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ανιχνεύσει</a:t>
            </a:r>
            <a:endParaRPr sz="1150">
              <a:latin typeface="Calibri"/>
              <a:cs typeface="Calibri"/>
            </a:endParaRPr>
          </a:p>
          <a:p>
            <a:pPr marL="103502">
              <a:spcBef>
                <a:spcPts val="270"/>
              </a:spcBef>
            </a:pPr>
            <a:r>
              <a:rPr sz="1150" spc="110" dirty="0">
                <a:latin typeface="Calibri"/>
                <a:cs typeface="Calibri"/>
              </a:rPr>
              <a:t>ανωμαλίες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από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αυτές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που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μπορεί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οφείλονται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σε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κακόβουλους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40" dirty="0">
                <a:latin typeface="Calibri"/>
                <a:cs typeface="Calibri"/>
              </a:rPr>
              <a:t>παράγοντες.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5917" y="3655419"/>
            <a:ext cx="5191077" cy="375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530"/>
              </a:lnSpc>
              <a:buClr>
                <a:srgbClr val="FFB900"/>
              </a:buClr>
              <a:buSzPct val="121739"/>
              <a:buFont typeface="Segoe UI Symbol"/>
              <a:buChar char="▪"/>
              <a:tabLst>
                <a:tab pos="104135" algn="l"/>
              </a:tabLst>
            </a:pPr>
            <a:r>
              <a:rPr sz="1150" spc="85" dirty="0">
                <a:latin typeface="Calibri"/>
                <a:cs typeface="Calibri"/>
              </a:rPr>
              <a:t>Το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IDS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μπορεί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επιθεωρεί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πακέτα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που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διέρχονται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από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συνδέσεις,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θύρες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7354" y="3776516"/>
            <a:ext cx="5483174" cy="1311769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69576">
              <a:lnSpc>
                <a:spcPct val="69100"/>
              </a:lnSpc>
              <a:spcBef>
                <a:spcPts val="525"/>
              </a:spcBef>
            </a:pPr>
            <a:r>
              <a:rPr sz="1150" spc="75" dirty="0">
                <a:latin typeface="Calibri"/>
                <a:cs typeface="Calibri"/>
              </a:rPr>
              <a:t>διακομιστών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τείχη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προστασίας.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Μπορεί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καταγράφει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ακολουθίες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εντολών</a:t>
            </a:r>
            <a:endParaRPr sz="1150">
              <a:latin typeface="Calibri"/>
              <a:cs typeface="Calibri"/>
            </a:endParaRPr>
          </a:p>
          <a:p>
            <a:pPr marL="12700" marR="5080">
              <a:lnSpc>
                <a:spcPts val="1250"/>
              </a:lnSpc>
              <a:spcBef>
                <a:spcPts val="30"/>
              </a:spcBef>
              <a:tabLst>
                <a:tab pos="2160203" algn="l"/>
              </a:tabLst>
            </a:pPr>
            <a:r>
              <a:rPr sz="1150" spc="90" dirty="0">
                <a:latin typeface="Calibri"/>
                <a:cs typeface="Calibri"/>
              </a:rPr>
              <a:t>που </a:t>
            </a:r>
            <a:r>
              <a:rPr sz="1150" spc="70" dirty="0">
                <a:latin typeface="Calibri"/>
                <a:cs typeface="Calibri"/>
              </a:rPr>
              <a:t>δίνονται </a:t>
            </a:r>
            <a:r>
              <a:rPr sz="1150" spc="85" dirty="0">
                <a:latin typeface="Calibri"/>
                <a:cs typeface="Calibri"/>
              </a:rPr>
              <a:t>σε </a:t>
            </a:r>
            <a:r>
              <a:rPr sz="1150" spc="80" dirty="0">
                <a:latin typeface="Calibri"/>
                <a:cs typeface="Calibri"/>
              </a:rPr>
              <a:t>πραγματικό χρόνο </a:t>
            </a:r>
            <a:r>
              <a:rPr sz="1150" spc="90" dirty="0">
                <a:latin typeface="Calibri"/>
                <a:cs typeface="Calibri"/>
              </a:rPr>
              <a:t>από </a:t>
            </a:r>
            <a:r>
              <a:rPr sz="1150" spc="75" dirty="0">
                <a:latin typeface="Calibri"/>
                <a:cs typeface="Calibri"/>
              </a:rPr>
              <a:t>τους χρήστες </a:t>
            </a:r>
            <a:r>
              <a:rPr sz="1150" spc="70" dirty="0">
                <a:latin typeface="Calibri"/>
                <a:cs typeface="Calibri"/>
              </a:rPr>
              <a:t>και </a:t>
            </a:r>
            <a:r>
              <a:rPr sz="1150" spc="60" dirty="0">
                <a:latin typeface="Calibri"/>
                <a:cs typeface="Calibri"/>
              </a:rPr>
              <a:t>τις </a:t>
            </a:r>
            <a:r>
              <a:rPr sz="1150" spc="85" dirty="0">
                <a:latin typeface="Calibri"/>
                <a:cs typeface="Calibri"/>
              </a:rPr>
              <a:t>εφαρμογές </a:t>
            </a:r>
            <a:r>
              <a:rPr sz="1150" spc="90" dirty="0">
                <a:latin typeface="Calibri"/>
                <a:cs typeface="Calibri"/>
              </a:rPr>
              <a:t>ή </a:t>
            </a:r>
            <a:r>
              <a:rPr sz="1150" spc="9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επιθεωρούν </a:t>
            </a:r>
            <a:r>
              <a:rPr sz="1150" spc="75" dirty="0">
                <a:latin typeface="Calibri"/>
                <a:cs typeface="Calibri"/>
              </a:rPr>
              <a:t>τα αρχεία </a:t>
            </a:r>
            <a:r>
              <a:rPr sz="1150" spc="85" dirty="0">
                <a:latin typeface="Calibri"/>
                <a:cs typeface="Calibri"/>
              </a:rPr>
              <a:t>καταγραφής </a:t>
            </a:r>
            <a:r>
              <a:rPr sz="1150" spc="90" dirty="0">
                <a:latin typeface="Calibri"/>
                <a:cs typeface="Calibri"/>
              </a:rPr>
              <a:t>που </a:t>
            </a:r>
            <a:r>
              <a:rPr sz="1150" spc="75" dirty="0">
                <a:latin typeface="Calibri"/>
                <a:cs typeface="Calibri"/>
              </a:rPr>
              <a:t>περιέχουν </a:t>
            </a:r>
            <a:r>
              <a:rPr sz="1150" spc="90" dirty="0">
                <a:latin typeface="Calibri"/>
                <a:cs typeface="Calibri"/>
              </a:rPr>
              <a:t>ήδη </a:t>
            </a:r>
            <a:r>
              <a:rPr sz="1150" spc="80" dirty="0">
                <a:latin typeface="Calibri"/>
                <a:cs typeface="Calibri"/>
              </a:rPr>
              <a:t>καταγεγραμμένα </a:t>
            </a:r>
            <a:r>
              <a:rPr sz="1150" spc="8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συμβάντα.Το</a:t>
            </a:r>
            <a:r>
              <a:rPr sz="1150" spc="75" dirty="0">
                <a:latin typeface="Calibri"/>
                <a:cs typeface="Calibri"/>
              </a:rPr>
              <a:t> IDS</a:t>
            </a:r>
            <a:r>
              <a:rPr sz="1150" spc="8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θα</a:t>
            </a:r>
            <a:r>
              <a:rPr sz="1150" spc="8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αναλύσει</a:t>
            </a:r>
            <a:r>
              <a:rPr sz="1150" spc="8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 </a:t>
            </a:r>
            <a:r>
              <a:rPr sz="1150" spc="75" dirty="0">
                <a:latin typeface="Calibri"/>
                <a:cs typeface="Calibri"/>
              </a:rPr>
              <a:t>συνέχεια</a:t>
            </a:r>
            <a:r>
              <a:rPr sz="1150" spc="8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τα</a:t>
            </a:r>
            <a:r>
              <a:rPr sz="1150" spc="80" dirty="0">
                <a:latin typeface="Calibri"/>
                <a:cs typeface="Calibri"/>
              </a:rPr>
              <a:t> δεδομένα</a:t>
            </a:r>
            <a:r>
              <a:rPr sz="1150" spc="8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8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θα</a:t>
            </a:r>
            <a:r>
              <a:rPr sz="1150" spc="8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καθορίσει </a:t>
            </a:r>
            <a:r>
              <a:rPr sz="1150" spc="80" dirty="0">
                <a:latin typeface="Calibri"/>
                <a:cs typeface="Calibri"/>
              </a:rPr>
              <a:t>αν </a:t>
            </a:r>
            <a:r>
              <a:rPr sz="1150" spc="8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π</a:t>
            </a:r>
            <a:r>
              <a:rPr sz="1150" spc="1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ρ</a:t>
            </a:r>
            <a:r>
              <a:rPr sz="1150" spc="14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α</a:t>
            </a:r>
            <a:r>
              <a:rPr sz="1150" spc="1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γ</a:t>
            </a:r>
            <a:r>
              <a:rPr sz="1150" spc="1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μ</a:t>
            </a:r>
            <a:r>
              <a:rPr sz="1150" spc="14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α</a:t>
            </a:r>
            <a:r>
              <a:rPr sz="1150" spc="14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τ</a:t>
            </a:r>
            <a:r>
              <a:rPr sz="1150" spc="1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ο</a:t>
            </a:r>
            <a:r>
              <a:rPr sz="1150" spc="14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π</a:t>
            </a:r>
            <a:r>
              <a:rPr sz="1150" spc="1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ο</a:t>
            </a:r>
            <a:r>
              <a:rPr sz="1150" spc="145" dirty="0">
                <a:latin typeface="Calibri"/>
                <a:cs typeface="Calibri"/>
              </a:rPr>
              <a:t> </a:t>
            </a:r>
            <a:r>
              <a:rPr sz="1150" spc="45" dirty="0">
                <a:latin typeface="Calibri"/>
                <a:cs typeface="Calibri"/>
              </a:rPr>
              <a:t>ι</a:t>
            </a:r>
            <a:r>
              <a:rPr sz="1150" spc="1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</a:t>
            </a:r>
            <a:r>
              <a:rPr sz="1150" spc="140" dirty="0">
                <a:latin typeface="Calibri"/>
                <a:cs typeface="Calibri"/>
              </a:rPr>
              <a:t> </a:t>
            </a:r>
            <a:r>
              <a:rPr sz="1150" spc="45" dirty="0">
                <a:latin typeface="Calibri"/>
                <a:cs typeface="Calibri"/>
              </a:rPr>
              <a:t>ί</a:t>
            </a:r>
            <a:r>
              <a:rPr sz="1150" spc="14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τ</a:t>
            </a:r>
            <a:r>
              <a:rPr sz="1150" spc="14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α</a:t>
            </a:r>
            <a:r>
              <a:rPr sz="1150" spc="145" dirty="0">
                <a:latin typeface="Calibri"/>
                <a:cs typeface="Calibri"/>
              </a:rPr>
              <a:t> </a:t>
            </a:r>
            <a:r>
              <a:rPr sz="1150" spc="45" dirty="0">
                <a:latin typeface="Calibri"/>
                <a:cs typeface="Calibri"/>
              </a:rPr>
              <a:t>ι	</a:t>
            </a:r>
            <a:r>
              <a:rPr sz="1150" spc="80" dirty="0">
                <a:latin typeface="Calibri"/>
                <a:cs typeface="Calibri"/>
              </a:rPr>
              <a:t>μια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επίθεση,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πώς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θα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μπορούσε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ενδεχομένως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αποκρουστεί </a:t>
            </a:r>
            <a:r>
              <a:rPr sz="1150" spc="70" dirty="0">
                <a:latin typeface="Calibri"/>
                <a:cs typeface="Calibri"/>
              </a:rPr>
              <a:t>και </a:t>
            </a:r>
            <a:r>
              <a:rPr sz="1150" spc="50" dirty="0">
                <a:latin typeface="Calibri"/>
                <a:cs typeface="Calibri"/>
              </a:rPr>
              <a:t>τι </a:t>
            </a:r>
            <a:r>
              <a:rPr sz="1150" spc="75" dirty="0">
                <a:latin typeface="Calibri"/>
                <a:cs typeface="Calibri"/>
              </a:rPr>
              <a:t>ζημιά </a:t>
            </a:r>
            <a:r>
              <a:rPr sz="1150" spc="65" dirty="0">
                <a:latin typeface="Calibri"/>
                <a:cs typeface="Calibri"/>
              </a:rPr>
              <a:t>έχει </a:t>
            </a:r>
            <a:r>
              <a:rPr sz="1150" spc="75" dirty="0">
                <a:latin typeface="Calibri"/>
                <a:cs typeface="Calibri"/>
              </a:rPr>
              <a:t>προκληθεί. Παρέχει επίσης </a:t>
            </a:r>
            <a:r>
              <a:rPr sz="1150" spc="80" dirty="0">
                <a:latin typeface="Calibri"/>
                <a:cs typeface="Calibri"/>
              </a:rPr>
              <a:t>μια </a:t>
            </a:r>
            <a:r>
              <a:rPr sz="1150" spc="85" dirty="0">
                <a:latin typeface="Calibri"/>
                <a:cs typeface="Calibri"/>
              </a:rPr>
              <a:t>διεπαφή με </a:t>
            </a:r>
            <a:r>
              <a:rPr sz="1150" spc="9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ανθρώπινους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χειριστές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που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θα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αναλάβουν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περαιτέρω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δράση.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934473" y="-4466"/>
            <a:ext cx="5306646" cy="6880161"/>
            <a:chOff x="6882205" y="0"/>
            <a:chExt cx="5306695" cy="6880225"/>
          </a:xfrm>
        </p:grpSpPr>
        <p:sp>
          <p:nvSpPr>
            <p:cNvPr id="10" name="object 10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40</a:t>
            </a:fld>
            <a:endParaRPr spc="4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0371" y="68804"/>
            <a:ext cx="1623045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25" dirty="0">
                <a:solidFill>
                  <a:srgbClr val="FFB900"/>
                </a:solidFill>
              </a:rPr>
              <a:t>Πρόληψ</a:t>
            </a:r>
            <a:r>
              <a:rPr spc="145" dirty="0">
                <a:solidFill>
                  <a:srgbClr val="FFB900"/>
                </a:solidFill>
              </a:rPr>
              <a:t>η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047" y="1179321"/>
            <a:ext cx="5531435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00" dirty="0">
                <a:latin typeface="Calibri"/>
                <a:cs typeface="Calibri"/>
              </a:rPr>
              <a:t>Ένα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Σύστημα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Πρόληψης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Εισβολών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(IPS)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τεχνολογία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484" y="1328549"/>
            <a:ext cx="4720546" cy="75828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100" dirty="0">
                <a:latin typeface="Calibri"/>
                <a:cs typeface="Calibri"/>
              </a:rPr>
              <a:t>ασφάλειας </a:t>
            </a:r>
            <a:r>
              <a:rPr sz="1400" spc="90" dirty="0">
                <a:latin typeface="Calibri"/>
                <a:cs typeface="Calibri"/>
              </a:rPr>
              <a:t>δικτύου </a:t>
            </a:r>
            <a:r>
              <a:rPr sz="1400" spc="110" dirty="0">
                <a:latin typeface="Calibri"/>
                <a:cs typeface="Calibri"/>
              </a:rPr>
              <a:t>που </a:t>
            </a:r>
            <a:r>
              <a:rPr sz="1400" spc="100" dirty="0">
                <a:latin typeface="Calibri"/>
                <a:cs typeface="Calibri"/>
              </a:rPr>
              <a:t>παρακολουθεί συνεχώς </a:t>
            </a:r>
            <a:r>
              <a:rPr sz="1400" spc="90" dirty="0">
                <a:latin typeface="Calibri"/>
                <a:cs typeface="Calibri"/>
              </a:rPr>
              <a:t>την 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κυκλοφορία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δικτύου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ύποπτη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δραστηριότητα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λαμβάνει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60"/>
              </a:spcBef>
            </a:pPr>
            <a:r>
              <a:rPr sz="1400" spc="100" dirty="0">
                <a:latin typeface="Calibri"/>
                <a:cs typeface="Calibri"/>
              </a:rPr>
              <a:t>προληπτικά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μέτρα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πρόληψή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του.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046" y="2163475"/>
            <a:ext cx="5944256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00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συνηθισμένο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u="sng" spc="10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σύστημα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πρόληψης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εισβολών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(IPS)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ένα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489" y="2312701"/>
            <a:ext cx="5042488" cy="75828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u="sng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τείχος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προστασίας</a:t>
            </a:r>
            <a:r>
              <a:rPr sz="1400" spc="95" dirty="0">
                <a:latin typeface="Calibri"/>
                <a:cs typeface="Calibri"/>
              </a:rPr>
              <a:t>.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τείχος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προστασίας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συσκευή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ασφαλείας </a:t>
            </a:r>
            <a:r>
              <a:rPr sz="1400" spc="90" dirty="0">
                <a:latin typeface="Calibri"/>
                <a:cs typeface="Calibri"/>
              </a:rPr>
              <a:t>δικτύου </a:t>
            </a:r>
            <a:r>
              <a:rPr sz="1400" spc="110" dirty="0">
                <a:latin typeface="Calibri"/>
                <a:cs typeface="Calibri"/>
              </a:rPr>
              <a:t>που </a:t>
            </a:r>
            <a:r>
              <a:rPr sz="1400" spc="100" dirty="0">
                <a:latin typeface="Calibri"/>
                <a:cs typeface="Calibri"/>
              </a:rPr>
              <a:t>παρακολουθεί </a:t>
            </a:r>
            <a:r>
              <a:rPr sz="1400" spc="90" dirty="0">
                <a:latin typeface="Calibri"/>
                <a:cs typeface="Calibri"/>
              </a:rPr>
              <a:t>και </a:t>
            </a:r>
            <a:r>
              <a:rPr sz="1400" spc="85" dirty="0">
                <a:latin typeface="Calibri"/>
                <a:cs typeface="Calibri"/>
              </a:rPr>
              <a:t>ελέγχει </a:t>
            </a:r>
            <a:r>
              <a:rPr sz="1400" spc="70" dirty="0">
                <a:latin typeface="Calibri"/>
                <a:cs typeface="Calibri"/>
              </a:rPr>
              <a:t>τις 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εισερχόμενες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εξερχόμενες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60"/>
              </a:spcBef>
            </a:pPr>
            <a:r>
              <a:rPr sz="1400" spc="95" dirty="0">
                <a:latin typeface="Calibri"/>
                <a:cs typeface="Calibri"/>
              </a:rPr>
              <a:t>κυκλοφορία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δικτύου.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047" y="3148896"/>
            <a:ext cx="6109671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85" dirty="0">
                <a:latin typeface="Calibri"/>
                <a:cs typeface="Calibri"/>
              </a:rPr>
              <a:t>Ελέγχει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πακέτα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δεδομένων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καταστρέφει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πακέτα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δεν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487" y="3298123"/>
            <a:ext cx="5439995" cy="3888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105" dirty="0">
                <a:latin typeface="Calibri"/>
                <a:cs typeface="Calibri"/>
              </a:rPr>
              <a:t>συμμορφώνονται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τους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κανόνες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καταστρέφει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όλα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πακέτα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εκτός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από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εκείνα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συμμορφώνονται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τους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κανόνες.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050" y="3766023"/>
            <a:ext cx="5308950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35" dirty="0">
                <a:latin typeface="Calibri"/>
                <a:cs typeface="Calibri"/>
              </a:rPr>
              <a:t>Ένα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γενικότερο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σύνολο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κανόνων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εφαρμόζονται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487" y="3915248"/>
            <a:ext cx="5008199" cy="3888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135" dirty="0">
                <a:latin typeface="Calibri"/>
                <a:cs typeface="Calibri"/>
              </a:rPr>
              <a:t>δεδομένα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συλλέγονται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από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διάφορες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πηγές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δικτύου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χρησιμοποιηθεί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από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ένα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u="sng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IPS</a:t>
            </a:r>
            <a:r>
              <a:rPr sz="14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δικτύου</a:t>
            </a:r>
            <a:r>
              <a:rPr sz="1400" spc="120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045" y="4381145"/>
            <a:ext cx="7767248" cy="12207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836" indent="-104135">
              <a:lnSpc>
                <a:spcPts val="1780"/>
              </a:lnSpc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100" dirty="0">
                <a:latin typeface="Calibri"/>
                <a:cs typeface="Calibri"/>
              </a:rPr>
              <a:t>Ένα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u="sng" spc="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IPS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0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με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βάση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τον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κεντρικό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υπολογιστή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θα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προσπαθήσει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45" dirty="0">
                <a:latin typeface="Calibri"/>
                <a:cs typeface="Calibri"/>
              </a:rPr>
              <a:t> </a:t>
            </a:r>
            <a:br>
              <a:rPr lang="el-GR" sz="1400" spc="45" dirty="0">
                <a:latin typeface="Calibri"/>
                <a:cs typeface="Calibri"/>
              </a:rPr>
            </a:br>
            <a:r>
              <a:rPr sz="1400" spc="85" dirty="0">
                <a:latin typeface="Calibri"/>
                <a:cs typeface="Calibri"/>
              </a:rPr>
              <a:t>α</a:t>
            </a:r>
            <a:r>
              <a:rPr sz="1400" spc="85" dirty="0" err="1">
                <a:latin typeface="Calibri"/>
                <a:cs typeface="Calibri"/>
              </a:rPr>
              <a:t>νιχνεύσει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ανωμαλίες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σε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ένα</a:t>
            </a:r>
            <a:endParaRPr sz="1400" dirty="0">
              <a:latin typeface="Calibri"/>
              <a:cs typeface="Calibri"/>
            </a:endParaRPr>
          </a:p>
          <a:p>
            <a:pPr marL="103502" algn="just">
              <a:lnSpc>
                <a:spcPts val="1510"/>
              </a:lnSpc>
            </a:pPr>
            <a:r>
              <a:rPr sz="1400" spc="105" dirty="0">
                <a:latin typeface="Calibri"/>
                <a:cs typeface="Calibri"/>
              </a:rPr>
              <a:t>σύστημα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υπολογιστή,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π.χ.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τροποποίηση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αρχείων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και</a:t>
            </a:r>
            <a:endParaRPr sz="1400" dirty="0">
              <a:latin typeface="Calibri"/>
              <a:cs typeface="Calibri"/>
            </a:endParaRPr>
          </a:p>
          <a:p>
            <a:pPr marL="103502" marR="2376731" algn="just">
              <a:lnSpc>
                <a:spcPts val="1350"/>
              </a:lnSpc>
              <a:spcBef>
                <a:spcPts val="204"/>
              </a:spcBef>
            </a:pPr>
            <a:r>
              <a:rPr sz="1400" spc="90" dirty="0">
                <a:latin typeface="Calibri"/>
                <a:cs typeface="Calibri"/>
              </a:rPr>
              <a:t>άλλοι πόροι, </a:t>
            </a:r>
            <a:r>
              <a:rPr sz="1400" spc="100" dirty="0">
                <a:latin typeface="Calibri"/>
                <a:cs typeface="Calibri"/>
              </a:rPr>
              <a:t>προσπάθειες </a:t>
            </a:r>
            <a:r>
              <a:rPr sz="1400" spc="105" dirty="0">
                <a:latin typeface="Calibri"/>
                <a:cs typeface="Calibri"/>
              </a:rPr>
              <a:t>πρόσβασης </a:t>
            </a:r>
            <a:r>
              <a:rPr sz="1400" spc="100" dirty="0">
                <a:latin typeface="Calibri"/>
                <a:cs typeface="Calibri"/>
              </a:rPr>
              <a:t>του </a:t>
            </a:r>
            <a:r>
              <a:rPr sz="1400" spc="95" dirty="0">
                <a:latin typeface="Calibri"/>
                <a:cs typeface="Calibri"/>
              </a:rPr>
              <a:t>χρήστη </a:t>
            </a:r>
            <a:r>
              <a:rPr sz="1400" spc="100" dirty="0">
                <a:latin typeface="Calibri"/>
                <a:cs typeface="Calibri"/>
              </a:rPr>
              <a:t>σε </a:t>
            </a:r>
            <a:r>
              <a:rPr sz="1400" spc="90" dirty="0">
                <a:latin typeface="Calibri"/>
                <a:cs typeface="Calibri"/>
              </a:rPr>
              <a:t>περιοχές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εκτός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επιτρεπόμενου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εύρους,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απόκτηση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πρόσβασης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root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κ.λπ.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85606" y="-18654"/>
            <a:ext cx="5306646" cy="6880161"/>
            <a:chOff x="6882205" y="0"/>
            <a:chExt cx="5306695" cy="6880225"/>
          </a:xfrm>
        </p:grpSpPr>
        <p:sp>
          <p:nvSpPr>
            <p:cNvPr id="13" name="object 1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41</a:t>
            </a:fld>
            <a:endParaRPr spc="4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502" y="65651"/>
            <a:ext cx="1647810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90" dirty="0">
                <a:solidFill>
                  <a:srgbClr val="FFB900"/>
                </a:solidFill>
              </a:rPr>
              <a:t>Επιθέσει</a:t>
            </a:r>
            <a:r>
              <a:rPr spc="110" dirty="0">
                <a:solidFill>
                  <a:srgbClr val="FFB900"/>
                </a:solidFill>
              </a:rPr>
              <a:t>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8177" y="1176169"/>
            <a:ext cx="5634302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30" dirty="0">
                <a:latin typeface="Calibri"/>
                <a:cs typeface="Calibri"/>
              </a:rPr>
              <a:t>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άμυνα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προσαρμοσμένη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στις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πιθανές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επιθέσεις-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μπορεί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8177" y="1325393"/>
            <a:ext cx="5376495" cy="1063496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03502" marR="5080">
              <a:lnSpc>
                <a:spcPct val="69900"/>
              </a:lnSpc>
              <a:spcBef>
                <a:spcPts val="605"/>
              </a:spcBef>
            </a:pP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υπερασπιστεί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μόνο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παρατηρούμενες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γνωστές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επιθέσεις.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Ίσως </a:t>
            </a:r>
            <a:r>
              <a:rPr sz="1400" spc="80" dirty="0">
                <a:latin typeface="Calibri"/>
                <a:cs typeface="Calibri"/>
              </a:rPr>
              <a:t>οι </a:t>
            </a:r>
            <a:r>
              <a:rPr sz="1400" spc="90" dirty="0">
                <a:latin typeface="Calibri"/>
                <a:cs typeface="Calibri"/>
              </a:rPr>
              <a:t>πιο επιτυχημένες επιθέσεις </a:t>
            </a:r>
            <a:r>
              <a:rPr sz="1400" spc="105" dirty="0">
                <a:latin typeface="Calibri"/>
                <a:cs typeface="Calibri"/>
              </a:rPr>
              <a:t>να παραμένουν 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απαρατήρητες,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endParaRPr sz="1400">
              <a:latin typeface="Calibri"/>
              <a:cs typeface="Calibri"/>
            </a:endParaRPr>
          </a:p>
          <a:p>
            <a:pPr marL="103502">
              <a:spcBef>
                <a:spcPts val="60"/>
              </a:spcBef>
            </a:pPr>
            <a:r>
              <a:rPr sz="1400" spc="85" dirty="0">
                <a:latin typeface="Calibri"/>
                <a:cs typeface="Calibri"/>
              </a:rPr>
              <a:t>γίνονται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αντιληπτοί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εξαιρετικά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αργά.</a:t>
            </a:r>
            <a:endParaRPr sz="1400">
              <a:latin typeface="Calibri"/>
              <a:cs typeface="Calibri"/>
            </a:endParaRPr>
          </a:p>
          <a:p>
            <a:pPr marL="116836" indent="-104135">
              <a:spcBef>
                <a:spcPts val="745"/>
              </a:spcBef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105" dirty="0">
                <a:latin typeface="Calibri"/>
                <a:cs typeface="Calibri"/>
              </a:rPr>
              <a:t>Τα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κενά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συστήματος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ονομάζονται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u="sng" spc="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ευπάθειες</a:t>
            </a:r>
            <a:r>
              <a:rPr sz="1400" spc="85" dirty="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8175" y="2481630"/>
            <a:ext cx="5372812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90" dirty="0">
                <a:latin typeface="Calibri"/>
                <a:cs typeface="Calibri"/>
              </a:rPr>
              <a:t>Υπάρχει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μαύρη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αγορά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ευπάθειες.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πλευρά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της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9613" y="2630855"/>
            <a:ext cx="5251401" cy="53970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110" dirty="0">
                <a:latin typeface="Calibri"/>
                <a:cs typeface="Calibri"/>
              </a:rPr>
              <a:t>προσφοράς </a:t>
            </a:r>
            <a:r>
              <a:rPr sz="1400" spc="95" dirty="0">
                <a:latin typeface="Calibri"/>
                <a:cs typeface="Calibri"/>
              </a:rPr>
              <a:t>προέρχεται </a:t>
            </a:r>
            <a:r>
              <a:rPr sz="1400" spc="110" dirty="0">
                <a:latin typeface="Calibri"/>
                <a:cs typeface="Calibri"/>
              </a:rPr>
              <a:t>από </a:t>
            </a:r>
            <a:r>
              <a:rPr sz="1400" spc="95" dirty="0">
                <a:latin typeface="Calibri"/>
                <a:cs typeface="Calibri"/>
              </a:rPr>
              <a:t>τους </a:t>
            </a:r>
            <a:r>
              <a:rPr sz="1400" spc="90" dirty="0">
                <a:latin typeface="Calibri"/>
                <a:cs typeface="Calibri"/>
              </a:rPr>
              <a:t>χάκερ, </a:t>
            </a:r>
            <a:r>
              <a:rPr sz="1400" spc="110" dirty="0">
                <a:latin typeface="Calibri"/>
                <a:cs typeface="Calibri"/>
              </a:rPr>
              <a:t>ενώ η </a:t>
            </a:r>
            <a:r>
              <a:rPr sz="1400" spc="105" dirty="0">
                <a:latin typeface="Calibri"/>
                <a:cs typeface="Calibri"/>
              </a:rPr>
              <a:t>πλευρά </a:t>
            </a:r>
            <a:r>
              <a:rPr sz="1400" spc="85" dirty="0">
                <a:latin typeface="Calibri"/>
                <a:cs typeface="Calibri"/>
              </a:rPr>
              <a:t>της 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ζήτησης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περιλαμβάνει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εγκληματίες,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μυστικές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στρατιωτικές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υπηρεσίες,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9613" y="3150598"/>
            <a:ext cx="302511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95" dirty="0">
                <a:latin typeface="Calibri"/>
                <a:cs typeface="Calibri"/>
              </a:rPr>
              <a:t>αστυνομία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μεγάλες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ΙΤ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εταιρείες.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8173" y="3467051"/>
            <a:ext cx="6158542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30" dirty="0">
                <a:latin typeface="Calibri"/>
                <a:cs typeface="Calibri"/>
              </a:rPr>
              <a:t>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πλειονότητα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ηλεκτρονικών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εγκλημάτων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βασίζεται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όλω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617" y="3616277"/>
            <a:ext cx="5542863" cy="3888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95" dirty="0">
                <a:latin typeface="Calibri"/>
                <a:cs typeface="Calibri"/>
              </a:rPr>
              <a:t>εν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μέρει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στην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ανθρώπινη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εξαπάτηση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(κοινωνική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μηχανική)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όχι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στην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προηγμένη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τεχνολογία.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8179" y="4082271"/>
            <a:ext cx="5993123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30" dirty="0">
                <a:latin typeface="Calibri"/>
                <a:cs typeface="Calibri"/>
              </a:rPr>
              <a:t>Ένας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συνηθισμένος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τρόπος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χρήσης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κοινωνικής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μηχανικής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9613" y="4231495"/>
            <a:ext cx="5209492" cy="53970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110" dirty="0">
                <a:latin typeface="Calibri"/>
                <a:cs typeface="Calibri"/>
              </a:rPr>
              <a:t>είναι </a:t>
            </a:r>
            <a:r>
              <a:rPr sz="1400" spc="150" dirty="0">
                <a:latin typeface="Calibri"/>
                <a:cs typeface="Calibri"/>
              </a:rPr>
              <a:t>η </a:t>
            </a:r>
            <a:r>
              <a:rPr sz="1400" spc="135" dirty="0">
                <a:latin typeface="Calibri"/>
                <a:cs typeface="Calibri"/>
              </a:rPr>
              <a:t>χρήση </a:t>
            </a:r>
            <a:r>
              <a:rPr sz="1400" spc="130" dirty="0">
                <a:latin typeface="Calibri"/>
                <a:cs typeface="Calibri"/>
              </a:rPr>
              <a:t>ανησυχητικών </a:t>
            </a:r>
            <a:r>
              <a:rPr sz="1400" spc="145" dirty="0">
                <a:latin typeface="Calibri"/>
                <a:cs typeface="Calibri"/>
              </a:rPr>
              <a:t>μηνυμάτων </a:t>
            </a:r>
            <a:r>
              <a:rPr sz="1400" spc="150" dirty="0">
                <a:latin typeface="Calibri"/>
                <a:cs typeface="Calibri"/>
              </a:rPr>
              <a:t>ή </a:t>
            </a:r>
            <a:r>
              <a:rPr sz="1400" spc="140" dirty="0">
                <a:latin typeface="Calibri"/>
                <a:cs typeface="Calibri"/>
              </a:rPr>
              <a:t>αναδυόμενων 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παραθύρων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για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τρομάξουν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θύματα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ώστε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προβούν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συγκεκριμένες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ενέργειες.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8175" y="4854893"/>
            <a:ext cx="5300929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25" dirty="0">
                <a:latin typeface="Calibri"/>
                <a:cs typeface="Calibri"/>
              </a:rPr>
              <a:t>Στη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συνέχεια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συνοψίζουμε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τις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κοινές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μεθοδολογίες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9613" y="4986938"/>
            <a:ext cx="172591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25" dirty="0">
                <a:latin typeface="Calibri"/>
                <a:cs typeface="Calibri"/>
              </a:rPr>
              <a:t>εργαλεία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επίθεσης.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885604" y="-21807"/>
            <a:ext cx="5306646" cy="6880161"/>
            <a:chOff x="6882205" y="0"/>
            <a:chExt cx="5306695" cy="6880225"/>
          </a:xfrm>
        </p:grpSpPr>
        <p:sp>
          <p:nvSpPr>
            <p:cNvPr id="15" name="object 15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42</a:t>
            </a:fld>
            <a:endParaRPr spc="4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9844" y="101911"/>
            <a:ext cx="3770594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4" dirty="0">
                <a:solidFill>
                  <a:srgbClr val="FFB900"/>
                </a:solidFill>
              </a:rPr>
              <a:t>Κακόβουλο</a:t>
            </a:r>
            <a:r>
              <a:rPr spc="135" dirty="0">
                <a:solidFill>
                  <a:srgbClr val="FFB900"/>
                </a:solidFill>
              </a:rPr>
              <a:t> </a:t>
            </a:r>
            <a:r>
              <a:rPr spc="185" dirty="0">
                <a:solidFill>
                  <a:srgbClr val="FFB900"/>
                </a:solidFill>
              </a:rPr>
              <a:t>λογισμικό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6520" y="1164047"/>
            <a:ext cx="5588583" cy="2323520"/>
          </a:xfrm>
          <a:prstGeom prst="rect">
            <a:avLst/>
          </a:prstGeom>
        </p:spPr>
        <p:txBody>
          <a:bodyPr vert="horz" wrap="square" lIns="0" tIns="53339" rIns="0" bIns="0" rtlCol="0">
            <a:spAutoFit/>
          </a:bodyPr>
          <a:lstStyle/>
          <a:p>
            <a:pPr marL="12700" marR="93342">
              <a:lnSpc>
                <a:spcPts val="1350"/>
              </a:lnSpc>
              <a:spcBef>
                <a:spcPts val="420"/>
              </a:spcBef>
            </a:pPr>
            <a:r>
              <a:rPr sz="1400" spc="155" dirty="0">
                <a:latin typeface="Calibri"/>
                <a:cs typeface="Calibri"/>
              </a:rPr>
              <a:t>Μια </a:t>
            </a:r>
            <a:r>
              <a:rPr sz="1400" spc="130" dirty="0">
                <a:latin typeface="Calibri"/>
                <a:cs typeface="Calibri"/>
              </a:rPr>
              <a:t>ταξινόμηση του </a:t>
            </a:r>
            <a:r>
              <a:rPr sz="1400" spc="140" dirty="0">
                <a:latin typeface="Calibri"/>
                <a:cs typeface="Calibri"/>
              </a:rPr>
              <a:t>κακόβουλου </a:t>
            </a:r>
            <a:r>
              <a:rPr sz="1400" spc="125" dirty="0">
                <a:latin typeface="Calibri"/>
                <a:cs typeface="Calibri"/>
              </a:rPr>
              <a:t>λογισμικού </a:t>
            </a:r>
            <a:r>
              <a:rPr sz="1400" spc="135" dirty="0">
                <a:latin typeface="Calibri"/>
                <a:cs typeface="Calibri"/>
              </a:rPr>
              <a:t>ανάλογα </a:t>
            </a:r>
            <a:r>
              <a:rPr sz="1400" spc="140" dirty="0">
                <a:latin typeface="Calibri"/>
                <a:cs typeface="Calibri"/>
              </a:rPr>
              <a:t>με </a:t>
            </a:r>
            <a:r>
              <a:rPr sz="1400" spc="120" dirty="0">
                <a:latin typeface="Calibri"/>
                <a:cs typeface="Calibri"/>
              </a:rPr>
              <a:t>τη </a:t>
            </a:r>
            <a:r>
              <a:rPr sz="1400" spc="12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μεθοδολογία </a:t>
            </a:r>
            <a:r>
              <a:rPr sz="1400" spc="150" dirty="0">
                <a:latin typeface="Calibri"/>
                <a:cs typeface="Calibri"/>
              </a:rPr>
              <a:t>που </a:t>
            </a:r>
            <a:r>
              <a:rPr sz="1400" spc="120" dirty="0">
                <a:latin typeface="Calibri"/>
                <a:cs typeface="Calibri"/>
              </a:rPr>
              <a:t>χρησιμοποιείται </a:t>
            </a:r>
            <a:r>
              <a:rPr sz="1400" spc="114" dirty="0">
                <a:latin typeface="Calibri"/>
                <a:cs typeface="Calibri"/>
              </a:rPr>
              <a:t>για </a:t>
            </a:r>
            <a:r>
              <a:rPr sz="1400" spc="125" dirty="0">
                <a:latin typeface="Calibri"/>
                <a:cs typeface="Calibri"/>
              </a:rPr>
              <a:t>τη </a:t>
            </a:r>
            <a:r>
              <a:rPr sz="1400" spc="140" dirty="0">
                <a:latin typeface="Calibri"/>
                <a:cs typeface="Calibri"/>
              </a:rPr>
              <a:t>μόλυνση </a:t>
            </a:r>
            <a:r>
              <a:rPr sz="1400" spc="135" dirty="0">
                <a:latin typeface="Calibri"/>
                <a:cs typeface="Calibri"/>
              </a:rPr>
              <a:t>των </a:t>
            </a:r>
            <a:r>
              <a:rPr sz="1400" spc="140" dirty="0">
                <a:latin typeface="Calibri"/>
                <a:cs typeface="Calibri"/>
              </a:rPr>
              <a:t> μηχανημάτων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περιλαμβάνει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τους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ακόλουθους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τύπους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κώδικα:</a:t>
            </a:r>
            <a:endParaRPr sz="1400">
              <a:latin typeface="Calibri"/>
              <a:cs typeface="Calibri"/>
            </a:endParaRPr>
          </a:p>
          <a:p>
            <a:pPr marL="103502" marR="5080" indent="-91436">
              <a:lnSpc>
                <a:spcPct val="83500"/>
              </a:lnSpc>
              <a:spcBef>
                <a:spcPts val="855"/>
              </a:spcBef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u="sng" spc="1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Ο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ιός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επιβλαβής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κώδικας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προσαρτάται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ένα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χρήσιμο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πρόγραμμα </a:t>
            </a:r>
            <a:r>
              <a:rPr sz="1400" spc="130" dirty="0">
                <a:latin typeface="Calibri"/>
                <a:cs typeface="Calibri"/>
              </a:rPr>
              <a:t>υπολογιστή </a:t>
            </a:r>
            <a:r>
              <a:rPr sz="1400" spc="120" dirty="0">
                <a:latin typeface="Calibri"/>
                <a:cs typeface="Calibri"/>
              </a:rPr>
              <a:t>και </a:t>
            </a:r>
            <a:r>
              <a:rPr sz="1400" spc="130" dirty="0">
                <a:latin typeface="Calibri"/>
                <a:cs typeface="Calibri"/>
              </a:rPr>
              <a:t>μπορεί </a:t>
            </a:r>
            <a:r>
              <a:rPr sz="1400" spc="140" dirty="0">
                <a:latin typeface="Calibri"/>
                <a:cs typeface="Calibri"/>
              </a:rPr>
              <a:t>να </a:t>
            </a:r>
            <a:r>
              <a:rPr sz="1400" spc="135" dirty="0">
                <a:latin typeface="Calibri"/>
                <a:cs typeface="Calibri"/>
              </a:rPr>
              <a:t>αναπαραχθεί </a:t>
            </a:r>
            <a:r>
              <a:rPr sz="1400" spc="125" dirty="0">
                <a:latin typeface="Calibri"/>
                <a:cs typeface="Calibri"/>
              </a:rPr>
              <a:t>με </a:t>
            </a:r>
            <a:r>
              <a:rPr sz="1400" spc="13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μολύνει </a:t>
            </a:r>
            <a:r>
              <a:rPr sz="1400" spc="100" dirty="0">
                <a:latin typeface="Calibri"/>
                <a:cs typeface="Calibri"/>
              </a:rPr>
              <a:t>άλλα </a:t>
            </a:r>
            <a:r>
              <a:rPr sz="1400" spc="105" dirty="0">
                <a:latin typeface="Calibri"/>
                <a:cs typeface="Calibri"/>
              </a:rPr>
              <a:t>προγράμματα </a:t>
            </a:r>
            <a:r>
              <a:rPr sz="1400" spc="95" dirty="0">
                <a:latin typeface="Calibri"/>
                <a:cs typeface="Calibri"/>
              </a:rPr>
              <a:t>στον </a:t>
            </a:r>
            <a:r>
              <a:rPr sz="1400" spc="80" dirty="0">
                <a:latin typeface="Calibri"/>
                <a:cs typeface="Calibri"/>
              </a:rPr>
              <a:t>ίδιο </a:t>
            </a:r>
            <a:r>
              <a:rPr sz="1400" spc="110" dirty="0">
                <a:latin typeface="Calibri"/>
                <a:cs typeface="Calibri"/>
              </a:rPr>
              <a:t>ή </a:t>
            </a:r>
            <a:r>
              <a:rPr sz="1400" spc="100" dirty="0">
                <a:latin typeface="Calibri"/>
                <a:cs typeface="Calibri"/>
              </a:rPr>
              <a:t>σε άλλους </a:t>
            </a:r>
            <a:r>
              <a:rPr sz="1400" spc="90" dirty="0">
                <a:latin typeface="Calibri"/>
                <a:cs typeface="Calibri"/>
              </a:rPr>
              <a:t>υπολογιστές. 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Μετά </a:t>
            </a:r>
            <a:r>
              <a:rPr sz="1400" spc="90" dirty="0">
                <a:latin typeface="Calibri"/>
                <a:cs typeface="Calibri"/>
              </a:rPr>
              <a:t>την </a:t>
            </a:r>
            <a:r>
              <a:rPr sz="1400" spc="100" dirty="0">
                <a:latin typeface="Calibri"/>
                <a:cs typeface="Calibri"/>
              </a:rPr>
              <a:t>ενεργοποίησή του </a:t>
            </a:r>
            <a:r>
              <a:rPr sz="1400" spc="95" dirty="0">
                <a:latin typeface="Calibri"/>
                <a:cs typeface="Calibri"/>
              </a:rPr>
              <a:t>μπορεί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85" dirty="0">
                <a:latin typeface="Calibri"/>
                <a:cs typeface="Calibri"/>
              </a:rPr>
              <a:t>εκτελέσει </a:t>
            </a:r>
            <a:r>
              <a:rPr sz="1400" spc="95" dirty="0">
                <a:latin typeface="Calibri"/>
                <a:cs typeface="Calibri"/>
              </a:rPr>
              <a:t>διάφορες </a:t>
            </a:r>
            <a:r>
              <a:rPr sz="1400" spc="100" dirty="0">
                <a:latin typeface="Calibri"/>
                <a:cs typeface="Calibri"/>
              </a:rPr>
              <a:t> κακόβουλες </a:t>
            </a:r>
            <a:r>
              <a:rPr sz="1400" spc="85" dirty="0">
                <a:latin typeface="Calibri"/>
                <a:cs typeface="Calibri"/>
              </a:rPr>
              <a:t>ενέργειες, </a:t>
            </a:r>
            <a:r>
              <a:rPr sz="1400" spc="75" dirty="0">
                <a:latin typeface="Calibri"/>
                <a:cs typeface="Calibri"/>
              </a:rPr>
              <a:t>π.χ.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85" dirty="0">
                <a:latin typeface="Calibri"/>
                <a:cs typeface="Calibri"/>
              </a:rPr>
              <a:t>διανείμει διαφημίσεις,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80" dirty="0">
                <a:latin typeface="Calibri"/>
                <a:cs typeface="Calibri"/>
              </a:rPr>
              <a:t>στείλει 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ανεπιθύμητα </a:t>
            </a:r>
            <a:r>
              <a:rPr sz="1400" spc="105" dirty="0">
                <a:latin typeface="Calibri"/>
                <a:cs typeface="Calibri"/>
              </a:rPr>
              <a:t>μηνύματα </a:t>
            </a:r>
            <a:r>
              <a:rPr sz="1400" spc="90" dirty="0">
                <a:latin typeface="Calibri"/>
                <a:cs typeface="Calibri"/>
              </a:rPr>
              <a:t>ηλεκτρονικού </a:t>
            </a:r>
            <a:r>
              <a:rPr sz="1400" spc="95" dirty="0">
                <a:latin typeface="Calibri"/>
                <a:cs typeface="Calibri"/>
              </a:rPr>
              <a:t>ταχυδρομείου,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εγκαταστήσει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bots,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συλλέξει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δεδομένα,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εγκαταστήσει</a:t>
            </a:r>
            <a:endParaRPr sz="1400">
              <a:latin typeface="Calibri"/>
              <a:cs typeface="Calibri"/>
            </a:endParaRPr>
          </a:p>
          <a:p>
            <a:pPr marL="103502" marR="271772">
              <a:lnSpc>
                <a:spcPct val="80100"/>
              </a:lnSpc>
            </a:pPr>
            <a:r>
              <a:rPr sz="1400" spc="100" dirty="0">
                <a:latin typeface="Calibri"/>
                <a:cs typeface="Calibri"/>
              </a:rPr>
              <a:t>ransomware,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εγκαταστήσει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spyware,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αφαιρέσει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κρίσιμα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αρχεία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κ.λπ.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6516" y="3561070"/>
            <a:ext cx="5241241" cy="451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00" dirty="0">
                <a:latin typeface="Calibri"/>
                <a:cs typeface="Calibri"/>
              </a:rPr>
              <a:t>Ένα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u="sng" spc="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σκουλήκι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αυτάρκης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επιβλαβής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κώδικας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μπορεί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7958" y="3693113"/>
            <a:ext cx="318322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αναπαραχθεί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275" dirty="0">
                <a:latin typeface="Calibri"/>
                <a:cs typeface="Calibri"/>
              </a:rPr>
              <a:t>εξαπλωθεί.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6518" y="4014366"/>
            <a:ext cx="6109672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u="sng" spc="1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Ο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δούρειος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ίππος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ένας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μη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αυτοαναπαραγόμενος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επιβλαβής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7955" y="4163591"/>
            <a:ext cx="6116263" cy="876266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956914">
              <a:lnSpc>
                <a:spcPct val="69900"/>
              </a:lnSpc>
              <a:spcBef>
                <a:spcPts val="605"/>
              </a:spcBef>
            </a:pPr>
            <a:r>
              <a:rPr sz="1400" spc="130" dirty="0">
                <a:latin typeface="Calibri"/>
                <a:cs typeface="Calibri"/>
              </a:rPr>
              <a:t>κώδικας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βασίζεται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κοινωνική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μηχανική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(ανθρώπινο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λάθος) </a:t>
            </a:r>
            <a:r>
              <a:rPr sz="1400" spc="85" dirty="0">
                <a:latin typeface="Calibri"/>
                <a:cs typeface="Calibri"/>
              </a:rPr>
              <a:t>για </a:t>
            </a:r>
            <a:r>
              <a:rPr sz="1400" spc="90" dirty="0">
                <a:latin typeface="Calibri"/>
                <a:cs typeface="Calibri"/>
              </a:rPr>
              <a:t>την </a:t>
            </a:r>
            <a:r>
              <a:rPr sz="1400" spc="105" dirty="0">
                <a:latin typeface="Calibri"/>
                <a:cs typeface="Calibri"/>
              </a:rPr>
              <a:t>εξάπλωσή </a:t>
            </a:r>
            <a:r>
              <a:rPr sz="1400" spc="85" dirty="0">
                <a:latin typeface="Calibri"/>
                <a:cs typeface="Calibri"/>
              </a:rPr>
              <a:t>του. </a:t>
            </a:r>
            <a:r>
              <a:rPr sz="1400" spc="110" dirty="0">
                <a:latin typeface="Calibri"/>
                <a:cs typeface="Calibri"/>
              </a:rPr>
              <a:t>Μπορεί </a:t>
            </a:r>
            <a:r>
              <a:rPr sz="1400" spc="105" dirty="0">
                <a:latin typeface="Calibri"/>
                <a:cs typeface="Calibri"/>
              </a:rPr>
              <a:t>να </a:t>
            </a:r>
            <a:r>
              <a:rPr sz="1400" spc="85" dirty="0">
                <a:latin typeface="Calibri"/>
                <a:cs typeface="Calibri"/>
              </a:rPr>
              <a:t>βρίσκεται </a:t>
            </a:r>
            <a:r>
              <a:rPr sz="1400" spc="100" dirty="0">
                <a:latin typeface="Calibri"/>
                <a:cs typeface="Calibri"/>
              </a:rPr>
              <a:t>σε </a:t>
            </a:r>
            <a:r>
              <a:rPr sz="1400" spc="135" dirty="0">
                <a:latin typeface="Calibri"/>
                <a:cs typeface="Calibri"/>
              </a:rPr>
              <a:t>ένα </a:t>
            </a:r>
            <a:r>
              <a:rPr sz="1400" spc="1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φαινομενικά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χρήσιμο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160"/>
              </a:lnSpc>
            </a:pPr>
            <a:r>
              <a:rPr sz="1400" spc="125" dirty="0">
                <a:latin typeface="Calibri"/>
                <a:cs typeface="Calibri"/>
              </a:rPr>
              <a:t>ελκυστικό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πρόγραμμα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που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ο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χρήστης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υποχρεώνεται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κατεβάσει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15"/>
              </a:lnSpc>
            </a:pP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εκτελέσει.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86190" y="14451"/>
            <a:ext cx="1818622" cy="6857937"/>
          </a:xfrm>
          <a:custGeom>
            <a:avLst/>
            <a:gdLst/>
            <a:ahLst/>
            <a:cxnLst/>
            <a:rect l="l" t="t" r="r" b="b"/>
            <a:pathLst>
              <a:path w="1818640" h="6858000">
                <a:moveTo>
                  <a:pt x="0" y="6858000"/>
                </a:moveTo>
                <a:lnTo>
                  <a:pt x="1818630" y="0"/>
                </a:lnTo>
              </a:path>
            </a:pathLst>
          </a:custGeom>
          <a:ln w="22225">
            <a:solidFill>
              <a:srgbClr val="D7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8162" y="1847894"/>
            <a:ext cx="2324079" cy="298447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43</a:t>
            </a:fld>
            <a:endParaRPr spc="4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09654" y="1840"/>
            <a:ext cx="4124921" cy="6880161"/>
            <a:chOff x="6882205" y="0"/>
            <a:chExt cx="412496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3022" y="2598927"/>
              <a:ext cx="3234055" cy="3001645"/>
            </a:xfrm>
            <a:custGeom>
              <a:avLst/>
              <a:gdLst/>
              <a:ahLst/>
              <a:cxnLst/>
              <a:rect l="l" t="t" r="r" b="b"/>
              <a:pathLst>
                <a:path w="3234054" h="3001645">
                  <a:moveTo>
                    <a:pt x="274193" y="2438247"/>
                  </a:moveTo>
                  <a:lnTo>
                    <a:pt x="267881" y="2431935"/>
                  </a:lnTo>
                  <a:lnTo>
                    <a:pt x="252285" y="2431935"/>
                  </a:lnTo>
                  <a:lnTo>
                    <a:pt x="245960" y="2438247"/>
                  </a:lnTo>
                  <a:lnTo>
                    <a:pt x="245960" y="2453843"/>
                  </a:lnTo>
                  <a:lnTo>
                    <a:pt x="252285" y="2460167"/>
                  </a:lnTo>
                  <a:lnTo>
                    <a:pt x="267881" y="2460167"/>
                  </a:lnTo>
                  <a:lnTo>
                    <a:pt x="274193" y="2453843"/>
                  </a:lnTo>
                  <a:lnTo>
                    <a:pt x="274193" y="2438247"/>
                  </a:lnTo>
                  <a:close/>
                </a:path>
                <a:path w="3234054" h="3001645">
                  <a:moveTo>
                    <a:pt x="368325" y="2438247"/>
                  </a:moveTo>
                  <a:lnTo>
                    <a:pt x="362013" y="2431935"/>
                  </a:lnTo>
                  <a:lnTo>
                    <a:pt x="346405" y="2431935"/>
                  </a:lnTo>
                  <a:lnTo>
                    <a:pt x="340080" y="2438247"/>
                  </a:lnTo>
                  <a:lnTo>
                    <a:pt x="340080" y="2453843"/>
                  </a:lnTo>
                  <a:lnTo>
                    <a:pt x="346405" y="2460167"/>
                  </a:lnTo>
                  <a:lnTo>
                    <a:pt x="362013" y="2460167"/>
                  </a:lnTo>
                  <a:lnTo>
                    <a:pt x="368325" y="2453843"/>
                  </a:lnTo>
                  <a:lnTo>
                    <a:pt x="368325" y="2438247"/>
                  </a:lnTo>
                  <a:close/>
                </a:path>
                <a:path w="3234054" h="3001645">
                  <a:moveTo>
                    <a:pt x="398526" y="753922"/>
                  </a:moveTo>
                  <a:lnTo>
                    <a:pt x="392214" y="747610"/>
                  </a:lnTo>
                  <a:lnTo>
                    <a:pt x="376618" y="747610"/>
                  </a:lnTo>
                  <a:lnTo>
                    <a:pt x="370293" y="753922"/>
                  </a:lnTo>
                  <a:lnTo>
                    <a:pt x="370293" y="769518"/>
                  </a:lnTo>
                  <a:lnTo>
                    <a:pt x="376618" y="775843"/>
                  </a:lnTo>
                  <a:lnTo>
                    <a:pt x="392214" y="775843"/>
                  </a:lnTo>
                  <a:lnTo>
                    <a:pt x="398526" y="769518"/>
                  </a:lnTo>
                  <a:lnTo>
                    <a:pt x="398526" y="753922"/>
                  </a:lnTo>
                  <a:close/>
                </a:path>
                <a:path w="3234054" h="3001645">
                  <a:moveTo>
                    <a:pt x="426389" y="2393238"/>
                  </a:moveTo>
                  <a:lnTo>
                    <a:pt x="423125" y="2377173"/>
                  </a:lnTo>
                  <a:lnTo>
                    <a:pt x="414274" y="2364054"/>
                  </a:lnTo>
                  <a:lnTo>
                    <a:pt x="401142" y="2355202"/>
                  </a:lnTo>
                  <a:lnTo>
                    <a:pt x="385076" y="2351925"/>
                  </a:lnTo>
                  <a:lnTo>
                    <a:pt x="379336" y="2351925"/>
                  </a:lnTo>
                  <a:lnTo>
                    <a:pt x="379336" y="2446045"/>
                  </a:lnTo>
                  <a:lnTo>
                    <a:pt x="377113" y="2457043"/>
                  </a:lnTo>
                  <a:lnTo>
                    <a:pt x="371068" y="2466022"/>
                  </a:lnTo>
                  <a:lnTo>
                    <a:pt x="362089" y="2472067"/>
                  </a:lnTo>
                  <a:lnTo>
                    <a:pt x="351091" y="2474290"/>
                  </a:lnTo>
                  <a:lnTo>
                    <a:pt x="340106" y="2472067"/>
                  </a:lnTo>
                  <a:lnTo>
                    <a:pt x="331127" y="2466022"/>
                  </a:lnTo>
                  <a:lnTo>
                    <a:pt x="325081" y="2457043"/>
                  </a:lnTo>
                  <a:lnTo>
                    <a:pt x="322859" y="2446045"/>
                  </a:lnTo>
                  <a:lnTo>
                    <a:pt x="325081" y="2435060"/>
                  </a:lnTo>
                  <a:lnTo>
                    <a:pt x="331127" y="2426081"/>
                  </a:lnTo>
                  <a:lnTo>
                    <a:pt x="340106" y="2420035"/>
                  </a:lnTo>
                  <a:lnTo>
                    <a:pt x="351091" y="2417813"/>
                  </a:lnTo>
                  <a:lnTo>
                    <a:pt x="362089" y="2420035"/>
                  </a:lnTo>
                  <a:lnTo>
                    <a:pt x="371068" y="2426081"/>
                  </a:lnTo>
                  <a:lnTo>
                    <a:pt x="377113" y="2435060"/>
                  </a:lnTo>
                  <a:lnTo>
                    <a:pt x="379336" y="2446045"/>
                  </a:lnTo>
                  <a:lnTo>
                    <a:pt x="379336" y="2351925"/>
                  </a:lnTo>
                  <a:lnTo>
                    <a:pt x="322859" y="2351925"/>
                  </a:lnTo>
                  <a:lnTo>
                    <a:pt x="322859" y="2309088"/>
                  </a:lnTo>
                  <a:lnTo>
                    <a:pt x="334073" y="2299208"/>
                  </a:lnTo>
                  <a:lnTo>
                    <a:pt x="340398" y="2286241"/>
                  </a:lnTo>
                  <a:lnTo>
                    <a:pt x="326758" y="2246439"/>
                  </a:lnTo>
                  <a:lnTo>
                    <a:pt x="299377" y="2239111"/>
                  </a:lnTo>
                  <a:lnTo>
                    <a:pt x="285216" y="2243861"/>
                  </a:lnTo>
                  <a:lnTo>
                    <a:pt x="285216" y="2446045"/>
                  </a:lnTo>
                  <a:lnTo>
                    <a:pt x="282994" y="2457043"/>
                  </a:lnTo>
                  <a:lnTo>
                    <a:pt x="276936" y="2466022"/>
                  </a:lnTo>
                  <a:lnTo>
                    <a:pt x="267970" y="2472067"/>
                  </a:lnTo>
                  <a:lnTo>
                    <a:pt x="256971" y="2474290"/>
                  </a:lnTo>
                  <a:lnTo>
                    <a:pt x="245986" y="2472067"/>
                  </a:lnTo>
                  <a:lnTo>
                    <a:pt x="237007" y="2466022"/>
                  </a:lnTo>
                  <a:lnTo>
                    <a:pt x="230949" y="2457043"/>
                  </a:lnTo>
                  <a:lnTo>
                    <a:pt x="228739" y="2446045"/>
                  </a:lnTo>
                  <a:lnTo>
                    <a:pt x="230949" y="2435060"/>
                  </a:lnTo>
                  <a:lnTo>
                    <a:pt x="237007" y="2426081"/>
                  </a:lnTo>
                  <a:lnTo>
                    <a:pt x="245986" y="2420035"/>
                  </a:lnTo>
                  <a:lnTo>
                    <a:pt x="256971" y="2417813"/>
                  </a:lnTo>
                  <a:lnTo>
                    <a:pt x="267970" y="2420035"/>
                  </a:lnTo>
                  <a:lnTo>
                    <a:pt x="276936" y="2426081"/>
                  </a:lnTo>
                  <a:lnTo>
                    <a:pt x="282994" y="2435060"/>
                  </a:lnTo>
                  <a:lnTo>
                    <a:pt x="285216" y="2446045"/>
                  </a:lnTo>
                  <a:lnTo>
                    <a:pt x="285216" y="2243861"/>
                  </a:lnTo>
                  <a:lnTo>
                    <a:pt x="274002" y="2253767"/>
                  </a:lnTo>
                  <a:lnTo>
                    <a:pt x="267677" y="2266734"/>
                  </a:lnTo>
                  <a:lnTo>
                    <a:pt x="266674" y="2281136"/>
                  </a:lnTo>
                  <a:lnTo>
                    <a:pt x="271437" y="2295321"/>
                  </a:lnTo>
                  <a:lnTo>
                    <a:pt x="274739" y="2301049"/>
                  </a:lnTo>
                  <a:lnTo>
                    <a:pt x="279488" y="2305748"/>
                  </a:lnTo>
                  <a:lnTo>
                    <a:pt x="285203" y="2309088"/>
                  </a:lnTo>
                  <a:lnTo>
                    <a:pt x="285203" y="2351925"/>
                  </a:lnTo>
                  <a:lnTo>
                    <a:pt x="222999" y="2351925"/>
                  </a:lnTo>
                  <a:lnTo>
                    <a:pt x="206933" y="2355202"/>
                  </a:lnTo>
                  <a:lnTo>
                    <a:pt x="193802" y="2364054"/>
                  </a:lnTo>
                  <a:lnTo>
                    <a:pt x="184950" y="2377173"/>
                  </a:lnTo>
                  <a:lnTo>
                    <a:pt x="181673" y="2393238"/>
                  </a:lnTo>
                  <a:lnTo>
                    <a:pt x="181673" y="2498852"/>
                  </a:lnTo>
                  <a:lnTo>
                    <a:pt x="184950" y="2514917"/>
                  </a:lnTo>
                  <a:lnTo>
                    <a:pt x="193802" y="2528049"/>
                  </a:lnTo>
                  <a:lnTo>
                    <a:pt x="206933" y="2536901"/>
                  </a:lnTo>
                  <a:lnTo>
                    <a:pt x="222999" y="2540177"/>
                  </a:lnTo>
                  <a:lnTo>
                    <a:pt x="385076" y="2540177"/>
                  </a:lnTo>
                  <a:lnTo>
                    <a:pt x="401142" y="2536901"/>
                  </a:lnTo>
                  <a:lnTo>
                    <a:pt x="414274" y="2528049"/>
                  </a:lnTo>
                  <a:lnTo>
                    <a:pt x="423125" y="2514917"/>
                  </a:lnTo>
                  <a:lnTo>
                    <a:pt x="426389" y="2498852"/>
                  </a:lnTo>
                  <a:lnTo>
                    <a:pt x="426389" y="2474290"/>
                  </a:lnTo>
                  <a:lnTo>
                    <a:pt x="426389" y="2393238"/>
                  </a:lnTo>
                  <a:close/>
                </a:path>
                <a:path w="3234054" h="3001645">
                  <a:moveTo>
                    <a:pt x="492658" y="753922"/>
                  </a:moveTo>
                  <a:lnTo>
                    <a:pt x="486346" y="747610"/>
                  </a:lnTo>
                  <a:lnTo>
                    <a:pt x="470738" y="747610"/>
                  </a:lnTo>
                  <a:lnTo>
                    <a:pt x="464413" y="753922"/>
                  </a:lnTo>
                  <a:lnTo>
                    <a:pt x="464413" y="769518"/>
                  </a:lnTo>
                  <a:lnTo>
                    <a:pt x="470738" y="775843"/>
                  </a:lnTo>
                  <a:lnTo>
                    <a:pt x="486346" y="775843"/>
                  </a:lnTo>
                  <a:lnTo>
                    <a:pt x="492658" y="769518"/>
                  </a:lnTo>
                  <a:lnTo>
                    <a:pt x="492658" y="753922"/>
                  </a:lnTo>
                  <a:close/>
                </a:path>
                <a:path w="3234054" h="3001645">
                  <a:moveTo>
                    <a:pt x="529183" y="2930804"/>
                  </a:moveTo>
                  <a:lnTo>
                    <a:pt x="523633" y="2903321"/>
                  </a:lnTo>
                  <a:lnTo>
                    <a:pt x="508508" y="2880880"/>
                  </a:lnTo>
                  <a:lnTo>
                    <a:pt x="486067" y="2865755"/>
                  </a:lnTo>
                  <a:lnTo>
                    <a:pt x="467995" y="2862110"/>
                  </a:lnTo>
                  <a:lnTo>
                    <a:pt x="467995" y="2930804"/>
                  </a:lnTo>
                  <a:lnTo>
                    <a:pt x="465785" y="2941790"/>
                  </a:lnTo>
                  <a:lnTo>
                    <a:pt x="459727" y="2950768"/>
                  </a:lnTo>
                  <a:lnTo>
                    <a:pt x="450761" y="2956826"/>
                  </a:lnTo>
                  <a:lnTo>
                    <a:pt x="439762" y="2959036"/>
                  </a:lnTo>
                  <a:lnTo>
                    <a:pt x="428777" y="2956826"/>
                  </a:lnTo>
                  <a:lnTo>
                    <a:pt x="419798" y="2950768"/>
                  </a:lnTo>
                  <a:lnTo>
                    <a:pt x="413740" y="2941790"/>
                  </a:lnTo>
                  <a:lnTo>
                    <a:pt x="411530" y="2930804"/>
                  </a:lnTo>
                  <a:lnTo>
                    <a:pt x="413740" y="2919806"/>
                  </a:lnTo>
                  <a:lnTo>
                    <a:pt x="419798" y="2910840"/>
                  </a:lnTo>
                  <a:lnTo>
                    <a:pt x="428777" y="2904782"/>
                  </a:lnTo>
                  <a:lnTo>
                    <a:pt x="439762" y="2902559"/>
                  </a:lnTo>
                  <a:lnTo>
                    <a:pt x="450761" y="2904782"/>
                  </a:lnTo>
                  <a:lnTo>
                    <a:pt x="459727" y="2910840"/>
                  </a:lnTo>
                  <a:lnTo>
                    <a:pt x="465785" y="2919806"/>
                  </a:lnTo>
                  <a:lnTo>
                    <a:pt x="467995" y="2930804"/>
                  </a:lnTo>
                  <a:lnTo>
                    <a:pt x="467995" y="2862110"/>
                  </a:lnTo>
                  <a:lnTo>
                    <a:pt x="458584" y="2860205"/>
                  </a:lnTo>
                  <a:lnTo>
                    <a:pt x="331520" y="2860205"/>
                  </a:lnTo>
                  <a:lnTo>
                    <a:pt x="331520" y="2930804"/>
                  </a:lnTo>
                  <a:lnTo>
                    <a:pt x="329298" y="2941790"/>
                  </a:lnTo>
                  <a:lnTo>
                    <a:pt x="323253" y="2950768"/>
                  </a:lnTo>
                  <a:lnTo>
                    <a:pt x="314274" y="2956826"/>
                  </a:lnTo>
                  <a:lnTo>
                    <a:pt x="303288" y="2959036"/>
                  </a:lnTo>
                  <a:lnTo>
                    <a:pt x="292290" y="2956826"/>
                  </a:lnTo>
                  <a:lnTo>
                    <a:pt x="283311" y="2950768"/>
                  </a:lnTo>
                  <a:lnTo>
                    <a:pt x="277266" y="2941790"/>
                  </a:lnTo>
                  <a:lnTo>
                    <a:pt x="275043" y="2930804"/>
                  </a:lnTo>
                  <a:lnTo>
                    <a:pt x="277266" y="2919806"/>
                  </a:lnTo>
                  <a:lnTo>
                    <a:pt x="283311" y="2910840"/>
                  </a:lnTo>
                  <a:lnTo>
                    <a:pt x="292290" y="2904782"/>
                  </a:lnTo>
                  <a:lnTo>
                    <a:pt x="303288" y="2902559"/>
                  </a:lnTo>
                  <a:lnTo>
                    <a:pt x="314274" y="2904782"/>
                  </a:lnTo>
                  <a:lnTo>
                    <a:pt x="323253" y="2910840"/>
                  </a:lnTo>
                  <a:lnTo>
                    <a:pt x="329298" y="2919806"/>
                  </a:lnTo>
                  <a:lnTo>
                    <a:pt x="331520" y="2930804"/>
                  </a:lnTo>
                  <a:lnTo>
                    <a:pt x="331520" y="2860205"/>
                  </a:lnTo>
                  <a:lnTo>
                    <a:pt x="195033" y="2860205"/>
                  </a:lnTo>
                  <a:lnTo>
                    <a:pt x="195033" y="2930804"/>
                  </a:lnTo>
                  <a:lnTo>
                    <a:pt x="192824" y="2941790"/>
                  </a:lnTo>
                  <a:lnTo>
                    <a:pt x="186766" y="2950768"/>
                  </a:lnTo>
                  <a:lnTo>
                    <a:pt x="177800" y="2956826"/>
                  </a:lnTo>
                  <a:lnTo>
                    <a:pt x="166801" y="2959036"/>
                  </a:lnTo>
                  <a:lnTo>
                    <a:pt x="155816" y="2956826"/>
                  </a:lnTo>
                  <a:lnTo>
                    <a:pt x="146837" y="2950768"/>
                  </a:lnTo>
                  <a:lnTo>
                    <a:pt x="140779" y="2941790"/>
                  </a:lnTo>
                  <a:lnTo>
                    <a:pt x="138569" y="2930804"/>
                  </a:lnTo>
                  <a:lnTo>
                    <a:pt x="140779" y="2919806"/>
                  </a:lnTo>
                  <a:lnTo>
                    <a:pt x="146837" y="2910840"/>
                  </a:lnTo>
                  <a:lnTo>
                    <a:pt x="155816" y="2904782"/>
                  </a:lnTo>
                  <a:lnTo>
                    <a:pt x="166801" y="2902559"/>
                  </a:lnTo>
                  <a:lnTo>
                    <a:pt x="177800" y="2904782"/>
                  </a:lnTo>
                  <a:lnTo>
                    <a:pt x="186766" y="2910840"/>
                  </a:lnTo>
                  <a:lnTo>
                    <a:pt x="192824" y="2919806"/>
                  </a:lnTo>
                  <a:lnTo>
                    <a:pt x="195033" y="2930804"/>
                  </a:lnTo>
                  <a:lnTo>
                    <a:pt x="195033" y="2860205"/>
                  </a:lnTo>
                  <a:lnTo>
                    <a:pt x="147980" y="2860205"/>
                  </a:lnTo>
                  <a:lnTo>
                    <a:pt x="120497" y="2865755"/>
                  </a:lnTo>
                  <a:lnTo>
                    <a:pt x="98069" y="2880880"/>
                  </a:lnTo>
                  <a:lnTo>
                    <a:pt x="82931" y="2903321"/>
                  </a:lnTo>
                  <a:lnTo>
                    <a:pt x="77381" y="2930804"/>
                  </a:lnTo>
                  <a:lnTo>
                    <a:pt x="82931" y="2958287"/>
                  </a:lnTo>
                  <a:lnTo>
                    <a:pt x="98069" y="2980715"/>
                  </a:lnTo>
                  <a:lnTo>
                    <a:pt x="120497" y="2995853"/>
                  </a:lnTo>
                  <a:lnTo>
                    <a:pt x="147980" y="3001391"/>
                  </a:lnTo>
                  <a:lnTo>
                    <a:pt x="458584" y="3001391"/>
                  </a:lnTo>
                  <a:lnTo>
                    <a:pt x="486067" y="2995853"/>
                  </a:lnTo>
                  <a:lnTo>
                    <a:pt x="508508" y="2980715"/>
                  </a:lnTo>
                  <a:lnTo>
                    <a:pt x="523125" y="2959036"/>
                  </a:lnTo>
                  <a:lnTo>
                    <a:pt x="523633" y="2958287"/>
                  </a:lnTo>
                  <a:lnTo>
                    <a:pt x="529183" y="2930804"/>
                  </a:lnTo>
                  <a:close/>
                </a:path>
                <a:path w="3234054" h="3001645">
                  <a:moveTo>
                    <a:pt x="550722" y="708914"/>
                  </a:moveTo>
                  <a:lnTo>
                    <a:pt x="547458" y="692848"/>
                  </a:lnTo>
                  <a:lnTo>
                    <a:pt x="538607" y="679729"/>
                  </a:lnTo>
                  <a:lnTo>
                    <a:pt x="525475" y="670877"/>
                  </a:lnTo>
                  <a:lnTo>
                    <a:pt x="509409" y="667600"/>
                  </a:lnTo>
                  <a:lnTo>
                    <a:pt x="503669" y="667600"/>
                  </a:lnTo>
                  <a:lnTo>
                    <a:pt x="503669" y="761720"/>
                  </a:lnTo>
                  <a:lnTo>
                    <a:pt x="501446" y="772718"/>
                  </a:lnTo>
                  <a:lnTo>
                    <a:pt x="495401" y="781697"/>
                  </a:lnTo>
                  <a:lnTo>
                    <a:pt x="486422" y="787742"/>
                  </a:lnTo>
                  <a:lnTo>
                    <a:pt x="475424" y="789965"/>
                  </a:lnTo>
                  <a:lnTo>
                    <a:pt x="464439" y="787742"/>
                  </a:lnTo>
                  <a:lnTo>
                    <a:pt x="455460" y="781697"/>
                  </a:lnTo>
                  <a:lnTo>
                    <a:pt x="449414" y="772718"/>
                  </a:lnTo>
                  <a:lnTo>
                    <a:pt x="447192" y="761720"/>
                  </a:lnTo>
                  <a:lnTo>
                    <a:pt x="449414" y="750735"/>
                  </a:lnTo>
                  <a:lnTo>
                    <a:pt x="455460" y="741756"/>
                  </a:lnTo>
                  <a:lnTo>
                    <a:pt x="464439" y="735711"/>
                  </a:lnTo>
                  <a:lnTo>
                    <a:pt x="475424" y="733488"/>
                  </a:lnTo>
                  <a:lnTo>
                    <a:pt x="486422" y="735711"/>
                  </a:lnTo>
                  <a:lnTo>
                    <a:pt x="495401" y="741756"/>
                  </a:lnTo>
                  <a:lnTo>
                    <a:pt x="501446" y="750735"/>
                  </a:lnTo>
                  <a:lnTo>
                    <a:pt x="503669" y="761720"/>
                  </a:lnTo>
                  <a:lnTo>
                    <a:pt x="503669" y="667600"/>
                  </a:lnTo>
                  <a:lnTo>
                    <a:pt x="447192" y="667600"/>
                  </a:lnTo>
                  <a:lnTo>
                    <a:pt x="447192" y="624763"/>
                  </a:lnTo>
                  <a:lnTo>
                    <a:pt x="458406" y="614883"/>
                  </a:lnTo>
                  <a:lnTo>
                    <a:pt x="464731" y="601916"/>
                  </a:lnTo>
                  <a:lnTo>
                    <a:pt x="451091" y="562114"/>
                  </a:lnTo>
                  <a:lnTo>
                    <a:pt x="423710" y="554786"/>
                  </a:lnTo>
                  <a:lnTo>
                    <a:pt x="409549" y="559536"/>
                  </a:lnTo>
                  <a:lnTo>
                    <a:pt x="409549" y="761720"/>
                  </a:lnTo>
                  <a:lnTo>
                    <a:pt x="407327" y="772718"/>
                  </a:lnTo>
                  <a:lnTo>
                    <a:pt x="401269" y="781697"/>
                  </a:lnTo>
                  <a:lnTo>
                    <a:pt x="392303" y="787742"/>
                  </a:lnTo>
                  <a:lnTo>
                    <a:pt x="381304" y="789965"/>
                  </a:lnTo>
                  <a:lnTo>
                    <a:pt x="370319" y="787742"/>
                  </a:lnTo>
                  <a:lnTo>
                    <a:pt x="361340" y="781697"/>
                  </a:lnTo>
                  <a:lnTo>
                    <a:pt x="355282" y="772718"/>
                  </a:lnTo>
                  <a:lnTo>
                    <a:pt x="353072" y="761720"/>
                  </a:lnTo>
                  <a:lnTo>
                    <a:pt x="355282" y="750735"/>
                  </a:lnTo>
                  <a:lnTo>
                    <a:pt x="361340" y="741756"/>
                  </a:lnTo>
                  <a:lnTo>
                    <a:pt x="370319" y="735711"/>
                  </a:lnTo>
                  <a:lnTo>
                    <a:pt x="381304" y="733488"/>
                  </a:lnTo>
                  <a:lnTo>
                    <a:pt x="392303" y="735711"/>
                  </a:lnTo>
                  <a:lnTo>
                    <a:pt x="401269" y="741756"/>
                  </a:lnTo>
                  <a:lnTo>
                    <a:pt x="407327" y="750735"/>
                  </a:lnTo>
                  <a:lnTo>
                    <a:pt x="409549" y="761720"/>
                  </a:lnTo>
                  <a:lnTo>
                    <a:pt x="409549" y="559536"/>
                  </a:lnTo>
                  <a:lnTo>
                    <a:pt x="398335" y="569442"/>
                  </a:lnTo>
                  <a:lnTo>
                    <a:pt x="392010" y="582409"/>
                  </a:lnTo>
                  <a:lnTo>
                    <a:pt x="391007" y="596811"/>
                  </a:lnTo>
                  <a:lnTo>
                    <a:pt x="395770" y="610997"/>
                  </a:lnTo>
                  <a:lnTo>
                    <a:pt x="399072" y="616724"/>
                  </a:lnTo>
                  <a:lnTo>
                    <a:pt x="403821" y="621423"/>
                  </a:lnTo>
                  <a:lnTo>
                    <a:pt x="409536" y="624763"/>
                  </a:lnTo>
                  <a:lnTo>
                    <a:pt x="409536" y="667600"/>
                  </a:lnTo>
                  <a:lnTo>
                    <a:pt x="347332" y="667600"/>
                  </a:lnTo>
                  <a:lnTo>
                    <a:pt x="331266" y="670877"/>
                  </a:lnTo>
                  <a:lnTo>
                    <a:pt x="318135" y="679729"/>
                  </a:lnTo>
                  <a:lnTo>
                    <a:pt x="309283" y="692848"/>
                  </a:lnTo>
                  <a:lnTo>
                    <a:pt x="306006" y="708914"/>
                  </a:lnTo>
                  <a:lnTo>
                    <a:pt x="306006" y="814527"/>
                  </a:lnTo>
                  <a:lnTo>
                    <a:pt x="309283" y="830592"/>
                  </a:lnTo>
                  <a:lnTo>
                    <a:pt x="318135" y="843724"/>
                  </a:lnTo>
                  <a:lnTo>
                    <a:pt x="331266" y="852576"/>
                  </a:lnTo>
                  <a:lnTo>
                    <a:pt x="347332" y="855853"/>
                  </a:lnTo>
                  <a:lnTo>
                    <a:pt x="509409" y="855853"/>
                  </a:lnTo>
                  <a:lnTo>
                    <a:pt x="525475" y="852576"/>
                  </a:lnTo>
                  <a:lnTo>
                    <a:pt x="538607" y="843724"/>
                  </a:lnTo>
                  <a:lnTo>
                    <a:pt x="547458" y="830592"/>
                  </a:lnTo>
                  <a:lnTo>
                    <a:pt x="550722" y="814527"/>
                  </a:lnTo>
                  <a:lnTo>
                    <a:pt x="550722" y="789965"/>
                  </a:lnTo>
                  <a:lnTo>
                    <a:pt x="550722" y="708914"/>
                  </a:lnTo>
                  <a:close/>
                </a:path>
                <a:path w="3234054" h="3001645">
                  <a:moveTo>
                    <a:pt x="590943" y="2790342"/>
                  </a:moveTo>
                  <a:lnTo>
                    <a:pt x="585812" y="2770809"/>
                  </a:lnTo>
                  <a:lnTo>
                    <a:pt x="585000" y="2767698"/>
                  </a:lnTo>
                  <a:lnTo>
                    <a:pt x="570306" y="2748394"/>
                  </a:lnTo>
                  <a:lnTo>
                    <a:pt x="564032" y="2742882"/>
                  </a:lnTo>
                  <a:lnTo>
                    <a:pt x="556704" y="2738717"/>
                  </a:lnTo>
                  <a:lnTo>
                    <a:pt x="548754" y="2736151"/>
                  </a:lnTo>
                  <a:lnTo>
                    <a:pt x="548754" y="2657741"/>
                  </a:lnTo>
                  <a:lnTo>
                    <a:pt x="545693" y="2653131"/>
                  </a:lnTo>
                  <a:lnTo>
                    <a:pt x="522947" y="2618803"/>
                  </a:lnTo>
                  <a:lnTo>
                    <a:pt x="506501" y="2615476"/>
                  </a:lnTo>
                  <a:lnTo>
                    <a:pt x="454634" y="2615476"/>
                  </a:lnTo>
                  <a:lnTo>
                    <a:pt x="454634" y="2568410"/>
                  </a:lnTo>
                  <a:lnTo>
                    <a:pt x="416979" y="2568410"/>
                  </a:lnTo>
                  <a:lnTo>
                    <a:pt x="416979" y="2681363"/>
                  </a:lnTo>
                  <a:lnTo>
                    <a:pt x="416979" y="2700185"/>
                  </a:lnTo>
                  <a:lnTo>
                    <a:pt x="390817" y="2700185"/>
                  </a:lnTo>
                  <a:lnTo>
                    <a:pt x="389902" y="2700350"/>
                  </a:lnTo>
                  <a:lnTo>
                    <a:pt x="389039" y="2700705"/>
                  </a:lnTo>
                  <a:lnTo>
                    <a:pt x="388277" y="2701226"/>
                  </a:lnTo>
                  <a:lnTo>
                    <a:pt x="359473" y="2730690"/>
                  </a:lnTo>
                  <a:lnTo>
                    <a:pt x="337540" y="2678734"/>
                  </a:lnTo>
                  <a:lnTo>
                    <a:pt x="296595" y="2763443"/>
                  </a:lnTo>
                  <a:lnTo>
                    <a:pt x="280136" y="2700185"/>
                  </a:lnTo>
                  <a:lnTo>
                    <a:pt x="267893" y="2653131"/>
                  </a:lnTo>
                  <a:lnTo>
                    <a:pt x="245770" y="2700185"/>
                  </a:lnTo>
                  <a:lnTo>
                    <a:pt x="200494" y="2700185"/>
                  </a:lnTo>
                  <a:lnTo>
                    <a:pt x="200494" y="2681363"/>
                  </a:lnTo>
                  <a:lnTo>
                    <a:pt x="233819" y="2681363"/>
                  </a:lnTo>
                  <a:lnTo>
                    <a:pt x="260362" y="2624886"/>
                  </a:lnTo>
                  <a:lnTo>
                    <a:pt x="272973" y="2598064"/>
                  </a:lnTo>
                  <a:lnTo>
                    <a:pt x="301967" y="2708948"/>
                  </a:lnTo>
                  <a:lnTo>
                    <a:pt x="338772" y="2633637"/>
                  </a:lnTo>
                  <a:lnTo>
                    <a:pt x="365874" y="2697835"/>
                  </a:lnTo>
                  <a:lnTo>
                    <a:pt x="379425" y="2684246"/>
                  </a:lnTo>
                  <a:lnTo>
                    <a:pt x="384949" y="2681732"/>
                  </a:lnTo>
                  <a:lnTo>
                    <a:pt x="390817" y="2681363"/>
                  </a:lnTo>
                  <a:lnTo>
                    <a:pt x="416979" y="2681363"/>
                  </a:lnTo>
                  <a:lnTo>
                    <a:pt x="416979" y="2568410"/>
                  </a:lnTo>
                  <a:lnTo>
                    <a:pt x="153441" y="2568410"/>
                  </a:lnTo>
                  <a:lnTo>
                    <a:pt x="153441" y="2624886"/>
                  </a:lnTo>
                  <a:lnTo>
                    <a:pt x="80213" y="2624886"/>
                  </a:lnTo>
                  <a:lnTo>
                    <a:pt x="78143" y="2622829"/>
                  </a:lnTo>
                  <a:lnTo>
                    <a:pt x="78143" y="2542248"/>
                  </a:lnTo>
                  <a:lnTo>
                    <a:pt x="99580" y="2530906"/>
                  </a:lnTo>
                  <a:lnTo>
                    <a:pt x="114503" y="2512847"/>
                  </a:lnTo>
                  <a:lnTo>
                    <a:pt x="116306" y="2507107"/>
                  </a:lnTo>
                  <a:lnTo>
                    <a:pt x="121551" y="2490520"/>
                  </a:lnTo>
                  <a:lnTo>
                    <a:pt x="119430" y="2466352"/>
                  </a:lnTo>
                  <a:lnTo>
                    <a:pt x="117157" y="2459990"/>
                  </a:lnTo>
                  <a:lnTo>
                    <a:pt x="114198" y="2453932"/>
                  </a:lnTo>
                  <a:lnTo>
                    <a:pt x="110604" y="2448229"/>
                  </a:lnTo>
                  <a:lnTo>
                    <a:pt x="106375" y="2442946"/>
                  </a:lnTo>
                  <a:lnTo>
                    <a:pt x="78143" y="2467978"/>
                  </a:lnTo>
                  <a:lnTo>
                    <a:pt x="82092" y="2472283"/>
                  </a:lnTo>
                  <a:lnTo>
                    <a:pt x="84340" y="2477859"/>
                  </a:lnTo>
                  <a:lnTo>
                    <a:pt x="60782" y="2507107"/>
                  </a:lnTo>
                  <a:lnTo>
                    <a:pt x="52120" y="2505303"/>
                  </a:lnTo>
                  <a:lnTo>
                    <a:pt x="51790" y="2505303"/>
                  </a:lnTo>
                  <a:lnTo>
                    <a:pt x="44183" y="2500122"/>
                  </a:lnTo>
                  <a:lnTo>
                    <a:pt x="39192" y="2492616"/>
                  </a:lnTo>
                  <a:lnTo>
                    <a:pt x="37439" y="2483701"/>
                  </a:lnTo>
                  <a:lnTo>
                    <a:pt x="37414" y="2477859"/>
                  </a:lnTo>
                  <a:lnTo>
                    <a:pt x="39458" y="2472410"/>
                  </a:lnTo>
                  <a:lnTo>
                    <a:pt x="43129" y="2468168"/>
                  </a:lnTo>
                  <a:lnTo>
                    <a:pt x="14884" y="2443416"/>
                  </a:lnTo>
                  <a:lnTo>
                    <a:pt x="2882" y="2464536"/>
                  </a:lnTo>
                  <a:lnTo>
                    <a:pt x="0" y="2487815"/>
                  </a:lnTo>
                  <a:lnTo>
                    <a:pt x="6070" y="2510472"/>
                  </a:lnTo>
                  <a:lnTo>
                    <a:pt x="20866" y="2529738"/>
                  </a:lnTo>
                  <a:lnTo>
                    <a:pt x="26631" y="2534755"/>
                  </a:lnTo>
                  <a:lnTo>
                    <a:pt x="33286" y="2538641"/>
                  </a:lnTo>
                  <a:lnTo>
                    <a:pt x="40487" y="2541206"/>
                  </a:lnTo>
                  <a:lnTo>
                    <a:pt x="40487" y="2620276"/>
                  </a:lnTo>
                  <a:lnTo>
                    <a:pt x="43815" y="2636723"/>
                  </a:lnTo>
                  <a:lnTo>
                    <a:pt x="52870" y="2650159"/>
                  </a:lnTo>
                  <a:lnTo>
                    <a:pt x="66306" y="2659215"/>
                  </a:lnTo>
                  <a:lnTo>
                    <a:pt x="82753" y="2662542"/>
                  </a:lnTo>
                  <a:lnTo>
                    <a:pt x="153441" y="2662542"/>
                  </a:lnTo>
                  <a:lnTo>
                    <a:pt x="153441" y="2831973"/>
                  </a:lnTo>
                  <a:lnTo>
                    <a:pt x="454634" y="2831973"/>
                  </a:lnTo>
                  <a:lnTo>
                    <a:pt x="454634" y="2763443"/>
                  </a:lnTo>
                  <a:lnTo>
                    <a:pt x="454634" y="2730690"/>
                  </a:lnTo>
                  <a:lnTo>
                    <a:pt x="454634" y="2653131"/>
                  </a:lnTo>
                  <a:lnTo>
                    <a:pt x="509041" y="2653131"/>
                  </a:lnTo>
                  <a:lnTo>
                    <a:pt x="511111" y="2655189"/>
                  </a:lnTo>
                  <a:lnTo>
                    <a:pt x="511111" y="2736151"/>
                  </a:lnTo>
                  <a:lnTo>
                    <a:pt x="489927" y="2748051"/>
                  </a:lnTo>
                  <a:lnTo>
                    <a:pt x="475462" y="2766517"/>
                  </a:lnTo>
                  <a:lnTo>
                    <a:pt x="468972" y="2789059"/>
                  </a:lnTo>
                  <a:lnTo>
                    <a:pt x="471728" y="2813189"/>
                  </a:lnTo>
                  <a:lnTo>
                    <a:pt x="474332" y="2821241"/>
                  </a:lnTo>
                  <a:lnTo>
                    <a:pt x="478574" y="2828658"/>
                  </a:lnTo>
                  <a:lnTo>
                    <a:pt x="484187" y="2834983"/>
                  </a:lnTo>
                  <a:lnTo>
                    <a:pt x="512419" y="2809938"/>
                  </a:lnTo>
                  <a:lnTo>
                    <a:pt x="508533" y="2805671"/>
                  </a:lnTo>
                  <a:lnTo>
                    <a:pt x="506387" y="2800096"/>
                  </a:lnTo>
                  <a:lnTo>
                    <a:pt x="529958" y="2770809"/>
                  </a:lnTo>
                  <a:lnTo>
                    <a:pt x="539115" y="2772664"/>
                  </a:lnTo>
                  <a:lnTo>
                    <a:pt x="546595" y="2777718"/>
                  </a:lnTo>
                  <a:lnTo>
                    <a:pt x="551624" y="2785199"/>
                  </a:lnTo>
                  <a:lnTo>
                    <a:pt x="553466" y="2794355"/>
                  </a:lnTo>
                  <a:lnTo>
                    <a:pt x="553453" y="2800096"/>
                  </a:lnTo>
                  <a:lnTo>
                    <a:pt x="551294" y="2805671"/>
                  </a:lnTo>
                  <a:lnTo>
                    <a:pt x="547547" y="2809938"/>
                  </a:lnTo>
                  <a:lnTo>
                    <a:pt x="547738" y="2809938"/>
                  </a:lnTo>
                  <a:lnTo>
                    <a:pt x="575868" y="2834602"/>
                  </a:lnTo>
                  <a:lnTo>
                    <a:pt x="587959" y="2813570"/>
                  </a:lnTo>
                  <a:lnTo>
                    <a:pt x="590943" y="2790342"/>
                  </a:lnTo>
                  <a:close/>
                </a:path>
                <a:path w="3234054" h="3001645">
                  <a:moveTo>
                    <a:pt x="653516" y="1246479"/>
                  </a:moveTo>
                  <a:lnTo>
                    <a:pt x="647966" y="1218996"/>
                  </a:lnTo>
                  <a:lnTo>
                    <a:pt x="632841" y="1196555"/>
                  </a:lnTo>
                  <a:lnTo>
                    <a:pt x="610400" y="1181430"/>
                  </a:lnTo>
                  <a:lnTo>
                    <a:pt x="592328" y="1177785"/>
                  </a:lnTo>
                  <a:lnTo>
                    <a:pt x="592328" y="1246479"/>
                  </a:lnTo>
                  <a:lnTo>
                    <a:pt x="590118" y="1257465"/>
                  </a:lnTo>
                  <a:lnTo>
                    <a:pt x="584060" y="1266444"/>
                  </a:lnTo>
                  <a:lnTo>
                    <a:pt x="575094" y="1272501"/>
                  </a:lnTo>
                  <a:lnTo>
                    <a:pt x="564095" y="1274711"/>
                  </a:lnTo>
                  <a:lnTo>
                    <a:pt x="553110" y="1272501"/>
                  </a:lnTo>
                  <a:lnTo>
                    <a:pt x="544131" y="1266444"/>
                  </a:lnTo>
                  <a:lnTo>
                    <a:pt x="538073" y="1257465"/>
                  </a:lnTo>
                  <a:lnTo>
                    <a:pt x="535863" y="1246479"/>
                  </a:lnTo>
                  <a:lnTo>
                    <a:pt x="538073" y="1235481"/>
                  </a:lnTo>
                  <a:lnTo>
                    <a:pt x="544131" y="1226515"/>
                  </a:lnTo>
                  <a:lnTo>
                    <a:pt x="553110" y="1220457"/>
                  </a:lnTo>
                  <a:lnTo>
                    <a:pt x="564095" y="1218234"/>
                  </a:lnTo>
                  <a:lnTo>
                    <a:pt x="575094" y="1220457"/>
                  </a:lnTo>
                  <a:lnTo>
                    <a:pt x="584060" y="1226515"/>
                  </a:lnTo>
                  <a:lnTo>
                    <a:pt x="590118" y="1235481"/>
                  </a:lnTo>
                  <a:lnTo>
                    <a:pt x="592328" y="1246479"/>
                  </a:lnTo>
                  <a:lnTo>
                    <a:pt x="592328" y="1177785"/>
                  </a:lnTo>
                  <a:lnTo>
                    <a:pt x="582917" y="1175880"/>
                  </a:lnTo>
                  <a:lnTo>
                    <a:pt x="455853" y="1175880"/>
                  </a:lnTo>
                  <a:lnTo>
                    <a:pt x="455853" y="1246479"/>
                  </a:lnTo>
                  <a:lnTo>
                    <a:pt x="453631" y="1257465"/>
                  </a:lnTo>
                  <a:lnTo>
                    <a:pt x="447586" y="1266444"/>
                  </a:lnTo>
                  <a:lnTo>
                    <a:pt x="438607" y="1272501"/>
                  </a:lnTo>
                  <a:lnTo>
                    <a:pt x="427621" y="1274711"/>
                  </a:lnTo>
                  <a:lnTo>
                    <a:pt x="416623" y="1272501"/>
                  </a:lnTo>
                  <a:lnTo>
                    <a:pt x="407644" y="1266444"/>
                  </a:lnTo>
                  <a:lnTo>
                    <a:pt x="401599" y="1257465"/>
                  </a:lnTo>
                  <a:lnTo>
                    <a:pt x="399376" y="1246479"/>
                  </a:lnTo>
                  <a:lnTo>
                    <a:pt x="401599" y="1235481"/>
                  </a:lnTo>
                  <a:lnTo>
                    <a:pt x="407644" y="1226515"/>
                  </a:lnTo>
                  <a:lnTo>
                    <a:pt x="416623" y="1220457"/>
                  </a:lnTo>
                  <a:lnTo>
                    <a:pt x="427621" y="1218234"/>
                  </a:lnTo>
                  <a:lnTo>
                    <a:pt x="438607" y="1220457"/>
                  </a:lnTo>
                  <a:lnTo>
                    <a:pt x="447586" y="1226515"/>
                  </a:lnTo>
                  <a:lnTo>
                    <a:pt x="453631" y="1235481"/>
                  </a:lnTo>
                  <a:lnTo>
                    <a:pt x="455853" y="1246479"/>
                  </a:lnTo>
                  <a:lnTo>
                    <a:pt x="455853" y="1175880"/>
                  </a:lnTo>
                  <a:lnTo>
                    <a:pt x="319366" y="1175880"/>
                  </a:lnTo>
                  <a:lnTo>
                    <a:pt x="319366" y="1246479"/>
                  </a:lnTo>
                  <a:lnTo>
                    <a:pt x="317157" y="1257465"/>
                  </a:lnTo>
                  <a:lnTo>
                    <a:pt x="311099" y="1266444"/>
                  </a:lnTo>
                  <a:lnTo>
                    <a:pt x="302133" y="1272501"/>
                  </a:lnTo>
                  <a:lnTo>
                    <a:pt x="291134" y="1274711"/>
                  </a:lnTo>
                  <a:lnTo>
                    <a:pt x="280149" y="1272501"/>
                  </a:lnTo>
                  <a:lnTo>
                    <a:pt x="271170" y="1266444"/>
                  </a:lnTo>
                  <a:lnTo>
                    <a:pt x="265112" y="1257465"/>
                  </a:lnTo>
                  <a:lnTo>
                    <a:pt x="262902" y="1246479"/>
                  </a:lnTo>
                  <a:lnTo>
                    <a:pt x="265112" y="1235481"/>
                  </a:lnTo>
                  <a:lnTo>
                    <a:pt x="271170" y="1226515"/>
                  </a:lnTo>
                  <a:lnTo>
                    <a:pt x="280149" y="1220457"/>
                  </a:lnTo>
                  <a:lnTo>
                    <a:pt x="291134" y="1218234"/>
                  </a:lnTo>
                  <a:lnTo>
                    <a:pt x="302133" y="1220457"/>
                  </a:lnTo>
                  <a:lnTo>
                    <a:pt x="311099" y="1226515"/>
                  </a:lnTo>
                  <a:lnTo>
                    <a:pt x="317157" y="1235481"/>
                  </a:lnTo>
                  <a:lnTo>
                    <a:pt x="319366" y="1246479"/>
                  </a:lnTo>
                  <a:lnTo>
                    <a:pt x="319366" y="1175880"/>
                  </a:lnTo>
                  <a:lnTo>
                    <a:pt x="272313" y="1175880"/>
                  </a:lnTo>
                  <a:lnTo>
                    <a:pt x="244830" y="1181430"/>
                  </a:lnTo>
                  <a:lnTo>
                    <a:pt x="222402" y="1196555"/>
                  </a:lnTo>
                  <a:lnTo>
                    <a:pt x="207264" y="1218996"/>
                  </a:lnTo>
                  <a:lnTo>
                    <a:pt x="201714" y="1246479"/>
                  </a:lnTo>
                  <a:lnTo>
                    <a:pt x="207264" y="1273962"/>
                  </a:lnTo>
                  <a:lnTo>
                    <a:pt x="222402" y="1296390"/>
                  </a:lnTo>
                  <a:lnTo>
                    <a:pt x="244830" y="1311529"/>
                  </a:lnTo>
                  <a:lnTo>
                    <a:pt x="272313" y="1317066"/>
                  </a:lnTo>
                  <a:lnTo>
                    <a:pt x="582917" y="1317066"/>
                  </a:lnTo>
                  <a:lnTo>
                    <a:pt x="610400" y="1311529"/>
                  </a:lnTo>
                  <a:lnTo>
                    <a:pt x="632841" y="1296390"/>
                  </a:lnTo>
                  <a:lnTo>
                    <a:pt x="647458" y="1274711"/>
                  </a:lnTo>
                  <a:lnTo>
                    <a:pt x="647966" y="1273962"/>
                  </a:lnTo>
                  <a:lnTo>
                    <a:pt x="653516" y="1246479"/>
                  </a:lnTo>
                  <a:close/>
                </a:path>
                <a:path w="3234054" h="3001645">
                  <a:moveTo>
                    <a:pt x="715276" y="1106017"/>
                  </a:moveTo>
                  <a:lnTo>
                    <a:pt x="710145" y="1086485"/>
                  </a:lnTo>
                  <a:lnTo>
                    <a:pt x="709333" y="1083373"/>
                  </a:lnTo>
                  <a:lnTo>
                    <a:pt x="694639" y="1064069"/>
                  </a:lnTo>
                  <a:lnTo>
                    <a:pt x="688365" y="1058557"/>
                  </a:lnTo>
                  <a:lnTo>
                    <a:pt x="681037" y="1054392"/>
                  </a:lnTo>
                  <a:lnTo>
                    <a:pt x="673087" y="1051826"/>
                  </a:lnTo>
                  <a:lnTo>
                    <a:pt x="673087" y="973416"/>
                  </a:lnTo>
                  <a:lnTo>
                    <a:pt x="647280" y="934478"/>
                  </a:lnTo>
                  <a:lnTo>
                    <a:pt x="630834" y="931151"/>
                  </a:lnTo>
                  <a:lnTo>
                    <a:pt x="578967" y="931151"/>
                  </a:lnTo>
                  <a:lnTo>
                    <a:pt x="578967" y="884085"/>
                  </a:lnTo>
                  <a:lnTo>
                    <a:pt x="541312" y="884085"/>
                  </a:lnTo>
                  <a:lnTo>
                    <a:pt x="541312" y="997038"/>
                  </a:lnTo>
                  <a:lnTo>
                    <a:pt x="541312" y="1015860"/>
                  </a:lnTo>
                  <a:lnTo>
                    <a:pt x="515150" y="1015860"/>
                  </a:lnTo>
                  <a:lnTo>
                    <a:pt x="514235" y="1016025"/>
                  </a:lnTo>
                  <a:lnTo>
                    <a:pt x="513372" y="1016381"/>
                  </a:lnTo>
                  <a:lnTo>
                    <a:pt x="512610" y="1016901"/>
                  </a:lnTo>
                  <a:lnTo>
                    <a:pt x="483806" y="1046365"/>
                  </a:lnTo>
                  <a:lnTo>
                    <a:pt x="461873" y="994410"/>
                  </a:lnTo>
                  <a:lnTo>
                    <a:pt x="420928" y="1079119"/>
                  </a:lnTo>
                  <a:lnTo>
                    <a:pt x="404469" y="1015860"/>
                  </a:lnTo>
                  <a:lnTo>
                    <a:pt x="392226" y="968806"/>
                  </a:lnTo>
                  <a:lnTo>
                    <a:pt x="370103" y="1015860"/>
                  </a:lnTo>
                  <a:lnTo>
                    <a:pt x="324827" y="1015860"/>
                  </a:lnTo>
                  <a:lnTo>
                    <a:pt x="324827" y="997038"/>
                  </a:lnTo>
                  <a:lnTo>
                    <a:pt x="358152" y="997038"/>
                  </a:lnTo>
                  <a:lnTo>
                    <a:pt x="384695" y="940562"/>
                  </a:lnTo>
                  <a:lnTo>
                    <a:pt x="397306" y="913739"/>
                  </a:lnTo>
                  <a:lnTo>
                    <a:pt x="426300" y="1024623"/>
                  </a:lnTo>
                  <a:lnTo>
                    <a:pt x="463105" y="949325"/>
                  </a:lnTo>
                  <a:lnTo>
                    <a:pt x="490207" y="1013510"/>
                  </a:lnTo>
                  <a:lnTo>
                    <a:pt x="503758" y="999921"/>
                  </a:lnTo>
                  <a:lnTo>
                    <a:pt x="509282" y="997407"/>
                  </a:lnTo>
                  <a:lnTo>
                    <a:pt x="515150" y="997038"/>
                  </a:lnTo>
                  <a:lnTo>
                    <a:pt x="541312" y="997038"/>
                  </a:lnTo>
                  <a:lnTo>
                    <a:pt x="541312" y="884085"/>
                  </a:lnTo>
                  <a:lnTo>
                    <a:pt x="277774" y="884085"/>
                  </a:lnTo>
                  <a:lnTo>
                    <a:pt x="277774" y="940562"/>
                  </a:lnTo>
                  <a:lnTo>
                    <a:pt x="204546" y="940562"/>
                  </a:lnTo>
                  <a:lnTo>
                    <a:pt x="202476" y="938504"/>
                  </a:lnTo>
                  <a:lnTo>
                    <a:pt x="202476" y="857923"/>
                  </a:lnTo>
                  <a:lnTo>
                    <a:pt x="223913" y="846582"/>
                  </a:lnTo>
                  <a:lnTo>
                    <a:pt x="238836" y="828522"/>
                  </a:lnTo>
                  <a:lnTo>
                    <a:pt x="240639" y="822782"/>
                  </a:lnTo>
                  <a:lnTo>
                    <a:pt x="245884" y="806196"/>
                  </a:lnTo>
                  <a:lnTo>
                    <a:pt x="243763" y="782027"/>
                  </a:lnTo>
                  <a:lnTo>
                    <a:pt x="241490" y="775665"/>
                  </a:lnTo>
                  <a:lnTo>
                    <a:pt x="238531" y="769607"/>
                  </a:lnTo>
                  <a:lnTo>
                    <a:pt x="234937" y="763905"/>
                  </a:lnTo>
                  <a:lnTo>
                    <a:pt x="230708" y="758621"/>
                  </a:lnTo>
                  <a:lnTo>
                    <a:pt x="202476" y="783653"/>
                  </a:lnTo>
                  <a:lnTo>
                    <a:pt x="206425" y="787958"/>
                  </a:lnTo>
                  <a:lnTo>
                    <a:pt x="208673" y="793534"/>
                  </a:lnTo>
                  <a:lnTo>
                    <a:pt x="185115" y="822782"/>
                  </a:lnTo>
                  <a:lnTo>
                    <a:pt x="176453" y="820978"/>
                  </a:lnTo>
                  <a:lnTo>
                    <a:pt x="176123" y="820978"/>
                  </a:lnTo>
                  <a:lnTo>
                    <a:pt x="168516" y="815797"/>
                  </a:lnTo>
                  <a:lnTo>
                    <a:pt x="163525" y="808291"/>
                  </a:lnTo>
                  <a:lnTo>
                    <a:pt x="161772" y="799376"/>
                  </a:lnTo>
                  <a:lnTo>
                    <a:pt x="161747" y="793534"/>
                  </a:lnTo>
                  <a:lnTo>
                    <a:pt x="163791" y="788085"/>
                  </a:lnTo>
                  <a:lnTo>
                    <a:pt x="167462" y="783844"/>
                  </a:lnTo>
                  <a:lnTo>
                    <a:pt x="139217" y="759091"/>
                  </a:lnTo>
                  <a:lnTo>
                    <a:pt x="127215" y="780211"/>
                  </a:lnTo>
                  <a:lnTo>
                    <a:pt x="124333" y="803490"/>
                  </a:lnTo>
                  <a:lnTo>
                    <a:pt x="130403" y="826147"/>
                  </a:lnTo>
                  <a:lnTo>
                    <a:pt x="145199" y="845413"/>
                  </a:lnTo>
                  <a:lnTo>
                    <a:pt x="150964" y="850430"/>
                  </a:lnTo>
                  <a:lnTo>
                    <a:pt x="157619" y="854316"/>
                  </a:lnTo>
                  <a:lnTo>
                    <a:pt x="164820" y="856881"/>
                  </a:lnTo>
                  <a:lnTo>
                    <a:pt x="164820" y="935951"/>
                  </a:lnTo>
                  <a:lnTo>
                    <a:pt x="168148" y="952398"/>
                  </a:lnTo>
                  <a:lnTo>
                    <a:pt x="177203" y="965835"/>
                  </a:lnTo>
                  <a:lnTo>
                    <a:pt x="190639" y="974890"/>
                  </a:lnTo>
                  <a:lnTo>
                    <a:pt x="207086" y="978217"/>
                  </a:lnTo>
                  <a:lnTo>
                    <a:pt x="277774" y="978217"/>
                  </a:lnTo>
                  <a:lnTo>
                    <a:pt x="277774" y="1147648"/>
                  </a:lnTo>
                  <a:lnTo>
                    <a:pt x="578967" y="1147648"/>
                  </a:lnTo>
                  <a:lnTo>
                    <a:pt x="578967" y="1079119"/>
                  </a:lnTo>
                  <a:lnTo>
                    <a:pt x="578967" y="1046365"/>
                  </a:lnTo>
                  <a:lnTo>
                    <a:pt x="578967" y="968806"/>
                  </a:lnTo>
                  <a:lnTo>
                    <a:pt x="633374" y="968806"/>
                  </a:lnTo>
                  <a:lnTo>
                    <a:pt x="635444" y="970864"/>
                  </a:lnTo>
                  <a:lnTo>
                    <a:pt x="635444" y="1051826"/>
                  </a:lnTo>
                  <a:lnTo>
                    <a:pt x="614260" y="1063726"/>
                  </a:lnTo>
                  <a:lnTo>
                    <a:pt x="599795" y="1082192"/>
                  </a:lnTo>
                  <a:lnTo>
                    <a:pt x="593305" y="1104734"/>
                  </a:lnTo>
                  <a:lnTo>
                    <a:pt x="596061" y="1128864"/>
                  </a:lnTo>
                  <a:lnTo>
                    <a:pt x="598665" y="1136916"/>
                  </a:lnTo>
                  <a:lnTo>
                    <a:pt x="602907" y="1144333"/>
                  </a:lnTo>
                  <a:lnTo>
                    <a:pt x="608520" y="1150658"/>
                  </a:lnTo>
                  <a:lnTo>
                    <a:pt x="636752" y="1125613"/>
                  </a:lnTo>
                  <a:lnTo>
                    <a:pt x="632866" y="1121346"/>
                  </a:lnTo>
                  <a:lnTo>
                    <a:pt x="630720" y="1115771"/>
                  </a:lnTo>
                  <a:lnTo>
                    <a:pt x="654291" y="1086485"/>
                  </a:lnTo>
                  <a:lnTo>
                    <a:pt x="663448" y="1088339"/>
                  </a:lnTo>
                  <a:lnTo>
                    <a:pt x="670928" y="1093393"/>
                  </a:lnTo>
                  <a:lnTo>
                    <a:pt x="675957" y="1100874"/>
                  </a:lnTo>
                  <a:lnTo>
                    <a:pt x="677799" y="1110030"/>
                  </a:lnTo>
                  <a:lnTo>
                    <a:pt x="677786" y="1115771"/>
                  </a:lnTo>
                  <a:lnTo>
                    <a:pt x="675627" y="1121346"/>
                  </a:lnTo>
                  <a:lnTo>
                    <a:pt x="671880" y="1125613"/>
                  </a:lnTo>
                  <a:lnTo>
                    <a:pt x="672071" y="1125613"/>
                  </a:lnTo>
                  <a:lnTo>
                    <a:pt x="700201" y="1150277"/>
                  </a:lnTo>
                  <a:lnTo>
                    <a:pt x="712292" y="1129245"/>
                  </a:lnTo>
                  <a:lnTo>
                    <a:pt x="715276" y="1106017"/>
                  </a:lnTo>
                  <a:close/>
                </a:path>
                <a:path w="3234054" h="3001645">
                  <a:moveTo>
                    <a:pt x="2707398" y="3937"/>
                  </a:moveTo>
                  <a:lnTo>
                    <a:pt x="2656090" y="2044"/>
                  </a:lnTo>
                  <a:lnTo>
                    <a:pt x="2600972" y="0"/>
                  </a:lnTo>
                  <a:lnTo>
                    <a:pt x="2633357" y="20129"/>
                  </a:lnTo>
                  <a:lnTo>
                    <a:pt x="805319" y="850138"/>
                  </a:lnTo>
                  <a:lnTo>
                    <a:pt x="818400" y="878967"/>
                  </a:lnTo>
                  <a:lnTo>
                    <a:pt x="2646515" y="49047"/>
                  </a:lnTo>
                  <a:lnTo>
                    <a:pt x="2640342" y="86741"/>
                  </a:lnTo>
                  <a:lnTo>
                    <a:pt x="2670860" y="49047"/>
                  </a:lnTo>
                  <a:lnTo>
                    <a:pt x="2674378" y="44704"/>
                  </a:lnTo>
                  <a:lnTo>
                    <a:pt x="2707398" y="3937"/>
                  </a:lnTo>
                  <a:close/>
                </a:path>
                <a:path w="3234054" h="3001645">
                  <a:moveTo>
                    <a:pt x="2992386" y="38735"/>
                  </a:moveTo>
                  <a:lnTo>
                    <a:pt x="2891040" y="71501"/>
                  </a:lnTo>
                  <a:lnTo>
                    <a:pt x="2928429" y="79311"/>
                  </a:lnTo>
                  <a:lnTo>
                    <a:pt x="656602" y="2308860"/>
                  </a:lnTo>
                  <a:lnTo>
                    <a:pt x="678827" y="2331593"/>
                  </a:lnTo>
                  <a:lnTo>
                    <a:pt x="2950616" y="102069"/>
                  </a:lnTo>
                  <a:lnTo>
                    <a:pt x="2957715" y="139446"/>
                  </a:lnTo>
                  <a:lnTo>
                    <a:pt x="2970580" y="102069"/>
                  </a:lnTo>
                  <a:lnTo>
                    <a:pt x="2992386" y="38735"/>
                  </a:lnTo>
                  <a:close/>
                </a:path>
                <a:path w="3234054" h="3001645">
                  <a:moveTo>
                    <a:pt x="3233813" y="136779"/>
                  </a:moveTo>
                  <a:lnTo>
                    <a:pt x="3144405" y="194691"/>
                  </a:lnTo>
                  <a:lnTo>
                    <a:pt x="3182594" y="192532"/>
                  </a:lnTo>
                  <a:lnTo>
                    <a:pt x="1667903" y="2769362"/>
                  </a:lnTo>
                  <a:lnTo>
                    <a:pt x="1695335" y="2785491"/>
                  </a:lnTo>
                  <a:lnTo>
                    <a:pt x="3209887" y="208673"/>
                  </a:lnTo>
                  <a:lnTo>
                    <a:pt x="3226574" y="242951"/>
                  </a:lnTo>
                  <a:lnTo>
                    <a:pt x="3230080" y="191516"/>
                  </a:lnTo>
                  <a:lnTo>
                    <a:pt x="3233813" y="1367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941262" y="5177080"/>
            <a:ext cx="28574" cy="28574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919" y="28231"/>
                </a:moveTo>
                <a:lnTo>
                  <a:pt x="6324" y="28231"/>
                </a:lnTo>
                <a:lnTo>
                  <a:pt x="0" y="21906"/>
                </a:lnTo>
                <a:lnTo>
                  <a:pt x="0" y="6312"/>
                </a:lnTo>
                <a:lnTo>
                  <a:pt x="6324" y="0"/>
                </a:lnTo>
                <a:lnTo>
                  <a:pt x="21919" y="0"/>
                </a:lnTo>
                <a:lnTo>
                  <a:pt x="28231" y="6312"/>
                </a:lnTo>
                <a:lnTo>
                  <a:pt x="28231" y="21906"/>
                </a:lnTo>
                <a:lnTo>
                  <a:pt x="21919" y="282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76970" y="4984258"/>
            <a:ext cx="245107" cy="301622"/>
          </a:xfrm>
          <a:custGeom>
            <a:avLst/>
            <a:gdLst/>
            <a:ahLst/>
            <a:cxnLst/>
            <a:rect l="l" t="t" r="r" b="b"/>
            <a:pathLst>
              <a:path w="245109" h="301625">
                <a:moveTo>
                  <a:pt x="186651" y="199136"/>
                </a:moveTo>
                <a:lnTo>
                  <a:pt x="180340" y="192824"/>
                </a:lnTo>
                <a:lnTo>
                  <a:pt x="164731" y="192824"/>
                </a:lnTo>
                <a:lnTo>
                  <a:pt x="158407" y="199136"/>
                </a:lnTo>
                <a:lnTo>
                  <a:pt x="158407" y="214731"/>
                </a:lnTo>
                <a:lnTo>
                  <a:pt x="164731" y="221056"/>
                </a:lnTo>
                <a:lnTo>
                  <a:pt x="180340" y="221056"/>
                </a:lnTo>
                <a:lnTo>
                  <a:pt x="186651" y="214731"/>
                </a:lnTo>
                <a:lnTo>
                  <a:pt x="186651" y="199136"/>
                </a:lnTo>
                <a:close/>
              </a:path>
              <a:path w="245109" h="301625">
                <a:moveTo>
                  <a:pt x="244716" y="154127"/>
                </a:moveTo>
                <a:lnTo>
                  <a:pt x="241452" y="138061"/>
                </a:lnTo>
                <a:lnTo>
                  <a:pt x="232600" y="124942"/>
                </a:lnTo>
                <a:lnTo>
                  <a:pt x="219468" y="116090"/>
                </a:lnTo>
                <a:lnTo>
                  <a:pt x="203403" y="112814"/>
                </a:lnTo>
                <a:lnTo>
                  <a:pt x="197662" y="112814"/>
                </a:lnTo>
                <a:lnTo>
                  <a:pt x="197662" y="206933"/>
                </a:lnTo>
                <a:lnTo>
                  <a:pt x="195440" y="217932"/>
                </a:lnTo>
                <a:lnTo>
                  <a:pt x="189395" y="226910"/>
                </a:lnTo>
                <a:lnTo>
                  <a:pt x="180416" y="232956"/>
                </a:lnTo>
                <a:lnTo>
                  <a:pt x="169418" y="235178"/>
                </a:lnTo>
                <a:lnTo>
                  <a:pt x="158432" y="232956"/>
                </a:lnTo>
                <a:lnTo>
                  <a:pt x="149453" y="226910"/>
                </a:lnTo>
                <a:lnTo>
                  <a:pt x="143408" y="217932"/>
                </a:lnTo>
                <a:lnTo>
                  <a:pt x="141185" y="206933"/>
                </a:lnTo>
                <a:lnTo>
                  <a:pt x="143408" y="195948"/>
                </a:lnTo>
                <a:lnTo>
                  <a:pt x="149453" y="186969"/>
                </a:lnTo>
                <a:lnTo>
                  <a:pt x="158432" y="180924"/>
                </a:lnTo>
                <a:lnTo>
                  <a:pt x="169418" y="178701"/>
                </a:lnTo>
                <a:lnTo>
                  <a:pt x="180416" y="180924"/>
                </a:lnTo>
                <a:lnTo>
                  <a:pt x="189395" y="186969"/>
                </a:lnTo>
                <a:lnTo>
                  <a:pt x="195440" y="195948"/>
                </a:lnTo>
                <a:lnTo>
                  <a:pt x="197662" y="206933"/>
                </a:lnTo>
                <a:lnTo>
                  <a:pt x="197662" y="112814"/>
                </a:lnTo>
                <a:lnTo>
                  <a:pt x="141185" y="112814"/>
                </a:lnTo>
                <a:lnTo>
                  <a:pt x="141185" y="69977"/>
                </a:lnTo>
                <a:lnTo>
                  <a:pt x="152400" y="60096"/>
                </a:lnTo>
                <a:lnTo>
                  <a:pt x="158724" y="47129"/>
                </a:lnTo>
                <a:lnTo>
                  <a:pt x="145084" y="7327"/>
                </a:lnTo>
                <a:lnTo>
                  <a:pt x="117703" y="0"/>
                </a:lnTo>
                <a:lnTo>
                  <a:pt x="103543" y="4749"/>
                </a:lnTo>
                <a:lnTo>
                  <a:pt x="103543" y="206933"/>
                </a:lnTo>
                <a:lnTo>
                  <a:pt x="101320" y="217932"/>
                </a:lnTo>
                <a:lnTo>
                  <a:pt x="95262" y="226910"/>
                </a:lnTo>
                <a:lnTo>
                  <a:pt x="86296" y="232956"/>
                </a:lnTo>
                <a:lnTo>
                  <a:pt x="75298" y="235178"/>
                </a:lnTo>
                <a:lnTo>
                  <a:pt x="64312" y="232956"/>
                </a:lnTo>
                <a:lnTo>
                  <a:pt x="55333" y="226910"/>
                </a:lnTo>
                <a:lnTo>
                  <a:pt x="49276" y="217932"/>
                </a:lnTo>
                <a:lnTo>
                  <a:pt x="47066" y="206933"/>
                </a:lnTo>
                <a:lnTo>
                  <a:pt x="49276" y="195948"/>
                </a:lnTo>
                <a:lnTo>
                  <a:pt x="55333" y="186969"/>
                </a:lnTo>
                <a:lnTo>
                  <a:pt x="64312" y="180924"/>
                </a:lnTo>
                <a:lnTo>
                  <a:pt x="75298" y="178701"/>
                </a:lnTo>
                <a:lnTo>
                  <a:pt x="86296" y="180924"/>
                </a:lnTo>
                <a:lnTo>
                  <a:pt x="95262" y="186969"/>
                </a:lnTo>
                <a:lnTo>
                  <a:pt x="101320" y="195948"/>
                </a:lnTo>
                <a:lnTo>
                  <a:pt x="103543" y="206933"/>
                </a:lnTo>
                <a:lnTo>
                  <a:pt x="103543" y="4749"/>
                </a:lnTo>
                <a:lnTo>
                  <a:pt x="92329" y="14655"/>
                </a:lnTo>
                <a:lnTo>
                  <a:pt x="86004" y="27622"/>
                </a:lnTo>
                <a:lnTo>
                  <a:pt x="85001" y="42024"/>
                </a:lnTo>
                <a:lnTo>
                  <a:pt x="89763" y="56210"/>
                </a:lnTo>
                <a:lnTo>
                  <a:pt x="93065" y="61937"/>
                </a:lnTo>
                <a:lnTo>
                  <a:pt x="97815" y="66636"/>
                </a:lnTo>
                <a:lnTo>
                  <a:pt x="103530" y="69977"/>
                </a:lnTo>
                <a:lnTo>
                  <a:pt x="103530" y="112814"/>
                </a:lnTo>
                <a:lnTo>
                  <a:pt x="41325" y="112814"/>
                </a:lnTo>
                <a:lnTo>
                  <a:pt x="25260" y="116090"/>
                </a:lnTo>
                <a:lnTo>
                  <a:pt x="12128" y="124942"/>
                </a:lnTo>
                <a:lnTo>
                  <a:pt x="3276" y="138061"/>
                </a:lnTo>
                <a:lnTo>
                  <a:pt x="0" y="154127"/>
                </a:lnTo>
                <a:lnTo>
                  <a:pt x="0" y="259740"/>
                </a:lnTo>
                <a:lnTo>
                  <a:pt x="3276" y="275805"/>
                </a:lnTo>
                <a:lnTo>
                  <a:pt x="12128" y="288937"/>
                </a:lnTo>
                <a:lnTo>
                  <a:pt x="25260" y="297789"/>
                </a:lnTo>
                <a:lnTo>
                  <a:pt x="41325" y="301066"/>
                </a:lnTo>
                <a:lnTo>
                  <a:pt x="203403" y="301066"/>
                </a:lnTo>
                <a:lnTo>
                  <a:pt x="219468" y="297789"/>
                </a:lnTo>
                <a:lnTo>
                  <a:pt x="232600" y="288937"/>
                </a:lnTo>
                <a:lnTo>
                  <a:pt x="241452" y="275805"/>
                </a:lnTo>
                <a:lnTo>
                  <a:pt x="244716" y="259740"/>
                </a:lnTo>
                <a:lnTo>
                  <a:pt x="244716" y="235178"/>
                </a:lnTo>
                <a:lnTo>
                  <a:pt x="244716" y="1541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82204" y="2674273"/>
            <a:ext cx="234948" cy="2150090"/>
          </a:xfrm>
          <a:custGeom>
            <a:avLst/>
            <a:gdLst/>
            <a:ahLst/>
            <a:cxnLst/>
            <a:rect l="l" t="t" r="r" b="b"/>
            <a:pathLst>
              <a:path w="234950" h="2150110">
                <a:moveTo>
                  <a:pt x="139953" y="91059"/>
                </a:moveTo>
                <a:lnTo>
                  <a:pt x="195326" y="0"/>
                </a:lnTo>
                <a:lnTo>
                  <a:pt x="224415" y="72631"/>
                </a:lnTo>
                <a:lnTo>
                  <a:pt x="173342" y="72631"/>
                </a:lnTo>
                <a:lnTo>
                  <a:pt x="139953" y="91059"/>
                </a:lnTo>
                <a:close/>
              </a:path>
              <a:path w="234950" h="2150110">
                <a:moveTo>
                  <a:pt x="31622" y="2150109"/>
                </a:moveTo>
                <a:lnTo>
                  <a:pt x="0" y="2147443"/>
                </a:lnTo>
                <a:lnTo>
                  <a:pt x="173342" y="72631"/>
                </a:lnTo>
                <a:lnTo>
                  <a:pt x="224415" y="72631"/>
                </a:lnTo>
                <a:lnTo>
                  <a:pt x="225433" y="75171"/>
                </a:lnTo>
                <a:lnTo>
                  <a:pt x="204978" y="75171"/>
                </a:lnTo>
                <a:lnTo>
                  <a:pt x="31622" y="2150109"/>
                </a:lnTo>
                <a:close/>
              </a:path>
              <a:path w="234950" h="2150110">
                <a:moveTo>
                  <a:pt x="234949" y="98932"/>
                </a:moveTo>
                <a:lnTo>
                  <a:pt x="204978" y="75171"/>
                </a:lnTo>
                <a:lnTo>
                  <a:pt x="225433" y="75171"/>
                </a:lnTo>
                <a:lnTo>
                  <a:pt x="234949" y="989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95300" y="5188088"/>
            <a:ext cx="591179" cy="558795"/>
          </a:xfrm>
          <a:custGeom>
            <a:avLst/>
            <a:gdLst/>
            <a:ahLst/>
            <a:cxnLst/>
            <a:rect l="l" t="t" r="r" b="b"/>
            <a:pathLst>
              <a:path w="591184" h="558800">
                <a:moveTo>
                  <a:pt x="529183" y="487857"/>
                </a:moveTo>
                <a:lnTo>
                  <a:pt x="523633" y="460375"/>
                </a:lnTo>
                <a:lnTo>
                  <a:pt x="508508" y="437934"/>
                </a:lnTo>
                <a:lnTo>
                  <a:pt x="486067" y="422808"/>
                </a:lnTo>
                <a:lnTo>
                  <a:pt x="467995" y="419163"/>
                </a:lnTo>
                <a:lnTo>
                  <a:pt x="467995" y="487857"/>
                </a:lnTo>
                <a:lnTo>
                  <a:pt x="465785" y="498843"/>
                </a:lnTo>
                <a:lnTo>
                  <a:pt x="459727" y="507822"/>
                </a:lnTo>
                <a:lnTo>
                  <a:pt x="450761" y="513880"/>
                </a:lnTo>
                <a:lnTo>
                  <a:pt x="439762" y="516089"/>
                </a:lnTo>
                <a:lnTo>
                  <a:pt x="428777" y="513880"/>
                </a:lnTo>
                <a:lnTo>
                  <a:pt x="419798" y="507822"/>
                </a:lnTo>
                <a:lnTo>
                  <a:pt x="413740" y="498843"/>
                </a:lnTo>
                <a:lnTo>
                  <a:pt x="411530" y="487857"/>
                </a:lnTo>
                <a:lnTo>
                  <a:pt x="413740" y="476859"/>
                </a:lnTo>
                <a:lnTo>
                  <a:pt x="419798" y="467893"/>
                </a:lnTo>
                <a:lnTo>
                  <a:pt x="428777" y="461835"/>
                </a:lnTo>
                <a:lnTo>
                  <a:pt x="439762" y="459613"/>
                </a:lnTo>
                <a:lnTo>
                  <a:pt x="450761" y="461835"/>
                </a:lnTo>
                <a:lnTo>
                  <a:pt x="459727" y="467893"/>
                </a:lnTo>
                <a:lnTo>
                  <a:pt x="465785" y="476859"/>
                </a:lnTo>
                <a:lnTo>
                  <a:pt x="467995" y="487857"/>
                </a:lnTo>
                <a:lnTo>
                  <a:pt x="467995" y="419163"/>
                </a:lnTo>
                <a:lnTo>
                  <a:pt x="458584" y="417258"/>
                </a:lnTo>
                <a:lnTo>
                  <a:pt x="331520" y="417258"/>
                </a:lnTo>
                <a:lnTo>
                  <a:pt x="331520" y="487857"/>
                </a:lnTo>
                <a:lnTo>
                  <a:pt x="329298" y="498843"/>
                </a:lnTo>
                <a:lnTo>
                  <a:pt x="323253" y="507822"/>
                </a:lnTo>
                <a:lnTo>
                  <a:pt x="314274" y="513880"/>
                </a:lnTo>
                <a:lnTo>
                  <a:pt x="303288" y="516089"/>
                </a:lnTo>
                <a:lnTo>
                  <a:pt x="292290" y="513880"/>
                </a:lnTo>
                <a:lnTo>
                  <a:pt x="283311" y="507822"/>
                </a:lnTo>
                <a:lnTo>
                  <a:pt x="277266" y="498843"/>
                </a:lnTo>
                <a:lnTo>
                  <a:pt x="275043" y="487857"/>
                </a:lnTo>
                <a:lnTo>
                  <a:pt x="277266" y="476859"/>
                </a:lnTo>
                <a:lnTo>
                  <a:pt x="283311" y="467893"/>
                </a:lnTo>
                <a:lnTo>
                  <a:pt x="292290" y="461835"/>
                </a:lnTo>
                <a:lnTo>
                  <a:pt x="303288" y="459613"/>
                </a:lnTo>
                <a:lnTo>
                  <a:pt x="314274" y="461835"/>
                </a:lnTo>
                <a:lnTo>
                  <a:pt x="323253" y="467893"/>
                </a:lnTo>
                <a:lnTo>
                  <a:pt x="329298" y="476859"/>
                </a:lnTo>
                <a:lnTo>
                  <a:pt x="331520" y="487857"/>
                </a:lnTo>
                <a:lnTo>
                  <a:pt x="331520" y="417258"/>
                </a:lnTo>
                <a:lnTo>
                  <a:pt x="195033" y="417258"/>
                </a:lnTo>
                <a:lnTo>
                  <a:pt x="195033" y="487857"/>
                </a:lnTo>
                <a:lnTo>
                  <a:pt x="192824" y="498843"/>
                </a:lnTo>
                <a:lnTo>
                  <a:pt x="186766" y="507822"/>
                </a:lnTo>
                <a:lnTo>
                  <a:pt x="177800" y="513880"/>
                </a:lnTo>
                <a:lnTo>
                  <a:pt x="166801" y="516089"/>
                </a:lnTo>
                <a:lnTo>
                  <a:pt x="155816" y="513880"/>
                </a:lnTo>
                <a:lnTo>
                  <a:pt x="146837" y="507822"/>
                </a:lnTo>
                <a:lnTo>
                  <a:pt x="140779" y="498843"/>
                </a:lnTo>
                <a:lnTo>
                  <a:pt x="138569" y="487857"/>
                </a:lnTo>
                <a:lnTo>
                  <a:pt x="140779" y="476859"/>
                </a:lnTo>
                <a:lnTo>
                  <a:pt x="146837" y="467893"/>
                </a:lnTo>
                <a:lnTo>
                  <a:pt x="155816" y="461835"/>
                </a:lnTo>
                <a:lnTo>
                  <a:pt x="166801" y="459613"/>
                </a:lnTo>
                <a:lnTo>
                  <a:pt x="177800" y="461835"/>
                </a:lnTo>
                <a:lnTo>
                  <a:pt x="186766" y="467893"/>
                </a:lnTo>
                <a:lnTo>
                  <a:pt x="192824" y="476859"/>
                </a:lnTo>
                <a:lnTo>
                  <a:pt x="195033" y="487857"/>
                </a:lnTo>
                <a:lnTo>
                  <a:pt x="195033" y="417258"/>
                </a:lnTo>
                <a:lnTo>
                  <a:pt x="147980" y="417258"/>
                </a:lnTo>
                <a:lnTo>
                  <a:pt x="120497" y="422808"/>
                </a:lnTo>
                <a:lnTo>
                  <a:pt x="98069" y="437934"/>
                </a:lnTo>
                <a:lnTo>
                  <a:pt x="82931" y="460375"/>
                </a:lnTo>
                <a:lnTo>
                  <a:pt x="77381" y="487857"/>
                </a:lnTo>
                <a:lnTo>
                  <a:pt x="82931" y="515340"/>
                </a:lnTo>
                <a:lnTo>
                  <a:pt x="98069" y="537768"/>
                </a:lnTo>
                <a:lnTo>
                  <a:pt x="120497" y="552907"/>
                </a:lnTo>
                <a:lnTo>
                  <a:pt x="147980" y="558444"/>
                </a:lnTo>
                <a:lnTo>
                  <a:pt x="458584" y="558444"/>
                </a:lnTo>
                <a:lnTo>
                  <a:pt x="486067" y="552907"/>
                </a:lnTo>
                <a:lnTo>
                  <a:pt x="508508" y="537768"/>
                </a:lnTo>
                <a:lnTo>
                  <a:pt x="523125" y="516089"/>
                </a:lnTo>
                <a:lnTo>
                  <a:pt x="523633" y="515340"/>
                </a:lnTo>
                <a:lnTo>
                  <a:pt x="529183" y="487857"/>
                </a:lnTo>
                <a:close/>
              </a:path>
              <a:path w="591184" h="558800">
                <a:moveTo>
                  <a:pt x="590943" y="347395"/>
                </a:moveTo>
                <a:lnTo>
                  <a:pt x="585812" y="327863"/>
                </a:lnTo>
                <a:lnTo>
                  <a:pt x="585000" y="324751"/>
                </a:lnTo>
                <a:lnTo>
                  <a:pt x="570306" y="305447"/>
                </a:lnTo>
                <a:lnTo>
                  <a:pt x="564032" y="299935"/>
                </a:lnTo>
                <a:lnTo>
                  <a:pt x="556704" y="295770"/>
                </a:lnTo>
                <a:lnTo>
                  <a:pt x="548754" y="293204"/>
                </a:lnTo>
                <a:lnTo>
                  <a:pt x="548754" y="214795"/>
                </a:lnTo>
                <a:lnTo>
                  <a:pt x="545693" y="210185"/>
                </a:lnTo>
                <a:lnTo>
                  <a:pt x="522947" y="175856"/>
                </a:lnTo>
                <a:lnTo>
                  <a:pt x="506501" y="172529"/>
                </a:lnTo>
                <a:lnTo>
                  <a:pt x="454634" y="172529"/>
                </a:lnTo>
                <a:lnTo>
                  <a:pt x="454634" y="125463"/>
                </a:lnTo>
                <a:lnTo>
                  <a:pt x="416979" y="125463"/>
                </a:lnTo>
                <a:lnTo>
                  <a:pt x="416979" y="238417"/>
                </a:lnTo>
                <a:lnTo>
                  <a:pt x="416979" y="257238"/>
                </a:lnTo>
                <a:lnTo>
                  <a:pt x="390817" y="257238"/>
                </a:lnTo>
                <a:lnTo>
                  <a:pt x="389902" y="257403"/>
                </a:lnTo>
                <a:lnTo>
                  <a:pt x="389039" y="257759"/>
                </a:lnTo>
                <a:lnTo>
                  <a:pt x="388277" y="258279"/>
                </a:lnTo>
                <a:lnTo>
                  <a:pt x="359473" y="287743"/>
                </a:lnTo>
                <a:lnTo>
                  <a:pt x="337540" y="235788"/>
                </a:lnTo>
                <a:lnTo>
                  <a:pt x="296595" y="320497"/>
                </a:lnTo>
                <a:lnTo>
                  <a:pt x="280136" y="257238"/>
                </a:lnTo>
                <a:lnTo>
                  <a:pt x="267893" y="210185"/>
                </a:lnTo>
                <a:lnTo>
                  <a:pt x="245770" y="257238"/>
                </a:lnTo>
                <a:lnTo>
                  <a:pt x="200494" y="257238"/>
                </a:lnTo>
                <a:lnTo>
                  <a:pt x="200494" y="238417"/>
                </a:lnTo>
                <a:lnTo>
                  <a:pt x="233819" y="238417"/>
                </a:lnTo>
                <a:lnTo>
                  <a:pt x="260362" y="181940"/>
                </a:lnTo>
                <a:lnTo>
                  <a:pt x="272973" y="155117"/>
                </a:lnTo>
                <a:lnTo>
                  <a:pt x="301967" y="266001"/>
                </a:lnTo>
                <a:lnTo>
                  <a:pt x="338772" y="190690"/>
                </a:lnTo>
                <a:lnTo>
                  <a:pt x="365874" y="254889"/>
                </a:lnTo>
                <a:lnTo>
                  <a:pt x="379425" y="241300"/>
                </a:lnTo>
                <a:lnTo>
                  <a:pt x="384949" y="238785"/>
                </a:lnTo>
                <a:lnTo>
                  <a:pt x="390817" y="238417"/>
                </a:lnTo>
                <a:lnTo>
                  <a:pt x="416979" y="238417"/>
                </a:lnTo>
                <a:lnTo>
                  <a:pt x="416979" y="125463"/>
                </a:lnTo>
                <a:lnTo>
                  <a:pt x="153441" y="125463"/>
                </a:lnTo>
                <a:lnTo>
                  <a:pt x="153441" y="181940"/>
                </a:lnTo>
                <a:lnTo>
                  <a:pt x="80213" y="181940"/>
                </a:lnTo>
                <a:lnTo>
                  <a:pt x="78143" y="179882"/>
                </a:lnTo>
                <a:lnTo>
                  <a:pt x="78143" y="99301"/>
                </a:lnTo>
                <a:lnTo>
                  <a:pt x="99580" y="87960"/>
                </a:lnTo>
                <a:lnTo>
                  <a:pt x="114503" y="69900"/>
                </a:lnTo>
                <a:lnTo>
                  <a:pt x="116306" y="64160"/>
                </a:lnTo>
                <a:lnTo>
                  <a:pt x="121551" y="47574"/>
                </a:lnTo>
                <a:lnTo>
                  <a:pt x="119430" y="23406"/>
                </a:lnTo>
                <a:lnTo>
                  <a:pt x="117157" y="17043"/>
                </a:lnTo>
                <a:lnTo>
                  <a:pt x="114198" y="10985"/>
                </a:lnTo>
                <a:lnTo>
                  <a:pt x="110604" y="5283"/>
                </a:lnTo>
                <a:lnTo>
                  <a:pt x="106375" y="0"/>
                </a:lnTo>
                <a:lnTo>
                  <a:pt x="78143" y="25031"/>
                </a:lnTo>
                <a:lnTo>
                  <a:pt x="82092" y="29337"/>
                </a:lnTo>
                <a:lnTo>
                  <a:pt x="84340" y="34912"/>
                </a:lnTo>
                <a:lnTo>
                  <a:pt x="60782" y="64160"/>
                </a:lnTo>
                <a:lnTo>
                  <a:pt x="52120" y="62357"/>
                </a:lnTo>
                <a:lnTo>
                  <a:pt x="51790" y="62357"/>
                </a:lnTo>
                <a:lnTo>
                  <a:pt x="44183" y="57175"/>
                </a:lnTo>
                <a:lnTo>
                  <a:pt x="39192" y="49669"/>
                </a:lnTo>
                <a:lnTo>
                  <a:pt x="37439" y="40754"/>
                </a:lnTo>
                <a:lnTo>
                  <a:pt x="37414" y="34912"/>
                </a:lnTo>
                <a:lnTo>
                  <a:pt x="39458" y="29464"/>
                </a:lnTo>
                <a:lnTo>
                  <a:pt x="43129" y="25222"/>
                </a:lnTo>
                <a:lnTo>
                  <a:pt x="14884" y="469"/>
                </a:lnTo>
                <a:lnTo>
                  <a:pt x="2882" y="21590"/>
                </a:lnTo>
                <a:lnTo>
                  <a:pt x="0" y="44869"/>
                </a:lnTo>
                <a:lnTo>
                  <a:pt x="6070" y="67525"/>
                </a:lnTo>
                <a:lnTo>
                  <a:pt x="20866" y="86791"/>
                </a:lnTo>
                <a:lnTo>
                  <a:pt x="26631" y="91808"/>
                </a:lnTo>
                <a:lnTo>
                  <a:pt x="33286" y="95694"/>
                </a:lnTo>
                <a:lnTo>
                  <a:pt x="40487" y="98259"/>
                </a:lnTo>
                <a:lnTo>
                  <a:pt x="40487" y="177330"/>
                </a:lnTo>
                <a:lnTo>
                  <a:pt x="43815" y="193776"/>
                </a:lnTo>
                <a:lnTo>
                  <a:pt x="52870" y="207213"/>
                </a:lnTo>
                <a:lnTo>
                  <a:pt x="66306" y="216268"/>
                </a:lnTo>
                <a:lnTo>
                  <a:pt x="82753" y="219595"/>
                </a:lnTo>
                <a:lnTo>
                  <a:pt x="153441" y="219595"/>
                </a:lnTo>
                <a:lnTo>
                  <a:pt x="153441" y="389026"/>
                </a:lnTo>
                <a:lnTo>
                  <a:pt x="454634" y="389026"/>
                </a:lnTo>
                <a:lnTo>
                  <a:pt x="454634" y="320497"/>
                </a:lnTo>
                <a:lnTo>
                  <a:pt x="454634" y="287743"/>
                </a:lnTo>
                <a:lnTo>
                  <a:pt x="454634" y="210185"/>
                </a:lnTo>
                <a:lnTo>
                  <a:pt x="509041" y="210185"/>
                </a:lnTo>
                <a:lnTo>
                  <a:pt x="511111" y="212242"/>
                </a:lnTo>
                <a:lnTo>
                  <a:pt x="511111" y="293204"/>
                </a:lnTo>
                <a:lnTo>
                  <a:pt x="489927" y="305104"/>
                </a:lnTo>
                <a:lnTo>
                  <a:pt x="475462" y="323570"/>
                </a:lnTo>
                <a:lnTo>
                  <a:pt x="468972" y="346113"/>
                </a:lnTo>
                <a:lnTo>
                  <a:pt x="471728" y="370243"/>
                </a:lnTo>
                <a:lnTo>
                  <a:pt x="474332" y="378294"/>
                </a:lnTo>
                <a:lnTo>
                  <a:pt x="478574" y="385711"/>
                </a:lnTo>
                <a:lnTo>
                  <a:pt x="484187" y="392036"/>
                </a:lnTo>
                <a:lnTo>
                  <a:pt x="512419" y="366991"/>
                </a:lnTo>
                <a:lnTo>
                  <a:pt x="508533" y="362724"/>
                </a:lnTo>
                <a:lnTo>
                  <a:pt x="506387" y="357149"/>
                </a:lnTo>
                <a:lnTo>
                  <a:pt x="529958" y="327863"/>
                </a:lnTo>
                <a:lnTo>
                  <a:pt x="539115" y="329717"/>
                </a:lnTo>
                <a:lnTo>
                  <a:pt x="546595" y="334772"/>
                </a:lnTo>
                <a:lnTo>
                  <a:pt x="551624" y="342252"/>
                </a:lnTo>
                <a:lnTo>
                  <a:pt x="553466" y="351409"/>
                </a:lnTo>
                <a:lnTo>
                  <a:pt x="553453" y="357149"/>
                </a:lnTo>
                <a:lnTo>
                  <a:pt x="551294" y="362724"/>
                </a:lnTo>
                <a:lnTo>
                  <a:pt x="547547" y="366991"/>
                </a:lnTo>
                <a:lnTo>
                  <a:pt x="547738" y="366991"/>
                </a:lnTo>
                <a:lnTo>
                  <a:pt x="575868" y="391655"/>
                </a:lnTo>
                <a:lnTo>
                  <a:pt x="587959" y="370624"/>
                </a:lnTo>
                <a:lnTo>
                  <a:pt x="590943" y="3473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02113" y="5097679"/>
            <a:ext cx="28574" cy="28574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920" y="28232"/>
                </a:moveTo>
                <a:lnTo>
                  <a:pt x="6325" y="28232"/>
                </a:lnTo>
                <a:lnTo>
                  <a:pt x="0" y="21907"/>
                </a:lnTo>
                <a:lnTo>
                  <a:pt x="0" y="6312"/>
                </a:lnTo>
                <a:lnTo>
                  <a:pt x="6325" y="0"/>
                </a:lnTo>
                <a:lnTo>
                  <a:pt x="21920" y="0"/>
                </a:lnTo>
                <a:lnTo>
                  <a:pt x="28232" y="6312"/>
                </a:lnTo>
                <a:lnTo>
                  <a:pt x="28232" y="21907"/>
                </a:lnTo>
                <a:lnTo>
                  <a:pt x="21920" y="28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37811" y="4904860"/>
            <a:ext cx="245107" cy="301622"/>
          </a:xfrm>
          <a:custGeom>
            <a:avLst/>
            <a:gdLst/>
            <a:ahLst/>
            <a:cxnLst/>
            <a:rect l="l" t="t" r="r" b="b"/>
            <a:pathLst>
              <a:path w="245109" h="301625">
                <a:moveTo>
                  <a:pt x="186651" y="199136"/>
                </a:moveTo>
                <a:lnTo>
                  <a:pt x="180340" y="192824"/>
                </a:lnTo>
                <a:lnTo>
                  <a:pt x="164731" y="192824"/>
                </a:lnTo>
                <a:lnTo>
                  <a:pt x="158407" y="199136"/>
                </a:lnTo>
                <a:lnTo>
                  <a:pt x="158407" y="214731"/>
                </a:lnTo>
                <a:lnTo>
                  <a:pt x="164731" y="221056"/>
                </a:lnTo>
                <a:lnTo>
                  <a:pt x="180340" y="221056"/>
                </a:lnTo>
                <a:lnTo>
                  <a:pt x="186651" y="214731"/>
                </a:lnTo>
                <a:lnTo>
                  <a:pt x="186651" y="199136"/>
                </a:lnTo>
                <a:close/>
              </a:path>
              <a:path w="245109" h="301625">
                <a:moveTo>
                  <a:pt x="244716" y="154127"/>
                </a:moveTo>
                <a:lnTo>
                  <a:pt x="241452" y="138061"/>
                </a:lnTo>
                <a:lnTo>
                  <a:pt x="232613" y="124942"/>
                </a:lnTo>
                <a:lnTo>
                  <a:pt x="219468" y="116090"/>
                </a:lnTo>
                <a:lnTo>
                  <a:pt x="203403" y="112814"/>
                </a:lnTo>
                <a:lnTo>
                  <a:pt x="197662" y="112814"/>
                </a:lnTo>
                <a:lnTo>
                  <a:pt x="197662" y="206933"/>
                </a:lnTo>
                <a:lnTo>
                  <a:pt x="195440" y="217932"/>
                </a:lnTo>
                <a:lnTo>
                  <a:pt x="189395" y="226910"/>
                </a:lnTo>
                <a:lnTo>
                  <a:pt x="180416" y="232956"/>
                </a:lnTo>
                <a:lnTo>
                  <a:pt x="169418" y="235178"/>
                </a:lnTo>
                <a:lnTo>
                  <a:pt x="158445" y="232956"/>
                </a:lnTo>
                <a:lnTo>
                  <a:pt x="149466" y="226910"/>
                </a:lnTo>
                <a:lnTo>
                  <a:pt x="143408" y="217932"/>
                </a:lnTo>
                <a:lnTo>
                  <a:pt x="141185" y="206933"/>
                </a:lnTo>
                <a:lnTo>
                  <a:pt x="143408" y="195948"/>
                </a:lnTo>
                <a:lnTo>
                  <a:pt x="149466" y="186969"/>
                </a:lnTo>
                <a:lnTo>
                  <a:pt x="158445" y="180924"/>
                </a:lnTo>
                <a:lnTo>
                  <a:pt x="169418" y="178701"/>
                </a:lnTo>
                <a:lnTo>
                  <a:pt x="180416" y="180924"/>
                </a:lnTo>
                <a:lnTo>
                  <a:pt x="189395" y="186969"/>
                </a:lnTo>
                <a:lnTo>
                  <a:pt x="195440" y="195948"/>
                </a:lnTo>
                <a:lnTo>
                  <a:pt x="197662" y="206933"/>
                </a:lnTo>
                <a:lnTo>
                  <a:pt x="197662" y="112814"/>
                </a:lnTo>
                <a:lnTo>
                  <a:pt x="141185" y="112814"/>
                </a:lnTo>
                <a:lnTo>
                  <a:pt x="141185" y="69977"/>
                </a:lnTo>
                <a:lnTo>
                  <a:pt x="152400" y="60096"/>
                </a:lnTo>
                <a:lnTo>
                  <a:pt x="158737" y="47129"/>
                </a:lnTo>
                <a:lnTo>
                  <a:pt x="145084" y="7327"/>
                </a:lnTo>
                <a:lnTo>
                  <a:pt x="117716" y="0"/>
                </a:lnTo>
                <a:lnTo>
                  <a:pt x="103543" y="4749"/>
                </a:lnTo>
                <a:lnTo>
                  <a:pt x="103543" y="206933"/>
                </a:lnTo>
                <a:lnTo>
                  <a:pt x="101333" y="217932"/>
                </a:lnTo>
                <a:lnTo>
                  <a:pt x="95262" y="226910"/>
                </a:lnTo>
                <a:lnTo>
                  <a:pt x="86309" y="232956"/>
                </a:lnTo>
                <a:lnTo>
                  <a:pt x="75298" y="235178"/>
                </a:lnTo>
                <a:lnTo>
                  <a:pt x="64312" y="232956"/>
                </a:lnTo>
                <a:lnTo>
                  <a:pt x="55333" y="226910"/>
                </a:lnTo>
                <a:lnTo>
                  <a:pt x="49276" y="217932"/>
                </a:lnTo>
                <a:lnTo>
                  <a:pt x="47066" y="206933"/>
                </a:lnTo>
                <a:lnTo>
                  <a:pt x="49276" y="195948"/>
                </a:lnTo>
                <a:lnTo>
                  <a:pt x="55333" y="186969"/>
                </a:lnTo>
                <a:lnTo>
                  <a:pt x="64312" y="180924"/>
                </a:lnTo>
                <a:lnTo>
                  <a:pt x="75298" y="178701"/>
                </a:lnTo>
                <a:lnTo>
                  <a:pt x="86309" y="180924"/>
                </a:lnTo>
                <a:lnTo>
                  <a:pt x="95262" y="186969"/>
                </a:lnTo>
                <a:lnTo>
                  <a:pt x="101333" y="195948"/>
                </a:lnTo>
                <a:lnTo>
                  <a:pt x="103543" y="206933"/>
                </a:lnTo>
                <a:lnTo>
                  <a:pt x="103543" y="4749"/>
                </a:lnTo>
                <a:lnTo>
                  <a:pt x="92329" y="14655"/>
                </a:lnTo>
                <a:lnTo>
                  <a:pt x="86004" y="27622"/>
                </a:lnTo>
                <a:lnTo>
                  <a:pt x="85001" y="42024"/>
                </a:lnTo>
                <a:lnTo>
                  <a:pt x="89776" y="56210"/>
                </a:lnTo>
                <a:lnTo>
                  <a:pt x="93078" y="61937"/>
                </a:lnTo>
                <a:lnTo>
                  <a:pt x="97815" y="66636"/>
                </a:lnTo>
                <a:lnTo>
                  <a:pt x="103530" y="69977"/>
                </a:lnTo>
                <a:lnTo>
                  <a:pt x="103530" y="112814"/>
                </a:lnTo>
                <a:lnTo>
                  <a:pt x="41325" y="112814"/>
                </a:lnTo>
                <a:lnTo>
                  <a:pt x="25260" y="116090"/>
                </a:lnTo>
                <a:lnTo>
                  <a:pt x="12141" y="124942"/>
                </a:lnTo>
                <a:lnTo>
                  <a:pt x="3289" y="138061"/>
                </a:lnTo>
                <a:lnTo>
                  <a:pt x="0" y="154127"/>
                </a:lnTo>
                <a:lnTo>
                  <a:pt x="0" y="259740"/>
                </a:lnTo>
                <a:lnTo>
                  <a:pt x="3289" y="275805"/>
                </a:lnTo>
                <a:lnTo>
                  <a:pt x="12141" y="288937"/>
                </a:lnTo>
                <a:lnTo>
                  <a:pt x="25260" y="297789"/>
                </a:lnTo>
                <a:lnTo>
                  <a:pt x="41325" y="301066"/>
                </a:lnTo>
                <a:lnTo>
                  <a:pt x="203403" y="301066"/>
                </a:lnTo>
                <a:lnTo>
                  <a:pt x="219468" y="297789"/>
                </a:lnTo>
                <a:lnTo>
                  <a:pt x="232613" y="288937"/>
                </a:lnTo>
                <a:lnTo>
                  <a:pt x="241452" y="275805"/>
                </a:lnTo>
                <a:lnTo>
                  <a:pt x="244716" y="259740"/>
                </a:lnTo>
                <a:lnTo>
                  <a:pt x="244716" y="235178"/>
                </a:lnTo>
                <a:lnTo>
                  <a:pt x="244716" y="1541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56156" y="5108687"/>
            <a:ext cx="591179" cy="558795"/>
          </a:xfrm>
          <a:custGeom>
            <a:avLst/>
            <a:gdLst/>
            <a:ahLst/>
            <a:cxnLst/>
            <a:rect l="l" t="t" r="r" b="b"/>
            <a:pathLst>
              <a:path w="591184" h="558800">
                <a:moveTo>
                  <a:pt x="529170" y="487857"/>
                </a:moveTo>
                <a:lnTo>
                  <a:pt x="523621" y="460375"/>
                </a:lnTo>
                <a:lnTo>
                  <a:pt x="508508" y="437934"/>
                </a:lnTo>
                <a:lnTo>
                  <a:pt x="486067" y="422808"/>
                </a:lnTo>
                <a:lnTo>
                  <a:pt x="467995" y="419163"/>
                </a:lnTo>
                <a:lnTo>
                  <a:pt x="467995" y="487857"/>
                </a:lnTo>
                <a:lnTo>
                  <a:pt x="465772" y="498843"/>
                </a:lnTo>
                <a:lnTo>
                  <a:pt x="459714" y="507822"/>
                </a:lnTo>
                <a:lnTo>
                  <a:pt x="450761" y="513880"/>
                </a:lnTo>
                <a:lnTo>
                  <a:pt x="439750" y="516089"/>
                </a:lnTo>
                <a:lnTo>
                  <a:pt x="428764" y="513880"/>
                </a:lnTo>
                <a:lnTo>
                  <a:pt x="419785" y="507822"/>
                </a:lnTo>
                <a:lnTo>
                  <a:pt x="413727" y="498843"/>
                </a:lnTo>
                <a:lnTo>
                  <a:pt x="411518" y="487857"/>
                </a:lnTo>
                <a:lnTo>
                  <a:pt x="413727" y="476859"/>
                </a:lnTo>
                <a:lnTo>
                  <a:pt x="419785" y="467893"/>
                </a:lnTo>
                <a:lnTo>
                  <a:pt x="428764" y="461835"/>
                </a:lnTo>
                <a:lnTo>
                  <a:pt x="439750" y="459613"/>
                </a:lnTo>
                <a:lnTo>
                  <a:pt x="450761" y="461835"/>
                </a:lnTo>
                <a:lnTo>
                  <a:pt x="459714" y="467893"/>
                </a:lnTo>
                <a:lnTo>
                  <a:pt x="465772" y="476859"/>
                </a:lnTo>
                <a:lnTo>
                  <a:pt x="467995" y="487857"/>
                </a:lnTo>
                <a:lnTo>
                  <a:pt x="467995" y="419163"/>
                </a:lnTo>
                <a:lnTo>
                  <a:pt x="458571" y="417258"/>
                </a:lnTo>
                <a:lnTo>
                  <a:pt x="331508" y="417258"/>
                </a:lnTo>
                <a:lnTo>
                  <a:pt x="331508" y="487857"/>
                </a:lnTo>
                <a:lnTo>
                  <a:pt x="329285" y="498843"/>
                </a:lnTo>
                <a:lnTo>
                  <a:pt x="323253" y="507822"/>
                </a:lnTo>
                <a:lnTo>
                  <a:pt x="314261" y="513880"/>
                </a:lnTo>
                <a:lnTo>
                  <a:pt x="303276" y="516089"/>
                </a:lnTo>
                <a:lnTo>
                  <a:pt x="292277" y="513880"/>
                </a:lnTo>
                <a:lnTo>
                  <a:pt x="283298" y="507822"/>
                </a:lnTo>
                <a:lnTo>
                  <a:pt x="277253" y="498843"/>
                </a:lnTo>
                <a:lnTo>
                  <a:pt x="275031" y="487857"/>
                </a:lnTo>
                <a:lnTo>
                  <a:pt x="277253" y="476859"/>
                </a:lnTo>
                <a:lnTo>
                  <a:pt x="283298" y="467893"/>
                </a:lnTo>
                <a:lnTo>
                  <a:pt x="292277" y="461835"/>
                </a:lnTo>
                <a:lnTo>
                  <a:pt x="303276" y="459613"/>
                </a:lnTo>
                <a:lnTo>
                  <a:pt x="314261" y="461835"/>
                </a:lnTo>
                <a:lnTo>
                  <a:pt x="323253" y="467893"/>
                </a:lnTo>
                <a:lnTo>
                  <a:pt x="329285" y="476859"/>
                </a:lnTo>
                <a:lnTo>
                  <a:pt x="331508" y="487857"/>
                </a:lnTo>
                <a:lnTo>
                  <a:pt x="331508" y="417258"/>
                </a:lnTo>
                <a:lnTo>
                  <a:pt x="195021" y="417258"/>
                </a:lnTo>
                <a:lnTo>
                  <a:pt x="195021" y="487857"/>
                </a:lnTo>
                <a:lnTo>
                  <a:pt x="192824" y="498843"/>
                </a:lnTo>
                <a:lnTo>
                  <a:pt x="186753" y="507822"/>
                </a:lnTo>
                <a:lnTo>
                  <a:pt x="177800" y="513880"/>
                </a:lnTo>
                <a:lnTo>
                  <a:pt x="166789" y="516089"/>
                </a:lnTo>
                <a:lnTo>
                  <a:pt x="155803" y="513880"/>
                </a:lnTo>
                <a:lnTo>
                  <a:pt x="146824" y="507822"/>
                </a:lnTo>
                <a:lnTo>
                  <a:pt x="140766" y="498843"/>
                </a:lnTo>
                <a:lnTo>
                  <a:pt x="138557" y="487857"/>
                </a:lnTo>
                <a:lnTo>
                  <a:pt x="140766" y="476859"/>
                </a:lnTo>
                <a:lnTo>
                  <a:pt x="146824" y="467893"/>
                </a:lnTo>
                <a:lnTo>
                  <a:pt x="155803" y="461835"/>
                </a:lnTo>
                <a:lnTo>
                  <a:pt x="166789" y="459613"/>
                </a:lnTo>
                <a:lnTo>
                  <a:pt x="177800" y="461835"/>
                </a:lnTo>
                <a:lnTo>
                  <a:pt x="186753" y="467893"/>
                </a:lnTo>
                <a:lnTo>
                  <a:pt x="192824" y="476859"/>
                </a:lnTo>
                <a:lnTo>
                  <a:pt x="195021" y="487857"/>
                </a:lnTo>
                <a:lnTo>
                  <a:pt x="195021" y="417258"/>
                </a:lnTo>
                <a:lnTo>
                  <a:pt x="147967" y="417258"/>
                </a:lnTo>
                <a:lnTo>
                  <a:pt x="120484" y="422808"/>
                </a:lnTo>
                <a:lnTo>
                  <a:pt x="98056" y="437934"/>
                </a:lnTo>
                <a:lnTo>
                  <a:pt x="82931" y="460375"/>
                </a:lnTo>
                <a:lnTo>
                  <a:pt x="77381" y="487857"/>
                </a:lnTo>
                <a:lnTo>
                  <a:pt x="82931" y="515340"/>
                </a:lnTo>
                <a:lnTo>
                  <a:pt x="98056" y="537768"/>
                </a:lnTo>
                <a:lnTo>
                  <a:pt x="120484" y="552907"/>
                </a:lnTo>
                <a:lnTo>
                  <a:pt x="147967" y="558444"/>
                </a:lnTo>
                <a:lnTo>
                  <a:pt x="458571" y="558444"/>
                </a:lnTo>
                <a:lnTo>
                  <a:pt x="486067" y="552907"/>
                </a:lnTo>
                <a:lnTo>
                  <a:pt x="508508" y="537768"/>
                </a:lnTo>
                <a:lnTo>
                  <a:pt x="523125" y="516089"/>
                </a:lnTo>
                <a:lnTo>
                  <a:pt x="523621" y="515340"/>
                </a:lnTo>
                <a:lnTo>
                  <a:pt x="529170" y="487857"/>
                </a:lnTo>
                <a:close/>
              </a:path>
              <a:path w="591184" h="558800">
                <a:moveTo>
                  <a:pt x="590931" y="347395"/>
                </a:moveTo>
                <a:lnTo>
                  <a:pt x="585812" y="327863"/>
                </a:lnTo>
                <a:lnTo>
                  <a:pt x="585000" y="324751"/>
                </a:lnTo>
                <a:lnTo>
                  <a:pt x="570293" y="305447"/>
                </a:lnTo>
                <a:lnTo>
                  <a:pt x="564019" y="299935"/>
                </a:lnTo>
                <a:lnTo>
                  <a:pt x="556691" y="295770"/>
                </a:lnTo>
                <a:lnTo>
                  <a:pt x="548741" y="293204"/>
                </a:lnTo>
                <a:lnTo>
                  <a:pt x="548741" y="214795"/>
                </a:lnTo>
                <a:lnTo>
                  <a:pt x="545693" y="210185"/>
                </a:lnTo>
                <a:lnTo>
                  <a:pt x="522935" y="175856"/>
                </a:lnTo>
                <a:lnTo>
                  <a:pt x="506488" y="172529"/>
                </a:lnTo>
                <a:lnTo>
                  <a:pt x="454621" y="172529"/>
                </a:lnTo>
                <a:lnTo>
                  <a:pt x="454621" y="125463"/>
                </a:lnTo>
                <a:lnTo>
                  <a:pt x="416979" y="125463"/>
                </a:lnTo>
                <a:lnTo>
                  <a:pt x="416979" y="238417"/>
                </a:lnTo>
                <a:lnTo>
                  <a:pt x="416979" y="257238"/>
                </a:lnTo>
                <a:lnTo>
                  <a:pt x="390817" y="257238"/>
                </a:lnTo>
                <a:lnTo>
                  <a:pt x="389890" y="257403"/>
                </a:lnTo>
                <a:lnTo>
                  <a:pt x="389039" y="257759"/>
                </a:lnTo>
                <a:lnTo>
                  <a:pt x="388277" y="258279"/>
                </a:lnTo>
                <a:lnTo>
                  <a:pt x="359460" y="287743"/>
                </a:lnTo>
                <a:lnTo>
                  <a:pt x="337527" y="235788"/>
                </a:lnTo>
                <a:lnTo>
                  <a:pt x="296583" y="320497"/>
                </a:lnTo>
                <a:lnTo>
                  <a:pt x="280123" y="257238"/>
                </a:lnTo>
                <a:lnTo>
                  <a:pt x="267881" y="210185"/>
                </a:lnTo>
                <a:lnTo>
                  <a:pt x="245757" y="257238"/>
                </a:lnTo>
                <a:lnTo>
                  <a:pt x="200482" y="257238"/>
                </a:lnTo>
                <a:lnTo>
                  <a:pt x="200482" y="238417"/>
                </a:lnTo>
                <a:lnTo>
                  <a:pt x="233807" y="238417"/>
                </a:lnTo>
                <a:lnTo>
                  <a:pt x="260362" y="181940"/>
                </a:lnTo>
                <a:lnTo>
                  <a:pt x="272961" y="155117"/>
                </a:lnTo>
                <a:lnTo>
                  <a:pt x="301955" y="266001"/>
                </a:lnTo>
                <a:lnTo>
                  <a:pt x="338759" y="190690"/>
                </a:lnTo>
                <a:lnTo>
                  <a:pt x="365861" y="254889"/>
                </a:lnTo>
                <a:lnTo>
                  <a:pt x="379412" y="241300"/>
                </a:lnTo>
                <a:lnTo>
                  <a:pt x="384937" y="238785"/>
                </a:lnTo>
                <a:lnTo>
                  <a:pt x="390817" y="238417"/>
                </a:lnTo>
                <a:lnTo>
                  <a:pt x="416979" y="238417"/>
                </a:lnTo>
                <a:lnTo>
                  <a:pt x="416979" y="125463"/>
                </a:lnTo>
                <a:lnTo>
                  <a:pt x="153428" y="125463"/>
                </a:lnTo>
                <a:lnTo>
                  <a:pt x="153428" y="181940"/>
                </a:lnTo>
                <a:lnTo>
                  <a:pt x="80200" y="181940"/>
                </a:lnTo>
                <a:lnTo>
                  <a:pt x="78143" y="179882"/>
                </a:lnTo>
                <a:lnTo>
                  <a:pt x="78143" y="99301"/>
                </a:lnTo>
                <a:lnTo>
                  <a:pt x="99568" y="87960"/>
                </a:lnTo>
                <a:lnTo>
                  <a:pt x="114490" y="69900"/>
                </a:lnTo>
                <a:lnTo>
                  <a:pt x="116306" y="64160"/>
                </a:lnTo>
                <a:lnTo>
                  <a:pt x="121539" y="47574"/>
                </a:lnTo>
                <a:lnTo>
                  <a:pt x="119418" y="23406"/>
                </a:lnTo>
                <a:lnTo>
                  <a:pt x="117144" y="17043"/>
                </a:lnTo>
                <a:lnTo>
                  <a:pt x="114185" y="10985"/>
                </a:lnTo>
                <a:lnTo>
                  <a:pt x="110591" y="5283"/>
                </a:lnTo>
                <a:lnTo>
                  <a:pt x="106362" y="0"/>
                </a:lnTo>
                <a:lnTo>
                  <a:pt x="78143" y="25031"/>
                </a:lnTo>
                <a:lnTo>
                  <a:pt x="82080" y="29337"/>
                </a:lnTo>
                <a:lnTo>
                  <a:pt x="84328" y="34912"/>
                </a:lnTo>
                <a:lnTo>
                  <a:pt x="60769" y="64160"/>
                </a:lnTo>
                <a:lnTo>
                  <a:pt x="52108" y="62357"/>
                </a:lnTo>
                <a:lnTo>
                  <a:pt x="51777" y="62357"/>
                </a:lnTo>
                <a:lnTo>
                  <a:pt x="44170" y="57175"/>
                </a:lnTo>
                <a:lnTo>
                  <a:pt x="39179" y="49669"/>
                </a:lnTo>
                <a:lnTo>
                  <a:pt x="37426" y="40754"/>
                </a:lnTo>
                <a:lnTo>
                  <a:pt x="37401" y="34912"/>
                </a:lnTo>
                <a:lnTo>
                  <a:pt x="39446" y="29464"/>
                </a:lnTo>
                <a:lnTo>
                  <a:pt x="43116" y="25222"/>
                </a:lnTo>
                <a:lnTo>
                  <a:pt x="14871" y="469"/>
                </a:lnTo>
                <a:lnTo>
                  <a:pt x="2870" y="21590"/>
                </a:lnTo>
                <a:lnTo>
                  <a:pt x="0" y="44869"/>
                </a:lnTo>
                <a:lnTo>
                  <a:pt x="6057" y="67525"/>
                </a:lnTo>
                <a:lnTo>
                  <a:pt x="20866" y="86791"/>
                </a:lnTo>
                <a:lnTo>
                  <a:pt x="26619" y="91808"/>
                </a:lnTo>
                <a:lnTo>
                  <a:pt x="33274" y="95694"/>
                </a:lnTo>
                <a:lnTo>
                  <a:pt x="40474" y="98259"/>
                </a:lnTo>
                <a:lnTo>
                  <a:pt x="40474" y="177330"/>
                </a:lnTo>
                <a:lnTo>
                  <a:pt x="43815" y="193776"/>
                </a:lnTo>
                <a:lnTo>
                  <a:pt x="52870" y="207213"/>
                </a:lnTo>
                <a:lnTo>
                  <a:pt x="66294" y="216268"/>
                </a:lnTo>
                <a:lnTo>
                  <a:pt x="82740" y="219595"/>
                </a:lnTo>
                <a:lnTo>
                  <a:pt x="153428" y="219595"/>
                </a:lnTo>
                <a:lnTo>
                  <a:pt x="153428" y="389026"/>
                </a:lnTo>
                <a:lnTo>
                  <a:pt x="454621" y="389026"/>
                </a:lnTo>
                <a:lnTo>
                  <a:pt x="454621" y="320497"/>
                </a:lnTo>
                <a:lnTo>
                  <a:pt x="454621" y="287743"/>
                </a:lnTo>
                <a:lnTo>
                  <a:pt x="454621" y="210185"/>
                </a:lnTo>
                <a:lnTo>
                  <a:pt x="509028" y="210185"/>
                </a:lnTo>
                <a:lnTo>
                  <a:pt x="511098" y="212242"/>
                </a:lnTo>
                <a:lnTo>
                  <a:pt x="511098" y="293204"/>
                </a:lnTo>
                <a:lnTo>
                  <a:pt x="489915" y="305104"/>
                </a:lnTo>
                <a:lnTo>
                  <a:pt x="475449" y="323570"/>
                </a:lnTo>
                <a:lnTo>
                  <a:pt x="468960" y="346113"/>
                </a:lnTo>
                <a:lnTo>
                  <a:pt x="471716" y="370243"/>
                </a:lnTo>
                <a:lnTo>
                  <a:pt x="474319" y="378294"/>
                </a:lnTo>
                <a:lnTo>
                  <a:pt x="478574" y="385711"/>
                </a:lnTo>
                <a:lnTo>
                  <a:pt x="484174" y="392036"/>
                </a:lnTo>
                <a:lnTo>
                  <a:pt x="512406" y="366991"/>
                </a:lnTo>
                <a:lnTo>
                  <a:pt x="508520" y="362724"/>
                </a:lnTo>
                <a:lnTo>
                  <a:pt x="506387" y="357149"/>
                </a:lnTo>
                <a:lnTo>
                  <a:pt x="529945" y="327863"/>
                </a:lnTo>
                <a:lnTo>
                  <a:pt x="539115" y="329717"/>
                </a:lnTo>
                <a:lnTo>
                  <a:pt x="546582" y="334772"/>
                </a:lnTo>
                <a:lnTo>
                  <a:pt x="551611" y="342252"/>
                </a:lnTo>
                <a:lnTo>
                  <a:pt x="553466" y="351409"/>
                </a:lnTo>
                <a:lnTo>
                  <a:pt x="553440" y="357149"/>
                </a:lnTo>
                <a:lnTo>
                  <a:pt x="551281" y="362724"/>
                </a:lnTo>
                <a:lnTo>
                  <a:pt x="547535" y="366991"/>
                </a:lnTo>
                <a:lnTo>
                  <a:pt x="547725" y="366991"/>
                </a:lnTo>
                <a:lnTo>
                  <a:pt x="575856" y="391655"/>
                </a:lnTo>
                <a:lnTo>
                  <a:pt x="587946" y="370624"/>
                </a:lnTo>
                <a:lnTo>
                  <a:pt x="590931" y="3473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44424" y="89298"/>
            <a:ext cx="2742539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75" dirty="0">
                <a:solidFill>
                  <a:srgbClr val="FFB900"/>
                </a:solidFill>
              </a:rPr>
              <a:t>Bots </a:t>
            </a:r>
            <a:r>
              <a:rPr spc="160" dirty="0">
                <a:solidFill>
                  <a:srgbClr val="FFB900"/>
                </a:solidFill>
              </a:rPr>
              <a:t>και</a:t>
            </a:r>
            <a:r>
              <a:rPr spc="165" dirty="0">
                <a:solidFill>
                  <a:srgbClr val="FFB900"/>
                </a:solidFill>
              </a:rPr>
              <a:t> </a:t>
            </a:r>
            <a:r>
              <a:rPr spc="170" dirty="0">
                <a:solidFill>
                  <a:srgbClr val="FFB900"/>
                </a:solidFill>
              </a:rPr>
              <a:t>botnets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11099" y="1249118"/>
            <a:ext cx="5009468" cy="2264593"/>
          </a:xfrm>
          <a:prstGeom prst="rect">
            <a:avLst/>
          </a:prstGeom>
        </p:spPr>
        <p:txBody>
          <a:bodyPr vert="horz" wrap="square" lIns="0" tIns="43814" rIns="0" bIns="0" rtlCol="0">
            <a:spAutoFit/>
          </a:bodyPr>
          <a:lstStyle/>
          <a:p>
            <a:pPr marL="103502" marR="5080" indent="-91436">
              <a:lnSpc>
                <a:spcPct val="74700"/>
              </a:lnSpc>
              <a:spcBef>
                <a:spcPts val="345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45" dirty="0">
                <a:latin typeface="Calibri"/>
                <a:cs typeface="Calibri"/>
              </a:rPr>
              <a:t>Ένα </a:t>
            </a:r>
            <a:r>
              <a:rPr sz="1500" spc="135" dirty="0">
                <a:latin typeface="Calibri"/>
                <a:cs typeface="Calibri"/>
              </a:rPr>
              <a:t>bot </a:t>
            </a:r>
            <a:r>
              <a:rPr sz="1500" spc="120" dirty="0">
                <a:latin typeface="Calibri"/>
                <a:cs typeface="Calibri"/>
              </a:rPr>
              <a:t>είναι </a:t>
            </a:r>
            <a:r>
              <a:rPr sz="1500" spc="145" dirty="0">
                <a:latin typeface="Calibri"/>
                <a:cs typeface="Calibri"/>
              </a:rPr>
              <a:t>ένα </a:t>
            </a:r>
            <a:r>
              <a:rPr sz="1500" spc="135" dirty="0">
                <a:latin typeface="Calibri"/>
                <a:cs typeface="Calibri"/>
              </a:rPr>
              <a:t>επιβλαβές </a:t>
            </a:r>
            <a:r>
              <a:rPr sz="1500" spc="155" dirty="0">
                <a:latin typeface="Calibri"/>
                <a:cs typeface="Calibri"/>
              </a:rPr>
              <a:t>πρόγραμμα </a:t>
            </a:r>
            <a:r>
              <a:rPr sz="1500" spc="1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υπολογιστή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που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δέχεται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εντολές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από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έναν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κύριο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endParaRPr sz="1500">
              <a:latin typeface="Calibri"/>
              <a:cs typeface="Calibri"/>
            </a:endParaRPr>
          </a:p>
          <a:p>
            <a:pPr marL="103502">
              <a:spcBef>
                <a:spcPts val="15"/>
              </a:spcBef>
            </a:pPr>
            <a:r>
              <a:rPr sz="1500" spc="120" dirty="0">
                <a:latin typeface="Calibri"/>
                <a:cs typeface="Calibri"/>
              </a:rPr>
              <a:t>εκτελεί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κακόβουλες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ενέργειες.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50"/>
              </a:spcBef>
            </a:pPr>
            <a:endParaRPr sz="1150">
              <a:latin typeface="Calibri"/>
              <a:cs typeface="Calibri"/>
            </a:endParaRPr>
          </a:p>
          <a:p>
            <a:pPr marL="103502" marR="297172" indent="-91436">
              <a:lnSpc>
                <a:spcPct val="74700"/>
              </a:lnSpc>
              <a:spcBef>
                <a:spcPts val="5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55" dirty="0">
                <a:latin typeface="Calibri"/>
                <a:cs typeface="Calibri"/>
              </a:rPr>
              <a:t>Τα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bot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μπορούν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είναι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μέλη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μιας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οργανωμένης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ομάδας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(botnet)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δρουν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συγχρονισμένα.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35"/>
              </a:spcBef>
              <a:buClr>
                <a:srgbClr val="FFB900"/>
              </a:buClr>
              <a:buFont typeface="Segoe UI Symbol"/>
              <a:buChar char="▪"/>
            </a:pPr>
            <a:endParaRPr sz="1150">
              <a:latin typeface="Calibri"/>
              <a:cs typeface="Calibri"/>
            </a:endParaRPr>
          </a:p>
          <a:p>
            <a:pPr marL="103502" marR="202560" indent="-91436">
              <a:lnSpc>
                <a:spcPct val="7590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05" dirty="0">
                <a:latin typeface="Calibri"/>
                <a:cs typeface="Calibri"/>
              </a:rPr>
              <a:t>Ορισμένα </a:t>
            </a:r>
            <a:r>
              <a:rPr sz="1500" spc="100" dirty="0">
                <a:latin typeface="Calibri"/>
                <a:cs typeface="Calibri"/>
              </a:rPr>
              <a:t>botnets </a:t>
            </a:r>
            <a:r>
              <a:rPr sz="1500" spc="105" dirty="0">
                <a:latin typeface="Calibri"/>
                <a:cs typeface="Calibri"/>
              </a:rPr>
              <a:t>μπορεί </a:t>
            </a:r>
            <a:r>
              <a:rPr sz="1500" spc="110" dirty="0">
                <a:latin typeface="Calibri"/>
                <a:cs typeface="Calibri"/>
              </a:rPr>
              <a:t>να </a:t>
            </a:r>
            <a:r>
              <a:rPr sz="1500" spc="105" dirty="0">
                <a:latin typeface="Calibri"/>
                <a:cs typeface="Calibri"/>
              </a:rPr>
              <a:t>αποτελούνται </a:t>
            </a:r>
            <a:r>
              <a:rPr sz="1500" spc="114" dirty="0">
                <a:latin typeface="Calibri"/>
                <a:cs typeface="Calibri"/>
              </a:rPr>
              <a:t>από </a:t>
            </a:r>
            <a:r>
              <a:rPr sz="1500" spc="12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εκατοντάδες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χιλιάδες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bots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που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κατανέμονται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σε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ένα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ίσο</a:t>
            </a:r>
            <a:endParaRPr sz="1500">
              <a:latin typeface="Calibri"/>
              <a:cs typeface="Calibri"/>
            </a:endParaRPr>
          </a:p>
          <a:p>
            <a:pPr marL="103502">
              <a:spcBef>
                <a:spcPts val="15"/>
              </a:spcBef>
            </a:pPr>
            <a:r>
              <a:rPr sz="1500" spc="155" dirty="0">
                <a:latin typeface="Calibri"/>
                <a:cs typeface="Calibri"/>
              </a:rPr>
              <a:t>πληθυσμό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μολυσμένων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μηχανημάτων.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1099" y="3563684"/>
            <a:ext cx="5814006" cy="243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96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10" dirty="0">
                <a:latin typeface="Calibri"/>
                <a:cs typeface="Calibri"/>
              </a:rPr>
              <a:t>Κυκλοφορία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που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αποστέλλεται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από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έναν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μεγάλο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πληθυσμό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2535" y="3685999"/>
            <a:ext cx="5814006" cy="865109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spcBef>
                <a:spcPts val="525"/>
              </a:spcBef>
            </a:pPr>
            <a:r>
              <a:rPr sz="1500" spc="100" dirty="0">
                <a:latin typeface="Calibri"/>
                <a:cs typeface="Calibri"/>
              </a:rPr>
              <a:t>bot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προς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ίδιο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μηχάνημα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ή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πόρο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δικτύου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θύματος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ts val="2300"/>
              </a:lnSpc>
              <a:spcBef>
                <a:spcPts val="25"/>
              </a:spcBef>
            </a:pPr>
            <a:r>
              <a:rPr sz="1500" spc="140" dirty="0">
                <a:latin typeface="Calibri"/>
                <a:cs typeface="Calibri"/>
              </a:rPr>
              <a:t>μπορεί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εφαρμόσει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μια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ισχυρή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άρνηση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παροχής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υπηρεσιών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επίθεση.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979292" y="1178153"/>
            <a:ext cx="591179" cy="762628"/>
          </a:xfrm>
          <a:custGeom>
            <a:avLst/>
            <a:gdLst/>
            <a:ahLst/>
            <a:cxnLst/>
            <a:rect l="l" t="t" r="r" b="b"/>
            <a:pathLst>
              <a:path w="591184" h="762635">
                <a:moveTo>
                  <a:pt x="274193" y="199136"/>
                </a:moveTo>
                <a:lnTo>
                  <a:pt x="267881" y="192824"/>
                </a:lnTo>
                <a:lnTo>
                  <a:pt x="252272" y="192824"/>
                </a:lnTo>
                <a:lnTo>
                  <a:pt x="245948" y="199136"/>
                </a:lnTo>
                <a:lnTo>
                  <a:pt x="245948" y="214731"/>
                </a:lnTo>
                <a:lnTo>
                  <a:pt x="252272" y="221056"/>
                </a:lnTo>
                <a:lnTo>
                  <a:pt x="267881" y="221056"/>
                </a:lnTo>
                <a:lnTo>
                  <a:pt x="274193" y="214731"/>
                </a:lnTo>
                <a:lnTo>
                  <a:pt x="274193" y="199136"/>
                </a:lnTo>
                <a:close/>
              </a:path>
              <a:path w="591184" h="762635">
                <a:moveTo>
                  <a:pt x="368312" y="199136"/>
                </a:moveTo>
                <a:lnTo>
                  <a:pt x="362000" y="192824"/>
                </a:lnTo>
                <a:lnTo>
                  <a:pt x="346405" y="192824"/>
                </a:lnTo>
                <a:lnTo>
                  <a:pt x="340067" y="199136"/>
                </a:lnTo>
                <a:lnTo>
                  <a:pt x="340067" y="214731"/>
                </a:lnTo>
                <a:lnTo>
                  <a:pt x="346405" y="221056"/>
                </a:lnTo>
                <a:lnTo>
                  <a:pt x="362000" y="221056"/>
                </a:lnTo>
                <a:lnTo>
                  <a:pt x="368312" y="214731"/>
                </a:lnTo>
                <a:lnTo>
                  <a:pt x="368312" y="199136"/>
                </a:lnTo>
                <a:close/>
              </a:path>
              <a:path w="591184" h="762635">
                <a:moveTo>
                  <a:pt x="426377" y="154127"/>
                </a:moveTo>
                <a:lnTo>
                  <a:pt x="423113" y="138061"/>
                </a:lnTo>
                <a:lnTo>
                  <a:pt x="414274" y="124942"/>
                </a:lnTo>
                <a:lnTo>
                  <a:pt x="401142" y="116090"/>
                </a:lnTo>
                <a:lnTo>
                  <a:pt x="385064" y="112814"/>
                </a:lnTo>
                <a:lnTo>
                  <a:pt x="379323" y="112814"/>
                </a:lnTo>
                <a:lnTo>
                  <a:pt x="379323" y="206933"/>
                </a:lnTo>
                <a:lnTo>
                  <a:pt x="377101" y="217932"/>
                </a:lnTo>
                <a:lnTo>
                  <a:pt x="371055" y="226910"/>
                </a:lnTo>
                <a:lnTo>
                  <a:pt x="362077" y="232956"/>
                </a:lnTo>
                <a:lnTo>
                  <a:pt x="351078" y="235178"/>
                </a:lnTo>
                <a:lnTo>
                  <a:pt x="340106" y="232956"/>
                </a:lnTo>
                <a:lnTo>
                  <a:pt x="331127" y="226910"/>
                </a:lnTo>
                <a:lnTo>
                  <a:pt x="325069" y="217932"/>
                </a:lnTo>
                <a:lnTo>
                  <a:pt x="322846" y="206933"/>
                </a:lnTo>
                <a:lnTo>
                  <a:pt x="325069" y="195948"/>
                </a:lnTo>
                <a:lnTo>
                  <a:pt x="331127" y="186969"/>
                </a:lnTo>
                <a:lnTo>
                  <a:pt x="340106" y="180924"/>
                </a:lnTo>
                <a:lnTo>
                  <a:pt x="351078" y="178701"/>
                </a:lnTo>
                <a:lnTo>
                  <a:pt x="362077" y="180924"/>
                </a:lnTo>
                <a:lnTo>
                  <a:pt x="371055" y="186969"/>
                </a:lnTo>
                <a:lnTo>
                  <a:pt x="377101" y="195948"/>
                </a:lnTo>
                <a:lnTo>
                  <a:pt x="379323" y="206933"/>
                </a:lnTo>
                <a:lnTo>
                  <a:pt x="379323" y="112814"/>
                </a:lnTo>
                <a:lnTo>
                  <a:pt x="322846" y="112814"/>
                </a:lnTo>
                <a:lnTo>
                  <a:pt x="322846" y="69977"/>
                </a:lnTo>
                <a:lnTo>
                  <a:pt x="334060" y="60096"/>
                </a:lnTo>
                <a:lnTo>
                  <a:pt x="340398" y="47129"/>
                </a:lnTo>
                <a:lnTo>
                  <a:pt x="326745" y="7327"/>
                </a:lnTo>
                <a:lnTo>
                  <a:pt x="299377" y="0"/>
                </a:lnTo>
                <a:lnTo>
                  <a:pt x="285203" y="4749"/>
                </a:lnTo>
                <a:lnTo>
                  <a:pt x="285203" y="206933"/>
                </a:lnTo>
                <a:lnTo>
                  <a:pt x="282994" y="217932"/>
                </a:lnTo>
                <a:lnTo>
                  <a:pt x="276936" y="226910"/>
                </a:lnTo>
                <a:lnTo>
                  <a:pt x="267970" y="232956"/>
                </a:lnTo>
                <a:lnTo>
                  <a:pt x="256959" y="235178"/>
                </a:lnTo>
                <a:lnTo>
                  <a:pt x="245973" y="232956"/>
                </a:lnTo>
                <a:lnTo>
                  <a:pt x="236994" y="226910"/>
                </a:lnTo>
                <a:lnTo>
                  <a:pt x="230936" y="217932"/>
                </a:lnTo>
                <a:lnTo>
                  <a:pt x="228727" y="206933"/>
                </a:lnTo>
                <a:lnTo>
                  <a:pt x="230936" y="195948"/>
                </a:lnTo>
                <a:lnTo>
                  <a:pt x="236994" y="186969"/>
                </a:lnTo>
                <a:lnTo>
                  <a:pt x="245973" y="180924"/>
                </a:lnTo>
                <a:lnTo>
                  <a:pt x="256959" y="178701"/>
                </a:lnTo>
                <a:lnTo>
                  <a:pt x="267970" y="180924"/>
                </a:lnTo>
                <a:lnTo>
                  <a:pt x="276936" y="186969"/>
                </a:lnTo>
                <a:lnTo>
                  <a:pt x="282994" y="195948"/>
                </a:lnTo>
                <a:lnTo>
                  <a:pt x="285203" y="206933"/>
                </a:lnTo>
                <a:lnTo>
                  <a:pt x="285203" y="4749"/>
                </a:lnTo>
                <a:lnTo>
                  <a:pt x="273989" y="14655"/>
                </a:lnTo>
                <a:lnTo>
                  <a:pt x="267665" y="27622"/>
                </a:lnTo>
                <a:lnTo>
                  <a:pt x="266661" y="42024"/>
                </a:lnTo>
                <a:lnTo>
                  <a:pt x="271437" y="56210"/>
                </a:lnTo>
                <a:lnTo>
                  <a:pt x="274739" y="61937"/>
                </a:lnTo>
                <a:lnTo>
                  <a:pt x="279476" y="66636"/>
                </a:lnTo>
                <a:lnTo>
                  <a:pt x="285191" y="69977"/>
                </a:lnTo>
                <a:lnTo>
                  <a:pt x="285191" y="112814"/>
                </a:lnTo>
                <a:lnTo>
                  <a:pt x="222986" y="112814"/>
                </a:lnTo>
                <a:lnTo>
                  <a:pt x="206921" y="116090"/>
                </a:lnTo>
                <a:lnTo>
                  <a:pt x="193802" y="124942"/>
                </a:lnTo>
                <a:lnTo>
                  <a:pt x="184950" y="138061"/>
                </a:lnTo>
                <a:lnTo>
                  <a:pt x="181660" y="154127"/>
                </a:lnTo>
                <a:lnTo>
                  <a:pt x="181660" y="259740"/>
                </a:lnTo>
                <a:lnTo>
                  <a:pt x="184950" y="275805"/>
                </a:lnTo>
                <a:lnTo>
                  <a:pt x="193802" y="288937"/>
                </a:lnTo>
                <a:lnTo>
                  <a:pt x="206921" y="297789"/>
                </a:lnTo>
                <a:lnTo>
                  <a:pt x="222986" y="301066"/>
                </a:lnTo>
                <a:lnTo>
                  <a:pt x="385064" y="301066"/>
                </a:lnTo>
                <a:lnTo>
                  <a:pt x="401142" y="297789"/>
                </a:lnTo>
                <a:lnTo>
                  <a:pt x="414274" y="288937"/>
                </a:lnTo>
                <a:lnTo>
                  <a:pt x="423113" y="275805"/>
                </a:lnTo>
                <a:lnTo>
                  <a:pt x="426377" y="259740"/>
                </a:lnTo>
                <a:lnTo>
                  <a:pt x="426377" y="235178"/>
                </a:lnTo>
                <a:lnTo>
                  <a:pt x="426377" y="154127"/>
                </a:lnTo>
                <a:close/>
              </a:path>
              <a:path w="591184" h="762635">
                <a:moveTo>
                  <a:pt x="529170" y="691692"/>
                </a:moveTo>
                <a:lnTo>
                  <a:pt x="523621" y="664210"/>
                </a:lnTo>
                <a:lnTo>
                  <a:pt x="508508" y="641769"/>
                </a:lnTo>
                <a:lnTo>
                  <a:pt x="486067" y="626643"/>
                </a:lnTo>
                <a:lnTo>
                  <a:pt x="467995" y="622998"/>
                </a:lnTo>
                <a:lnTo>
                  <a:pt x="467995" y="691692"/>
                </a:lnTo>
                <a:lnTo>
                  <a:pt x="465785" y="702678"/>
                </a:lnTo>
                <a:lnTo>
                  <a:pt x="459714" y="711657"/>
                </a:lnTo>
                <a:lnTo>
                  <a:pt x="450761" y="717715"/>
                </a:lnTo>
                <a:lnTo>
                  <a:pt x="439750" y="719924"/>
                </a:lnTo>
                <a:lnTo>
                  <a:pt x="428764" y="717715"/>
                </a:lnTo>
                <a:lnTo>
                  <a:pt x="419785" y="711657"/>
                </a:lnTo>
                <a:lnTo>
                  <a:pt x="413727" y="702678"/>
                </a:lnTo>
                <a:lnTo>
                  <a:pt x="411518" y="691692"/>
                </a:lnTo>
                <a:lnTo>
                  <a:pt x="413727" y="680694"/>
                </a:lnTo>
                <a:lnTo>
                  <a:pt x="419785" y="671728"/>
                </a:lnTo>
                <a:lnTo>
                  <a:pt x="428764" y="665670"/>
                </a:lnTo>
                <a:lnTo>
                  <a:pt x="439750" y="663448"/>
                </a:lnTo>
                <a:lnTo>
                  <a:pt x="450761" y="665670"/>
                </a:lnTo>
                <a:lnTo>
                  <a:pt x="459714" y="671728"/>
                </a:lnTo>
                <a:lnTo>
                  <a:pt x="465785" y="680694"/>
                </a:lnTo>
                <a:lnTo>
                  <a:pt x="467995" y="691692"/>
                </a:lnTo>
                <a:lnTo>
                  <a:pt x="467995" y="622998"/>
                </a:lnTo>
                <a:lnTo>
                  <a:pt x="458571" y="621093"/>
                </a:lnTo>
                <a:lnTo>
                  <a:pt x="331508" y="621093"/>
                </a:lnTo>
                <a:lnTo>
                  <a:pt x="331508" y="691692"/>
                </a:lnTo>
                <a:lnTo>
                  <a:pt x="329285" y="702678"/>
                </a:lnTo>
                <a:lnTo>
                  <a:pt x="323253" y="711657"/>
                </a:lnTo>
                <a:lnTo>
                  <a:pt x="314274" y="717715"/>
                </a:lnTo>
                <a:lnTo>
                  <a:pt x="303276" y="719924"/>
                </a:lnTo>
                <a:lnTo>
                  <a:pt x="292277" y="717715"/>
                </a:lnTo>
                <a:lnTo>
                  <a:pt x="283298" y="711657"/>
                </a:lnTo>
                <a:lnTo>
                  <a:pt x="277253" y="702678"/>
                </a:lnTo>
                <a:lnTo>
                  <a:pt x="275031" y="691692"/>
                </a:lnTo>
                <a:lnTo>
                  <a:pt x="277253" y="680694"/>
                </a:lnTo>
                <a:lnTo>
                  <a:pt x="283298" y="671728"/>
                </a:lnTo>
                <a:lnTo>
                  <a:pt x="292277" y="665670"/>
                </a:lnTo>
                <a:lnTo>
                  <a:pt x="303276" y="663448"/>
                </a:lnTo>
                <a:lnTo>
                  <a:pt x="314274" y="665670"/>
                </a:lnTo>
                <a:lnTo>
                  <a:pt x="323253" y="671728"/>
                </a:lnTo>
                <a:lnTo>
                  <a:pt x="329285" y="680694"/>
                </a:lnTo>
                <a:lnTo>
                  <a:pt x="331508" y="691692"/>
                </a:lnTo>
                <a:lnTo>
                  <a:pt x="331508" y="621093"/>
                </a:lnTo>
                <a:lnTo>
                  <a:pt x="195021" y="621093"/>
                </a:lnTo>
                <a:lnTo>
                  <a:pt x="195021" y="691692"/>
                </a:lnTo>
                <a:lnTo>
                  <a:pt x="192824" y="702678"/>
                </a:lnTo>
                <a:lnTo>
                  <a:pt x="186766" y="711657"/>
                </a:lnTo>
                <a:lnTo>
                  <a:pt x="177800" y="717715"/>
                </a:lnTo>
                <a:lnTo>
                  <a:pt x="166789" y="719924"/>
                </a:lnTo>
                <a:lnTo>
                  <a:pt x="155803" y="717715"/>
                </a:lnTo>
                <a:lnTo>
                  <a:pt x="146824" y="711657"/>
                </a:lnTo>
                <a:lnTo>
                  <a:pt x="140766" y="702678"/>
                </a:lnTo>
                <a:lnTo>
                  <a:pt x="138557" y="691692"/>
                </a:lnTo>
                <a:lnTo>
                  <a:pt x="140766" y="680694"/>
                </a:lnTo>
                <a:lnTo>
                  <a:pt x="146824" y="671728"/>
                </a:lnTo>
                <a:lnTo>
                  <a:pt x="155803" y="665670"/>
                </a:lnTo>
                <a:lnTo>
                  <a:pt x="166789" y="663448"/>
                </a:lnTo>
                <a:lnTo>
                  <a:pt x="177800" y="665670"/>
                </a:lnTo>
                <a:lnTo>
                  <a:pt x="186766" y="671728"/>
                </a:lnTo>
                <a:lnTo>
                  <a:pt x="192824" y="680694"/>
                </a:lnTo>
                <a:lnTo>
                  <a:pt x="195021" y="691692"/>
                </a:lnTo>
                <a:lnTo>
                  <a:pt x="195021" y="621093"/>
                </a:lnTo>
                <a:lnTo>
                  <a:pt x="147967" y="621093"/>
                </a:lnTo>
                <a:lnTo>
                  <a:pt x="120484" y="626643"/>
                </a:lnTo>
                <a:lnTo>
                  <a:pt x="98056" y="641769"/>
                </a:lnTo>
                <a:lnTo>
                  <a:pt x="82931" y="664210"/>
                </a:lnTo>
                <a:lnTo>
                  <a:pt x="77381" y="691692"/>
                </a:lnTo>
                <a:lnTo>
                  <a:pt x="82931" y="719175"/>
                </a:lnTo>
                <a:lnTo>
                  <a:pt x="98056" y="741603"/>
                </a:lnTo>
                <a:lnTo>
                  <a:pt x="120484" y="756742"/>
                </a:lnTo>
                <a:lnTo>
                  <a:pt x="147967" y="762279"/>
                </a:lnTo>
                <a:lnTo>
                  <a:pt x="458571" y="762279"/>
                </a:lnTo>
                <a:lnTo>
                  <a:pt x="486067" y="756742"/>
                </a:lnTo>
                <a:lnTo>
                  <a:pt x="508508" y="741603"/>
                </a:lnTo>
                <a:lnTo>
                  <a:pt x="523125" y="719924"/>
                </a:lnTo>
                <a:lnTo>
                  <a:pt x="523621" y="719175"/>
                </a:lnTo>
                <a:lnTo>
                  <a:pt x="529170" y="691692"/>
                </a:lnTo>
                <a:close/>
              </a:path>
              <a:path w="591184" h="762635">
                <a:moveTo>
                  <a:pt x="590931" y="551230"/>
                </a:moveTo>
                <a:lnTo>
                  <a:pt x="585812" y="531698"/>
                </a:lnTo>
                <a:lnTo>
                  <a:pt x="585000" y="528586"/>
                </a:lnTo>
                <a:lnTo>
                  <a:pt x="570306" y="509282"/>
                </a:lnTo>
                <a:lnTo>
                  <a:pt x="564019" y="503770"/>
                </a:lnTo>
                <a:lnTo>
                  <a:pt x="556691" y="499605"/>
                </a:lnTo>
                <a:lnTo>
                  <a:pt x="548741" y="497039"/>
                </a:lnTo>
                <a:lnTo>
                  <a:pt x="548741" y="418630"/>
                </a:lnTo>
                <a:lnTo>
                  <a:pt x="522935" y="379691"/>
                </a:lnTo>
                <a:lnTo>
                  <a:pt x="506488" y="376364"/>
                </a:lnTo>
                <a:lnTo>
                  <a:pt x="454621" y="376364"/>
                </a:lnTo>
                <a:lnTo>
                  <a:pt x="454621" y="329298"/>
                </a:lnTo>
                <a:lnTo>
                  <a:pt x="416979" y="329298"/>
                </a:lnTo>
                <a:lnTo>
                  <a:pt x="416979" y="442252"/>
                </a:lnTo>
                <a:lnTo>
                  <a:pt x="416979" y="461073"/>
                </a:lnTo>
                <a:lnTo>
                  <a:pt x="390817" y="461073"/>
                </a:lnTo>
                <a:lnTo>
                  <a:pt x="389890" y="461238"/>
                </a:lnTo>
                <a:lnTo>
                  <a:pt x="389039" y="461594"/>
                </a:lnTo>
                <a:lnTo>
                  <a:pt x="388277" y="462114"/>
                </a:lnTo>
                <a:lnTo>
                  <a:pt x="359460" y="491578"/>
                </a:lnTo>
                <a:lnTo>
                  <a:pt x="337527" y="439623"/>
                </a:lnTo>
                <a:lnTo>
                  <a:pt x="296583" y="524332"/>
                </a:lnTo>
                <a:lnTo>
                  <a:pt x="280123" y="461073"/>
                </a:lnTo>
                <a:lnTo>
                  <a:pt x="267881" y="414020"/>
                </a:lnTo>
                <a:lnTo>
                  <a:pt x="245757" y="461073"/>
                </a:lnTo>
                <a:lnTo>
                  <a:pt x="200482" y="461073"/>
                </a:lnTo>
                <a:lnTo>
                  <a:pt x="200482" y="442252"/>
                </a:lnTo>
                <a:lnTo>
                  <a:pt x="233807" y="442252"/>
                </a:lnTo>
                <a:lnTo>
                  <a:pt x="260362" y="385775"/>
                </a:lnTo>
                <a:lnTo>
                  <a:pt x="272961" y="358952"/>
                </a:lnTo>
                <a:lnTo>
                  <a:pt x="301955" y="469836"/>
                </a:lnTo>
                <a:lnTo>
                  <a:pt x="338759" y="394538"/>
                </a:lnTo>
                <a:lnTo>
                  <a:pt x="365861" y="458724"/>
                </a:lnTo>
                <a:lnTo>
                  <a:pt x="379425" y="445135"/>
                </a:lnTo>
                <a:lnTo>
                  <a:pt x="384937" y="442620"/>
                </a:lnTo>
                <a:lnTo>
                  <a:pt x="390817" y="442252"/>
                </a:lnTo>
                <a:lnTo>
                  <a:pt x="416979" y="442252"/>
                </a:lnTo>
                <a:lnTo>
                  <a:pt x="416979" y="329298"/>
                </a:lnTo>
                <a:lnTo>
                  <a:pt x="153428" y="329298"/>
                </a:lnTo>
                <a:lnTo>
                  <a:pt x="153428" y="385775"/>
                </a:lnTo>
                <a:lnTo>
                  <a:pt x="80213" y="385775"/>
                </a:lnTo>
                <a:lnTo>
                  <a:pt x="78143" y="383717"/>
                </a:lnTo>
                <a:lnTo>
                  <a:pt x="78143" y="303136"/>
                </a:lnTo>
                <a:lnTo>
                  <a:pt x="99568" y="291795"/>
                </a:lnTo>
                <a:lnTo>
                  <a:pt x="114503" y="273735"/>
                </a:lnTo>
                <a:lnTo>
                  <a:pt x="116306" y="267995"/>
                </a:lnTo>
                <a:lnTo>
                  <a:pt x="121539" y="251409"/>
                </a:lnTo>
                <a:lnTo>
                  <a:pt x="119418" y="227241"/>
                </a:lnTo>
                <a:lnTo>
                  <a:pt x="117144" y="220878"/>
                </a:lnTo>
                <a:lnTo>
                  <a:pt x="114185" y="214820"/>
                </a:lnTo>
                <a:lnTo>
                  <a:pt x="110591" y="209118"/>
                </a:lnTo>
                <a:lnTo>
                  <a:pt x="106375" y="203835"/>
                </a:lnTo>
                <a:lnTo>
                  <a:pt x="78143" y="228866"/>
                </a:lnTo>
                <a:lnTo>
                  <a:pt x="82080" y="233172"/>
                </a:lnTo>
                <a:lnTo>
                  <a:pt x="84328" y="238747"/>
                </a:lnTo>
                <a:lnTo>
                  <a:pt x="60782" y="267995"/>
                </a:lnTo>
                <a:lnTo>
                  <a:pt x="52108" y="266192"/>
                </a:lnTo>
                <a:lnTo>
                  <a:pt x="51777" y="266192"/>
                </a:lnTo>
                <a:lnTo>
                  <a:pt x="44170" y="261010"/>
                </a:lnTo>
                <a:lnTo>
                  <a:pt x="39192" y="253504"/>
                </a:lnTo>
                <a:lnTo>
                  <a:pt x="37426" y="244589"/>
                </a:lnTo>
                <a:lnTo>
                  <a:pt x="37414" y="238747"/>
                </a:lnTo>
                <a:lnTo>
                  <a:pt x="39446" y="233299"/>
                </a:lnTo>
                <a:lnTo>
                  <a:pt x="43129" y="229057"/>
                </a:lnTo>
                <a:lnTo>
                  <a:pt x="14871" y="204304"/>
                </a:lnTo>
                <a:lnTo>
                  <a:pt x="2870" y="225425"/>
                </a:lnTo>
                <a:lnTo>
                  <a:pt x="0" y="248704"/>
                </a:lnTo>
                <a:lnTo>
                  <a:pt x="6057" y="271360"/>
                </a:lnTo>
                <a:lnTo>
                  <a:pt x="20866" y="290626"/>
                </a:lnTo>
                <a:lnTo>
                  <a:pt x="26619" y="295643"/>
                </a:lnTo>
                <a:lnTo>
                  <a:pt x="33274" y="299529"/>
                </a:lnTo>
                <a:lnTo>
                  <a:pt x="40474" y="302094"/>
                </a:lnTo>
                <a:lnTo>
                  <a:pt x="40474" y="381165"/>
                </a:lnTo>
                <a:lnTo>
                  <a:pt x="43815" y="397611"/>
                </a:lnTo>
                <a:lnTo>
                  <a:pt x="52870" y="411048"/>
                </a:lnTo>
                <a:lnTo>
                  <a:pt x="66294" y="420103"/>
                </a:lnTo>
                <a:lnTo>
                  <a:pt x="82753" y="423430"/>
                </a:lnTo>
                <a:lnTo>
                  <a:pt x="153428" y="423430"/>
                </a:lnTo>
                <a:lnTo>
                  <a:pt x="153428" y="592861"/>
                </a:lnTo>
                <a:lnTo>
                  <a:pt x="454621" y="592861"/>
                </a:lnTo>
                <a:lnTo>
                  <a:pt x="454621" y="524332"/>
                </a:lnTo>
                <a:lnTo>
                  <a:pt x="454621" y="491578"/>
                </a:lnTo>
                <a:lnTo>
                  <a:pt x="454621" y="414020"/>
                </a:lnTo>
                <a:lnTo>
                  <a:pt x="509028" y="414020"/>
                </a:lnTo>
                <a:lnTo>
                  <a:pt x="511098" y="416077"/>
                </a:lnTo>
                <a:lnTo>
                  <a:pt x="511098" y="497039"/>
                </a:lnTo>
                <a:lnTo>
                  <a:pt x="489915" y="508939"/>
                </a:lnTo>
                <a:lnTo>
                  <a:pt x="475449" y="527405"/>
                </a:lnTo>
                <a:lnTo>
                  <a:pt x="468960" y="549948"/>
                </a:lnTo>
                <a:lnTo>
                  <a:pt x="471716" y="574078"/>
                </a:lnTo>
                <a:lnTo>
                  <a:pt x="474319" y="582129"/>
                </a:lnTo>
                <a:lnTo>
                  <a:pt x="478574" y="589546"/>
                </a:lnTo>
                <a:lnTo>
                  <a:pt x="484174" y="595871"/>
                </a:lnTo>
                <a:lnTo>
                  <a:pt x="512406" y="570826"/>
                </a:lnTo>
                <a:lnTo>
                  <a:pt x="508520" y="566559"/>
                </a:lnTo>
                <a:lnTo>
                  <a:pt x="506387" y="560984"/>
                </a:lnTo>
                <a:lnTo>
                  <a:pt x="529945" y="531698"/>
                </a:lnTo>
                <a:lnTo>
                  <a:pt x="539115" y="533552"/>
                </a:lnTo>
                <a:lnTo>
                  <a:pt x="546582" y="538607"/>
                </a:lnTo>
                <a:lnTo>
                  <a:pt x="551611" y="546087"/>
                </a:lnTo>
                <a:lnTo>
                  <a:pt x="553466" y="555244"/>
                </a:lnTo>
                <a:lnTo>
                  <a:pt x="553440" y="560984"/>
                </a:lnTo>
                <a:lnTo>
                  <a:pt x="551281" y="566559"/>
                </a:lnTo>
                <a:lnTo>
                  <a:pt x="547535" y="570826"/>
                </a:lnTo>
                <a:lnTo>
                  <a:pt x="547725" y="570826"/>
                </a:lnTo>
                <a:lnTo>
                  <a:pt x="575856" y="595490"/>
                </a:lnTo>
                <a:lnTo>
                  <a:pt x="587959" y="574459"/>
                </a:lnTo>
                <a:lnTo>
                  <a:pt x="590931" y="5512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734185" y="1696330"/>
            <a:ext cx="718178" cy="271778"/>
          </a:xfrm>
          <a:custGeom>
            <a:avLst/>
            <a:gdLst/>
            <a:ahLst/>
            <a:cxnLst/>
            <a:rect l="l" t="t" r="r" b="b"/>
            <a:pathLst>
              <a:path w="718184" h="271780">
                <a:moveTo>
                  <a:pt x="642542" y="247954"/>
                </a:moveTo>
                <a:lnTo>
                  <a:pt x="0" y="30099"/>
                </a:lnTo>
                <a:lnTo>
                  <a:pt x="10160" y="0"/>
                </a:lnTo>
                <a:lnTo>
                  <a:pt x="652665" y="217804"/>
                </a:lnTo>
                <a:lnTo>
                  <a:pt x="679333" y="217804"/>
                </a:lnTo>
                <a:lnTo>
                  <a:pt x="683016" y="221526"/>
                </a:lnTo>
                <a:lnTo>
                  <a:pt x="653642" y="221526"/>
                </a:lnTo>
                <a:lnTo>
                  <a:pt x="657504" y="236422"/>
                </a:lnTo>
                <a:lnTo>
                  <a:pt x="642542" y="247954"/>
                </a:lnTo>
                <a:close/>
              </a:path>
              <a:path w="718184" h="271780">
                <a:moveTo>
                  <a:pt x="679333" y="217804"/>
                </a:moveTo>
                <a:lnTo>
                  <a:pt x="652665" y="217804"/>
                </a:lnTo>
                <a:lnTo>
                  <a:pt x="642873" y="180974"/>
                </a:lnTo>
                <a:lnTo>
                  <a:pt x="679333" y="217804"/>
                </a:lnTo>
                <a:close/>
              </a:path>
              <a:path w="718184" h="271780">
                <a:moveTo>
                  <a:pt x="612266" y="271272"/>
                </a:moveTo>
                <a:lnTo>
                  <a:pt x="657617" y="236422"/>
                </a:lnTo>
                <a:lnTo>
                  <a:pt x="653642" y="221526"/>
                </a:lnTo>
                <a:lnTo>
                  <a:pt x="683016" y="221526"/>
                </a:lnTo>
                <a:lnTo>
                  <a:pt x="717804" y="256667"/>
                </a:lnTo>
                <a:lnTo>
                  <a:pt x="612266" y="271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477455" y="1690746"/>
            <a:ext cx="866132" cy="527680"/>
          </a:xfrm>
          <a:custGeom>
            <a:avLst/>
            <a:gdLst/>
            <a:ahLst/>
            <a:cxnLst/>
            <a:rect l="l" t="t" r="r" b="b"/>
            <a:pathLst>
              <a:path w="866140" h="527685">
                <a:moveTo>
                  <a:pt x="752983" y="37642"/>
                </a:moveTo>
                <a:lnTo>
                  <a:pt x="750011" y="23025"/>
                </a:lnTo>
                <a:lnTo>
                  <a:pt x="741921" y="11049"/>
                </a:lnTo>
                <a:lnTo>
                  <a:pt x="729957" y="2959"/>
                </a:lnTo>
                <a:lnTo>
                  <a:pt x="715340" y="0"/>
                </a:lnTo>
                <a:lnTo>
                  <a:pt x="696518" y="0"/>
                </a:lnTo>
                <a:lnTo>
                  <a:pt x="696518" y="56464"/>
                </a:lnTo>
                <a:lnTo>
                  <a:pt x="696518" y="376491"/>
                </a:lnTo>
                <a:lnTo>
                  <a:pt x="169418" y="376491"/>
                </a:lnTo>
                <a:lnTo>
                  <a:pt x="169418" y="56464"/>
                </a:lnTo>
                <a:lnTo>
                  <a:pt x="696518" y="56464"/>
                </a:lnTo>
                <a:lnTo>
                  <a:pt x="696518" y="0"/>
                </a:lnTo>
                <a:lnTo>
                  <a:pt x="150596" y="0"/>
                </a:lnTo>
                <a:lnTo>
                  <a:pt x="135978" y="2959"/>
                </a:lnTo>
                <a:lnTo>
                  <a:pt x="124002" y="11049"/>
                </a:lnTo>
                <a:lnTo>
                  <a:pt x="115912" y="23025"/>
                </a:lnTo>
                <a:lnTo>
                  <a:pt x="112941" y="37642"/>
                </a:lnTo>
                <a:lnTo>
                  <a:pt x="112941" y="432968"/>
                </a:lnTo>
                <a:lnTo>
                  <a:pt x="752983" y="432968"/>
                </a:lnTo>
                <a:lnTo>
                  <a:pt x="752983" y="376491"/>
                </a:lnTo>
                <a:lnTo>
                  <a:pt x="752983" y="37642"/>
                </a:lnTo>
                <a:close/>
              </a:path>
              <a:path w="866140" h="527685">
                <a:moveTo>
                  <a:pt x="865936" y="470623"/>
                </a:moveTo>
                <a:lnTo>
                  <a:pt x="489445" y="470623"/>
                </a:lnTo>
                <a:lnTo>
                  <a:pt x="489445" y="485686"/>
                </a:lnTo>
                <a:lnTo>
                  <a:pt x="485673" y="489458"/>
                </a:lnTo>
                <a:lnTo>
                  <a:pt x="380250" y="489458"/>
                </a:lnTo>
                <a:lnTo>
                  <a:pt x="376491" y="485686"/>
                </a:lnTo>
                <a:lnTo>
                  <a:pt x="376491" y="470623"/>
                </a:lnTo>
                <a:lnTo>
                  <a:pt x="0" y="470623"/>
                </a:lnTo>
                <a:lnTo>
                  <a:pt x="0" y="489458"/>
                </a:lnTo>
                <a:lnTo>
                  <a:pt x="2971" y="504063"/>
                </a:lnTo>
                <a:lnTo>
                  <a:pt x="11061" y="516039"/>
                </a:lnTo>
                <a:lnTo>
                  <a:pt x="23025" y="524129"/>
                </a:lnTo>
                <a:lnTo>
                  <a:pt x="37655" y="527100"/>
                </a:lnTo>
                <a:lnTo>
                  <a:pt x="828281" y="527100"/>
                </a:lnTo>
                <a:lnTo>
                  <a:pt x="842899" y="524129"/>
                </a:lnTo>
                <a:lnTo>
                  <a:pt x="854887" y="516039"/>
                </a:lnTo>
                <a:lnTo>
                  <a:pt x="862965" y="504063"/>
                </a:lnTo>
                <a:lnTo>
                  <a:pt x="865936" y="489458"/>
                </a:lnTo>
                <a:lnTo>
                  <a:pt x="865936" y="470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44</a:t>
            </a:fld>
            <a:endParaRPr spc="4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77910" y="-31357"/>
            <a:ext cx="4874215" cy="6880161"/>
            <a:chOff x="6882205" y="0"/>
            <a:chExt cx="487426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85791" y="1879444"/>
              <a:ext cx="4465955" cy="3403600"/>
            </a:xfrm>
            <a:custGeom>
              <a:avLst/>
              <a:gdLst/>
              <a:ahLst/>
              <a:cxnLst/>
              <a:rect l="l" t="t" r="r" b="b"/>
              <a:pathLst>
                <a:path w="4465955" h="3403600">
                  <a:moveTo>
                    <a:pt x="4465735" y="0"/>
                  </a:moveTo>
                  <a:lnTo>
                    <a:pt x="0" y="0"/>
                  </a:lnTo>
                  <a:lnTo>
                    <a:pt x="0" y="3403484"/>
                  </a:lnTo>
                  <a:lnTo>
                    <a:pt x="4465735" y="3403484"/>
                  </a:lnTo>
                  <a:lnTo>
                    <a:pt x="446573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85791" y="1879444"/>
              <a:ext cx="4465955" cy="3403600"/>
            </a:xfrm>
            <a:custGeom>
              <a:avLst/>
              <a:gdLst/>
              <a:ahLst/>
              <a:cxnLst/>
              <a:rect l="l" t="t" r="r" b="b"/>
              <a:pathLst>
                <a:path w="4465955" h="3403600">
                  <a:moveTo>
                    <a:pt x="0" y="0"/>
                  </a:moveTo>
                  <a:lnTo>
                    <a:pt x="4465735" y="0"/>
                  </a:lnTo>
                  <a:lnTo>
                    <a:pt x="4465735" y="3403484"/>
                  </a:lnTo>
                  <a:lnTo>
                    <a:pt x="0" y="3403484"/>
                  </a:lnTo>
                  <a:lnTo>
                    <a:pt x="0" y="0"/>
                  </a:lnTo>
                  <a:close/>
                </a:path>
              </a:pathLst>
            </a:custGeom>
            <a:ln w="95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72150" y="1972066"/>
              <a:ext cx="32384" cy="10795"/>
            </a:xfrm>
            <a:custGeom>
              <a:avLst/>
              <a:gdLst/>
              <a:ahLst/>
              <a:cxnLst/>
              <a:rect l="l" t="t" r="r" b="b"/>
              <a:pathLst>
                <a:path w="32384" h="10794">
                  <a:moveTo>
                    <a:pt x="32352" y="0"/>
                  </a:moveTo>
                  <a:lnTo>
                    <a:pt x="0" y="0"/>
                  </a:lnTo>
                  <a:lnTo>
                    <a:pt x="0" y="10432"/>
                  </a:lnTo>
                  <a:lnTo>
                    <a:pt x="32352" y="10432"/>
                  </a:lnTo>
                  <a:lnTo>
                    <a:pt x="323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50483" y="1918630"/>
              <a:ext cx="3493373" cy="11892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63007" y="2378561"/>
              <a:ext cx="652627" cy="70255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349528" y="3346399"/>
              <a:ext cx="2120900" cy="10795"/>
            </a:xfrm>
            <a:custGeom>
              <a:avLst/>
              <a:gdLst/>
              <a:ahLst/>
              <a:cxnLst/>
              <a:rect l="l" t="t" r="r" b="b"/>
              <a:pathLst>
                <a:path w="2120900" h="10795">
                  <a:moveTo>
                    <a:pt x="32346" y="0"/>
                  </a:moveTo>
                  <a:lnTo>
                    <a:pt x="0" y="0"/>
                  </a:lnTo>
                  <a:lnTo>
                    <a:pt x="0" y="10553"/>
                  </a:lnTo>
                  <a:lnTo>
                    <a:pt x="32346" y="10553"/>
                  </a:lnTo>
                  <a:lnTo>
                    <a:pt x="32346" y="0"/>
                  </a:lnTo>
                  <a:close/>
                </a:path>
                <a:path w="2120900" h="10795">
                  <a:moveTo>
                    <a:pt x="76098" y="0"/>
                  </a:moveTo>
                  <a:lnTo>
                    <a:pt x="43764" y="0"/>
                  </a:lnTo>
                  <a:lnTo>
                    <a:pt x="43764" y="10553"/>
                  </a:lnTo>
                  <a:lnTo>
                    <a:pt x="76098" y="10553"/>
                  </a:lnTo>
                  <a:lnTo>
                    <a:pt x="76098" y="0"/>
                  </a:lnTo>
                  <a:close/>
                </a:path>
                <a:path w="2120900" h="10795">
                  <a:moveTo>
                    <a:pt x="2033066" y="0"/>
                  </a:moveTo>
                  <a:lnTo>
                    <a:pt x="2000732" y="0"/>
                  </a:lnTo>
                  <a:lnTo>
                    <a:pt x="2000732" y="10553"/>
                  </a:lnTo>
                  <a:lnTo>
                    <a:pt x="2033066" y="10553"/>
                  </a:lnTo>
                  <a:lnTo>
                    <a:pt x="2033066" y="0"/>
                  </a:lnTo>
                  <a:close/>
                </a:path>
                <a:path w="2120900" h="10795">
                  <a:moveTo>
                    <a:pt x="2076831" y="0"/>
                  </a:moveTo>
                  <a:lnTo>
                    <a:pt x="2044484" y="0"/>
                  </a:lnTo>
                  <a:lnTo>
                    <a:pt x="2044484" y="10553"/>
                  </a:lnTo>
                  <a:lnTo>
                    <a:pt x="2076831" y="10553"/>
                  </a:lnTo>
                  <a:lnTo>
                    <a:pt x="2076831" y="0"/>
                  </a:lnTo>
                  <a:close/>
                </a:path>
                <a:path w="2120900" h="10795">
                  <a:moveTo>
                    <a:pt x="2120582" y="0"/>
                  </a:moveTo>
                  <a:lnTo>
                    <a:pt x="2089251" y="0"/>
                  </a:lnTo>
                  <a:lnTo>
                    <a:pt x="2089251" y="10553"/>
                  </a:lnTo>
                  <a:lnTo>
                    <a:pt x="2120582" y="10553"/>
                  </a:lnTo>
                  <a:lnTo>
                    <a:pt x="21205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3338" y="3292951"/>
              <a:ext cx="3800726" cy="42277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357135" y="3903776"/>
              <a:ext cx="1198245" cy="397510"/>
            </a:xfrm>
            <a:custGeom>
              <a:avLst/>
              <a:gdLst/>
              <a:ahLst/>
              <a:cxnLst/>
              <a:rect l="l" t="t" r="r" b="b"/>
              <a:pathLst>
                <a:path w="1198245" h="397510">
                  <a:moveTo>
                    <a:pt x="12369" y="382739"/>
                  </a:moveTo>
                  <a:lnTo>
                    <a:pt x="0" y="382739"/>
                  </a:lnTo>
                  <a:lnTo>
                    <a:pt x="0" y="397052"/>
                  </a:lnTo>
                  <a:lnTo>
                    <a:pt x="12369" y="397052"/>
                  </a:lnTo>
                  <a:lnTo>
                    <a:pt x="12369" y="382739"/>
                  </a:lnTo>
                  <a:close/>
                </a:path>
                <a:path w="1198245" h="397510">
                  <a:moveTo>
                    <a:pt x="1147356" y="53441"/>
                  </a:moveTo>
                  <a:lnTo>
                    <a:pt x="1115009" y="53441"/>
                  </a:lnTo>
                  <a:lnTo>
                    <a:pt x="1115009" y="63995"/>
                  </a:lnTo>
                  <a:lnTo>
                    <a:pt x="1147356" y="63995"/>
                  </a:lnTo>
                  <a:lnTo>
                    <a:pt x="1147356" y="53441"/>
                  </a:lnTo>
                  <a:close/>
                </a:path>
                <a:path w="1198245" h="397510">
                  <a:moveTo>
                    <a:pt x="1197825" y="0"/>
                  </a:moveTo>
                  <a:lnTo>
                    <a:pt x="1180655" y="0"/>
                  </a:lnTo>
                  <a:lnTo>
                    <a:pt x="1174940" y="1917"/>
                  </a:lnTo>
                  <a:lnTo>
                    <a:pt x="1171143" y="4838"/>
                  </a:lnTo>
                  <a:lnTo>
                    <a:pt x="1168285" y="8661"/>
                  </a:lnTo>
                  <a:lnTo>
                    <a:pt x="1166380" y="13360"/>
                  </a:lnTo>
                  <a:lnTo>
                    <a:pt x="1166380" y="25831"/>
                  </a:lnTo>
                  <a:lnTo>
                    <a:pt x="1155915" y="25831"/>
                  </a:lnTo>
                  <a:lnTo>
                    <a:pt x="1155915" y="34353"/>
                  </a:lnTo>
                  <a:lnTo>
                    <a:pt x="1166380" y="34353"/>
                  </a:lnTo>
                  <a:lnTo>
                    <a:pt x="1166380" y="91605"/>
                  </a:lnTo>
                  <a:lnTo>
                    <a:pt x="1176845" y="91605"/>
                  </a:lnTo>
                  <a:lnTo>
                    <a:pt x="1176845" y="34353"/>
                  </a:lnTo>
                  <a:lnTo>
                    <a:pt x="1194904" y="34353"/>
                  </a:lnTo>
                  <a:lnTo>
                    <a:pt x="1194904" y="25831"/>
                  </a:lnTo>
                  <a:lnTo>
                    <a:pt x="1176845" y="25831"/>
                  </a:lnTo>
                  <a:lnTo>
                    <a:pt x="1176845" y="15278"/>
                  </a:lnTo>
                  <a:lnTo>
                    <a:pt x="1177798" y="13360"/>
                  </a:lnTo>
                  <a:lnTo>
                    <a:pt x="1179703" y="11455"/>
                  </a:lnTo>
                  <a:lnTo>
                    <a:pt x="1180655" y="9550"/>
                  </a:lnTo>
                  <a:lnTo>
                    <a:pt x="1183500" y="8661"/>
                  </a:lnTo>
                  <a:lnTo>
                    <a:pt x="1197825" y="8661"/>
                  </a:lnTo>
                  <a:lnTo>
                    <a:pt x="11978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0483" y="3903774"/>
              <a:ext cx="3328884" cy="73110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49528" y="4439221"/>
              <a:ext cx="2120900" cy="445134"/>
            </a:xfrm>
            <a:custGeom>
              <a:avLst/>
              <a:gdLst/>
              <a:ahLst/>
              <a:cxnLst/>
              <a:rect l="l" t="t" r="r" b="b"/>
              <a:pathLst>
                <a:path w="2120900" h="445135">
                  <a:moveTo>
                    <a:pt x="19977" y="305422"/>
                  </a:moveTo>
                  <a:lnTo>
                    <a:pt x="7607" y="305422"/>
                  </a:lnTo>
                  <a:lnTo>
                    <a:pt x="7607" y="319735"/>
                  </a:lnTo>
                  <a:lnTo>
                    <a:pt x="19977" y="319735"/>
                  </a:lnTo>
                  <a:lnTo>
                    <a:pt x="19977" y="305422"/>
                  </a:lnTo>
                  <a:close/>
                </a:path>
                <a:path w="2120900" h="445135">
                  <a:moveTo>
                    <a:pt x="19977" y="152717"/>
                  </a:moveTo>
                  <a:lnTo>
                    <a:pt x="7607" y="152717"/>
                  </a:lnTo>
                  <a:lnTo>
                    <a:pt x="7607" y="167030"/>
                  </a:lnTo>
                  <a:lnTo>
                    <a:pt x="19977" y="167030"/>
                  </a:lnTo>
                  <a:lnTo>
                    <a:pt x="19977" y="152717"/>
                  </a:lnTo>
                  <a:close/>
                </a:path>
                <a:path w="2120900" h="445135">
                  <a:moveTo>
                    <a:pt x="19977" y="0"/>
                  </a:moveTo>
                  <a:lnTo>
                    <a:pt x="7607" y="0"/>
                  </a:lnTo>
                  <a:lnTo>
                    <a:pt x="7607" y="14312"/>
                  </a:lnTo>
                  <a:lnTo>
                    <a:pt x="19977" y="14312"/>
                  </a:lnTo>
                  <a:lnTo>
                    <a:pt x="19977" y="0"/>
                  </a:lnTo>
                  <a:close/>
                </a:path>
                <a:path w="2120900" h="445135">
                  <a:moveTo>
                    <a:pt x="32346" y="434263"/>
                  </a:moveTo>
                  <a:lnTo>
                    <a:pt x="0" y="434263"/>
                  </a:lnTo>
                  <a:lnTo>
                    <a:pt x="0" y="444766"/>
                  </a:lnTo>
                  <a:lnTo>
                    <a:pt x="32346" y="444766"/>
                  </a:lnTo>
                  <a:lnTo>
                    <a:pt x="32346" y="434263"/>
                  </a:lnTo>
                  <a:close/>
                </a:path>
                <a:path w="2120900" h="445135">
                  <a:moveTo>
                    <a:pt x="76098" y="434263"/>
                  </a:moveTo>
                  <a:lnTo>
                    <a:pt x="43764" y="434263"/>
                  </a:lnTo>
                  <a:lnTo>
                    <a:pt x="43764" y="444766"/>
                  </a:lnTo>
                  <a:lnTo>
                    <a:pt x="76098" y="444766"/>
                  </a:lnTo>
                  <a:lnTo>
                    <a:pt x="76098" y="434263"/>
                  </a:lnTo>
                  <a:close/>
                </a:path>
                <a:path w="2120900" h="445135">
                  <a:moveTo>
                    <a:pt x="2033066" y="434263"/>
                  </a:moveTo>
                  <a:lnTo>
                    <a:pt x="2000732" y="434263"/>
                  </a:lnTo>
                  <a:lnTo>
                    <a:pt x="2000732" y="444766"/>
                  </a:lnTo>
                  <a:lnTo>
                    <a:pt x="2033066" y="444766"/>
                  </a:lnTo>
                  <a:lnTo>
                    <a:pt x="2033066" y="434263"/>
                  </a:lnTo>
                  <a:close/>
                </a:path>
                <a:path w="2120900" h="445135">
                  <a:moveTo>
                    <a:pt x="2076831" y="434263"/>
                  </a:moveTo>
                  <a:lnTo>
                    <a:pt x="2044484" y="434263"/>
                  </a:lnTo>
                  <a:lnTo>
                    <a:pt x="2044484" y="444766"/>
                  </a:lnTo>
                  <a:lnTo>
                    <a:pt x="2076831" y="444766"/>
                  </a:lnTo>
                  <a:lnTo>
                    <a:pt x="2076831" y="434263"/>
                  </a:lnTo>
                  <a:close/>
                </a:path>
                <a:path w="2120900" h="445135">
                  <a:moveTo>
                    <a:pt x="2120582" y="434263"/>
                  </a:moveTo>
                  <a:lnTo>
                    <a:pt x="2089251" y="434263"/>
                  </a:lnTo>
                  <a:lnTo>
                    <a:pt x="2089251" y="444766"/>
                  </a:lnTo>
                  <a:lnTo>
                    <a:pt x="2120582" y="444766"/>
                  </a:lnTo>
                  <a:lnTo>
                    <a:pt x="2120582" y="4342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5240" y="4820034"/>
              <a:ext cx="4081384" cy="4228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89892" y="4972746"/>
              <a:ext cx="216866" cy="93525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12679" y="207118"/>
            <a:ext cx="4722451" cy="1361719"/>
          </a:xfrm>
          <a:prstGeom prst="rect">
            <a:avLst/>
          </a:prstGeom>
        </p:spPr>
        <p:txBody>
          <a:bodyPr vert="horz" wrap="square" lIns="0" tIns="41275" rIns="0" bIns="0" rtlCol="0" anchor="ctr">
            <a:spAutoFit/>
          </a:bodyPr>
          <a:lstStyle/>
          <a:p>
            <a:pPr marL="12700" marR="5080">
              <a:lnSpc>
                <a:spcPts val="3278"/>
              </a:lnSpc>
              <a:spcBef>
                <a:spcPts val="325"/>
              </a:spcBef>
            </a:pPr>
            <a:r>
              <a:rPr spc="180" dirty="0">
                <a:solidFill>
                  <a:srgbClr val="FFB900"/>
                </a:solidFill>
              </a:rPr>
              <a:t>Επιθέσεις</a:t>
            </a:r>
            <a:r>
              <a:rPr spc="165" dirty="0">
                <a:solidFill>
                  <a:srgbClr val="FFB900"/>
                </a:solidFill>
              </a:rPr>
              <a:t> </a:t>
            </a:r>
            <a:r>
              <a:rPr spc="204" dirty="0">
                <a:solidFill>
                  <a:srgbClr val="FFB900"/>
                </a:solidFill>
              </a:rPr>
              <a:t>άρνησης</a:t>
            </a:r>
            <a:r>
              <a:rPr spc="185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παροχής </a:t>
            </a:r>
            <a:r>
              <a:rPr spc="-705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υπηρεσιών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45</a:t>
            </a:fld>
            <a:endParaRPr spc="40" dirty="0"/>
          </a:p>
        </p:txBody>
      </p:sp>
      <p:sp>
        <p:nvSpPr>
          <p:cNvPr id="17" name="object 17"/>
          <p:cNvSpPr txBox="1"/>
          <p:nvPr/>
        </p:nvSpPr>
        <p:spPr>
          <a:xfrm>
            <a:off x="779353" y="1582363"/>
            <a:ext cx="5756471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14" dirty="0">
                <a:latin typeface="Calibri"/>
                <a:cs typeface="Calibri"/>
              </a:rPr>
              <a:t>Μια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επίθεση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άρνησης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παροχής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υπηρεσιών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(DoS)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αποσκοπεί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0794" y="1731586"/>
            <a:ext cx="5006929" cy="825482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291456">
              <a:lnSpc>
                <a:spcPct val="69900"/>
              </a:lnSpc>
              <a:spcBef>
                <a:spcPts val="605"/>
              </a:spcBef>
            </a:pPr>
            <a:r>
              <a:rPr sz="1400" spc="100" dirty="0">
                <a:latin typeface="Calibri"/>
                <a:cs typeface="Calibri"/>
              </a:rPr>
              <a:t>στην </a:t>
            </a:r>
            <a:r>
              <a:rPr sz="1400" spc="105" dirty="0">
                <a:latin typeface="Calibri"/>
                <a:cs typeface="Calibri"/>
              </a:rPr>
              <a:t>παρεμπόδιση </a:t>
            </a:r>
            <a:r>
              <a:rPr sz="1400" spc="90" dirty="0">
                <a:latin typeface="Calibri"/>
                <a:cs typeface="Calibri"/>
              </a:rPr>
              <a:t>της </a:t>
            </a:r>
            <a:r>
              <a:rPr sz="1400" spc="105" dirty="0">
                <a:latin typeface="Calibri"/>
                <a:cs typeface="Calibri"/>
              </a:rPr>
              <a:t>παροχής </a:t>
            </a:r>
            <a:r>
              <a:rPr sz="1400" spc="90" dirty="0">
                <a:latin typeface="Calibri"/>
                <a:cs typeface="Calibri"/>
              </a:rPr>
              <a:t>μιας </a:t>
            </a:r>
            <a:r>
              <a:rPr sz="1400" spc="95" dirty="0">
                <a:latin typeface="Calibri"/>
                <a:cs typeface="Calibri"/>
              </a:rPr>
              <a:t>υπηρεσίας </a:t>
            </a:r>
            <a:r>
              <a:rPr sz="1400" spc="105" dirty="0">
                <a:latin typeface="Calibri"/>
                <a:cs typeface="Calibri"/>
              </a:rPr>
              <a:t>με </a:t>
            </a:r>
            <a:r>
              <a:rPr sz="1400" spc="90" dirty="0">
                <a:latin typeface="Calibri"/>
                <a:cs typeface="Calibri"/>
              </a:rPr>
              <a:t>την 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παρεμπόδιση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κρίσιμων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πόρων,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συνήθως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πλημμύρες.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55"/>
              </a:lnSpc>
            </a:pPr>
            <a:r>
              <a:rPr sz="1400" spc="95" dirty="0">
                <a:latin typeface="Calibri"/>
                <a:cs typeface="Calibri"/>
              </a:rPr>
              <a:t>τις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επικοινωνίες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των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διακομιστών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ή/και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με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αποστολή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215"/>
              </a:spcBef>
            </a:pPr>
            <a:r>
              <a:rPr sz="1400" spc="130" dirty="0">
                <a:latin typeface="Calibri"/>
                <a:cs typeface="Calibri"/>
              </a:rPr>
              <a:t>υπερβολικός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αριθμός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αιτήσεων.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9352" y="2651213"/>
            <a:ext cx="506344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05" indent="-168905">
              <a:spcBef>
                <a:spcPts val="100"/>
              </a:spcBef>
              <a:buClr>
                <a:srgbClr val="FFB900"/>
              </a:buClr>
              <a:buSzPct val="128571"/>
              <a:buFont typeface="Segoe UI Symbol"/>
              <a:buChar char="▪"/>
              <a:tabLst>
                <a:tab pos="181605" algn="l"/>
              </a:tabLst>
            </a:pPr>
            <a:r>
              <a:rPr sz="1400" spc="105" dirty="0">
                <a:latin typeface="Calibri"/>
                <a:cs typeface="Calibri"/>
              </a:rPr>
              <a:t>Παρόλο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ορισμένες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επιθέσεις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DoS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εμποδίζουν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κρίσιμα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0790" y="2800436"/>
            <a:ext cx="5570169" cy="3888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85" dirty="0">
                <a:latin typeface="Calibri"/>
                <a:cs typeface="Calibri"/>
              </a:rPr>
              <a:t>στοιχεία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ενός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συστήματος,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κύριος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όγκος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επιθέσεων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DoS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δεν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απαιτεί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περισσότερες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δεξιότητες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από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απλή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παραγωγή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0791" y="3170955"/>
            <a:ext cx="16065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14" dirty="0">
                <a:latin typeface="Calibri"/>
                <a:cs typeface="Calibri"/>
              </a:rPr>
              <a:t>πάρα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πολύ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κίνηση.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9353" y="3487409"/>
            <a:ext cx="5756471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90" dirty="0">
                <a:latin typeface="Calibri"/>
                <a:cs typeface="Calibri"/>
              </a:rPr>
              <a:t>Εντοπίζοντας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πλημμύρα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κυκλοφορίας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στο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δίκτυο,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άμυνα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0796" y="3636636"/>
            <a:ext cx="5507304" cy="3888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95" dirty="0">
                <a:latin typeface="Calibri"/>
                <a:cs typeface="Calibri"/>
              </a:rPr>
              <a:t>μπορεί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ενδεχομένως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σταματήσει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επίθεση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εντοπίσει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πηγές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κυκλοφορίας.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9354" y="4103900"/>
            <a:ext cx="5756469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35" dirty="0">
                <a:latin typeface="Calibri"/>
                <a:cs typeface="Calibri"/>
              </a:rPr>
              <a:t>Ένα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botnet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παράγει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απαραίτητη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ποσότητα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0793" y="4253125"/>
            <a:ext cx="5346650" cy="607474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125" dirty="0">
                <a:latin typeface="Calibri"/>
                <a:cs typeface="Calibri"/>
              </a:rPr>
              <a:t>κίνησης </a:t>
            </a:r>
            <a:r>
              <a:rPr sz="1400" spc="140" dirty="0">
                <a:latin typeface="Calibri"/>
                <a:cs typeface="Calibri"/>
              </a:rPr>
              <a:t>με </a:t>
            </a:r>
            <a:r>
              <a:rPr sz="1400" spc="125" dirty="0">
                <a:latin typeface="Calibri"/>
                <a:cs typeface="Calibri"/>
              </a:rPr>
              <a:t>τη </a:t>
            </a:r>
            <a:r>
              <a:rPr sz="1400" spc="135" dirty="0">
                <a:latin typeface="Calibri"/>
                <a:cs typeface="Calibri"/>
              </a:rPr>
              <a:t>στρατολόγηση μεγάλου αριθμού </a:t>
            </a:r>
            <a:r>
              <a:rPr sz="1400" spc="114" dirty="0">
                <a:latin typeface="Calibri"/>
                <a:cs typeface="Calibri"/>
              </a:rPr>
              <a:t>bots- </a:t>
            </a:r>
            <a:r>
              <a:rPr sz="1400" spc="140" dirty="0">
                <a:latin typeface="Calibri"/>
                <a:cs typeface="Calibri"/>
              </a:rPr>
              <a:t>με 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αυτόν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τρόπο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η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παραγόμενη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κίνηση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οι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πηγές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είναι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60"/>
              </a:spcBef>
            </a:pPr>
            <a:r>
              <a:rPr sz="1400" spc="65" dirty="0">
                <a:latin typeface="Calibri"/>
                <a:cs typeface="Calibri"/>
              </a:rPr>
              <a:t>κατανεμημένα,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άρα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λιγότερο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ανιχνεύσιμα.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9356" y="4945102"/>
            <a:ext cx="4876820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55" dirty="0">
                <a:latin typeface="Calibri"/>
                <a:cs typeface="Calibri"/>
              </a:rPr>
              <a:t>Μια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τέτοια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κατανεμημένη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επίθεση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ονομάζεται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0791" y="5077145"/>
            <a:ext cx="468117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35" dirty="0">
                <a:latin typeface="Calibri"/>
                <a:cs typeface="Calibri"/>
              </a:rPr>
              <a:t>κατανεμημένη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επίθεση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άρνησης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παροχής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υπηρεσιών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70791" y="5209185"/>
            <a:ext cx="68198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14" dirty="0">
                <a:latin typeface="Calibri"/>
                <a:cs typeface="Calibri"/>
              </a:rPr>
              <a:t>(DDoS).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47851" y="5594792"/>
            <a:ext cx="206055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155" dirty="0">
                <a:latin typeface="Calibri"/>
                <a:cs typeface="Calibri"/>
              </a:rPr>
              <a:t>Μια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απλή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επίθεση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ping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9240" y="86145"/>
            <a:ext cx="9039141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15" dirty="0">
                <a:solidFill>
                  <a:srgbClr val="FFB900"/>
                </a:solidFill>
              </a:rPr>
              <a:t>Κακόβουλο</a:t>
            </a:r>
            <a:r>
              <a:rPr spc="225" dirty="0">
                <a:solidFill>
                  <a:srgbClr val="FFB900"/>
                </a:solidFill>
              </a:rPr>
              <a:t> </a:t>
            </a:r>
            <a:r>
              <a:rPr spc="190" dirty="0">
                <a:solidFill>
                  <a:srgbClr val="FFB900"/>
                </a:solidFill>
              </a:rPr>
              <a:t>λογισμικό</a:t>
            </a:r>
            <a:r>
              <a:rPr spc="229" dirty="0">
                <a:solidFill>
                  <a:srgbClr val="FFB900"/>
                </a:solidFill>
              </a:rPr>
              <a:t> </a:t>
            </a:r>
            <a:r>
              <a:rPr spc="140" dirty="0">
                <a:solidFill>
                  <a:srgbClr val="FFB900"/>
                </a:solidFill>
              </a:rPr>
              <a:t>ανά</a:t>
            </a:r>
            <a:r>
              <a:rPr spc="75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επιδιωκόμενο</a:t>
            </a:r>
            <a:r>
              <a:rPr spc="240" dirty="0">
                <a:solidFill>
                  <a:srgbClr val="FFB900"/>
                </a:solidFill>
              </a:rPr>
              <a:t> </a:t>
            </a:r>
            <a:r>
              <a:rPr spc="195" dirty="0">
                <a:solidFill>
                  <a:srgbClr val="FFB900"/>
                </a:solidFill>
              </a:rPr>
              <a:t>αποτέλεσμα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5916" y="1226025"/>
            <a:ext cx="6109669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836" indent="-104135">
              <a:lnSpc>
                <a:spcPts val="1839"/>
              </a:lnSpc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Το</a:t>
            </a:r>
            <a:r>
              <a:rPr sz="14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0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adware</a:t>
            </a:r>
            <a:r>
              <a:rPr sz="14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στέλνει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(ως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επί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πλείστον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ανεπιθύμητες)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διαφημίσεις.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5916" y="1516700"/>
            <a:ext cx="5315458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00" dirty="0">
                <a:latin typeface="Calibri"/>
                <a:cs typeface="Calibri"/>
              </a:rPr>
              <a:t>Το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λογισμικό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u="sng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spam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στέλνει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μαζικά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πλήθος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μηνυμάτων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(στο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7355" y="1665926"/>
            <a:ext cx="5236796" cy="3888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90" dirty="0">
                <a:latin typeface="Calibri"/>
                <a:cs typeface="Calibri"/>
              </a:rPr>
              <a:t>ηλεκτρονικό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ταχυδρομείο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άλλα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συστήματα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ανταλλαγής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μηνυμάτων),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ενδεχομένως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για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κακόβουλους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σκοπούς.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5916" y="2133192"/>
            <a:ext cx="5236796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05" dirty="0">
                <a:latin typeface="Calibri"/>
                <a:cs typeface="Calibri"/>
              </a:rPr>
              <a:t>Τα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μηνύματα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u="sng" spc="10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ψαρέματος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αναγκάζουν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τους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χρήστες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7355" y="2282418"/>
            <a:ext cx="5537783" cy="3888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95" dirty="0">
                <a:latin typeface="Calibri"/>
                <a:cs typeface="Calibri"/>
              </a:rPr>
              <a:t>εκτελέσουν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ενέργειες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βλάπτουν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τους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ίδιους,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π.χ.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ανοίξουν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κακόβουλες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ιστοσελίδες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κατεβάσουν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δούρειους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ίππους.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5912" y="2749681"/>
            <a:ext cx="4969464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u="sng" spc="1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Το</a:t>
            </a:r>
            <a:r>
              <a:rPr sz="14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κατασκοπευτικό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λογισμικό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καταγράφει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τις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ενέργειες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7355" y="2898905"/>
            <a:ext cx="4986609" cy="53970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605"/>
              </a:spcBef>
            </a:pPr>
            <a:r>
              <a:rPr sz="1400" spc="125" dirty="0">
                <a:latin typeface="Calibri"/>
                <a:cs typeface="Calibri"/>
              </a:rPr>
              <a:t>ενός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ανθρώπου-χρήστη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έναν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υπολογιστή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με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σκοπό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συλλογή ευαίσθητων </a:t>
            </a:r>
            <a:r>
              <a:rPr sz="1400" spc="130" dirty="0">
                <a:latin typeface="Calibri"/>
                <a:cs typeface="Calibri"/>
              </a:rPr>
              <a:t>δεδομένων. </a:t>
            </a:r>
            <a:r>
              <a:rPr sz="1400" spc="135" dirty="0">
                <a:latin typeface="Calibri"/>
                <a:cs typeface="Calibri"/>
              </a:rPr>
              <a:t>Το </a:t>
            </a:r>
            <a:r>
              <a:rPr sz="1400" spc="130" dirty="0">
                <a:latin typeface="Calibri"/>
                <a:cs typeface="Calibri"/>
              </a:rPr>
              <a:t>κατασκοπευτικό </a:t>
            </a:r>
            <a:r>
              <a:rPr sz="1400" spc="13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λογισμικό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μπορεί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ενδεχομένως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αποτελείται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από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7354" y="3346578"/>
            <a:ext cx="5667957" cy="18363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05"/>
              </a:lnSpc>
              <a:spcBef>
                <a:spcPts val="100"/>
              </a:spcBef>
            </a:pPr>
            <a:r>
              <a:rPr sz="1400" spc="130" dirty="0">
                <a:latin typeface="Calibri"/>
                <a:cs typeface="Calibri"/>
              </a:rPr>
              <a:t>περισσότερα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από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ένα</a:t>
            </a:r>
            <a:endParaRPr sz="1400">
              <a:latin typeface="Calibri"/>
              <a:cs typeface="Calibri"/>
            </a:endParaRPr>
          </a:p>
          <a:p>
            <a:pPr marL="12700" marR="119376">
              <a:lnSpc>
                <a:spcPts val="1350"/>
              </a:lnSpc>
              <a:spcBef>
                <a:spcPts val="145"/>
              </a:spcBef>
            </a:pPr>
            <a:r>
              <a:rPr sz="1400" spc="114" dirty="0">
                <a:latin typeface="Calibri"/>
                <a:cs typeface="Calibri"/>
              </a:rPr>
              <a:t>στοιχεία </a:t>
            </a:r>
            <a:r>
              <a:rPr sz="1400" spc="150" dirty="0">
                <a:latin typeface="Calibri"/>
                <a:cs typeface="Calibri"/>
              </a:rPr>
              <a:t>που </a:t>
            </a:r>
            <a:r>
              <a:rPr sz="1400" spc="125" dirty="0">
                <a:latin typeface="Calibri"/>
                <a:cs typeface="Calibri"/>
              </a:rPr>
              <a:t>χρησιμοποιούν </a:t>
            </a:r>
            <a:r>
              <a:rPr sz="1400" spc="120" dirty="0">
                <a:latin typeface="Calibri"/>
                <a:cs typeface="Calibri"/>
              </a:rPr>
              <a:t>διαφορετικές </a:t>
            </a:r>
            <a:r>
              <a:rPr sz="1400" spc="140" dirty="0">
                <a:latin typeface="Calibri"/>
                <a:cs typeface="Calibri"/>
              </a:rPr>
              <a:t>μεθόδους </a:t>
            </a:r>
            <a:r>
              <a:rPr sz="1400" spc="114" dirty="0">
                <a:latin typeface="Calibri"/>
                <a:cs typeface="Calibri"/>
              </a:rPr>
              <a:t>για </a:t>
            </a:r>
            <a:r>
              <a:rPr sz="1400" spc="120" dirty="0">
                <a:latin typeface="Calibri"/>
                <a:cs typeface="Calibri"/>
              </a:rPr>
              <a:t>τη </a:t>
            </a:r>
            <a:r>
              <a:rPr sz="1400" spc="12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συλλογή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δεδομένων.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Ένα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u="sng" spc="1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keylogger</a:t>
            </a:r>
            <a:r>
              <a:rPr sz="14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καταγράφει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ακολουθία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των </a:t>
            </a:r>
            <a:r>
              <a:rPr sz="1400" spc="140" dirty="0">
                <a:latin typeface="Calibri"/>
                <a:cs typeface="Calibri"/>
              </a:rPr>
              <a:t>πλήκτρων </a:t>
            </a:r>
            <a:r>
              <a:rPr sz="1400" spc="150" dirty="0">
                <a:latin typeface="Calibri"/>
                <a:cs typeface="Calibri"/>
              </a:rPr>
              <a:t>που </a:t>
            </a:r>
            <a:r>
              <a:rPr sz="1400" spc="120" dirty="0">
                <a:latin typeface="Calibri"/>
                <a:cs typeface="Calibri"/>
              </a:rPr>
              <a:t>πατιούνται </a:t>
            </a:r>
            <a:r>
              <a:rPr sz="1400" spc="135" dirty="0">
                <a:latin typeface="Calibri"/>
                <a:cs typeface="Calibri"/>
              </a:rPr>
              <a:t>στο </a:t>
            </a:r>
            <a:r>
              <a:rPr sz="1400" spc="130" dirty="0">
                <a:latin typeface="Calibri"/>
                <a:cs typeface="Calibri"/>
              </a:rPr>
              <a:t>πληκτρολόγιο </a:t>
            </a:r>
            <a:r>
              <a:rPr sz="1400" spc="13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χρησιμοποιώντας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διάφορες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μεθόδους,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175"/>
              </a:lnSpc>
            </a:pPr>
            <a:r>
              <a:rPr sz="1400" spc="100" dirty="0">
                <a:latin typeface="Calibri"/>
                <a:cs typeface="Calibri"/>
              </a:rPr>
              <a:t>π.χ.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διεισδύοντας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στο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λογισμικό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του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πληκτρολογίου,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350"/>
              </a:lnSpc>
              <a:spcBef>
                <a:spcPts val="150"/>
              </a:spcBef>
            </a:pPr>
            <a:r>
              <a:rPr sz="1400" spc="135" dirty="0">
                <a:latin typeface="Calibri"/>
                <a:cs typeface="Calibri"/>
              </a:rPr>
              <a:t>καταγράφοντας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τον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(ελαφρώς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διαφορετικό)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ήχο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κάθε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πλήκτρου,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τραβώντας </a:t>
            </a:r>
            <a:r>
              <a:rPr sz="1400" spc="120" dirty="0">
                <a:latin typeface="Calibri"/>
                <a:cs typeface="Calibri"/>
              </a:rPr>
              <a:t>screenshot </a:t>
            </a:r>
            <a:r>
              <a:rPr sz="1400" spc="110" dirty="0">
                <a:latin typeface="Calibri"/>
                <a:cs typeface="Calibri"/>
              </a:rPr>
              <a:t>κ.λπ. </a:t>
            </a:r>
            <a:r>
              <a:rPr sz="1400" spc="135" dirty="0">
                <a:latin typeface="Calibri"/>
                <a:cs typeface="Calibri"/>
              </a:rPr>
              <a:t>Το </a:t>
            </a:r>
            <a:r>
              <a:rPr sz="1400" spc="120" dirty="0">
                <a:latin typeface="Calibri"/>
                <a:cs typeface="Calibri"/>
              </a:rPr>
              <a:t>λογισμικό </a:t>
            </a:r>
            <a:r>
              <a:rPr sz="1400" spc="130" dirty="0">
                <a:latin typeface="Calibri"/>
                <a:cs typeface="Calibri"/>
              </a:rPr>
              <a:t>κατασκοπείας μπορεί </a:t>
            </a:r>
            <a:r>
              <a:rPr sz="1400" spc="13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επίσης </a:t>
            </a:r>
            <a:r>
              <a:rPr sz="1400" spc="140" dirty="0">
                <a:latin typeface="Calibri"/>
                <a:cs typeface="Calibri"/>
              </a:rPr>
              <a:t>να </a:t>
            </a:r>
            <a:r>
              <a:rPr sz="1400" spc="125" dirty="0">
                <a:latin typeface="Calibri"/>
                <a:cs typeface="Calibri"/>
              </a:rPr>
              <a:t>χρησιμοποιήσει </a:t>
            </a:r>
            <a:r>
              <a:rPr sz="1400" spc="120" dirty="0">
                <a:latin typeface="Calibri"/>
                <a:cs typeface="Calibri"/>
              </a:rPr>
              <a:t>την </a:t>
            </a:r>
            <a:r>
              <a:rPr sz="1400" spc="140" dirty="0">
                <a:latin typeface="Calibri"/>
                <a:cs typeface="Calibri"/>
              </a:rPr>
              <a:t>κάμερα </a:t>
            </a:r>
            <a:r>
              <a:rPr sz="1400" spc="120" dirty="0">
                <a:latin typeface="Calibri"/>
                <a:cs typeface="Calibri"/>
              </a:rPr>
              <a:t>και </a:t>
            </a:r>
            <a:r>
              <a:rPr sz="1400" spc="125" dirty="0">
                <a:latin typeface="Calibri"/>
                <a:cs typeface="Calibri"/>
              </a:rPr>
              <a:t>το </a:t>
            </a:r>
            <a:r>
              <a:rPr sz="1400" spc="140" dirty="0">
                <a:latin typeface="Calibri"/>
                <a:cs typeface="Calibri"/>
              </a:rPr>
              <a:t>μικρόφωνο </a:t>
            </a:r>
            <a:r>
              <a:rPr sz="1400" spc="125" dirty="0">
                <a:latin typeface="Calibri"/>
                <a:cs typeface="Calibri"/>
              </a:rPr>
              <a:t>ενός </a:t>
            </a:r>
            <a:r>
              <a:rPr sz="1400" spc="13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κινητού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τηλεφώνου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ή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ενός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φορητού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υπολογιστή.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934473" y="-1313"/>
            <a:ext cx="5306646" cy="6880161"/>
            <a:chOff x="6882205" y="0"/>
            <a:chExt cx="5306695" cy="6880225"/>
          </a:xfrm>
        </p:grpSpPr>
        <p:sp>
          <p:nvSpPr>
            <p:cNvPr id="12" name="object 12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46</a:t>
            </a:fld>
            <a:endParaRPr spc="4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502" y="70380"/>
            <a:ext cx="9039141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15" dirty="0">
                <a:solidFill>
                  <a:srgbClr val="FFB900"/>
                </a:solidFill>
              </a:rPr>
              <a:t>Κακόβουλο</a:t>
            </a:r>
            <a:r>
              <a:rPr spc="225" dirty="0">
                <a:solidFill>
                  <a:srgbClr val="FFB900"/>
                </a:solidFill>
              </a:rPr>
              <a:t> </a:t>
            </a:r>
            <a:r>
              <a:rPr spc="190" dirty="0">
                <a:solidFill>
                  <a:srgbClr val="FFB900"/>
                </a:solidFill>
              </a:rPr>
              <a:t>λογισμικό</a:t>
            </a:r>
            <a:r>
              <a:rPr spc="229" dirty="0">
                <a:solidFill>
                  <a:srgbClr val="FFB900"/>
                </a:solidFill>
              </a:rPr>
              <a:t> </a:t>
            </a:r>
            <a:r>
              <a:rPr spc="140" dirty="0">
                <a:solidFill>
                  <a:srgbClr val="FFB900"/>
                </a:solidFill>
              </a:rPr>
              <a:t>ανά</a:t>
            </a:r>
            <a:r>
              <a:rPr spc="75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επιδιωκόμενο</a:t>
            </a:r>
            <a:r>
              <a:rPr spc="240" dirty="0">
                <a:solidFill>
                  <a:srgbClr val="FFB900"/>
                </a:solidFill>
              </a:rPr>
              <a:t> </a:t>
            </a:r>
            <a:r>
              <a:rPr spc="195" dirty="0">
                <a:solidFill>
                  <a:srgbClr val="FFB900"/>
                </a:solidFill>
              </a:rPr>
              <a:t>αποτέλεσμα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8177" y="1202604"/>
            <a:ext cx="5699908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140" dirty="0">
                <a:latin typeface="Calibri"/>
                <a:cs typeface="Calibri"/>
              </a:rPr>
              <a:t>Μια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u="sng" spc="1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κερκόπορτα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επιτρέπει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σε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έναν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μη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εξουσιοδοτημένο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χρήστη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9617" y="1334224"/>
            <a:ext cx="5476888" cy="1017585"/>
          </a:xfrm>
          <a:prstGeom prst="rect">
            <a:avLst/>
          </a:prstGeom>
        </p:spPr>
        <p:txBody>
          <a:bodyPr vert="horz" wrap="square" lIns="0" tIns="71119" rIns="0" bIns="0" rtlCol="0">
            <a:spAutoFit/>
          </a:bodyPr>
          <a:lstStyle/>
          <a:p>
            <a:pPr marL="12700" marR="233038">
              <a:lnSpc>
                <a:spcPct val="69100"/>
              </a:lnSpc>
              <a:spcBef>
                <a:spcPts val="560"/>
              </a:spcBef>
            </a:pPr>
            <a:r>
              <a:rPr sz="1250" spc="110" dirty="0">
                <a:latin typeface="Calibri"/>
                <a:cs typeface="Calibri"/>
              </a:rPr>
              <a:t>αποκτήσει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πρόσβαση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σε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ένα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σύστημα.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Οι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κερκόπορτες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έχουν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χρησιμοποιηθεί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από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τη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συντήρηση</a:t>
            </a:r>
            <a:endParaRPr sz="1250" dirty="0">
              <a:latin typeface="Calibri"/>
              <a:cs typeface="Calibri"/>
            </a:endParaRPr>
          </a:p>
          <a:p>
            <a:pPr marL="12700" marR="5080">
              <a:lnSpc>
                <a:spcPts val="1340"/>
              </a:lnSpc>
              <a:spcBef>
                <a:spcPts val="55"/>
              </a:spcBef>
              <a:tabLst>
                <a:tab pos="3020601" algn="l"/>
              </a:tabLst>
            </a:pPr>
            <a:r>
              <a:rPr sz="1250" spc="95" dirty="0">
                <a:latin typeface="Calibri"/>
                <a:cs typeface="Calibri"/>
              </a:rPr>
              <a:t>προσωπικό </a:t>
            </a:r>
            <a:r>
              <a:rPr sz="1250" spc="90" dirty="0">
                <a:latin typeface="Calibri"/>
                <a:cs typeface="Calibri"/>
              </a:rPr>
              <a:t>σε </a:t>
            </a:r>
            <a:r>
              <a:rPr sz="1250" spc="80" dirty="0">
                <a:latin typeface="Calibri"/>
                <a:cs typeface="Calibri"/>
              </a:rPr>
              <a:t>ηλεκτρονικούς υπολογιστές. </a:t>
            </a:r>
            <a:r>
              <a:rPr sz="1250" spc="85" dirty="0">
                <a:latin typeface="Calibri"/>
                <a:cs typeface="Calibri"/>
              </a:rPr>
              <a:t>Οι </a:t>
            </a:r>
            <a:r>
              <a:rPr sz="1250" spc="80" dirty="0">
                <a:latin typeface="Calibri"/>
                <a:cs typeface="Calibri"/>
              </a:rPr>
              <a:t>αρχές επιβολής </a:t>
            </a:r>
            <a:r>
              <a:rPr sz="1250" spc="85" dirty="0">
                <a:latin typeface="Calibri"/>
                <a:cs typeface="Calibri"/>
              </a:rPr>
              <a:t>του 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νόμου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μυστικές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υ</a:t>
            </a:r>
            <a:r>
              <a:rPr sz="1250" spc="114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</a:t>
            </a:r>
            <a:r>
              <a:rPr sz="1250" spc="12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12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ρ</a:t>
            </a:r>
            <a:r>
              <a:rPr sz="1250" spc="12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</a:t>
            </a:r>
            <a:r>
              <a:rPr sz="1250" spc="12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</a:t>
            </a:r>
            <a:r>
              <a:rPr sz="1250" spc="12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ί</a:t>
            </a:r>
            <a:r>
              <a:rPr sz="1250" spc="12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</a:t>
            </a:r>
            <a:r>
              <a:rPr sz="1250" spc="12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ς	</a:t>
            </a:r>
            <a:r>
              <a:rPr sz="1250" spc="85" dirty="0">
                <a:latin typeface="Calibri"/>
                <a:cs typeface="Calibri"/>
              </a:rPr>
              <a:t>φημολογείται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ότι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μπορούν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να </a:t>
            </a:r>
            <a:r>
              <a:rPr sz="1250" spc="85" dirty="0">
                <a:latin typeface="Calibri"/>
                <a:cs typeface="Calibri"/>
              </a:rPr>
              <a:t>χρησιμοποιούν </a:t>
            </a:r>
            <a:r>
              <a:rPr sz="1250" spc="80" dirty="0">
                <a:latin typeface="Calibri"/>
                <a:cs typeface="Calibri"/>
              </a:rPr>
              <a:t>backdoors </a:t>
            </a:r>
            <a:r>
              <a:rPr sz="1250" spc="90" dirty="0">
                <a:latin typeface="Calibri"/>
                <a:cs typeface="Calibri"/>
              </a:rPr>
              <a:t>σε </a:t>
            </a:r>
            <a:r>
              <a:rPr sz="1250" spc="80" dirty="0">
                <a:latin typeface="Calibri"/>
                <a:cs typeface="Calibri"/>
              </a:rPr>
              <a:t>ορισμένες </a:t>
            </a:r>
            <a:r>
              <a:rPr sz="1250" spc="85" dirty="0">
                <a:latin typeface="Calibri"/>
                <a:cs typeface="Calibri"/>
              </a:rPr>
              <a:t>συσκευές, </a:t>
            </a:r>
            <a:r>
              <a:rPr sz="1250" spc="90" dirty="0">
                <a:latin typeface="Calibri"/>
                <a:cs typeface="Calibri"/>
              </a:rPr>
              <a:t> συμπεριλαμβανομένων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κινητών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τηλεφώνων.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8177" y="2472454"/>
            <a:ext cx="5483174" cy="42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90" dirty="0">
                <a:latin typeface="Calibri"/>
                <a:cs typeface="Calibri"/>
              </a:rPr>
              <a:t>Ένα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rootkit</a:t>
            </a:r>
            <a:r>
              <a:rPr sz="125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είναι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λογισμικό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επιτρέπει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έλεγχο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ενός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μηχανήματος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9614" y="2604077"/>
            <a:ext cx="5396180" cy="11804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70"/>
              </a:lnSpc>
              <a:spcBef>
                <a:spcPts val="100"/>
              </a:spcBef>
            </a:pPr>
            <a:r>
              <a:rPr sz="1250" spc="95" dirty="0">
                <a:latin typeface="Calibri"/>
                <a:cs typeface="Calibri"/>
              </a:rPr>
              <a:t>από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έναν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απομακρυσμένο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εξουσιοδοτημένο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χρήστη.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rootkit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ts val="1210"/>
              </a:lnSpc>
            </a:pPr>
            <a:r>
              <a:rPr sz="1250" spc="85" dirty="0">
                <a:latin typeface="Calibri"/>
                <a:cs typeface="Calibri"/>
              </a:rPr>
              <a:t>μπορεί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να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περιλαμβάνει</a:t>
            </a:r>
            <a:endParaRPr sz="1250">
              <a:latin typeface="Calibri"/>
              <a:cs typeface="Calibri"/>
            </a:endParaRPr>
          </a:p>
          <a:p>
            <a:pPr marL="12700" marR="5080">
              <a:lnSpc>
                <a:spcPts val="1340"/>
              </a:lnSpc>
              <a:spcBef>
                <a:spcPts val="114"/>
              </a:spcBef>
            </a:pPr>
            <a:r>
              <a:rPr sz="1250" spc="90" dirty="0">
                <a:latin typeface="Calibri"/>
                <a:cs typeface="Calibri"/>
              </a:rPr>
              <a:t>διάφορα </a:t>
            </a:r>
            <a:r>
              <a:rPr sz="1250" spc="95" dirty="0">
                <a:latin typeface="Calibri"/>
                <a:cs typeface="Calibri"/>
              </a:rPr>
              <a:t>κακόβουλα </a:t>
            </a:r>
            <a:r>
              <a:rPr sz="1250" spc="80" dirty="0">
                <a:latin typeface="Calibri"/>
                <a:cs typeface="Calibri"/>
              </a:rPr>
              <a:t>συστατικά, </a:t>
            </a:r>
            <a:r>
              <a:rPr sz="1250" spc="95" dirty="0">
                <a:latin typeface="Calibri"/>
                <a:cs typeface="Calibri"/>
              </a:rPr>
              <a:t>καθώς </a:t>
            </a:r>
            <a:r>
              <a:rPr sz="1250" spc="80" dirty="0">
                <a:latin typeface="Calibri"/>
                <a:cs typeface="Calibri"/>
              </a:rPr>
              <a:t>και </a:t>
            </a:r>
            <a:r>
              <a:rPr sz="1250" spc="95" dirty="0">
                <a:latin typeface="Calibri"/>
                <a:cs typeface="Calibri"/>
              </a:rPr>
              <a:t>μέσα </a:t>
            </a:r>
            <a:r>
              <a:rPr sz="1250" spc="75" dirty="0">
                <a:latin typeface="Calibri"/>
                <a:cs typeface="Calibri"/>
              </a:rPr>
              <a:t>για </a:t>
            </a:r>
            <a:r>
              <a:rPr sz="1250" spc="80" dirty="0">
                <a:latin typeface="Calibri"/>
                <a:cs typeface="Calibri"/>
              </a:rPr>
              <a:t>την </a:t>
            </a:r>
            <a:r>
              <a:rPr sz="1250" spc="85" dirty="0">
                <a:latin typeface="Calibri"/>
                <a:cs typeface="Calibri"/>
              </a:rPr>
              <a:t>εξάλειψη </a:t>
            </a:r>
            <a:r>
              <a:rPr sz="1250" spc="90" dirty="0">
                <a:latin typeface="Calibri"/>
                <a:cs typeface="Calibri"/>
              </a:rPr>
              <a:t>των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ιχνών </a:t>
            </a:r>
            <a:r>
              <a:rPr sz="1250" spc="90" dirty="0">
                <a:latin typeface="Calibri"/>
                <a:cs typeface="Calibri"/>
              </a:rPr>
              <a:t>των </a:t>
            </a:r>
            <a:r>
              <a:rPr sz="1250" spc="95" dirty="0">
                <a:latin typeface="Calibri"/>
                <a:cs typeface="Calibri"/>
              </a:rPr>
              <a:t>κακόβουλων </a:t>
            </a:r>
            <a:r>
              <a:rPr sz="1250" spc="80" dirty="0">
                <a:latin typeface="Calibri"/>
                <a:cs typeface="Calibri"/>
              </a:rPr>
              <a:t>ενεργειών. </a:t>
            </a:r>
            <a:r>
              <a:rPr sz="1250" spc="90" dirty="0">
                <a:latin typeface="Calibri"/>
                <a:cs typeface="Calibri"/>
              </a:rPr>
              <a:t>Ορισμένα </a:t>
            </a:r>
            <a:r>
              <a:rPr sz="1250" spc="70" dirty="0">
                <a:latin typeface="Calibri"/>
                <a:cs typeface="Calibri"/>
              </a:rPr>
              <a:t>rootkits </a:t>
            </a:r>
            <a:r>
              <a:rPr sz="1250" spc="85" dirty="0">
                <a:latin typeface="Calibri"/>
                <a:cs typeface="Calibri"/>
              </a:rPr>
              <a:t>εγκαθιστούν </a:t>
            </a:r>
            <a:r>
              <a:rPr sz="1250" spc="90" dirty="0">
                <a:latin typeface="Calibri"/>
                <a:cs typeface="Calibri"/>
              </a:rPr>
              <a:t> ακόμη </a:t>
            </a:r>
            <a:r>
              <a:rPr sz="1250" spc="80" dirty="0">
                <a:latin typeface="Calibri"/>
                <a:cs typeface="Calibri"/>
              </a:rPr>
              <a:t>και λογισμικό </a:t>
            </a:r>
            <a:r>
              <a:rPr sz="1250" spc="90" dirty="0">
                <a:latin typeface="Calibri"/>
                <a:cs typeface="Calibri"/>
              </a:rPr>
              <a:t>προστασίας </a:t>
            </a:r>
            <a:r>
              <a:rPr sz="1250" spc="95" dirty="0">
                <a:latin typeface="Calibri"/>
                <a:cs typeface="Calibri"/>
              </a:rPr>
              <a:t>από </a:t>
            </a:r>
            <a:r>
              <a:rPr sz="1250" spc="75" dirty="0">
                <a:latin typeface="Calibri"/>
                <a:cs typeface="Calibri"/>
              </a:rPr>
              <a:t>ιούς </a:t>
            </a:r>
            <a:r>
              <a:rPr sz="1250" spc="90" dirty="0">
                <a:latin typeface="Calibri"/>
                <a:cs typeface="Calibri"/>
              </a:rPr>
              <a:t>στο </a:t>
            </a:r>
            <a:r>
              <a:rPr sz="1250" spc="95" dirty="0">
                <a:latin typeface="Calibri"/>
                <a:cs typeface="Calibri"/>
              </a:rPr>
              <a:t>μηχάνημα </a:t>
            </a:r>
            <a:r>
              <a:rPr sz="1250" spc="85" dirty="0">
                <a:latin typeface="Calibri"/>
                <a:cs typeface="Calibri"/>
              </a:rPr>
              <a:t>του θύματος,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προκειμένου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εμποδίσουν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άλλα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κακόβουλα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προγράμματα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πάρουν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τον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έλεγχο.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8174" y="3915858"/>
            <a:ext cx="6089593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u="sng" spc="1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Το</a:t>
            </a:r>
            <a:r>
              <a:rPr sz="125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50" u="sng" spc="1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Ransomware</a:t>
            </a:r>
            <a:r>
              <a:rPr sz="125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κρυπτογραφεί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κρίσιμα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δεδομένα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σε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ένα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σύστημα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8176" y="3956994"/>
            <a:ext cx="6089593" cy="1328568"/>
          </a:xfrm>
          <a:prstGeom prst="rect">
            <a:avLst/>
          </a:prstGeom>
        </p:spPr>
        <p:txBody>
          <a:bodyPr vert="horz" wrap="square" lIns="0" tIns="102869" rIns="0" bIns="0" rtlCol="0">
            <a:spAutoFit/>
          </a:bodyPr>
          <a:lstStyle/>
          <a:p>
            <a:pPr marL="103502">
              <a:spcBef>
                <a:spcPts val="810"/>
              </a:spcBef>
            </a:pPr>
            <a:r>
              <a:rPr sz="1250" spc="105" dirty="0">
                <a:latin typeface="Calibri"/>
                <a:cs typeface="Calibri"/>
              </a:rPr>
              <a:t>ζητάει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λύτρα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προτού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δώσει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κλειδί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αποκρυπτογράφησης.</a:t>
            </a:r>
            <a:endParaRPr sz="1250" dirty="0">
              <a:latin typeface="Calibri"/>
              <a:cs typeface="Calibri"/>
            </a:endParaRPr>
          </a:p>
          <a:p>
            <a:pPr marL="103502" marR="5080" indent="-91436">
              <a:lnSpc>
                <a:spcPct val="94300"/>
              </a:lnSpc>
              <a:spcBef>
                <a:spcPts val="960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05406" algn="l"/>
              </a:tabLst>
            </a:pPr>
            <a:r>
              <a:rPr sz="1250" u="sng" spc="1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Η </a:t>
            </a:r>
            <a:r>
              <a:rPr sz="1250" u="sng" spc="1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προηγμένη </a:t>
            </a:r>
            <a:r>
              <a:rPr sz="1250" u="sng" spc="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επίμονη </a:t>
            </a:r>
            <a:r>
              <a:rPr sz="1250" u="sng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απειλή</a:t>
            </a:r>
            <a:r>
              <a:rPr sz="1250" spc="11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(APT) </a:t>
            </a:r>
            <a:r>
              <a:rPr sz="1250" spc="100" dirty="0">
                <a:latin typeface="Calibri"/>
                <a:cs typeface="Calibri"/>
              </a:rPr>
              <a:t>είναι </a:t>
            </a:r>
            <a:r>
              <a:rPr sz="1250" spc="114" dirty="0">
                <a:latin typeface="Calibri"/>
                <a:cs typeface="Calibri"/>
              </a:rPr>
              <a:t>μια </a:t>
            </a:r>
            <a:r>
              <a:rPr sz="1250" spc="120" dirty="0">
                <a:latin typeface="Calibri"/>
                <a:cs typeface="Calibri"/>
              </a:rPr>
              <a:t>σύνθετη </a:t>
            </a:r>
            <a:r>
              <a:rPr sz="1250" spc="114" dirty="0">
                <a:latin typeface="Calibri"/>
                <a:cs typeface="Calibri"/>
              </a:rPr>
              <a:t>επίθεση </a:t>
            </a:r>
            <a:r>
              <a:rPr sz="1250" spc="120" dirty="0">
                <a:latin typeface="Calibri"/>
                <a:cs typeface="Calibri"/>
              </a:rPr>
              <a:t>που </a:t>
            </a:r>
            <a:r>
              <a:rPr sz="1250" spc="12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χρησιμοποιεί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όσο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δυνατόν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περισσότερες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μεθοδολογίες,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πόρους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εργαλεία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που </a:t>
            </a:r>
            <a:r>
              <a:rPr sz="1250" spc="110" dirty="0">
                <a:latin typeface="Calibri"/>
                <a:cs typeface="Calibri"/>
              </a:rPr>
              <a:t>απαιτούνται </a:t>
            </a:r>
            <a:r>
              <a:rPr sz="1250" spc="105" dirty="0">
                <a:latin typeface="Calibri"/>
                <a:cs typeface="Calibri"/>
              </a:rPr>
              <a:t>για </a:t>
            </a:r>
            <a:r>
              <a:rPr sz="1250" spc="110" dirty="0">
                <a:latin typeface="Calibri"/>
                <a:cs typeface="Calibri"/>
              </a:rPr>
              <a:t>την επίτευξη ενός στόχου. </a:t>
            </a:r>
            <a:r>
              <a:rPr sz="1250" spc="140" dirty="0">
                <a:latin typeface="Calibri"/>
                <a:cs typeface="Calibri"/>
              </a:rPr>
              <a:t>Μια </a:t>
            </a:r>
            <a:r>
              <a:rPr sz="1250" spc="130" dirty="0">
                <a:latin typeface="Calibri"/>
                <a:cs typeface="Calibri"/>
              </a:rPr>
              <a:t>APT </a:t>
            </a:r>
            <a:r>
              <a:rPr sz="1250" spc="114" dirty="0">
                <a:latin typeface="Calibri"/>
                <a:cs typeface="Calibri"/>
              </a:rPr>
              <a:t>μπορεί </a:t>
            </a:r>
            <a:r>
              <a:rPr sz="1250" spc="125" dirty="0">
                <a:latin typeface="Calibri"/>
                <a:cs typeface="Calibri"/>
              </a:rPr>
              <a:t>να </a:t>
            </a:r>
            <a:r>
              <a:rPr sz="1250" spc="13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παρέχεται </a:t>
            </a:r>
            <a:r>
              <a:rPr sz="1250" spc="95" dirty="0">
                <a:latin typeface="Calibri"/>
                <a:cs typeface="Calibri"/>
              </a:rPr>
              <a:t>είτε </a:t>
            </a:r>
            <a:r>
              <a:rPr sz="1250" spc="130" dirty="0">
                <a:latin typeface="Calibri"/>
                <a:cs typeface="Calibri"/>
              </a:rPr>
              <a:t>από </a:t>
            </a:r>
            <a:r>
              <a:rPr sz="1250" spc="105" dirty="0">
                <a:latin typeface="Calibri"/>
                <a:cs typeface="Calibri"/>
              </a:rPr>
              <a:t>ισχυρές </a:t>
            </a:r>
            <a:r>
              <a:rPr sz="1250" spc="110" dirty="0">
                <a:latin typeface="Calibri"/>
                <a:cs typeface="Calibri"/>
              </a:rPr>
              <a:t>εγκληματικές </a:t>
            </a:r>
            <a:r>
              <a:rPr sz="1250" spc="120" dirty="0">
                <a:latin typeface="Calibri"/>
                <a:cs typeface="Calibri"/>
              </a:rPr>
              <a:t>ομάδες </a:t>
            </a:r>
            <a:r>
              <a:rPr sz="1250" spc="95" dirty="0">
                <a:latin typeface="Calibri"/>
                <a:cs typeface="Calibri"/>
              </a:rPr>
              <a:t>είτε </a:t>
            </a:r>
            <a:r>
              <a:rPr sz="1250" spc="130" dirty="0">
                <a:latin typeface="Calibri"/>
                <a:cs typeface="Calibri"/>
              </a:rPr>
              <a:t>από </a:t>
            </a:r>
            <a:r>
              <a:rPr sz="1250" spc="105" dirty="0">
                <a:latin typeface="Calibri"/>
                <a:cs typeface="Calibri"/>
              </a:rPr>
              <a:t>κρατικές </a:t>
            </a:r>
            <a:r>
              <a:rPr sz="1250" spc="110" dirty="0">
                <a:latin typeface="Calibri"/>
                <a:cs typeface="Calibri"/>
              </a:rPr>
              <a:t> υπηρεσίες.</a:t>
            </a:r>
            <a:endParaRPr sz="125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836735" y="-17078"/>
            <a:ext cx="5306646" cy="6880161"/>
            <a:chOff x="6882205" y="0"/>
            <a:chExt cx="5306695" cy="6880225"/>
          </a:xfrm>
        </p:grpSpPr>
        <p:sp>
          <p:nvSpPr>
            <p:cNvPr id="10" name="object 10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47</a:t>
            </a:fld>
            <a:endParaRPr spc="4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0371" y="82991"/>
            <a:ext cx="3545807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70" dirty="0">
                <a:solidFill>
                  <a:srgbClr val="FFB900"/>
                </a:solidFill>
              </a:rPr>
              <a:t>Ηλεκτρονικός</a:t>
            </a:r>
            <a:r>
              <a:rPr spc="100" dirty="0">
                <a:solidFill>
                  <a:srgbClr val="FFB900"/>
                </a:solidFill>
              </a:rPr>
              <a:t> </a:t>
            </a:r>
            <a:r>
              <a:rPr spc="40" dirty="0">
                <a:solidFill>
                  <a:srgbClr val="FFB900"/>
                </a:solidFill>
              </a:rPr>
              <a:t>πόλεμος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048" y="1242950"/>
            <a:ext cx="4888650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839"/>
              </a:lnSpc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Ο</a:t>
            </a:r>
            <a:r>
              <a:rPr sz="14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ηλεκτρονικός</a:t>
            </a:r>
            <a:r>
              <a:rPr sz="14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πόλεμος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αναφέρεται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σε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50" dirty="0">
                <a:latin typeface="Calibri"/>
                <a:cs typeface="Calibri"/>
              </a:rPr>
              <a:t>τεχνικές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που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484" y="1407545"/>
            <a:ext cx="5132022" cy="399916"/>
          </a:xfrm>
          <a:prstGeom prst="rect">
            <a:avLst/>
          </a:prstGeom>
        </p:spPr>
        <p:txBody>
          <a:bodyPr vert="horz" wrap="square" lIns="0" tIns="61593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484"/>
              </a:spcBef>
            </a:pPr>
            <a:r>
              <a:rPr sz="1400" spc="60" dirty="0">
                <a:latin typeface="Calibri"/>
                <a:cs typeface="Calibri"/>
              </a:rPr>
              <a:t>χρησιμοποιούνται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σε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στρατιωτικές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συγκρούσεις.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Ο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στόχος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55" dirty="0">
                <a:latin typeface="Calibri"/>
                <a:cs typeface="Calibri"/>
              </a:rPr>
              <a:t>είναι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να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παρεμποδιστεί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η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049" y="1670764"/>
            <a:ext cx="5817181" cy="1911100"/>
          </a:xfrm>
          <a:prstGeom prst="rect">
            <a:avLst/>
          </a:prstGeom>
        </p:spPr>
        <p:txBody>
          <a:bodyPr vert="horz" wrap="square" lIns="0" tIns="128904" rIns="0" bIns="0" rtlCol="0">
            <a:spAutoFit/>
          </a:bodyPr>
          <a:lstStyle/>
          <a:p>
            <a:pPr marL="103502">
              <a:spcBef>
                <a:spcPts val="1015"/>
              </a:spcBef>
            </a:pPr>
            <a:r>
              <a:rPr sz="1400" spc="100" dirty="0">
                <a:latin typeface="Calibri"/>
                <a:cs typeface="Calibri"/>
              </a:rPr>
              <a:t>χρήση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υποδομής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αντιπάλου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την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καταστροφή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60" dirty="0">
                <a:latin typeface="Calibri"/>
                <a:cs typeface="Calibri"/>
              </a:rPr>
              <a:t>της.</a:t>
            </a:r>
            <a:endParaRPr sz="1400">
              <a:latin typeface="Calibri"/>
              <a:cs typeface="Calibri"/>
            </a:endParaRPr>
          </a:p>
          <a:p>
            <a:pPr marL="103502" marR="5080" indent="-91436">
              <a:lnSpc>
                <a:spcPct val="104400"/>
              </a:lnSpc>
              <a:spcBef>
                <a:spcPts val="1025"/>
              </a:spcBef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130" dirty="0">
                <a:latin typeface="Calibri"/>
                <a:cs typeface="Calibri"/>
              </a:rPr>
              <a:t>Η </a:t>
            </a:r>
            <a:r>
              <a:rPr sz="1400" spc="105" dirty="0">
                <a:latin typeface="Calibri"/>
                <a:cs typeface="Calibri"/>
              </a:rPr>
              <a:t>παρεμπόδιση </a:t>
            </a:r>
            <a:r>
              <a:rPr sz="1400" spc="85" dirty="0">
                <a:latin typeface="Calibri"/>
                <a:cs typeface="Calibri"/>
              </a:rPr>
              <a:t>της </a:t>
            </a:r>
            <a:r>
              <a:rPr sz="1400" spc="95" dirty="0">
                <a:latin typeface="Calibri"/>
                <a:cs typeface="Calibri"/>
              </a:rPr>
              <a:t>ασύρματης </a:t>
            </a:r>
            <a:r>
              <a:rPr sz="1400" spc="85" dirty="0">
                <a:latin typeface="Calibri"/>
                <a:cs typeface="Calibri"/>
              </a:rPr>
              <a:t>επικοινωνίας </a:t>
            </a:r>
            <a:r>
              <a:rPr sz="1400" spc="95" dirty="0">
                <a:latin typeface="Calibri"/>
                <a:cs typeface="Calibri"/>
              </a:rPr>
              <a:t>ενός αντιπάλου 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επικοινωνιών </a:t>
            </a:r>
            <a:r>
              <a:rPr sz="1400" spc="80" dirty="0">
                <a:latin typeface="Calibri"/>
                <a:cs typeface="Calibri"/>
              </a:rPr>
              <a:t>είναι </a:t>
            </a:r>
            <a:r>
              <a:rPr sz="1400" spc="95" dirty="0">
                <a:latin typeface="Calibri"/>
                <a:cs typeface="Calibri"/>
              </a:rPr>
              <a:t>ένας κλασικός στόχος </a:t>
            </a:r>
            <a:r>
              <a:rPr sz="1400" spc="100" dirty="0">
                <a:latin typeface="Calibri"/>
                <a:cs typeface="Calibri"/>
              </a:rPr>
              <a:t>στην </a:t>
            </a:r>
            <a:r>
              <a:rPr sz="1400" spc="85" dirty="0">
                <a:latin typeface="Calibri"/>
                <a:cs typeface="Calibri"/>
              </a:rPr>
              <a:t>ηλεκτρονική 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πόλεμος.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Μια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συνήθης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μέθοδος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παρεμπόδισης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(εκτός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από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την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καταστροφή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κεραιών)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η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παρεμβολή</a:t>
            </a:r>
            <a:r>
              <a:rPr sz="1400" spc="100" dirty="0">
                <a:latin typeface="Calibri"/>
                <a:cs typeface="Calibri"/>
              </a:rPr>
              <a:t>,</a:t>
            </a:r>
            <a:endParaRPr sz="1400">
              <a:latin typeface="Calibri"/>
              <a:cs typeface="Calibri"/>
            </a:endParaRPr>
          </a:p>
          <a:p>
            <a:pPr marL="103502" marR="702923">
              <a:lnSpc>
                <a:spcPts val="2180"/>
              </a:lnSpc>
              <a:spcBef>
                <a:spcPts val="10"/>
              </a:spcBef>
            </a:pPr>
            <a:r>
              <a:rPr sz="1400" spc="90" dirty="0">
                <a:latin typeface="Calibri"/>
                <a:cs typeface="Calibri"/>
              </a:rPr>
              <a:t>δηλ.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ισχυρές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εκπομπές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στο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ασύρματο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δίκτυο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αντιπάλου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συχνότητες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επικοινωνιών.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045" y="3779513"/>
            <a:ext cx="5863535" cy="101053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03502" marR="753721" indent="-91436">
              <a:lnSpc>
                <a:spcPct val="74500"/>
              </a:lnSpc>
              <a:spcBef>
                <a:spcPts val="320"/>
              </a:spcBef>
              <a:buClr>
                <a:srgbClr val="FFB900"/>
              </a:buClr>
              <a:buSzPct val="114285"/>
              <a:buFont typeface="Segoe UI Symbol"/>
              <a:buChar char="▪"/>
              <a:tabLst>
                <a:tab pos="104135" algn="l"/>
              </a:tabLst>
            </a:pPr>
            <a:r>
              <a:rPr sz="1400" spc="170" dirty="0">
                <a:latin typeface="Calibri"/>
                <a:cs typeface="Calibri"/>
              </a:rPr>
              <a:t>Η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άμυνα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περιλαμβάνει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u="sng" spc="1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μεταπήδηση</a:t>
            </a:r>
            <a:r>
              <a:rPr sz="14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συχνότητας</a:t>
            </a:r>
            <a:r>
              <a:rPr sz="1400" spc="120" dirty="0">
                <a:latin typeface="Calibri"/>
                <a:cs typeface="Calibri"/>
              </a:rPr>
              <a:t>,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δηλαδή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αλλαγή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της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συχνότητας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μετάδοσης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ψευδο-</a:t>
            </a:r>
            <a:endParaRPr sz="1400">
              <a:latin typeface="Calibri"/>
              <a:cs typeface="Calibri"/>
            </a:endParaRPr>
          </a:p>
          <a:p>
            <a:pPr marL="103502" marR="5080">
              <a:spcBef>
                <a:spcPts val="20"/>
              </a:spcBef>
            </a:pPr>
            <a:r>
              <a:rPr sz="1400" spc="90" dirty="0">
                <a:latin typeface="Calibri"/>
                <a:cs typeface="Calibri"/>
              </a:rPr>
              <a:t>τυχαίος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τρόπος,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επικοινωνία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0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με</a:t>
            </a:r>
            <a:r>
              <a:rPr sz="14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ριπές</a:t>
            </a:r>
            <a:r>
              <a:rPr sz="1400" spc="85" dirty="0">
                <a:latin typeface="Calibri"/>
                <a:cs typeface="Calibri"/>
              </a:rPr>
              <a:t>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δηλαδή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μείωση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διάρκειας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 </a:t>
            </a:r>
            <a:r>
              <a:rPr sz="1400" spc="95" dirty="0">
                <a:latin typeface="Calibri"/>
                <a:cs typeface="Calibri"/>
              </a:rPr>
              <a:t>σήματος, </a:t>
            </a:r>
            <a:r>
              <a:rPr sz="1400" spc="100" dirty="0">
                <a:latin typeface="Calibri"/>
                <a:cs typeface="Calibri"/>
              </a:rPr>
              <a:t>μείωση </a:t>
            </a:r>
            <a:r>
              <a:rPr sz="1400" spc="90" dirty="0">
                <a:latin typeface="Calibri"/>
                <a:cs typeface="Calibri"/>
              </a:rPr>
              <a:t>της </a:t>
            </a:r>
            <a:r>
              <a:rPr sz="1400" spc="80" dirty="0">
                <a:latin typeface="Calibri"/>
                <a:cs typeface="Calibri"/>
              </a:rPr>
              <a:t>ισχύος, </a:t>
            </a:r>
            <a:r>
              <a:rPr sz="1400" spc="90" dirty="0">
                <a:latin typeface="Calibri"/>
                <a:cs typeface="Calibri"/>
              </a:rPr>
              <a:t>περιορισμός </a:t>
            </a:r>
            <a:r>
              <a:rPr sz="1400" spc="100" dirty="0">
                <a:latin typeface="Calibri"/>
                <a:cs typeface="Calibri"/>
              </a:rPr>
              <a:t>των χωρικών 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ιδιοτήτων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του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στενές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κατευθυντικές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εκπομπές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65" dirty="0">
                <a:latin typeface="Calibri"/>
                <a:cs typeface="Calibri"/>
              </a:rPr>
              <a:t>κ.λπ.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885606" y="-4466"/>
            <a:ext cx="5306646" cy="6880161"/>
            <a:chOff x="6882205" y="0"/>
            <a:chExt cx="5306695" cy="6880225"/>
          </a:xfrm>
        </p:grpSpPr>
        <p:sp>
          <p:nvSpPr>
            <p:cNvPr id="8" name="object 8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48</a:t>
            </a:fld>
            <a:endParaRPr spc="4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9240" y="107343"/>
            <a:ext cx="6181032" cy="776687"/>
          </a:xfrm>
          <a:prstGeom prst="rect">
            <a:avLst/>
          </a:prstGeom>
        </p:spPr>
        <p:txBody>
          <a:bodyPr vert="horz" wrap="square" lIns="0" tIns="57150" rIns="0" bIns="0" rtlCol="0" anchor="ctr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450"/>
              </a:spcBef>
            </a:pPr>
            <a:r>
              <a:rPr sz="2550" spc="190" dirty="0">
                <a:solidFill>
                  <a:srgbClr val="FFB900"/>
                </a:solidFill>
              </a:rPr>
              <a:t>Ηλεκτρονικός</a:t>
            </a:r>
            <a:r>
              <a:rPr sz="2550" spc="200" dirty="0">
                <a:solidFill>
                  <a:srgbClr val="FFB900"/>
                </a:solidFill>
              </a:rPr>
              <a:t> </a:t>
            </a:r>
            <a:r>
              <a:rPr sz="2550" spc="180" dirty="0">
                <a:solidFill>
                  <a:srgbClr val="FFB900"/>
                </a:solidFill>
              </a:rPr>
              <a:t>πόλεμος:</a:t>
            </a:r>
            <a:r>
              <a:rPr sz="2550" spc="195" dirty="0">
                <a:solidFill>
                  <a:srgbClr val="FFB900"/>
                </a:solidFill>
              </a:rPr>
              <a:t> Παρεμβολές </a:t>
            </a:r>
            <a:r>
              <a:rPr sz="2550" spc="150" dirty="0">
                <a:solidFill>
                  <a:srgbClr val="FFB900"/>
                </a:solidFill>
              </a:rPr>
              <a:t>και </a:t>
            </a:r>
            <a:r>
              <a:rPr sz="2550" spc="-620" dirty="0">
                <a:solidFill>
                  <a:srgbClr val="FFB900"/>
                </a:solidFill>
              </a:rPr>
              <a:t> </a:t>
            </a:r>
            <a:r>
              <a:rPr sz="2550" spc="190" dirty="0">
                <a:solidFill>
                  <a:srgbClr val="FFB900"/>
                </a:solidFill>
              </a:rPr>
              <a:t>παραποίηση</a:t>
            </a:r>
            <a:r>
              <a:rPr sz="2550" spc="204" dirty="0">
                <a:solidFill>
                  <a:srgbClr val="FFB900"/>
                </a:solidFill>
              </a:rPr>
              <a:t> </a:t>
            </a:r>
            <a:r>
              <a:rPr sz="2550" spc="200" dirty="0">
                <a:solidFill>
                  <a:srgbClr val="FFB900"/>
                </a:solidFill>
              </a:rPr>
              <a:t>δορυφόρων</a:t>
            </a:r>
            <a:endParaRPr sz="2550"/>
          </a:p>
        </p:txBody>
      </p:sp>
      <p:sp>
        <p:nvSpPr>
          <p:cNvPr id="3" name="object 3"/>
          <p:cNvSpPr txBox="1"/>
          <p:nvPr/>
        </p:nvSpPr>
        <p:spPr>
          <a:xfrm>
            <a:off x="835914" y="1131811"/>
            <a:ext cx="6181032" cy="1831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530"/>
              </a:lnSpc>
              <a:buClr>
                <a:srgbClr val="FFB900"/>
              </a:buClr>
              <a:buSzPct val="121739"/>
              <a:buFont typeface="Segoe UI Symbol"/>
              <a:buChar char="▪"/>
              <a:tabLst>
                <a:tab pos="104135" algn="l"/>
              </a:tabLst>
            </a:pPr>
            <a:r>
              <a:rPr sz="1150" spc="75" dirty="0">
                <a:latin typeface="Calibri"/>
                <a:cs typeface="Calibri"/>
              </a:rPr>
              <a:t>Οι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συσκευές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u="sng" spc="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παρεμβολής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μπορούν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εκπέμπουν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σήματα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ραδιοσυχνοτήτων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που</a:t>
            </a:r>
            <a:endParaRPr sz="11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7354" y="1254395"/>
            <a:ext cx="5605728" cy="321754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15"/>
              </a:spcBef>
            </a:pPr>
            <a:r>
              <a:rPr sz="1150" spc="85" dirty="0">
                <a:latin typeface="Calibri"/>
                <a:cs typeface="Calibri"/>
              </a:rPr>
              <a:t>υπερκαλύπτουν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νόμιμα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σήματα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GPS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στην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πλευρά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του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δέκτη.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Στόχος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αυτής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της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επίθεσης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είναι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καταστήσει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εντοπισμό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θέσης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ανακριβή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ή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914" y="1500189"/>
            <a:ext cx="5797496" cy="1010981"/>
          </a:xfrm>
          <a:prstGeom prst="rect">
            <a:avLst/>
          </a:prstGeom>
        </p:spPr>
        <p:txBody>
          <a:bodyPr vert="horz" wrap="square" lIns="0" tIns="73024" rIns="0" bIns="0" rtlCol="0">
            <a:spAutoFit/>
          </a:bodyPr>
          <a:lstStyle/>
          <a:p>
            <a:pPr marL="103502">
              <a:spcBef>
                <a:spcPts val="575"/>
              </a:spcBef>
            </a:pPr>
            <a:r>
              <a:rPr sz="1150" spc="65" dirty="0">
                <a:latin typeface="Calibri"/>
                <a:cs typeface="Calibri"/>
              </a:rPr>
              <a:t>αναξιόπιστος.</a:t>
            </a:r>
            <a:endParaRPr sz="1150">
              <a:latin typeface="Calibri"/>
              <a:cs typeface="Calibri"/>
            </a:endParaRPr>
          </a:p>
          <a:p>
            <a:pPr marL="103502" marR="191765" indent="-91436">
              <a:lnSpc>
                <a:spcPts val="1350"/>
              </a:lnSpc>
              <a:spcBef>
                <a:spcPts val="905"/>
              </a:spcBef>
              <a:buClr>
                <a:srgbClr val="FFB900"/>
              </a:buClr>
              <a:buSzPct val="121739"/>
              <a:buFont typeface="Segoe UI Symbol"/>
              <a:buChar char="▪"/>
              <a:tabLst>
                <a:tab pos="103502" algn="l"/>
              </a:tabLst>
            </a:pPr>
            <a:r>
              <a:rPr sz="1150" spc="140" dirty="0">
                <a:latin typeface="Calibri"/>
                <a:cs typeface="Calibri"/>
              </a:rPr>
              <a:t>Η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παραγωγή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u="sng" spc="1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ψευδών</a:t>
            </a:r>
            <a:r>
              <a:rPr sz="115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50" u="sng" spc="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δορυφορικών</a:t>
            </a:r>
            <a:r>
              <a:rPr sz="115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50" u="sng" spc="1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σημάτων</a:t>
            </a:r>
            <a:r>
              <a:rPr sz="115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50" u="sng" spc="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πλοήγησης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μπορεί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να</a:t>
            </a:r>
            <a:r>
              <a:rPr sz="1150" spc="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καλύψει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περιοχή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30" dirty="0">
                <a:latin typeface="Calibri"/>
                <a:cs typeface="Calibri"/>
              </a:rPr>
              <a:t>(ανάλογα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135" dirty="0">
                <a:latin typeface="Calibri"/>
                <a:cs typeface="Calibri"/>
              </a:rPr>
              <a:t>με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την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ισχύ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30" dirty="0">
                <a:latin typeface="Calibri"/>
                <a:cs typeface="Calibri"/>
              </a:rPr>
              <a:t>του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σήματος)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και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αντικαταστήστε</a:t>
            </a:r>
            <a:endParaRPr sz="1150">
              <a:latin typeface="Calibri"/>
              <a:cs typeface="Calibri"/>
            </a:endParaRPr>
          </a:p>
          <a:p>
            <a:pPr marL="103502" marR="5080">
              <a:lnSpc>
                <a:spcPts val="1110"/>
              </a:lnSpc>
              <a:spcBef>
                <a:spcPts val="45"/>
              </a:spcBef>
            </a:pPr>
            <a:r>
              <a:rPr sz="1150" spc="105" dirty="0">
                <a:latin typeface="Calibri"/>
                <a:cs typeface="Calibri"/>
              </a:rPr>
              <a:t>τα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νόμιμα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σήματα.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50" dirty="0">
                <a:latin typeface="Calibri"/>
                <a:cs typeface="Calibri"/>
              </a:rPr>
              <a:t>Ο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εντοπισμός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θέσης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γίνεται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ψευδής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η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πλοήγηση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μπορεί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παραπλανηθεί.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5918" y="2587624"/>
            <a:ext cx="5291406" cy="375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530"/>
              </a:lnSpc>
              <a:buClr>
                <a:srgbClr val="FFB900"/>
              </a:buClr>
              <a:buSzPct val="121739"/>
              <a:buFont typeface="Segoe UI Symbol"/>
              <a:buChar char="▪"/>
              <a:tabLst>
                <a:tab pos="104135" algn="l"/>
              </a:tabLst>
            </a:pPr>
            <a:r>
              <a:rPr sz="1150" spc="114" dirty="0">
                <a:latin typeface="Calibri"/>
                <a:cs typeface="Calibri"/>
              </a:rPr>
              <a:t>Τόσο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παρεμβολή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όσο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αντικατάσταση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του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δορυφορικού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σήματος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7357" y="2710208"/>
            <a:ext cx="5533974" cy="321754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15"/>
              </a:spcBef>
            </a:pPr>
            <a:r>
              <a:rPr sz="1150" spc="120" dirty="0">
                <a:latin typeface="Calibri"/>
                <a:cs typeface="Calibri"/>
              </a:rPr>
              <a:t>μπορούν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πραγματοποιηθούν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από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τοπικούς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παράγοντες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που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δεν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μπορούν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εντοπίσουν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τις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πηγές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των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σημάτων.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5918" y="3113491"/>
            <a:ext cx="5967040" cy="1228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2" indent="-90804">
              <a:lnSpc>
                <a:spcPts val="1490"/>
              </a:lnSpc>
              <a:buClr>
                <a:srgbClr val="FFB900"/>
              </a:buClr>
              <a:buSzPct val="121739"/>
              <a:buFont typeface="Segoe UI Symbol"/>
              <a:buChar char="▪"/>
              <a:tabLst>
                <a:tab pos="103502" algn="l"/>
              </a:tabLst>
            </a:pPr>
            <a:r>
              <a:rPr sz="1150" spc="75" dirty="0">
                <a:latin typeface="Calibri"/>
                <a:cs typeface="Calibri"/>
              </a:rPr>
              <a:t>Οι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ιδιοκτήτες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ενός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δορυφορικού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συστήματος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(κράτη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ομάδες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κρατών)</a:t>
            </a:r>
            <a:endParaRPr sz="1150">
              <a:latin typeface="Calibri"/>
              <a:cs typeface="Calibri"/>
            </a:endParaRPr>
          </a:p>
          <a:p>
            <a:pPr marL="103502" marR="5080">
              <a:lnSpc>
                <a:spcPct val="83400"/>
              </a:lnSpc>
              <a:spcBef>
                <a:spcPts val="190"/>
              </a:spcBef>
            </a:pPr>
            <a:r>
              <a:rPr sz="1150" spc="90" dirty="0">
                <a:latin typeface="Calibri"/>
                <a:cs typeface="Calibri"/>
              </a:rPr>
              <a:t>μπορούν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υποβαθμίσουν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επιλεκτικά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τις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υπηρεσίες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τους.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Τη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δεκαετία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του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1990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50" dirty="0">
                <a:latin typeface="Calibri"/>
                <a:cs typeface="Calibri"/>
              </a:rPr>
              <a:t>(και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πριν </a:t>
            </a:r>
            <a:r>
              <a:rPr sz="1150" spc="120" dirty="0">
                <a:latin typeface="Calibri"/>
                <a:cs typeface="Calibri"/>
              </a:rPr>
              <a:t>από </a:t>
            </a:r>
            <a:r>
              <a:rPr sz="1150" spc="100" dirty="0">
                <a:latin typeface="Calibri"/>
                <a:cs typeface="Calibri"/>
              </a:rPr>
              <a:t>την </a:t>
            </a:r>
            <a:r>
              <a:rPr sz="1150" spc="120" dirty="0">
                <a:latin typeface="Calibri"/>
                <a:cs typeface="Calibri"/>
              </a:rPr>
              <a:t>1η </a:t>
            </a:r>
            <a:r>
              <a:rPr sz="1150" spc="125" dirty="0">
                <a:latin typeface="Calibri"/>
                <a:cs typeface="Calibri"/>
              </a:rPr>
              <a:t>Μαΐου </a:t>
            </a:r>
            <a:r>
              <a:rPr sz="1150" spc="105" dirty="0">
                <a:latin typeface="Calibri"/>
                <a:cs typeface="Calibri"/>
              </a:rPr>
              <a:t>2000) </a:t>
            </a:r>
            <a:r>
              <a:rPr sz="1150" spc="120" dirty="0">
                <a:latin typeface="Calibri"/>
                <a:cs typeface="Calibri"/>
              </a:rPr>
              <a:t>η </a:t>
            </a:r>
            <a:r>
              <a:rPr sz="1150" spc="100" dirty="0">
                <a:latin typeface="Calibri"/>
                <a:cs typeface="Calibri"/>
              </a:rPr>
              <a:t>ακρίβεια </a:t>
            </a:r>
            <a:r>
              <a:rPr sz="1150" spc="110" dirty="0">
                <a:latin typeface="Calibri"/>
                <a:cs typeface="Calibri"/>
              </a:rPr>
              <a:t>θέσης του </a:t>
            </a:r>
            <a:r>
              <a:rPr sz="1150" spc="120" dirty="0">
                <a:latin typeface="Calibri"/>
                <a:cs typeface="Calibri"/>
              </a:rPr>
              <a:t>GPS </a:t>
            </a:r>
            <a:r>
              <a:rPr sz="1150" spc="105" dirty="0">
                <a:latin typeface="Calibri"/>
                <a:cs typeface="Calibri"/>
              </a:rPr>
              <a:t>υποβαθμιζόταν </a:t>
            </a:r>
            <a:r>
              <a:rPr sz="1150" spc="11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επιλεκτικά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από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τον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ιδιοκτήτη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του,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δηλαδή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τις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ΗΠΑ,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γεγονός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που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προκαλούσε</a:t>
            </a:r>
            <a:endParaRPr sz="1150">
              <a:latin typeface="Calibri"/>
              <a:cs typeface="Calibri"/>
            </a:endParaRPr>
          </a:p>
          <a:p>
            <a:pPr marL="103502" marR="148585">
              <a:lnSpc>
                <a:spcPct val="80100"/>
              </a:lnSpc>
            </a:pPr>
            <a:r>
              <a:rPr sz="1150" spc="110" dirty="0">
                <a:latin typeface="Calibri"/>
                <a:cs typeface="Calibri"/>
              </a:rPr>
              <a:t>ένα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ψευδοτυχαίο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σφάλμα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έως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100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μέτρων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στους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κοινούς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χρήστες,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και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κατά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περίπτωση </a:t>
            </a:r>
            <a:r>
              <a:rPr sz="1150" spc="120" dirty="0">
                <a:latin typeface="Calibri"/>
                <a:cs typeface="Calibri"/>
              </a:rPr>
              <a:t>μπορούσε </a:t>
            </a:r>
            <a:r>
              <a:rPr sz="1150" spc="114" dirty="0">
                <a:latin typeface="Calibri"/>
                <a:cs typeface="Calibri"/>
              </a:rPr>
              <a:t>να </a:t>
            </a:r>
            <a:r>
              <a:rPr sz="1150" spc="100" dirty="0">
                <a:latin typeface="Calibri"/>
                <a:cs typeface="Calibri"/>
              </a:rPr>
              <a:t>αρνηθεί την </a:t>
            </a:r>
            <a:r>
              <a:rPr sz="1150" spc="120" dirty="0">
                <a:latin typeface="Calibri"/>
                <a:cs typeface="Calibri"/>
              </a:rPr>
              <a:t>πρόσβαση </a:t>
            </a:r>
            <a:r>
              <a:rPr sz="1150" spc="110" dirty="0">
                <a:latin typeface="Calibri"/>
                <a:cs typeface="Calibri"/>
              </a:rPr>
              <a:t>σε </a:t>
            </a:r>
            <a:r>
              <a:rPr sz="1150" spc="100" dirty="0">
                <a:latin typeface="Calibri"/>
                <a:cs typeface="Calibri"/>
              </a:rPr>
              <a:t>επιλεγμένους </a:t>
            </a:r>
            <a:r>
              <a:rPr sz="1150" spc="95" dirty="0">
                <a:latin typeface="Calibri"/>
                <a:cs typeface="Calibri"/>
              </a:rPr>
              <a:t>χρήστες. </a:t>
            </a:r>
            <a:r>
              <a:rPr sz="1150" spc="140" dirty="0">
                <a:latin typeface="Calibri"/>
                <a:cs typeface="Calibri"/>
              </a:rPr>
              <a:t>Η </a:t>
            </a:r>
            <a:r>
              <a:rPr sz="1150" spc="1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Ρωσία, </a:t>
            </a:r>
            <a:r>
              <a:rPr sz="1150" spc="120" dirty="0">
                <a:latin typeface="Calibri"/>
                <a:cs typeface="Calibri"/>
              </a:rPr>
              <a:t>η </a:t>
            </a:r>
            <a:r>
              <a:rPr sz="1150" spc="90" dirty="0">
                <a:latin typeface="Calibri"/>
                <a:cs typeface="Calibri"/>
              </a:rPr>
              <a:t>Κίνα, </a:t>
            </a:r>
            <a:r>
              <a:rPr sz="1150" spc="120" dirty="0">
                <a:latin typeface="Calibri"/>
                <a:cs typeface="Calibri"/>
              </a:rPr>
              <a:t>η </a:t>
            </a:r>
            <a:r>
              <a:rPr sz="1150" spc="85" dirty="0">
                <a:latin typeface="Calibri"/>
                <a:cs typeface="Calibri"/>
              </a:rPr>
              <a:t>Ινδία, </a:t>
            </a:r>
            <a:r>
              <a:rPr sz="1150" spc="120" dirty="0">
                <a:latin typeface="Calibri"/>
                <a:cs typeface="Calibri"/>
              </a:rPr>
              <a:t>η </a:t>
            </a:r>
            <a:r>
              <a:rPr sz="1150" spc="110" dirty="0">
                <a:latin typeface="Calibri"/>
                <a:cs typeface="Calibri"/>
              </a:rPr>
              <a:t>Ιαπωνία </a:t>
            </a:r>
            <a:r>
              <a:rPr sz="1150" spc="95" dirty="0">
                <a:latin typeface="Calibri"/>
                <a:cs typeface="Calibri"/>
              </a:rPr>
              <a:t>και </a:t>
            </a:r>
            <a:r>
              <a:rPr sz="1150" spc="120" dirty="0">
                <a:latin typeface="Calibri"/>
                <a:cs typeface="Calibri"/>
              </a:rPr>
              <a:t>η </a:t>
            </a:r>
            <a:r>
              <a:rPr sz="1150" spc="110" dirty="0">
                <a:latin typeface="Calibri"/>
                <a:cs typeface="Calibri"/>
              </a:rPr>
              <a:t>Ευρωπαϊκή </a:t>
            </a:r>
            <a:r>
              <a:rPr sz="1150" spc="120" dirty="0">
                <a:latin typeface="Calibri"/>
                <a:cs typeface="Calibri"/>
              </a:rPr>
              <a:t>Ένωση </a:t>
            </a:r>
            <a:r>
              <a:rPr sz="1150" spc="105" dirty="0">
                <a:latin typeface="Calibri"/>
                <a:cs typeface="Calibri"/>
              </a:rPr>
              <a:t>ανέπτυξαν </a:t>
            </a:r>
            <a:r>
              <a:rPr sz="1150" spc="110" dirty="0">
                <a:latin typeface="Calibri"/>
                <a:cs typeface="Calibri"/>
              </a:rPr>
              <a:t>στη </a:t>
            </a:r>
            <a:r>
              <a:rPr sz="1150" spc="114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συνέχεια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τα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δικά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τους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συστήματα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δορυφορικής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πλοήγησης.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5917" y="4422554"/>
            <a:ext cx="5227271" cy="375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530"/>
              </a:lnSpc>
              <a:buClr>
                <a:srgbClr val="FFB900"/>
              </a:buClr>
              <a:buSzPct val="121739"/>
              <a:buFont typeface="Segoe UI Symbol"/>
              <a:buChar char="▪"/>
              <a:tabLst>
                <a:tab pos="104135" algn="l"/>
              </a:tabLst>
            </a:pPr>
            <a:r>
              <a:rPr sz="1150" spc="85" dirty="0">
                <a:latin typeface="Calibri"/>
                <a:cs typeface="Calibri"/>
              </a:rPr>
              <a:t>Τα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πλοία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μπορούν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πάντα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χρησιμοποιούν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εναλλακτικά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μέσα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πλοήγησης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7355" y="4531012"/>
            <a:ext cx="3456908" cy="189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50" spc="80" dirty="0">
                <a:latin typeface="Calibri"/>
                <a:cs typeface="Calibri"/>
              </a:rPr>
              <a:t>(ακόμη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εξάντα),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εάν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πρόβλημα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διαγνωστεί.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934475" y="4993"/>
            <a:ext cx="5306646" cy="6880161"/>
            <a:chOff x="6882205" y="0"/>
            <a:chExt cx="5306695" cy="6880225"/>
          </a:xfrm>
        </p:grpSpPr>
        <p:sp>
          <p:nvSpPr>
            <p:cNvPr id="12" name="object 12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49</a:t>
            </a:fld>
            <a:endParaRPr spc="4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" y="-1313"/>
            <a:ext cx="12191887" cy="685793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87486" y="-156001"/>
            <a:ext cx="2830169" cy="123161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95" dirty="0">
                <a:latin typeface="Calibri"/>
                <a:cs typeface="Calibri"/>
              </a:rPr>
              <a:t>Προτάσεις</a:t>
            </a:r>
            <a:r>
              <a:rPr spc="210" dirty="0">
                <a:latin typeface="Calibri"/>
                <a:cs typeface="Calibri"/>
              </a:rPr>
              <a:t> </a:t>
            </a:r>
            <a:r>
              <a:rPr spc="180" dirty="0">
                <a:latin typeface="Calibri"/>
                <a:cs typeface="Calibri"/>
              </a:rPr>
              <a:t>αξίας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77327" y="1050618"/>
            <a:ext cx="3536282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00" spc="150" dirty="0">
                <a:solidFill>
                  <a:srgbClr val="FFB900"/>
                </a:solidFill>
                <a:latin typeface="Calibri"/>
                <a:cs typeface="Calibri"/>
              </a:rPr>
              <a:t>Οφέλη</a:t>
            </a:r>
            <a:r>
              <a:rPr sz="1900" spc="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120" dirty="0">
                <a:solidFill>
                  <a:srgbClr val="FFB900"/>
                </a:solidFill>
                <a:latin typeface="Calibri"/>
                <a:cs typeface="Calibri"/>
              </a:rPr>
              <a:t>για</a:t>
            </a:r>
            <a:r>
              <a:rPr sz="1900" spc="3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125" dirty="0">
                <a:solidFill>
                  <a:srgbClr val="FFB900"/>
                </a:solidFill>
                <a:latin typeface="Calibri"/>
                <a:cs typeface="Calibri"/>
              </a:rPr>
              <a:t>τους</a:t>
            </a:r>
            <a:r>
              <a:rPr sz="1900" spc="2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125" dirty="0">
                <a:solidFill>
                  <a:srgbClr val="FFB900"/>
                </a:solidFill>
                <a:latin typeface="Calibri"/>
                <a:cs typeface="Calibri"/>
              </a:rPr>
              <a:t>συμμετέχοντες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7327" y="1812471"/>
            <a:ext cx="5338396" cy="21882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12" indent="-274312">
              <a:lnSpc>
                <a:spcPts val="1255"/>
              </a:lnSpc>
              <a:buClr>
                <a:srgbClr val="FFB900"/>
              </a:buClr>
              <a:buSzPct val="126315"/>
              <a:buFont typeface="Courier New"/>
              <a:buChar char="o"/>
              <a:tabLst>
                <a:tab pos="286376" algn="l"/>
                <a:tab pos="287012" algn="l"/>
              </a:tabLst>
            </a:pP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ενότητα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προσφέρει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σύγχρονες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γνώσεις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τεχνολογία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endParaRPr sz="950">
              <a:latin typeface="Calibri"/>
              <a:cs typeface="Calibri"/>
            </a:endParaRPr>
          </a:p>
          <a:p>
            <a:pPr marL="287012" marR="5080">
              <a:lnSpc>
                <a:spcPts val="1120"/>
              </a:lnSpc>
              <a:spcBef>
                <a:spcPts val="20"/>
              </a:spcBef>
            </a:pP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πτυχές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διαχείρισης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κινδύνων,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αφορούν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ναυτιλίας.</a:t>
            </a:r>
            <a:endParaRPr sz="95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850">
              <a:latin typeface="Calibri"/>
              <a:cs typeface="Calibri"/>
            </a:endParaRPr>
          </a:p>
          <a:p>
            <a:pPr marL="286376" marR="799440" indent="-274312">
              <a:lnSpc>
                <a:spcPct val="96200"/>
              </a:lnSpc>
              <a:spcBef>
                <a:spcPts val="5"/>
              </a:spcBef>
              <a:buClr>
                <a:srgbClr val="FFB900"/>
              </a:buClr>
              <a:buSzPct val="126315"/>
              <a:buFont typeface="Courier New"/>
              <a:buChar char="o"/>
              <a:tabLst>
                <a:tab pos="286376" algn="l"/>
                <a:tab pos="287012" algn="l"/>
              </a:tabLst>
            </a:pP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Συζητούνται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ρυθμιστικοί, τεχνολογικοί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ανθρώπινοι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παράγοντες </a:t>
            </a:r>
            <a:r>
              <a:rPr sz="950" spc="100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επηρεάζουν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στρατηγικές και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λειτουργικές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πτυχές μιας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ναυτιλιακής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εταιρείας.</a:t>
            </a:r>
            <a:endParaRPr sz="950">
              <a:latin typeface="Calibri"/>
              <a:cs typeface="Calibri"/>
            </a:endParaRPr>
          </a:p>
          <a:p>
            <a:pPr>
              <a:spcBef>
                <a:spcPts val="5"/>
              </a:spcBef>
              <a:buChar char="o"/>
            </a:pPr>
            <a:endParaRPr sz="850">
              <a:latin typeface="Calibri"/>
              <a:cs typeface="Calibri"/>
            </a:endParaRPr>
          </a:p>
          <a:p>
            <a:pPr marL="286376" indent="-273677">
              <a:buClr>
                <a:srgbClr val="FFB900"/>
              </a:buClr>
              <a:buSzPct val="126315"/>
              <a:buFont typeface="Courier New"/>
              <a:buChar char="o"/>
              <a:tabLst>
                <a:tab pos="285741" algn="l"/>
                <a:tab pos="286376" algn="l"/>
              </a:tabLst>
            </a:pP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Ενότητας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Κατάρτισης</a:t>
            </a:r>
            <a:r>
              <a:rPr sz="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9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Βασικό</a:t>
            </a:r>
            <a:endParaRPr sz="950">
              <a:latin typeface="Calibri"/>
              <a:cs typeface="Calibri"/>
            </a:endParaRPr>
          </a:p>
          <a:p>
            <a:pPr marL="286376" indent="-273677">
              <a:spcBef>
                <a:spcPts val="950"/>
              </a:spcBef>
              <a:buSzPct val="126315"/>
              <a:buFont typeface="Courier New"/>
              <a:buChar char="o"/>
              <a:tabLst>
                <a:tab pos="285741" algn="l"/>
                <a:tab pos="286376" algn="l"/>
              </a:tabLst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Ρίζες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Ευρωπαϊκό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Πλαίσιο</a:t>
            </a:r>
            <a:r>
              <a:rPr sz="9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Δεξιοτήτων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endParaRPr sz="950">
              <a:latin typeface="Calibri"/>
              <a:cs typeface="Calibri"/>
            </a:endParaRPr>
          </a:p>
          <a:p>
            <a:pPr marL="286376" indent="-273677">
              <a:spcBef>
                <a:spcPts val="750"/>
              </a:spcBef>
              <a:buSzPct val="126315"/>
              <a:buFont typeface="Courier New"/>
              <a:buChar char="o"/>
              <a:tabLst>
                <a:tab pos="285741" algn="l"/>
                <a:tab pos="286376" algn="l"/>
              </a:tabLst>
            </a:pP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Γνωριμίες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αιχμής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ειδικούς</a:t>
            </a:r>
            <a:r>
              <a:rPr sz="9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βιομηχανίας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ακαδημαϊκούς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εμπειρογνώμονες</a:t>
            </a:r>
            <a:endParaRPr sz="950">
              <a:latin typeface="Calibri"/>
              <a:cs typeface="Calibri"/>
            </a:endParaRPr>
          </a:p>
          <a:p>
            <a:pPr marL="286376" marR="1395686" indent="-274312">
              <a:lnSpc>
                <a:spcPct val="93400"/>
              </a:lnSpc>
              <a:spcBef>
                <a:spcPts val="850"/>
              </a:spcBef>
              <a:buSzPct val="126315"/>
              <a:buFont typeface="Courier New"/>
              <a:buChar char="o"/>
              <a:tabLst>
                <a:tab pos="286376" algn="l"/>
                <a:tab pos="287012" algn="l"/>
              </a:tabLst>
            </a:pP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Ανάπτυξη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γνώσεων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δεξιοτήτων,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100" dirty="0">
                <a:solidFill>
                  <a:srgbClr val="FFFFFF"/>
                </a:solidFill>
                <a:latin typeface="Calibri"/>
                <a:cs typeface="Calibri"/>
              </a:rPr>
              <a:t>καθώς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προώθηση</a:t>
            </a:r>
            <a:r>
              <a:rPr sz="9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σχεδιασμού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σταδιοδρομίας</a:t>
            </a:r>
            <a:endParaRPr sz="9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" y="27718"/>
            <a:ext cx="6043239" cy="6880161"/>
            <a:chOff x="0" y="0"/>
            <a:chExt cx="6043295" cy="6880225"/>
          </a:xfrm>
        </p:grpSpPr>
        <p:sp>
          <p:nvSpPr>
            <p:cNvPr id="7" name="object 7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" y="-17172"/>
            <a:ext cx="12191887" cy="685793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77330" y="1071366"/>
            <a:ext cx="3931249" cy="695768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5080">
              <a:lnSpc>
                <a:spcPct val="121100"/>
              </a:lnSpc>
              <a:spcBef>
                <a:spcPts val="95"/>
              </a:spcBef>
            </a:pPr>
            <a:r>
              <a:rPr sz="1900" spc="130" dirty="0">
                <a:solidFill>
                  <a:srgbClr val="FFB900"/>
                </a:solidFill>
                <a:latin typeface="Calibri"/>
                <a:cs typeface="Calibri"/>
              </a:rPr>
              <a:t>Επίθεση</a:t>
            </a:r>
            <a:r>
              <a:rPr sz="1900" spc="5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140" dirty="0">
                <a:solidFill>
                  <a:srgbClr val="FFB900"/>
                </a:solidFill>
                <a:latin typeface="Calibri"/>
                <a:cs typeface="Calibri"/>
              </a:rPr>
              <a:t>σε</a:t>
            </a:r>
            <a:r>
              <a:rPr sz="1900" spc="4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135" dirty="0">
                <a:solidFill>
                  <a:srgbClr val="FFB900"/>
                </a:solidFill>
                <a:latin typeface="Calibri"/>
                <a:cs typeface="Calibri"/>
              </a:rPr>
              <a:t>στόχους</a:t>
            </a:r>
            <a:r>
              <a:rPr sz="1900" spc="4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135" dirty="0">
                <a:solidFill>
                  <a:srgbClr val="FFB900"/>
                </a:solidFill>
                <a:latin typeface="Calibri"/>
                <a:cs typeface="Calibri"/>
              </a:rPr>
              <a:t>στη</a:t>
            </a:r>
            <a:r>
              <a:rPr sz="1900" spc="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135" dirty="0">
                <a:solidFill>
                  <a:srgbClr val="FFB900"/>
                </a:solidFill>
                <a:latin typeface="Calibri"/>
                <a:cs typeface="Calibri"/>
              </a:rPr>
              <a:t>θαλάσσια </a:t>
            </a:r>
            <a:r>
              <a:rPr sz="1900" spc="-409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175" dirty="0">
                <a:solidFill>
                  <a:srgbClr val="FFB900"/>
                </a:solidFill>
                <a:latin typeface="Calibri"/>
                <a:cs typeface="Calibri"/>
              </a:rPr>
              <a:t>τομέας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77331" y="1969322"/>
            <a:ext cx="3695031" cy="2616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12" indent="-274312">
              <a:lnSpc>
                <a:spcPts val="2400"/>
              </a:lnSpc>
              <a:buClr>
                <a:srgbClr val="FFB900"/>
              </a:buClr>
              <a:buSzPct val="126315"/>
              <a:buFont typeface="Courier New"/>
              <a:buChar char="o"/>
              <a:tabLst>
                <a:tab pos="287012" algn="l"/>
              </a:tabLst>
            </a:pP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80" dirty="0">
                <a:solidFill>
                  <a:srgbClr val="FFFFFF"/>
                </a:solidFill>
                <a:latin typeface="Calibri"/>
                <a:cs typeface="Calibri"/>
              </a:rPr>
              <a:t>επιχειρηματικών</a:t>
            </a:r>
            <a:endParaRPr sz="1900">
              <a:latin typeface="Calibri"/>
              <a:cs typeface="Calibri"/>
            </a:endParaRPr>
          </a:p>
          <a:p>
            <a:pPr marL="287012" marR="5080">
              <a:lnSpc>
                <a:spcPts val="2220"/>
              </a:lnSpc>
              <a:spcBef>
                <a:spcPts val="45"/>
              </a:spcBef>
            </a:pPr>
            <a:r>
              <a:rPr sz="1900" spc="95" dirty="0">
                <a:solidFill>
                  <a:srgbClr val="FFFFFF"/>
                </a:solidFill>
                <a:latin typeface="Calibri"/>
                <a:cs typeface="Calibri"/>
              </a:rPr>
              <a:t>πληροφοριών </a:t>
            </a:r>
            <a:r>
              <a:rPr sz="1900" spc="8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900" spc="95" dirty="0">
                <a:solidFill>
                  <a:srgbClr val="FFFFFF"/>
                </a:solidFill>
                <a:latin typeface="Calibri"/>
                <a:cs typeface="Calibri"/>
              </a:rPr>
              <a:t>συστήματα </a:t>
            </a:r>
            <a:r>
              <a:rPr sz="19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Calibri"/>
                <a:cs typeface="Calibri"/>
              </a:rPr>
              <a:t>εφοδιαστικής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εμπορευματικών </a:t>
            </a:r>
            <a:r>
              <a:rPr sz="1900" spc="-4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95" dirty="0">
                <a:solidFill>
                  <a:srgbClr val="FFFFFF"/>
                </a:solidFill>
                <a:latin typeface="Calibri"/>
                <a:cs typeface="Calibri"/>
              </a:rPr>
              <a:t>μεταφορών</a:t>
            </a:r>
            <a:endParaRPr sz="1900">
              <a:latin typeface="Calibri"/>
              <a:cs typeface="Calibri"/>
            </a:endParaRPr>
          </a:p>
          <a:p>
            <a:pPr marL="287012" marR="452106" indent="-274312">
              <a:lnSpc>
                <a:spcPct val="93400"/>
              </a:lnSpc>
              <a:spcBef>
                <a:spcPts val="1025"/>
              </a:spcBef>
              <a:buClr>
                <a:srgbClr val="FFB900"/>
              </a:buClr>
              <a:buSzPct val="126315"/>
              <a:buFont typeface="Courier New"/>
              <a:buChar char="o"/>
              <a:tabLst>
                <a:tab pos="287012" algn="l"/>
              </a:tabLst>
            </a:pPr>
            <a:r>
              <a:rPr sz="1900" spc="204" dirty="0">
                <a:solidFill>
                  <a:srgbClr val="FFFFFF"/>
                </a:solidFill>
                <a:latin typeface="Calibri"/>
                <a:cs typeface="Calibri"/>
              </a:rPr>
              <a:t>Επιβατικές</a:t>
            </a:r>
            <a:r>
              <a:rPr sz="19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20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9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210" dirty="0">
                <a:solidFill>
                  <a:srgbClr val="FFFFFF"/>
                </a:solidFill>
                <a:latin typeface="Calibri"/>
                <a:cs typeface="Calibri"/>
              </a:rPr>
              <a:t>χερσαίες </a:t>
            </a:r>
            <a:r>
              <a:rPr sz="1900" spc="-4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195" dirty="0">
                <a:solidFill>
                  <a:srgbClr val="FFFFFF"/>
                </a:solidFill>
                <a:latin typeface="Calibri"/>
                <a:cs typeface="Calibri"/>
              </a:rPr>
              <a:t>λειτουργίες</a:t>
            </a:r>
            <a:endParaRPr sz="1900">
              <a:latin typeface="Calibri"/>
              <a:cs typeface="Calibri"/>
            </a:endParaRPr>
          </a:p>
          <a:p>
            <a:pPr marL="286376" indent="-273677">
              <a:spcBef>
                <a:spcPts val="880"/>
              </a:spcBef>
              <a:buClr>
                <a:srgbClr val="FFB900"/>
              </a:buClr>
              <a:buSzPct val="126315"/>
              <a:buFont typeface="Courier New"/>
              <a:buChar char="o"/>
              <a:tabLst>
                <a:tab pos="286376" algn="l"/>
              </a:tabLst>
            </a:pPr>
            <a:r>
              <a:rPr sz="1900" spc="275" dirty="0">
                <a:solidFill>
                  <a:srgbClr val="FFFFFF"/>
                </a:solidFill>
                <a:latin typeface="Calibri"/>
                <a:cs typeface="Calibri"/>
              </a:rPr>
              <a:t>Φορτίο</a:t>
            </a:r>
            <a:endParaRPr sz="1900">
              <a:latin typeface="Calibri"/>
              <a:cs typeface="Calibri"/>
            </a:endParaRPr>
          </a:p>
          <a:p>
            <a:pPr marL="286376" indent="-273677">
              <a:spcBef>
                <a:spcPts val="705"/>
              </a:spcBef>
              <a:buClr>
                <a:srgbClr val="FFB900"/>
              </a:buClr>
              <a:buSzPct val="126315"/>
              <a:buFont typeface="Courier New"/>
              <a:buChar char="o"/>
              <a:tabLst>
                <a:tab pos="286376" algn="l"/>
              </a:tabLst>
            </a:pPr>
            <a:r>
              <a:rPr sz="1900" spc="170" dirty="0">
                <a:solidFill>
                  <a:srgbClr val="FFFFFF"/>
                </a:solidFill>
                <a:latin typeface="Calibri"/>
                <a:cs typeface="Calibri"/>
              </a:rPr>
              <a:t>Επιβάτες</a:t>
            </a:r>
            <a:r>
              <a:rPr sz="19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1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190" dirty="0">
                <a:solidFill>
                  <a:srgbClr val="FFFFFF"/>
                </a:solidFill>
                <a:latin typeface="Calibri"/>
                <a:cs typeface="Calibri"/>
              </a:rPr>
              <a:t>πλήρωμα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770" y="-17169"/>
            <a:ext cx="6034984" cy="6880161"/>
            <a:chOff x="8712" y="0"/>
            <a:chExt cx="6035040" cy="6880225"/>
          </a:xfrm>
        </p:grpSpPr>
        <p:sp>
          <p:nvSpPr>
            <p:cNvPr id="6" name="object 6"/>
            <p:cNvSpPr/>
            <p:nvPr/>
          </p:nvSpPr>
          <p:spPr>
            <a:xfrm>
              <a:off x="4495230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3268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98202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67" y="3591890"/>
                  </a:lnTo>
                  <a:lnTo>
                    <a:pt x="1493621" y="3627856"/>
                  </a:lnTo>
                  <a:lnTo>
                    <a:pt x="1451660" y="3652037"/>
                  </a:lnTo>
                  <a:lnTo>
                    <a:pt x="1404048" y="3662515"/>
                  </a:lnTo>
                  <a:lnTo>
                    <a:pt x="1354074" y="3657346"/>
                  </a:lnTo>
                  <a:lnTo>
                    <a:pt x="1299019" y="3630142"/>
                  </a:lnTo>
                  <a:lnTo>
                    <a:pt x="1259205" y="3584067"/>
                  </a:lnTo>
                  <a:lnTo>
                    <a:pt x="1239304" y="3525926"/>
                  </a:lnTo>
                  <a:lnTo>
                    <a:pt x="1238567" y="3495217"/>
                  </a:lnTo>
                  <a:lnTo>
                    <a:pt x="1243965" y="3464052"/>
                  </a:lnTo>
                  <a:lnTo>
                    <a:pt x="1501902" y="2512695"/>
                  </a:lnTo>
                  <a:lnTo>
                    <a:pt x="1508328" y="2464104"/>
                  </a:lnTo>
                  <a:lnTo>
                    <a:pt x="1501902" y="2417102"/>
                  </a:lnTo>
                  <a:lnTo>
                    <a:pt x="1483880" y="2373871"/>
                  </a:lnTo>
                  <a:lnTo>
                    <a:pt x="1455559" y="2336647"/>
                  </a:lnTo>
                  <a:lnTo>
                    <a:pt x="1418170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62" y="2291105"/>
                  </a:lnTo>
                  <a:lnTo>
                    <a:pt x="1226159" y="2312301"/>
                  </a:lnTo>
                  <a:lnTo>
                    <a:pt x="1187881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77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28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98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43" y="2333942"/>
                  </a:lnTo>
                  <a:lnTo>
                    <a:pt x="1448396" y="2366975"/>
                  </a:lnTo>
                  <a:lnTo>
                    <a:pt x="1472590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73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96" y="3689007"/>
                  </a:lnTo>
                  <a:lnTo>
                    <a:pt x="1444180" y="3682619"/>
                  </a:lnTo>
                  <a:lnTo>
                    <a:pt x="1444485" y="3682619"/>
                  </a:lnTo>
                  <a:lnTo>
                    <a:pt x="1487881" y="3664559"/>
                  </a:lnTo>
                  <a:lnTo>
                    <a:pt x="1525143" y="3636251"/>
                  </a:lnTo>
                  <a:lnTo>
                    <a:pt x="1554175" y="3598875"/>
                  </a:lnTo>
                  <a:lnTo>
                    <a:pt x="1572768" y="3553714"/>
                  </a:lnTo>
                  <a:lnTo>
                    <a:pt x="1964690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12" y="0"/>
              <a:ext cx="5834814" cy="68402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0676" y="194881"/>
            <a:ext cx="4707211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95" dirty="0">
                <a:solidFill>
                  <a:srgbClr val="FFB900"/>
                </a:solidFill>
              </a:rPr>
              <a:t>Διαχείριση</a:t>
            </a:r>
            <a:r>
              <a:rPr spc="215" dirty="0">
                <a:solidFill>
                  <a:srgbClr val="FFB900"/>
                </a:solidFill>
              </a:rPr>
              <a:t> </a:t>
            </a:r>
            <a:r>
              <a:rPr spc="160" dirty="0">
                <a:solidFill>
                  <a:srgbClr val="FFB900"/>
                </a:solidFill>
              </a:rPr>
              <a:t>και</a:t>
            </a:r>
            <a:r>
              <a:rPr spc="175" dirty="0">
                <a:solidFill>
                  <a:srgbClr val="FFB900"/>
                </a:solidFill>
              </a:rPr>
              <a:t> </a:t>
            </a:r>
            <a:r>
              <a:rPr spc="185" dirty="0">
                <a:solidFill>
                  <a:srgbClr val="FFB900"/>
                </a:solidFill>
              </a:rPr>
              <a:t>εφοδιαστική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99233" y="1247388"/>
            <a:ext cx="5530799" cy="351839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03502" marR="1297899" indent="-91436" algn="just">
              <a:lnSpc>
                <a:spcPct val="75900"/>
              </a:lnSpc>
              <a:spcBef>
                <a:spcPts val="320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35" dirty="0">
                <a:latin typeface="Calibri"/>
                <a:cs typeface="Calibri"/>
              </a:rPr>
              <a:t>Οι υπηρεσίες </a:t>
            </a:r>
            <a:r>
              <a:rPr sz="1500" u="sng" spc="1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ναυτιλιακής </a:t>
            </a:r>
            <a:r>
              <a:rPr sz="1500" u="sng" spc="1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εφοδιαστικής </a:t>
            </a:r>
            <a:r>
              <a:rPr sz="1500" u="sng" spc="1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και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u="sng" spc="1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εφοδιαστικής</a:t>
            </a:r>
            <a:r>
              <a:rPr sz="15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1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αλυσίδας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(MLoSC)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αποτελούν </a:t>
            </a:r>
            <a:r>
              <a:rPr sz="1500" spc="-33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πρωταρχικό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στόχο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των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επιτιθέμενων.</a:t>
            </a:r>
            <a:endParaRPr sz="1500">
              <a:latin typeface="Calibri"/>
              <a:cs typeface="Calibri"/>
            </a:endParaRPr>
          </a:p>
          <a:p>
            <a:pPr marL="103502">
              <a:spcBef>
                <a:spcPts val="425"/>
              </a:spcBef>
            </a:pPr>
            <a:r>
              <a:rPr sz="1500" spc="120" dirty="0">
                <a:latin typeface="Calibri"/>
                <a:cs typeface="Calibri"/>
              </a:rPr>
              <a:t>λόγω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χρήσης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πληροφορικής</a:t>
            </a:r>
            <a:r>
              <a:rPr sz="1500" spc="3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λόγω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80" dirty="0">
                <a:latin typeface="Calibri"/>
                <a:cs typeface="Calibri"/>
              </a:rPr>
              <a:t>της</a:t>
            </a:r>
            <a:endParaRPr sz="1500">
              <a:latin typeface="Calibri"/>
              <a:cs typeface="Calibri"/>
            </a:endParaRPr>
          </a:p>
          <a:p>
            <a:pPr marL="103502">
              <a:spcBef>
                <a:spcPts val="500"/>
              </a:spcBef>
            </a:pPr>
            <a:r>
              <a:rPr sz="1500" spc="145" dirty="0">
                <a:latin typeface="Calibri"/>
                <a:cs typeface="Calibri"/>
              </a:rPr>
              <a:t>κέρδη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που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μπορούν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προσφέρουν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στους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εγκληματίες.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1200">
              <a:latin typeface="Calibri"/>
              <a:cs typeface="Calibri"/>
            </a:endParaRPr>
          </a:p>
          <a:p>
            <a:pPr marL="103502" marR="41273" indent="-91436">
              <a:lnSpc>
                <a:spcPct val="7590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35" dirty="0">
                <a:latin typeface="Calibri"/>
                <a:cs typeface="Calibri"/>
              </a:rPr>
              <a:t>Οι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επιθέσεις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μπορεί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στοχεύουν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άμεσα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u="sng" spc="1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στις</a:t>
            </a:r>
            <a:r>
              <a:rPr sz="15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1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μεταφορές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u="sng" spc="1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χρημάτων</a:t>
            </a:r>
            <a:r>
              <a:rPr sz="1500" spc="140" dirty="0">
                <a:latin typeface="Calibri"/>
                <a:cs typeface="Calibri"/>
              </a:rPr>
              <a:t>, </a:t>
            </a:r>
            <a:r>
              <a:rPr sz="1500" spc="150" dirty="0">
                <a:latin typeface="Calibri"/>
                <a:cs typeface="Calibri"/>
              </a:rPr>
              <a:t>να </a:t>
            </a:r>
            <a:r>
              <a:rPr sz="1500" spc="140" dirty="0">
                <a:latin typeface="Calibri"/>
                <a:cs typeface="Calibri"/>
              </a:rPr>
              <a:t>τροποποιούν </a:t>
            </a:r>
            <a:r>
              <a:rPr sz="1500" spc="135" dirty="0">
                <a:latin typeface="Calibri"/>
                <a:cs typeface="Calibri"/>
              </a:rPr>
              <a:t>τη </a:t>
            </a:r>
            <a:r>
              <a:rPr sz="1500" u="sng" spc="1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μεταφορά αγαθών</a:t>
            </a:r>
            <a:r>
              <a:rPr sz="1500" spc="15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ή </a:t>
            </a:r>
            <a:r>
              <a:rPr sz="1500" spc="150" dirty="0">
                <a:latin typeface="Calibri"/>
                <a:cs typeface="Calibri"/>
              </a:rPr>
              <a:t>να </a:t>
            </a:r>
            <a:r>
              <a:rPr sz="1500" spc="15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στοχεύουν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endParaRPr sz="1500">
              <a:latin typeface="Calibri"/>
              <a:cs typeface="Calibri"/>
            </a:endParaRPr>
          </a:p>
          <a:p>
            <a:pPr marL="103502" marR="5080">
              <a:spcBef>
                <a:spcPts val="20"/>
              </a:spcBef>
            </a:pPr>
            <a:r>
              <a:rPr sz="1500" u="sng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συλλογή </a:t>
            </a:r>
            <a:r>
              <a:rPr sz="1500" u="sng" spc="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πληροφοριών</a:t>
            </a:r>
            <a:r>
              <a:rPr sz="1500" spc="114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για </a:t>
            </a:r>
            <a:r>
              <a:rPr sz="1500" spc="95" dirty="0">
                <a:latin typeface="Calibri"/>
                <a:cs typeface="Calibri"/>
              </a:rPr>
              <a:t>μετέπειτα αξιοποίηση. </a:t>
            </a:r>
            <a:r>
              <a:rPr sz="1500" spc="100" dirty="0">
                <a:latin typeface="Calibri"/>
                <a:cs typeface="Calibri"/>
              </a:rPr>
              <a:t>Ένας </a:t>
            </a:r>
            <a:r>
              <a:rPr sz="1500" spc="105" dirty="0">
                <a:latin typeface="Calibri"/>
                <a:cs typeface="Calibri"/>
              </a:rPr>
              <a:t> άλλος τομέας επιθέσεων </a:t>
            </a:r>
            <a:r>
              <a:rPr sz="1500" spc="110" dirty="0">
                <a:latin typeface="Calibri"/>
                <a:cs typeface="Calibri"/>
              </a:rPr>
              <a:t>στα </a:t>
            </a:r>
            <a:r>
              <a:rPr sz="1500" spc="75" dirty="0">
                <a:latin typeface="Calibri"/>
                <a:cs typeface="Calibri"/>
              </a:rPr>
              <a:t>logistics </a:t>
            </a:r>
            <a:r>
              <a:rPr sz="1500" spc="90" dirty="0">
                <a:latin typeface="Calibri"/>
                <a:cs typeface="Calibri"/>
              </a:rPr>
              <a:t>είναι </a:t>
            </a:r>
            <a:r>
              <a:rPr sz="1500" spc="120" dirty="0">
                <a:latin typeface="Calibri"/>
                <a:cs typeface="Calibri"/>
              </a:rPr>
              <a:t>η </a:t>
            </a:r>
            <a:r>
              <a:rPr sz="1500" spc="105" dirty="0">
                <a:latin typeface="Calibri"/>
                <a:cs typeface="Calibri"/>
              </a:rPr>
              <a:t>χρήση </a:t>
            </a:r>
            <a:r>
              <a:rPr sz="1500" spc="11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επιθέσεων άρνησης </a:t>
            </a:r>
            <a:r>
              <a:rPr sz="1500" spc="110" dirty="0">
                <a:latin typeface="Calibri"/>
                <a:cs typeface="Calibri"/>
              </a:rPr>
              <a:t>παροχής </a:t>
            </a:r>
            <a:r>
              <a:rPr sz="1500" spc="100" dirty="0">
                <a:latin typeface="Calibri"/>
                <a:cs typeface="Calibri"/>
              </a:rPr>
              <a:t>υπηρεσιών, </a:t>
            </a:r>
            <a:r>
              <a:rPr sz="1500" spc="85" dirty="0">
                <a:latin typeface="Calibri"/>
                <a:cs typeface="Calibri"/>
              </a:rPr>
              <a:t>οι </a:t>
            </a:r>
            <a:r>
              <a:rPr sz="1500" spc="95" dirty="0">
                <a:latin typeface="Calibri"/>
                <a:cs typeface="Calibri"/>
              </a:rPr>
              <a:t>οποίες </a:t>
            </a:r>
            <a:r>
              <a:rPr sz="1500" spc="140" dirty="0">
                <a:latin typeface="Calibri"/>
                <a:cs typeface="Calibri"/>
              </a:rPr>
              <a:t>μπορεί </a:t>
            </a:r>
            <a:r>
              <a:rPr sz="1500" spc="14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στοχεύουν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φήμη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την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εμπιστοσύνη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μιας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εταιρείας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ή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στην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απαίτηση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λύτρων.</a:t>
            </a:r>
            <a:endParaRPr sz="1500">
              <a:latin typeface="Calibri"/>
              <a:cs typeface="Calibri"/>
            </a:endParaRPr>
          </a:p>
          <a:p>
            <a:pPr marL="123185" indent="-110484">
              <a:spcBef>
                <a:spcPts val="760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23185" algn="l"/>
              </a:tabLst>
            </a:pPr>
            <a:r>
              <a:rPr sz="1500" spc="100" dirty="0">
                <a:latin typeface="Calibri"/>
                <a:cs typeface="Calibri"/>
              </a:rPr>
              <a:t>Ένας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άλλος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στόχος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είναι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βιομηχανική</a:t>
            </a:r>
            <a:r>
              <a:rPr sz="15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500" u="sng" spc="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κατασκοπεία</a:t>
            </a:r>
            <a:r>
              <a:rPr sz="1500" spc="95" dirty="0"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97795" y="172"/>
            <a:ext cx="5306646" cy="6880161"/>
            <a:chOff x="6882205" y="0"/>
            <a:chExt cx="5306695" cy="6880225"/>
          </a:xfrm>
        </p:grpSpPr>
        <p:sp>
          <p:nvSpPr>
            <p:cNvPr id="5" name="object 5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1143033" y="6078258"/>
            <a:ext cx="132079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50" spc="-30" dirty="0">
                <a:latin typeface="Calibri"/>
                <a:cs typeface="Calibri"/>
              </a:rPr>
              <a:t>5</a:t>
            </a:r>
            <a:r>
              <a:rPr sz="850" dirty="0">
                <a:latin typeface="Calibri"/>
                <a:cs typeface="Calibri"/>
              </a:rPr>
              <a:t>1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5848" y="176055"/>
            <a:ext cx="2040236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85" dirty="0">
                <a:solidFill>
                  <a:srgbClr val="FFB900"/>
                </a:solidFill>
              </a:rPr>
              <a:t>Λειτουργίες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4406" y="1180720"/>
            <a:ext cx="4782901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95" dirty="0">
                <a:latin typeface="Calibri"/>
                <a:cs typeface="Calibri"/>
              </a:rPr>
              <a:t>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πλοία,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λιμάνια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άλλες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συναφείς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βιομηχανικές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5845" y="1298613"/>
            <a:ext cx="4946604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50" spc="80" dirty="0">
                <a:latin typeface="Calibri"/>
                <a:cs typeface="Calibri"/>
              </a:rPr>
              <a:t>εγκαταστάσεις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περιλαμβάνουν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συστήματα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βιομηχανικού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ελέγχου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5849" y="1416506"/>
            <a:ext cx="409571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50" spc="60" dirty="0">
                <a:latin typeface="Calibri"/>
                <a:cs typeface="Calibri"/>
              </a:rPr>
              <a:t>(IC</a:t>
            </a:r>
            <a:r>
              <a:rPr sz="1250" spc="85" dirty="0">
                <a:latin typeface="Calibri"/>
                <a:cs typeface="Calibri"/>
              </a:rPr>
              <a:t>S</a:t>
            </a:r>
            <a:r>
              <a:rPr sz="1250" spc="45" dirty="0">
                <a:latin typeface="Calibri"/>
                <a:cs typeface="Calibri"/>
              </a:rPr>
              <a:t>).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4410" y="1711893"/>
            <a:ext cx="5252036" cy="42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120" dirty="0">
                <a:latin typeface="Calibri"/>
                <a:cs typeface="Calibri"/>
              </a:rPr>
              <a:t>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SCADA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(εποπτικός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έλεγχος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απόκτηση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δεδομένων)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είναι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μια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5846" y="1845127"/>
            <a:ext cx="6200082" cy="497571"/>
          </a:xfrm>
          <a:prstGeom prst="rect">
            <a:avLst/>
          </a:prstGeom>
        </p:spPr>
        <p:txBody>
          <a:bodyPr vert="horz" wrap="square" lIns="0" tIns="69849" rIns="0" bIns="0" rtlCol="0">
            <a:spAutoFit/>
          </a:bodyPr>
          <a:lstStyle/>
          <a:p>
            <a:pPr marL="12700" marR="1040734">
              <a:lnSpc>
                <a:spcPct val="69900"/>
              </a:lnSpc>
              <a:spcBef>
                <a:spcPts val="550"/>
              </a:spcBef>
            </a:pPr>
            <a:r>
              <a:rPr sz="1250" spc="105" dirty="0">
                <a:latin typeface="Calibri"/>
                <a:cs typeface="Calibri"/>
              </a:rPr>
              <a:t>αρχιτεκτονική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συστήματος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ελέγχου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που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αποτελείται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από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στοιχεία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λογισμικού,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υλικού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επικοινωνίας.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Μπορεί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επίσης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ts val="1185"/>
              </a:lnSpc>
            </a:pPr>
            <a:r>
              <a:rPr sz="1250" spc="125" dirty="0">
                <a:latin typeface="Calibri"/>
                <a:cs typeface="Calibri"/>
              </a:rPr>
              <a:t>ενσωματώνουν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αισθητήρες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προγραμματιζόμενους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λογικούς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ελεγκτές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(PLC).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4407" y="2422109"/>
            <a:ext cx="5809156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125" dirty="0">
                <a:latin typeface="Calibri"/>
                <a:cs typeface="Calibri"/>
              </a:rPr>
              <a:t>Τα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συστήματα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SCADA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μπορούν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ελέγχουν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συστήματα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φόρτωσης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2212" y="2580704"/>
            <a:ext cx="5247591" cy="483145"/>
          </a:xfrm>
          <a:prstGeom prst="rect">
            <a:avLst/>
          </a:prstGeom>
        </p:spPr>
        <p:txBody>
          <a:bodyPr vert="horz" wrap="square" lIns="0" tIns="6984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50"/>
              </a:spcBef>
            </a:pP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εκφόρτωσης,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π.χ.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γερανούς,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σωλήνες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κ.λπ.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40" dirty="0">
                <a:latin typeface="Calibri"/>
                <a:cs typeface="Calibri"/>
              </a:rPr>
              <a:t>Μπορούν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επίσης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βρίσκονται </a:t>
            </a:r>
            <a:r>
              <a:rPr sz="1250" spc="114" dirty="0">
                <a:latin typeface="Calibri"/>
                <a:cs typeface="Calibri"/>
              </a:rPr>
              <a:t>στην </a:t>
            </a:r>
            <a:r>
              <a:rPr sz="1250" spc="120" dirty="0">
                <a:latin typeface="Calibri"/>
                <a:cs typeface="Calibri"/>
              </a:rPr>
              <a:t>πλοήγηση, </a:t>
            </a:r>
            <a:r>
              <a:rPr sz="1250" spc="110" dirty="0">
                <a:latin typeface="Calibri"/>
                <a:cs typeface="Calibri"/>
              </a:rPr>
              <a:t>την </a:t>
            </a:r>
            <a:r>
              <a:rPr sz="1250" spc="135" dirty="0">
                <a:latin typeface="Calibri"/>
                <a:cs typeface="Calibri"/>
              </a:rPr>
              <a:t>πρόωση </a:t>
            </a:r>
            <a:r>
              <a:rPr sz="1250" spc="105" dirty="0">
                <a:latin typeface="Calibri"/>
                <a:cs typeface="Calibri"/>
              </a:rPr>
              <a:t>και </a:t>
            </a:r>
            <a:r>
              <a:rPr sz="1250" spc="110" dirty="0">
                <a:latin typeface="Calibri"/>
                <a:cs typeface="Calibri"/>
              </a:rPr>
              <a:t>την </a:t>
            </a:r>
            <a:r>
              <a:rPr sz="1250" spc="130" dirty="0">
                <a:latin typeface="Calibri"/>
                <a:cs typeface="Calibri"/>
              </a:rPr>
              <a:t>παραγωγή </a:t>
            </a:r>
            <a:r>
              <a:rPr sz="1250" spc="13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ενέργειας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των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πλοίων.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4407" y="3126520"/>
            <a:ext cx="5293311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15" indent="-147316">
              <a:spcBef>
                <a:spcPts val="100"/>
              </a:spcBef>
              <a:buClr>
                <a:srgbClr val="FFB900"/>
              </a:buClr>
              <a:buSzPct val="128000"/>
              <a:buFont typeface="Segoe UI Symbol"/>
              <a:buChar char="▪"/>
              <a:tabLst>
                <a:tab pos="160015" algn="l"/>
              </a:tabLst>
            </a:pPr>
            <a:r>
              <a:rPr sz="1250" spc="90" dirty="0">
                <a:latin typeface="Calibri"/>
                <a:cs typeface="Calibri"/>
              </a:rPr>
              <a:t>Παραδοσιακά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ICS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ήταν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αυτόνομα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χρησιμοποιούσαν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εσωτερικές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5846" y="3259757"/>
            <a:ext cx="4822145" cy="348492"/>
          </a:xfrm>
          <a:prstGeom prst="rect">
            <a:avLst/>
          </a:prstGeom>
        </p:spPr>
        <p:txBody>
          <a:bodyPr vert="horz" wrap="square" lIns="0" tIns="6984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50"/>
              </a:spcBef>
            </a:pPr>
            <a:r>
              <a:rPr sz="1250" spc="75" dirty="0">
                <a:latin typeface="Calibri"/>
                <a:cs typeface="Calibri"/>
              </a:rPr>
              <a:t>επικοινωνίες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πλοίου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(π.χ.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σύνδεση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γέφυρας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μηχανοστάσιο).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4409" y="3686027"/>
            <a:ext cx="5145992" cy="42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85" dirty="0">
                <a:latin typeface="Calibri"/>
                <a:cs typeface="Calibri"/>
              </a:rPr>
              <a:t>Ωστόσο,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πρόσφατα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συστήματα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SCADA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ακολούθησαν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τ</a:t>
            </a:r>
            <a:r>
              <a:rPr sz="1250" spc="114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ά</a:t>
            </a:r>
            <a:r>
              <a:rPr sz="1250" spc="12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</a:t>
            </a:r>
            <a:r>
              <a:rPr sz="1250" spc="114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5849" y="3819262"/>
            <a:ext cx="4944699" cy="348492"/>
          </a:xfrm>
          <a:prstGeom prst="rect">
            <a:avLst/>
          </a:prstGeom>
        </p:spPr>
        <p:txBody>
          <a:bodyPr vert="horz" wrap="square" lIns="0" tIns="6984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50"/>
              </a:spcBef>
            </a:pPr>
            <a:r>
              <a:rPr sz="1250" spc="95" dirty="0">
                <a:latin typeface="Calibri"/>
                <a:cs typeface="Calibri"/>
              </a:rPr>
              <a:t>ενσωμάτωσης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ευρύτερα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συστήματα.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Ακόμη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στα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χρόνια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της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απομόνωσης,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οι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επιθέσεις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ήταν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δυνατές.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4412" y="4246728"/>
            <a:ext cx="5643192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06" indent="-92708">
              <a:lnSpc>
                <a:spcPts val="1595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5406" algn="l"/>
              </a:tabLst>
            </a:pPr>
            <a:r>
              <a:rPr sz="1250" spc="80" dirty="0">
                <a:latin typeface="Calibri"/>
                <a:cs typeface="Calibri"/>
              </a:rPr>
              <a:t>Στην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περίφημη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επίθεση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Stuxnet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ιρανική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ουράνιο</a:t>
            </a:r>
            <a:endParaRPr sz="1250">
              <a:latin typeface="Calibri"/>
              <a:cs typeface="Calibri"/>
            </a:endParaRPr>
          </a:p>
          <a:p>
            <a:pPr marL="103502">
              <a:lnSpc>
                <a:spcPts val="1345"/>
              </a:lnSpc>
            </a:pPr>
            <a:r>
              <a:rPr sz="1250" spc="70" dirty="0">
                <a:latin typeface="Calibri"/>
                <a:cs typeface="Calibri"/>
              </a:rPr>
              <a:t>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εγκαταστάσεις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εμπλουτισμού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μολύνθηκαν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χρήση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στικ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USB.</a:t>
            </a:r>
            <a:endParaRPr sz="1250">
              <a:latin typeface="Calibri"/>
              <a:cs typeface="Calibri"/>
            </a:endParaRPr>
          </a:p>
          <a:p>
            <a:pPr marL="103502">
              <a:lnSpc>
                <a:spcPts val="1250"/>
              </a:lnSpc>
            </a:pPr>
            <a:r>
              <a:rPr sz="1250" spc="120" dirty="0">
                <a:latin typeface="Calibri"/>
                <a:cs typeface="Calibri"/>
              </a:rPr>
              <a:t>Το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σκουλήκι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Stuxnet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μόλυνε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στη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συνέχεια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μεγάλο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αριθμό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συστημάτων</a:t>
            </a:r>
            <a:endParaRPr sz="1250">
              <a:latin typeface="Calibri"/>
              <a:cs typeface="Calibri"/>
            </a:endParaRPr>
          </a:p>
          <a:p>
            <a:pPr marL="103502">
              <a:lnSpc>
                <a:spcPts val="1350"/>
              </a:lnSpc>
            </a:pPr>
            <a:r>
              <a:rPr sz="1250" spc="135" dirty="0">
                <a:latin typeface="Calibri"/>
                <a:cs typeface="Calibri"/>
              </a:rPr>
              <a:t>SCADA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παγκοσμίως.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922967" y="-18654"/>
            <a:ext cx="5306646" cy="6880161"/>
            <a:chOff x="6882205" y="0"/>
            <a:chExt cx="5306695" cy="6880225"/>
          </a:xfrm>
        </p:grpSpPr>
        <p:sp>
          <p:nvSpPr>
            <p:cNvPr id="16" name="object 16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52</a:t>
            </a:fld>
            <a:endParaRPr spc="4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8179" y="172548"/>
            <a:ext cx="5610173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90" dirty="0">
                <a:solidFill>
                  <a:srgbClr val="FFB900"/>
                </a:solidFill>
              </a:rPr>
              <a:t>Επιθέσεις</a:t>
            </a:r>
            <a:r>
              <a:rPr spc="210" dirty="0">
                <a:solidFill>
                  <a:srgbClr val="FFB900"/>
                </a:solidFill>
              </a:rPr>
              <a:t> </a:t>
            </a:r>
            <a:r>
              <a:rPr spc="130" dirty="0">
                <a:solidFill>
                  <a:srgbClr val="FFB900"/>
                </a:solidFill>
              </a:rPr>
              <a:t>σε</a:t>
            </a:r>
            <a:r>
              <a:rPr spc="65" dirty="0">
                <a:solidFill>
                  <a:srgbClr val="FFB900"/>
                </a:solidFill>
              </a:rPr>
              <a:t> </a:t>
            </a:r>
            <a:r>
              <a:rPr spc="195" dirty="0">
                <a:solidFill>
                  <a:srgbClr val="FFB900"/>
                </a:solidFill>
              </a:rPr>
              <a:t>συστήματα</a:t>
            </a:r>
            <a:r>
              <a:rPr spc="190" dirty="0">
                <a:solidFill>
                  <a:srgbClr val="FFB900"/>
                </a:solidFill>
              </a:rPr>
              <a:t> </a:t>
            </a:r>
            <a:r>
              <a:rPr spc="245" dirty="0">
                <a:solidFill>
                  <a:srgbClr val="FFB900"/>
                </a:solidFill>
              </a:rPr>
              <a:t>SCADA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6740" y="1225053"/>
            <a:ext cx="6053399" cy="3578928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03502" marR="1199478" indent="-91436">
              <a:lnSpc>
                <a:spcPct val="75900"/>
              </a:lnSpc>
              <a:spcBef>
                <a:spcPts val="320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35" dirty="0">
                <a:latin typeface="Calibri"/>
                <a:cs typeface="Calibri"/>
              </a:rPr>
              <a:t>Οι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σύγχρονες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επιθέσεις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στο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SCADA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χρησιμοποιούν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διάφορες </a:t>
            </a:r>
            <a:r>
              <a:rPr sz="1500" spc="125" dirty="0">
                <a:latin typeface="Calibri"/>
                <a:cs typeface="Calibri"/>
              </a:rPr>
              <a:t>προσεγγίσεις, </a:t>
            </a:r>
            <a:r>
              <a:rPr sz="1500" spc="110" dirty="0">
                <a:latin typeface="Calibri"/>
                <a:cs typeface="Calibri"/>
              </a:rPr>
              <a:t>π.χ. </a:t>
            </a:r>
            <a:r>
              <a:rPr sz="1500" spc="140" dirty="0">
                <a:latin typeface="Calibri"/>
                <a:cs typeface="Calibri"/>
              </a:rPr>
              <a:t>επίπεδο </a:t>
            </a:r>
            <a:r>
              <a:rPr sz="1500" spc="135" dirty="0">
                <a:latin typeface="Calibri"/>
                <a:cs typeface="Calibri"/>
              </a:rPr>
              <a:t>δικτύου </a:t>
            </a:r>
            <a:r>
              <a:rPr sz="1500" spc="125" dirty="0">
                <a:latin typeface="Calibri"/>
                <a:cs typeface="Calibri"/>
              </a:rPr>
              <a:t>και </a:t>
            </a:r>
            <a:r>
              <a:rPr sz="1500" spc="13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μεταφοράς.</a:t>
            </a:r>
            <a:endParaRPr sz="1500">
              <a:latin typeface="Calibri"/>
              <a:cs typeface="Calibri"/>
            </a:endParaRPr>
          </a:p>
          <a:p>
            <a:pPr marL="103502" marR="172079">
              <a:spcBef>
                <a:spcPts val="20"/>
              </a:spcBef>
            </a:pPr>
            <a:r>
              <a:rPr sz="1500" spc="125" dirty="0">
                <a:latin typeface="Calibri"/>
                <a:cs typeface="Calibri"/>
              </a:rPr>
              <a:t>επιθέσεις </a:t>
            </a:r>
            <a:r>
              <a:rPr sz="1500" spc="155" dirty="0">
                <a:latin typeface="Calibri"/>
                <a:cs typeface="Calibri"/>
              </a:rPr>
              <a:t>πλημμύρας </a:t>
            </a:r>
            <a:r>
              <a:rPr sz="1500" spc="140" dirty="0">
                <a:latin typeface="Calibri"/>
                <a:cs typeface="Calibri"/>
              </a:rPr>
              <a:t>στρώματος, </a:t>
            </a:r>
            <a:r>
              <a:rPr sz="1500" spc="125" dirty="0">
                <a:latin typeface="Calibri"/>
                <a:cs typeface="Calibri"/>
              </a:rPr>
              <a:t>επιθέσεις </a:t>
            </a:r>
            <a:r>
              <a:rPr sz="1500" spc="155" dirty="0">
                <a:latin typeface="Calibri"/>
                <a:cs typeface="Calibri"/>
              </a:rPr>
              <a:t>ψευδούς </a:t>
            </a:r>
            <a:r>
              <a:rPr sz="1500" spc="140" dirty="0">
                <a:latin typeface="Calibri"/>
                <a:cs typeface="Calibri"/>
              </a:rPr>
              <a:t>DNS, </a:t>
            </a:r>
            <a:r>
              <a:rPr sz="1500" spc="14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μη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εξουσιοδοτημένη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απομακρυσμένη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πρόσβαση,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έγχυση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SQL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κ.λπ.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30"/>
              </a:spcBef>
            </a:pPr>
            <a:endParaRPr sz="1150">
              <a:latin typeface="Calibri"/>
              <a:cs typeface="Calibri"/>
            </a:endParaRPr>
          </a:p>
          <a:p>
            <a:pPr marL="103502" marR="926436" indent="-91436" algn="just">
              <a:lnSpc>
                <a:spcPct val="7590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35" dirty="0">
                <a:latin typeface="Calibri"/>
                <a:cs typeface="Calibri"/>
              </a:rPr>
              <a:t>Οι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επιπτώσεις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στα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κρίσιμα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συστήματα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SCADA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μπορεί </a:t>
            </a:r>
            <a:r>
              <a:rPr sz="1500" spc="-33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είναι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ζημιές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πλοία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λιμενικές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εγκαταστάσεις, </a:t>
            </a:r>
            <a:r>
              <a:rPr sz="1500" spc="-33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ενοχλήσεις,</a:t>
            </a:r>
            <a:endParaRPr sz="1500">
              <a:latin typeface="Calibri"/>
              <a:cs typeface="Calibri"/>
            </a:endParaRPr>
          </a:p>
          <a:p>
            <a:pPr marL="103502" marR="1181698">
              <a:spcBef>
                <a:spcPts val="20"/>
              </a:spcBef>
            </a:pPr>
            <a:r>
              <a:rPr sz="1500" spc="110" dirty="0">
                <a:latin typeface="Calibri"/>
                <a:cs typeface="Calibri"/>
              </a:rPr>
              <a:t>καθυστέρηση </a:t>
            </a:r>
            <a:r>
              <a:rPr sz="1500" spc="95" dirty="0">
                <a:latin typeface="Calibri"/>
                <a:cs typeface="Calibri"/>
              </a:rPr>
              <a:t>και </a:t>
            </a:r>
            <a:r>
              <a:rPr sz="1500" spc="110" dirty="0">
                <a:latin typeface="Calibri"/>
                <a:cs typeface="Calibri"/>
              </a:rPr>
              <a:t>πρόσθετο </a:t>
            </a:r>
            <a:r>
              <a:rPr sz="1500" spc="95" dirty="0">
                <a:latin typeface="Calibri"/>
                <a:cs typeface="Calibri"/>
              </a:rPr>
              <a:t>κόστος, </a:t>
            </a:r>
            <a:r>
              <a:rPr sz="1500" spc="90" dirty="0">
                <a:latin typeface="Calibri"/>
                <a:cs typeface="Calibri"/>
              </a:rPr>
              <a:t>έτσι </a:t>
            </a:r>
            <a:r>
              <a:rPr sz="1500" spc="110" dirty="0">
                <a:latin typeface="Calibri"/>
                <a:cs typeface="Calibri"/>
              </a:rPr>
              <a:t>ώστε </a:t>
            </a:r>
            <a:r>
              <a:rPr sz="1500" spc="85" dirty="0">
                <a:latin typeface="Calibri"/>
                <a:cs typeface="Calibri"/>
              </a:rPr>
              <a:t>οι </a:t>
            </a:r>
            <a:r>
              <a:rPr sz="1500" spc="9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εγκληματίες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να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παρεμποδίζουν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ή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να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καθυστερούν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τη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μεταφορά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να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ζητούν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λύτρα.</a:t>
            </a:r>
            <a:endParaRPr sz="1500">
              <a:latin typeface="Calibri"/>
              <a:cs typeface="Calibri"/>
            </a:endParaRPr>
          </a:p>
          <a:p>
            <a:pPr marL="123185" indent="-110484" algn="just">
              <a:spcBef>
                <a:spcPts val="1130"/>
              </a:spcBef>
              <a:buClr>
                <a:srgbClr val="FFB900"/>
              </a:buClr>
              <a:buSzPct val="113333"/>
              <a:buFont typeface="Segoe UI Symbol"/>
              <a:buChar char="▪"/>
              <a:tabLst>
                <a:tab pos="123185" algn="l"/>
              </a:tabLst>
            </a:pPr>
            <a:r>
              <a:rPr sz="1500" spc="125" dirty="0">
                <a:latin typeface="Calibri"/>
                <a:cs typeface="Calibri"/>
              </a:rPr>
              <a:t>Μια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σειρά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επιθέσεων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που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αφορούν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τη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θύρα</a:t>
            </a:r>
            <a:endParaRPr sz="1500">
              <a:latin typeface="Calibri"/>
              <a:cs typeface="Calibri"/>
            </a:endParaRPr>
          </a:p>
          <a:p>
            <a:pPr marL="103502">
              <a:spcBef>
                <a:spcPts val="265"/>
              </a:spcBef>
            </a:pPr>
            <a:r>
              <a:rPr sz="1500" spc="114" dirty="0">
                <a:latin typeface="Calibri"/>
                <a:cs typeface="Calibri"/>
              </a:rPr>
              <a:t>οι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λειτουργίες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αποσκοπούν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στη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διευκόλυνση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της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φόρτωσης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και</a:t>
            </a:r>
            <a:endParaRPr sz="1500">
              <a:latin typeface="Calibri"/>
              <a:cs typeface="Calibri"/>
            </a:endParaRPr>
          </a:p>
          <a:p>
            <a:pPr marL="103502">
              <a:spcBef>
                <a:spcPts val="430"/>
              </a:spcBef>
            </a:pPr>
            <a:r>
              <a:rPr sz="1500" spc="114" dirty="0">
                <a:latin typeface="Calibri"/>
                <a:cs typeface="Calibri"/>
              </a:rPr>
              <a:t>εκφόρτωση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παράνομων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εμπορευμάτων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σε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εμπορευματοκιβώτια.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85298" y="-22161"/>
            <a:ext cx="5306646" cy="6880161"/>
            <a:chOff x="6882205" y="0"/>
            <a:chExt cx="5306695" cy="6880225"/>
          </a:xfrm>
        </p:grpSpPr>
        <p:sp>
          <p:nvSpPr>
            <p:cNvPr id="5" name="object 5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53</a:t>
            </a:fld>
            <a:endParaRPr spc="4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9866" y="-21898"/>
            <a:ext cx="8605440" cy="6880161"/>
            <a:chOff x="118046" y="0"/>
            <a:chExt cx="860552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6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046" y="1340941"/>
              <a:ext cx="7772400" cy="456411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8733" y="80503"/>
            <a:ext cx="5959419" cy="776687"/>
          </a:xfrm>
          <a:prstGeom prst="rect">
            <a:avLst/>
          </a:prstGeom>
        </p:spPr>
        <p:txBody>
          <a:bodyPr vert="horz" wrap="square" lIns="0" tIns="57150" rIns="0" bIns="0" rtlCol="0" anchor="ctr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450"/>
              </a:spcBef>
            </a:pPr>
            <a:r>
              <a:rPr sz="2550" spc="180" dirty="0">
                <a:solidFill>
                  <a:srgbClr val="FFB900"/>
                </a:solidFill>
              </a:rPr>
              <a:t>Επιχειρήσεις:</a:t>
            </a:r>
            <a:r>
              <a:rPr sz="2550" spc="190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Έλεγχος </a:t>
            </a:r>
            <a:r>
              <a:rPr sz="2550" spc="150" dirty="0">
                <a:solidFill>
                  <a:srgbClr val="FFB900"/>
                </a:solidFill>
              </a:rPr>
              <a:t>και</a:t>
            </a:r>
            <a:r>
              <a:rPr sz="2550" spc="160" dirty="0">
                <a:solidFill>
                  <a:srgbClr val="FFB900"/>
                </a:solidFill>
              </a:rPr>
              <a:t> </a:t>
            </a:r>
            <a:r>
              <a:rPr sz="2550" spc="180" dirty="0">
                <a:solidFill>
                  <a:srgbClr val="FFB900"/>
                </a:solidFill>
              </a:rPr>
              <a:t>επικοινωνία </a:t>
            </a:r>
            <a:r>
              <a:rPr sz="2550" spc="-625" dirty="0">
                <a:solidFill>
                  <a:srgbClr val="FFB900"/>
                </a:solidFill>
              </a:rPr>
              <a:t> </a:t>
            </a:r>
            <a:r>
              <a:rPr sz="2550" spc="150" dirty="0">
                <a:solidFill>
                  <a:srgbClr val="FFB900"/>
                </a:solidFill>
              </a:rPr>
              <a:t>επί</a:t>
            </a:r>
            <a:r>
              <a:rPr sz="2550" spc="204" dirty="0">
                <a:solidFill>
                  <a:srgbClr val="FFB900"/>
                </a:solidFill>
              </a:rPr>
              <a:t> </a:t>
            </a:r>
            <a:r>
              <a:rPr sz="2550" spc="165" dirty="0">
                <a:solidFill>
                  <a:srgbClr val="FFB900"/>
                </a:solidFill>
              </a:rPr>
              <a:t>του</a:t>
            </a:r>
            <a:r>
              <a:rPr sz="2550" spc="210" dirty="0">
                <a:solidFill>
                  <a:srgbClr val="FFB900"/>
                </a:solidFill>
              </a:rPr>
              <a:t> </a:t>
            </a:r>
            <a:r>
              <a:rPr sz="2550" spc="190" dirty="0">
                <a:solidFill>
                  <a:srgbClr val="FFB900"/>
                </a:solidFill>
              </a:rPr>
              <a:t>σκάφους</a:t>
            </a:r>
            <a:endParaRPr sz="2550"/>
          </a:p>
        </p:txBody>
      </p:sp>
      <p:sp>
        <p:nvSpPr>
          <p:cNvPr id="6" name="object 6"/>
          <p:cNvSpPr txBox="1"/>
          <p:nvPr/>
        </p:nvSpPr>
        <p:spPr>
          <a:xfrm>
            <a:off x="8539468" y="1169412"/>
            <a:ext cx="3340069" cy="2046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590" indent="-342889">
              <a:spcBef>
                <a:spcPts val="100"/>
              </a:spcBef>
              <a:buSzPct val="128000"/>
              <a:buFont typeface="Arial"/>
              <a:buChar char="•"/>
              <a:tabLst>
                <a:tab pos="354955" algn="l"/>
                <a:tab pos="355590" algn="l"/>
              </a:tabLst>
            </a:pPr>
            <a:r>
              <a:rPr sz="1250" spc="90" dirty="0">
                <a:latin typeface="Calibri"/>
                <a:cs typeface="Calibri"/>
              </a:rPr>
              <a:t>Σύστημα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αυτόματης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αναγνώρισης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(AIS),</a:t>
            </a:r>
            <a:endParaRPr sz="1250">
              <a:latin typeface="Calibri"/>
              <a:cs typeface="Calibri"/>
            </a:endParaRPr>
          </a:p>
          <a:p>
            <a:pPr marL="355590" marR="206368" indent="-342889">
              <a:spcBef>
                <a:spcPts val="315"/>
              </a:spcBef>
              <a:buSzPct val="128000"/>
              <a:buFont typeface="Arial"/>
              <a:buChar char="•"/>
              <a:tabLst>
                <a:tab pos="409562" algn="l"/>
                <a:tab pos="410196" algn="l"/>
              </a:tabLst>
            </a:pPr>
            <a:r>
              <a:rPr dirty="0"/>
              <a:t>	</a:t>
            </a:r>
            <a:r>
              <a:rPr sz="1250" spc="110" dirty="0">
                <a:latin typeface="Calibri"/>
                <a:cs typeface="Calibri"/>
              </a:rPr>
              <a:t>Ηλεκτρονικό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σύστημα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απεικόνισης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χαρτών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και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πληροφοριών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(ECDIS),</a:t>
            </a:r>
            <a:endParaRPr sz="1250">
              <a:latin typeface="Calibri"/>
              <a:cs typeface="Calibri"/>
            </a:endParaRPr>
          </a:p>
          <a:p>
            <a:pPr marL="355590" marR="814681" indent="-342889">
              <a:spcBef>
                <a:spcPts val="310"/>
              </a:spcBef>
              <a:buSzPct val="128000"/>
              <a:buFont typeface="Arial"/>
              <a:buChar char="•"/>
              <a:tabLst>
                <a:tab pos="354955" algn="l"/>
                <a:tab pos="355590" algn="l"/>
              </a:tabLst>
            </a:pPr>
            <a:r>
              <a:rPr sz="1250" spc="90" dirty="0">
                <a:latin typeface="Calibri"/>
                <a:cs typeface="Calibri"/>
              </a:rPr>
              <a:t>Δορυφορική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πλοήγηση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(GPS,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GLONASS,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BeiDu,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Galileo)</a:t>
            </a:r>
            <a:endParaRPr sz="1250">
              <a:latin typeface="Calibri"/>
              <a:cs typeface="Calibri"/>
            </a:endParaRPr>
          </a:p>
          <a:p>
            <a:pPr marL="355590" marR="402579" indent="-342889">
              <a:spcBef>
                <a:spcPts val="310"/>
              </a:spcBef>
              <a:buSzPct val="128000"/>
              <a:buFont typeface="Arial"/>
              <a:buChar char="•"/>
              <a:tabLst>
                <a:tab pos="354955" algn="l"/>
                <a:tab pos="355590" algn="l"/>
              </a:tabLst>
            </a:pPr>
            <a:r>
              <a:rPr sz="1250" spc="90" dirty="0">
                <a:latin typeface="Calibri"/>
                <a:cs typeface="Calibri"/>
              </a:rPr>
              <a:t>Παγκόσμιο </a:t>
            </a:r>
            <a:r>
              <a:rPr sz="1250" spc="95" dirty="0">
                <a:latin typeface="Calibri"/>
                <a:cs typeface="Calibri"/>
              </a:rPr>
              <a:t>σύστημα </a:t>
            </a:r>
            <a:r>
              <a:rPr sz="1250" spc="85" dirty="0">
                <a:latin typeface="Calibri"/>
                <a:cs typeface="Calibri"/>
              </a:rPr>
              <a:t>ναυτικού 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κινδύνου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ασφάλειας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(GMDSS),</a:t>
            </a:r>
            <a:endParaRPr sz="1250">
              <a:latin typeface="Calibri"/>
              <a:cs typeface="Calibri"/>
            </a:endParaRPr>
          </a:p>
          <a:p>
            <a:pPr marL="355590" indent="-342889">
              <a:spcBef>
                <a:spcPts val="370"/>
              </a:spcBef>
              <a:buSzPct val="128000"/>
              <a:buFont typeface="Arial"/>
              <a:buChar char="•"/>
              <a:tabLst>
                <a:tab pos="354955" algn="l"/>
                <a:tab pos="355590" algn="l"/>
              </a:tabLst>
            </a:pPr>
            <a:r>
              <a:rPr sz="1250" spc="155" dirty="0">
                <a:latin typeface="Calibri"/>
                <a:cs typeface="Calibri"/>
              </a:rPr>
              <a:t>Καταγραφέας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55" dirty="0">
                <a:latin typeface="Calibri"/>
                <a:cs typeface="Calibri"/>
              </a:rPr>
              <a:t>δεδομένων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ταξιδιού</a:t>
            </a:r>
            <a:endParaRPr sz="1250">
              <a:latin typeface="Calibri"/>
              <a:cs typeface="Calibri"/>
            </a:endParaRPr>
          </a:p>
          <a:p>
            <a:pPr marL="355590">
              <a:spcBef>
                <a:spcPts val="434"/>
              </a:spcBef>
            </a:pPr>
            <a:r>
              <a:rPr sz="1250" spc="125" dirty="0">
                <a:latin typeface="Calibri"/>
                <a:cs typeface="Calibri"/>
              </a:rPr>
              <a:t>(VDR)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2882" y="5839377"/>
            <a:ext cx="4902155" cy="51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50" spc="75" dirty="0">
                <a:latin typeface="Calibri"/>
                <a:cs typeface="Calibri"/>
              </a:rPr>
              <a:t>Αναφορά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εικόνας: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Akpan,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Frank,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et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al.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"Cybersecurity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challenges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in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the</a:t>
            </a:r>
            <a:endParaRPr sz="950">
              <a:latin typeface="Calibri"/>
              <a:cs typeface="Calibri"/>
            </a:endParaRPr>
          </a:p>
          <a:p>
            <a:pPr marL="12700">
              <a:spcBef>
                <a:spcPts val="40"/>
              </a:spcBef>
            </a:pPr>
            <a:r>
              <a:rPr sz="950" spc="60" dirty="0">
                <a:latin typeface="Calibri"/>
                <a:cs typeface="Calibri"/>
              </a:rPr>
              <a:t>ναυτιλιακό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τομέα."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Δίκτυο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2.1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(2022):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123-138.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Από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CruisMapper.</a:t>
            </a:r>
            <a:r>
              <a:rPr sz="950" spc="45" dirty="0">
                <a:latin typeface="Calibri"/>
                <a:cs typeface="Calibri"/>
              </a:rPr>
              <a:t> Κρουαζιερόπλοιο</a:t>
            </a:r>
            <a:endParaRPr sz="950">
              <a:latin typeface="Calibri"/>
              <a:cs typeface="Calibri"/>
            </a:endParaRPr>
          </a:p>
          <a:p>
            <a:pPr marL="12700">
              <a:spcBef>
                <a:spcPts val="509"/>
              </a:spcBef>
            </a:pPr>
            <a:r>
              <a:rPr sz="950" spc="65" dirty="0">
                <a:latin typeface="Calibri"/>
                <a:cs typeface="Calibri"/>
              </a:rPr>
              <a:t>Ασφάλεια </a:t>
            </a:r>
            <a:r>
              <a:rPr sz="950" spc="50" dirty="0">
                <a:latin typeface="Calibri"/>
                <a:cs typeface="Calibri"/>
                <a:hlinkClick r:id="rId3"/>
              </a:rPr>
              <a:t>(https://www.cruisemapper.com).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34917" y="6116234"/>
            <a:ext cx="148589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spc="35" dirty="0">
                <a:latin typeface="Calibri"/>
                <a:cs typeface="Calibri"/>
              </a:rPr>
              <a:t>5</a:t>
            </a:r>
            <a:r>
              <a:rPr sz="850" spc="60" dirty="0">
                <a:latin typeface="Calibri"/>
                <a:cs typeface="Calibri"/>
              </a:rPr>
              <a:t>4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75649" y="-45544"/>
            <a:ext cx="3050512" cy="6880161"/>
            <a:chOff x="6882205" y="0"/>
            <a:chExt cx="3050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0780" y="3746984"/>
            <a:ext cx="301749" cy="8534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1802" y="-437595"/>
            <a:ext cx="4531953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10" dirty="0">
                <a:solidFill>
                  <a:srgbClr val="FFB900"/>
                </a:solidFill>
              </a:rPr>
              <a:t>Κυβερνοασφάλεια</a:t>
            </a:r>
            <a:r>
              <a:rPr spc="175" dirty="0">
                <a:solidFill>
                  <a:srgbClr val="FFB900"/>
                </a:solidFill>
              </a:rPr>
              <a:t> </a:t>
            </a:r>
            <a:r>
              <a:rPr spc="135" dirty="0">
                <a:solidFill>
                  <a:srgbClr val="FFB900"/>
                </a:solidFill>
              </a:rPr>
              <a:t>σκαφών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34501" y="531447"/>
            <a:ext cx="7530395" cy="718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Τρωτά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σημεία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20" dirty="0">
                <a:solidFill>
                  <a:srgbClr val="D7791A"/>
                </a:solidFill>
                <a:latin typeface="Calibri"/>
                <a:cs typeface="Calibri"/>
              </a:rPr>
              <a:t>των</a:t>
            </a:r>
            <a:r>
              <a:rPr sz="1650" spc="5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σύγχρονων </a:t>
            </a:r>
            <a:r>
              <a:rPr sz="1650" spc="180" dirty="0">
                <a:solidFill>
                  <a:srgbClr val="D7791A"/>
                </a:solidFill>
                <a:latin typeface="Calibri"/>
                <a:cs typeface="Calibri"/>
              </a:rPr>
              <a:t>σκαφών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35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50" dirty="0">
                <a:solidFill>
                  <a:srgbClr val="D7791A"/>
                </a:solidFill>
                <a:latin typeface="Calibri"/>
                <a:cs typeface="Calibri"/>
              </a:rPr>
              <a:t> του</a:t>
            </a:r>
            <a:r>
              <a:rPr sz="1650" spc="14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MASS</a:t>
            </a:r>
            <a:r>
              <a:rPr sz="1650" spc="15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(Akpan</a:t>
            </a:r>
            <a:r>
              <a:rPr sz="1650" spc="14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00" dirty="0">
                <a:solidFill>
                  <a:srgbClr val="D7791A"/>
                </a:solidFill>
                <a:latin typeface="Calibri"/>
                <a:cs typeface="Calibri"/>
              </a:rPr>
              <a:t>et</a:t>
            </a:r>
            <a:r>
              <a:rPr sz="1650" spc="6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10" dirty="0">
                <a:solidFill>
                  <a:srgbClr val="D7791A"/>
                </a:solidFill>
                <a:latin typeface="Calibri"/>
                <a:cs typeface="Calibri"/>
              </a:rPr>
              <a:t>al,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50" dirty="0">
                <a:solidFill>
                  <a:srgbClr val="D7791A"/>
                </a:solidFill>
                <a:latin typeface="Calibri"/>
                <a:cs typeface="Calibri"/>
              </a:rPr>
              <a:t>2022)</a:t>
            </a:r>
            <a:endParaRPr sz="1650">
              <a:latin typeface="Calibri"/>
              <a:cs typeface="Calibri"/>
            </a:endParaRPr>
          </a:p>
          <a:p>
            <a:pPr marL="753721" marR="2434514" indent="-81912">
              <a:lnSpc>
                <a:spcPts val="1939"/>
              </a:lnSpc>
              <a:spcBef>
                <a:spcPts val="5"/>
              </a:spcBef>
              <a:tabLst>
                <a:tab pos="1818581" algn="l"/>
                <a:tab pos="3654946" algn="l"/>
              </a:tabLst>
            </a:pPr>
            <a:r>
              <a:rPr sz="750" b="1" dirty="0">
                <a:latin typeface="Calibri"/>
                <a:cs typeface="Calibri"/>
              </a:rPr>
              <a:t>Πίνακας</a:t>
            </a:r>
            <a:r>
              <a:rPr sz="750" b="1" spc="25" dirty="0">
                <a:latin typeface="Calibri"/>
                <a:cs typeface="Calibri"/>
              </a:rPr>
              <a:t> </a:t>
            </a:r>
            <a:r>
              <a:rPr sz="750" b="1" i="1" dirty="0">
                <a:latin typeface="Times New Roman"/>
                <a:cs typeface="Times New Roman"/>
              </a:rPr>
              <a:t>2.</a:t>
            </a:r>
            <a:r>
              <a:rPr sz="750" b="1" i="1" spc="10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Calibri"/>
                <a:cs typeface="Calibri"/>
              </a:rPr>
              <a:t>Περίληψη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των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κύριων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τρωτών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σημείων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των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σύγχρονων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συστημάτων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πλοίων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και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των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-15" dirty="0">
                <a:latin typeface="Calibri"/>
                <a:cs typeface="Calibri"/>
              </a:rPr>
              <a:t>συνεπειών</a:t>
            </a:r>
            <a:r>
              <a:rPr sz="750" spc="5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τους</a:t>
            </a:r>
            <a:r>
              <a:rPr sz="750" spc="-5" dirty="0">
                <a:latin typeface="Times New Roman"/>
                <a:cs typeface="Times New Roman"/>
              </a:rPr>
              <a:t>. 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Calibri"/>
                <a:cs typeface="Calibri"/>
              </a:rPr>
              <a:t>Συστήματα	</a:t>
            </a:r>
            <a:r>
              <a:rPr sz="750" b="1" spc="-15" dirty="0">
                <a:latin typeface="Calibri"/>
                <a:cs typeface="Calibri"/>
              </a:rPr>
              <a:t>Ευπάθειες	Συνέπειες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0461" y="1538612"/>
            <a:ext cx="812157" cy="2424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6350">
              <a:lnSpc>
                <a:spcPct val="102600"/>
              </a:lnSpc>
              <a:spcBef>
                <a:spcPts val="75"/>
              </a:spcBef>
            </a:pPr>
            <a:r>
              <a:rPr sz="750" spc="-5" dirty="0">
                <a:latin typeface="Calibri"/>
                <a:cs typeface="Calibri"/>
              </a:rPr>
              <a:t>Σύστημ</a:t>
            </a:r>
            <a:r>
              <a:rPr sz="750" dirty="0">
                <a:latin typeface="Calibri"/>
                <a:cs typeface="Calibri"/>
              </a:rPr>
              <a:t>α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α</a:t>
            </a:r>
            <a:r>
              <a:rPr sz="750" spc="-15" dirty="0">
                <a:latin typeface="Calibri"/>
                <a:cs typeface="Calibri"/>
              </a:rPr>
              <a:t>υ</a:t>
            </a:r>
            <a:r>
              <a:rPr sz="750" spc="-10" dirty="0">
                <a:latin typeface="Calibri"/>
                <a:cs typeface="Calibri"/>
              </a:rPr>
              <a:t>τόματ</a:t>
            </a:r>
            <a:r>
              <a:rPr sz="750" spc="-15" dirty="0">
                <a:latin typeface="Calibri"/>
                <a:cs typeface="Calibri"/>
              </a:rPr>
              <a:t>η</a:t>
            </a:r>
            <a:r>
              <a:rPr sz="750" dirty="0">
                <a:latin typeface="Calibri"/>
                <a:cs typeface="Calibri"/>
              </a:rPr>
              <a:t>ς  </a:t>
            </a:r>
            <a:r>
              <a:rPr sz="750" spc="-15" dirty="0">
                <a:latin typeface="Calibri"/>
                <a:cs typeface="Calibri"/>
              </a:rPr>
              <a:t>αναγνώρισης</a:t>
            </a:r>
            <a:r>
              <a:rPr sz="750" spc="-25" dirty="0">
                <a:latin typeface="Calibri"/>
                <a:cs typeface="Calibri"/>
              </a:rPr>
              <a:t> </a:t>
            </a:r>
            <a:r>
              <a:rPr sz="750" dirty="0">
                <a:latin typeface="Times New Roman"/>
                <a:cs typeface="Times New Roman"/>
              </a:rPr>
              <a:t>(AIS)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0460" y="2041350"/>
            <a:ext cx="744848" cy="59195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4445">
              <a:lnSpc>
                <a:spcPct val="102200"/>
              </a:lnSpc>
              <a:spcBef>
                <a:spcPts val="80"/>
              </a:spcBef>
            </a:pPr>
            <a:r>
              <a:rPr sz="750" spc="-5" dirty="0">
                <a:latin typeface="Calibri"/>
                <a:cs typeface="Calibri"/>
              </a:rPr>
              <a:t>Ηλεκτρονικό 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σύστημα 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5" dirty="0">
                <a:latin typeface="Calibri"/>
                <a:cs typeface="Calibri"/>
              </a:rPr>
              <a:t>πληροφοριών </a:t>
            </a:r>
            <a:r>
              <a:rPr sz="750" spc="-10" dirty="0">
                <a:latin typeface="Calibri"/>
                <a:cs typeface="Calibri"/>
              </a:rPr>
              <a:t> α</a:t>
            </a:r>
            <a:r>
              <a:rPr sz="750" spc="-15" dirty="0">
                <a:latin typeface="Calibri"/>
                <a:cs typeface="Calibri"/>
              </a:rPr>
              <a:t>π</a:t>
            </a:r>
            <a:r>
              <a:rPr sz="750" spc="-10" dirty="0">
                <a:latin typeface="Calibri"/>
                <a:cs typeface="Calibri"/>
              </a:rPr>
              <a:t>ε</a:t>
            </a:r>
            <a:r>
              <a:rPr sz="750" spc="-15" dirty="0">
                <a:latin typeface="Calibri"/>
                <a:cs typeface="Calibri"/>
              </a:rPr>
              <a:t>ικ</a:t>
            </a:r>
            <a:r>
              <a:rPr sz="750" spc="-10" dirty="0">
                <a:latin typeface="Calibri"/>
                <a:cs typeface="Calibri"/>
              </a:rPr>
              <a:t>ό</a:t>
            </a:r>
            <a:r>
              <a:rPr sz="750" spc="-15" dirty="0">
                <a:latin typeface="Calibri"/>
                <a:cs typeface="Calibri"/>
              </a:rPr>
              <a:t>ν</a:t>
            </a:r>
            <a:r>
              <a:rPr sz="750" spc="-10" dirty="0">
                <a:latin typeface="Calibri"/>
                <a:cs typeface="Calibri"/>
              </a:rPr>
              <a:t>ι</a:t>
            </a:r>
            <a:r>
              <a:rPr sz="750" spc="-15" dirty="0">
                <a:latin typeface="Calibri"/>
                <a:cs typeface="Calibri"/>
              </a:rPr>
              <a:t>σ</a:t>
            </a:r>
            <a:r>
              <a:rPr sz="750" spc="-10" dirty="0">
                <a:latin typeface="Calibri"/>
                <a:cs typeface="Calibri"/>
              </a:rPr>
              <a:t>η</a:t>
            </a:r>
            <a:r>
              <a:rPr sz="750" dirty="0">
                <a:latin typeface="Calibri"/>
                <a:cs typeface="Calibri"/>
              </a:rPr>
              <a:t>ς</a:t>
            </a:r>
            <a:r>
              <a:rPr sz="750" spc="-5" dirty="0">
                <a:latin typeface="Calibri"/>
                <a:cs typeface="Calibri"/>
              </a:rPr>
              <a:t> χάρτη  </a:t>
            </a:r>
            <a:r>
              <a:rPr sz="750" spc="-20" dirty="0">
                <a:latin typeface="Times New Roman"/>
                <a:cs typeface="Times New Roman"/>
              </a:rPr>
              <a:t>(ECDIS)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3636" y="3032789"/>
            <a:ext cx="608960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-5" dirty="0">
                <a:latin typeface="Times New Roman"/>
                <a:cs typeface="Times New Roman"/>
              </a:rPr>
              <a:t>GNSS</a:t>
            </a:r>
            <a:r>
              <a:rPr sz="750" spc="-30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Calibri"/>
                <a:cs typeface="Calibri"/>
              </a:rPr>
              <a:t>και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20" dirty="0">
                <a:latin typeface="Times New Roman"/>
                <a:cs typeface="Times New Roman"/>
              </a:rPr>
              <a:t>GPS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73002" y="4040539"/>
            <a:ext cx="826128" cy="35650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240" marR="5080" indent="-2540">
              <a:lnSpc>
                <a:spcPct val="101800"/>
              </a:lnSpc>
              <a:spcBef>
                <a:spcPts val="80"/>
              </a:spcBef>
            </a:pPr>
            <a:r>
              <a:rPr sz="750" spc="-5" dirty="0">
                <a:latin typeface="Calibri"/>
                <a:cs typeface="Calibri"/>
              </a:rPr>
              <a:t>Παγκόσμιο σύστημα </a:t>
            </a:r>
            <a:r>
              <a:rPr sz="750" spc="-15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ναυτικού </a:t>
            </a:r>
            <a:r>
              <a:rPr sz="750" spc="-5" dirty="0">
                <a:latin typeface="Calibri"/>
                <a:cs typeface="Calibri"/>
              </a:rPr>
              <a:t>κινδύνου 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Times New Roman"/>
                <a:cs typeface="Times New Roman"/>
              </a:rPr>
              <a:t>(GMDSS)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70456" y="5211178"/>
            <a:ext cx="604515" cy="361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4445">
              <a:lnSpc>
                <a:spcPct val="102600"/>
              </a:lnSpc>
              <a:spcBef>
                <a:spcPts val="75"/>
              </a:spcBef>
            </a:pPr>
            <a:r>
              <a:rPr sz="750" spc="10" dirty="0">
                <a:latin typeface="Calibri"/>
                <a:cs typeface="Calibri"/>
              </a:rPr>
              <a:t>Συστήματα 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10" dirty="0">
                <a:latin typeface="Calibri"/>
                <a:cs typeface="Calibri"/>
              </a:rPr>
              <a:t>βιομηχανικού </a:t>
            </a:r>
            <a:r>
              <a:rPr sz="750" spc="-155" dirty="0">
                <a:latin typeface="Calibri"/>
                <a:cs typeface="Calibri"/>
              </a:rPr>
              <a:t> </a:t>
            </a:r>
            <a:r>
              <a:rPr sz="750" spc="15" dirty="0">
                <a:latin typeface="Calibri"/>
                <a:cs typeface="Calibri"/>
              </a:rPr>
              <a:t>ε</a:t>
            </a:r>
            <a:r>
              <a:rPr sz="750" spc="10" dirty="0">
                <a:latin typeface="Calibri"/>
                <a:cs typeface="Calibri"/>
              </a:rPr>
              <a:t>λ</a:t>
            </a:r>
            <a:r>
              <a:rPr sz="750" spc="15" dirty="0">
                <a:latin typeface="Calibri"/>
                <a:cs typeface="Calibri"/>
              </a:rPr>
              <a:t>έγχ</a:t>
            </a:r>
            <a:r>
              <a:rPr sz="750" spc="10" dirty="0">
                <a:latin typeface="Calibri"/>
                <a:cs typeface="Calibri"/>
              </a:rPr>
              <a:t>ο</a:t>
            </a:r>
            <a:r>
              <a:rPr sz="750" spc="20" dirty="0">
                <a:latin typeface="Calibri"/>
                <a:cs typeface="Calibri"/>
              </a:rPr>
              <a:t>υ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(ICS)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37247" y="1350846"/>
            <a:ext cx="1352538" cy="397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58" indent="-60958">
              <a:lnSpc>
                <a:spcPts val="1015"/>
              </a:lnSpc>
              <a:buSzPct val="126666"/>
              <a:buChar char="-"/>
              <a:tabLst>
                <a:tab pos="73658" algn="l"/>
              </a:tabLst>
            </a:pPr>
            <a:r>
              <a:rPr sz="750" spc="-10" dirty="0">
                <a:latin typeface="Times New Roman"/>
                <a:cs typeface="Times New Roman"/>
              </a:rPr>
              <a:t>Π</a:t>
            </a:r>
            <a:r>
              <a:rPr sz="750" spc="-15" dirty="0">
                <a:latin typeface="Times New Roman"/>
                <a:cs typeface="Times New Roman"/>
              </a:rPr>
              <a:t>α</a:t>
            </a:r>
            <a:r>
              <a:rPr sz="750" spc="-10" dirty="0">
                <a:latin typeface="Times New Roman"/>
                <a:cs typeface="Times New Roman"/>
              </a:rPr>
              <a:t>ρεμ</a:t>
            </a:r>
            <a:r>
              <a:rPr sz="750" spc="-15" dirty="0">
                <a:latin typeface="Times New Roman"/>
                <a:cs typeface="Times New Roman"/>
              </a:rPr>
              <a:t>β</a:t>
            </a:r>
            <a:r>
              <a:rPr sz="750" spc="-10" dirty="0">
                <a:latin typeface="Times New Roman"/>
                <a:cs typeface="Times New Roman"/>
              </a:rPr>
              <a:t>ο</a:t>
            </a:r>
            <a:r>
              <a:rPr sz="750" spc="-15" dirty="0">
                <a:latin typeface="Times New Roman"/>
                <a:cs typeface="Times New Roman"/>
              </a:rPr>
              <a:t>λ</a:t>
            </a:r>
            <a:r>
              <a:rPr sz="750" spc="-10" dirty="0">
                <a:latin typeface="Times New Roman"/>
                <a:cs typeface="Times New Roman"/>
              </a:rPr>
              <a:t>έ</a:t>
            </a:r>
            <a:r>
              <a:rPr sz="750" dirty="0">
                <a:latin typeface="Times New Roman"/>
                <a:cs typeface="Times New Roman"/>
              </a:rPr>
              <a:t>ς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σήματος</a:t>
            </a:r>
            <a:endParaRPr sz="750">
              <a:latin typeface="Times New Roman"/>
              <a:cs typeface="Times New Roman"/>
            </a:endParaRPr>
          </a:p>
          <a:p>
            <a:pPr marL="78738" indent="-66039">
              <a:lnSpc>
                <a:spcPts val="1100"/>
              </a:lnSpc>
              <a:buSzPct val="126666"/>
              <a:buChar char="-"/>
              <a:tabLst>
                <a:tab pos="78738" algn="l"/>
              </a:tabLst>
            </a:pPr>
            <a:r>
              <a:rPr sz="750" dirty="0">
                <a:latin typeface="Times New Roman"/>
                <a:cs typeface="Times New Roman"/>
              </a:rPr>
              <a:t>Ψευδής </a:t>
            </a:r>
            <a:r>
              <a:rPr sz="750" spc="-10" dirty="0">
                <a:latin typeface="Times New Roman"/>
                <a:cs typeface="Times New Roman"/>
              </a:rPr>
              <a:t>α</a:t>
            </a:r>
            <a:r>
              <a:rPr sz="750" spc="-15" dirty="0">
                <a:latin typeface="Times New Roman"/>
                <a:cs typeface="Times New Roman"/>
              </a:rPr>
              <a:t>ν</a:t>
            </a:r>
            <a:r>
              <a:rPr sz="750" spc="-10" dirty="0">
                <a:latin typeface="Times New Roman"/>
                <a:cs typeface="Times New Roman"/>
              </a:rPr>
              <a:t>τ</a:t>
            </a:r>
            <a:r>
              <a:rPr sz="750" spc="-15" dirty="0">
                <a:latin typeface="Times New Roman"/>
                <a:cs typeface="Times New Roman"/>
              </a:rPr>
              <a:t>α</a:t>
            </a:r>
            <a:r>
              <a:rPr sz="750" spc="-10" dirty="0">
                <a:latin typeface="Times New Roman"/>
                <a:cs typeface="Times New Roman"/>
              </a:rPr>
              <a:t>λλ</a:t>
            </a:r>
            <a:r>
              <a:rPr sz="750" spc="-15" dirty="0">
                <a:latin typeface="Times New Roman"/>
                <a:cs typeface="Times New Roman"/>
              </a:rPr>
              <a:t>α</a:t>
            </a:r>
            <a:r>
              <a:rPr sz="750" spc="-10" dirty="0">
                <a:latin typeface="Times New Roman"/>
                <a:cs typeface="Times New Roman"/>
              </a:rPr>
              <a:t>γ</a:t>
            </a:r>
            <a:r>
              <a:rPr sz="750" dirty="0">
                <a:latin typeface="Times New Roman"/>
                <a:cs typeface="Times New Roman"/>
              </a:rPr>
              <a:t>ή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πληροφοριών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130"/>
              </a:lnSpc>
              <a:buSzPct val="126666"/>
              <a:buChar char="-"/>
              <a:tabLst>
                <a:tab pos="81912" algn="l"/>
              </a:tabLst>
            </a:pPr>
            <a:r>
              <a:rPr sz="750" spc="-10" dirty="0">
                <a:latin typeface="Times New Roman"/>
                <a:cs typeface="Times New Roman"/>
              </a:rPr>
              <a:t>Κ</a:t>
            </a:r>
            <a:r>
              <a:rPr sz="750" spc="-15" dirty="0">
                <a:latin typeface="Times New Roman"/>
                <a:cs typeface="Times New Roman"/>
              </a:rPr>
              <a:t>α</a:t>
            </a:r>
            <a:r>
              <a:rPr sz="750" spc="-10" dirty="0">
                <a:latin typeface="Times New Roman"/>
                <a:cs typeface="Times New Roman"/>
              </a:rPr>
              <a:t>κό</a:t>
            </a:r>
            <a:r>
              <a:rPr sz="750" spc="-15" dirty="0">
                <a:latin typeface="Times New Roman"/>
                <a:cs typeface="Times New Roman"/>
              </a:rPr>
              <a:t>β</a:t>
            </a:r>
            <a:r>
              <a:rPr sz="750" spc="-10" dirty="0">
                <a:latin typeface="Times New Roman"/>
                <a:cs typeface="Times New Roman"/>
              </a:rPr>
              <a:t>ου</a:t>
            </a:r>
            <a:r>
              <a:rPr sz="750" spc="-15" dirty="0">
                <a:latin typeface="Times New Roman"/>
                <a:cs typeface="Times New Roman"/>
              </a:rPr>
              <a:t>λ</a:t>
            </a:r>
            <a:r>
              <a:rPr sz="750" dirty="0">
                <a:latin typeface="Times New Roman"/>
                <a:cs typeface="Times New Roman"/>
              </a:rPr>
              <a:t>ο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spc="-10" dirty="0">
                <a:latin typeface="Times New Roman"/>
                <a:cs typeface="Times New Roman"/>
              </a:rPr>
              <a:t>λο</a:t>
            </a:r>
            <a:r>
              <a:rPr sz="750" spc="-15" dirty="0">
                <a:latin typeface="Times New Roman"/>
                <a:cs typeface="Times New Roman"/>
              </a:rPr>
              <a:t>γ</a:t>
            </a:r>
            <a:r>
              <a:rPr sz="750" spc="-10" dirty="0">
                <a:latin typeface="Times New Roman"/>
                <a:cs typeface="Times New Roman"/>
              </a:rPr>
              <a:t>ισ</a:t>
            </a:r>
            <a:r>
              <a:rPr sz="750" spc="-15" dirty="0">
                <a:latin typeface="Times New Roman"/>
                <a:cs typeface="Times New Roman"/>
              </a:rPr>
              <a:t>μ</a:t>
            </a:r>
            <a:r>
              <a:rPr sz="750" spc="-10" dirty="0">
                <a:latin typeface="Times New Roman"/>
                <a:cs typeface="Times New Roman"/>
              </a:rPr>
              <a:t>ικ</a:t>
            </a:r>
            <a:r>
              <a:rPr sz="750" dirty="0">
                <a:latin typeface="Times New Roman"/>
                <a:cs typeface="Times New Roman"/>
              </a:rPr>
              <a:t>ό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1023" y="1739844"/>
            <a:ext cx="5021533" cy="2949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8518">
              <a:lnSpc>
                <a:spcPts val="1090"/>
              </a:lnSpc>
              <a:spcBef>
                <a:spcPts val="100"/>
              </a:spcBef>
            </a:pPr>
            <a:r>
              <a:rPr sz="950" spc="-10" dirty="0">
                <a:latin typeface="Times New Roman"/>
                <a:cs typeface="Times New Roman"/>
              </a:rPr>
              <a:t>-</a:t>
            </a:r>
            <a:r>
              <a:rPr sz="950" spc="-70" dirty="0">
                <a:latin typeface="Times New Roman"/>
                <a:cs typeface="Times New Roman"/>
              </a:rPr>
              <a:t> </a:t>
            </a:r>
            <a:r>
              <a:rPr sz="750" spc="-10" dirty="0">
                <a:latin typeface="Times New Roman"/>
                <a:cs typeface="Times New Roman"/>
              </a:rPr>
              <a:t>S</a:t>
            </a:r>
            <a:r>
              <a:rPr sz="750" spc="-15" dirty="0">
                <a:latin typeface="Times New Roman"/>
                <a:cs typeface="Times New Roman"/>
              </a:rPr>
              <a:t>p</a:t>
            </a:r>
            <a:r>
              <a:rPr sz="750" spc="-10" dirty="0">
                <a:latin typeface="Times New Roman"/>
                <a:cs typeface="Times New Roman"/>
              </a:rPr>
              <a:t>oo</a:t>
            </a:r>
            <a:r>
              <a:rPr sz="750" spc="-15" dirty="0">
                <a:latin typeface="Times New Roman"/>
                <a:cs typeface="Times New Roman"/>
              </a:rPr>
              <a:t>f</a:t>
            </a:r>
            <a:r>
              <a:rPr sz="750" spc="-10" dirty="0">
                <a:latin typeface="Times New Roman"/>
                <a:cs typeface="Times New Roman"/>
              </a:rPr>
              <a:t>in</a:t>
            </a:r>
            <a:r>
              <a:rPr sz="750" dirty="0">
                <a:latin typeface="Times New Roman"/>
                <a:cs typeface="Times New Roman"/>
              </a:rPr>
              <a:t>g</a:t>
            </a:r>
            <a:endParaRPr sz="750">
              <a:latin typeface="Times New Roman"/>
              <a:cs typeface="Times New Roman"/>
            </a:endParaRPr>
          </a:p>
          <a:p>
            <a:pPr marL="12700">
              <a:lnSpc>
                <a:spcPts val="1090"/>
              </a:lnSpc>
              <a:tabLst>
                <a:tab pos="1138518" algn="l"/>
                <a:tab pos="5008090" algn="l"/>
              </a:tabLst>
            </a:pPr>
            <a:r>
              <a:rPr sz="950" u="sng" spc="-5" dirty="0">
                <a:uFill>
                  <a:solidFill>
                    <a:srgbClr val="2B2B2B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950" u="sng" spc="-10" dirty="0">
                <a:uFill>
                  <a:solidFill>
                    <a:srgbClr val="2B2B2B"/>
                  </a:solidFill>
                </a:uFill>
                <a:latin typeface="Times New Roman"/>
                <a:cs typeface="Times New Roman"/>
              </a:rPr>
              <a:t>-</a:t>
            </a:r>
            <a:r>
              <a:rPr sz="950" u="sng" spc="-5" dirty="0">
                <a:uFill>
                  <a:solidFill>
                    <a:srgbClr val="2B2B2B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50" u="sng" spc="15" dirty="0">
                <a:uFill>
                  <a:solidFill>
                    <a:srgbClr val="2B2B2B"/>
                  </a:solidFill>
                </a:uFill>
                <a:latin typeface="Times New Roman"/>
                <a:cs typeface="Times New Roman"/>
              </a:rPr>
              <a:t>Δεν</a:t>
            </a:r>
            <a:r>
              <a:rPr sz="750" u="sng" dirty="0">
                <a:uFill>
                  <a:solidFill>
                    <a:srgbClr val="2B2B2B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50" u="sng" spc="10" dirty="0">
                <a:uFill>
                  <a:solidFill>
                    <a:srgbClr val="2B2B2B"/>
                  </a:solidFill>
                </a:uFill>
                <a:latin typeface="Times New Roman"/>
                <a:cs typeface="Times New Roman"/>
              </a:rPr>
              <a:t>υπάρχει</a:t>
            </a:r>
            <a:r>
              <a:rPr sz="750" u="sng" dirty="0">
                <a:uFill>
                  <a:solidFill>
                    <a:srgbClr val="2B2B2B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50" u="sng" spc="5" dirty="0">
                <a:uFill>
                  <a:solidFill>
                    <a:srgbClr val="2B2B2B"/>
                  </a:solidFill>
                </a:uFill>
                <a:latin typeface="Times New Roman"/>
                <a:cs typeface="Times New Roman"/>
              </a:rPr>
              <a:t>κρυπτογράφηση	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37252" y="1985006"/>
            <a:ext cx="1481441" cy="48673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73658" indent="-60958">
              <a:spcBef>
                <a:spcPts val="295"/>
              </a:spcBef>
              <a:buSzPct val="126666"/>
              <a:buChar char="-"/>
              <a:tabLst>
                <a:tab pos="73658" algn="l"/>
              </a:tabLst>
            </a:pPr>
            <a:r>
              <a:rPr sz="750" spc="-10" dirty="0">
                <a:latin typeface="Times New Roman"/>
                <a:cs typeface="Times New Roman"/>
              </a:rPr>
              <a:t>Π</a:t>
            </a:r>
            <a:r>
              <a:rPr sz="750" spc="-15" dirty="0">
                <a:latin typeface="Times New Roman"/>
                <a:cs typeface="Times New Roman"/>
              </a:rPr>
              <a:t>α</a:t>
            </a:r>
            <a:r>
              <a:rPr sz="750" spc="-10" dirty="0">
                <a:latin typeface="Times New Roman"/>
                <a:cs typeface="Times New Roman"/>
              </a:rPr>
              <a:t>ρεμ</a:t>
            </a:r>
            <a:r>
              <a:rPr sz="750" spc="-15" dirty="0">
                <a:latin typeface="Times New Roman"/>
                <a:cs typeface="Times New Roman"/>
              </a:rPr>
              <a:t>π</a:t>
            </a:r>
            <a:r>
              <a:rPr sz="750" spc="-10" dirty="0">
                <a:latin typeface="Times New Roman"/>
                <a:cs typeface="Times New Roman"/>
              </a:rPr>
              <a:t>όδ</a:t>
            </a:r>
            <a:r>
              <a:rPr sz="750" spc="-15" dirty="0">
                <a:latin typeface="Times New Roman"/>
                <a:cs typeface="Times New Roman"/>
              </a:rPr>
              <a:t>ι</a:t>
            </a:r>
            <a:r>
              <a:rPr sz="750" spc="-10" dirty="0">
                <a:latin typeface="Times New Roman"/>
                <a:cs typeface="Times New Roman"/>
              </a:rPr>
              <a:t>σ</a:t>
            </a:r>
            <a:r>
              <a:rPr sz="750" dirty="0">
                <a:latin typeface="Times New Roman"/>
                <a:cs typeface="Times New Roman"/>
              </a:rPr>
              <a:t>η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σήματος</a:t>
            </a:r>
            <a:endParaRPr sz="750">
              <a:latin typeface="Times New Roman"/>
              <a:cs typeface="Times New Roman"/>
            </a:endParaRPr>
          </a:p>
          <a:p>
            <a:pPr marL="76832" indent="-64133">
              <a:lnSpc>
                <a:spcPts val="1115"/>
              </a:lnSpc>
              <a:spcBef>
                <a:spcPts val="459"/>
              </a:spcBef>
              <a:buSzPct val="126666"/>
              <a:buChar char="-"/>
              <a:tabLst>
                <a:tab pos="76832" algn="l"/>
              </a:tabLst>
            </a:pPr>
            <a:r>
              <a:rPr sz="750" dirty="0">
                <a:latin typeface="Times New Roman"/>
                <a:cs typeface="Times New Roman"/>
              </a:rPr>
              <a:t>Ξεπερασμένα </a:t>
            </a:r>
            <a:r>
              <a:rPr sz="750" spc="-30" dirty="0">
                <a:latin typeface="Times New Roman"/>
                <a:cs typeface="Times New Roman"/>
              </a:rPr>
              <a:t>λ</a:t>
            </a:r>
            <a:r>
              <a:rPr sz="750" spc="-25" dirty="0">
                <a:latin typeface="Times New Roman"/>
                <a:cs typeface="Times New Roman"/>
              </a:rPr>
              <a:t>ει</a:t>
            </a:r>
            <a:r>
              <a:rPr sz="750" spc="-30" dirty="0">
                <a:latin typeface="Times New Roman"/>
                <a:cs typeface="Times New Roman"/>
              </a:rPr>
              <a:t>τ</a:t>
            </a:r>
            <a:r>
              <a:rPr sz="750" spc="-25" dirty="0">
                <a:latin typeface="Times New Roman"/>
                <a:cs typeface="Times New Roman"/>
              </a:rPr>
              <a:t>ου</a:t>
            </a:r>
            <a:r>
              <a:rPr sz="750" spc="-30" dirty="0">
                <a:latin typeface="Times New Roman"/>
                <a:cs typeface="Times New Roman"/>
              </a:rPr>
              <a:t>ρ</a:t>
            </a:r>
            <a:r>
              <a:rPr sz="750" spc="-25" dirty="0">
                <a:latin typeface="Times New Roman"/>
                <a:cs typeface="Times New Roman"/>
              </a:rPr>
              <a:t>γι</a:t>
            </a:r>
            <a:r>
              <a:rPr sz="750" spc="-30" dirty="0">
                <a:latin typeface="Times New Roman"/>
                <a:cs typeface="Times New Roman"/>
              </a:rPr>
              <a:t>κ</a:t>
            </a:r>
            <a:r>
              <a:rPr sz="750" dirty="0">
                <a:latin typeface="Times New Roman"/>
                <a:cs typeface="Times New Roman"/>
              </a:rPr>
              <a:t>ά</a:t>
            </a:r>
            <a:r>
              <a:rPr sz="750" spc="-55" dirty="0">
                <a:latin typeface="Times New Roman"/>
                <a:cs typeface="Times New Roman"/>
              </a:rPr>
              <a:t> </a:t>
            </a:r>
            <a:r>
              <a:rPr sz="750" spc="-25" dirty="0">
                <a:latin typeface="Times New Roman"/>
                <a:cs typeface="Times New Roman"/>
              </a:rPr>
              <a:t>συσ</a:t>
            </a:r>
            <a:r>
              <a:rPr sz="750" spc="-30" dirty="0">
                <a:latin typeface="Times New Roman"/>
                <a:cs typeface="Times New Roman"/>
              </a:rPr>
              <a:t>τ</a:t>
            </a:r>
            <a:r>
              <a:rPr sz="750" spc="-25" dirty="0">
                <a:latin typeface="Times New Roman"/>
                <a:cs typeface="Times New Roman"/>
              </a:rPr>
              <a:t>ήμ</a:t>
            </a:r>
            <a:r>
              <a:rPr sz="750" spc="-30" dirty="0">
                <a:latin typeface="Times New Roman"/>
                <a:cs typeface="Times New Roman"/>
              </a:rPr>
              <a:t>α</a:t>
            </a:r>
            <a:r>
              <a:rPr sz="750" spc="-25" dirty="0">
                <a:latin typeface="Times New Roman"/>
                <a:cs typeface="Times New Roman"/>
              </a:rPr>
              <a:t>τ</a:t>
            </a:r>
            <a:r>
              <a:rPr sz="750" dirty="0">
                <a:latin typeface="Times New Roman"/>
                <a:cs typeface="Times New Roman"/>
              </a:rPr>
              <a:t>α</a:t>
            </a:r>
            <a:endParaRPr sz="750">
              <a:latin typeface="Times New Roman"/>
              <a:cs typeface="Times New Roman"/>
            </a:endParaRPr>
          </a:p>
          <a:p>
            <a:pPr marL="78103" indent="-65404">
              <a:lnSpc>
                <a:spcPts val="1115"/>
              </a:lnSpc>
              <a:buSzPct val="126666"/>
              <a:buChar char="-"/>
              <a:tabLst>
                <a:tab pos="78103" algn="l"/>
              </a:tabLst>
            </a:pPr>
            <a:r>
              <a:rPr sz="750" spc="15" dirty="0">
                <a:latin typeface="Times New Roman"/>
                <a:cs typeface="Times New Roman"/>
              </a:rPr>
              <a:t>Ανασφαλή</a:t>
            </a:r>
            <a:r>
              <a:rPr sz="750" spc="-10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μέσα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ενημέρωσης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37249" y="2859196"/>
            <a:ext cx="998210" cy="820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562" indent="-62863">
              <a:lnSpc>
                <a:spcPts val="994"/>
              </a:lnSpc>
              <a:buSzPct val="126666"/>
              <a:buChar char="-"/>
              <a:tabLst>
                <a:tab pos="75562" algn="l"/>
              </a:tabLst>
            </a:pPr>
            <a:r>
              <a:rPr sz="750" spc="5" dirty="0">
                <a:latin typeface="Times New Roman"/>
                <a:cs typeface="Times New Roman"/>
              </a:rPr>
              <a:t>Επιθέσεις</a:t>
            </a:r>
            <a:r>
              <a:rPr sz="750" spc="-4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παρεμβολής</a:t>
            </a:r>
            <a:endParaRPr sz="750">
              <a:latin typeface="Times New Roman"/>
              <a:cs typeface="Times New Roman"/>
            </a:endParaRPr>
          </a:p>
          <a:p>
            <a:pPr marL="79373" indent="-66673">
              <a:lnSpc>
                <a:spcPts val="1065"/>
              </a:lnSpc>
              <a:buSzPct val="126666"/>
              <a:buChar char="-"/>
              <a:tabLst>
                <a:tab pos="79373" algn="l"/>
              </a:tabLst>
            </a:pPr>
            <a:r>
              <a:rPr sz="750" spc="-5" dirty="0">
                <a:latin typeface="Times New Roman"/>
                <a:cs typeface="Times New Roman"/>
              </a:rPr>
              <a:t>Ασθενή</a:t>
            </a:r>
            <a:r>
              <a:rPr sz="750" dirty="0">
                <a:latin typeface="Times New Roman"/>
                <a:cs typeface="Times New Roman"/>
              </a:rPr>
              <a:t>ς</a:t>
            </a:r>
            <a:r>
              <a:rPr sz="750" spc="-5" dirty="0">
                <a:latin typeface="Times New Roman"/>
                <a:cs typeface="Times New Roman"/>
              </a:rPr>
              <a:t> </a:t>
            </a:r>
            <a:r>
              <a:rPr sz="750" spc="-10" dirty="0">
                <a:latin typeface="Times New Roman"/>
                <a:cs typeface="Times New Roman"/>
              </a:rPr>
              <a:t>ισ</a:t>
            </a:r>
            <a:r>
              <a:rPr sz="750" spc="-15" dirty="0">
                <a:latin typeface="Times New Roman"/>
                <a:cs typeface="Times New Roman"/>
              </a:rPr>
              <a:t>χ</a:t>
            </a:r>
            <a:r>
              <a:rPr sz="750" spc="-10" dirty="0">
                <a:latin typeface="Times New Roman"/>
                <a:cs typeface="Times New Roman"/>
              </a:rPr>
              <a:t>ύ</a:t>
            </a:r>
            <a:r>
              <a:rPr sz="750" dirty="0">
                <a:latin typeface="Times New Roman"/>
                <a:cs typeface="Times New Roman"/>
              </a:rPr>
              <a:t>ς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σήματος</a:t>
            </a:r>
            <a:endParaRPr sz="750">
              <a:latin typeface="Times New Roman"/>
              <a:cs typeface="Times New Roman"/>
            </a:endParaRPr>
          </a:p>
          <a:p>
            <a:pPr marL="78103" indent="-65404">
              <a:lnSpc>
                <a:spcPts val="1100"/>
              </a:lnSpc>
              <a:buSzPct val="126666"/>
              <a:buChar char="-"/>
              <a:tabLst>
                <a:tab pos="78103" algn="l"/>
              </a:tabLst>
            </a:pPr>
            <a:r>
              <a:rPr sz="750" spc="-15" dirty="0">
                <a:latin typeface="Times New Roman"/>
                <a:cs typeface="Times New Roman"/>
              </a:rPr>
              <a:t>Παρεμβολή</a:t>
            </a:r>
            <a:endParaRPr sz="750">
              <a:latin typeface="Times New Roman"/>
              <a:cs typeface="Times New Roman"/>
            </a:endParaRPr>
          </a:p>
          <a:p>
            <a:pPr marL="73658" indent="-60958">
              <a:lnSpc>
                <a:spcPts val="1100"/>
              </a:lnSpc>
              <a:buSzPct val="126666"/>
              <a:buChar char="-"/>
              <a:tabLst>
                <a:tab pos="73658" algn="l"/>
              </a:tabLst>
            </a:pPr>
            <a:r>
              <a:rPr sz="750" spc="-10" dirty="0">
                <a:latin typeface="Times New Roman"/>
                <a:cs typeface="Times New Roman"/>
              </a:rPr>
              <a:t>Ε</a:t>
            </a:r>
            <a:r>
              <a:rPr sz="750" spc="-15" dirty="0">
                <a:latin typeface="Times New Roman"/>
                <a:cs typeface="Times New Roman"/>
              </a:rPr>
              <a:t>π</a:t>
            </a:r>
            <a:r>
              <a:rPr sz="750" spc="-10" dirty="0">
                <a:latin typeface="Times New Roman"/>
                <a:cs typeface="Times New Roman"/>
              </a:rPr>
              <a:t>ι</a:t>
            </a:r>
            <a:r>
              <a:rPr sz="750" spc="-15" dirty="0">
                <a:latin typeface="Times New Roman"/>
                <a:cs typeface="Times New Roman"/>
              </a:rPr>
              <a:t>θ</a:t>
            </a:r>
            <a:r>
              <a:rPr sz="750" spc="-10" dirty="0">
                <a:latin typeface="Times New Roman"/>
                <a:cs typeface="Times New Roman"/>
              </a:rPr>
              <a:t>έσ</a:t>
            </a:r>
            <a:r>
              <a:rPr sz="750" spc="-15" dirty="0">
                <a:latin typeface="Times New Roman"/>
                <a:cs typeface="Times New Roman"/>
              </a:rPr>
              <a:t>ε</a:t>
            </a:r>
            <a:r>
              <a:rPr sz="750" spc="-10" dirty="0">
                <a:latin typeface="Times New Roman"/>
                <a:cs typeface="Times New Roman"/>
              </a:rPr>
              <a:t>ι</a:t>
            </a:r>
            <a:r>
              <a:rPr sz="750" dirty="0">
                <a:latin typeface="Times New Roman"/>
                <a:cs typeface="Times New Roman"/>
              </a:rPr>
              <a:t>ς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Spoof</a:t>
            </a:r>
            <a:r>
              <a:rPr sz="750" spc="-5" dirty="0">
                <a:latin typeface="Times New Roman"/>
                <a:cs typeface="Times New Roman"/>
              </a:rPr>
              <a:t>i</a:t>
            </a:r>
            <a:r>
              <a:rPr sz="750" dirty="0">
                <a:latin typeface="Times New Roman"/>
                <a:cs typeface="Times New Roman"/>
              </a:rPr>
              <a:t>ng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085"/>
              </a:lnSpc>
              <a:buSzPct val="126666"/>
              <a:buChar char="-"/>
              <a:tabLst>
                <a:tab pos="81912" algn="l"/>
              </a:tabLst>
            </a:pPr>
            <a:r>
              <a:rPr sz="750" spc="5" dirty="0">
                <a:latin typeface="Times New Roman"/>
                <a:cs typeface="Times New Roman"/>
              </a:rPr>
              <a:t>Επιθέσεις</a:t>
            </a:r>
            <a:r>
              <a:rPr sz="750" spc="-40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DoS/DDoS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110"/>
              </a:lnSpc>
              <a:buSzPct val="126666"/>
              <a:buChar char="-"/>
              <a:tabLst>
                <a:tab pos="81912" algn="l"/>
              </a:tabLst>
            </a:pPr>
            <a:r>
              <a:rPr sz="750" spc="-15" dirty="0">
                <a:latin typeface="Times New Roman"/>
                <a:cs typeface="Times New Roman"/>
              </a:rPr>
              <a:t>Τροποποίηση</a:t>
            </a:r>
            <a:r>
              <a:rPr sz="750" spc="-30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πακέτων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37248" y="3752520"/>
            <a:ext cx="981701" cy="25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562" indent="-62863">
              <a:lnSpc>
                <a:spcPts val="990"/>
              </a:lnSpc>
              <a:buSzPct val="126666"/>
              <a:buChar char="-"/>
              <a:tabLst>
                <a:tab pos="75562" algn="l"/>
              </a:tabLst>
            </a:pPr>
            <a:r>
              <a:rPr sz="750" spc="5" dirty="0">
                <a:latin typeface="Times New Roman"/>
                <a:cs typeface="Times New Roman"/>
              </a:rPr>
              <a:t>Επιθέσεις</a:t>
            </a:r>
            <a:r>
              <a:rPr sz="750" spc="-4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παρεμβολής</a:t>
            </a:r>
            <a:endParaRPr sz="750">
              <a:latin typeface="Times New Roman"/>
              <a:cs typeface="Times New Roman"/>
            </a:endParaRPr>
          </a:p>
          <a:p>
            <a:pPr marL="73658" indent="-60958">
              <a:lnSpc>
                <a:spcPts val="1090"/>
              </a:lnSpc>
              <a:buSzPct val="126666"/>
              <a:buChar char="-"/>
              <a:tabLst>
                <a:tab pos="73658" algn="l"/>
              </a:tabLst>
            </a:pPr>
            <a:r>
              <a:rPr sz="750" spc="-10" dirty="0">
                <a:latin typeface="Times New Roman"/>
                <a:cs typeface="Times New Roman"/>
              </a:rPr>
              <a:t>Ε</a:t>
            </a:r>
            <a:r>
              <a:rPr sz="750" spc="-15" dirty="0">
                <a:latin typeface="Times New Roman"/>
                <a:cs typeface="Times New Roman"/>
              </a:rPr>
              <a:t>π</a:t>
            </a:r>
            <a:r>
              <a:rPr sz="750" spc="-10" dirty="0">
                <a:latin typeface="Times New Roman"/>
                <a:cs typeface="Times New Roman"/>
              </a:rPr>
              <a:t>ι</a:t>
            </a:r>
            <a:r>
              <a:rPr sz="750" spc="-15" dirty="0">
                <a:latin typeface="Times New Roman"/>
                <a:cs typeface="Times New Roman"/>
              </a:rPr>
              <a:t>θ</a:t>
            </a:r>
            <a:r>
              <a:rPr sz="750" spc="-10" dirty="0">
                <a:latin typeface="Times New Roman"/>
                <a:cs typeface="Times New Roman"/>
              </a:rPr>
              <a:t>έσ</a:t>
            </a:r>
            <a:r>
              <a:rPr sz="750" spc="-15" dirty="0">
                <a:latin typeface="Times New Roman"/>
                <a:cs typeface="Times New Roman"/>
              </a:rPr>
              <a:t>ε</a:t>
            </a:r>
            <a:r>
              <a:rPr sz="750" spc="-10" dirty="0">
                <a:latin typeface="Times New Roman"/>
                <a:cs typeface="Times New Roman"/>
              </a:rPr>
              <a:t>ι</a:t>
            </a:r>
            <a:r>
              <a:rPr sz="750" dirty="0">
                <a:latin typeface="Times New Roman"/>
                <a:cs typeface="Times New Roman"/>
              </a:rPr>
              <a:t>ς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Spoof</a:t>
            </a:r>
            <a:r>
              <a:rPr sz="750" spc="-5" dirty="0">
                <a:latin typeface="Times New Roman"/>
                <a:cs typeface="Times New Roman"/>
              </a:rPr>
              <a:t>i</a:t>
            </a:r>
            <a:r>
              <a:rPr sz="750" dirty="0">
                <a:latin typeface="Times New Roman"/>
                <a:cs typeface="Times New Roman"/>
              </a:rPr>
              <a:t>ng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37247" y="3970393"/>
            <a:ext cx="944871" cy="629723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81912" indent="-69213">
              <a:spcBef>
                <a:spcPts val="309"/>
              </a:spcBef>
              <a:buSzPct val="126666"/>
              <a:buChar char="-"/>
              <a:tabLst>
                <a:tab pos="81912" algn="l"/>
              </a:tabLst>
            </a:pPr>
            <a:r>
              <a:rPr sz="750" spc="5" dirty="0">
                <a:latin typeface="Times New Roman"/>
                <a:cs typeface="Times New Roman"/>
              </a:rPr>
              <a:t>Επιθέσει</a:t>
            </a:r>
            <a:r>
              <a:rPr sz="750" spc="10" dirty="0">
                <a:latin typeface="Times New Roman"/>
                <a:cs typeface="Times New Roman"/>
              </a:rPr>
              <a:t>ς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DoS/DDo</a:t>
            </a:r>
            <a:r>
              <a:rPr sz="750" spc="20" dirty="0">
                <a:latin typeface="Times New Roman"/>
                <a:cs typeface="Times New Roman"/>
              </a:rPr>
              <a:t>S</a:t>
            </a:r>
            <a:endParaRPr sz="750">
              <a:latin typeface="Times New Roman"/>
              <a:cs typeface="Times New Roman"/>
            </a:endParaRPr>
          </a:p>
          <a:p>
            <a:pPr marL="78738" indent="-66039">
              <a:lnSpc>
                <a:spcPts val="1095"/>
              </a:lnSpc>
              <a:spcBef>
                <a:spcPts val="475"/>
              </a:spcBef>
              <a:buSzPct val="126666"/>
              <a:buChar char="-"/>
              <a:tabLst>
                <a:tab pos="78738" algn="l"/>
              </a:tabLst>
            </a:pPr>
            <a:r>
              <a:rPr sz="750" spc="-10" dirty="0">
                <a:latin typeface="Times New Roman"/>
                <a:cs typeface="Times New Roman"/>
              </a:rPr>
              <a:t>Κ</a:t>
            </a:r>
            <a:r>
              <a:rPr sz="750" spc="-15" dirty="0">
                <a:latin typeface="Times New Roman"/>
                <a:cs typeface="Times New Roman"/>
              </a:rPr>
              <a:t>α</a:t>
            </a:r>
            <a:r>
              <a:rPr sz="750" spc="-10" dirty="0">
                <a:latin typeface="Times New Roman"/>
                <a:cs typeface="Times New Roman"/>
              </a:rPr>
              <a:t>κό</a:t>
            </a:r>
            <a:r>
              <a:rPr sz="750" spc="-15" dirty="0">
                <a:latin typeface="Times New Roman"/>
                <a:cs typeface="Times New Roman"/>
              </a:rPr>
              <a:t>β</a:t>
            </a:r>
            <a:r>
              <a:rPr sz="750" spc="-10" dirty="0">
                <a:latin typeface="Times New Roman"/>
                <a:cs typeface="Times New Roman"/>
              </a:rPr>
              <a:t>ου</a:t>
            </a:r>
            <a:r>
              <a:rPr sz="750" spc="-15" dirty="0">
                <a:latin typeface="Times New Roman"/>
                <a:cs typeface="Times New Roman"/>
              </a:rPr>
              <a:t>λ</a:t>
            </a:r>
            <a:r>
              <a:rPr sz="750" dirty="0">
                <a:latin typeface="Times New Roman"/>
                <a:cs typeface="Times New Roman"/>
              </a:rPr>
              <a:t>ο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spc="-10" dirty="0">
                <a:latin typeface="Times New Roman"/>
                <a:cs typeface="Times New Roman"/>
              </a:rPr>
              <a:t>λο</a:t>
            </a:r>
            <a:r>
              <a:rPr sz="750" spc="-15" dirty="0">
                <a:latin typeface="Times New Roman"/>
                <a:cs typeface="Times New Roman"/>
              </a:rPr>
              <a:t>γ</a:t>
            </a:r>
            <a:r>
              <a:rPr sz="750" spc="-10" dirty="0">
                <a:latin typeface="Times New Roman"/>
                <a:cs typeface="Times New Roman"/>
              </a:rPr>
              <a:t>ισ</a:t>
            </a:r>
            <a:r>
              <a:rPr sz="750" spc="-15" dirty="0">
                <a:latin typeface="Times New Roman"/>
                <a:cs typeface="Times New Roman"/>
              </a:rPr>
              <a:t>μ</a:t>
            </a:r>
            <a:r>
              <a:rPr sz="750" spc="-10" dirty="0">
                <a:latin typeface="Times New Roman"/>
                <a:cs typeface="Times New Roman"/>
              </a:rPr>
              <a:t>ικ</a:t>
            </a:r>
            <a:r>
              <a:rPr sz="750" dirty="0">
                <a:latin typeface="Times New Roman"/>
                <a:cs typeface="Times New Roman"/>
              </a:rPr>
              <a:t>ό</a:t>
            </a:r>
            <a:endParaRPr sz="750">
              <a:latin typeface="Times New Roman"/>
              <a:cs typeface="Times New Roman"/>
            </a:endParaRPr>
          </a:p>
          <a:p>
            <a:pPr marL="73658" indent="-60958">
              <a:lnSpc>
                <a:spcPts val="1065"/>
              </a:lnSpc>
              <a:buSzPct val="126666"/>
              <a:buChar char="-"/>
              <a:tabLst>
                <a:tab pos="73658" algn="l"/>
              </a:tabLst>
            </a:pPr>
            <a:r>
              <a:rPr sz="750" spc="-10" dirty="0">
                <a:latin typeface="Times New Roman"/>
                <a:cs typeface="Times New Roman"/>
              </a:rPr>
              <a:t>Ε</a:t>
            </a:r>
            <a:r>
              <a:rPr sz="750" spc="-15" dirty="0">
                <a:latin typeface="Times New Roman"/>
                <a:cs typeface="Times New Roman"/>
              </a:rPr>
              <a:t>π</a:t>
            </a:r>
            <a:r>
              <a:rPr sz="750" spc="-10" dirty="0">
                <a:latin typeface="Times New Roman"/>
                <a:cs typeface="Times New Roman"/>
              </a:rPr>
              <a:t>ι</a:t>
            </a:r>
            <a:r>
              <a:rPr sz="750" spc="-15" dirty="0">
                <a:latin typeface="Times New Roman"/>
                <a:cs typeface="Times New Roman"/>
              </a:rPr>
              <a:t>θ</a:t>
            </a:r>
            <a:r>
              <a:rPr sz="750" spc="-10" dirty="0">
                <a:latin typeface="Times New Roman"/>
                <a:cs typeface="Times New Roman"/>
              </a:rPr>
              <a:t>έσ</a:t>
            </a:r>
            <a:r>
              <a:rPr sz="750" spc="-15" dirty="0">
                <a:latin typeface="Times New Roman"/>
                <a:cs typeface="Times New Roman"/>
              </a:rPr>
              <a:t>ε</a:t>
            </a:r>
            <a:r>
              <a:rPr sz="750" spc="-10" dirty="0">
                <a:latin typeface="Times New Roman"/>
                <a:cs typeface="Times New Roman"/>
              </a:rPr>
              <a:t>ι</a:t>
            </a:r>
            <a:r>
              <a:rPr sz="750" dirty="0">
                <a:latin typeface="Times New Roman"/>
                <a:cs typeface="Times New Roman"/>
              </a:rPr>
              <a:t>ς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Spoof</a:t>
            </a:r>
            <a:r>
              <a:rPr sz="750" spc="-5" dirty="0">
                <a:latin typeface="Times New Roman"/>
                <a:cs typeface="Times New Roman"/>
              </a:rPr>
              <a:t>i</a:t>
            </a:r>
            <a:r>
              <a:rPr sz="750" dirty="0">
                <a:latin typeface="Times New Roman"/>
                <a:cs typeface="Times New Roman"/>
              </a:rPr>
              <a:t>ng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110"/>
              </a:lnSpc>
              <a:buSzPct val="126666"/>
              <a:buChar char="-"/>
              <a:tabLst>
                <a:tab pos="81912" algn="l"/>
              </a:tabLst>
            </a:pPr>
            <a:r>
              <a:rPr sz="750" spc="5" dirty="0">
                <a:latin typeface="Times New Roman"/>
                <a:cs typeface="Times New Roman"/>
              </a:rPr>
              <a:t>Επιθέσει</a:t>
            </a:r>
            <a:r>
              <a:rPr sz="750" spc="10" dirty="0">
                <a:latin typeface="Times New Roman"/>
                <a:cs typeface="Times New Roman"/>
              </a:rPr>
              <a:t>ς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DoS/DDo</a:t>
            </a:r>
            <a:r>
              <a:rPr sz="750" spc="20" dirty="0">
                <a:latin typeface="Times New Roman"/>
                <a:cs typeface="Times New Roman"/>
              </a:rPr>
              <a:t>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37251" y="4704145"/>
            <a:ext cx="1657969" cy="20647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103" indent="-65404">
              <a:lnSpc>
                <a:spcPts val="990"/>
              </a:lnSpc>
              <a:buSzPct val="126666"/>
              <a:buChar char="-"/>
              <a:tabLst>
                <a:tab pos="78103" algn="l"/>
              </a:tabLst>
            </a:pPr>
            <a:r>
              <a:rPr sz="750" spc="10" dirty="0">
                <a:latin typeface="Times New Roman"/>
                <a:cs typeface="Times New Roman"/>
              </a:rPr>
              <a:t>Ανεπαρκής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ACM</a:t>
            </a:r>
            <a:endParaRPr sz="750">
              <a:latin typeface="Times New Roman"/>
              <a:cs typeface="Times New Roman"/>
            </a:endParaRPr>
          </a:p>
          <a:p>
            <a:pPr marL="85087" marR="372733" indent="-73023">
              <a:lnSpc>
                <a:spcPts val="1090"/>
              </a:lnSpc>
              <a:spcBef>
                <a:spcPts val="25"/>
              </a:spcBef>
              <a:buSzPct val="126666"/>
              <a:buChar char="-"/>
              <a:tabLst>
                <a:tab pos="85723" algn="l"/>
              </a:tabLst>
            </a:pPr>
            <a:r>
              <a:rPr sz="750" spc="15" dirty="0">
                <a:latin typeface="Times New Roman"/>
                <a:cs typeface="Times New Roman"/>
              </a:rPr>
              <a:t>Καμία </a:t>
            </a:r>
            <a:r>
              <a:rPr sz="750" spc="10" dirty="0">
                <a:latin typeface="Times New Roman"/>
                <a:cs typeface="Times New Roman"/>
              </a:rPr>
              <a:t>υποστήριξη </a:t>
            </a:r>
            <a:r>
              <a:rPr sz="750" spc="15" dirty="0">
                <a:latin typeface="Times New Roman"/>
                <a:cs typeface="Times New Roman"/>
              </a:rPr>
              <a:t>για </a:t>
            </a:r>
            <a:r>
              <a:rPr sz="750" spc="5" dirty="0">
                <a:latin typeface="Times New Roman"/>
                <a:cs typeface="Times New Roman"/>
              </a:rPr>
              <a:t>έλεγχο </a:t>
            </a:r>
            <a:r>
              <a:rPr sz="750" spc="-17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ακεραιότητας</a:t>
            </a:r>
            <a:endParaRPr sz="750">
              <a:latin typeface="Times New Roman"/>
              <a:cs typeface="Times New Roman"/>
            </a:endParaRPr>
          </a:p>
          <a:p>
            <a:pPr marL="78103" indent="-65404">
              <a:lnSpc>
                <a:spcPts val="1040"/>
              </a:lnSpc>
              <a:buSzPct val="126666"/>
              <a:buChar char="-"/>
              <a:tabLst>
                <a:tab pos="78103" algn="l"/>
              </a:tabLst>
            </a:pPr>
            <a:r>
              <a:rPr sz="750" spc="10" dirty="0">
                <a:latin typeface="Times New Roman"/>
                <a:cs typeface="Times New Roman"/>
              </a:rPr>
              <a:t>Έκθεση</a:t>
            </a:r>
            <a:r>
              <a:rPr sz="750" spc="-35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σε</a:t>
            </a:r>
            <a:r>
              <a:rPr sz="750" spc="-3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πληροφορίες</a:t>
            </a:r>
            <a:endParaRPr sz="750">
              <a:latin typeface="Times New Roman"/>
              <a:cs typeface="Times New Roman"/>
            </a:endParaRPr>
          </a:p>
          <a:p>
            <a:pPr marL="78738" indent="-66039">
              <a:lnSpc>
                <a:spcPts val="1090"/>
              </a:lnSpc>
              <a:buSzPct val="126666"/>
              <a:buChar char="-"/>
              <a:tabLst>
                <a:tab pos="78738" algn="l"/>
              </a:tabLst>
            </a:pPr>
            <a:r>
              <a:rPr sz="750" spc="15" dirty="0">
                <a:latin typeface="Times New Roman"/>
                <a:cs typeface="Times New Roman"/>
              </a:rPr>
              <a:t>Κακή</a:t>
            </a:r>
            <a:r>
              <a:rPr sz="750" spc="-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διαχείριση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των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επιδιορθώσεων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050"/>
              </a:lnSpc>
              <a:buSzPct val="126666"/>
              <a:buChar char="-"/>
              <a:tabLst>
                <a:tab pos="81912" algn="l"/>
              </a:tabLst>
            </a:pPr>
            <a:r>
              <a:rPr sz="750" spc="5" dirty="0">
                <a:latin typeface="Times New Roman"/>
                <a:cs typeface="Times New Roman"/>
              </a:rPr>
              <a:t>Βλάβε</a:t>
            </a:r>
            <a:r>
              <a:rPr sz="750" spc="10" dirty="0">
                <a:latin typeface="Times New Roman"/>
                <a:cs typeface="Times New Roman"/>
              </a:rPr>
              <a:t>ς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υλικού</a:t>
            </a:r>
            <a:endParaRPr sz="750">
              <a:latin typeface="Times New Roman"/>
              <a:cs typeface="Times New Roman"/>
            </a:endParaRPr>
          </a:p>
          <a:p>
            <a:pPr marL="78103" indent="-65404">
              <a:lnSpc>
                <a:spcPts val="1065"/>
              </a:lnSpc>
              <a:buSzPct val="126666"/>
              <a:buChar char="-"/>
              <a:tabLst>
                <a:tab pos="78103" algn="l"/>
              </a:tabLst>
            </a:pPr>
            <a:r>
              <a:rPr sz="750" spc="10" dirty="0">
                <a:latin typeface="Times New Roman"/>
                <a:cs typeface="Times New Roman"/>
              </a:rPr>
              <a:t>Ακατάλλη</a:t>
            </a:r>
            <a:r>
              <a:rPr sz="750" spc="15" dirty="0">
                <a:latin typeface="Times New Roman"/>
                <a:cs typeface="Times New Roman"/>
              </a:rPr>
              <a:t>λη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διαμόρφωσ</a:t>
            </a:r>
            <a:r>
              <a:rPr sz="750" spc="15" dirty="0">
                <a:latin typeface="Times New Roman"/>
                <a:cs typeface="Times New Roman"/>
              </a:rPr>
              <a:t>η</a:t>
            </a:r>
            <a:r>
              <a:rPr sz="750" spc="-3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ασφαλείας</a:t>
            </a:r>
            <a:endParaRPr sz="750">
              <a:latin typeface="Times New Roman"/>
              <a:cs typeface="Times New Roman"/>
            </a:endParaRPr>
          </a:p>
          <a:p>
            <a:pPr marL="78738" indent="-66039">
              <a:lnSpc>
                <a:spcPts val="1090"/>
              </a:lnSpc>
              <a:buSzPct val="126666"/>
              <a:buChar char="-"/>
              <a:tabLst>
                <a:tab pos="78738" algn="l"/>
              </a:tabLst>
            </a:pPr>
            <a:r>
              <a:rPr sz="750" spc="-5" dirty="0">
                <a:latin typeface="Times New Roman"/>
                <a:cs typeface="Times New Roman"/>
              </a:rPr>
              <a:t>Έλλειψη</a:t>
            </a:r>
            <a:r>
              <a:rPr sz="750" spc="-10" dirty="0">
                <a:latin typeface="Times New Roman"/>
                <a:cs typeface="Times New Roman"/>
              </a:rPr>
              <a:t> </a:t>
            </a:r>
            <a:r>
              <a:rPr sz="750" spc="-15" dirty="0">
                <a:latin typeface="Times New Roman"/>
                <a:cs typeface="Times New Roman"/>
              </a:rPr>
              <a:t>τμηματοποίησης</a:t>
            </a:r>
            <a:r>
              <a:rPr sz="750" spc="-30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δικτύου</a:t>
            </a:r>
            <a:endParaRPr sz="750">
              <a:latin typeface="Times New Roman"/>
              <a:cs typeface="Times New Roman"/>
            </a:endParaRPr>
          </a:p>
          <a:p>
            <a:pPr marL="79373" indent="-66673">
              <a:lnSpc>
                <a:spcPts val="1090"/>
              </a:lnSpc>
              <a:buSzPct val="126666"/>
              <a:buChar char="-"/>
              <a:tabLst>
                <a:tab pos="79373" algn="l"/>
              </a:tabLst>
            </a:pPr>
            <a:r>
              <a:rPr sz="750" spc="-5" dirty="0">
                <a:latin typeface="Times New Roman"/>
                <a:cs typeface="Times New Roman"/>
              </a:rPr>
              <a:t>Αδύ</a:t>
            </a:r>
            <a:r>
              <a:rPr sz="750" dirty="0">
                <a:latin typeface="Times New Roman"/>
                <a:cs typeface="Times New Roman"/>
              </a:rPr>
              <a:t>ναμες </a:t>
            </a:r>
            <a:r>
              <a:rPr sz="750" spc="-15" dirty="0">
                <a:latin typeface="Times New Roman"/>
                <a:cs typeface="Times New Roman"/>
              </a:rPr>
              <a:t>π</a:t>
            </a:r>
            <a:r>
              <a:rPr sz="750" spc="-10" dirty="0">
                <a:latin typeface="Times New Roman"/>
                <a:cs typeface="Times New Roman"/>
              </a:rPr>
              <a:t>ο</a:t>
            </a:r>
            <a:r>
              <a:rPr sz="750" spc="-15" dirty="0">
                <a:latin typeface="Times New Roman"/>
                <a:cs typeface="Times New Roman"/>
              </a:rPr>
              <a:t>λ</a:t>
            </a:r>
            <a:r>
              <a:rPr sz="750" spc="-10" dirty="0">
                <a:latin typeface="Times New Roman"/>
                <a:cs typeface="Times New Roman"/>
              </a:rPr>
              <a:t>ιτ</a:t>
            </a:r>
            <a:r>
              <a:rPr sz="750" spc="-15" dirty="0">
                <a:latin typeface="Times New Roman"/>
                <a:cs typeface="Times New Roman"/>
              </a:rPr>
              <a:t>ι</a:t>
            </a:r>
            <a:r>
              <a:rPr sz="750" spc="-10" dirty="0">
                <a:latin typeface="Times New Roman"/>
                <a:cs typeface="Times New Roman"/>
              </a:rPr>
              <a:t>κέ</a:t>
            </a:r>
            <a:r>
              <a:rPr sz="750" dirty="0">
                <a:latin typeface="Times New Roman"/>
                <a:cs typeface="Times New Roman"/>
              </a:rPr>
              <a:t>ς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κωδικών πρόσβασης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100"/>
              </a:lnSpc>
              <a:buSzPct val="126666"/>
              <a:buChar char="-"/>
              <a:tabLst>
                <a:tab pos="81912" algn="l"/>
              </a:tabLst>
            </a:pPr>
            <a:r>
              <a:rPr sz="750" spc="-5" dirty="0">
                <a:latin typeface="Times New Roman"/>
                <a:cs typeface="Times New Roman"/>
              </a:rPr>
              <a:t>Έλλειψη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-10" dirty="0">
                <a:latin typeface="Times New Roman"/>
                <a:cs typeface="Times New Roman"/>
              </a:rPr>
              <a:t>τειχών</a:t>
            </a:r>
            <a:r>
              <a:rPr sz="750" spc="-30" dirty="0">
                <a:latin typeface="Times New Roman"/>
                <a:cs typeface="Times New Roman"/>
              </a:rPr>
              <a:t> </a:t>
            </a:r>
            <a:r>
              <a:rPr sz="750" spc="-15" dirty="0">
                <a:latin typeface="Times New Roman"/>
                <a:cs typeface="Times New Roman"/>
              </a:rPr>
              <a:t>προστασίας</a:t>
            </a:r>
            <a:endParaRPr sz="750">
              <a:latin typeface="Times New Roman"/>
              <a:cs typeface="Times New Roman"/>
            </a:endParaRPr>
          </a:p>
          <a:p>
            <a:pPr marL="78738" indent="-66039">
              <a:lnSpc>
                <a:spcPts val="1080"/>
              </a:lnSpc>
              <a:buSzPct val="126666"/>
              <a:buChar char="-"/>
              <a:tabLst>
                <a:tab pos="78738" algn="l"/>
              </a:tabLst>
            </a:pPr>
            <a:r>
              <a:rPr sz="750" spc="-5" dirty="0">
                <a:latin typeface="Times New Roman"/>
                <a:cs typeface="Times New Roman"/>
              </a:rPr>
              <a:t>Έλλειψη</a:t>
            </a:r>
            <a:r>
              <a:rPr sz="750" spc="-10" dirty="0">
                <a:latin typeface="Times New Roman"/>
                <a:cs typeface="Times New Roman"/>
              </a:rPr>
              <a:t> </a:t>
            </a:r>
            <a:r>
              <a:rPr sz="750" spc="-15" dirty="0">
                <a:latin typeface="Times New Roman"/>
                <a:cs typeface="Times New Roman"/>
              </a:rPr>
              <a:t>κρυπτογράφησης</a:t>
            </a:r>
            <a:endParaRPr sz="750">
              <a:latin typeface="Times New Roman"/>
              <a:cs typeface="Times New Roman"/>
            </a:endParaRPr>
          </a:p>
          <a:p>
            <a:pPr marL="79373" marR="133346" indent="-66673">
              <a:lnSpc>
                <a:spcPts val="1090"/>
              </a:lnSpc>
              <a:spcBef>
                <a:spcPts val="30"/>
              </a:spcBef>
              <a:buSzPct val="126666"/>
              <a:buChar char="-"/>
              <a:tabLst>
                <a:tab pos="79373" algn="l"/>
              </a:tabLst>
            </a:pPr>
            <a:r>
              <a:rPr sz="750" spc="-5" dirty="0">
                <a:latin typeface="Times New Roman"/>
                <a:cs typeface="Times New Roman"/>
              </a:rPr>
              <a:t>Αδύ</a:t>
            </a:r>
            <a:r>
              <a:rPr sz="750" dirty="0">
                <a:latin typeface="Times New Roman"/>
                <a:cs typeface="Times New Roman"/>
              </a:rPr>
              <a:t>ναμες </a:t>
            </a:r>
            <a:r>
              <a:rPr sz="750" spc="-15" dirty="0">
                <a:latin typeface="Times New Roman"/>
                <a:cs typeface="Times New Roman"/>
              </a:rPr>
              <a:t>π</a:t>
            </a:r>
            <a:r>
              <a:rPr sz="750" spc="-10" dirty="0">
                <a:latin typeface="Times New Roman"/>
                <a:cs typeface="Times New Roman"/>
              </a:rPr>
              <a:t>ο</a:t>
            </a:r>
            <a:r>
              <a:rPr sz="750" spc="-15" dirty="0">
                <a:latin typeface="Times New Roman"/>
                <a:cs typeface="Times New Roman"/>
              </a:rPr>
              <a:t>λ</a:t>
            </a:r>
            <a:r>
              <a:rPr sz="750" spc="-10" dirty="0">
                <a:latin typeface="Times New Roman"/>
                <a:cs typeface="Times New Roman"/>
              </a:rPr>
              <a:t>ιτ</a:t>
            </a:r>
            <a:r>
              <a:rPr sz="750" spc="-15" dirty="0">
                <a:latin typeface="Times New Roman"/>
                <a:cs typeface="Times New Roman"/>
              </a:rPr>
              <a:t>ι</a:t>
            </a:r>
            <a:r>
              <a:rPr sz="750" spc="-10" dirty="0">
                <a:latin typeface="Times New Roman"/>
                <a:cs typeface="Times New Roman"/>
              </a:rPr>
              <a:t>κέ</a:t>
            </a:r>
            <a:r>
              <a:rPr sz="750" dirty="0">
                <a:latin typeface="Times New Roman"/>
                <a:cs typeface="Times New Roman"/>
              </a:rPr>
              <a:t>ς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απομακρυσμένης  πρόσβασης</a:t>
            </a:r>
            <a:endParaRPr sz="750">
              <a:latin typeface="Times New Roman"/>
              <a:cs typeface="Times New Roman"/>
            </a:endParaRPr>
          </a:p>
          <a:p>
            <a:pPr marL="79373" indent="-66673">
              <a:lnSpc>
                <a:spcPts val="1040"/>
              </a:lnSpc>
              <a:buSzPct val="126666"/>
              <a:buChar char="-"/>
              <a:tabLst>
                <a:tab pos="79373" algn="l"/>
              </a:tabLst>
            </a:pPr>
            <a:r>
              <a:rPr sz="750" spc="-10" dirty="0">
                <a:latin typeface="Times New Roman"/>
                <a:cs typeface="Times New Roman"/>
              </a:rPr>
              <a:t>Αδ</a:t>
            </a:r>
            <a:r>
              <a:rPr sz="750" spc="-15" dirty="0">
                <a:latin typeface="Times New Roman"/>
                <a:cs typeface="Times New Roman"/>
              </a:rPr>
              <a:t>ύ</a:t>
            </a:r>
            <a:r>
              <a:rPr sz="750" spc="-10" dirty="0">
                <a:latin typeface="Times New Roman"/>
                <a:cs typeface="Times New Roman"/>
              </a:rPr>
              <a:t>ναμ</a:t>
            </a:r>
            <a:r>
              <a:rPr sz="750" dirty="0">
                <a:latin typeface="Times New Roman"/>
                <a:cs typeface="Times New Roman"/>
              </a:rPr>
              <a:t>η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spc="-15" dirty="0">
                <a:latin typeface="Times New Roman"/>
                <a:cs typeface="Times New Roman"/>
              </a:rPr>
              <a:t>π</a:t>
            </a:r>
            <a:r>
              <a:rPr sz="750" spc="-10" dirty="0">
                <a:latin typeface="Times New Roman"/>
                <a:cs typeface="Times New Roman"/>
              </a:rPr>
              <a:t>ολ</a:t>
            </a:r>
            <a:r>
              <a:rPr sz="750" spc="-15" dirty="0">
                <a:latin typeface="Times New Roman"/>
                <a:cs typeface="Times New Roman"/>
              </a:rPr>
              <a:t>ι</a:t>
            </a:r>
            <a:r>
              <a:rPr sz="750" spc="-10" dirty="0">
                <a:latin typeface="Times New Roman"/>
                <a:cs typeface="Times New Roman"/>
              </a:rPr>
              <a:t>τι</a:t>
            </a:r>
            <a:r>
              <a:rPr sz="750" spc="-15" dirty="0">
                <a:latin typeface="Times New Roman"/>
                <a:cs typeface="Times New Roman"/>
              </a:rPr>
              <a:t>κ</a:t>
            </a:r>
            <a:r>
              <a:rPr sz="750" dirty="0">
                <a:latin typeface="Times New Roman"/>
                <a:cs typeface="Times New Roman"/>
              </a:rPr>
              <a:t>ή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spc="-10" dirty="0">
                <a:latin typeface="Times New Roman"/>
                <a:cs typeface="Times New Roman"/>
              </a:rPr>
              <a:t>US</a:t>
            </a:r>
            <a:r>
              <a:rPr sz="750" dirty="0">
                <a:latin typeface="Times New Roman"/>
                <a:cs typeface="Times New Roman"/>
              </a:rPr>
              <a:t>B</a:t>
            </a:r>
            <a:endParaRPr sz="750">
              <a:latin typeface="Times New Roman"/>
              <a:cs typeface="Times New Roman"/>
            </a:endParaRPr>
          </a:p>
          <a:p>
            <a:pPr marL="78738" indent="-66039">
              <a:lnSpc>
                <a:spcPts val="1125"/>
              </a:lnSpc>
              <a:buSzPct val="126666"/>
              <a:buChar char="-"/>
              <a:tabLst>
                <a:tab pos="78738" algn="l"/>
              </a:tabLst>
            </a:pPr>
            <a:r>
              <a:rPr sz="750" spc="-5" dirty="0">
                <a:latin typeface="Times New Roman"/>
                <a:cs typeface="Times New Roman"/>
              </a:rPr>
              <a:t>Έλλειψη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κατάρτισης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για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-20" dirty="0">
                <a:latin typeface="Times New Roman"/>
                <a:cs typeface="Times New Roman"/>
              </a:rPr>
              <a:t>SOS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74289" y="1350071"/>
            <a:ext cx="1245223" cy="397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197" indent="-63498">
              <a:lnSpc>
                <a:spcPts val="1000"/>
              </a:lnSpc>
              <a:buSzPct val="126666"/>
              <a:buChar char="-"/>
              <a:tabLst>
                <a:tab pos="76197" algn="l"/>
              </a:tabLst>
            </a:pPr>
            <a:r>
              <a:rPr sz="750" spc="-10" dirty="0">
                <a:latin typeface="Times New Roman"/>
                <a:cs typeface="Times New Roman"/>
              </a:rPr>
              <a:t>Α</a:t>
            </a:r>
            <a:r>
              <a:rPr sz="750" spc="-15" dirty="0">
                <a:latin typeface="Times New Roman"/>
                <a:cs typeface="Times New Roman"/>
              </a:rPr>
              <a:t>ε</a:t>
            </a:r>
            <a:r>
              <a:rPr sz="750" spc="-10" dirty="0">
                <a:latin typeface="Times New Roman"/>
                <a:cs typeface="Times New Roman"/>
              </a:rPr>
              <a:t>ρο</a:t>
            </a:r>
            <a:r>
              <a:rPr sz="750" spc="-15" dirty="0">
                <a:latin typeface="Times New Roman"/>
                <a:cs typeface="Times New Roman"/>
              </a:rPr>
              <a:t>π</a:t>
            </a:r>
            <a:r>
              <a:rPr sz="750" spc="-10" dirty="0">
                <a:latin typeface="Times New Roman"/>
                <a:cs typeface="Times New Roman"/>
              </a:rPr>
              <a:t>ει</a:t>
            </a:r>
            <a:r>
              <a:rPr sz="750" spc="-15" dirty="0">
                <a:latin typeface="Times New Roman"/>
                <a:cs typeface="Times New Roman"/>
              </a:rPr>
              <a:t>ρ</a:t>
            </a:r>
            <a:r>
              <a:rPr sz="750" spc="-10" dirty="0">
                <a:latin typeface="Times New Roman"/>
                <a:cs typeface="Times New Roman"/>
              </a:rPr>
              <a:t>α</a:t>
            </a:r>
            <a:r>
              <a:rPr sz="750" spc="-15" dirty="0">
                <a:latin typeface="Times New Roman"/>
                <a:cs typeface="Times New Roman"/>
              </a:rPr>
              <a:t>τ</a:t>
            </a:r>
            <a:r>
              <a:rPr sz="750" spc="-10" dirty="0">
                <a:latin typeface="Times New Roman"/>
                <a:cs typeface="Times New Roman"/>
              </a:rPr>
              <a:t>εί</a:t>
            </a:r>
            <a:r>
              <a:rPr sz="750" dirty="0">
                <a:latin typeface="Times New Roman"/>
                <a:cs typeface="Times New Roman"/>
              </a:rPr>
              <a:t>α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πλοίου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060"/>
              </a:lnSpc>
              <a:buSzPct val="126666"/>
              <a:buChar char="-"/>
              <a:tabLst>
                <a:tab pos="81912" algn="l"/>
              </a:tabLst>
            </a:pPr>
            <a:r>
              <a:rPr sz="750" spc="-5" dirty="0">
                <a:latin typeface="Times New Roman"/>
                <a:cs typeface="Times New Roman"/>
              </a:rPr>
              <a:t>Καταστροφή</a:t>
            </a:r>
            <a:r>
              <a:rPr sz="750" spc="-30" dirty="0">
                <a:latin typeface="Times New Roman"/>
                <a:cs typeface="Times New Roman"/>
              </a:rPr>
              <a:t> </a:t>
            </a:r>
            <a:r>
              <a:rPr sz="750" spc="-25" dirty="0">
                <a:latin typeface="Times New Roman"/>
                <a:cs typeface="Times New Roman"/>
              </a:rPr>
              <a:t>δεδομένων</a:t>
            </a:r>
            <a:endParaRPr sz="750">
              <a:latin typeface="Times New Roman"/>
              <a:cs typeface="Times New Roman"/>
            </a:endParaRPr>
          </a:p>
          <a:p>
            <a:pPr marL="80643" indent="-67943">
              <a:lnSpc>
                <a:spcPts val="1100"/>
              </a:lnSpc>
              <a:buSzPct val="126666"/>
              <a:buChar char="-"/>
              <a:tabLst>
                <a:tab pos="80643" algn="l"/>
              </a:tabLst>
            </a:pPr>
            <a:r>
              <a:rPr sz="750" spc="10" dirty="0">
                <a:latin typeface="Times New Roman"/>
                <a:cs typeface="Times New Roman"/>
              </a:rPr>
              <a:t>Κλοπή</a:t>
            </a:r>
            <a:r>
              <a:rPr sz="750" spc="-3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πολύτιμων</a:t>
            </a:r>
            <a:r>
              <a:rPr sz="750" spc="-3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δεδομένων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74285" y="2233283"/>
            <a:ext cx="2363448" cy="5386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78" indent="-68577">
              <a:lnSpc>
                <a:spcPts val="1000"/>
              </a:lnSpc>
              <a:buSzPct val="126666"/>
              <a:buChar char="-"/>
              <a:tabLst>
                <a:tab pos="81278" algn="l"/>
              </a:tabLst>
            </a:pPr>
            <a:r>
              <a:rPr sz="750" spc="-5" dirty="0">
                <a:latin typeface="Times New Roman"/>
                <a:cs typeface="Times New Roman"/>
              </a:rPr>
              <a:t>Απώλεια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επικοινωνίας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με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το</a:t>
            </a:r>
            <a:r>
              <a:rPr sz="750" spc="-15" dirty="0">
                <a:latin typeface="Times New Roman"/>
                <a:cs typeface="Times New Roman"/>
              </a:rPr>
              <a:t> NS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060"/>
              </a:lnSpc>
              <a:buSzPct val="126666"/>
              <a:buChar char="-"/>
              <a:tabLst>
                <a:tab pos="81912" algn="l"/>
              </a:tabLst>
            </a:pPr>
            <a:r>
              <a:rPr sz="750" spc="-5" dirty="0">
                <a:latin typeface="Times New Roman"/>
                <a:cs typeface="Times New Roman"/>
              </a:rPr>
              <a:t>Αεροπειρατεί</a:t>
            </a:r>
            <a:r>
              <a:rPr sz="750" dirty="0">
                <a:latin typeface="Times New Roman"/>
                <a:cs typeface="Times New Roman"/>
              </a:rPr>
              <a:t>α</a:t>
            </a:r>
            <a:r>
              <a:rPr sz="750" spc="-5" dirty="0">
                <a:latin typeface="Times New Roman"/>
                <a:cs typeface="Times New Roman"/>
              </a:rPr>
              <a:t> </a:t>
            </a:r>
            <a:r>
              <a:rPr sz="750" spc="-25" dirty="0">
                <a:latin typeface="Times New Roman"/>
                <a:cs typeface="Times New Roman"/>
              </a:rPr>
              <a:t>πλο</a:t>
            </a:r>
            <a:r>
              <a:rPr sz="750" spc="-20" dirty="0">
                <a:latin typeface="Times New Roman"/>
                <a:cs typeface="Times New Roman"/>
              </a:rPr>
              <a:t>ί</a:t>
            </a:r>
            <a:r>
              <a:rPr sz="750" spc="-25" dirty="0">
                <a:latin typeface="Times New Roman"/>
                <a:cs typeface="Times New Roman"/>
              </a:rPr>
              <a:t>ο</a:t>
            </a:r>
            <a:r>
              <a:rPr sz="750" dirty="0">
                <a:latin typeface="Times New Roman"/>
                <a:cs typeface="Times New Roman"/>
              </a:rPr>
              <a:t>υ</a:t>
            </a:r>
            <a:endParaRPr sz="750">
              <a:latin typeface="Times New Roman"/>
              <a:cs typeface="Times New Roman"/>
            </a:endParaRPr>
          </a:p>
          <a:p>
            <a:pPr marL="76197" indent="-63498">
              <a:lnSpc>
                <a:spcPts val="1060"/>
              </a:lnSpc>
              <a:buSzPct val="126666"/>
              <a:buChar char="-"/>
              <a:tabLst>
                <a:tab pos="76197" algn="l"/>
              </a:tabLst>
            </a:pPr>
            <a:r>
              <a:rPr sz="750" dirty="0">
                <a:latin typeface="Times New Roman"/>
                <a:cs typeface="Times New Roman"/>
              </a:rPr>
              <a:t>Κλοπή</a:t>
            </a:r>
            <a:r>
              <a:rPr sz="750" spc="-4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ευαίσθητων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δεδομένων</a:t>
            </a:r>
            <a:endParaRPr sz="750">
              <a:latin typeface="Times New Roman"/>
              <a:cs typeface="Times New Roman"/>
            </a:endParaRPr>
          </a:p>
          <a:p>
            <a:pPr marL="79373" indent="-66673">
              <a:lnSpc>
                <a:spcPts val="1100"/>
              </a:lnSpc>
              <a:buSzPct val="126666"/>
              <a:buChar char="-"/>
              <a:tabLst>
                <a:tab pos="79373" algn="l"/>
              </a:tabLst>
            </a:pPr>
            <a:r>
              <a:rPr sz="750" spc="15" dirty="0">
                <a:latin typeface="Times New Roman"/>
                <a:cs typeface="Times New Roman"/>
              </a:rPr>
              <a:t>Συμβιβασμός</a:t>
            </a:r>
            <a:r>
              <a:rPr sz="750" spc="10" dirty="0">
                <a:latin typeface="Times New Roman"/>
                <a:cs typeface="Times New Roman"/>
              </a:rPr>
              <a:t> υπολογιστών</a:t>
            </a:r>
            <a:r>
              <a:rPr sz="750" spc="2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και </a:t>
            </a:r>
            <a:r>
              <a:rPr sz="750" spc="-10" dirty="0">
                <a:latin typeface="Times New Roman"/>
                <a:cs typeface="Times New Roman"/>
              </a:rPr>
              <a:t>λειτουργικών</a:t>
            </a:r>
            <a:r>
              <a:rPr sz="750" spc="-40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συστημάτων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74289" y="2832895"/>
            <a:ext cx="1704959" cy="679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197" indent="-63498">
              <a:lnSpc>
                <a:spcPts val="1000"/>
              </a:lnSpc>
              <a:buSzPct val="126666"/>
              <a:buChar char="-"/>
              <a:tabLst>
                <a:tab pos="76197" algn="l"/>
              </a:tabLst>
            </a:pPr>
            <a:r>
              <a:rPr sz="750" spc="-10" dirty="0">
                <a:latin typeface="Times New Roman"/>
                <a:cs typeface="Times New Roman"/>
              </a:rPr>
              <a:t>Α</a:t>
            </a:r>
            <a:r>
              <a:rPr sz="750" spc="-15" dirty="0">
                <a:latin typeface="Times New Roman"/>
                <a:cs typeface="Times New Roman"/>
              </a:rPr>
              <a:t>ε</a:t>
            </a:r>
            <a:r>
              <a:rPr sz="750" spc="-10" dirty="0">
                <a:latin typeface="Times New Roman"/>
                <a:cs typeface="Times New Roman"/>
              </a:rPr>
              <a:t>ρο</a:t>
            </a:r>
            <a:r>
              <a:rPr sz="750" spc="-15" dirty="0">
                <a:latin typeface="Times New Roman"/>
                <a:cs typeface="Times New Roman"/>
              </a:rPr>
              <a:t>π</a:t>
            </a:r>
            <a:r>
              <a:rPr sz="750" spc="-10" dirty="0">
                <a:latin typeface="Times New Roman"/>
                <a:cs typeface="Times New Roman"/>
              </a:rPr>
              <a:t>ει</a:t>
            </a:r>
            <a:r>
              <a:rPr sz="750" spc="-15" dirty="0">
                <a:latin typeface="Times New Roman"/>
                <a:cs typeface="Times New Roman"/>
              </a:rPr>
              <a:t>ρ</a:t>
            </a:r>
            <a:r>
              <a:rPr sz="750" spc="-10" dirty="0">
                <a:latin typeface="Times New Roman"/>
                <a:cs typeface="Times New Roman"/>
              </a:rPr>
              <a:t>α</a:t>
            </a:r>
            <a:r>
              <a:rPr sz="750" spc="-15" dirty="0">
                <a:latin typeface="Times New Roman"/>
                <a:cs typeface="Times New Roman"/>
              </a:rPr>
              <a:t>τ</a:t>
            </a:r>
            <a:r>
              <a:rPr sz="750" spc="-10" dirty="0">
                <a:latin typeface="Times New Roman"/>
                <a:cs typeface="Times New Roman"/>
              </a:rPr>
              <a:t>εί</a:t>
            </a:r>
            <a:r>
              <a:rPr sz="750" dirty="0">
                <a:latin typeface="Times New Roman"/>
                <a:cs typeface="Times New Roman"/>
              </a:rPr>
              <a:t>α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πλοίου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050"/>
              </a:lnSpc>
              <a:buSzPct val="126666"/>
              <a:buChar char="-"/>
              <a:tabLst>
                <a:tab pos="81912" algn="l"/>
              </a:tabLst>
            </a:pPr>
            <a:r>
              <a:rPr sz="750" spc="-5" dirty="0">
                <a:latin typeface="Times New Roman"/>
                <a:cs typeface="Times New Roman"/>
              </a:rPr>
              <a:t>Προβλήματα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με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το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spc="-15" dirty="0">
                <a:latin typeface="Times New Roman"/>
                <a:cs typeface="Times New Roman"/>
              </a:rPr>
              <a:t>NS</a:t>
            </a:r>
            <a:endParaRPr sz="750">
              <a:latin typeface="Times New Roman"/>
              <a:cs typeface="Times New Roman"/>
            </a:endParaRPr>
          </a:p>
          <a:p>
            <a:pPr marL="80008" indent="-67307">
              <a:lnSpc>
                <a:spcPts val="1065"/>
              </a:lnSpc>
              <a:buSzPct val="126666"/>
              <a:buChar char="-"/>
              <a:tabLst>
                <a:tab pos="80008" algn="l"/>
              </a:tabLst>
            </a:pPr>
            <a:r>
              <a:rPr sz="750" dirty="0">
                <a:latin typeface="Times New Roman"/>
                <a:cs typeface="Times New Roman"/>
              </a:rPr>
              <a:t>Ψευδείς</a:t>
            </a:r>
            <a:r>
              <a:rPr sz="750" spc="-15" dirty="0">
                <a:latin typeface="Times New Roman"/>
                <a:cs typeface="Times New Roman"/>
              </a:rPr>
              <a:t> πληροφορίες</a:t>
            </a:r>
            <a:r>
              <a:rPr sz="750" spc="-3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σήματος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GPS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100"/>
              </a:lnSpc>
              <a:buSzPct val="126666"/>
              <a:buChar char="-"/>
              <a:tabLst>
                <a:tab pos="81912" algn="l"/>
              </a:tabLst>
            </a:pPr>
            <a:r>
              <a:rPr sz="750" spc="10" dirty="0">
                <a:latin typeface="Times New Roman"/>
                <a:cs typeface="Times New Roman"/>
              </a:rPr>
              <a:t>Διαταραχή</a:t>
            </a:r>
            <a:r>
              <a:rPr sz="750" spc="5" dirty="0">
                <a:latin typeface="Times New Roman"/>
                <a:cs typeface="Times New Roman"/>
              </a:rPr>
              <a:t> της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λειτουργίας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του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σκάφους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130"/>
              </a:lnSpc>
              <a:buSzPct val="126666"/>
              <a:buChar char="-"/>
              <a:tabLst>
                <a:tab pos="81912" algn="l"/>
              </a:tabLst>
            </a:pPr>
            <a:r>
              <a:rPr sz="750" spc="-5" dirty="0">
                <a:latin typeface="Times New Roman"/>
                <a:cs typeface="Times New Roman"/>
              </a:rPr>
              <a:t>Καθυστερήσεις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στις</a:t>
            </a:r>
            <a:r>
              <a:rPr sz="750" spc="-15" dirty="0">
                <a:latin typeface="Times New Roman"/>
                <a:cs typeface="Times New Roman"/>
              </a:rPr>
              <a:t> υπηρεσίες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74288" y="3712466"/>
            <a:ext cx="1801478" cy="397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78" indent="-68577">
              <a:lnSpc>
                <a:spcPts val="1010"/>
              </a:lnSpc>
              <a:buSzPct val="126666"/>
              <a:buChar char="-"/>
              <a:tabLst>
                <a:tab pos="81278" algn="l"/>
              </a:tabLst>
            </a:pPr>
            <a:r>
              <a:rPr sz="750" spc="-5" dirty="0">
                <a:latin typeface="Times New Roman"/>
                <a:cs typeface="Times New Roman"/>
              </a:rPr>
              <a:t>Απώλεια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επικοινωνίας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με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το</a:t>
            </a:r>
            <a:r>
              <a:rPr sz="750" spc="-15" dirty="0">
                <a:latin typeface="Times New Roman"/>
                <a:cs typeface="Times New Roman"/>
              </a:rPr>
              <a:t> NS</a:t>
            </a:r>
            <a:endParaRPr sz="750">
              <a:latin typeface="Times New Roman"/>
              <a:cs typeface="Times New Roman"/>
            </a:endParaRPr>
          </a:p>
          <a:p>
            <a:pPr marL="81278" indent="-68577">
              <a:lnSpc>
                <a:spcPts val="1100"/>
              </a:lnSpc>
              <a:buSzPct val="126666"/>
              <a:buChar char="-"/>
              <a:tabLst>
                <a:tab pos="81278" algn="l"/>
              </a:tabLst>
            </a:pPr>
            <a:r>
              <a:rPr sz="750" spc="-5" dirty="0">
                <a:latin typeface="Times New Roman"/>
                <a:cs typeface="Times New Roman"/>
              </a:rPr>
              <a:t>Απώλεια</a:t>
            </a:r>
            <a:r>
              <a:rPr sz="750" spc="-3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ζωών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και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spc="-10" dirty="0">
                <a:latin typeface="Times New Roman"/>
                <a:cs typeface="Times New Roman"/>
              </a:rPr>
              <a:t>φορτίου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130"/>
              </a:lnSpc>
              <a:buSzPct val="126666"/>
              <a:buChar char="-"/>
              <a:tabLst>
                <a:tab pos="81912" algn="l"/>
              </a:tabLst>
            </a:pPr>
            <a:r>
              <a:rPr sz="750" spc="5" dirty="0">
                <a:latin typeface="Times New Roman"/>
                <a:cs typeface="Times New Roman"/>
              </a:rPr>
              <a:t>Καθυστερήσεις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στη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διαχείριση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του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φορτίου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74286" y="4188596"/>
            <a:ext cx="1410957" cy="25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73" indent="-66673">
              <a:lnSpc>
                <a:spcPts val="1015"/>
              </a:lnSpc>
              <a:buSzPct val="126666"/>
              <a:buChar char="-"/>
              <a:tabLst>
                <a:tab pos="79373" algn="l"/>
              </a:tabLst>
            </a:pPr>
            <a:r>
              <a:rPr sz="750" spc="-5" dirty="0">
                <a:latin typeface="Times New Roman"/>
                <a:cs typeface="Times New Roman"/>
              </a:rPr>
              <a:t>Λάθο</a:t>
            </a:r>
            <a:r>
              <a:rPr sz="750" dirty="0">
                <a:latin typeface="Times New Roman"/>
                <a:cs typeface="Times New Roman"/>
              </a:rPr>
              <a:t>ς</a:t>
            </a:r>
            <a:r>
              <a:rPr sz="750" spc="-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θέση </a:t>
            </a:r>
            <a:r>
              <a:rPr sz="750" spc="-25" dirty="0">
                <a:latin typeface="Times New Roman"/>
                <a:cs typeface="Times New Roman"/>
              </a:rPr>
              <a:t>το</a:t>
            </a:r>
            <a:r>
              <a:rPr sz="750" dirty="0">
                <a:latin typeface="Times New Roman"/>
                <a:cs typeface="Times New Roman"/>
              </a:rPr>
              <a:t>υ</a:t>
            </a:r>
            <a:r>
              <a:rPr sz="750" spc="-40" dirty="0">
                <a:latin typeface="Times New Roman"/>
                <a:cs typeface="Times New Roman"/>
              </a:rPr>
              <a:t> </a:t>
            </a:r>
            <a:r>
              <a:rPr sz="750" spc="-25" dirty="0">
                <a:latin typeface="Times New Roman"/>
                <a:cs typeface="Times New Roman"/>
              </a:rPr>
              <a:t>π</a:t>
            </a:r>
            <a:r>
              <a:rPr sz="750" spc="-20" dirty="0">
                <a:latin typeface="Times New Roman"/>
                <a:cs typeface="Times New Roman"/>
              </a:rPr>
              <a:t>λ</a:t>
            </a:r>
            <a:r>
              <a:rPr sz="750" spc="-25" dirty="0">
                <a:latin typeface="Times New Roman"/>
                <a:cs typeface="Times New Roman"/>
              </a:rPr>
              <a:t>οί</a:t>
            </a:r>
            <a:r>
              <a:rPr sz="750" spc="-20" dirty="0">
                <a:latin typeface="Times New Roman"/>
                <a:cs typeface="Times New Roman"/>
              </a:rPr>
              <a:t>ο</a:t>
            </a:r>
            <a:r>
              <a:rPr sz="750" dirty="0">
                <a:latin typeface="Times New Roman"/>
                <a:cs typeface="Times New Roman"/>
              </a:rPr>
              <a:t>υ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115"/>
              </a:lnSpc>
              <a:buSzPct val="126666"/>
              <a:buChar char="-"/>
              <a:tabLst>
                <a:tab pos="81912" algn="l"/>
              </a:tabLst>
            </a:pPr>
            <a:r>
              <a:rPr sz="750" spc="10" dirty="0">
                <a:latin typeface="Times New Roman"/>
                <a:cs typeface="Times New Roman"/>
              </a:rPr>
              <a:t>Περαιτέρω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επιθέσεις</a:t>
            </a:r>
            <a:r>
              <a:rPr sz="750" spc="-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στο</a:t>
            </a:r>
            <a:r>
              <a:rPr sz="750" spc="-5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ECDIS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74289" y="4671989"/>
            <a:ext cx="1913871" cy="961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197" indent="-63498">
              <a:lnSpc>
                <a:spcPts val="994"/>
              </a:lnSpc>
              <a:buSzPct val="126666"/>
              <a:buChar char="-"/>
              <a:tabLst>
                <a:tab pos="76197" algn="l"/>
              </a:tabLst>
            </a:pPr>
            <a:r>
              <a:rPr sz="750" spc="-10" dirty="0">
                <a:latin typeface="Times New Roman"/>
                <a:cs typeface="Times New Roman"/>
              </a:rPr>
              <a:t>Α</a:t>
            </a:r>
            <a:r>
              <a:rPr sz="750" spc="-15" dirty="0">
                <a:latin typeface="Times New Roman"/>
                <a:cs typeface="Times New Roman"/>
              </a:rPr>
              <a:t>ε</a:t>
            </a:r>
            <a:r>
              <a:rPr sz="750" spc="-10" dirty="0">
                <a:latin typeface="Times New Roman"/>
                <a:cs typeface="Times New Roman"/>
              </a:rPr>
              <a:t>ρο</a:t>
            </a:r>
            <a:r>
              <a:rPr sz="750" spc="-15" dirty="0">
                <a:latin typeface="Times New Roman"/>
                <a:cs typeface="Times New Roman"/>
              </a:rPr>
              <a:t>π</a:t>
            </a:r>
            <a:r>
              <a:rPr sz="750" spc="-10" dirty="0">
                <a:latin typeface="Times New Roman"/>
                <a:cs typeface="Times New Roman"/>
              </a:rPr>
              <a:t>ει</a:t>
            </a:r>
            <a:r>
              <a:rPr sz="750" spc="-15" dirty="0">
                <a:latin typeface="Times New Roman"/>
                <a:cs typeface="Times New Roman"/>
              </a:rPr>
              <a:t>ρ</a:t>
            </a:r>
            <a:r>
              <a:rPr sz="750" spc="-10" dirty="0">
                <a:latin typeface="Times New Roman"/>
                <a:cs typeface="Times New Roman"/>
              </a:rPr>
              <a:t>α</a:t>
            </a:r>
            <a:r>
              <a:rPr sz="750" spc="-15" dirty="0">
                <a:latin typeface="Times New Roman"/>
                <a:cs typeface="Times New Roman"/>
              </a:rPr>
              <a:t>τ</a:t>
            </a:r>
            <a:r>
              <a:rPr sz="750" spc="-10" dirty="0">
                <a:latin typeface="Times New Roman"/>
                <a:cs typeface="Times New Roman"/>
              </a:rPr>
              <a:t>εί</a:t>
            </a:r>
            <a:r>
              <a:rPr sz="750" dirty="0">
                <a:latin typeface="Times New Roman"/>
                <a:cs typeface="Times New Roman"/>
              </a:rPr>
              <a:t>α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πλοίου</a:t>
            </a:r>
            <a:endParaRPr sz="750">
              <a:latin typeface="Times New Roman"/>
              <a:cs typeface="Times New Roman"/>
            </a:endParaRPr>
          </a:p>
          <a:p>
            <a:pPr marL="80008" indent="-67307">
              <a:lnSpc>
                <a:spcPts val="1065"/>
              </a:lnSpc>
              <a:buSzPct val="126666"/>
              <a:buChar char="-"/>
              <a:tabLst>
                <a:tab pos="80008" algn="l"/>
              </a:tabLst>
            </a:pPr>
            <a:r>
              <a:rPr sz="750" spc="-5" dirty="0">
                <a:latin typeface="Times New Roman"/>
                <a:cs typeface="Times New Roman"/>
              </a:rPr>
              <a:t>Μη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διαθεσιμότητα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του</a:t>
            </a:r>
            <a:r>
              <a:rPr sz="750" spc="-20" dirty="0">
                <a:latin typeface="Times New Roman"/>
                <a:cs typeface="Times New Roman"/>
              </a:rPr>
              <a:t> ICS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100"/>
              </a:lnSpc>
              <a:buSzPct val="126666"/>
              <a:buChar char="-"/>
              <a:tabLst>
                <a:tab pos="81912" algn="l"/>
              </a:tabLst>
            </a:pPr>
            <a:r>
              <a:rPr sz="750" spc="-10" dirty="0">
                <a:latin typeface="Times New Roman"/>
                <a:cs typeface="Times New Roman"/>
              </a:rPr>
              <a:t>Δ</a:t>
            </a:r>
            <a:r>
              <a:rPr sz="750" spc="-15" dirty="0">
                <a:latin typeface="Times New Roman"/>
                <a:cs typeface="Times New Roman"/>
              </a:rPr>
              <a:t>ι</a:t>
            </a:r>
            <a:r>
              <a:rPr sz="750" spc="-10" dirty="0">
                <a:latin typeface="Times New Roman"/>
                <a:cs typeface="Times New Roman"/>
              </a:rPr>
              <a:t>αρ</a:t>
            </a:r>
            <a:r>
              <a:rPr sz="750" spc="-15" dirty="0">
                <a:latin typeface="Times New Roman"/>
                <a:cs typeface="Times New Roman"/>
              </a:rPr>
              <a:t>ρ</a:t>
            </a:r>
            <a:r>
              <a:rPr sz="750" spc="-10" dirty="0">
                <a:latin typeface="Times New Roman"/>
                <a:cs typeface="Times New Roman"/>
              </a:rPr>
              <a:t>ο</a:t>
            </a:r>
            <a:r>
              <a:rPr sz="750" dirty="0">
                <a:latin typeface="Times New Roman"/>
                <a:cs typeface="Times New Roman"/>
              </a:rPr>
              <a:t>ή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δεδομένων</a:t>
            </a:r>
            <a:endParaRPr sz="750">
              <a:latin typeface="Times New Roman"/>
              <a:cs typeface="Times New Roman"/>
            </a:endParaRPr>
          </a:p>
          <a:p>
            <a:pPr marL="19049">
              <a:lnSpc>
                <a:spcPts val="1085"/>
              </a:lnSpc>
            </a:pPr>
            <a:r>
              <a:rPr sz="950" spc="-840" dirty="0">
                <a:latin typeface="Times New Roman"/>
                <a:cs typeface="Times New Roman"/>
              </a:rPr>
              <a:t>— </a:t>
            </a:r>
            <a:r>
              <a:rPr sz="950" spc="-9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Φυσικές ζημιές </a:t>
            </a:r>
            <a:r>
              <a:rPr sz="750" spc="-10" dirty="0">
                <a:latin typeface="Times New Roman"/>
                <a:cs typeface="Times New Roman"/>
              </a:rPr>
              <a:t>σ</a:t>
            </a:r>
            <a:r>
              <a:rPr sz="750" spc="-15" dirty="0">
                <a:latin typeface="Times New Roman"/>
                <a:cs typeface="Times New Roman"/>
              </a:rPr>
              <a:t>τ</a:t>
            </a:r>
            <a:r>
              <a:rPr sz="750" spc="-10" dirty="0">
                <a:latin typeface="Times New Roman"/>
                <a:cs typeface="Times New Roman"/>
              </a:rPr>
              <a:t>ι</a:t>
            </a:r>
            <a:r>
              <a:rPr sz="750" dirty="0">
                <a:latin typeface="Times New Roman"/>
                <a:cs typeface="Times New Roman"/>
              </a:rPr>
              <a:t>ς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750" spc="-10" dirty="0">
                <a:latin typeface="Times New Roman"/>
                <a:cs typeface="Times New Roman"/>
              </a:rPr>
              <a:t>εγ</a:t>
            </a:r>
            <a:r>
              <a:rPr sz="750" spc="-15" dirty="0">
                <a:latin typeface="Times New Roman"/>
                <a:cs typeface="Times New Roman"/>
              </a:rPr>
              <a:t>κ</a:t>
            </a:r>
            <a:r>
              <a:rPr sz="750" spc="-10" dirty="0">
                <a:latin typeface="Times New Roman"/>
                <a:cs typeface="Times New Roman"/>
              </a:rPr>
              <a:t>α</a:t>
            </a:r>
            <a:r>
              <a:rPr sz="750" spc="-15" dirty="0">
                <a:latin typeface="Times New Roman"/>
                <a:cs typeface="Times New Roman"/>
              </a:rPr>
              <a:t>τ</a:t>
            </a:r>
            <a:r>
              <a:rPr sz="750" spc="-10" dirty="0">
                <a:latin typeface="Times New Roman"/>
                <a:cs typeface="Times New Roman"/>
              </a:rPr>
              <a:t>ασ</a:t>
            </a:r>
            <a:r>
              <a:rPr sz="750" spc="-15" dirty="0">
                <a:latin typeface="Times New Roman"/>
                <a:cs typeface="Times New Roman"/>
              </a:rPr>
              <a:t>τ</a:t>
            </a:r>
            <a:r>
              <a:rPr sz="750" spc="-10" dirty="0">
                <a:latin typeface="Times New Roman"/>
                <a:cs typeface="Times New Roman"/>
              </a:rPr>
              <a:t>ά</a:t>
            </a:r>
            <a:r>
              <a:rPr sz="750" spc="-15" dirty="0">
                <a:latin typeface="Times New Roman"/>
                <a:cs typeface="Times New Roman"/>
              </a:rPr>
              <a:t>σ</a:t>
            </a:r>
            <a:r>
              <a:rPr sz="750" spc="-10" dirty="0">
                <a:latin typeface="Times New Roman"/>
                <a:cs typeface="Times New Roman"/>
              </a:rPr>
              <a:t>ει</a:t>
            </a:r>
            <a:r>
              <a:rPr sz="750" dirty="0">
                <a:latin typeface="Times New Roman"/>
                <a:cs typeface="Times New Roman"/>
              </a:rPr>
              <a:t>ς</a:t>
            </a:r>
            <a:endParaRPr sz="750">
              <a:latin typeface="Times New Roman"/>
              <a:cs typeface="Times New Roman"/>
            </a:endParaRPr>
          </a:p>
          <a:p>
            <a:pPr marL="81278" indent="-68577">
              <a:lnSpc>
                <a:spcPts val="1050"/>
              </a:lnSpc>
              <a:buSzPct val="126666"/>
              <a:buChar char="-"/>
              <a:tabLst>
                <a:tab pos="81278" algn="l"/>
              </a:tabLst>
            </a:pPr>
            <a:r>
              <a:rPr sz="750" spc="10" dirty="0">
                <a:latin typeface="Times New Roman"/>
                <a:cs typeface="Times New Roman"/>
              </a:rPr>
              <a:t>Παρεμβολή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στα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συστήματα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ασφαλείας</a:t>
            </a:r>
            <a:endParaRPr sz="750">
              <a:latin typeface="Times New Roman"/>
              <a:cs typeface="Times New Roman"/>
            </a:endParaRPr>
          </a:p>
          <a:p>
            <a:pPr marL="80008" indent="-67307">
              <a:lnSpc>
                <a:spcPts val="1065"/>
              </a:lnSpc>
              <a:buSzPct val="126666"/>
              <a:buChar char="-"/>
              <a:tabLst>
                <a:tab pos="80008" algn="l"/>
              </a:tabLst>
            </a:pPr>
            <a:r>
              <a:rPr sz="750" spc="20" dirty="0">
                <a:latin typeface="Times New Roman"/>
                <a:cs typeface="Times New Roman"/>
              </a:rPr>
              <a:t>Μη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προγραμματισμένες</a:t>
            </a:r>
            <a:r>
              <a:rPr sz="750" spc="5" dirty="0">
                <a:latin typeface="Times New Roman"/>
                <a:cs typeface="Times New Roman"/>
              </a:rPr>
              <a:t> διακοπές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λειτουργίας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110"/>
              </a:lnSpc>
              <a:buSzPct val="126666"/>
              <a:buChar char="-"/>
              <a:tabLst>
                <a:tab pos="81912" algn="l"/>
              </a:tabLst>
            </a:pPr>
            <a:r>
              <a:rPr sz="750" spc="20" dirty="0">
                <a:latin typeface="Times New Roman"/>
                <a:cs typeface="Times New Roman"/>
              </a:rPr>
              <a:t>Βλάβη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στον</a:t>
            </a:r>
            <a:r>
              <a:rPr sz="750" spc="-1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εξοπλισμό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32993" y="1137167"/>
            <a:ext cx="4996134" cy="0"/>
          </a:xfrm>
          <a:custGeom>
            <a:avLst/>
            <a:gdLst/>
            <a:ahLst/>
            <a:cxnLst/>
            <a:rect l="l" t="t" r="r" b="b"/>
            <a:pathLst>
              <a:path w="4996180">
                <a:moveTo>
                  <a:pt x="0" y="0"/>
                </a:moveTo>
                <a:lnTo>
                  <a:pt x="4995672" y="0"/>
                </a:lnTo>
              </a:path>
            </a:pathLst>
          </a:custGeom>
          <a:ln w="9144">
            <a:solidFill>
              <a:srgbClr val="0B0B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3722" y="4504146"/>
            <a:ext cx="4996134" cy="0"/>
          </a:xfrm>
          <a:custGeom>
            <a:avLst/>
            <a:gdLst/>
            <a:ahLst/>
            <a:cxnLst/>
            <a:rect l="l" t="t" r="r" b="b"/>
            <a:pathLst>
              <a:path w="4996180">
                <a:moveTo>
                  <a:pt x="0" y="0"/>
                </a:moveTo>
                <a:lnTo>
                  <a:pt x="4995672" y="0"/>
                </a:lnTo>
              </a:path>
            </a:pathLst>
          </a:custGeom>
          <a:ln w="9144">
            <a:solidFill>
              <a:srgbClr val="1313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23722" y="4022567"/>
            <a:ext cx="4996134" cy="0"/>
          </a:xfrm>
          <a:custGeom>
            <a:avLst/>
            <a:gdLst/>
            <a:ahLst/>
            <a:cxnLst/>
            <a:rect l="l" t="t" r="r" b="b"/>
            <a:pathLst>
              <a:path w="4996180">
                <a:moveTo>
                  <a:pt x="0" y="0"/>
                </a:moveTo>
                <a:lnTo>
                  <a:pt x="4995672" y="0"/>
                </a:lnTo>
              </a:path>
            </a:pathLst>
          </a:custGeom>
          <a:ln w="9144">
            <a:solidFill>
              <a:srgbClr val="0B0B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23722" y="3563707"/>
            <a:ext cx="4996134" cy="0"/>
          </a:xfrm>
          <a:custGeom>
            <a:avLst/>
            <a:gdLst/>
            <a:ahLst/>
            <a:cxnLst/>
            <a:rect l="l" t="t" r="r" b="b"/>
            <a:pathLst>
              <a:path w="4996180">
                <a:moveTo>
                  <a:pt x="0" y="0"/>
                </a:moveTo>
                <a:lnTo>
                  <a:pt x="4995672" y="0"/>
                </a:lnTo>
              </a:path>
            </a:pathLst>
          </a:custGeom>
          <a:ln w="9144">
            <a:solidFill>
              <a:srgbClr val="0B0B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23722" y="2645697"/>
            <a:ext cx="4996134" cy="0"/>
          </a:xfrm>
          <a:custGeom>
            <a:avLst/>
            <a:gdLst/>
            <a:ahLst/>
            <a:cxnLst/>
            <a:rect l="l" t="t" r="r" b="b"/>
            <a:pathLst>
              <a:path w="4996180">
                <a:moveTo>
                  <a:pt x="0" y="0"/>
                </a:moveTo>
                <a:lnTo>
                  <a:pt x="4995672" y="0"/>
                </a:lnTo>
              </a:path>
            </a:pathLst>
          </a:custGeom>
          <a:ln w="9144">
            <a:solidFill>
              <a:srgbClr val="1313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23726" y="1333126"/>
            <a:ext cx="4992959" cy="0"/>
          </a:xfrm>
          <a:custGeom>
            <a:avLst/>
            <a:gdLst/>
            <a:ahLst/>
            <a:cxnLst/>
            <a:rect l="l" t="t" r="r" b="b"/>
            <a:pathLst>
              <a:path w="4993005">
                <a:moveTo>
                  <a:pt x="0" y="0"/>
                </a:moveTo>
                <a:lnTo>
                  <a:pt x="499262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77910" y="17604"/>
            <a:ext cx="3050512" cy="6880161"/>
            <a:chOff x="6882205" y="0"/>
            <a:chExt cx="3050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6599" y="-459985"/>
            <a:ext cx="4430989" cy="184492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  <a:tabLst>
                <a:tab pos="1610946" algn="l"/>
              </a:tabLst>
            </a:pPr>
            <a:r>
              <a:rPr spc="60" dirty="0">
                <a:solidFill>
                  <a:srgbClr val="FFB900"/>
                </a:solidFill>
              </a:rPr>
              <a:t>Σκάφος	</a:t>
            </a:r>
            <a:r>
              <a:rPr spc="50" dirty="0">
                <a:solidFill>
                  <a:srgbClr val="FFB900"/>
                </a:solidFill>
              </a:rPr>
              <a:t>Κυβερνοασφάλεια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2008" y="936857"/>
            <a:ext cx="7530395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Τρωτά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σημεία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20" dirty="0">
                <a:solidFill>
                  <a:srgbClr val="D7791A"/>
                </a:solidFill>
                <a:latin typeface="Calibri"/>
                <a:cs typeface="Calibri"/>
              </a:rPr>
              <a:t>των</a:t>
            </a:r>
            <a:r>
              <a:rPr sz="1650" spc="5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σύγχρονων </a:t>
            </a:r>
            <a:r>
              <a:rPr sz="1650" spc="180" dirty="0">
                <a:solidFill>
                  <a:srgbClr val="D7791A"/>
                </a:solidFill>
                <a:latin typeface="Calibri"/>
                <a:cs typeface="Calibri"/>
              </a:rPr>
              <a:t>σκαφών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35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50" dirty="0">
                <a:solidFill>
                  <a:srgbClr val="D7791A"/>
                </a:solidFill>
                <a:latin typeface="Calibri"/>
                <a:cs typeface="Calibri"/>
              </a:rPr>
              <a:t> του</a:t>
            </a:r>
            <a:r>
              <a:rPr sz="1650" spc="14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MASS</a:t>
            </a:r>
            <a:r>
              <a:rPr sz="1650" spc="15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(Akpan</a:t>
            </a:r>
            <a:r>
              <a:rPr sz="1650" spc="14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00" dirty="0">
                <a:solidFill>
                  <a:srgbClr val="D7791A"/>
                </a:solidFill>
                <a:latin typeface="Calibri"/>
                <a:cs typeface="Calibri"/>
              </a:rPr>
              <a:t>et</a:t>
            </a:r>
            <a:r>
              <a:rPr sz="1650" spc="6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10" dirty="0">
                <a:solidFill>
                  <a:srgbClr val="D7791A"/>
                </a:solidFill>
                <a:latin typeface="Calibri"/>
                <a:cs typeface="Calibri"/>
              </a:rPr>
              <a:t>al,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50" dirty="0">
                <a:solidFill>
                  <a:srgbClr val="D7791A"/>
                </a:solidFill>
                <a:latin typeface="Calibri"/>
                <a:cs typeface="Calibri"/>
              </a:rPr>
              <a:t>2022)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5454" y="1393824"/>
            <a:ext cx="634359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b="1" dirty="0">
                <a:latin typeface="Calibri"/>
                <a:cs typeface="Calibri"/>
              </a:rPr>
              <a:t>Πίνακας</a:t>
            </a:r>
            <a:r>
              <a:rPr sz="700" b="1" spc="-25" dirty="0">
                <a:latin typeface="Calibri"/>
                <a:cs typeface="Calibri"/>
              </a:rPr>
              <a:t> </a:t>
            </a:r>
            <a:r>
              <a:rPr sz="700" dirty="0">
                <a:latin typeface="Times New Roman"/>
                <a:cs typeface="Times New Roman"/>
              </a:rPr>
              <a:t>2.</a:t>
            </a:r>
            <a:r>
              <a:rPr sz="700" spc="-35" dirty="0">
                <a:latin typeface="Times New Roman"/>
                <a:cs typeface="Times New Roman"/>
              </a:rPr>
              <a:t> </a:t>
            </a:r>
            <a:r>
              <a:rPr sz="700" i="1" spc="-10" dirty="0">
                <a:latin typeface="Times New Roman"/>
                <a:cs typeface="Times New Roman"/>
              </a:rPr>
              <a:t>Cont.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8000" y="1638537"/>
            <a:ext cx="458466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spc="20" dirty="0">
                <a:latin typeface="Calibri"/>
                <a:cs typeface="Calibri"/>
              </a:rPr>
              <a:t>Συστήματ</a:t>
            </a:r>
            <a:r>
              <a:rPr sz="700" spc="35" dirty="0">
                <a:latin typeface="Calibri"/>
                <a:cs typeface="Calibri"/>
              </a:rPr>
              <a:t>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47369" y="1880117"/>
            <a:ext cx="729608" cy="6002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>
              <a:lnSpc>
                <a:spcPct val="106700"/>
              </a:lnSpc>
              <a:spcBef>
                <a:spcPts val="100"/>
              </a:spcBef>
            </a:pPr>
            <a:r>
              <a:rPr sz="700" spc="25" dirty="0">
                <a:latin typeface="Calibri"/>
                <a:cs typeface="Calibri"/>
              </a:rPr>
              <a:t>Συστήματα 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20" dirty="0">
                <a:latin typeface="Calibri"/>
                <a:cs typeface="Calibri"/>
              </a:rPr>
              <a:t>διαχείρισης 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πρόωσης </a:t>
            </a:r>
            <a:r>
              <a:rPr sz="700" spc="30" dirty="0">
                <a:latin typeface="Calibri"/>
                <a:cs typeface="Calibri"/>
              </a:rPr>
              <a:t>και 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μηχανημάτω</a:t>
            </a:r>
            <a:r>
              <a:rPr sz="700" spc="30" dirty="0">
                <a:latin typeface="Calibri"/>
                <a:cs typeface="Calibri"/>
              </a:rPr>
              <a:t>ν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50" spc="25" dirty="0">
                <a:latin typeface="Calibri"/>
                <a:cs typeface="Calibri"/>
              </a:rPr>
              <a:t>και  </a:t>
            </a:r>
            <a:r>
              <a:rPr sz="700" spc="20" dirty="0">
                <a:latin typeface="Calibri"/>
                <a:cs typeface="Calibri"/>
              </a:rPr>
              <a:t>ελέγχου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50" spc="25" dirty="0">
                <a:latin typeface="Calibri"/>
                <a:cs typeface="Calibri"/>
              </a:rPr>
              <a:t>ισχύος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8003" y="2722167"/>
            <a:ext cx="788027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spc="10" dirty="0">
                <a:latin typeface="Calibri"/>
                <a:cs typeface="Calibri"/>
              </a:rPr>
              <a:t>ανοίγματος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(VSAT)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46094" y="3651738"/>
            <a:ext cx="554985" cy="485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>
              <a:lnSpc>
                <a:spcPct val="110600"/>
              </a:lnSpc>
              <a:spcBef>
                <a:spcPts val="100"/>
              </a:spcBef>
            </a:pPr>
            <a:r>
              <a:rPr sz="700" spc="25" dirty="0">
                <a:latin typeface="Calibri"/>
                <a:cs typeface="Calibri"/>
              </a:rPr>
              <a:t>Συστήματα 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20" dirty="0">
                <a:latin typeface="Calibri"/>
                <a:cs typeface="Calibri"/>
              </a:rPr>
              <a:t>δικτύου </a:t>
            </a:r>
            <a:r>
              <a:rPr sz="700" spc="25" dirty="0">
                <a:latin typeface="Calibri"/>
                <a:cs typeface="Calibri"/>
              </a:rPr>
              <a:t> πληροφορικ</a:t>
            </a:r>
            <a:r>
              <a:rPr sz="700" spc="20" dirty="0">
                <a:latin typeface="Calibri"/>
                <a:cs typeface="Calibri"/>
              </a:rPr>
              <a:t>ή  </a:t>
            </a:r>
            <a:r>
              <a:rPr sz="700" spc="25" dirty="0">
                <a:latin typeface="Calibri"/>
                <a:cs typeface="Calibri"/>
              </a:rPr>
              <a:t>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39559" y="1638537"/>
            <a:ext cx="422271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b="1" spc="5" dirty="0">
                <a:latin typeface="Calibri"/>
                <a:cs typeface="Calibri"/>
              </a:rPr>
              <a:t>Ευπάθειε</a:t>
            </a:r>
            <a:r>
              <a:rPr sz="700" b="1" spc="10" dirty="0">
                <a:latin typeface="Calibri"/>
                <a:cs typeface="Calibri"/>
              </a:rPr>
              <a:t>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35749" y="1838970"/>
            <a:ext cx="1369682" cy="678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912" indent="-69213">
              <a:lnSpc>
                <a:spcPts val="969"/>
              </a:lnSpc>
              <a:buSzPct val="128571"/>
              <a:buChar char="-"/>
              <a:tabLst>
                <a:tab pos="81912" algn="l"/>
              </a:tabLst>
            </a:pPr>
            <a:r>
              <a:rPr sz="700" spc="20" dirty="0">
                <a:latin typeface="Times New Roman"/>
                <a:cs typeface="Times New Roman"/>
              </a:rPr>
              <a:t>Επίθεση</a:t>
            </a:r>
            <a:r>
              <a:rPr sz="700" spc="-2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κακόβουλου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λογισμικού</a:t>
            </a:r>
            <a:endParaRPr sz="700">
              <a:latin typeface="Times New Roman"/>
              <a:cs typeface="Times New Roman"/>
            </a:endParaRPr>
          </a:p>
          <a:p>
            <a:pPr marL="81912" indent="-69213">
              <a:lnSpc>
                <a:spcPts val="1060"/>
              </a:lnSpc>
              <a:buSzPct val="128571"/>
              <a:buChar char="-"/>
              <a:tabLst>
                <a:tab pos="81912" algn="l"/>
              </a:tabLst>
            </a:pPr>
            <a:r>
              <a:rPr sz="700" spc="20" dirty="0">
                <a:latin typeface="Times New Roman"/>
                <a:cs typeface="Times New Roman"/>
              </a:rPr>
              <a:t>Επιθέσεις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DoS/DDoS</a:t>
            </a:r>
            <a:endParaRPr sz="700">
              <a:latin typeface="Times New Roman"/>
              <a:cs typeface="Times New Roman"/>
            </a:endParaRPr>
          </a:p>
          <a:p>
            <a:pPr marL="76832" indent="-64133">
              <a:lnSpc>
                <a:spcPts val="1060"/>
              </a:lnSpc>
              <a:buSzPct val="128571"/>
              <a:buChar char="-"/>
              <a:tabLst>
                <a:tab pos="76832" algn="l"/>
              </a:tabLst>
            </a:pPr>
            <a:r>
              <a:rPr sz="700" spc="25" dirty="0">
                <a:latin typeface="Times New Roman"/>
                <a:cs typeface="Times New Roman"/>
              </a:rPr>
              <a:t>Λαθρεμπόριο</a:t>
            </a:r>
            <a:endParaRPr sz="700">
              <a:latin typeface="Times New Roman"/>
              <a:cs typeface="Times New Roman"/>
            </a:endParaRPr>
          </a:p>
          <a:p>
            <a:pPr marL="76832" indent="-64133">
              <a:lnSpc>
                <a:spcPts val="1050"/>
              </a:lnSpc>
              <a:buSzPct val="128571"/>
              <a:buChar char="-"/>
              <a:tabLst>
                <a:tab pos="76832" algn="l"/>
              </a:tabLst>
            </a:pPr>
            <a:r>
              <a:rPr sz="700" spc="10" dirty="0">
                <a:latin typeface="Times New Roman"/>
                <a:cs typeface="Times New Roman"/>
              </a:rPr>
              <a:t>Κλοπή</a:t>
            </a:r>
            <a:endParaRPr sz="700">
              <a:latin typeface="Times New Roman"/>
              <a:cs typeface="Times New Roman"/>
            </a:endParaRPr>
          </a:p>
          <a:p>
            <a:pPr marL="78738" indent="-66039">
              <a:lnSpc>
                <a:spcPts val="1060"/>
              </a:lnSpc>
              <a:buSzPct val="128571"/>
              <a:buChar char="-"/>
              <a:tabLst>
                <a:tab pos="78738" algn="l"/>
              </a:tabLst>
            </a:pPr>
            <a:r>
              <a:rPr sz="700" spc="20" dirty="0">
                <a:latin typeface="Times New Roman"/>
                <a:cs typeface="Times New Roman"/>
              </a:rPr>
              <a:t>Επιθέσεις</a:t>
            </a:r>
            <a:r>
              <a:rPr sz="700" spc="-3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χειραγώγησης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35747" y="2713723"/>
            <a:ext cx="1391907" cy="396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738" indent="-66039">
              <a:lnSpc>
                <a:spcPts val="960"/>
              </a:lnSpc>
              <a:buSzPct val="128571"/>
              <a:buChar char="-"/>
              <a:tabLst>
                <a:tab pos="78738" algn="l"/>
              </a:tabLst>
            </a:pPr>
            <a:r>
              <a:rPr sz="700" dirty="0">
                <a:latin typeface="Times New Roman"/>
                <a:cs typeface="Times New Roman"/>
              </a:rPr>
              <a:t>Ψεύτικα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-10" dirty="0">
                <a:latin typeface="Times New Roman"/>
                <a:cs typeface="Times New Roman"/>
              </a:rPr>
              <a:t>σήματα</a:t>
            </a:r>
            <a:endParaRPr sz="700">
              <a:latin typeface="Times New Roman"/>
              <a:cs typeface="Times New Roman"/>
            </a:endParaRPr>
          </a:p>
          <a:p>
            <a:pPr marL="78738" indent="-66039">
              <a:lnSpc>
                <a:spcPts val="1050"/>
              </a:lnSpc>
              <a:buSzPct val="128571"/>
              <a:buChar char="-"/>
              <a:tabLst>
                <a:tab pos="78738" algn="l"/>
              </a:tabLst>
            </a:pPr>
            <a:r>
              <a:rPr sz="700" spc="20" dirty="0">
                <a:latin typeface="Times New Roman"/>
                <a:cs typeface="Times New Roman"/>
              </a:rPr>
              <a:t>Επίθεση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κακόβουλου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λογισμικού</a:t>
            </a:r>
            <a:endParaRPr sz="700">
              <a:latin typeface="Times New Roman"/>
              <a:cs typeface="Times New Roman"/>
            </a:endParaRPr>
          </a:p>
          <a:p>
            <a:pPr marL="76832" indent="-64133">
              <a:lnSpc>
                <a:spcPts val="1070"/>
              </a:lnSpc>
              <a:buSzPct val="128571"/>
              <a:buChar char="-"/>
              <a:tabLst>
                <a:tab pos="76832" algn="l"/>
              </a:tabLst>
            </a:pPr>
            <a:r>
              <a:rPr sz="700" spc="10" dirty="0">
                <a:latin typeface="Times New Roman"/>
                <a:cs typeface="Times New Roman"/>
              </a:rPr>
              <a:t>Κλοπή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35750" y="3175977"/>
            <a:ext cx="1626220" cy="1869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738" indent="-66039">
              <a:lnSpc>
                <a:spcPts val="969"/>
              </a:lnSpc>
              <a:buSzPct val="128571"/>
              <a:buChar char="-"/>
              <a:tabLst>
                <a:tab pos="78738" algn="l"/>
              </a:tabLst>
            </a:pPr>
            <a:r>
              <a:rPr sz="700" spc="15" dirty="0">
                <a:latin typeface="Times New Roman"/>
                <a:cs typeface="Times New Roman"/>
              </a:rPr>
              <a:t>Ελλιπής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έλεγχος</a:t>
            </a:r>
            <a:r>
              <a:rPr sz="700" spc="-3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πρόσβασης</a:t>
            </a:r>
            <a:endParaRPr sz="700">
              <a:latin typeface="Times New Roman"/>
              <a:cs typeface="Times New Roman"/>
            </a:endParaRPr>
          </a:p>
          <a:p>
            <a:pPr marL="78738" indent="-66039">
              <a:lnSpc>
                <a:spcPts val="1060"/>
              </a:lnSpc>
              <a:buSzPct val="128571"/>
              <a:buChar char="-"/>
              <a:tabLst>
                <a:tab pos="78738" algn="l"/>
              </a:tabLst>
            </a:pPr>
            <a:r>
              <a:rPr sz="700" spc="20" dirty="0">
                <a:latin typeface="Times New Roman"/>
                <a:cs typeface="Times New Roman"/>
              </a:rPr>
              <a:t>Επιθέσεις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DoS/DDoS</a:t>
            </a:r>
            <a:endParaRPr sz="700">
              <a:latin typeface="Times New Roman"/>
              <a:cs typeface="Times New Roman"/>
            </a:endParaRPr>
          </a:p>
          <a:p>
            <a:pPr marL="79373" indent="-66673">
              <a:lnSpc>
                <a:spcPts val="1045"/>
              </a:lnSpc>
              <a:buSzPct val="128571"/>
              <a:buChar char="-"/>
              <a:tabLst>
                <a:tab pos="79373" algn="l"/>
              </a:tabLst>
            </a:pPr>
            <a:r>
              <a:rPr sz="700" spc="15" dirty="0">
                <a:latin typeface="Times New Roman"/>
                <a:cs typeface="Times New Roman"/>
              </a:rPr>
              <a:t>Αδύναμες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πολιτικές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κωδικών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πρόσβασης</a:t>
            </a:r>
            <a:endParaRPr sz="700">
              <a:latin typeface="Times New Roman"/>
              <a:cs typeface="Times New Roman"/>
            </a:endParaRPr>
          </a:p>
          <a:p>
            <a:pPr marL="78738" indent="-66039">
              <a:lnSpc>
                <a:spcPts val="1050"/>
              </a:lnSpc>
              <a:buSzPct val="128571"/>
              <a:buChar char="-"/>
              <a:tabLst>
                <a:tab pos="78738" algn="l"/>
              </a:tabLst>
            </a:pPr>
            <a:r>
              <a:rPr sz="700" spc="20" dirty="0">
                <a:latin typeface="Times New Roman"/>
                <a:cs typeface="Times New Roman"/>
              </a:rPr>
              <a:t>Επιθέσεις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κακόβουλου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λογισμικού</a:t>
            </a:r>
            <a:endParaRPr sz="700">
              <a:latin typeface="Times New Roman"/>
              <a:cs typeface="Times New Roman"/>
            </a:endParaRPr>
          </a:p>
          <a:p>
            <a:pPr marL="78738" indent="-66039">
              <a:lnSpc>
                <a:spcPts val="1050"/>
              </a:lnSpc>
              <a:buSzPct val="128571"/>
              <a:buChar char="-"/>
              <a:tabLst>
                <a:tab pos="78738" algn="l"/>
              </a:tabLst>
            </a:pPr>
            <a:r>
              <a:rPr sz="700" spc="35" dirty="0">
                <a:latin typeface="Times New Roman"/>
                <a:cs typeface="Times New Roman"/>
              </a:rPr>
              <a:t>Κακή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διαχείριση</a:t>
            </a:r>
            <a:r>
              <a:rPr sz="700" spc="-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των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επιδιορθώσεων</a:t>
            </a:r>
            <a:endParaRPr sz="700">
              <a:latin typeface="Times New Roman"/>
              <a:cs typeface="Times New Roman"/>
            </a:endParaRPr>
          </a:p>
          <a:p>
            <a:pPr marL="81278" indent="-68577">
              <a:lnSpc>
                <a:spcPts val="1050"/>
              </a:lnSpc>
              <a:buSzPct val="128571"/>
              <a:buChar char="-"/>
              <a:tabLst>
                <a:tab pos="81278" algn="l"/>
              </a:tabLst>
            </a:pPr>
            <a:r>
              <a:rPr sz="700" spc="30" dirty="0">
                <a:latin typeface="Times New Roman"/>
                <a:cs typeface="Times New Roman"/>
              </a:rPr>
              <a:t>Ακατάλληλη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διαμόρφωση</a:t>
            </a:r>
            <a:r>
              <a:rPr sz="700" spc="-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ασφαλείας</a:t>
            </a:r>
            <a:endParaRPr sz="700">
              <a:latin typeface="Times New Roman"/>
              <a:cs typeface="Times New Roman"/>
            </a:endParaRPr>
          </a:p>
          <a:p>
            <a:pPr marL="81912" indent="-69213">
              <a:lnSpc>
                <a:spcPts val="1060"/>
              </a:lnSpc>
              <a:buSzPct val="128571"/>
              <a:buChar char="-"/>
              <a:tabLst>
                <a:tab pos="81912" algn="l"/>
              </a:tabLst>
            </a:pPr>
            <a:r>
              <a:rPr sz="700" spc="35" dirty="0">
                <a:latin typeface="Times New Roman"/>
                <a:cs typeface="Times New Roman"/>
              </a:rPr>
              <a:t>Κακή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τεκμηρίωση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ασφάλειας</a:t>
            </a:r>
            <a:endParaRPr sz="700">
              <a:latin typeface="Times New Roman"/>
              <a:cs typeface="Times New Roman"/>
            </a:endParaRPr>
          </a:p>
          <a:p>
            <a:pPr marL="81278" indent="-68577">
              <a:lnSpc>
                <a:spcPts val="1060"/>
              </a:lnSpc>
              <a:buSzPct val="128571"/>
              <a:buChar char="-"/>
              <a:tabLst>
                <a:tab pos="81278" algn="l"/>
              </a:tabLst>
            </a:pPr>
            <a:r>
              <a:rPr sz="700" spc="15" dirty="0">
                <a:latin typeface="Times New Roman"/>
                <a:cs typeface="Times New Roman"/>
              </a:rPr>
              <a:t>Έλλειψη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τμηματοποίησης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δικτύου</a:t>
            </a:r>
            <a:endParaRPr sz="700">
              <a:latin typeface="Times New Roman"/>
              <a:cs typeface="Times New Roman"/>
            </a:endParaRPr>
          </a:p>
          <a:p>
            <a:pPr marL="81278" indent="-68577">
              <a:lnSpc>
                <a:spcPts val="1050"/>
              </a:lnSpc>
              <a:buSzPct val="128571"/>
              <a:buChar char="-"/>
              <a:tabLst>
                <a:tab pos="81278" algn="l"/>
              </a:tabLst>
            </a:pPr>
            <a:r>
              <a:rPr sz="700" spc="15" dirty="0">
                <a:latin typeface="Times New Roman"/>
                <a:cs typeface="Times New Roman"/>
              </a:rPr>
              <a:t>Έλλειψη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τειχών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προστασίας</a:t>
            </a:r>
            <a:endParaRPr sz="700">
              <a:latin typeface="Times New Roman"/>
              <a:cs typeface="Times New Roman"/>
            </a:endParaRPr>
          </a:p>
          <a:p>
            <a:pPr marL="81278" indent="-68577">
              <a:lnSpc>
                <a:spcPts val="1050"/>
              </a:lnSpc>
              <a:buSzPct val="128571"/>
              <a:buChar char="-"/>
              <a:tabLst>
                <a:tab pos="81278" algn="l"/>
              </a:tabLst>
            </a:pPr>
            <a:r>
              <a:rPr sz="700" spc="-5" dirty="0">
                <a:latin typeface="Times New Roman"/>
                <a:cs typeface="Times New Roman"/>
              </a:rPr>
              <a:t>Έλλειψη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-15" dirty="0">
                <a:latin typeface="Times New Roman"/>
                <a:cs typeface="Times New Roman"/>
              </a:rPr>
              <a:t>κρυπτογράφησης</a:t>
            </a:r>
            <a:endParaRPr sz="700">
              <a:latin typeface="Times New Roman"/>
              <a:cs typeface="Times New Roman"/>
            </a:endParaRPr>
          </a:p>
          <a:p>
            <a:pPr marL="79373" marR="198115" indent="-66673">
              <a:lnSpc>
                <a:spcPct val="91500"/>
              </a:lnSpc>
              <a:spcBef>
                <a:spcPts val="80"/>
              </a:spcBef>
              <a:buSzPct val="128571"/>
              <a:buChar char="-"/>
              <a:tabLst>
                <a:tab pos="79373" algn="l"/>
              </a:tabLst>
            </a:pPr>
            <a:r>
              <a:rPr sz="700" spc="-5" dirty="0">
                <a:latin typeface="Times New Roman"/>
                <a:cs typeface="Times New Roman"/>
              </a:rPr>
              <a:t>Αδύ</a:t>
            </a:r>
            <a:r>
              <a:rPr sz="700" dirty="0">
                <a:latin typeface="Times New Roman"/>
                <a:cs typeface="Times New Roman"/>
              </a:rPr>
              <a:t>ναμες </a:t>
            </a:r>
            <a:r>
              <a:rPr sz="700" spc="-15" dirty="0">
                <a:latin typeface="Times New Roman"/>
                <a:cs typeface="Times New Roman"/>
              </a:rPr>
              <a:t>π</a:t>
            </a:r>
            <a:r>
              <a:rPr sz="700" spc="-10" dirty="0">
                <a:latin typeface="Times New Roman"/>
                <a:cs typeface="Times New Roman"/>
              </a:rPr>
              <a:t>ο</a:t>
            </a:r>
            <a:r>
              <a:rPr sz="700" spc="-15" dirty="0">
                <a:latin typeface="Times New Roman"/>
                <a:cs typeface="Times New Roman"/>
              </a:rPr>
              <a:t>λ</a:t>
            </a:r>
            <a:r>
              <a:rPr sz="700" spc="-10" dirty="0">
                <a:latin typeface="Times New Roman"/>
                <a:cs typeface="Times New Roman"/>
              </a:rPr>
              <a:t>ιτι</a:t>
            </a:r>
            <a:r>
              <a:rPr sz="700" spc="-15" dirty="0">
                <a:latin typeface="Times New Roman"/>
                <a:cs typeface="Times New Roman"/>
              </a:rPr>
              <a:t>κ</a:t>
            </a:r>
            <a:r>
              <a:rPr sz="700" spc="-10" dirty="0">
                <a:latin typeface="Times New Roman"/>
                <a:cs typeface="Times New Roman"/>
              </a:rPr>
              <a:t>έ</a:t>
            </a:r>
            <a:r>
              <a:rPr sz="700" dirty="0">
                <a:latin typeface="Times New Roman"/>
                <a:cs typeface="Times New Roman"/>
              </a:rPr>
              <a:t>ς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απομακρυσμένης  πρόσβασης</a:t>
            </a:r>
            <a:endParaRPr sz="700">
              <a:latin typeface="Times New Roman"/>
              <a:cs typeface="Times New Roman"/>
            </a:endParaRPr>
          </a:p>
          <a:p>
            <a:pPr marL="17779">
              <a:lnSpc>
                <a:spcPts val="1060"/>
              </a:lnSpc>
              <a:spcBef>
                <a:spcPts val="20"/>
              </a:spcBef>
            </a:pPr>
            <a:r>
              <a:rPr sz="900" spc="-795" dirty="0">
                <a:latin typeface="Times New Roman"/>
                <a:cs typeface="Times New Roman"/>
              </a:rPr>
              <a:t>— </a:t>
            </a:r>
            <a:r>
              <a:rPr sz="900" spc="-85" dirty="0">
                <a:latin typeface="Times New Roman"/>
                <a:cs typeface="Times New Roman"/>
              </a:rPr>
              <a:t> </a:t>
            </a:r>
            <a:r>
              <a:rPr sz="700" spc="-5" dirty="0">
                <a:latin typeface="Times New Roman"/>
                <a:cs typeface="Times New Roman"/>
              </a:rPr>
              <a:t>Αδύ</a:t>
            </a:r>
            <a:r>
              <a:rPr sz="700" dirty="0">
                <a:latin typeface="Times New Roman"/>
                <a:cs typeface="Times New Roman"/>
              </a:rPr>
              <a:t>ναμη </a:t>
            </a:r>
            <a:r>
              <a:rPr sz="700" spc="-15" dirty="0">
                <a:latin typeface="Times New Roman"/>
                <a:cs typeface="Times New Roman"/>
              </a:rPr>
              <a:t>π</a:t>
            </a:r>
            <a:r>
              <a:rPr sz="700" spc="-10" dirty="0">
                <a:latin typeface="Times New Roman"/>
                <a:cs typeface="Times New Roman"/>
              </a:rPr>
              <a:t>ο</a:t>
            </a:r>
            <a:r>
              <a:rPr sz="700" spc="-15" dirty="0">
                <a:latin typeface="Times New Roman"/>
                <a:cs typeface="Times New Roman"/>
              </a:rPr>
              <a:t>λ</a:t>
            </a:r>
            <a:r>
              <a:rPr sz="700" spc="-10" dirty="0">
                <a:latin typeface="Times New Roman"/>
                <a:cs typeface="Times New Roman"/>
              </a:rPr>
              <a:t>ιτι</a:t>
            </a:r>
            <a:r>
              <a:rPr sz="700" spc="-15" dirty="0">
                <a:latin typeface="Times New Roman"/>
                <a:cs typeface="Times New Roman"/>
              </a:rPr>
              <a:t>κ</a:t>
            </a:r>
            <a:r>
              <a:rPr sz="700" dirty="0">
                <a:latin typeface="Times New Roman"/>
                <a:cs typeface="Times New Roman"/>
              </a:rPr>
              <a:t>ή</a:t>
            </a:r>
            <a:r>
              <a:rPr sz="700" spc="-20" dirty="0">
                <a:latin typeface="Times New Roman"/>
                <a:cs typeface="Times New Roman"/>
              </a:rPr>
              <a:t> </a:t>
            </a:r>
            <a:r>
              <a:rPr sz="700" spc="-5" dirty="0">
                <a:latin typeface="Times New Roman"/>
                <a:cs typeface="Times New Roman"/>
              </a:rPr>
              <a:t>USB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1060"/>
              </a:lnSpc>
            </a:pPr>
            <a:r>
              <a:rPr sz="900" spc="-10" dirty="0">
                <a:latin typeface="Times New Roman"/>
                <a:cs typeface="Times New Roman"/>
              </a:rPr>
              <a:t>-</a:t>
            </a:r>
            <a:r>
              <a:rPr sz="900" spc="-1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Έλλειψη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κατάρτισης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για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SOS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73421" y="1638537"/>
            <a:ext cx="412111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spc="20" dirty="0">
                <a:latin typeface="Calibri"/>
                <a:cs typeface="Calibri"/>
              </a:rPr>
              <a:t>Συνέπειε</a:t>
            </a:r>
            <a:r>
              <a:rPr sz="700" spc="25" dirty="0">
                <a:latin typeface="Calibri"/>
                <a:cs typeface="Calibri"/>
              </a:rPr>
              <a:t>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70245" y="1838970"/>
            <a:ext cx="1348093" cy="678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832" indent="-64133">
              <a:lnSpc>
                <a:spcPts val="969"/>
              </a:lnSpc>
              <a:buSzPct val="128571"/>
              <a:buChar char="-"/>
              <a:tabLst>
                <a:tab pos="76832" algn="l"/>
              </a:tabLst>
            </a:pPr>
            <a:r>
              <a:rPr sz="700" spc="20" dirty="0">
                <a:latin typeface="Times New Roman"/>
                <a:cs typeface="Times New Roman"/>
              </a:rPr>
              <a:t>Αεροπειρατεία</a:t>
            </a:r>
            <a:r>
              <a:rPr sz="700" spc="-3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πλοίου</a:t>
            </a:r>
            <a:endParaRPr sz="700">
              <a:latin typeface="Times New Roman"/>
              <a:cs typeface="Times New Roman"/>
            </a:endParaRPr>
          </a:p>
          <a:p>
            <a:pPr marL="81912" indent="-69213">
              <a:lnSpc>
                <a:spcPts val="1060"/>
              </a:lnSpc>
              <a:buSzPct val="128571"/>
              <a:buChar char="-"/>
              <a:tabLst>
                <a:tab pos="81912" algn="l"/>
              </a:tabLst>
            </a:pPr>
            <a:r>
              <a:rPr sz="700" spc="15" dirty="0">
                <a:latin typeface="Times New Roman"/>
                <a:cs typeface="Times New Roman"/>
              </a:rPr>
              <a:t>Εκτροπή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-5" dirty="0">
                <a:latin typeface="Times New Roman"/>
                <a:cs typeface="Times New Roman"/>
              </a:rPr>
              <a:t>το</a:t>
            </a:r>
            <a:r>
              <a:rPr sz="700" spc="15" dirty="0">
                <a:latin typeface="Times New Roman"/>
                <a:cs typeface="Times New Roman"/>
              </a:rPr>
              <a:t>υ</a:t>
            </a:r>
            <a:r>
              <a:rPr sz="700" spc="-35" dirty="0">
                <a:latin typeface="Times New Roman"/>
                <a:cs typeface="Times New Roman"/>
              </a:rPr>
              <a:t> </a:t>
            </a:r>
            <a:r>
              <a:rPr sz="700" spc="-5" dirty="0">
                <a:latin typeface="Times New Roman"/>
                <a:cs typeface="Times New Roman"/>
              </a:rPr>
              <a:t>πλοίο</a:t>
            </a:r>
            <a:r>
              <a:rPr sz="700" spc="15" dirty="0">
                <a:latin typeface="Times New Roman"/>
                <a:cs typeface="Times New Roman"/>
              </a:rPr>
              <a:t>υ</a:t>
            </a:r>
            <a:endParaRPr sz="700">
              <a:latin typeface="Times New Roman"/>
              <a:cs typeface="Times New Roman"/>
            </a:endParaRPr>
          </a:p>
          <a:p>
            <a:pPr marL="81912" indent="-69213">
              <a:lnSpc>
                <a:spcPts val="1060"/>
              </a:lnSpc>
              <a:buSzPct val="128571"/>
              <a:buChar char="-"/>
              <a:tabLst>
                <a:tab pos="81912" algn="l"/>
              </a:tabLst>
            </a:pPr>
            <a:r>
              <a:rPr sz="700" spc="35" dirty="0">
                <a:latin typeface="Times New Roman"/>
                <a:cs typeface="Times New Roman"/>
              </a:rPr>
              <a:t>Το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PS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θα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μπορούσε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να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διακοπεί</a:t>
            </a:r>
            <a:endParaRPr sz="700">
              <a:latin typeface="Times New Roman"/>
              <a:cs typeface="Times New Roman"/>
            </a:endParaRPr>
          </a:p>
          <a:p>
            <a:pPr marL="76832" indent="-64133">
              <a:lnSpc>
                <a:spcPts val="1050"/>
              </a:lnSpc>
              <a:buSzPct val="128571"/>
              <a:buChar char="-"/>
              <a:tabLst>
                <a:tab pos="76832" algn="l"/>
              </a:tabLst>
            </a:pPr>
            <a:r>
              <a:rPr sz="700" spc="25" dirty="0">
                <a:latin typeface="Times New Roman"/>
                <a:cs typeface="Times New Roman"/>
              </a:rPr>
              <a:t>Ζημιά</a:t>
            </a:r>
            <a:r>
              <a:rPr sz="700" spc="-4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πλοίου</a:t>
            </a:r>
            <a:endParaRPr sz="700">
              <a:latin typeface="Times New Roman"/>
              <a:cs typeface="Times New Roman"/>
            </a:endParaRPr>
          </a:p>
          <a:p>
            <a:pPr marL="81912" indent="-69213">
              <a:lnSpc>
                <a:spcPts val="1060"/>
              </a:lnSpc>
              <a:buSzPct val="128571"/>
              <a:buChar char="-"/>
              <a:tabLst>
                <a:tab pos="81912" algn="l"/>
              </a:tabLst>
            </a:pPr>
            <a:r>
              <a:rPr sz="700" spc="-5" dirty="0">
                <a:latin typeface="Times New Roman"/>
                <a:cs typeface="Times New Roman"/>
              </a:rPr>
              <a:t>Οικονομικ</a:t>
            </a:r>
            <a:r>
              <a:rPr sz="700" dirty="0">
                <a:latin typeface="Times New Roman"/>
                <a:cs typeface="Times New Roman"/>
              </a:rPr>
              <a:t>ή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-10" dirty="0">
                <a:latin typeface="Times New Roman"/>
                <a:cs typeface="Times New Roman"/>
              </a:rPr>
              <a:t>ζημ</a:t>
            </a:r>
            <a:r>
              <a:rPr sz="700" spc="-15" dirty="0">
                <a:latin typeface="Times New Roman"/>
                <a:cs typeface="Times New Roman"/>
              </a:rPr>
              <a:t>ί</a:t>
            </a:r>
            <a:r>
              <a:rPr sz="700" dirty="0">
                <a:latin typeface="Times New Roman"/>
                <a:cs typeface="Times New Roman"/>
              </a:rPr>
              <a:t>α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97839" y="2472298"/>
            <a:ext cx="5012009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25"/>
              </a:lnSpc>
              <a:spcBef>
                <a:spcPts val="100"/>
              </a:spcBef>
              <a:tabLst>
                <a:tab pos="2997107" algn="l"/>
                <a:tab pos="4998565" algn="l"/>
              </a:tabLst>
            </a:pPr>
            <a:r>
              <a:rPr sz="900" strike="sngStrike" spc="-5" dirty="0">
                <a:latin typeface="Times New Roman"/>
                <a:cs typeface="Times New Roman"/>
              </a:rPr>
              <a:t> 	</a:t>
            </a:r>
            <a:r>
              <a:rPr sz="900" strike="sngStrike" spc="-10" dirty="0">
                <a:latin typeface="Times New Roman"/>
                <a:cs typeface="Times New Roman"/>
              </a:rPr>
              <a:t>-</a:t>
            </a:r>
            <a:r>
              <a:rPr sz="900" strike="sngStrike" spc="-5" dirty="0">
                <a:latin typeface="Times New Roman"/>
                <a:cs typeface="Times New Roman"/>
              </a:rPr>
              <a:t> </a:t>
            </a:r>
            <a:r>
              <a:rPr sz="700" strike="sngStrike" spc="-5" dirty="0">
                <a:latin typeface="Times New Roman"/>
                <a:cs typeface="Times New Roman"/>
              </a:rPr>
              <a:t>Αποκλεισμός</a:t>
            </a:r>
            <a:r>
              <a:rPr sz="700" strike="sngStrike" spc="-20" dirty="0">
                <a:latin typeface="Times New Roman"/>
                <a:cs typeface="Times New Roman"/>
              </a:rPr>
              <a:t> </a:t>
            </a:r>
            <a:r>
              <a:rPr sz="700" strike="sngStrike" dirty="0">
                <a:latin typeface="Times New Roman"/>
                <a:cs typeface="Times New Roman"/>
              </a:rPr>
              <a:t>ευαίσθητων</a:t>
            </a:r>
            <a:r>
              <a:rPr sz="700" strike="sngStrike" spc="-20" dirty="0">
                <a:latin typeface="Times New Roman"/>
                <a:cs typeface="Times New Roman"/>
              </a:rPr>
              <a:t> δεδομένων	</a:t>
            </a:r>
            <a:endParaRPr sz="700" dirty="0">
              <a:latin typeface="Times New Roman"/>
              <a:cs typeface="Times New Roman"/>
            </a:endParaRPr>
          </a:p>
          <a:p>
            <a:pPr marL="74293">
              <a:lnSpc>
                <a:spcPts val="785"/>
              </a:lnSpc>
            </a:pPr>
            <a:r>
              <a:rPr sz="700" spc="10" dirty="0">
                <a:latin typeface="Calibri"/>
                <a:cs typeface="Calibri"/>
              </a:rPr>
              <a:t>Τερματικό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πολύ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μικρού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70242" y="2705050"/>
            <a:ext cx="1400797" cy="396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008" indent="-67307">
              <a:lnSpc>
                <a:spcPts val="969"/>
              </a:lnSpc>
              <a:buSzPct val="128571"/>
              <a:buChar char="-"/>
              <a:tabLst>
                <a:tab pos="80008" algn="l"/>
              </a:tabLst>
            </a:pPr>
            <a:r>
              <a:rPr sz="700" spc="15" dirty="0">
                <a:latin typeface="Times New Roman"/>
                <a:cs typeface="Times New Roman"/>
              </a:rPr>
              <a:t>Κλοπή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ευαίσθητων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-5" dirty="0">
                <a:latin typeface="Times New Roman"/>
                <a:cs typeface="Times New Roman"/>
              </a:rPr>
              <a:t>δεδομένων</a:t>
            </a:r>
            <a:endParaRPr sz="700">
              <a:latin typeface="Times New Roman"/>
              <a:cs typeface="Times New Roman"/>
            </a:endParaRPr>
          </a:p>
          <a:p>
            <a:pPr marL="80008" indent="-67307">
              <a:lnSpc>
                <a:spcPts val="1060"/>
              </a:lnSpc>
              <a:buSzPct val="128571"/>
              <a:buChar char="-"/>
              <a:tabLst>
                <a:tab pos="80008" algn="l"/>
              </a:tabLst>
            </a:pPr>
            <a:r>
              <a:rPr sz="700" spc="10" dirty="0">
                <a:latin typeface="Times New Roman"/>
                <a:cs typeface="Times New Roman"/>
              </a:rPr>
              <a:t>Ανέβασμα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κακόβουλου</a:t>
            </a:r>
            <a:r>
              <a:rPr sz="700" spc="-20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λογισμικού</a:t>
            </a:r>
            <a:endParaRPr sz="700">
              <a:latin typeface="Times New Roman"/>
              <a:cs typeface="Times New Roman"/>
            </a:endParaRPr>
          </a:p>
          <a:p>
            <a:pPr marL="79373" indent="-66673">
              <a:lnSpc>
                <a:spcPts val="1070"/>
              </a:lnSpc>
              <a:buSzPct val="128571"/>
              <a:buChar char="-"/>
              <a:tabLst>
                <a:tab pos="79373" algn="l"/>
              </a:tabLst>
            </a:pPr>
            <a:r>
              <a:rPr sz="700" spc="10" dirty="0">
                <a:latin typeface="Times New Roman"/>
                <a:cs typeface="Times New Roman"/>
              </a:rPr>
              <a:t>Αλλαγή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συντεταγμένων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GPS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70243" y="3173652"/>
            <a:ext cx="1596375" cy="9475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79">
              <a:lnSpc>
                <a:spcPts val="960"/>
              </a:lnSpc>
            </a:pPr>
            <a:r>
              <a:rPr sz="900" spc="-795" dirty="0">
                <a:latin typeface="Times New Roman"/>
                <a:cs typeface="Times New Roman"/>
              </a:rPr>
              <a:t>— </a:t>
            </a:r>
            <a:r>
              <a:rPr sz="900" spc="-5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Ανέβασμ</a:t>
            </a:r>
            <a:r>
              <a:rPr sz="700" spc="35" dirty="0">
                <a:latin typeface="Times New Roman"/>
                <a:cs typeface="Times New Roman"/>
              </a:rPr>
              <a:t>α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κακόβουλο</a:t>
            </a:r>
            <a:r>
              <a:rPr sz="700" spc="30" dirty="0">
                <a:latin typeface="Times New Roman"/>
                <a:cs typeface="Times New Roman"/>
              </a:rPr>
              <a:t>υ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λογισμικο</a:t>
            </a:r>
            <a:r>
              <a:rPr sz="700" spc="30" dirty="0">
                <a:latin typeface="Times New Roman"/>
                <a:cs typeface="Times New Roman"/>
              </a:rPr>
              <a:t>ύ</a:t>
            </a:r>
            <a:endParaRPr sz="700">
              <a:latin typeface="Times New Roman"/>
              <a:cs typeface="Times New Roman"/>
            </a:endParaRPr>
          </a:p>
          <a:p>
            <a:pPr marL="80008" indent="-67307">
              <a:lnSpc>
                <a:spcPts val="1045"/>
              </a:lnSpc>
              <a:buSzPct val="128571"/>
              <a:buChar char="-"/>
              <a:tabLst>
                <a:tab pos="80008" algn="l"/>
              </a:tabLst>
            </a:pPr>
            <a:r>
              <a:rPr sz="700" spc="20" dirty="0">
                <a:latin typeface="Times New Roman"/>
                <a:cs typeface="Times New Roman"/>
              </a:rPr>
              <a:t>Μη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εξουσιοδοτημένη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φυσική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πρόσβαση</a:t>
            </a:r>
            <a:endParaRPr sz="700">
              <a:latin typeface="Times New Roman"/>
              <a:cs typeface="Times New Roman"/>
            </a:endParaRPr>
          </a:p>
          <a:p>
            <a:pPr marL="83183" indent="-70482">
              <a:lnSpc>
                <a:spcPts val="1060"/>
              </a:lnSpc>
              <a:buSzPct val="128571"/>
              <a:buChar char="-"/>
              <a:tabLst>
                <a:tab pos="83183" algn="l"/>
              </a:tabLst>
            </a:pPr>
            <a:r>
              <a:rPr sz="700" spc="20" dirty="0">
                <a:latin typeface="Times New Roman"/>
                <a:cs typeface="Times New Roman"/>
              </a:rPr>
              <a:t>Μη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εξουσιοδοτημένη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λογική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πρόσβαση</a:t>
            </a:r>
            <a:endParaRPr sz="700">
              <a:latin typeface="Times New Roman"/>
              <a:cs typeface="Times New Roman"/>
            </a:endParaRPr>
          </a:p>
          <a:p>
            <a:pPr marL="81278" indent="-68577">
              <a:lnSpc>
                <a:spcPts val="1050"/>
              </a:lnSpc>
              <a:buSzPct val="128571"/>
              <a:buChar char="-"/>
              <a:tabLst>
                <a:tab pos="81278" algn="l"/>
              </a:tabLst>
            </a:pPr>
            <a:r>
              <a:rPr sz="700" spc="-5" dirty="0">
                <a:latin typeface="Times New Roman"/>
                <a:cs typeface="Times New Roman"/>
              </a:rPr>
              <a:t>Απώλεια</a:t>
            </a:r>
            <a:r>
              <a:rPr sz="700" spc="-35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εμπιστευτικών</a:t>
            </a:r>
            <a:r>
              <a:rPr sz="700" spc="-30" dirty="0">
                <a:latin typeface="Times New Roman"/>
                <a:cs typeface="Times New Roman"/>
              </a:rPr>
              <a:t> </a:t>
            </a:r>
            <a:r>
              <a:rPr sz="700" spc="-10" dirty="0">
                <a:latin typeface="Times New Roman"/>
                <a:cs typeface="Times New Roman"/>
              </a:rPr>
              <a:t>εγγράφων</a:t>
            </a:r>
            <a:endParaRPr sz="700">
              <a:latin typeface="Times New Roman"/>
              <a:cs typeface="Times New Roman"/>
            </a:endParaRPr>
          </a:p>
          <a:p>
            <a:pPr marL="81912" indent="-69213">
              <a:lnSpc>
                <a:spcPts val="1050"/>
              </a:lnSpc>
              <a:buSzPct val="128571"/>
              <a:buChar char="-"/>
              <a:tabLst>
                <a:tab pos="81912" algn="l"/>
              </a:tabLst>
            </a:pPr>
            <a:r>
              <a:rPr sz="700" spc="-5" dirty="0">
                <a:latin typeface="Times New Roman"/>
                <a:cs typeface="Times New Roman"/>
              </a:rPr>
              <a:t>Οικονομικ</a:t>
            </a:r>
            <a:r>
              <a:rPr sz="700" dirty="0">
                <a:latin typeface="Times New Roman"/>
                <a:cs typeface="Times New Roman"/>
              </a:rPr>
              <a:t>ή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-10" dirty="0">
                <a:latin typeface="Times New Roman"/>
                <a:cs typeface="Times New Roman"/>
              </a:rPr>
              <a:t>ζημ</a:t>
            </a:r>
            <a:r>
              <a:rPr sz="700" spc="-15" dirty="0">
                <a:latin typeface="Times New Roman"/>
                <a:cs typeface="Times New Roman"/>
              </a:rPr>
              <a:t>ί</a:t>
            </a:r>
            <a:r>
              <a:rPr sz="700" dirty="0">
                <a:latin typeface="Times New Roman"/>
                <a:cs typeface="Times New Roman"/>
              </a:rPr>
              <a:t>α</a:t>
            </a:r>
            <a:endParaRPr sz="700">
              <a:latin typeface="Times New Roman"/>
              <a:cs typeface="Times New Roman"/>
            </a:endParaRPr>
          </a:p>
          <a:p>
            <a:pPr marL="80008" indent="-67307">
              <a:lnSpc>
                <a:spcPts val="1050"/>
              </a:lnSpc>
              <a:buSzPct val="128571"/>
              <a:buChar char="-"/>
              <a:tabLst>
                <a:tab pos="80008" algn="l"/>
              </a:tabLst>
            </a:pPr>
            <a:r>
              <a:rPr sz="700" spc="20" dirty="0">
                <a:latin typeface="Times New Roman"/>
                <a:cs typeface="Times New Roman"/>
              </a:rPr>
              <a:t>Κλοπή</a:t>
            </a:r>
            <a:r>
              <a:rPr sz="700" spc="-3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ευαίσθητων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δεδομένων</a:t>
            </a:r>
            <a:endParaRPr sz="700">
              <a:latin typeface="Times New Roman"/>
              <a:cs typeface="Times New Roman"/>
            </a:endParaRPr>
          </a:p>
          <a:p>
            <a:pPr marL="81912" indent="-69213">
              <a:lnSpc>
                <a:spcPts val="1060"/>
              </a:lnSpc>
              <a:buSzPct val="128571"/>
              <a:buChar char="-"/>
              <a:tabLst>
                <a:tab pos="81912" algn="l"/>
              </a:tabLst>
            </a:pPr>
            <a:r>
              <a:rPr sz="700" spc="25" dirty="0">
                <a:latin typeface="Times New Roman"/>
                <a:cs typeface="Times New Roman"/>
              </a:rPr>
              <a:t>Ζημία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φήμης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71170" y="5014574"/>
            <a:ext cx="5033598" cy="273152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spcBef>
                <a:spcPts val="250"/>
              </a:spcBef>
            </a:pPr>
            <a:r>
              <a:rPr sz="700" spc="-15" dirty="0">
                <a:latin typeface="Times New Roman"/>
                <a:cs typeface="Times New Roman"/>
              </a:rPr>
              <a:t>OS:</a:t>
            </a:r>
            <a:r>
              <a:rPr sz="700" spc="-35" dirty="0">
                <a:latin typeface="Times New Roman"/>
                <a:cs typeface="Times New Roman"/>
              </a:rPr>
              <a:t> </a:t>
            </a:r>
            <a:r>
              <a:rPr sz="700" spc="-15" dirty="0">
                <a:latin typeface="Times New Roman"/>
                <a:cs typeface="Times New Roman"/>
              </a:rPr>
              <a:t>OS:</a:t>
            </a:r>
            <a:r>
              <a:rPr sz="700" spc="-35" dirty="0">
                <a:latin typeface="Times New Roman"/>
                <a:cs typeface="Times New Roman"/>
              </a:rPr>
              <a:t> </a:t>
            </a:r>
            <a:r>
              <a:rPr sz="700" spc="-20" dirty="0">
                <a:latin typeface="Calibri"/>
                <a:cs typeface="Calibri"/>
              </a:rPr>
              <a:t>Λειτουργικό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σύστημα</a:t>
            </a:r>
            <a:r>
              <a:rPr sz="700" spc="-20" dirty="0">
                <a:latin typeface="Times New Roman"/>
                <a:cs typeface="Times New Roman"/>
              </a:rPr>
              <a:t>.</a:t>
            </a:r>
            <a:r>
              <a:rPr sz="700" spc="-40" dirty="0">
                <a:latin typeface="Times New Roman"/>
                <a:cs typeface="Times New Roman"/>
              </a:rPr>
              <a:t> </a:t>
            </a:r>
            <a:r>
              <a:rPr sz="700" spc="-15" dirty="0">
                <a:latin typeface="Times New Roman"/>
                <a:cs typeface="Times New Roman"/>
              </a:rPr>
              <a:t>NS:</a:t>
            </a:r>
            <a:r>
              <a:rPr sz="700" spc="-40" dirty="0">
                <a:latin typeface="Times New Roman"/>
                <a:cs typeface="Times New Roman"/>
              </a:rPr>
              <a:t> </a:t>
            </a:r>
            <a:r>
              <a:rPr sz="700" spc="-20" dirty="0">
                <a:latin typeface="Calibri"/>
                <a:cs typeface="Calibri"/>
              </a:rPr>
              <a:t>Σύστημα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πλοήγησης</a:t>
            </a:r>
            <a:r>
              <a:rPr sz="700" spc="-25" dirty="0">
                <a:latin typeface="Times New Roman"/>
                <a:cs typeface="Times New Roman"/>
              </a:rPr>
              <a:t>.</a:t>
            </a:r>
            <a:r>
              <a:rPr sz="700" spc="-35" dirty="0">
                <a:latin typeface="Times New Roman"/>
                <a:cs typeface="Times New Roman"/>
              </a:rPr>
              <a:t> </a:t>
            </a:r>
            <a:r>
              <a:rPr sz="700" spc="-20" dirty="0">
                <a:latin typeface="Times New Roman"/>
                <a:cs typeface="Times New Roman"/>
              </a:rPr>
              <a:t>ACM:</a:t>
            </a:r>
            <a:r>
              <a:rPr sz="700" spc="-35" dirty="0">
                <a:latin typeface="Times New Roman"/>
                <a:cs typeface="Times New Roman"/>
              </a:rPr>
              <a:t> </a:t>
            </a:r>
            <a:r>
              <a:rPr sz="700" spc="-20" dirty="0">
                <a:latin typeface="Calibri"/>
                <a:cs typeface="Calibri"/>
              </a:rPr>
              <a:t>Διαχείριση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ελέγχου </a:t>
            </a:r>
            <a:r>
              <a:rPr sz="700" spc="-25" dirty="0">
                <a:latin typeface="Calibri"/>
                <a:cs typeface="Calibri"/>
              </a:rPr>
              <a:t>πρόσβασης</a:t>
            </a:r>
            <a:r>
              <a:rPr sz="700" spc="-25" dirty="0">
                <a:latin typeface="Times New Roman"/>
                <a:cs typeface="Times New Roman"/>
              </a:rPr>
              <a:t>.</a:t>
            </a:r>
            <a:r>
              <a:rPr sz="700" spc="-35" dirty="0">
                <a:latin typeface="Times New Roman"/>
                <a:cs typeface="Times New Roman"/>
              </a:rPr>
              <a:t> </a:t>
            </a:r>
            <a:r>
              <a:rPr sz="700" spc="-20" dirty="0">
                <a:latin typeface="Times New Roman"/>
                <a:cs typeface="Times New Roman"/>
              </a:rPr>
              <a:t>SOS:</a:t>
            </a:r>
            <a:r>
              <a:rPr sz="700" spc="-30" dirty="0">
                <a:latin typeface="Times New Roman"/>
                <a:cs typeface="Times New Roman"/>
              </a:rPr>
              <a:t> </a:t>
            </a:r>
            <a:r>
              <a:rPr sz="700" spc="-20" dirty="0">
                <a:latin typeface="Calibri"/>
                <a:cs typeface="Calibri"/>
              </a:rPr>
              <a:t>Ασφαλής λειτουργία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του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συστήματος</a:t>
            </a:r>
            <a:r>
              <a:rPr sz="700" spc="-5" dirty="0">
                <a:latin typeface="Times New Roman"/>
                <a:cs typeface="Times New Roman"/>
              </a:rPr>
              <a:t>.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-5" dirty="0">
                <a:latin typeface="Times New Roman"/>
                <a:cs typeface="Times New Roman"/>
              </a:rPr>
              <a:t>PS:</a:t>
            </a:r>
            <a:endParaRPr sz="700">
              <a:latin typeface="Times New Roman"/>
              <a:cs typeface="Times New Roman"/>
            </a:endParaRPr>
          </a:p>
          <a:p>
            <a:pPr marL="15875">
              <a:spcBef>
                <a:spcPts val="150"/>
              </a:spcBef>
            </a:pPr>
            <a:r>
              <a:rPr sz="700" spc="-5" dirty="0">
                <a:latin typeface="Calibri"/>
                <a:cs typeface="Calibri"/>
              </a:rPr>
              <a:t>Σύστημα</a:t>
            </a:r>
            <a:r>
              <a:rPr sz="700" spc="-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προώθησης</a:t>
            </a:r>
            <a:r>
              <a:rPr sz="700" dirty="0">
                <a:latin typeface="Times New Roman"/>
                <a:cs typeface="Times New Roman"/>
              </a:rPr>
              <a:t>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407364" y="1620059"/>
            <a:ext cx="4986609" cy="0"/>
          </a:xfrm>
          <a:custGeom>
            <a:avLst/>
            <a:gdLst/>
            <a:ahLst/>
            <a:cxnLst/>
            <a:rect l="l" t="t" r="r" b="b"/>
            <a:pathLst>
              <a:path w="4986655">
                <a:moveTo>
                  <a:pt x="0" y="0"/>
                </a:moveTo>
                <a:lnTo>
                  <a:pt x="4986528" y="0"/>
                </a:lnTo>
              </a:path>
            </a:pathLst>
          </a:custGeom>
          <a:ln w="9144">
            <a:solidFill>
              <a:srgbClr val="0B0B0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07364" y="5043045"/>
            <a:ext cx="4986609" cy="0"/>
          </a:xfrm>
          <a:custGeom>
            <a:avLst/>
            <a:gdLst/>
            <a:ahLst/>
            <a:cxnLst/>
            <a:rect l="l" t="t" r="r" b="b"/>
            <a:pathLst>
              <a:path w="4986655">
                <a:moveTo>
                  <a:pt x="0" y="0"/>
                </a:moveTo>
                <a:lnTo>
                  <a:pt x="498652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97838" y="3062117"/>
            <a:ext cx="4986609" cy="0"/>
          </a:xfrm>
          <a:custGeom>
            <a:avLst/>
            <a:gdLst/>
            <a:ahLst/>
            <a:cxnLst/>
            <a:rect l="l" t="t" r="r" b="b"/>
            <a:pathLst>
              <a:path w="4986655">
                <a:moveTo>
                  <a:pt x="0" y="0"/>
                </a:moveTo>
                <a:lnTo>
                  <a:pt x="4986528" y="0"/>
                </a:lnTo>
              </a:path>
            </a:pathLst>
          </a:custGeom>
          <a:ln w="9144">
            <a:solidFill>
              <a:srgbClr val="3434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97838" y="1816018"/>
            <a:ext cx="4986609" cy="0"/>
          </a:xfrm>
          <a:custGeom>
            <a:avLst/>
            <a:gdLst/>
            <a:ahLst/>
            <a:cxnLst/>
            <a:rect l="l" t="t" r="r" b="b"/>
            <a:pathLst>
              <a:path w="4986655">
                <a:moveTo>
                  <a:pt x="0" y="0"/>
                </a:moveTo>
                <a:lnTo>
                  <a:pt x="498652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109" y="0"/>
            <a:ext cx="9194715" cy="6880161"/>
            <a:chOff x="737616" y="0"/>
            <a:chExt cx="919480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3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22" y="1561465"/>
                  </a:lnTo>
                  <a:lnTo>
                    <a:pt x="1757603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72" y="2922524"/>
                  </a:lnTo>
                  <a:lnTo>
                    <a:pt x="1526933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58" y="2727833"/>
                  </a:lnTo>
                  <a:lnTo>
                    <a:pt x="1720646" y="1769999"/>
                  </a:lnTo>
                  <a:lnTo>
                    <a:pt x="1726692" y="1734400"/>
                  </a:lnTo>
                  <a:lnTo>
                    <a:pt x="1717687" y="1663585"/>
                  </a:lnTo>
                  <a:lnTo>
                    <a:pt x="1681988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54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10" y="1543596"/>
                  </a:lnTo>
                  <a:lnTo>
                    <a:pt x="1450962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54" y="1673352"/>
                  </a:lnTo>
                  <a:lnTo>
                    <a:pt x="970965" y="3128518"/>
                  </a:lnTo>
                  <a:lnTo>
                    <a:pt x="0" y="6858000"/>
                  </a:lnTo>
                  <a:lnTo>
                    <a:pt x="26022" y="6858000"/>
                  </a:lnTo>
                  <a:lnTo>
                    <a:pt x="996365" y="3136265"/>
                  </a:lnTo>
                  <a:lnTo>
                    <a:pt x="1390954" y="1680972"/>
                  </a:lnTo>
                  <a:lnTo>
                    <a:pt x="1411973" y="1634896"/>
                  </a:lnTo>
                  <a:lnTo>
                    <a:pt x="1445247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72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16" y="1763649"/>
                  </a:lnTo>
                  <a:lnTo>
                    <a:pt x="1436801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37" y="2898775"/>
                  </a:lnTo>
                  <a:lnTo>
                    <a:pt x="1521206" y="2927972"/>
                  </a:lnTo>
                  <a:lnTo>
                    <a:pt x="1566722" y="2946654"/>
                  </a:lnTo>
                  <a:lnTo>
                    <a:pt x="1618640" y="2952800"/>
                  </a:lnTo>
                  <a:lnTo>
                    <a:pt x="1668805" y="2944622"/>
                  </a:lnTo>
                  <a:lnTo>
                    <a:pt x="1704073" y="2928188"/>
                  </a:lnTo>
                  <a:lnTo>
                    <a:pt x="1714525" y="2923311"/>
                  </a:lnTo>
                  <a:lnTo>
                    <a:pt x="1753120" y="2890101"/>
                  </a:lnTo>
                  <a:lnTo>
                    <a:pt x="1781860" y="2846197"/>
                  </a:lnTo>
                  <a:lnTo>
                    <a:pt x="1781860" y="2844927"/>
                  </a:lnTo>
                  <a:lnTo>
                    <a:pt x="2124252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616" y="5963411"/>
              <a:ext cx="6711950" cy="0"/>
            </a:xfrm>
            <a:custGeom>
              <a:avLst/>
              <a:gdLst/>
              <a:ahLst/>
              <a:cxnLst/>
              <a:rect l="l" t="t" r="r" b="b"/>
              <a:pathLst>
                <a:path w="6711950">
                  <a:moveTo>
                    <a:pt x="0" y="0"/>
                  </a:moveTo>
                  <a:lnTo>
                    <a:pt x="6711695" y="0"/>
                  </a:lnTo>
                </a:path>
              </a:pathLst>
            </a:custGeom>
            <a:ln w="9144">
              <a:solidFill>
                <a:srgbClr val="0F0F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7616" y="5192267"/>
              <a:ext cx="6711950" cy="0"/>
            </a:xfrm>
            <a:custGeom>
              <a:avLst/>
              <a:gdLst/>
              <a:ahLst/>
              <a:cxnLst/>
              <a:rect l="l" t="t" r="r" b="b"/>
              <a:pathLst>
                <a:path w="6711950">
                  <a:moveTo>
                    <a:pt x="0" y="0"/>
                  </a:moveTo>
                  <a:lnTo>
                    <a:pt x="6711695" y="0"/>
                  </a:lnTo>
                </a:path>
              </a:pathLst>
            </a:custGeom>
            <a:ln w="9144">
              <a:solidFill>
                <a:srgbClr val="3434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7616" y="4707635"/>
              <a:ext cx="6711950" cy="0"/>
            </a:xfrm>
            <a:custGeom>
              <a:avLst/>
              <a:gdLst/>
              <a:ahLst/>
              <a:cxnLst/>
              <a:rect l="l" t="t" r="r" b="b"/>
              <a:pathLst>
                <a:path w="6711950">
                  <a:moveTo>
                    <a:pt x="0" y="0"/>
                  </a:moveTo>
                  <a:lnTo>
                    <a:pt x="6711695" y="0"/>
                  </a:lnTo>
                </a:path>
              </a:pathLst>
            </a:custGeom>
            <a:ln w="9144">
              <a:solidFill>
                <a:srgbClr val="08080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7616" y="4223003"/>
              <a:ext cx="6711950" cy="0"/>
            </a:xfrm>
            <a:custGeom>
              <a:avLst/>
              <a:gdLst/>
              <a:ahLst/>
              <a:cxnLst/>
              <a:rect l="l" t="t" r="r" b="b"/>
              <a:pathLst>
                <a:path w="6711950">
                  <a:moveTo>
                    <a:pt x="0" y="0"/>
                  </a:moveTo>
                  <a:lnTo>
                    <a:pt x="6711695" y="0"/>
                  </a:lnTo>
                </a:path>
              </a:pathLst>
            </a:custGeom>
            <a:ln w="9144">
              <a:solidFill>
                <a:srgbClr val="2B2B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7616" y="3174491"/>
              <a:ext cx="6711950" cy="0"/>
            </a:xfrm>
            <a:custGeom>
              <a:avLst/>
              <a:gdLst/>
              <a:ahLst/>
              <a:cxnLst/>
              <a:rect l="l" t="t" r="r" b="b"/>
              <a:pathLst>
                <a:path w="6711950">
                  <a:moveTo>
                    <a:pt x="0" y="0"/>
                  </a:moveTo>
                  <a:lnTo>
                    <a:pt x="6711695" y="0"/>
                  </a:lnTo>
                </a:path>
              </a:pathLst>
            </a:custGeom>
            <a:ln w="9144">
              <a:solidFill>
                <a:srgbClr val="0F0F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7616" y="2406395"/>
              <a:ext cx="6711950" cy="0"/>
            </a:xfrm>
            <a:custGeom>
              <a:avLst/>
              <a:gdLst/>
              <a:ahLst/>
              <a:cxnLst/>
              <a:rect l="l" t="t" r="r" b="b"/>
              <a:pathLst>
                <a:path w="6711950">
                  <a:moveTo>
                    <a:pt x="0" y="0"/>
                  </a:moveTo>
                  <a:lnTo>
                    <a:pt x="6711695" y="0"/>
                  </a:lnTo>
                </a:path>
              </a:pathLst>
            </a:custGeom>
            <a:ln w="9144">
              <a:solidFill>
                <a:srgbClr val="282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7616" y="2202179"/>
              <a:ext cx="6711950" cy="0"/>
            </a:xfrm>
            <a:custGeom>
              <a:avLst/>
              <a:gdLst/>
              <a:ahLst/>
              <a:cxnLst/>
              <a:rect l="l" t="t" r="r" b="b"/>
              <a:pathLst>
                <a:path w="6711950">
                  <a:moveTo>
                    <a:pt x="0" y="0"/>
                  </a:moveTo>
                  <a:lnTo>
                    <a:pt x="6711695" y="0"/>
                  </a:lnTo>
                </a:path>
              </a:pathLst>
            </a:custGeom>
            <a:ln w="9144">
              <a:solidFill>
                <a:srgbClr val="0F0F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11334" y="189642"/>
            <a:ext cx="4521793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4" dirty="0">
                <a:solidFill>
                  <a:srgbClr val="FFB900"/>
                </a:solidFill>
              </a:rPr>
              <a:t>Κυβερνοασφάλεια</a:t>
            </a:r>
            <a:r>
              <a:rPr spc="170" dirty="0">
                <a:solidFill>
                  <a:srgbClr val="FFB900"/>
                </a:solidFill>
              </a:rPr>
              <a:t> </a:t>
            </a:r>
            <a:r>
              <a:rPr spc="135" dirty="0">
                <a:solidFill>
                  <a:srgbClr val="FFB900"/>
                </a:solidFill>
              </a:rPr>
              <a:t>σκαφών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67846" y="1272260"/>
            <a:ext cx="7391966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Δράσεις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 μετριασμού </a:t>
            </a:r>
            <a:r>
              <a:rPr sz="1650" spc="145" dirty="0">
                <a:solidFill>
                  <a:srgbClr val="D7791A"/>
                </a:solidFill>
                <a:latin typeface="Calibri"/>
                <a:cs typeface="Calibri"/>
              </a:rPr>
              <a:t>σε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σύγχρονα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σκάφη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40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80" dirty="0">
                <a:solidFill>
                  <a:srgbClr val="D7791A"/>
                </a:solidFill>
                <a:latin typeface="Calibri"/>
                <a:cs typeface="Calibri"/>
              </a:rPr>
              <a:t>MASS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 (Akpan</a:t>
            </a:r>
            <a:r>
              <a:rPr sz="1650" spc="14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00" dirty="0">
                <a:solidFill>
                  <a:srgbClr val="D7791A"/>
                </a:solidFill>
                <a:latin typeface="Calibri"/>
                <a:cs typeface="Calibri"/>
              </a:rPr>
              <a:t>et</a:t>
            </a:r>
            <a:r>
              <a:rPr sz="1650" spc="6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10" dirty="0">
                <a:solidFill>
                  <a:srgbClr val="D7791A"/>
                </a:solidFill>
                <a:latin typeface="Calibri"/>
                <a:cs typeface="Calibri"/>
              </a:rPr>
              <a:t>al,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 2022)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62363" y="1748110"/>
            <a:ext cx="2378688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15" dirty="0">
                <a:latin typeface="Calibri"/>
                <a:cs typeface="Calibri"/>
              </a:rPr>
              <a:t>Πίνακας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4. </a:t>
            </a:r>
            <a:r>
              <a:rPr sz="750" spc="15" dirty="0">
                <a:latin typeface="Calibri"/>
                <a:cs typeface="Calibri"/>
              </a:rPr>
              <a:t>Περίληψη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15" dirty="0">
                <a:latin typeface="Calibri"/>
                <a:cs typeface="Calibri"/>
              </a:rPr>
              <a:t>των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15" dirty="0">
                <a:latin typeface="Calibri"/>
                <a:cs typeface="Calibri"/>
              </a:rPr>
              <a:t>πιθανών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10" dirty="0">
                <a:latin typeface="Calibri"/>
                <a:cs typeface="Calibri"/>
              </a:rPr>
              <a:t>δράσεων μετριασμού</a:t>
            </a:r>
            <a:r>
              <a:rPr sz="750" spc="10" dirty="0">
                <a:latin typeface="Times New Roman"/>
                <a:cs typeface="Times New Roman"/>
              </a:rPr>
              <a:t>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7887" y="2020892"/>
            <a:ext cx="468626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5" dirty="0">
                <a:latin typeface="Calibri"/>
                <a:cs typeface="Calibri"/>
              </a:rPr>
              <a:t>Συστήματ</a:t>
            </a:r>
            <a:r>
              <a:rPr sz="750" spc="20" dirty="0">
                <a:latin typeface="Calibri"/>
                <a:cs typeface="Calibri"/>
              </a:rPr>
              <a:t>α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9161" y="2282646"/>
            <a:ext cx="835653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10" dirty="0">
                <a:latin typeface="Calibri"/>
                <a:cs typeface="Calibri"/>
              </a:rPr>
              <a:t>Σύστημα</a:t>
            </a:r>
            <a:r>
              <a:rPr sz="750" spc="-30" dirty="0">
                <a:latin typeface="Calibri"/>
                <a:cs typeface="Calibri"/>
              </a:rPr>
              <a:t> </a:t>
            </a:r>
            <a:r>
              <a:rPr sz="750" spc="5" dirty="0">
                <a:latin typeface="Calibri"/>
                <a:cs typeface="Calibri"/>
              </a:rPr>
              <a:t>αυτόματης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9005" y="2484132"/>
            <a:ext cx="801997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5" dirty="0">
                <a:latin typeface="Calibri"/>
                <a:cs typeface="Calibri"/>
              </a:rPr>
              <a:t>αναγνώρισης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(AIS)</a:t>
            </a:r>
            <a:endParaRPr sz="75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9162" y="3065622"/>
            <a:ext cx="927726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10" dirty="0">
                <a:latin typeface="Calibri"/>
                <a:cs typeface="Calibri"/>
              </a:rPr>
              <a:t>Ηλεκτρονικό </a:t>
            </a:r>
            <a:r>
              <a:rPr sz="750" spc="15" dirty="0">
                <a:latin typeface="Calibri"/>
                <a:cs typeface="Calibri"/>
              </a:rPr>
              <a:t>σύστημα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4716" y="3182856"/>
            <a:ext cx="781678" cy="35650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750" spc="10" dirty="0">
                <a:latin typeface="Calibri"/>
                <a:cs typeface="Calibri"/>
              </a:rPr>
              <a:t>πληροφοριών 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5" dirty="0">
                <a:latin typeface="Calibri"/>
                <a:cs typeface="Calibri"/>
              </a:rPr>
              <a:t>απεικόνιση</a:t>
            </a:r>
            <a:r>
              <a:rPr sz="750" spc="15" dirty="0">
                <a:latin typeface="Calibri"/>
                <a:cs typeface="Calibri"/>
              </a:rPr>
              <a:t>ς</a:t>
            </a:r>
            <a:r>
              <a:rPr sz="750" spc="5" dirty="0">
                <a:latin typeface="Calibri"/>
                <a:cs typeface="Calibri"/>
              </a:rPr>
              <a:t> </a:t>
            </a:r>
            <a:r>
              <a:rPr sz="750" spc="10" dirty="0">
                <a:latin typeface="Calibri"/>
                <a:cs typeface="Calibri"/>
              </a:rPr>
              <a:t>χ</a:t>
            </a:r>
            <a:r>
              <a:rPr sz="750" spc="20" dirty="0">
                <a:latin typeface="Calibri"/>
                <a:cs typeface="Calibri"/>
              </a:rPr>
              <a:t>ά</a:t>
            </a:r>
            <a:r>
              <a:rPr sz="750" spc="10" dirty="0">
                <a:latin typeface="Calibri"/>
                <a:cs typeface="Calibri"/>
              </a:rPr>
              <a:t>ρτη  </a:t>
            </a:r>
            <a:r>
              <a:rPr sz="750" spc="15" dirty="0">
                <a:latin typeface="Times New Roman"/>
                <a:cs typeface="Times New Roman"/>
              </a:rPr>
              <a:t>(ECDIS)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8525" y="4015700"/>
            <a:ext cx="608960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-5" dirty="0">
                <a:latin typeface="Times New Roman"/>
                <a:cs typeface="Times New Roman"/>
              </a:rPr>
              <a:t>GNSS</a:t>
            </a:r>
            <a:r>
              <a:rPr sz="750" spc="-30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Calibri"/>
                <a:cs typeface="Calibri"/>
              </a:rPr>
              <a:t>και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20" dirty="0">
                <a:latin typeface="Times New Roman"/>
                <a:cs typeface="Times New Roman"/>
              </a:rPr>
              <a:t>GPS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0427" y="4478013"/>
            <a:ext cx="318767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5" dirty="0">
                <a:latin typeface="Calibri"/>
                <a:cs typeface="Calibri"/>
              </a:rPr>
              <a:t>Ραντά</a:t>
            </a:r>
            <a:r>
              <a:rPr sz="750" spc="15" dirty="0">
                <a:latin typeface="Calibri"/>
                <a:cs typeface="Calibri"/>
              </a:rPr>
              <a:t>ρ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7892" y="4939696"/>
            <a:ext cx="826128" cy="24243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5240" marR="5080" indent="-2540">
              <a:lnSpc>
                <a:spcPct val="103400"/>
              </a:lnSpc>
              <a:spcBef>
                <a:spcPts val="70"/>
              </a:spcBef>
            </a:pPr>
            <a:r>
              <a:rPr sz="750" spc="-5" dirty="0">
                <a:latin typeface="Calibri"/>
                <a:cs typeface="Calibri"/>
              </a:rPr>
              <a:t>Παγκόσμιο σύστημα </a:t>
            </a:r>
            <a:r>
              <a:rPr sz="750" spc="-15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ναυτικού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spc="-5" dirty="0">
                <a:latin typeface="Calibri"/>
                <a:cs typeface="Calibri"/>
              </a:rPr>
              <a:t>κινδύνου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0433" y="5174322"/>
            <a:ext cx="409571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-10" dirty="0">
                <a:latin typeface="Times New Roman"/>
                <a:cs typeface="Times New Roman"/>
              </a:rPr>
              <a:t>(G</a:t>
            </a:r>
            <a:r>
              <a:rPr sz="750" spc="-15" dirty="0">
                <a:latin typeface="Times New Roman"/>
                <a:cs typeface="Times New Roman"/>
              </a:rPr>
              <a:t>M</a:t>
            </a:r>
            <a:r>
              <a:rPr sz="750" spc="-10" dirty="0">
                <a:latin typeface="Times New Roman"/>
                <a:cs typeface="Times New Roman"/>
              </a:rPr>
              <a:t>DSS</a:t>
            </a:r>
            <a:r>
              <a:rPr sz="750" dirty="0">
                <a:latin typeface="Times New Roman"/>
                <a:cs typeface="Times New Roman"/>
              </a:rPr>
              <a:t>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14716" y="2020892"/>
            <a:ext cx="861052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50" spc="5" dirty="0">
                <a:latin typeface="Calibri"/>
                <a:cs typeface="Calibri"/>
              </a:rPr>
              <a:t>Δράσεις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spc="10" dirty="0">
                <a:latin typeface="Calibri"/>
                <a:cs typeface="Calibri"/>
              </a:rPr>
              <a:t>μετριασμού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09003" y="2225145"/>
            <a:ext cx="2146915" cy="25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48" indent="-69848">
              <a:lnSpc>
                <a:spcPts val="1000"/>
              </a:lnSpc>
              <a:buSzPct val="126666"/>
              <a:buChar char="-"/>
              <a:tabLst>
                <a:tab pos="82548" algn="l"/>
              </a:tabLst>
            </a:pPr>
            <a:r>
              <a:rPr sz="750" spc="15" dirty="0">
                <a:latin typeface="Times New Roman"/>
                <a:cs typeface="Times New Roman"/>
              </a:rPr>
              <a:t>Όλες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οι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πληροφορίες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AIS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πρέπει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να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επαληθεύονται</a:t>
            </a:r>
            <a:endParaRPr sz="750" dirty="0">
              <a:latin typeface="Times New Roman"/>
              <a:cs typeface="Times New Roman"/>
            </a:endParaRPr>
          </a:p>
          <a:p>
            <a:pPr marL="81278" indent="-68577">
              <a:lnSpc>
                <a:spcPts val="1100"/>
              </a:lnSpc>
              <a:buSzPct val="126666"/>
              <a:buChar char="-"/>
              <a:tabLst>
                <a:tab pos="81278" algn="l"/>
              </a:tabLst>
            </a:pPr>
            <a:r>
              <a:rPr sz="750" spc="10" dirty="0">
                <a:latin typeface="Times New Roman"/>
                <a:cs typeface="Times New Roman"/>
              </a:rPr>
              <a:t>Κρυπτογράφηση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των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σημάτων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spc="20" dirty="0">
                <a:latin typeface="Times New Roman"/>
                <a:cs typeface="Times New Roman"/>
              </a:rPr>
              <a:t>VHF</a:t>
            </a:r>
            <a:endParaRPr sz="75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09002" y="2494155"/>
            <a:ext cx="5647637" cy="7438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643" indent="-67943">
              <a:lnSpc>
                <a:spcPts val="1000"/>
              </a:lnSpc>
              <a:buSzPct val="126666"/>
              <a:buChar char="-"/>
              <a:tabLst>
                <a:tab pos="80643" algn="l"/>
              </a:tabLst>
            </a:pPr>
            <a:r>
              <a:rPr sz="750" spc="25" dirty="0">
                <a:latin typeface="Times New Roman"/>
                <a:cs typeface="Times New Roman"/>
              </a:rPr>
              <a:t>Η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ακεραιότητα των πληροφοριών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εκπομπής θα πρέπει να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παρακολουθείται για να </a:t>
            </a:r>
            <a:r>
              <a:rPr sz="750" spc="10" dirty="0">
                <a:latin typeface="Times New Roman"/>
                <a:cs typeface="Times New Roman"/>
              </a:rPr>
              <a:t>διασφαλίζεται</a:t>
            </a:r>
            <a:r>
              <a:rPr sz="750" spc="15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ότι</a:t>
            </a:r>
            <a:r>
              <a:rPr sz="750" spc="15" dirty="0">
                <a:latin typeface="Times New Roman"/>
                <a:cs typeface="Times New Roman"/>
              </a:rPr>
              <a:t> η θέση και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η ταυτότητα </a:t>
            </a:r>
            <a:r>
              <a:rPr sz="750" spc="10" dirty="0">
                <a:latin typeface="Times New Roman"/>
                <a:cs typeface="Times New Roman"/>
              </a:rPr>
              <a:t>είναι</a:t>
            </a:r>
            <a:r>
              <a:rPr sz="750" spc="1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σωστές.</a:t>
            </a:r>
            <a:endParaRPr sz="750">
              <a:latin typeface="Times New Roman"/>
              <a:cs typeface="Times New Roman"/>
            </a:endParaRPr>
          </a:p>
          <a:p>
            <a:pPr marL="74928" indent="-62229">
              <a:lnSpc>
                <a:spcPts val="1060"/>
              </a:lnSpc>
              <a:buSzPct val="126666"/>
              <a:buChar char="-"/>
              <a:tabLst>
                <a:tab pos="74928" algn="l"/>
              </a:tabLst>
            </a:pPr>
            <a:r>
              <a:rPr sz="750" dirty="0">
                <a:latin typeface="Times New Roman"/>
                <a:cs typeface="Times New Roman"/>
              </a:rPr>
              <a:t>Ο εξοπλισμός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που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εκπέμπει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σήματα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AIS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θα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πρέπει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να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ασφαλίζεται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και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να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μην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είναι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-10" dirty="0">
                <a:latin typeface="Times New Roman"/>
                <a:cs typeface="Times New Roman"/>
              </a:rPr>
              <a:t>δυνατή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η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πρόσβαση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χωρίς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εξουσιοδότηση.</a:t>
            </a:r>
            <a:endParaRPr sz="750">
              <a:latin typeface="Times New Roman"/>
              <a:cs typeface="Times New Roman"/>
            </a:endParaRPr>
          </a:p>
          <a:p>
            <a:pPr marL="81278" indent="-68577">
              <a:lnSpc>
                <a:spcPts val="1100"/>
              </a:lnSpc>
              <a:buSzPct val="126666"/>
              <a:buChar char="-"/>
              <a:tabLst>
                <a:tab pos="81278" algn="l"/>
              </a:tabLst>
            </a:pPr>
            <a:r>
              <a:rPr sz="750" spc="20" dirty="0">
                <a:latin typeface="Times New Roman"/>
                <a:cs typeface="Times New Roman"/>
              </a:rPr>
              <a:t>Θα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πρέπει να εξετάζεται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το ενδεχόμενο τοπικών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προειδοποιήσεων πλοήγησης εάν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μεταδίδονται</a:t>
            </a:r>
            <a:r>
              <a:rPr sz="750" spc="-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ψευδή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σήματα </a:t>
            </a:r>
            <a:r>
              <a:rPr sz="750" spc="10" dirty="0">
                <a:latin typeface="Times New Roman"/>
                <a:cs typeface="Times New Roman"/>
              </a:rPr>
              <a:t>AIS.</a:t>
            </a:r>
            <a:endParaRPr sz="750">
              <a:latin typeface="Times New Roman"/>
              <a:cs typeface="Times New Roman"/>
            </a:endParaRPr>
          </a:p>
          <a:p>
            <a:pPr marL="81278" indent="-68577">
              <a:lnSpc>
                <a:spcPts val="1100"/>
              </a:lnSpc>
              <a:spcBef>
                <a:spcPts val="450"/>
              </a:spcBef>
              <a:buSzPct val="126666"/>
              <a:buChar char="-"/>
              <a:tabLst>
                <a:tab pos="81278" algn="l"/>
              </a:tabLst>
            </a:pPr>
            <a:r>
              <a:rPr sz="750" spc="15" dirty="0">
                <a:latin typeface="Times New Roman"/>
                <a:cs typeface="Times New Roman"/>
              </a:rPr>
              <a:t>Οι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προγραμματιστές </a:t>
            </a:r>
            <a:r>
              <a:rPr sz="750" spc="20" dirty="0">
                <a:latin typeface="Times New Roman"/>
                <a:cs typeface="Times New Roman"/>
              </a:rPr>
              <a:t>ECDIS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θα πρέπει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να επιδιώξουν να</a:t>
            </a:r>
            <a:r>
              <a:rPr sz="750" spc="10" dirty="0">
                <a:latin typeface="Times New Roman"/>
                <a:cs typeface="Times New Roman"/>
              </a:rPr>
              <a:t> υιοθετήσουν</a:t>
            </a:r>
            <a:r>
              <a:rPr sz="750" spc="2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κύκλους</a:t>
            </a:r>
            <a:r>
              <a:rPr sz="750" spc="-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ανάπτυξης ασφάλειας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100"/>
              </a:lnSpc>
              <a:buSzPct val="126666"/>
              <a:buChar char="-"/>
              <a:tabLst>
                <a:tab pos="81912" algn="l"/>
              </a:tabLst>
            </a:pPr>
            <a:r>
              <a:rPr sz="750" spc="15" dirty="0">
                <a:latin typeface="Times New Roman"/>
                <a:cs typeface="Times New Roman"/>
              </a:rPr>
              <a:t>Τακτική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τεκμηρίωση, παρακολούθηση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και επιδιόρθωση</a:t>
            </a:r>
            <a:r>
              <a:rPr sz="750" spc="10" dirty="0">
                <a:latin typeface="Times New Roman"/>
                <a:cs typeface="Times New Roman"/>
              </a:rPr>
              <a:t> του</a:t>
            </a:r>
            <a:r>
              <a:rPr sz="750" spc="-1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πλαισίου</a:t>
            </a:r>
            <a:r>
              <a:rPr sz="750" spc="-5" dirty="0">
                <a:latin typeface="Times New Roman"/>
                <a:cs typeface="Times New Roman"/>
              </a:rPr>
              <a:t> </a:t>
            </a:r>
            <a:r>
              <a:rPr sz="750" spc="20" dirty="0">
                <a:latin typeface="Times New Roman"/>
                <a:cs typeface="Times New Roman"/>
              </a:rPr>
              <a:t>ECDIS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09002" y="3234622"/>
            <a:ext cx="5892111" cy="25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78" indent="-68577">
              <a:lnSpc>
                <a:spcPts val="1000"/>
              </a:lnSpc>
              <a:buSzPct val="126666"/>
              <a:buChar char="-"/>
              <a:tabLst>
                <a:tab pos="81278" algn="l"/>
              </a:tabLst>
            </a:pPr>
            <a:r>
              <a:rPr sz="750" spc="25" dirty="0">
                <a:latin typeface="Times New Roman"/>
                <a:cs typeface="Times New Roman"/>
              </a:rPr>
              <a:t>Η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ενημέρωση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των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χαρτών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20" dirty="0">
                <a:latin typeface="Times New Roman"/>
                <a:cs typeface="Times New Roman"/>
              </a:rPr>
              <a:t>ECDIS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πρέπει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να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παρακολουθείται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και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να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καταγράφεται,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ιδίως</a:t>
            </a:r>
            <a:r>
              <a:rPr sz="750" spc="10" dirty="0">
                <a:latin typeface="Times New Roman"/>
                <a:cs typeface="Times New Roman"/>
              </a:rPr>
              <a:t> οι </a:t>
            </a:r>
            <a:r>
              <a:rPr sz="750" spc="15" dirty="0">
                <a:latin typeface="Times New Roman"/>
                <a:cs typeface="Times New Roman"/>
              </a:rPr>
              <a:t>χειροκίνητες ενημερώσεις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μέσω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25" dirty="0">
                <a:latin typeface="Times New Roman"/>
                <a:cs typeface="Times New Roman"/>
              </a:rPr>
              <a:t>CD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ή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δίσκου</a:t>
            </a:r>
            <a:r>
              <a:rPr sz="750" spc="-3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USB.</a:t>
            </a:r>
            <a:endParaRPr sz="750">
              <a:latin typeface="Times New Roman"/>
              <a:cs typeface="Times New Roman"/>
            </a:endParaRPr>
          </a:p>
          <a:p>
            <a:pPr marL="82548" indent="-69848">
              <a:lnSpc>
                <a:spcPts val="1100"/>
              </a:lnSpc>
              <a:buSzPct val="126666"/>
              <a:buChar char="-"/>
              <a:tabLst>
                <a:tab pos="82548" algn="l"/>
              </a:tabLst>
            </a:pPr>
            <a:r>
              <a:rPr sz="750" spc="15" dirty="0">
                <a:latin typeface="Times New Roman"/>
                <a:cs typeface="Times New Roman"/>
              </a:rPr>
              <a:t>Όλα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τα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αρχεία αναβάθμισης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θα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πρέπει να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σαρώνονται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με </a:t>
            </a:r>
            <a:r>
              <a:rPr sz="750" spc="5" dirty="0">
                <a:latin typeface="Times New Roman"/>
                <a:cs typeface="Times New Roman"/>
              </a:rPr>
              <a:t>λογισμικό</a:t>
            </a:r>
            <a:r>
              <a:rPr sz="750" spc="-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προστασίας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από</a:t>
            </a:r>
            <a:r>
              <a:rPr sz="750" spc="10" dirty="0">
                <a:latin typeface="Times New Roman"/>
                <a:cs typeface="Times New Roman"/>
              </a:rPr>
              <a:t> ιούς.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08368" y="3504264"/>
            <a:ext cx="5210761" cy="833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008" indent="-67307">
              <a:lnSpc>
                <a:spcPts val="1005"/>
              </a:lnSpc>
              <a:buSzPct val="126666"/>
              <a:buChar char="-"/>
              <a:tabLst>
                <a:tab pos="80008" algn="l"/>
              </a:tabLst>
            </a:pPr>
            <a:r>
              <a:rPr sz="750" spc="20" dirty="0">
                <a:latin typeface="Times New Roman"/>
                <a:cs typeface="Times New Roman"/>
              </a:rPr>
              <a:t>Το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εσωτερικό</a:t>
            </a:r>
            <a:r>
              <a:rPr sz="750" spc="10" dirty="0">
                <a:latin typeface="Times New Roman"/>
                <a:cs typeface="Times New Roman"/>
              </a:rPr>
              <a:t> δίκτυο</a:t>
            </a:r>
            <a:r>
              <a:rPr sz="750" spc="15" dirty="0">
                <a:latin typeface="Times New Roman"/>
                <a:cs typeface="Times New Roman"/>
              </a:rPr>
              <a:t> με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το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οποίο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-35" dirty="0">
                <a:latin typeface="Times New Roman"/>
                <a:cs typeface="Times New Roman"/>
              </a:rPr>
              <a:t>συνδέεται</a:t>
            </a:r>
            <a:r>
              <a:rPr sz="750" spc="-4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το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20" dirty="0">
                <a:latin typeface="Times New Roman"/>
                <a:cs typeface="Times New Roman"/>
              </a:rPr>
              <a:t>ECDIS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θα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πρέπει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να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εξεταστεί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για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να</a:t>
            </a:r>
            <a:r>
              <a:rPr sz="750" spc="10" dirty="0">
                <a:latin typeface="Times New Roman"/>
                <a:cs typeface="Times New Roman"/>
              </a:rPr>
              <a:t> διαπιστωθεί</a:t>
            </a:r>
            <a:r>
              <a:rPr sz="750" spc="15" dirty="0">
                <a:latin typeface="Times New Roman"/>
                <a:cs typeface="Times New Roman"/>
              </a:rPr>
              <a:t> εάν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το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σύστημα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20" dirty="0">
                <a:latin typeface="Times New Roman"/>
                <a:cs typeface="Times New Roman"/>
              </a:rPr>
              <a:t>ECDIS</a:t>
            </a:r>
            <a:r>
              <a:rPr sz="750" spc="10" dirty="0">
                <a:latin typeface="Times New Roman"/>
                <a:cs typeface="Times New Roman"/>
              </a:rPr>
              <a:t> μπορεί</a:t>
            </a:r>
            <a:endParaRPr sz="750">
              <a:latin typeface="Times New Roman"/>
              <a:cs typeface="Times New Roman"/>
            </a:endParaRPr>
          </a:p>
          <a:p>
            <a:pPr marL="13335">
              <a:lnSpc>
                <a:spcPts val="844"/>
              </a:lnSpc>
            </a:pPr>
            <a:r>
              <a:rPr sz="750" spc="15" dirty="0">
                <a:latin typeface="Times New Roman"/>
                <a:cs typeface="Times New Roman"/>
              </a:rPr>
              <a:t>να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απομονωθεί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πλήρως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ή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να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τεθεί </a:t>
            </a:r>
            <a:r>
              <a:rPr sz="750" spc="15" dirty="0">
                <a:latin typeface="Times New Roman"/>
                <a:cs typeface="Times New Roman"/>
              </a:rPr>
              <a:t>σε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τείχος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προστασίας.</a:t>
            </a:r>
            <a:endParaRPr sz="750">
              <a:latin typeface="Times New Roman"/>
              <a:cs typeface="Times New Roman"/>
            </a:endParaRPr>
          </a:p>
          <a:p>
            <a:pPr marL="80008" indent="-67307">
              <a:lnSpc>
                <a:spcPts val="1120"/>
              </a:lnSpc>
              <a:buSzPct val="126666"/>
              <a:buChar char="-"/>
              <a:tabLst>
                <a:tab pos="80008" algn="l"/>
              </a:tabLst>
            </a:pPr>
            <a:r>
              <a:rPr sz="750" spc="15" dirty="0">
                <a:latin typeface="Times New Roman"/>
                <a:cs typeface="Times New Roman"/>
              </a:rPr>
              <a:t>Μόνο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εγκεκριμένο προσωπικό πρέπει να </a:t>
            </a:r>
            <a:r>
              <a:rPr sz="750" spc="10" dirty="0">
                <a:latin typeface="Times New Roman"/>
                <a:cs typeface="Times New Roman"/>
              </a:rPr>
              <a:t>έχει</a:t>
            </a:r>
            <a:r>
              <a:rPr sz="750" spc="15" dirty="0">
                <a:latin typeface="Times New Roman"/>
                <a:cs typeface="Times New Roman"/>
              </a:rPr>
              <a:t> </a:t>
            </a:r>
            <a:r>
              <a:rPr sz="750" spc="10" dirty="0">
                <a:latin typeface="Times New Roman"/>
                <a:cs typeface="Times New Roman"/>
              </a:rPr>
              <a:t>φυσική</a:t>
            </a:r>
            <a:r>
              <a:rPr sz="750" spc="15" dirty="0">
                <a:latin typeface="Times New Roman"/>
                <a:cs typeface="Times New Roman"/>
              </a:rPr>
              <a:t> πρόσβαση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στο </a:t>
            </a:r>
            <a:r>
              <a:rPr sz="750" spc="20" dirty="0">
                <a:latin typeface="Times New Roman"/>
                <a:cs typeface="Times New Roman"/>
              </a:rPr>
              <a:t>ECDIS</a:t>
            </a:r>
            <a:r>
              <a:rPr sz="750" spc="15" dirty="0">
                <a:latin typeface="Times New Roman"/>
                <a:cs typeface="Times New Roman"/>
              </a:rPr>
              <a:t> και στα </a:t>
            </a:r>
            <a:r>
              <a:rPr sz="750" spc="10" dirty="0">
                <a:latin typeface="Times New Roman"/>
                <a:cs typeface="Times New Roman"/>
              </a:rPr>
              <a:t>υποκείμενα</a:t>
            </a:r>
            <a:r>
              <a:rPr sz="750" spc="2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στοιχεία</a:t>
            </a:r>
            <a:r>
              <a:rPr sz="750" spc="-1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του.</a:t>
            </a:r>
            <a:endParaRPr sz="750">
              <a:latin typeface="Times New Roman"/>
              <a:cs typeface="Times New Roman"/>
            </a:endParaRPr>
          </a:p>
          <a:p>
            <a:pPr marL="82548" indent="-69848">
              <a:lnSpc>
                <a:spcPts val="1115"/>
              </a:lnSpc>
              <a:spcBef>
                <a:spcPts val="425"/>
              </a:spcBef>
              <a:buSzPct val="126666"/>
              <a:buChar char="-"/>
              <a:tabLst>
                <a:tab pos="82548" algn="l"/>
              </a:tabLst>
            </a:pPr>
            <a:r>
              <a:rPr sz="750" spc="15" dirty="0">
                <a:latin typeface="Times New Roman"/>
                <a:cs typeface="Times New Roman"/>
              </a:rPr>
              <a:t>Ταυτοποίηση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και</a:t>
            </a:r>
            <a:r>
              <a:rPr sz="750" spc="5" dirty="0">
                <a:latin typeface="Times New Roman"/>
                <a:cs typeface="Times New Roman"/>
              </a:rPr>
              <a:t> πιστοποίηση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συσκευής</a:t>
            </a:r>
            <a:endParaRPr sz="750">
              <a:latin typeface="Times New Roman"/>
              <a:cs typeface="Times New Roman"/>
            </a:endParaRPr>
          </a:p>
          <a:p>
            <a:pPr marL="80008" indent="-67307">
              <a:lnSpc>
                <a:spcPts val="1075"/>
              </a:lnSpc>
              <a:buSzPct val="126666"/>
              <a:buChar char="-"/>
              <a:tabLst>
                <a:tab pos="80008" algn="l"/>
              </a:tabLst>
            </a:pPr>
            <a:r>
              <a:rPr sz="750" spc="10" dirty="0">
                <a:latin typeface="Times New Roman"/>
                <a:cs typeface="Times New Roman"/>
              </a:rPr>
              <a:t>Κρυπτογραφική</a:t>
            </a:r>
            <a:r>
              <a:rPr sz="750" spc="5" dirty="0">
                <a:latin typeface="Times New Roman"/>
                <a:cs typeface="Times New Roman"/>
              </a:rPr>
              <a:t> προστασία</a:t>
            </a:r>
            <a:endParaRPr sz="750">
              <a:latin typeface="Times New Roman"/>
              <a:cs typeface="Times New Roman"/>
            </a:endParaRPr>
          </a:p>
          <a:p>
            <a:pPr marL="82548" indent="-69848">
              <a:lnSpc>
                <a:spcPts val="1100"/>
              </a:lnSpc>
              <a:buSzPct val="126666"/>
              <a:buChar char="-"/>
              <a:tabLst>
                <a:tab pos="82548" algn="l"/>
              </a:tabLst>
            </a:pPr>
            <a:r>
              <a:rPr sz="750" spc="10" dirty="0">
                <a:latin typeface="Times New Roman"/>
                <a:cs typeface="Times New Roman"/>
              </a:rPr>
              <a:t>Προστασία</a:t>
            </a:r>
            <a:r>
              <a:rPr sz="750" spc="15" dirty="0">
                <a:latin typeface="Times New Roman"/>
                <a:cs typeface="Times New Roman"/>
              </a:rPr>
              <a:t> των πληροφοριών σε κατάσταση </a:t>
            </a:r>
            <a:r>
              <a:rPr sz="750" spc="-5" dirty="0">
                <a:latin typeface="Times New Roman"/>
                <a:cs typeface="Times New Roman"/>
              </a:rPr>
              <a:t>ηρεμίας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09003" y="4415750"/>
            <a:ext cx="2726030" cy="397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912" indent="-69213">
              <a:lnSpc>
                <a:spcPts val="1010"/>
              </a:lnSpc>
              <a:buSzPct val="126666"/>
              <a:buChar char="-"/>
              <a:tabLst>
                <a:tab pos="81912" algn="l"/>
              </a:tabLst>
            </a:pPr>
            <a:r>
              <a:rPr sz="750" spc="15" dirty="0">
                <a:latin typeface="Times New Roman"/>
                <a:cs typeface="Times New Roman"/>
              </a:rPr>
              <a:t>Ταυτοποίηση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και</a:t>
            </a:r>
            <a:r>
              <a:rPr sz="750" spc="5" dirty="0">
                <a:latin typeface="Times New Roman"/>
                <a:cs typeface="Times New Roman"/>
              </a:rPr>
              <a:t> πιστοποίηση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συσκευής</a:t>
            </a:r>
            <a:endParaRPr sz="750">
              <a:latin typeface="Times New Roman"/>
              <a:cs typeface="Times New Roman"/>
            </a:endParaRPr>
          </a:p>
          <a:p>
            <a:pPr marL="79373" indent="-66673">
              <a:lnSpc>
                <a:spcPts val="1075"/>
              </a:lnSpc>
              <a:buSzPct val="126666"/>
              <a:buChar char="-"/>
              <a:tabLst>
                <a:tab pos="79373" algn="l"/>
              </a:tabLst>
            </a:pPr>
            <a:r>
              <a:rPr sz="750" spc="10" dirty="0">
                <a:latin typeface="Times New Roman"/>
                <a:cs typeface="Times New Roman"/>
              </a:rPr>
              <a:t>Κρυπτογραφική</a:t>
            </a:r>
            <a:r>
              <a:rPr sz="750" spc="5" dirty="0">
                <a:latin typeface="Times New Roman"/>
                <a:cs typeface="Times New Roman"/>
              </a:rPr>
              <a:t> προστασία</a:t>
            </a:r>
            <a:endParaRPr sz="750">
              <a:latin typeface="Times New Roman"/>
              <a:cs typeface="Times New Roman"/>
            </a:endParaRPr>
          </a:p>
          <a:p>
            <a:pPr marL="80643" indent="-67943">
              <a:lnSpc>
                <a:spcPts val="1100"/>
              </a:lnSpc>
              <a:buSzPct val="126666"/>
              <a:buChar char="-"/>
              <a:tabLst>
                <a:tab pos="80643" algn="l"/>
              </a:tabLst>
            </a:pPr>
            <a:r>
              <a:rPr sz="750" spc="5" dirty="0">
                <a:latin typeface="Times New Roman"/>
                <a:cs typeface="Times New Roman"/>
              </a:rPr>
              <a:t>Δημιουργία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αντιγράφων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ασφαλείας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του</a:t>
            </a:r>
            <a:r>
              <a:rPr sz="750" spc="2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συστήματος</a:t>
            </a:r>
            <a:r>
              <a:rPr sz="750" spc="2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πληροφοριών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09004" y="4887209"/>
            <a:ext cx="2215494" cy="397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73" indent="-66673">
              <a:lnSpc>
                <a:spcPts val="1000"/>
              </a:lnSpc>
              <a:buSzPct val="126666"/>
              <a:buChar char="-"/>
              <a:tabLst>
                <a:tab pos="79373" algn="l"/>
              </a:tabLst>
            </a:pPr>
            <a:r>
              <a:rPr sz="750" spc="10" dirty="0">
                <a:latin typeface="Times New Roman"/>
                <a:cs typeface="Times New Roman"/>
              </a:rPr>
              <a:t>Κρυπτογραφική</a:t>
            </a:r>
            <a:r>
              <a:rPr sz="75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προστασία.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060"/>
              </a:lnSpc>
              <a:buSzPct val="126666"/>
              <a:buChar char="-"/>
              <a:tabLst>
                <a:tab pos="81912" algn="l"/>
              </a:tabLst>
            </a:pPr>
            <a:r>
              <a:rPr sz="750" spc="15" dirty="0">
                <a:latin typeface="Times New Roman"/>
                <a:cs typeface="Times New Roman"/>
              </a:rPr>
              <a:t>Ταυτοποίηση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και</a:t>
            </a:r>
            <a:r>
              <a:rPr sz="750" spc="5" dirty="0">
                <a:latin typeface="Times New Roman"/>
                <a:cs typeface="Times New Roman"/>
              </a:rPr>
              <a:t> πιστοποίηση</a:t>
            </a:r>
            <a:r>
              <a:rPr sz="750" spc="-1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συσκευής</a:t>
            </a:r>
            <a:endParaRPr sz="750">
              <a:latin typeface="Times New Roman"/>
              <a:cs typeface="Times New Roman"/>
            </a:endParaRPr>
          </a:p>
          <a:p>
            <a:pPr marL="81912" indent="-69213">
              <a:lnSpc>
                <a:spcPts val="1100"/>
              </a:lnSpc>
              <a:buSzPct val="126666"/>
              <a:buChar char="-"/>
              <a:tabLst>
                <a:tab pos="81912" algn="l"/>
              </a:tabLst>
            </a:pPr>
            <a:r>
              <a:rPr sz="750" spc="10" dirty="0">
                <a:latin typeface="Times New Roman"/>
                <a:cs typeface="Times New Roman"/>
              </a:rPr>
              <a:t>Προστασία</a:t>
            </a:r>
            <a:r>
              <a:rPr sz="750" spc="2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των πληροφοριών σε κατάσταση </a:t>
            </a:r>
            <a:r>
              <a:rPr sz="750" spc="-5" dirty="0">
                <a:latin typeface="Times New Roman"/>
                <a:cs typeface="Times New Roman"/>
              </a:rPr>
              <a:t>ηρεμίας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09004" y="5291355"/>
            <a:ext cx="1200774" cy="25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912" indent="-69213">
              <a:lnSpc>
                <a:spcPts val="1000"/>
              </a:lnSpc>
              <a:buSzPct val="126666"/>
              <a:buChar char="-"/>
              <a:tabLst>
                <a:tab pos="81912" algn="l"/>
              </a:tabLst>
            </a:pPr>
            <a:r>
              <a:rPr sz="750" spc="-10" dirty="0">
                <a:latin typeface="Times New Roman"/>
                <a:cs typeface="Times New Roman"/>
              </a:rPr>
              <a:t>Έ</a:t>
            </a:r>
            <a:r>
              <a:rPr sz="750" spc="-15" dirty="0">
                <a:latin typeface="Times New Roman"/>
                <a:cs typeface="Times New Roman"/>
              </a:rPr>
              <a:t>λ</a:t>
            </a:r>
            <a:r>
              <a:rPr sz="750" spc="-10" dirty="0">
                <a:latin typeface="Times New Roman"/>
                <a:cs typeface="Times New Roman"/>
              </a:rPr>
              <a:t>ε</a:t>
            </a:r>
            <a:r>
              <a:rPr sz="750" spc="-15" dirty="0">
                <a:latin typeface="Times New Roman"/>
                <a:cs typeface="Times New Roman"/>
              </a:rPr>
              <a:t>γ</a:t>
            </a:r>
            <a:r>
              <a:rPr sz="750" spc="-10" dirty="0">
                <a:latin typeface="Times New Roman"/>
                <a:cs typeface="Times New Roman"/>
              </a:rPr>
              <a:t>χ</a:t>
            </a:r>
            <a:r>
              <a:rPr sz="750" spc="-15" dirty="0">
                <a:latin typeface="Times New Roman"/>
                <a:cs typeface="Times New Roman"/>
              </a:rPr>
              <a:t>ο</a:t>
            </a:r>
            <a:r>
              <a:rPr sz="750" dirty="0">
                <a:latin typeface="Times New Roman"/>
                <a:cs typeface="Times New Roman"/>
              </a:rPr>
              <a:t>ς</a:t>
            </a:r>
            <a:r>
              <a:rPr sz="750" spc="-20" dirty="0">
                <a:latin typeface="Times New Roman"/>
                <a:cs typeface="Times New Roman"/>
              </a:rPr>
              <a:t> </a:t>
            </a:r>
            <a:r>
              <a:rPr sz="750" spc="-5" dirty="0">
                <a:latin typeface="Times New Roman"/>
                <a:cs typeface="Times New Roman"/>
              </a:rPr>
              <a:t>φυσική</a:t>
            </a:r>
            <a:r>
              <a:rPr sz="750" dirty="0">
                <a:latin typeface="Times New Roman"/>
                <a:cs typeface="Times New Roman"/>
              </a:rPr>
              <a:t>ς</a:t>
            </a:r>
            <a:r>
              <a:rPr sz="750" spc="-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Times New Roman"/>
                <a:cs typeface="Times New Roman"/>
              </a:rPr>
              <a:t>πρόσβασης</a:t>
            </a:r>
            <a:endParaRPr sz="750">
              <a:latin typeface="Times New Roman"/>
              <a:cs typeface="Times New Roman"/>
            </a:endParaRPr>
          </a:p>
          <a:p>
            <a:pPr marL="79373" indent="-66673">
              <a:lnSpc>
                <a:spcPts val="1100"/>
              </a:lnSpc>
              <a:buSzPct val="126666"/>
              <a:buChar char="-"/>
              <a:tabLst>
                <a:tab pos="79373" algn="l"/>
              </a:tabLst>
            </a:pPr>
            <a:r>
              <a:rPr sz="750" spc="-5" dirty="0">
                <a:latin typeface="Times New Roman"/>
                <a:cs typeface="Times New Roman"/>
              </a:rPr>
              <a:t>Σχέδι</a:t>
            </a:r>
            <a:r>
              <a:rPr sz="750" spc="15" dirty="0">
                <a:latin typeface="Times New Roman"/>
                <a:cs typeface="Times New Roman"/>
              </a:rPr>
              <a:t>ο</a:t>
            </a:r>
            <a:r>
              <a:rPr sz="750" spc="-3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έκτακ</a:t>
            </a:r>
            <a:r>
              <a:rPr sz="750" spc="10" dirty="0">
                <a:latin typeface="Times New Roman"/>
                <a:cs typeface="Times New Roman"/>
              </a:rPr>
              <a:t>τ</a:t>
            </a:r>
            <a:r>
              <a:rPr sz="750" spc="15" dirty="0">
                <a:latin typeface="Times New Roman"/>
                <a:cs typeface="Times New Roman"/>
              </a:rPr>
              <a:t>ης</a:t>
            </a:r>
            <a:r>
              <a:rPr sz="750" spc="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ανάγκης</a:t>
            </a:r>
            <a:endParaRPr sz="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416" y="-22161"/>
            <a:ext cx="9524277" cy="6880161"/>
            <a:chOff x="408431" y="0"/>
            <a:chExt cx="952436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6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22" y="1561465"/>
                  </a:lnTo>
                  <a:lnTo>
                    <a:pt x="1757603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72" y="2922524"/>
                  </a:lnTo>
                  <a:lnTo>
                    <a:pt x="1526933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58" y="2727833"/>
                  </a:lnTo>
                  <a:lnTo>
                    <a:pt x="1720646" y="1769999"/>
                  </a:lnTo>
                  <a:lnTo>
                    <a:pt x="1726692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54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10" y="1543596"/>
                  </a:lnTo>
                  <a:lnTo>
                    <a:pt x="1450962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54" y="1673352"/>
                  </a:lnTo>
                  <a:lnTo>
                    <a:pt x="970965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65" y="3136265"/>
                  </a:lnTo>
                  <a:lnTo>
                    <a:pt x="1390954" y="1680972"/>
                  </a:lnTo>
                  <a:lnTo>
                    <a:pt x="1411973" y="1634896"/>
                  </a:lnTo>
                  <a:lnTo>
                    <a:pt x="1445247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72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16" y="1763649"/>
                  </a:lnTo>
                  <a:lnTo>
                    <a:pt x="1436801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37" y="2898775"/>
                  </a:lnTo>
                  <a:lnTo>
                    <a:pt x="1521206" y="2927972"/>
                  </a:lnTo>
                  <a:lnTo>
                    <a:pt x="1566722" y="2946654"/>
                  </a:lnTo>
                  <a:lnTo>
                    <a:pt x="1618640" y="2952800"/>
                  </a:lnTo>
                  <a:lnTo>
                    <a:pt x="1668805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60" y="2846197"/>
                  </a:lnTo>
                  <a:lnTo>
                    <a:pt x="1781860" y="2844927"/>
                  </a:lnTo>
                  <a:lnTo>
                    <a:pt x="2124252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8431" y="6021323"/>
              <a:ext cx="6650990" cy="0"/>
            </a:xfrm>
            <a:custGeom>
              <a:avLst/>
              <a:gdLst/>
              <a:ahLst/>
              <a:cxnLst/>
              <a:rect l="l" t="t" r="r" b="b"/>
              <a:pathLst>
                <a:path w="6650990">
                  <a:moveTo>
                    <a:pt x="0" y="0"/>
                  </a:moveTo>
                  <a:lnTo>
                    <a:pt x="6650735" y="0"/>
                  </a:lnTo>
                </a:path>
              </a:pathLst>
            </a:custGeom>
            <a:ln w="9144">
              <a:solidFill>
                <a:srgbClr val="3B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8431" y="4985003"/>
              <a:ext cx="6650990" cy="0"/>
            </a:xfrm>
            <a:custGeom>
              <a:avLst/>
              <a:gdLst/>
              <a:ahLst/>
              <a:cxnLst/>
              <a:rect l="l" t="t" r="r" b="b"/>
              <a:pathLst>
                <a:path w="6650990">
                  <a:moveTo>
                    <a:pt x="0" y="0"/>
                  </a:moveTo>
                  <a:lnTo>
                    <a:pt x="6650735" y="0"/>
                  </a:lnTo>
                </a:path>
              </a:pathLst>
            </a:custGeom>
            <a:ln w="9144">
              <a:solidFill>
                <a:srgbClr val="2F2F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8431" y="4226051"/>
              <a:ext cx="6650990" cy="0"/>
            </a:xfrm>
            <a:custGeom>
              <a:avLst/>
              <a:gdLst/>
              <a:ahLst/>
              <a:cxnLst/>
              <a:rect l="l" t="t" r="r" b="b"/>
              <a:pathLst>
                <a:path w="6650990">
                  <a:moveTo>
                    <a:pt x="0" y="0"/>
                  </a:moveTo>
                  <a:lnTo>
                    <a:pt x="6650735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8431" y="3744467"/>
              <a:ext cx="6650990" cy="0"/>
            </a:xfrm>
            <a:custGeom>
              <a:avLst/>
              <a:gdLst/>
              <a:ahLst/>
              <a:cxnLst/>
              <a:rect l="l" t="t" r="r" b="b"/>
              <a:pathLst>
                <a:path w="6650990">
                  <a:moveTo>
                    <a:pt x="0" y="0"/>
                  </a:moveTo>
                  <a:lnTo>
                    <a:pt x="6650735" y="0"/>
                  </a:lnTo>
                </a:path>
              </a:pathLst>
            </a:custGeom>
            <a:ln w="9144">
              <a:solidFill>
                <a:srgbClr val="0B0B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8431" y="2013203"/>
              <a:ext cx="6650990" cy="0"/>
            </a:xfrm>
            <a:custGeom>
              <a:avLst/>
              <a:gdLst/>
              <a:ahLst/>
              <a:cxnLst/>
              <a:rect l="l" t="t" r="r" b="b"/>
              <a:pathLst>
                <a:path w="6650990">
                  <a:moveTo>
                    <a:pt x="0" y="0"/>
                  </a:moveTo>
                  <a:lnTo>
                    <a:pt x="6650735" y="0"/>
                  </a:lnTo>
                </a:path>
              </a:pathLst>
            </a:custGeom>
            <a:ln w="9144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8431" y="1808987"/>
              <a:ext cx="6650990" cy="0"/>
            </a:xfrm>
            <a:custGeom>
              <a:avLst/>
              <a:gdLst/>
              <a:ahLst/>
              <a:cxnLst/>
              <a:rect l="l" t="t" r="r" b="b"/>
              <a:pathLst>
                <a:path w="6650990">
                  <a:moveTo>
                    <a:pt x="0" y="0"/>
                  </a:moveTo>
                  <a:lnTo>
                    <a:pt x="6650735" y="0"/>
                  </a:lnTo>
                </a:path>
              </a:pathLst>
            </a:custGeom>
            <a:ln w="9144">
              <a:solidFill>
                <a:srgbClr val="0B0B0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1031" y="-146156"/>
            <a:ext cx="4521793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4" dirty="0">
                <a:solidFill>
                  <a:srgbClr val="FFB900"/>
                </a:solidFill>
              </a:rPr>
              <a:t>Κυβερνοασφάλεια</a:t>
            </a:r>
            <a:r>
              <a:rPr spc="170" dirty="0">
                <a:solidFill>
                  <a:srgbClr val="FFB900"/>
                </a:solidFill>
              </a:rPr>
              <a:t> </a:t>
            </a:r>
            <a:r>
              <a:rPr spc="135" dirty="0">
                <a:solidFill>
                  <a:srgbClr val="FFB900"/>
                </a:solidFill>
              </a:rPr>
              <a:t>σκαφών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36910" y="2405865"/>
            <a:ext cx="927726" cy="3543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809">
              <a:lnSpc>
                <a:spcPct val="107700"/>
              </a:lnSpc>
              <a:spcBef>
                <a:spcPts val="105"/>
              </a:spcBef>
            </a:pPr>
            <a:r>
              <a:rPr sz="700" spc="30" dirty="0">
                <a:latin typeface="Calibri"/>
                <a:cs typeface="Calibri"/>
              </a:rPr>
              <a:t>Συστήματα 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β</a:t>
            </a:r>
            <a:r>
              <a:rPr sz="700" spc="15" dirty="0">
                <a:latin typeface="Calibri"/>
                <a:cs typeface="Calibri"/>
              </a:rPr>
              <a:t>ι</a:t>
            </a:r>
            <a:r>
              <a:rPr sz="700" spc="30" dirty="0">
                <a:latin typeface="Calibri"/>
                <a:cs typeface="Calibri"/>
              </a:rPr>
              <a:t>ομηχ</a:t>
            </a:r>
            <a:r>
              <a:rPr sz="700" spc="35" dirty="0">
                <a:latin typeface="Calibri"/>
                <a:cs typeface="Calibri"/>
              </a:rPr>
              <a:t>α</a:t>
            </a:r>
            <a:r>
              <a:rPr sz="700" spc="25" dirty="0">
                <a:latin typeface="Calibri"/>
                <a:cs typeface="Calibri"/>
              </a:rPr>
              <a:t>ν</a:t>
            </a:r>
            <a:r>
              <a:rPr sz="700" spc="15" dirty="0">
                <a:latin typeface="Calibri"/>
                <a:cs typeface="Calibri"/>
              </a:rPr>
              <a:t>ι</a:t>
            </a:r>
            <a:r>
              <a:rPr sz="700" spc="25" dirty="0">
                <a:latin typeface="Calibri"/>
                <a:cs typeface="Calibri"/>
              </a:rPr>
              <a:t>κ</a:t>
            </a:r>
            <a:r>
              <a:rPr sz="700" spc="35" dirty="0">
                <a:latin typeface="Calibri"/>
                <a:cs typeface="Calibri"/>
              </a:rPr>
              <a:t>ού</a:t>
            </a:r>
            <a:r>
              <a:rPr sz="700" spc="30" dirty="0">
                <a:latin typeface="Calibri"/>
                <a:cs typeface="Calibri"/>
              </a:rPr>
              <a:t> ε</a:t>
            </a:r>
            <a:r>
              <a:rPr sz="700" spc="25" dirty="0">
                <a:latin typeface="Calibri"/>
                <a:cs typeface="Calibri"/>
              </a:rPr>
              <a:t>λ</a:t>
            </a:r>
            <a:r>
              <a:rPr sz="700" spc="30" dirty="0">
                <a:latin typeface="Calibri"/>
                <a:cs typeface="Calibri"/>
              </a:rPr>
              <a:t>έγχ</a:t>
            </a:r>
            <a:r>
              <a:rPr sz="700" spc="20" dirty="0">
                <a:latin typeface="Calibri"/>
                <a:cs typeface="Calibri"/>
              </a:rPr>
              <a:t>ου  </a:t>
            </a:r>
            <a:r>
              <a:rPr sz="700" spc="30" dirty="0">
                <a:latin typeface="Times New Roman"/>
                <a:cs typeface="Times New Roman"/>
              </a:rPr>
              <a:t>(ICS)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5154" y="936465"/>
            <a:ext cx="7532300" cy="11373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50" spc="160" dirty="0">
                <a:solidFill>
                  <a:srgbClr val="D7791A"/>
                </a:solidFill>
                <a:latin typeface="Calibri"/>
                <a:cs typeface="Calibri"/>
              </a:rPr>
              <a:t>Δράσεις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μετριασμού </a:t>
            </a:r>
            <a:r>
              <a:rPr sz="1650" spc="145" dirty="0">
                <a:solidFill>
                  <a:srgbClr val="D7791A"/>
                </a:solidFill>
                <a:latin typeface="Calibri"/>
                <a:cs typeface="Calibri"/>
              </a:rPr>
              <a:t>σε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σύγχρονα 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σκάφη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35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5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MASS</a:t>
            </a:r>
            <a:r>
              <a:rPr sz="1650" spc="15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(Akpan</a:t>
            </a:r>
            <a:r>
              <a:rPr sz="1650" spc="14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00" dirty="0">
                <a:solidFill>
                  <a:srgbClr val="D7791A"/>
                </a:solidFill>
                <a:latin typeface="Calibri"/>
                <a:cs typeface="Calibri"/>
              </a:rPr>
              <a:t>et</a:t>
            </a:r>
            <a:r>
              <a:rPr sz="1650" spc="6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10" dirty="0">
                <a:solidFill>
                  <a:srgbClr val="D7791A"/>
                </a:solidFill>
                <a:latin typeface="Calibri"/>
                <a:cs typeface="Calibri"/>
              </a:rPr>
              <a:t>al,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50" dirty="0">
                <a:solidFill>
                  <a:srgbClr val="D7791A"/>
                </a:solidFill>
                <a:latin typeface="Calibri"/>
                <a:cs typeface="Calibri"/>
              </a:rPr>
              <a:t>2022)</a:t>
            </a:r>
            <a:endParaRPr sz="1650">
              <a:latin typeface="Calibri"/>
              <a:cs typeface="Calibri"/>
            </a:endParaRPr>
          </a:p>
          <a:p>
            <a:pPr marL="1708732">
              <a:spcBef>
                <a:spcPts val="1210"/>
              </a:spcBef>
            </a:pPr>
            <a:r>
              <a:rPr sz="700" spc="15" dirty="0">
                <a:latin typeface="Calibri"/>
                <a:cs typeface="Calibri"/>
              </a:rPr>
              <a:t>Πίνακας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4.</a:t>
            </a:r>
            <a:r>
              <a:rPr sz="700" spc="-20" dirty="0">
                <a:latin typeface="Times New Roman"/>
                <a:cs typeface="Times New Roman"/>
              </a:rPr>
              <a:t> </a:t>
            </a:r>
            <a:r>
              <a:rPr sz="700" i="1" spc="5" dirty="0">
                <a:latin typeface="Times New Roman"/>
                <a:cs typeface="Times New Roman"/>
              </a:rPr>
              <a:t>Cont.</a:t>
            </a:r>
            <a:endParaRPr sz="70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1100">
              <a:latin typeface="Times New Roman"/>
              <a:cs typeface="Times New Roman"/>
            </a:endParaRPr>
          </a:p>
          <a:p>
            <a:pPr marL="90167">
              <a:tabLst>
                <a:tab pos="1457279" algn="l"/>
              </a:tabLst>
            </a:pPr>
            <a:r>
              <a:rPr sz="700" spc="25" dirty="0">
                <a:latin typeface="Calibri"/>
                <a:cs typeface="Calibri"/>
              </a:rPr>
              <a:t>Συστήματα	</a:t>
            </a:r>
            <a:r>
              <a:rPr sz="700" spc="20" dirty="0">
                <a:latin typeface="Calibri"/>
                <a:cs typeface="Calibri"/>
              </a:rPr>
              <a:t>Δράσεις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μετριασμού</a:t>
            </a:r>
            <a:endParaRPr sz="700">
              <a:latin typeface="Calibri"/>
              <a:cs typeface="Calibri"/>
            </a:endParaRPr>
          </a:p>
          <a:p>
            <a:pPr marL="1525858" indent="-71119">
              <a:lnSpc>
                <a:spcPts val="1060"/>
              </a:lnSpc>
              <a:spcBef>
                <a:spcPts val="540"/>
              </a:spcBef>
              <a:buSzPct val="128571"/>
              <a:buChar char="-"/>
              <a:tabLst>
                <a:tab pos="1525858" algn="l"/>
              </a:tabLst>
            </a:pPr>
            <a:r>
              <a:rPr sz="700" spc="25" dirty="0">
                <a:latin typeface="Times New Roman"/>
                <a:cs typeface="Times New Roman"/>
              </a:rPr>
              <a:t>Χρησιμοποιήστε </a:t>
            </a:r>
            <a:r>
              <a:rPr sz="700" spc="30" dirty="0">
                <a:latin typeface="Times New Roman"/>
                <a:cs typeface="Times New Roman"/>
              </a:rPr>
              <a:t>κρυπτογραφία </a:t>
            </a:r>
            <a:r>
              <a:rPr sz="700" spc="35" dirty="0">
                <a:latin typeface="Times New Roman"/>
                <a:cs typeface="Times New Roman"/>
              </a:rPr>
              <a:t>ή</a:t>
            </a:r>
            <a:r>
              <a:rPr sz="700" spc="30" dirty="0">
                <a:latin typeface="Times New Roman"/>
                <a:cs typeface="Times New Roman"/>
              </a:rPr>
              <a:t> άλλες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προστατευμένες </a:t>
            </a:r>
            <a:r>
              <a:rPr sz="700" spc="25" dirty="0">
                <a:latin typeface="Times New Roman"/>
                <a:cs typeface="Times New Roman"/>
              </a:rPr>
              <a:t>μεθόδους</a:t>
            </a:r>
            <a:r>
              <a:rPr sz="700" spc="3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για </a:t>
            </a:r>
            <a:r>
              <a:rPr sz="700" spc="30" dirty="0">
                <a:latin typeface="Times New Roman"/>
                <a:cs typeface="Times New Roman"/>
              </a:rPr>
              <a:t>να προστατεύσετε τους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κωδικούς </a:t>
            </a:r>
            <a:r>
              <a:rPr sz="700" spc="35" dirty="0">
                <a:latin typeface="Times New Roman"/>
                <a:cs typeface="Times New Roman"/>
              </a:rPr>
              <a:t>πρόσβασης</a:t>
            </a:r>
            <a:r>
              <a:rPr sz="700" spc="3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από</a:t>
            </a:r>
            <a:r>
              <a:rPr sz="700" spc="30" dirty="0">
                <a:latin typeface="Times New Roman"/>
                <a:cs typeface="Times New Roman"/>
              </a:rPr>
              <a:t> μη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εξουσιοδοτημένη </a:t>
            </a:r>
            <a:r>
              <a:rPr sz="700" spc="25" dirty="0">
                <a:latin typeface="Times New Roman"/>
                <a:cs typeface="Times New Roman"/>
              </a:rPr>
              <a:t>υποκλοπή</a:t>
            </a:r>
            <a:endParaRPr sz="700">
              <a:latin typeface="Times New Roman"/>
              <a:cs typeface="Times New Roman"/>
            </a:endParaRPr>
          </a:p>
          <a:p>
            <a:pPr marL="1523318" indent="-68577">
              <a:lnSpc>
                <a:spcPts val="1060"/>
              </a:lnSpc>
              <a:buSzPct val="128571"/>
              <a:buChar char="-"/>
              <a:tabLst>
                <a:tab pos="1523318" algn="l"/>
              </a:tabLst>
            </a:pPr>
            <a:r>
              <a:rPr sz="700" spc="25" dirty="0">
                <a:latin typeface="Times New Roman"/>
                <a:cs typeface="Times New Roman"/>
              </a:rPr>
              <a:t>Για</a:t>
            </a:r>
            <a:r>
              <a:rPr sz="700" spc="30" dirty="0">
                <a:latin typeface="Times New Roman"/>
                <a:cs typeface="Times New Roman"/>
              </a:rPr>
              <a:t> να</a:t>
            </a:r>
            <a:r>
              <a:rPr sz="700" spc="35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διατηρήσετε</a:t>
            </a:r>
            <a:r>
              <a:rPr sz="700" spc="3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τα συστήματα</a:t>
            </a:r>
            <a:r>
              <a:rPr sz="700" spc="3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ελέγχου</a:t>
            </a:r>
            <a:r>
              <a:rPr sz="700" spc="3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ασφαλή, εφαρμόστε</a:t>
            </a:r>
            <a:r>
              <a:rPr sz="700" spc="3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ελέγχους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διαχείρισης</a:t>
            </a:r>
            <a:r>
              <a:rPr sz="700" spc="3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διαμόρφωσης και</a:t>
            </a:r>
            <a:r>
              <a:rPr sz="700" spc="3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διαχείρισης</a:t>
            </a:r>
            <a:r>
              <a:rPr sz="700" spc="35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διορθώσεων.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07227" y="2078057"/>
            <a:ext cx="5959419" cy="1312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818" indent="-70482">
              <a:lnSpc>
                <a:spcPts val="969"/>
              </a:lnSpc>
              <a:buSzPct val="128571"/>
              <a:buChar char="-"/>
              <a:tabLst>
                <a:tab pos="83818" algn="l"/>
              </a:tabLst>
            </a:pPr>
            <a:r>
              <a:rPr sz="700" spc="30" dirty="0">
                <a:latin typeface="Times New Roman"/>
                <a:cs typeface="Times New Roman"/>
              </a:rPr>
              <a:t>Στο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μέτρο </a:t>
            </a:r>
            <a:r>
              <a:rPr sz="700" spc="30" dirty="0">
                <a:latin typeface="Times New Roman"/>
                <a:cs typeface="Times New Roman"/>
              </a:rPr>
              <a:t>του</a:t>
            </a:r>
            <a:r>
              <a:rPr sz="700" spc="25" dirty="0">
                <a:latin typeface="Times New Roman"/>
                <a:cs typeface="Times New Roman"/>
              </a:rPr>
              <a:t> δυνατού, οι επικοινωνίες μεταξύ </a:t>
            </a:r>
            <a:r>
              <a:rPr sz="700" spc="35" dirty="0">
                <a:latin typeface="Times New Roman"/>
                <a:cs typeface="Times New Roman"/>
              </a:rPr>
              <a:t>των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ζωνών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ασφαλείας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θα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πρέπει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να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φυλάσσονται</a:t>
            </a:r>
            <a:endParaRPr sz="700" dirty="0">
              <a:latin typeface="Times New Roman"/>
              <a:cs typeface="Times New Roman"/>
            </a:endParaRPr>
          </a:p>
          <a:p>
            <a:pPr marL="82548" indent="-69213">
              <a:lnSpc>
                <a:spcPts val="1050"/>
              </a:lnSpc>
              <a:buSzPct val="128571"/>
              <a:buChar char="-"/>
              <a:tabLst>
                <a:tab pos="82548" algn="l"/>
              </a:tabLst>
            </a:pPr>
            <a:r>
              <a:rPr sz="700" spc="30" dirty="0">
                <a:latin typeface="Times New Roman"/>
                <a:cs typeface="Times New Roman"/>
              </a:rPr>
              <a:t>Βεβαιωθείτε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ότι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όλες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οι </a:t>
            </a:r>
            <a:r>
              <a:rPr sz="700" spc="30" dirty="0">
                <a:latin typeface="Times New Roman"/>
                <a:cs typeface="Times New Roman"/>
              </a:rPr>
              <a:t>συσκευές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ICS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που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είναι </a:t>
            </a:r>
            <a:r>
              <a:rPr sz="700" spc="30" dirty="0">
                <a:latin typeface="Times New Roman"/>
                <a:cs typeface="Times New Roman"/>
              </a:rPr>
              <a:t>συνδεδεμένες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στο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Διαδίκτυο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προστατεύονται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και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40" dirty="0">
                <a:latin typeface="Times New Roman"/>
                <a:cs typeface="Times New Roman"/>
              </a:rPr>
              <a:t>ότι</a:t>
            </a:r>
            <a:r>
              <a:rPr sz="700" spc="6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οι </a:t>
            </a:r>
            <a:r>
              <a:rPr sz="700" spc="30" dirty="0">
                <a:latin typeface="Times New Roman"/>
                <a:cs typeface="Times New Roman"/>
              </a:rPr>
              <a:t>κωδικοί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πρόσβασης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ενημερώνονται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τακτικά.</a:t>
            </a:r>
            <a:endParaRPr sz="700" dirty="0">
              <a:latin typeface="Times New Roman"/>
              <a:cs typeface="Times New Roman"/>
            </a:endParaRPr>
          </a:p>
          <a:p>
            <a:pPr marL="13335" marR="1179793" indent="-635">
              <a:lnSpc>
                <a:spcPct val="97600"/>
              </a:lnSpc>
              <a:spcBef>
                <a:spcPts val="5"/>
              </a:spcBef>
              <a:buSzPct val="128571"/>
              <a:buChar char="-"/>
              <a:tabLst>
                <a:tab pos="83818" algn="l"/>
              </a:tabLst>
            </a:pPr>
            <a:r>
              <a:rPr sz="700" spc="30" dirty="0">
                <a:latin typeface="Times New Roman"/>
                <a:cs typeface="Times New Roman"/>
              </a:rPr>
              <a:t>Οι </a:t>
            </a:r>
            <a:r>
              <a:rPr sz="700" spc="20" dirty="0">
                <a:latin typeface="Times New Roman"/>
                <a:cs typeface="Times New Roman"/>
              </a:rPr>
              <a:t>διαχειριστές </a:t>
            </a:r>
            <a:r>
              <a:rPr sz="700" spc="25" dirty="0">
                <a:latin typeface="Times New Roman"/>
                <a:cs typeface="Times New Roman"/>
              </a:rPr>
              <a:t>δικτύων </a:t>
            </a:r>
            <a:r>
              <a:rPr sz="700" spc="35" dirty="0">
                <a:latin typeface="Times New Roman"/>
                <a:cs typeface="Times New Roman"/>
              </a:rPr>
              <a:t>ICS θα </a:t>
            </a:r>
            <a:r>
              <a:rPr sz="700" spc="30" dirty="0">
                <a:latin typeface="Times New Roman"/>
                <a:cs typeface="Times New Roman"/>
              </a:rPr>
              <a:t>πρέπει να χρησιμοποιούν τμηματοποίηση </a:t>
            </a:r>
            <a:r>
              <a:rPr sz="700" spc="25" dirty="0">
                <a:latin typeface="Times New Roman"/>
                <a:cs typeface="Times New Roman"/>
              </a:rPr>
              <a:t>δικτύου </a:t>
            </a:r>
            <a:r>
              <a:rPr sz="700" spc="30" dirty="0">
                <a:latin typeface="Times New Roman"/>
                <a:cs typeface="Times New Roman"/>
              </a:rPr>
              <a:t>και κανόνες </a:t>
            </a:r>
            <a:r>
              <a:rPr sz="700" spc="25" dirty="0">
                <a:latin typeface="Times New Roman"/>
                <a:cs typeface="Times New Roman"/>
              </a:rPr>
              <a:t>τείχους </a:t>
            </a:r>
            <a:r>
              <a:rPr sz="700" spc="30" dirty="0">
                <a:latin typeface="Times New Roman"/>
                <a:cs typeface="Times New Roman"/>
              </a:rPr>
              <a:t>προστασίας </a:t>
            </a:r>
            <a:r>
              <a:rPr sz="700" spc="35" dirty="0">
                <a:latin typeface="Times New Roman"/>
                <a:cs typeface="Times New Roman"/>
              </a:rPr>
              <a:t>που </a:t>
            </a:r>
            <a:r>
              <a:rPr sz="700" spc="-16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εμποδίζουν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την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πρόσβαση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σε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θύρες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ανταλλαγής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αρχείων</a:t>
            </a:r>
            <a:endParaRPr sz="700" dirty="0">
              <a:latin typeface="Times New Roman"/>
              <a:cs typeface="Times New Roman"/>
            </a:endParaRPr>
          </a:p>
          <a:p>
            <a:pPr marL="82548" indent="-69213">
              <a:lnSpc>
                <a:spcPts val="1070"/>
              </a:lnSpc>
              <a:buSzPct val="128571"/>
              <a:buChar char="-"/>
              <a:tabLst>
                <a:tab pos="82548" algn="l"/>
              </a:tabLst>
            </a:pPr>
            <a:r>
              <a:rPr sz="700" spc="40" dirty="0">
                <a:latin typeface="Times New Roman"/>
                <a:cs typeface="Times New Roman"/>
              </a:rPr>
              <a:t>Να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προστατεύετε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επαρκώς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τα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αρχεία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κωδικών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πρόσβασης,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καθιστώντας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πιο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δύσκολη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την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απόκτηση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των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κωδικών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πρόσβασης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που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έχουν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χαθεί</a:t>
            </a:r>
            <a:endParaRPr sz="700" dirty="0">
              <a:latin typeface="Times New Roman"/>
              <a:cs typeface="Times New Roman"/>
            </a:endParaRPr>
          </a:p>
          <a:p>
            <a:pPr marL="76832" indent="-63498">
              <a:lnSpc>
                <a:spcPts val="1070"/>
              </a:lnSpc>
              <a:spcBef>
                <a:spcPts val="10"/>
              </a:spcBef>
              <a:buSzPct val="128571"/>
              <a:buChar char="-"/>
              <a:tabLst>
                <a:tab pos="76832" algn="l"/>
              </a:tabLst>
            </a:pPr>
            <a:r>
              <a:rPr sz="700" spc="30" dirty="0">
                <a:latin typeface="Times New Roman"/>
                <a:cs typeface="Times New Roman"/>
              </a:rPr>
              <a:t>Οι</a:t>
            </a:r>
            <a:r>
              <a:rPr sz="700" spc="20" dirty="0">
                <a:latin typeface="Times New Roman"/>
                <a:cs typeface="Times New Roman"/>
              </a:rPr>
              <a:t> διαχειριστές </a:t>
            </a:r>
            <a:r>
              <a:rPr sz="700" spc="35" dirty="0">
                <a:latin typeface="Times New Roman"/>
                <a:cs typeface="Times New Roman"/>
              </a:rPr>
              <a:t>συστημάτων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πρέπει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να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επιβάλλουν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ισχυρούς</a:t>
            </a:r>
            <a:r>
              <a:rPr sz="700" spc="20" dirty="0">
                <a:latin typeface="Times New Roman"/>
                <a:cs typeface="Times New Roman"/>
              </a:rPr>
              <a:t> κωδικούς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πρόσβασης</a:t>
            </a:r>
            <a:endParaRPr sz="700" dirty="0">
              <a:latin typeface="Times New Roman"/>
              <a:cs typeface="Times New Roman"/>
            </a:endParaRPr>
          </a:p>
          <a:p>
            <a:pPr marL="83818" indent="-70482">
              <a:lnSpc>
                <a:spcPts val="1050"/>
              </a:lnSpc>
              <a:buSzPct val="128571"/>
              <a:buChar char="-"/>
              <a:tabLst>
                <a:tab pos="83818" algn="l"/>
              </a:tabLst>
            </a:pPr>
            <a:r>
              <a:rPr sz="700" spc="15" dirty="0">
                <a:latin typeface="Times New Roman"/>
                <a:cs typeface="Times New Roman"/>
              </a:rPr>
              <a:t>Χρήση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συγκεκριμένης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πολιτικής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απομακρυσμένης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πρόσβασης</a:t>
            </a:r>
            <a:endParaRPr sz="700" dirty="0">
              <a:latin typeface="Times New Roman"/>
              <a:cs typeface="Times New Roman"/>
            </a:endParaRPr>
          </a:p>
          <a:p>
            <a:pPr marL="83183" indent="-69848">
              <a:lnSpc>
                <a:spcPts val="1050"/>
              </a:lnSpc>
              <a:buSzPct val="128571"/>
              <a:buChar char="-"/>
              <a:tabLst>
                <a:tab pos="83183" algn="l"/>
              </a:tabLst>
            </a:pPr>
            <a:r>
              <a:rPr sz="700" spc="30" dirty="0">
                <a:latin typeface="Times New Roman"/>
                <a:cs typeface="Times New Roman"/>
              </a:rPr>
              <a:t>Έλεγχος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της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απομακρυσμένης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πρόσβασης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και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των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σχετικών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αλλαγών</a:t>
            </a:r>
            <a:endParaRPr sz="700" dirty="0">
              <a:latin typeface="Times New Roman"/>
              <a:cs typeface="Times New Roman"/>
            </a:endParaRPr>
          </a:p>
          <a:p>
            <a:pPr marL="82548" indent="-69213">
              <a:lnSpc>
                <a:spcPts val="1060"/>
              </a:lnSpc>
              <a:buSzPct val="128571"/>
              <a:buChar char="-"/>
              <a:tabLst>
                <a:tab pos="82548" algn="l"/>
              </a:tabLst>
            </a:pPr>
            <a:r>
              <a:rPr sz="700" spc="10" dirty="0">
                <a:latin typeface="Times New Roman"/>
                <a:cs typeface="Times New Roman"/>
              </a:rPr>
              <a:t>Αποκλείστε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τις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περιττές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θύρες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USB</a:t>
            </a:r>
            <a:endParaRPr sz="700" dirty="0">
              <a:latin typeface="Times New Roman"/>
              <a:cs typeface="Times New Roman"/>
            </a:endParaRPr>
          </a:p>
          <a:p>
            <a:pPr marL="82548" indent="-69213">
              <a:lnSpc>
                <a:spcPts val="1070"/>
              </a:lnSpc>
              <a:buSzPct val="128571"/>
              <a:buChar char="-"/>
              <a:tabLst>
                <a:tab pos="82548" algn="l"/>
              </a:tabLst>
            </a:pPr>
            <a:r>
              <a:rPr sz="700" spc="25" dirty="0">
                <a:latin typeface="Times New Roman"/>
                <a:cs typeface="Times New Roman"/>
              </a:rPr>
              <a:t>Διασφάλιση ότι</a:t>
            </a:r>
            <a:r>
              <a:rPr sz="700" spc="3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έχει</a:t>
            </a:r>
            <a:r>
              <a:rPr sz="700" spc="30" dirty="0">
                <a:latin typeface="Times New Roman"/>
                <a:cs typeface="Times New Roman"/>
              </a:rPr>
              <a:t> πραγματοποιηθεί εκπαίδευση ευαισθητοποίησης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σε θέματα κυβερνοασφάλειας </a:t>
            </a:r>
            <a:r>
              <a:rPr sz="700" spc="25" dirty="0">
                <a:latin typeface="Times New Roman"/>
                <a:cs typeface="Times New Roman"/>
              </a:rPr>
              <a:t>για</a:t>
            </a:r>
            <a:r>
              <a:rPr sz="700" spc="30" dirty="0">
                <a:latin typeface="Times New Roman"/>
                <a:cs typeface="Times New Roman"/>
              </a:rPr>
              <a:t> όλους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τους </a:t>
            </a:r>
            <a:r>
              <a:rPr sz="700" spc="20" dirty="0">
                <a:latin typeface="Times New Roman"/>
                <a:cs typeface="Times New Roman"/>
              </a:rPr>
              <a:t>χρήστες.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0082" y="3424485"/>
            <a:ext cx="4192098" cy="356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indent="1905" algn="just">
              <a:lnSpc>
                <a:spcPct val="107700"/>
              </a:lnSpc>
              <a:spcBef>
                <a:spcPts val="100"/>
              </a:spcBef>
              <a:tabLst>
                <a:tab pos="1379813" algn="l"/>
              </a:tabLst>
            </a:pPr>
            <a:r>
              <a:rPr sz="700" spc="35" dirty="0">
                <a:latin typeface="Calibri"/>
                <a:cs typeface="Calibri"/>
              </a:rPr>
              <a:t>Προώθηση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και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μηχανήματα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-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Calibri"/>
                <a:cs typeface="Calibri"/>
              </a:rPr>
              <a:t>Εφεδρική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διαχείριση</a:t>
            </a:r>
            <a:r>
              <a:rPr sz="700" spc="30" dirty="0">
                <a:latin typeface="Calibri"/>
                <a:cs typeface="Calibri"/>
              </a:rPr>
              <a:t> και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ισχύς 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συστημάτων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πληροφοριών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-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Calibri"/>
                <a:cs typeface="Calibri"/>
              </a:rPr>
              <a:t>Συστήματα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ελέγχου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προστασίας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από 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άρνηση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παροχής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υπηρεσιών	</a:t>
            </a:r>
            <a:r>
              <a:rPr sz="700" spc="20" dirty="0">
                <a:latin typeface="Times New Roman"/>
                <a:cs typeface="Times New Roman"/>
              </a:rPr>
              <a:t>-</a:t>
            </a:r>
            <a:r>
              <a:rPr sz="700" spc="145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Calibri"/>
                <a:cs typeface="Calibri"/>
              </a:rPr>
              <a:t>Παρακολούθηση</a:t>
            </a:r>
            <a:r>
              <a:rPr sz="700" spc="165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της</a:t>
            </a:r>
            <a:r>
              <a:rPr sz="700" spc="185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φυσικής </a:t>
            </a:r>
            <a:r>
              <a:rPr sz="700" spc="-150" dirty="0">
                <a:latin typeface="Calibri"/>
                <a:cs typeface="Calibri"/>
              </a:rPr>
              <a:t> </a:t>
            </a:r>
            <a:r>
              <a:rPr sz="700" spc="35" dirty="0">
                <a:latin typeface="Calibri"/>
                <a:cs typeface="Calibri"/>
              </a:rPr>
              <a:t>πρόσβασης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2623" y="4069763"/>
            <a:ext cx="927091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spc="10" dirty="0">
                <a:latin typeface="Calibri"/>
                <a:cs typeface="Calibri"/>
              </a:rPr>
              <a:t>Τερματικό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πολύ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15" dirty="0">
                <a:latin typeface="Calibri"/>
                <a:cs typeface="Calibri"/>
              </a:rPr>
              <a:t>μικρού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1991" y="4184609"/>
            <a:ext cx="788027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spc="10" dirty="0">
                <a:latin typeface="Calibri"/>
                <a:cs typeface="Calibri"/>
              </a:rPr>
              <a:t>ανοίγματος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(VSAT)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0719" y="4847404"/>
            <a:ext cx="458466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700" spc="20" dirty="0">
                <a:latin typeface="Calibri"/>
                <a:cs typeface="Calibri"/>
              </a:rPr>
              <a:t>Συστήματ</a:t>
            </a:r>
            <a:r>
              <a:rPr sz="700" spc="35" dirty="0">
                <a:latin typeface="Calibri"/>
                <a:cs typeface="Calibri"/>
              </a:rPr>
              <a:t>α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352" y="4954086"/>
            <a:ext cx="788027" cy="2458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600"/>
              </a:lnSpc>
              <a:spcBef>
                <a:spcPts val="100"/>
              </a:spcBef>
            </a:pPr>
            <a:r>
              <a:rPr sz="700" spc="20" dirty="0">
                <a:latin typeface="Calibri"/>
                <a:cs typeface="Calibri"/>
              </a:rPr>
              <a:t>δικτύου </a:t>
            </a:r>
            <a:r>
              <a:rPr sz="700" spc="25" dirty="0">
                <a:latin typeface="Calibri"/>
                <a:cs typeface="Calibri"/>
              </a:rPr>
              <a:t> π</a:t>
            </a:r>
            <a:r>
              <a:rPr sz="700" spc="25" dirty="0" err="1">
                <a:latin typeface="Calibri"/>
                <a:cs typeface="Calibri"/>
              </a:rPr>
              <a:t>ληροφορικ</a:t>
            </a:r>
            <a:r>
              <a:rPr sz="700" spc="20" dirty="0" err="1">
                <a:latin typeface="Calibri"/>
                <a:cs typeface="Calibri"/>
              </a:rPr>
              <a:t>ή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ς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1991" y="6001991"/>
            <a:ext cx="512440" cy="2269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5"/>
              </a:spcBef>
            </a:pPr>
            <a:r>
              <a:rPr sz="700" spc="40" dirty="0">
                <a:latin typeface="Calibri"/>
                <a:cs typeface="Calibri"/>
              </a:rPr>
              <a:t>Α</a:t>
            </a:r>
            <a:r>
              <a:rPr sz="700" spc="25" dirty="0">
                <a:latin typeface="Calibri"/>
                <a:cs typeface="Calibri"/>
              </a:rPr>
              <a:t>ν</a:t>
            </a:r>
            <a:r>
              <a:rPr sz="700" spc="30" dirty="0">
                <a:latin typeface="Calibri"/>
                <a:cs typeface="Calibri"/>
              </a:rPr>
              <a:t>θρώπινος  </a:t>
            </a:r>
            <a:r>
              <a:rPr sz="700" spc="25" dirty="0">
                <a:latin typeface="Calibri"/>
                <a:cs typeface="Calibri"/>
              </a:rPr>
              <a:t>παράγοντας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07228" y="3955530"/>
            <a:ext cx="49218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48" indent="-57783">
              <a:spcBef>
                <a:spcPts val="100"/>
              </a:spcBef>
              <a:buFont typeface="Times New Roman"/>
              <a:buChar char="-"/>
              <a:tabLst>
                <a:tab pos="70482" algn="l"/>
              </a:tabLst>
            </a:pPr>
            <a:r>
              <a:rPr sz="700" spc="40" dirty="0">
                <a:latin typeface="Calibri"/>
                <a:cs typeface="Calibri"/>
              </a:rPr>
              <a:t>Θα </a:t>
            </a:r>
            <a:r>
              <a:rPr sz="700" spc="30" dirty="0">
                <a:latin typeface="Calibri"/>
                <a:cs typeface="Calibri"/>
              </a:rPr>
              <a:t>πρέπει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να</a:t>
            </a:r>
            <a:r>
              <a:rPr sz="700" spc="20" dirty="0">
                <a:latin typeface="Calibri"/>
                <a:cs typeface="Calibri"/>
              </a:rPr>
              <a:t> εξεταστούν </a:t>
            </a:r>
            <a:r>
              <a:rPr sz="700" spc="35" dirty="0">
                <a:latin typeface="Calibri"/>
                <a:cs typeface="Calibri"/>
              </a:rPr>
              <a:t>συστήματα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30" dirty="0">
                <a:latin typeface="Calibri"/>
                <a:cs typeface="Calibri"/>
              </a:rPr>
              <a:t>κρυπτογραφημένων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25" dirty="0">
                <a:latin typeface="Calibri"/>
                <a:cs typeface="Calibri"/>
              </a:rPr>
              <a:t>επικοινωνιών</a:t>
            </a:r>
            <a:endParaRPr sz="700">
              <a:latin typeface="Calibri"/>
              <a:cs typeface="Calibri"/>
            </a:endParaRPr>
          </a:p>
          <a:p>
            <a:pPr marL="77467" indent="-64767">
              <a:spcBef>
                <a:spcPts val="30"/>
              </a:spcBef>
              <a:buSzPct val="128571"/>
              <a:buChar char="-"/>
              <a:tabLst>
                <a:tab pos="77467" algn="l"/>
              </a:tabLst>
            </a:pPr>
            <a:r>
              <a:rPr sz="700" spc="10" dirty="0">
                <a:latin typeface="Times New Roman"/>
                <a:cs typeface="Times New Roman"/>
              </a:rPr>
              <a:t>Οι μηχανισμοί </a:t>
            </a:r>
            <a:r>
              <a:rPr sz="700" spc="15" dirty="0">
                <a:latin typeface="Times New Roman"/>
                <a:cs typeface="Times New Roman"/>
              </a:rPr>
              <a:t>κυβερνοάμυνας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του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παρόχου</a:t>
            </a:r>
            <a:r>
              <a:rPr sz="700" spc="10" dirty="0">
                <a:latin typeface="Times New Roman"/>
                <a:cs typeface="Times New Roman"/>
              </a:rPr>
              <a:t> υπηρεσιών</a:t>
            </a:r>
            <a:r>
              <a:rPr sz="700" spc="15" dirty="0">
                <a:latin typeface="Times New Roman"/>
                <a:cs typeface="Times New Roman"/>
              </a:rPr>
              <a:t> θα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πρέπει</a:t>
            </a:r>
            <a:r>
              <a:rPr sz="700" spc="10" dirty="0">
                <a:latin typeface="Times New Roman"/>
                <a:cs typeface="Times New Roman"/>
              </a:rPr>
              <a:t> να εξετάζονται </a:t>
            </a:r>
            <a:r>
              <a:rPr sz="700" spc="15" dirty="0">
                <a:latin typeface="Times New Roman"/>
                <a:cs typeface="Times New Roman"/>
              </a:rPr>
              <a:t>προσεκτικά,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αλλά </a:t>
            </a:r>
            <a:r>
              <a:rPr sz="700" spc="10" dirty="0">
                <a:latin typeface="Times New Roman"/>
                <a:cs typeface="Times New Roman"/>
              </a:rPr>
              <a:t>δεν </a:t>
            </a:r>
            <a:r>
              <a:rPr sz="700" spc="15" dirty="0">
                <a:latin typeface="Times New Roman"/>
                <a:cs typeface="Times New Roman"/>
              </a:rPr>
              <a:t>θα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πρέπει</a:t>
            </a:r>
            <a:r>
              <a:rPr sz="700" spc="10" dirty="0">
                <a:latin typeface="Times New Roman"/>
                <a:cs typeface="Times New Roman"/>
              </a:rPr>
              <a:t> να </a:t>
            </a:r>
            <a:r>
              <a:rPr sz="700" spc="15" dirty="0">
                <a:latin typeface="Times New Roman"/>
                <a:cs typeface="Times New Roman"/>
              </a:rPr>
              <a:t>βασίζονται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07228" y="4200852"/>
            <a:ext cx="3571842" cy="837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ts val="835"/>
              </a:lnSpc>
              <a:spcBef>
                <a:spcPts val="100"/>
              </a:spcBef>
            </a:pPr>
            <a:r>
              <a:rPr sz="700" spc="15" dirty="0">
                <a:latin typeface="Times New Roman"/>
                <a:cs typeface="Times New Roman"/>
              </a:rPr>
              <a:t>αποκλειστικά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σε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αυτούς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για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την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προστασία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κάθε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συσκευής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και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δεδομένων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του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πλοίου.</a:t>
            </a:r>
            <a:endParaRPr sz="700" dirty="0">
              <a:latin typeface="Times New Roman"/>
              <a:cs typeface="Times New Roman"/>
            </a:endParaRPr>
          </a:p>
          <a:p>
            <a:pPr marL="82548" indent="-69848">
              <a:lnSpc>
                <a:spcPts val="1075"/>
              </a:lnSpc>
              <a:buSzPct val="128571"/>
              <a:buChar char="-"/>
              <a:tabLst>
                <a:tab pos="82548" algn="l"/>
              </a:tabLst>
            </a:pPr>
            <a:r>
              <a:rPr sz="700" spc="25" dirty="0">
                <a:latin typeface="Times New Roman"/>
                <a:cs typeface="Times New Roman"/>
              </a:rPr>
              <a:t>Πρέπει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να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τηρείται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αυστηρά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η</a:t>
            </a:r>
            <a:r>
              <a:rPr sz="700" spc="-2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διαχείριση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της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πιστοποίησης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και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του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ελέγχου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πρόσβασης.</a:t>
            </a:r>
            <a:endParaRPr sz="700" dirty="0">
              <a:latin typeface="Times New Roman"/>
              <a:cs typeface="Times New Roman"/>
            </a:endParaRPr>
          </a:p>
          <a:p>
            <a:pPr marL="81912" indent="-69213">
              <a:spcBef>
                <a:spcPts val="10"/>
              </a:spcBef>
              <a:buSzPct val="128571"/>
              <a:buChar char="-"/>
              <a:tabLst>
                <a:tab pos="81912" algn="l"/>
              </a:tabLst>
            </a:pPr>
            <a:r>
              <a:rPr sz="700" spc="30" dirty="0">
                <a:latin typeface="Times New Roman"/>
                <a:cs typeface="Times New Roman"/>
              </a:rPr>
              <a:t>Προστασία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των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πληροφοριών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σε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κατάσταση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ηρεμίας</a:t>
            </a:r>
            <a:endParaRPr sz="700" dirty="0">
              <a:latin typeface="Times New Roman"/>
              <a:cs typeface="Times New Roman"/>
            </a:endParaRPr>
          </a:p>
          <a:p>
            <a:pPr marL="81278" indent="-68577">
              <a:lnSpc>
                <a:spcPts val="1060"/>
              </a:lnSpc>
              <a:spcBef>
                <a:spcPts val="480"/>
              </a:spcBef>
              <a:buSzPct val="128571"/>
              <a:buChar char="-"/>
              <a:tabLst>
                <a:tab pos="81278" algn="l"/>
              </a:tabLst>
            </a:pPr>
            <a:r>
              <a:rPr sz="700" spc="20" dirty="0">
                <a:latin typeface="Times New Roman"/>
                <a:cs typeface="Times New Roman"/>
              </a:rPr>
              <a:t>Δημιουργία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αντιγράφων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ασφαλείας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του</a:t>
            </a:r>
            <a:r>
              <a:rPr sz="700" spc="3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συστήματος</a:t>
            </a:r>
            <a:r>
              <a:rPr sz="700" spc="3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πληροφοριών</a:t>
            </a:r>
            <a:endParaRPr sz="700" dirty="0">
              <a:latin typeface="Times New Roman"/>
              <a:cs typeface="Times New Roman"/>
            </a:endParaRPr>
          </a:p>
          <a:p>
            <a:pPr marL="82548" indent="-69848">
              <a:lnSpc>
                <a:spcPts val="1050"/>
              </a:lnSpc>
              <a:buSzPct val="128571"/>
              <a:buChar char="-"/>
              <a:tabLst>
                <a:tab pos="82548" algn="l"/>
              </a:tabLst>
            </a:pPr>
            <a:r>
              <a:rPr sz="700" spc="25" dirty="0">
                <a:latin typeface="Times New Roman"/>
                <a:cs typeface="Times New Roman"/>
              </a:rPr>
              <a:t>Πιστοποίηση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ταυτότητας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και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έλεγχος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πρόσβασης</a:t>
            </a:r>
            <a:endParaRPr sz="700" dirty="0">
              <a:latin typeface="Times New Roman"/>
              <a:cs typeface="Times New Roman"/>
            </a:endParaRPr>
          </a:p>
          <a:p>
            <a:pPr marL="76197" indent="-63498">
              <a:lnSpc>
                <a:spcPts val="1070"/>
              </a:lnSpc>
              <a:buSzPct val="128571"/>
              <a:buChar char="-"/>
              <a:tabLst>
                <a:tab pos="76197" algn="l"/>
              </a:tabLst>
            </a:pPr>
            <a:r>
              <a:rPr sz="700" spc="35" dirty="0">
                <a:latin typeface="Times New Roman"/>
                <a:cs typeface="Times New Roman"/>
              </a:rPr>
              <a:t>Τμηματοποίηση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του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πληρώματος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έναντι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των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επιχειρηματικών</a:t>
            </a:r>
            <a:r>
              <a:rPr sz="700" spc="10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λειτουργιών</a:t>
            </a:r>
            <a:endParaRPr sz="700" dirty="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07229" y="5066555"/>
            <a:ext cx="4970099" cy="1024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78" indent="-68577">
              <a:lnSpc>
                <a:spcPts val="969"/>
              </a:lnSpc>
              <a:buSzPct val="128571"/>
              <a:buChar char="-"/>
              <a:tabLst>
                <a:tab pos="81278" algn="l"/>
              </a:tabLst>
            </a:pPr>
            <a:r>
              <a:rPr sz="700" spc="35" dirty="0">
                <a:latin typeface="Times New Roman"/>
                <a:cs typeface="Times New Roman"/>
              </a:rPr>
              <a:t>Εξασφάλιση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μηχανισμών</a:t>
            </a:r>
            <a:r>
              <a:rPr sz="700" spc="-1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προστασίας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από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απειλές</a:t>
            </a:r>
            <a:endParaRPr sz="700">
              <a:latin typeface="Times New Roman"/>
              <a:cs typeface="Times New Roman"/>
            </a:endParaRPr>
          </a:p>
          <a:p>
            <a:pPr marL="81912" indent="-69213">
              <a:lnSpc>
                <a:spcPts val="1050"/>
              </a:lnSpc>
              <a:buSzPct val="128571"/>
              <a:buChar char="-"/>
              <a:tabLst>
                <a:tab pos="81912" algn="l"/>
              </a:tabLst>
            </a:pPr>
            <a:r>
              <a:rPr sz="700" spc="45" dirty="0">
                <a:latin typeface="Times New Roman"/>
                <a:cs typeface="Times New Roman"/>
              </a:rPr>
              <a:t>Προώθηση</a:t>
            </a:r>
            <a:r>
              <a:rPr sz="700" spc="35" dirty="0">
                <a:latin typeface="Times New Roman"/>
                <a:cs typeface="Times New Roman"/>
              </a:rPr>
              <a:t> </a:t>
            </a:r>
            <a:r>
              <a:rPr sz="700" spc="40" dirty="0">
                <a:latin typeface="Times New Roman"/>
                <a:cs typeface="Times New Roman"/>
              </a:rPr>
              <a:t>συστήματος</a:t>
            </a:r>
            <a:r>
              <a:rPr sz="700" spc="35" dirty="0">
                <a:latin typeface="Times New Roman"/>
                <a:cs typeface="Times New Roman"/>
              </a:rPr>
              <a:t> διαχείρισης διαμόρφωσης/επιδιόρθωσης/ενημέρωσης</a:t>
            </a:r>
            <a:endParaRPr sz="700">
              <a:latin typeface="Times New Roman"/>
              <a:cs typeface="Times New Roman"/>
            </a:endParaRPr>
          </a:p>
          <a:p>
            <a:pPr marL="81278" indent="-68577">
              <a:lnSpc>
                <a:spcPts val="1050"/>
              </a:lnSpc>
              <a:buSzPct val="128571"/>
              <a:buChar char="-"/>
              <a:tabLst>
                <a:tab pos="81278" algn="l"/>
              </a:tabLst>
            </a:pPr>
            <a:r>
              <a:rPr sz="700" spc="15" dirty="0">
                <a:latin typeface="Times New Roman"/>
                <a:cs typeface="Times New Roman"/>
              </a:rPr>
              <a:t>Διασφάλιση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της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εφαρμογής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της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πολιτικής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BYOD</a:t>
            </a:r>
            <a:endParaRPr sz="700">
              <a:latin typeface="Times New Roman"/>
              <a:cs typeface="Times New Roman"/>
            </a:endParaRPr>
          </a:p>
          <a:p>
            <a:pPr marL="81912" indent="-69213">
              <a:lnSpc>
                <a:spcPts val="1070"/>
              </a:lnSpc>
              <a:buSzPct val="128571"/>
              <a:buChar char="-"/>
              <a:tabLst>
                <a:tab pos="81912" algn="l"/>
              </a:tabLst>
            </a:pPr>
            <a:r>
              <a:rPr sz="700" spc="25" dirty="0">
                <a:latin typeface="Times New Roman"/>
                <a:cs typeface="Times New Roman"/>
              </a:rPr>
              <a:t>Διασφάλιση ότι</a:t>
            </a:r>
            <a:r>
              <a:rPr sz="700" spc="3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έχει</a:t>
            </a:r>
            <a:r>
              <a:rPr sz="700" spc="30" dirty="0">
                <a:latin typeface="Times New Roman"/>
                <a:cs typeface="Times New Roman"/>
              </a:rPr>
              <a:t> πραγματοποιηθεί εκπαίδευση ευαισθητοποίησης σε θέματα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κυβερνοασφάλειας </a:t>
            </a:r>
            <a:r>
              <a:rPr sz="700" spc="25" dirty="0">
                <a:latin typeface="Times New Roman"/>
                <a:cs typeface="Times New Roman"/>
              </a:rPr>
              <a:t>για</a:t>
            </a:r>
            <a:r>
              <a:rPr sz="700" spc="30" dirty="0">
                <a:latin typeface="Times New Roman"/>
                <a:cs typeface="Times New Roman"/>
              </a:rPr>
              <a:t> όλους τους </a:t>
            </a:r>
            <a:r>
              <a:rPr sz="700" spc="20" dirty="0">
                <a:latin typeface="Times New Roman"/>
                <a:cs typeface="Times New Roman"/>
              </a:rPr>
              <a:t>χρήστες.</a:t>
            </a:r>
            <a:endParaRPr sz="700">
              <a:latin typeface="Times New Roman"/>
              <a:cs typeface="Times New Roman"/>
            </a:endParaRPr>
          </a:p>
          <a:p>
            <a:pPr marL="81278" indent="-68577">
              <a:lnSpc>
                <a:spcPts val="1060"/>
              </a:lnSpc>
              <a:spcBef>
                <a:spcPts val="480"/>
              </a:spcBef>
              <a:buSzPct val="128571"/>
              <a:buChar char="-"/>
              <a:tabLst>
                <a:tab pos="81278" algn="l"/>
              </a:tabLst>
            </a:pPr>
            <a:r>
              <a:rPr sz="700" spc="30" dirty="0">
                <a:latin typeface="Times New Roman"/>
                <a:cs typeface="Times New Roman"/>
              </a:rPr>
              <a:t>Προώθηση</a:t>
            </a:r>
            <a:r>
              <a:rPr sz="700" spc="25" dirty="0">
                <a:latin typeface="Times New Roman"/>
                <a:cs typeface="Times New Roman"/>
              </a:rPr>
              <a:t> μιας </a:t>
            </a:r>
            <a:r>
              <a:rPr sz="700" spc="30" dirty="0">
                <a:latin typeface="Times New Roman"/>
                <a:cs typeface="Times New Roman"/>
              </a:rPr>
              <a:t>κουλτούρας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κυβερνοασφάλειας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εντός </a:t>
            </a:r>
            <a:r>
              <a:rPr sz="700" spc="25" dirty="0">
                <a:latin typeface="Times New Roman"/>
                <a:cs typeface="Times New Roman"/>
              </a:rPr>
              <a:t>του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οργανισμού</a:t>
            </a:r>
            <a:endParaRPr sz="700">
              <a:latin typeface="Times New Roman"/>
              <a:cs typeface="Times New Roman"/>
            </a:endParaRPr>
          </a:p>
          <a:p>
            <a:pPr marL="79373" indent="-66673">
              <a:lnSpc>
                <a:spcPts val="1050"/>
              </a:lnSpc>
              <a:buSzPct val="128571"/>
              <a:buChar char="-"/>
              <a:tabLst>
                <a:tab pos="79373" algn="l"/>
              </a:tabLst>
            </a:pPr>
            <a:r>
              <a:rPr sz="700" spc="25" dirty="0">
                <a:latin typeface="Times New Roman"/>
                <a:cs typeface="Times New Roman"/>
              </a:rPr>
              <a:t>Δημιουργία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σχέσεων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με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τα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μέλη</a:t>
            </a:r>
            <a:r>
              <a:rPr sz="700" spc="20" dirty="0">
                <a:latin typeface="Times New Roman"/>
                <a:cs typeface="Times New Roman"/>
              </a:rPr>
              <a:t> της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αλυσίδας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λειτουργίας</a:t>
            </a:r>
            <a:endParaRPr sz="700">
              <a:latin typeface="Times New Roman"/>
              <a:cs typeface="Times New Roman"/>
            </a:endParaRPr>
          </a:p>
          <a:p>
            <a:pPr marL="81278" indent="-68577">
              <a:lnSpc>
                <a:spcPts val="1070"/>
              </a:lnSpc>
              <a:buSzPct val="128571"/>
              <a:buChar char="-"/>
              <a:tabLst>
                <a:tab pos="81278" algn="l"/>
              </a:tabLst>
            </a:pPr>
            <a:r>
              <a:rPr sz="700" spc="25" dirty="0">
                <a:latin typeface="Times New Roman"/>
                <a:cs typeface="Times New Roman"/>
              </a:rPr>
              <a:t>Διασφάλιση</a:t>
            </a:r>
            <a:r>
              <a:rPr sz="700" spc="30" dirty="0">
                <a:latin typeface="Times New Roman"/>
                <a:cs typeface="Times New Roman"/>
              </a:rPr>
              <a:t> της </a:t>
            </a:r>
            <a:r>
              <a:rPr sz="700" spc="20" dirty="0">
                <a:latin typeface="Times New Roman"/>
                <a:cs typeface="Times New Roman"/>
              </a:rPr>
              <a:t>διεξαγωγής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εκπαίδευσης σε θέματα</a:t>
            </a:r>
            <a:r>
              <a:rPr sz="700" spc="3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ευαισθητοποίησης στον κυβερνοχώρο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07229" y="6064281"/>
            <a:ext cx="3505802" cy="255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78" indent="-68577">
              <a:lnSpc>
                <a:spcPts val="969"/>
              </a:lnSpc>
              <a:buSzPct val="128571"/>
              <a:buChar char="-"/>
              <a:tabLst>
                <a:tab pos="81278" algn="l"/>
              </a:tabLst>
            </a:pPr>
            <a:r>
              <a:rPr sz="700" spc="30" dirty="0">
                <a:latin typeface="Times New Roman"/>
                <a:cs typeface="Times New Roman"/>
              </a:rPr>
              <a:t>Αξιολόγηση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της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αποτελεσματικότητας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της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κατάρτισης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με</a:t>
            </a:r>
            <a:r>
              <a:rPr sz="700" spc="20" dirty="0">
                <a:latin typeface="Times New Roman"/>
                <a:cs typeface="Times New Roman"/>
              </a:rPr>
              <a:t> ασκήσεις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κυβερνοασφάλειας</a:t>
            </a:r>
            <a:endParaRPr sz="700">
              <a:latin typeface="Times New Roman"/>
              <a:cs typeface="Times New Roman"/>
            </a:endParaRPr>
          </a:p>
          <a:p>
            <a:pPr marL="81912" indent="-69213">
              <a:lnSpc>
                <a:spcPts val="1070"/>
              </a:lnSpc>
              <a:buSzPct val="128571"/>
              <a:buChar char="-"/>
              <a:tabLst>
                <a:tab pos="81912" algn="l"/>
              </a:tabLst>
            </a:pPr>
            <a:r>
              <a:rPr sz="700" spc="30" dirty="0">
                <a:latin typeface="Times New Roman"/>
                <a:cs typeface="Times New Roman"/>
              </a:rPr>
              <a:t>Προώθηση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της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υγιεινής </a:t>
            </a:r>
            <a:r>
              <a:rPr sz="700" spc="30" dirty="0">
                <a:latin typeface="Times New Roman"/>
                <a:cs typeface="Times New Roman"/>
              </a:rPr>
              <a:t>στον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κυβερνοχώρο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εντός</a:t>
            </a:r>
            <a:r>
              <a:rPr sz="700" spc="20" dirty="0">
                <a:latin typeface="Times New Roman"/>
                <a:cs typeface="Times New Roman"/>
              </a:rPr>
              <a:t> </a:t>
            </a:r>
            <a:r>
              <a:rPr sz="700" spc="35" dirty="0">
                <a:latin typeface="Times New Roman"/>
                <a:cs typeface="Times New Roman"/>
              </a:rPr>
              <a:t>των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spc="30" dirty="0">
                <a:latin typeface="Times New Roman"/>
                <a:cs typeface="Times New Roman"/>
              </a:rPr>
              <a:t>επιχειρησιακών</a:t>
            </a:r>
            <a:r>
              <a:rPr sz="700" spc="25" dirty="0">
                <a:latin typeface="Times New Roman"/>
                <a:cs typeface="Times New Roman"/>
              </a:rPr>
              <a:t> μερών</a:t>
            </a:r>
            <a:endParaRPr sz="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6978" y="194985"/>
            <a:ext cx="4104602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95" dirty="0">
                <a:solidFill>
                  <a:srgbClr val="FFB900"/>
                </a:solidFill>
              </a:rPr>
              <a:t>Άλλοι </a:t>
            </a:r>
            <a:r>
              <a:rPr spc="185" dirty="0">
                <a:solidFill>
                  <a:srgbClr val="FFB900"/>
                </a:solidFill>
              </a:rPr>
              <a:t>στόχοι</a:t>
            </a:r>
            <a:r>
              <a:rPr spc="204" dirty="0">
                <a:solidFill>
                  <a:srgbClr val="FFB900"/>
                </a:solidFill>
              </a:rPr>
              <a:t> </a:t>
            </a:r>
            <a:r>
              <a:rPr spc="185" dirty="0">
                <a:solidFill>
                  <a:srgbClr val="FFB900"/>
                </a:solidFill>
              </a:rPr>
              <a:t>επιθέσεων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5543" y="1266159"/>
            <a:ext cx="1431605" cy="22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836" indent="-104135">
              <a:lnSpc>
                <a:spcPts val="1839"/>
              </a:lnSpc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185" dirty="0">
                <a:latin typeface="Calibri"/>
                <a:cs typeface="Calibri"/>
              </a:rPr>
              <a:t>Φορτί</a:t>
            </a:r>
            <a:r>
              <a:rPr sz="1400" spc="220" dirty="0">
                <a:latin typeface="Calibri"/>
                <a:cs typeface="Calibri"/>
              </a:rPr>
              <a:t>ο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6834" y="1587530"/>
            <a:ext cx="38207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73" indent="-182874">
              <a:spcBef>
                <a:spcPts val="100"/>
              </a:spcBef>
              <a:buSzPct val="128571"/>
              <a:buFont typeface="Segoe UI Symbol"/>
              <a:buChar char="▪"/>
              <a:tabLst>
                <a:tab pos="195573" algn="l"/>
              </a:tabLst>
            </a:pPr>
            <a:r>
              <a:rPr sz="1400" spc="130" dirty="0">
                <a:latin typeface="Calibri"/>
                <a:cs typeface="Calibri"/>
              </a:rPr>
              <a:t>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υπεξαίρεση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πολύτιμων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αγαθών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μια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9712" y="1734937"/>
            <a:ext cx="194625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95" dirty="0">
                <a:latin typeface="Calibri"/>
                <a:cs typeface="Calibri"/>
              </a:rPr>
              <a:t>θεωρητική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πιθανότητα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6835" y="2125067"/>
            <a:ext cx="522727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73" indent="-182874">
              <a:spcBef>
                <a:spcPts val="100"/>
              </a:spcBef>
              <a:buSzPct val="128571"/>
              <a:buFont typeface="Segoe UI Symbol"/>
              <a:buChar char="▪"/>
              <a:tabLst>
                <a:tab pos="195573" algn="l"/>
              </a:tabLst>
            </a:pPr>
            <a:r>
              <a:rPr sz="1400" spc="95" dirty="0">
                <a:latin typeface="Calibri"/>
                <a:cs typeface="Calibri"/>
              </a:rPr>
              <a:t>Ωστόσο,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τα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περισσότερα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περιστατικά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σχετίζονται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70" dirty="0">
                <a:latin typeface="Calibri"/>
                <a:cs typeface="Calibri"/>
              </a:rPr>
              <a:t>τις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9711" y="2272475"/>
            <a:ext cx="5528185" cy="482054"/>
          </a:xfrm>
          <a:prstGeom prst="rect">
            <a:avLst/>
          </a:prstGeom>
        </p:spPr>
        <p:txBody>
          <a:bodyPr vert="horz" wrap="square" lIns="0" tIns="78739" rIns="0" bIns="0" rtlCol="0">
            <a:spAutoFit/>
          </a:bodyPr>
          <a:lstStyle/>
          <a:p>
            <a:pPr marL="12700" marR="5080">
              <a:lnSpc>
                <a:spcPct val="69100"/>
              </a:lnSpc>
              <a:spcBef>
                <a:spcPts val="620"/>
              </a:spcBef>
            </a:pPr>
            <a:r>
              <a:rPr sz="1400" spc="100" dirty="0">
                <a:latin typeface="Calibri"/>
                <a:cs typeface="Calibri"/>
              </a:rPr>
              <a:t>μεταφορές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αφορούν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τη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u="sng" spc="10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μεταφορά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παράνομων</a:t>
            </a:r>
            <a:r>
              <a:rPr sz="14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αγαθών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μαζί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με</a:t>
            </a:r>
            <a:endParaRPr sz="1400" dirty="0">
              <a:latin typeface="Calibri"/>
              <a:cs typeface="Calibri"/>
            </a:endParaRPr>
          </a:p>
          <a:p>
            <a:pPr marL="12700">
              <a:spcBef>
                <a:spcPts val="254"/>
              </a:spcBef>
            </a:pPr>
            <a:r>
              <a:rPr sz="1400" spc="100" dirty="0">
                <a:latin typeface="Calibri"/>
                <a:cs typeface="Calibri"/>
              </a:rPr>
              <a:t>νόμιμα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αντικείμενα,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75" dirty="0">
                <a:latin typeface="Calibri"/>
                <a:cs typeface="Calibri"/>
              </a:rPr>
              <a:t>π.χ.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στα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ίδια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δοχεία.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5542" y="3037204"/>
            <a:ext cx="6464875" cy="2199961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16836" indent="-104135">
              <a:spcBef>
                <a:spcPts val="155"/>
              </a:spcBef>
              <a:buClr>
                <a:srgbClr val="FFB900"/>
              </a:buClr>
              <a:buSzPct val="121428"/>
              <a:buFont typeface="Segoe UI Symbol"/>
              <a:buChar char="▪"/>
              <a:tabLst>
                <a:tab pos="116836" algn="l"/>
              </a:tabLst>
            </a:pPr>
            <a:r>
              <a:rPr sz="1400" spc="120" dirty="0">
                <a:latin typeface="Calibri"/>
                <a:cs typeface="Calibri"/>
              </a:rPr>
              <a:t>Επιβάτες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και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πλήρωμα</a:t>
            </a:r>
            <a:endParaRPr sz="1400" dirty="0">
              <a:latin typeface="Calibri"/>
              <a:cs typeface="Calibri"/>
            </a:endParaRPr>
          </a:p>
          <a:p>
            <a:pPr marL="396227" lvl="1" indent="-182874">
              <a:spcBef>
                <a:spcPts val="805"/>
              </a:spcBef>
              <a:buSzPct val="128571"/>
              <a:buFont typeface="Segoe UI Symbol"/>
              <a:buChar char="▪"/>
              <a:tabLst>
                <a:tab pos="396227" algn="l"/>
              </a:tabLst>
            </a:pPr>
            <a:r>
              <a:rPr sz="1400" spc="125" dirty="0">
                <a:latin typeface="Calibri"/>
                <a:cs typeface="Calibri"/>
              </a:rPr>
              <a:t>Οι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άνθρωποι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στα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30" dirty="0">
                <a:latin typeface="Calibri"/>
                <a:cs typeface="Calibri"/>
              </a:rPr>
              <a:t>πλοία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μπορούν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είναι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επιβάτες,</a:t>
            </a:r>
            <a:endParaRPr sz="1400" dirty="0">
              <a:latin typeface="Calibri"/>
              <a:cs typeface="Calibri"/>
            </a:endParaRPr>
          </a:p>
          <a:p>
            <a:pPr marL="396863" marR="5080">
              <a:lnSpc>
                <a:spcPts val="1580"/>
              </a:lnSpc>
              <a:spcBef>
                <a:spcPts val="240"/>
              </a:spcBef>
            </a:pPr>
            <a:r>
              <a:rPr sz="1400" spc="105" dirty="0">
                <a:latin typeface="Calibri"/>
                <a:cs typeface="Calibri"/>
              </a:rPr>
              <a:t>πληρώματα,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πιλότους,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διασώστες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άλλους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επισκέπτες.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Μια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ευρύτερη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ποικιλία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προσωπικού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εμφανίζεται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λιμάνια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και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άλλες</a:t>
            </a:r>
            <a:endParaRPr sz="1400" dirty="0">
              <a:latin typeface="Calibri"/>
              <a:cs typeface="Calibri"/>
            </a:endParaRPr>
          </a:p>
          <a:p>
            <a:pPr marL="396863">
              <a:lnSpc>
                <a:spcPts val="1460"/>
              </a:lnSpc>
            </a:pPr>
            <a:r>
              <a:rPr sz="1400" spc="90" dirty="0">
                <a:latin typeface="Calibri"/>
                <a:cs typeface="Calibri"/>
              </a:rPr>
              <a:t>χερσαίες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εγκαταστάσεις.</a:t>
            </a:r>
            <a:endParaRPr sz="1400" dirty="0">
              <a:latin typeface="Calibri"/>
              <a:cs typeface="Calibri"/>
            </a:endParaRPr>
          </a:p>
          <a:p>
            <a:pPr>
              <a:spcBef>
                <a:spcPts val="50"/>
              </a:spcBef>
            </a:pPr>
            <a:endParaRPr sz="1050" dirty="0">
              <a:latin typeface="Calibri"/>
              <a:cs typeface="Calibri"/>
            </a:endParaRPr>
          </a:p>
          <a:p>
            <a:pPr marL="396227" lvl="1" indent="-182874">
              <a:spcBef>
                <a:spcPts val="5"/>
              </a:spcBef>
              <a:buSzPct val="128571"/>
              <a:buFont typeface="Segoe UI Symbol"/>
              <a:buChar char="▪"/>
              <a:tabLst>
                <a:tab pos="396227" algn="l"/>
              </a:tabLst>
            </a:pPr>
            <a:r>
              <a:rPr sz="1400" spc="145" dirty="0">
                <a:latin typeface="Calibri"/>
                <a:cs typeface="Calibri"/>
              </a:rPr>
              <a:t>Μπορεί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να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είναι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υποψήφιο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θύμα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50" dirty="0">
                <a:latin typeface="Calibri"/>
                <a:cs typeface="Calibri"/>
              </a:rPr>
              <a:t>ή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το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35" dirty="0">
                <a:latin typeface="Calibri"/>
                <a:cs typeface="Calibri"/>
              </a:rPr>
              <a:t>όχημα</a:t>
            </a:r>
            <a:endParaRPr sz="1400" dirty="0">
              <a:latin typeface="Calibri"/>
              <a:cs typeface="Calibri"/>
            </a:endParaRPr>
          </a:p>
          <a:p>
            <a:pPr marL="396863">
              <a:lnSpc>
                <a:spcPts val="1630"/>
              </a:lnSpc>
              <a:spcBef>
                <a:spcPts val="135"/>
              </a:spcBef>
            </a:pPr>
            <a:r>
              <a:rPr sz="1400" spc="125" dirty="0">
                <a:latin typeface="Calibri"/>
                <a:cs typeface="Calibri"/>
              </a:rPr>
              <a:t>μιας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επίθεσης,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45" dirty="0">
                <a:latin typeface="Calibri"/>
                <a:cs typeface="Calibri"/>
              </a:rPr>
              <a:t>καθώς</a:t>
            </a:r>
            <a:r>
              <a:rPr sz="1400" spc="7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λειτουργούν</a:t>
            </a:r>
            <a:r>
              <a:rPr sz="1400" spc="75" dirty="0">
                <a:latin typeface="Calibri"/>
                <a:cs typeface="Calibri"/>
              </a:rPr>
              <a:t> </a:t>
            </a:r>
            <a:r>
              <a:rPr sz="1400" spc="120" dirty="0">
                <a:latin typeface="Calibri"/>
                <a:cs typeface="Calibri"/>
              </a:rPr>
              <a:t>βιομηχανικές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συσκευές</a:t>
            </a:r>
            <a:endParaRPr sz="1400" dirty="0">
              <a:latin typeface="Calibri"/>
              <a:cs typeface="Calibri"/>
            </a:endParaRPr>
          </a:p>
          <a:p>
            <a:pPr marL="396863" marR="381622">
              <a:lnSpc>
                <a:spcPts val="1500"/>
              </a:lnSpc>
              <a:spcBef>
                <a:spcPts val="150"/>
              </a:spcBef>
            </a:pPr>
            <a:r>
              <a:rPr sz="1400" spc="110" dirty="0">
                <a:latin typeface="Calibri"/>
                <a:cs typeface="Calibri"/>
              </a:rPr>
              <a:t>ή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5" dirty="0">
                <a:latin typeface="Calibri"/>
                <a:cs typeface="Calibri"/>
              </a:rPr>
              <a:t>να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μεταφέρουν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προσωπικές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συσκευές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10" dirty="0">
                <a:latin typeface="Calibri"/>
                <a:cs typeface="Calibri"/>
              </a:rPr>
              <a:t>που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είναι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συνδεδεμένες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δίκτυα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σε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0" dirty="0">
                <a:latin typeface="Calibri"/>
                <a:cs typeface="Calibri"/>
              </a:rPr>
              <a:t>πλοία,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85" dirty="0">
                <a:latin typeface="Calibri"/>
                <a:cs typeface="Calibri"/>
              </a:rPr>
              <a:t>λιμάνια,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95" dirty="0">
                <a:latin typeface="Calibri"/>
                <a:cs typeface="Calibri"/>
              </a:rPr>
              <a:t>οχήματα,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100" dirty="0">
                <a:latin typeface="Calibri"/>
                <a:cs typeface="Calibri"/>
              </a:rPr>
              <a:t>γραφεία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80" dirty="0">
                <a:latin typeface="Calibri"/>
                <a:cs typeface="Calibri"/>
              </a:rPr>
              <a:t>κ.λπ.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904100" y="263"/>
            <a:ext cx="5306646" cy="6880161"/>
            <a:chOff x="6882205" y="0"/>
            <a:chExt cx="5306695" cy="6880225"/>
          </a:xfrm>
        </p:grpSpPr>
        <p:sp>
          <p:nvSpPr>
            <p:cNvPr id="10" name="object 10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1149341" y="6029531"/>
            <a:ext cx="14287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50" spc="15" dirty="0">
                <a:latin typeface="Calibri"/>
                <a:cs typeface="Calibri"/>
              </a:rPr>
              <a:t>5</a:t>
            </a:r>
            <a:r>
              <a:rPr sz="850" spc="40" dirty="0">
                <a:latin typeface="Calibri"/>
                <a:cs typeface="Calibri"/>
              </a:rPr>
              <a:t>9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" y="-2"/>
            <a:ext cx="12191887" cy="685793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01455" y="141334"/>
            <a:ext cx="3454402" cy="62613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981139">
              <a:spcBef>
                <a:spcPts val="100"/>
              </a:spcBef>
            </a:pPr>
            <a:r>
              <a:rPr spc="270" dirty="0"/>
              <a:t>WH</a:t>
            </a:r>
            <a:r>
              <a:rPr spc="204" dirty="0"/>
              <a:t>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77326" y="1026300"/>
            <a:ext cx="4788490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00" spc="90" dirty="0">
                <a:solidFill>
                  <a:srgbClr val="FFB900"/>
                </a:solidFill>
                <a:latin typeface="Calibri"/>
                <a:cs typeface="Calibri"/>
              </a:rPr>
              <a:t>Προφίλ</a:t>
            </a:r>
            <a:r>
              <a:rPr sz="1900" spc="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90" dirty="0">
                <a:solidFill>
                  <a:srgbClr val="FFB900"/>
                </a:solidFill>
                <a:latin typeface="Calibri"/>
                <a:cs typeface="Calibri"/>
              </a:rPr>
              <a:t>των</a:t>
            </a:r>
            <a:r>
              <a:rPr sz="1900" spc="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80" dirty="0">
                <a:solidFill>
                  <a:srgbClr val="FFB900"/>
                </a:solidFill>
                <a:latin typeface="Calibri"/>
                <a:cs typeface="Calibri"/>
              </a:rPr>
              <a:t>συμμετεχόντων</a:t>
            </a:r>
            <a:r>
              <a:rPr sz="1900" spc="2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90" dirty="0">
                <a:solidFill>
                  <a:srgbClr val="FFB900"/>
                </a:solidFill>
                <a:latin typeface="Calibri"/>
                <a:cs typeface="Calibri"/>
              </a:rPr>
              <a:t>στην</a:t>
            </a:r>
            <a:r>
              <a:rPr sz="1900" spc="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85" dirty="0">
                <a:solidFill>
                  <a:srgbClr val="FFB900"/>
                </a:solidFill>
                <a:latin typeface="Calibri"/>
                <a:cs typeface="Calibri"/>
              </a:rPr>
              <a:t>κατάρτιση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7324" y="1638079"/>
            <a:ext cx="3271490" cy="1905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12" indent="-274312">
              <a:lnSpc>
                <a:spcPts val="1435"/>
              </a:lnSpc>
              <a:buClr>
                <a:srgbClr val="FFB900"/>
              </a:buClr>
              <a:buSzPct val="127272"/>
              <a:buFont typeface="Courier New"/>
              <a:buChar char="o"/>
              <a:tabLst>
                <a:tab pos="286376" algn="l"/>
                <a:tab pos="287012" algn="l"/>
              </a:tabLst>
            </a:pP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Προπτυχιακοί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φοιτητές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FFFFFF"/>
                </a:solidFill>
                <a:latin typeface="Calibri"/>
                <a:cs typeface="Calibri"/>
              </a:rPr>
              <a:t>Προγραμμάτων</a:t>
            </a:r>
            <a:endParaRPr sz="1100">
              <a:latin typeface="Calibri"/>
              <a:cs typeface="Calibri"/>
            </a:endParaRPr>
          </a:p>
          <a:p>
            <a:pPr marL="287012">
              <a:lnSpc>
                <a:spcPts val="1275"/>
              </a:lnSpc>
            </a:pP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Ναυτιλιακών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10" dirty="0">
                <a:solidFill>
                  <a:srgbClr val="FFFFFF"/>
                </a:solidFill>
                <a:latin typeface="Calibri"/>
                <a:cs typeface="Calibri"/>
              </a:rPr>
              <a:t>Σπουδών</a:t>
            </a:r>
            <a:endParaRPr sz="1100">
              <a:latin typeface="Calibri"/>
              <a:cs typeface="Calibri"/>
            </a:endParaRPr>
          </a:p>
          <a:p>
            <a:pPr>
              <a:spcBef>
                <a:spcPts val="20"/>
              </a:spcBef>
            </a:pPr>
            <a:endParaRPr sz="1400">
              <a:latin typeface="Calibri"/>
              <a:cs typeface="Calibri"/>
            </a:endParaRPr>
          </a:p>
          <a:p>
            <a:pPr marL="287012" marR="422262" indent="-274312">
              <a:lnSpc>
                <a:spcPct val="93300"/>
              </a:lnSpc>
              <a:buClr>
                <a:srgbClr val="FFB900"/>
              </a:buClr>
              <a:buSzPct val="127272"/>
              <a:buFont typeface="Courier New"/>
              <a:buChar char="o"/>
              <a:tabLst>
                <a:tab pos="286376" algn="l"/>
                <a:tab pos="287012" algn="l"/>
              </a:tabLst>
            </a:pP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Μεταπτυχιακοί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φοιτητές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 Προγραμμάτων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Ναυτιλιακών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Σπουδών</a:t>
            </a:r>
            <a:endParaRPr sz="110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FFB900"/>
              </a:buClr>
              <a:buFont typeface="Courier New"/>
              <a:buChar char="o"/>
            </a:pPr>
            <a:endParaRPr sz="1350">
              <a:latin typeface="Calibri"/>
              <a:cs typeface="Calibri"/>
            </a:endParaRPr>
          </a:p>
          <a:p>
            <a:pPr marL="287012" marR="5080" indent="-274312">
              <a:lnSpc>
                <a:spcPct val="97200"/>
              </a:lnSpc>
              <a:spcBef>
                <a:spcPts val="5"/>
              </a:spcBef>
              <a:buClr>
                <a:srgbClr val="FFB900"/>
              </a:buClr>
              <a:buSzPct val="127272"/>
              <a:buFont typeface="Courier New"/>
              <a:buChar char="o"/>
              <a:tabLst>
                <a:tab pos="286376" algn="l"/>
                <a:tab pos="287012" algn="l"/>
              </a:tabLst>
            </a:pP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Υποψήφιοι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διδάκτορες,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ερευνητές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αρχές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σταδιοδρομίας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τους 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στις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ναυτιλιακές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 σπουδές,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χωρίς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προηγούμενες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γνώσεις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σχετικά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κυβερνοασφάλεια 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τη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ναυτιλιακή</a:t>
            </a:r>
            <a:r>
              <a:rPr sz="11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" y="0"/>
            <a:ext cx="6043239" cy="6880161"/>
            <a:chOff x="0" y="0"/>
            <a:chExt cx="6043295" cy="6880225"/>
          </a:xfrm>
        </p:grpSpPr>
        <p:sp>
          <p:nvSpPr>
            <p:cNvPr id="7" name="object 7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1217" y="336698"/>
            <a:ext cx="5288866" cy="776687"/>
          </a:xfrm>
          <a:prstGeom prst="rect">
            <a:avLst/>
          </a:prstGeom>
        </p:spPr>
        <p:txBody>
          <a:bodyPr vert="horz" wrap="square" lIns="0" tIns="57150" rIns="0" bIns="0" rtlCol="0" anchor="ctr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450"/>
              </a:spcBef>
            </a:pPr>
            <a:r>
              <a:rPr sz="2550" spc="175" dirty="0">
                <a:solidFill>
                  <a:srgbClr val="FFB900"/>
                </a:solidFill>
              </a:rPr>
              <a:t>Επιθέσεις</a:t>
            </a:r>
            <a:r>
              <a:rPr sz="2550" spc="185" dirty="0">
                <a:solidFill>
                  <a:srgbClr val="FFB900"/>
                </a:solidFill>
              </a:rPr>
              <a:t> </a:t>
            </a:r>
            <a:r>
              <a:rPr sz="2550" spc="195" dirty="0">
                <a:solidFill>
                  <a:srgbClr val="FFB900"/>
                </a:solidFill>
              </a:rPr>
              <a:t>κυβερνοασφάλειας </a:t>
            </a:r>
            <a:r>
              <a:rPr sz="2550" spc="180" dirty="0">
                <a:solidFill>
                  <a:srgbClr val="FFB900"/>
                </a:solidFill>
              </a:rPr>
              <a:t>στον </a:t>
            </a:r>
            <a:r>
              <a:rPr sz="2550" spc="-625" dirty="0">
                <a:solidFill>
                  <a:srgbClr val="FFB900"/>
                </a:solidFill>
              </a:rPr>
              <a:t> </a:t>
            </a:r>
            <a:r>
              <a:rPr sz="2550" spc="180" dirty="0">
                <a:solidFill>
                  <a:srgbClr val="FFB900"/>
                </a:solidFill>
              </a:rPr>
              <a:t>ναυτιλιακό</a:t>
            </a:r>
            <a:r>
              <a:rPr sz="2550" spc="215" dirty="0">
                <a:solidFill>
                  <a:srgbClr val="FFB900"/>
                </a:solidFill>
              </a:rPr>
              <a:t> </a:t>
            </a:r>
            <a:r>
              <a:rPr sz="2550" spc="180" dirty="0">
                <a:solidFill>
                  <a:srgbClr val="FFB900"/>
                </a:solidFill>
              </a:rPr>
              <a:t>τομέα</a:t>
            </a:r>
            <a:endParaRPr sz="2550"/>
          </a:p>
        </p:txBody>
      </p:sp>
      <p:sp>
        <p:nvSpPr>
          <p:cNvPr id="3" name="object 3"/>
          <p:cNvSpPr txBox="1"/>
          <p:nvPr/>
        </p:nvSpPr>
        <p:spPr>
          <a:xfrm>
            <a:off x="751675" y="1197531"/>
            <a:ext cx="6116263" cy="1550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507" indent="-92708">
              <a:lnSpc>
                <a:spcPts val="1595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43507" algn="l"/>
              </a:tabLst>
            </a:pPr>
            <a:r>
              <a:rPr sz="1250" spc="80" dirty="0">
                <a:latin typeface="Calibri"/>
                <a:cs typeface="Calibri"/>
              </a:rPr>
              <a:t>Σε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μια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έκθεση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00" spc="82" baseline="34722" dirty="0">
                <a:latin typeface="Calibri"/>
                <a:cs typeface="Calibri"/>
              </a:rPr>
              <a:t>20211</a:t>
            </a:r>
            <a:r>
              <a:rPr sz="1200" spc="37" baseline="34722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σαράντα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έξι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"θαλάσσια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ασφάλεια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στον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  <a:p>
            <a:pPr marL="141602">
              <a:lnSpc>
                <a:spcPts val="1435"/>
              </a:lnSpc>
            </a:pPr>
            <a:r>
              <a:rPr sz="1250" spc="80" dirty="0">
                <a:latin typeface="Calibri"/>
                <a:cs typeface="Calibri"/>
              </a:rPr>
              <a:t>περιστατικά"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έχουν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αναφερθεί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κατά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ενδεκαετή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περίοδο</a:t>
            </a:r>
            <a:endParaRPr sz="1250">
              <a:latin typeface="Calibri"/>
              <a:cs typeface="Calibri"/>
            </a:endParaRPr>
          </a:p>
          <a:p>
            <a:pPr marL="141602">
              <a:lnSpc>
                <a:spcPts val="1490"/>
              </a:lnSpc>
            </a:pPr>
            <a:r>
              <a:rPr sz="1250" spc="80" dirty="0">
                <a:latin typeface="Calibri"/>
                <a:cs typeface="Calibri"/>
              </a:rPr>
              <a:t>2010-2021.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συνολικός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αριθμός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των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περιστατικών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είναι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αμελητέος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καθώς</a:t>
            </a:r>
            <a:endParaRPr sz="1250">
              <a:latin typeface="Calibri"/>
              <a:cs typeface="Calibri"/>
            </a:endParaRPr>
          </a:p>
          <a:p>
            <a:pPr marL="141602">
              <a:spcBef>
                <a:spcPts val="200"/>
              </a:spcBef>
            </a:pP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σύγκριση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συνήθη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"χερσαία"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συστήματα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ΤΠ.</a:t>
            </a:r>
            <a:endParaRPr sz="1250">
              <a:latin typeface="Calibri"/>
              <a:cs typeface="Calibri"/>
            </a:endParaRPr>
          </a:p>
          <a:p>
            <a:pPr marL="141602" marR="17779" indent="-91436">
              <a:lnSpc>
                <a:spcPct val="103200"/>
              </a:lnSpc>
              <a:spcBef>
                <a:spcPts val="520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43507" algn="l"/>
              </a:tabLst>
            </a:pPr>
            <a:r>
              <a:rPr sz="1250" spc="85" dirty="0">
                <a:latin typeface="Calibri"/>
                <a:cs typeface="Calibri"/>
              </a:rPr>
              <a:t>Οι περισσότερες </a:t>
            </a:r>
            <a:r>
              <a:rPr sz="1250" spc="80" dirty="0">
                <a:latin typeface="Calibri"/>
                <a:cs typeface="Calibri"/>
              </a:rPr>
              <a:t>επιθέσεις </a:t>
            </a:r>
            <a:r>
              <a:rPr sz="1250" spc="85" dirty="0">
                <a:latin typeface="Calibri"/>
                <a:cs typeface="Calibri"/>
              </a:rPr>
              <a:t>στρέφονταν </a:t>
            </a:r>
            <a:r>
              <a:rPr sz="1250" spc="90" dirty="0">
                <a:latin typeface="Calibri"/>
                <a:cs typeface="Calibri"/>
              </a:rPr>
              <a:t>κατά των </a:t>
            </a:r>
            <a:r>
              <a:rPr sz="1250" spc="85" dirty="0">
                <a:latin typeface="Calibri"/>
                <a:cs typeface="Calibri"/>
              </a:rPr>
              <a:t>συστημάτων </a:t>
            </a:r>
            <a:r>
              <a:rPr sz="1250" spc="90" dirty="0">
                <a:latin typeface="Calibri"/>
                <a:cs typeface="Calibri"/>
              </a:rPr>
              <a:t>πληροφορικής 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ναυτιλιακών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εταιρειών,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μεταφορέων,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εργολάβων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λιμένων.</a:t>
            </a:r>
            <a:endParaRPr sz="1250">
              <a:latin typeface="Calibri"/>
              <a:cs typeface="Calibri"/>
            </a:endParaRPr>
          </a:p>
          <a:p>
            <a:pPr marL="143507" indent="-92708">
              <a:spcBef>
                <a:spcPts val="760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43507" algn="l"/>
              </a:tabLst>
            </a:pPr>
            <a:r>
              <a:rPr sz="1250" spc="90" dirty="0">
                <a:latin typeface="Calibri"/>
                <a:cs typeface="Calibri"/>
              </a:rPr>
              <a:t>Το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διοικητικό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σύστημα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6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πλοίων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έχει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δεχθεί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επίθεση.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9775" y="2865738"/>
            <a:ext cx="6116263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80" dirty="0">
                <a:latin typeface="Calibri"/>
                <a:cs typeface="Calibri"/>
              </a:rPr>
              <a:t>Υπάρχει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μόνο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μία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επίθεση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επηρέασε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σύστημα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ελέγχου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επί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1216" y="2998971"/>
            <a:ext cx="5634938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50" spc="85" dirty="0">
                <a:latin typeface="Calibri"/>
                <a:cs typeface="Calibri"/>
              </a:rPr>
              <a:t>σκάφους: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ακτοφυλακή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των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ΗΠΑ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έλαβε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μήνυμα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ότι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μεγάλο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πλοίο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1220" y="3132206"/>
            <a:ext cx="5586043" cy="657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40"/>
              </a:lnSpc>
              <a:spcBef>
                <a:spcPts val="100"/>
              </a:spcBef>
            </a:pPr>
            <a:r>
              <a:rPr sz="1250" spc="80" dirty="0">
                <a:latin typeface="Calibri"/>
                <a:cs typeface="Calibri"/>
              </a:rPr>
              <a:t>"αντιμετώπιζε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μια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σημαντική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κυβερνοεπιδρομή".</a:t>
            </a:r>
            <a:endParaRPr sz="125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130"/>
              </a:spcBef>
            </a:pPr>
            <a:r>
              <a:rPr sz="1250" spc="80" dirty="0">
                <a:latin typeface="Calibri"/>
                <a:cs typeface="Calibri"/>
              </a:rPr>
              <a:t>περιστατικό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επηρεάζει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δίκτυο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πλοίου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.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Ακόμη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αυτή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την </a:t>
            </a:r>
            <a:r>
              <a:rPr sz="1250" spc="85" dirty="0">
                <a:latin typeface="Calibri"/>
                <a:cs typeface="Calibri"/>
              </a:rPr>
              <a:t>περίπτωση, </a:t>
            </a:r>
            <a:r>
              <a:rPr sz="1250" spc="100" dirty="0">
                <a:latin typeface="Calibri"/>
                <a:cs typeface="Calibri"/>
              </a:rPr>
              <a:t>η </a:t>
            </a:r>
            <a:r>
              <a:rPr sz="1250" spc="90" dirty="0">
                <a:latin typeface="Calibri"/>
                <a:cs typeface="Calibri"/>
              </a:rPr>
              <a:t>υποβάθμιση των </a:t>
            </a:r>
            <a:r>
              <a:rPr sz="1250" spc="95" dirty="0">
                <a:latin typeface="Calibri"/>
                <a:cs typeface="Calibri"/>
              </a:rPr>
              <a:t>συστημάτων </a:t>
            </a:r>
            <a:r>
              <a:rPr sz="1250" spc="75" dirty="0">
                <a:latin typeface="Calibri"/>
                <a:cs typeface="Calibri"/>
              </a:rPr>
              <a:t>επί </a:t>
            </a:r>
            <a:r>
              <a:rPr sz="1250" spc="85" dirty="0">
                <a:latin typeface="Calibri"/>
                <a:cs typeface="Calibri"/>
              </a:rPr>
              <a:t>του </a:t>
            </a:r>
            <a:r>
              <a:rPr sz="1250" spc="90" dirty="0">
                <a:latin typeface="Calibri"/>
                <a:cs typeface="Calibri"/>
              </a:rPr>
              <a:t>πλοίου </a:t>
            </a:r>
            <a:r>
              <a:rPr sz="1250" spc="100" dirty="0">
                <a:latin typeface="Calibri"/>
                <a:cs typeface="Calibri"/>
              </a:rPr>
              <a:t>που </a:t>
            </a:r>
            <a:r>
              <a:rPr sz="1250" spc="10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προέκυψε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δεν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εμπόδισε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ουσιαστικό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έλεγχο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πλοίου.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9779" y="3880547"/>
            <a:ext cx="6116259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85" dirty="0">
                <a:latin typeface="Calibri"/>
                <a:cs typeface="Calibri"/>
              </a:rPr>
              <a:t>Ίσως</a:t>
            </a:r>
            <a:r>
              <a:rPr sz="1250" spc="21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ο</a:t>
            </a:r>
            <a:r>
              <a:rPr sz="1250" spc="21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πιο</a:t>
            </a:r>
            <a:r>
              <a:rPr sz="1250" spc="21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συχνός</a:t>
            </a:r>
            <a:r>
              <a:rPr sz="1250" spc="21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τύπος</a:t>
            </a:r>
            <a:r>
              <a:rPr sz="1250" spc="22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επιθέσεων</a:t>
            </a:r>
            <a:r>
              <a:rPr sz="1250" spc="21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στις</a:t>
            </a:r>
            <a:r>
              <a:rPr sz="1250" spc="21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επιχειρήσεις</a:t>
            </a:r>
            <a:r>
              <a:rPr sz="1250" spc="22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ήταν</a:t>
            </a:r>
            <a:r>
              <a:rPr sz="1250" spc="21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οι</a:t>
            </a:r>
            <a:r>
              <a:rPr sz="1250" spc="21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επιθέσεις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1217" y="4013782"/>
            <a:ext cx="5575884" cy="532196"/>
          </a:xfrm>
          <a:prstGeom prst="rect">
            <a:avLst/>
          </a:prstGeom>
        </p:spPr>
        <p:txBody>
          <a:bodyPr vert="horz" wrap="square" lIns="0" tIns="6984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50"/>
              </a:spcBef>
            </a:pPr>
            <a:r>
              <a:rPr sz="1250" spc="90" dirty="0">
                <a:latin typeface="Calibri"/>
                <a:cs typeface="Calibri"/>
              </a:rPr>
              <a:t>παρεμβολής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ή </a:t>
            </a:r>
            <a:r>
              <a:rPr sz="1250" spc="85" dirty="0">
                <a:latin typeface="Calibri"/>
                <a:cs typeface="Calibri"/>
              </a:rPr>
              <a:t>αλλοίωσης</a:t>
            </a:r>
            <a:r>
              <a:rPr sz="1250" spc="10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</a:t>
            </a:r>
            <a:r>
              <a:rPr sz="1250" spc="10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συστήματος</a:t>
            </a:r>
            <a:r>
              <a:rPr sz="1250" spc="9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εντοπισμού</a:t>
            </a:r>
            <a:r>
              <a:rPr sz="1250" spc="10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θέσης</a:t>
            </a:r>
            <a:r>
              <a:rPr sz="1250" spc="10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των</a:t>
            </a:r>
            <a:r>
              <a:rPr sz="1250" spc="10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πλοίων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μια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περιοχή,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οι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επιτιθέμενοι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πιθανότατα</a:t>
            </a:r>
            <a:endParaRPr sz="1250">
              <a:latin typeface="Calibri"/>
              <a:cs typeface="Calibri"/>
            </a:endParaRPr>
          </a:p>
          <a:p>
            <a:pPr marL="12700">
              <a:spcBef>
                <a:spcPts val="45"/>
              </a:spcBef>
            </a:pP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είναι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κοντινές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πολιτείες.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5823" y="5137240"/>
            <a:ext cx="5624143" cy="359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750" spc="55" dirty="0">
                <a:latin typeface="Calibri"/>
                <a:cs typeface="Calibri"/>
              </a:rPr>
              <a:t>1 </a:t>
            </a:r>
            <a:r>
              <a:rPr sz="750" spc="40" dirty="0">
                <a:latin typeface="Calibri"/>
                <a:cs typeface="Calibri"/>
              </a:rPr>
              <a:t>P. </a:t>
            </a:r>
            <a:r>
              <a:rPr sz="750" spc="45" dirty="0">
                <a:latin typeface="Calibri"/>
                <a:cs typeface="Calibri"/>
              </a:rPr>
              <a:t>H. </a:t>
            </a:r>
            <a:r>
              <a:rPr sz="750" spc="50" dirty="0">
                <a:latin typeface="Calibri"/>
                <a:cs typeface="Calibri"/>
              </a:rPr>
              <a:t>Meland, </a:t>
            </a:r>
            <a:r>
              <a:rPr sz="750" spc="40" dirty="0">
                <a:latin typeface="Calibri"/>
                <a:cs typeface="Calibri"/>
              </a:rPr>
              <a:t>K. </a:t>
            </a:r>
            <a:r>
              <a:rPr sz="750" spc="50" dirty="0">
                <a:latin typeface="Calibri"/>
                <a:cs typeface="Calibri"/>
              </a:rPr>
              <a:t>Bernsmed, </a:t>
            </a:r>
            <a:r>
              <a:rPr sz="750" spc="35" dirty="0">
                <a:latin typeface="Calibri"/>
                <a:cs typeface="Calibri"/>
              </a:rPr>
              <a:t>E. </a:t>
            </a:r>
            <a:r>
              <a:rPr sz="750" spc="40" dirty="0">
                <a:latin typeface="Calibri"/>
                <a:cs typeface="Calibri"/>
              </a:rPr>
              <a:t>Wille, </a:t>
            </a:r>
            <a:r>
              <a:rPr sz="750" spc="50" dirty="0">
                <a:latin typeface="Calibri"/>
                <a:cs typeface="Calibri"/>
              </a:rPr>
              <a:t>Ø. </a:t>
            </a:r>
            <a:r>
              <a:rPr sz="750" spc="30" dirty="0">
                <a:latin typeface="Calibri"/>
                <a:cs typeface="Calibri"/>
              </a:rPr>
              <a:t>J. </a:t>
            </a:r>
            <a:r>
              <a:rPr sz="750" spc="50" dirty="0">
                <a:latin typeface="Calibri"/>
                <a:cs typeface="Calibri"/>
              </a:rPr>
              <a:t>Rødseth </a:t>
            </a:r>
            <a:r>
              <a:rPr sz="750" spc="45" dirty="0">
                <a:latin typeface="Calibri"/>
                <a:cs typeface="Calibri"/>
              </a:rPr>
              <a:t>και D. A. </a:t>
            </a:r>
            <a:r>
              <a:rPr sz="750" spc="50" dirty="0">
                <a:latin typeface="Calibri"/>
                <a:cs typeface="Calibri"/>
              </a:rPr>
              <a:t>Nesheim, </a:t>
            </a:r>
            <a:r>
              <a:rPr sz="750" spc="55" dirty="0">
                <a:latin typeface="Calibri"/>
                <a:cs typeface="Calibri"/>
              </a:rPr>
              <a:t>"A </a:t>
            </a:r>
            <a:r>
              <a:rPr sz="750" spc="45" dirty="0">
                <a:latin typeface="Calibri"/>
                <a:cs typeface="Calibri"/>
              </a:rPr>
              <a:t>retrospective </a:t>
            </a:r>
            <a:r>
              <a:rPr sz="750" spc="40" dirty="0">
                <a:latin typeface="Calibri"/>
                <a:cs typeface="Calibri"/>
              </a:rPr>
              <a:t>analysis of </a:t>
            </a:r>
            <a:r>
              <a:rPr sz="750" spc="50" dirty="0">
                <a:latin typeface="Calibri"/>
                <a:cs typeface="Calibri"/>
              </a:rPr>
              <a:t>maritime </a:t>
            </a:r>
            <a:r>
              <a:rPr sz="750" spc="45" dirty="0">
                <a:latin typeface="Calibri"/>
                <a:cs typeface="Calibri"/>
              </a:rPr>
              <a:t>cyber </a:t>
            </a:r>
            <a:r>
              <a:rPr sz="750" spc="40" dirty="0">
                <a:latin typeface="Calibri"/>
                <a:cs typeface="Calibri"/>
              </a:rPr>
              <a:t>security 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incidents," </a:t>
            </a:r>
            <a:r>
              <a:rPr sz="750" spc="45" dirty="0">
                <a:latin typeface="Calibri"/>
                <a:cs typeface="Calibri"/>
              </a:rPr>
              <a:t>TransNav </a:t>
            </a:r>
            <a:r>
              <a:rPr sz="750" spc="30" dirty="0">
                <a:latin typeface="Calibri"/>
                <a:cs typeface="Calibri"/>
              </a:rPr>
              <a:t>- </a:t>
            </a:r>
            <a:r>
              <a:rPr sz="750" spc="55" dirty="0">
                <a:latin typeface="Calibri"/>
                <a:cs typeface="Calibri"/>
              </a:rPr>
              <a:t>The </a:t>
            </a:r>
            <a:r>
              <a:rPr sz="750" spc="40" dirty="0">
                <a:latin typeface="Calibri"/>
                <a:cs typeface="Calibri"/>
              </a:rPr>
              <a:t>International </a:t>
            </a:r>
            <a:r>
              <a:rPr sz="750" spc="45" dirty="0">
                <a:latin typeface="Calibri"/>
                <a:cs typeface="Calibri"/>
              </a:rPr>
              <a:t>Journal </a:t>
            </a:r>
            <a:r>
              <a:rPr sz="750" spc="55" dirty="0">
                <a:latin typeface="Calibri"/>
                <a:cs typeface="Calibri"/>
              </a:rPr>
              <a:t>on Marine </a:t>
            </a:r>
            <a:r>
              <a:rPr sz="750" spc="45" dirty="0">
                <a:latin typeface="Calibri"/>
                <a:cs typeface="Calibri"/>
              </a:rPr>
              <a:t>Navigation </a:t>
            </a:r>
            <a:r>
              <a:rPr sz="750" spc="55" dirty="0">
                <a:latin typeface="Calibri"/>
                <a:cs typeface="Calibri"/>
              </a:rPr>
              <a:t>and </a:t>
            </a:r>
            <a:r>
              <a:rPr sz="750" spc="40" dirty="0">
                <a:latin typeface="Calibri"/>
                <a:cs typeface="Calibri"/>
              </a:rPr>
              <a:t>Safety </a:t>
            </a:r>
            <a:r>
              <a:rPr sz="750" spc="55" dirty="0">
                <a:latin typeface="Calibri"/>
                <a:cs typeface="Calibri"/>
              </a:rPr>
              <a:t>on </a:t>
            </a:r>
            <a:r>
              <a:rPr sz="750" spc="50" dirty="0">
                <a:latin typeface="Calibri"/>
                <a:cs typeface="Calibri"/>
              </a:rPr>
              <a:t>Sea </a:t>
            </a:r>
            <a:r>
              <a:rPr sz="750" spc="40" dirty="0">
                <a:latin typeface="Calibri"/>
                <a:cs typeface="Calibri"/>
              </a:rPr>
              <a:t>Transportation, vol. </a:t>
            </a:r>
            <a:r>
              <a:rPr sz="750" spc="45" dirty="0">
                <a:latin typeface="Calibri"/>
                <a:cs typeface="Calibri"/>
              </a:rPr>
              <a:t>15, no. </a:t>
            </a:r>
            <a:r>
              <a:rPr sz="750" spc="40" dirty="0">
                <a:latin typeface="Calibri"/>
                <a:cs typeface="Calibri"/>
              </a:rPr>
              <a:t>3, σ. </a:t>
            </a:r>
            <a:r>
              <a:rPr sz="750" spc="50" dirty="0">
                <a:latin typeface="Calibri"/>
                <a:cs typeface="Calibri"/>
              </a:rPr>
              <a:t>519- </a:t>
            </a:r>
            <a:r>
              <a:rPr sz="750" spc="-155" dirty="0">
                <a:latin typeface="Calibri"/>
                <a:cs typeface="Calibri"/>
              </a:rPr>
              <a:t> </a:t>
            </a:r>
            <a:r>
              <a:rPr sz="750" spc="45" dirty="0">
                <a:latin typeface="Calibri"/>
                <a:cs typeface="Calibri"/>
              </a:rPr>
              <a:t>530,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50" dirty="0">
                <a:latin typeface="Calibri"/>
                <a:cs typeface="Calibri"/>
              </a:rPr>
              <a:t>2021.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888336" y="72425"/>
            <a:ext cx="5306646" cy="6880161"/>
            <a:chOff x="6882205" y="0"/>
            <a:chExt cx="5306695" cy="6880225"/>
          </a:xfrm>
        </p:grpSpPr>
        <p:sp>
          <p:nvSpPr>
            <p:cNvPr id="11" name="object 11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1133574" y="5883787"/>
            <a:ext cx="132079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05"/>
              </a:lnSpc>
            </a:pPr>
            <a:r>
              <a:rPr sz="850" spc="-30" dirty="0">
                <a:latin typeface="Calibri"/>
                <a:cs typeface="Calibri"/>
              </a:rPr>
              <a:t>6</a:t>
            </a:r>
            <a:r>
              <a:rPr sz="850" dirty="0">
                <a:latin typeface="Calibri"/>
                <a:cs typeface="Calibri"/>
              </a:rPr>
              <a:t>0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298" y="-22161"/>
            <a:ext cx="5306646" cy="6880161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3056" y="16858"/>
            <a:ext cx="5730822" cy="1135760"/>
          </a:xfrm>
          <a:prstGeom prst="rect">
            <a:avLst/>
          </a:prstGeom>
        </p:spPr>
        <p:txBody>
          <a:bodyPr vert="horz" wrap="square" lIns="0" tIns="57150" rIns="0" bIns="0" rtlCol="0" anchor="ctr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450"/>
              </a:spcBef>
            </a:pPr>
            <a:r>
              <a:rPr sz="2550" spc="180" dirty="0">
                <a:solidFill>
                  <a:srgbClr val="FFB900"/>
                </a:solidFill>
              </a:rPr>
              <a:t>Δείγμα</a:t>
            </a:r>
            <a:r>
              <a:rPr sz="2550" spc="200" dirty="0">
                <a:solidFill>
                  <a:srgbClr val="FFB900"/>
                </a:solidFill>
              </a:rPr>
              <a:t> </a:t>
            </a:r>
            <a:r>
              <a:rPr sz="2550" spc="180" dirty="0">
                <a:solidFill>
                  <a:srgbClr val="FFB900"/>
                </a:solidFill>
              </a:rPr>
              <a:t>επιθέσεων</a:t>
            </a:r>
            <a:r>
              <a:rPr sz="2550" spc="204" dirty="0">
                <a:solidFill>
                  <a:srgbClr val="FFB900"/>
                </a:solidFill>
              </a:rPr>
              <a:t> </a:t>
            </a:r>
            <a:r>
              <a:rPr sz="2550" spc="195" dirty="0">
                <a:solidFill>
                  <a:srgbClr val="FFB900"/>
                </a:solidFill>
              </a:rPr>
              <a:t>κυβερνοασφάλειας </a:t>
            </a:r>
            <a:r>
              <a:rPr sz="2550" spc="-625" dirty="0">
                <a:solidFill>
                  <a:srgbClr val="FFB900"/>
                </a:solidFill>
              </a:rPr>
              <a:t> </a:t>
            </a:r>
            <a:r>
              <a:rPr sz="2550" spc="180" dirty="0">
                <a:solidFill>
                  <a:srgbClr val="FFB900"/>
                </a:solidFill>
              </a:rPr>
              <a:t>στον</a:t>
            </a:r>
            <a:r>
              <a:rPr sz="2550" spc="215" dirty="0">
                <a:solidFill>
                  <a:srgbClr val="FFB900"/>
                </a:solidFill>
              </a:rPr>
              <a:t> </a:t>
            </a:r>
            <a:r>
              <a:rPr sz="2550" spc="180" dirty="0">
                <a:solidFill>
                  <a:srgbClr val="FFB900"/>
                </a:solidFill>
              </a:rPr>
              <a:t>ναυτιλιακό</a:t>
            </a:r>
            <a:r>
              <a:rPr sz="2550" spc="220" dirty="0">
                <a:solidFill>
                  <a:srgbClr val="FFB900"/>
                </a:solidFill>
              </a:rPr>
              <a:t> </a:t>
            </a:r>
            <a:r>
              <a:rPr sz="2550" spc="180" dirty="0">
                <a:solidFill>
                  <a:srgbClr val="FFB900"/>
                </a:solidFill>
              </a:rPr>
              <a:t>τομέα</a:t>
            </a:r>
            <a:endParaRPr sz="2550"/>
          </a:p>
        </p:txBody>
      </p:sp>
      <p:sp>
        <p:nvSpPr>
          <p:cNvPr id="18" name="object 18"/>
          <p:cNvSpPr txBox="1"/>
          <p:nvPr/>
        </p:nvSpPr>
        <p:spPr>
          <a:xfrm>
            <a:off x="11105138" y="5700670"/>
            <a:ext cx="236852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643">
              <a:lnSpc>
                <a:spcPts val="910"/>
              </a:lnSpc>
            </a:pPr>
            <a:fld id="{81D60167-4931-47E6-BA6A-407CBD079E47}" type="slidenum">
              <a:rPr sz="850" spc="40" dirty="0">
                <a:latin typeface="Calibri"/>
                <a:cs typeface="Calibri"/>
              </a:rPr>
              <a:pPr marL="80643">
                <a:lnSpc>
                  <a:spcPts val="910"/>
                </a:lnSpc>
              </a:pPr>
              <a:t>61</a:t>
            </a:fld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8297" y="1041993"/>
            <a:ext cx="6351846" cy="765593"/>
          </a:xfrm>
          <a:prstGeom prst="rect">
            <a:avLst/>
          </a:prstGeom>
        </p:spPr>
        <p:txBody>
          <a:bodyPr vert="horz" wrap="square" lIns="0" tIns="92709" rIns="0" bIns="0" rtlCol="0">
            <a:spAutoFit/>
          </a:bodyPr>
          <a:lstStyle/>
          <a:p>
            <a:pPr marL="25400">
              <a:spcBef>
                <a:spcPts val="730"/>
              </a:spcBef>
            </a:pPr>
            <a:r>
              <a:rPr sz="950" spc="65" dirty="0">
                <a:latin typeface="Calibri"/>
                <a:cs typeface="Calibri"/>
              </a:rPr>
              <a:t>Ένα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έγγραφο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00" spc="60" baseline="32407" dirty="0">
                <a:latin typeface="Calibri"/>
                <a:cs typeface="Calibri"/>
              </a:rPr>
              <a:t>20221</a:t>
            </a:r>
            <a:r>
              <a:rPr sz="900" spc="30" baseline="32407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παρουσιάζει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διάφορα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περιστατικά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κυβερνοασφάλειας:</a:t>
            </a:r>
            <a:endParaRPr sz="950">
              <a:latin typeface="Calibri"/>
              <a:cs typeface="Calibri"/>
            </a:endParaRPr>
          </a:p>
          <a:p>
            <a:pPr>
              <a:spcBef>
                <a:spcPts val="5"/>
              </a:spcBef>
            </a:pPr>
            <a:endParaRPr sz="850">
              <a:latin typeface="Calibri"/>
              <a:cs typeface="Calibri"/>
            </a:endParaRPr>
          </a:p>
          <a:p>
            <a:pPr marL="116202" indent="-90804">
              <a:buClr>
                <a:srgbClr val="FFB900"/>
              </a:buClr>
              <a:buSzPct val="126315"/>
              <a:buFont typeface="Segoe UI Symbol"/>
              <a:buChar char="▪"/>
              <a:tabLst>
                <a:tab pos="116202" algn="l"/>
              </a:tabLst>
            </a:pPr>
            <a:r>
              <a:rPr sz="950" spc="80" dirty="0">
                <a:latin typeface="Calibri"/>
                <a:cs typeface="Calibri"/>
              </a:rPr>
              <a:t>Μια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επίθεση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παρεμβολής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GPS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Νότια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Κορέα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2016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οδήγησε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σε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σύγκρουση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πλοίων.</a:t>
            </a:r>
            <a:endParaRPr sz="950">
              <a:latin typeface="Calibri"/>
              <a:cs typeface="Calibri"/>
            </a:endParaRPr>
          </a:p>
          <a:p>
            <a:pPr marL="116202" indent="-90804">
              <a:spcBef>
                <a:spcPts val="825"/>
              </a:spcBef>
              <a:buClr>
                <a:srgbClr val="FFB900"/>
              </a:buClr>
              <a:buSzPct val="126315"/>
              <a:buFont typeface="Segoe UI Symbol"/>
              <a:buChar char="▪"/>
              <a:tabLst>
                <a:tab pos="116202" algn="l"/>
              </a:tabLst>
            </a:pPr>
            <a:r>
              <a:rPr sz="950" spc="105" dirty="0">
                <a:latin typeface="Calibri"/>
                <a:cs typeface="Calibri"/>
              </a:rPr>
              <a:t>Μια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άλλη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επίθεση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παρεμβολής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GPS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στην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ίδια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περιοχή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προκάλεσε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προβλήματα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πλοήγησης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σε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280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πλοία.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0993" y="1874956"/>
            <a:ext cx="6697918" cy="1590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26315"/>
              <a:buFont typeface="Segoe UI Symbol"/>
              <a:buChar char="▪"/>
              <a:tabLst>
                <a:tab pos="104135" algn="l"/>
              </a:tabLst>
            </a:pPr>
            <a:r>
              <a:rPr sz="950" spc="65" dirty="0">
                <a:latin typeface="Calibri"/>
                <a:cs typeface="Calibri"/>
              </a:rPr>
              <a:t>Ένα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μεγάλο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πλοίο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μεταφοράς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εμπορευματοκιβωτίων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έχασε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σύστημα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πλοήγησής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για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αρκετές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ώρες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καθ'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οδόν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0997" y="1881591"/>
            <a:ext cx="7623104" cy="1170832"/>
          </a:xfrm>
          <a:prstGeom prst="rect">
            <a:avLst/>
          </a:prstGeom>
        </p:spPr>
        <p:txBody>
          <a:bodyPr vert="horz" wrap="square" lIns="0" tIns="95249" rIns="0" bIns="0" rtlCol="0">
            <a:spAutoFit/>
          </a:bodyPr>
          <a:lstStyle/>
          <a:p>
            <a:pPr marL="103502">
              <a:spcBef>
                <a:spcPts val="750"/>
              </a:spcBef>
            </a:pPr>
            <a:r>
              <a:rPr sz="950" spc="70" dirty="0">
                <a:latin typeface="Calibri"/>
                <a:cs typeface="Calibri"/>
              </a:rPr>
              <a:t>από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Κύπρο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προς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Τζιμπουτί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2017</a:t>
            </a:r>
            <a:endParaRPr sz="950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103502" indent="-90804">
              <a:buClr>
                <a:srgbClr val="FFB900"/>
              </a:buClr>
              <a:buSzPct val="126315"/>
              <a:buFont typeface="Segoe UI Symbol"/>
              <a:buChar char="▪"/>
              <a:tabLst>
                <a:tab pos="103502" algn="l"/>
              </a:tabLst>
            </a:pPr>
            <a:r>
              <a:rPr sz="950" spc="65" dirty="0">
                <a:latin typeface="Calibri"/>
                <a:cs typeface="Calibri"/>
              </a:rPr>
              <a:t>Το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σύστημα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GPS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ενός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πλοίου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που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έπλεε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Βαλτική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Θάλασσα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έδειξε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εσφαλμένα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θέση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στεριά,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2018.</a:t>
            </a:r>
            <a:endParaRPr sz="950">
              <a:latin typeface="Calibri"/>
              <a:cs typeface="Calibri"/>
            </a:endParaRPr>
          </a:p>
          <a:p>
            <a:pPr marL="103502" indent="-90804">
              <a:spcBef>
                <a:spcPts val="560"/>
              </a:spcBef>
              <a:buClr>
                <a:srgbClr val="FFB900"/>
              </a:buClr>
              <a:buSzPct val="126315"/>
              <a:buFont typeface="Segoe UI Symbol"/>
              <a:buChar char="▪"/>
              <a:tabLst>
                <a:tab pos="103502" algn="l"/>
              </a:tabLst>
            </a:pPr>
            <a:r>
              <a:rPr sz="950" spc="80" dirty="0">
                <a:latin typeface="Calibri"/>
                <a:cs typeface="Calibri"/>
              </a:rPr>
              <a:t>Μια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σοβαρή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επίθεση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με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κακόβουλο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λογισμικό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στα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logistics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Maersk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σταμάτησε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τις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λιμενικές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λειτουργίες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σε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76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τοποθεσίες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σε</a:t>
            </a:r>
            <a:endParaRPr sz="950">
              <a:latin typeface="Calibri"/>
              <a:cs typeface="Calibri"/>
            </a:endParaRPr>
          </a:p>
          <a:p>
            <a:pPr marL="104135">
              <a:spcBef>
                <a:spcPts val="55"/>
              </a:spcBef>
            </a:pPr>
            <a:r>
              <a:rPr sz="950" spc="35" dirty="0">
                <a:latin typeface="Calibri"/>
                <a:cs typeface="Calibri"/>
              </a:rPr>
              <a:t>2018.</a:t>
            </a:r>
            <a:endParaRPr sz="950">
              <a:latin typeface="Calibri"/>
              <a:cs typeface="Calibri"/>
            </a:endParaRPr>
          </a:p>
          <a:p>
            <a:pPr>
              <a:spcBef>
                <a:spcPts val="45"/>
              </a:spcBef>
            </a:pPr>
            <a:endParaRPr sz="800">
              <a:latin typeface="Calibri"/>
              <a:cs typeface="Calibri"/>
            </a:endParaRPr>
          </a:p>
          <a:p>
            <a:pPr marL="103502" indent="-90804">
              <a:buClr>
                <a:srgbClr val="FFB900"/>
              </a:buClr>
              <a:buSzPct val="126315"/>
              <a:buFont typeface="Segoe UI Symbol"/>
              <a:buChar char="▪"/>
              <a:tabLst>
                <a:tab pos="103502" algn="l"/>
              </a:tabLst>
            </a:pPr>
            <a:r>
              <a:rPr sz="950" spc="105" dirty="0">
                <a:latin typeface="Calibri"/>
                <a:cs typeface="Calibri"/>
              </a:rPr>
              <a:t>Μια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επίθεση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ιού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στο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ECDIS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ενός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ολοκαίνουργιου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πλοίου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μεταφοράς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χύδην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φορτίου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κόστισε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χιλιάδες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δολάρια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2018.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0995" y="3114363"/>
            <a:ext cx="6484560" cy="1590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26315"/>
              <a:buFont typeface="Segoe UI Symbol"/>
              <a:buChar char="▪"/>
              <a:tabLst>
                <a:tab pos="104135" algn="l"/>
              </a:tabLst>
            </a:pPr>
            <a:r>
              <a:rPr sz="950" spc="105" dirty="0">
                <a:latin typeface="Calibri"/>
                <a:cs typeface="Calibri"/>
              </a:rPr>
              <a:t>Μια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επίθεση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κακόβουλου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λογισμικού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σε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υπολογιστές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επί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του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σκάφους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που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προμηθεύτηκε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ένας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εργολάβος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0994" y="3146939"/>
            <a:ext cx="6175952" cy="609846"/>
          </a:xfrm>
          <a:prstGeom prst="rect">
            <a:avLst/>
          </a:prstGeom>
        </p:spPr>
        <p:txBody>
          <a:bodyPr vert="horz" wrap="square" lIns="0" tIns="69849" rIns="0" bIns="0" rtlCol="0">
            <a:spAutoFit/>
          </a:bodyPr>
          <a:lstStyle/>
          <a:p>
            <a:pPr marL="103502">
              <a:spcBef>
                <a:spcPts val="550"/>
              </a:spcBef>
            </a:pPr>
            <a:r>
              <a:rPr sz="950" spc="90" dirty="0">
                <a:latin typeface="Calibri"/>
                <a:cs typeface="Calibri"/>
              </a:rPr>
              <a:t>του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Πολεμικού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Ναυτικού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των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110" dirty="0">
                <a:latin typeface="Calibri"/>
                <a:cs typeface="Calibri"/>
              </a:rPr>
              <a:t>ΗΠΑ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είχε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ως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αποτέλεσμα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μαζική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κλοπή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ευαίσθητων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δεδομένων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το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2019.</a:t>
            </a:r>
            <a:endParaRPr sz="950">
              <a:latin typeface="Calibri"/>
              <a:cs typeface="Calibri"/>
            </a:endParaRPr>
          </a:p>
          <a:p>
            <a:pPr marL="104135" marR="1061687" indent="-91436">
              <a:lnSpc>
                <a:spcPct val="106100"/>
              </a:lnSpc>
              <a:spcBef>
                <a:spcPts val="745"/>
              </a:spcBef>
              <a:buClr>
                <a:srgbClr val="FFB900"/>
              </a:buClr>
              <a:buSzPct val="126315"/>
              <a:buFont typeface="Segoe UI Symbol"/>
              <a:buChar char="▪"/>
              <a:tabLst>
                <a:tab pos="103502" algn="l"/>
              </a:tabLst>
            </a:pPr>
            <a:r>
              <a:rPr sz="950" spc="70" dirty="0">
                <a:latin typeface="Calibri"/>
                <a:cs typeface="Calibri"/>
              </a:rPr>
              <a:t>Τα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συστήματα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διαχείρισης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δύο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πλοίων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μολύνθηκαν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από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μακρο-ιό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AZORult,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ο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οποίος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114" dirty="0">
                <a:latin typeface="Calibri"/>
                <a:cs typeface="Calibri"/>
              </a:rPr>
              <a:t>ήρθε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114" dirty="0">
                <a:latin typeface="Calibri"/>
                <a:cs typeface="Calibri"/>
              </a:rPr>
              <a:t>σε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110" dirty="0">
                <a:latin typeface="Calibri"/>
                <a:cs typeface="Calibri"/>
              </a:rPr>
              <a:t>ένα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120" dirty="0">
                <a:latin typeface="Calibri"/>
                <a:cs typeface="Calibri"/>
              </a:rPr>
              <a:t>έγγραφο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135" dirty="0">
                <a:latin typeface="Calibri"/>
                <a:cs typeface="Calibri"/>
              </a:rPr>
              <a:t>Word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125" dirty="0">
                <a:latin typeface="Calibri"/>
                <a:cs typeface="Calibri"/>
              </a:rPr>
              <a:t>ως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110" dirty="0">
                <a:latin typeface="Calibri"/>
                <a:cs typeface="Calibri"/>
              </a:rPr>
              <a:t>συνημμένο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email.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0996" y="3859745"/>
            <a:ext cx="6538534" cy="1590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26315"/>
              <a:buFont typeface="Segoe UI Symbol"/>
              <a:buChar char="▪"/>
              <a:tabLst>
                <a:tab pos="104135" algn="l"/>
              </a:tabLst>
            </a:pPr>
            <a:r>
              <a:rPr sz="950" spc="80" dirty="0">
                <a:latin typeface="Calibri"/>
                <a:cs typeface="Calibri"/>
              </a:rPr>
              <a:t>Μια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επίθεση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στο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σύστημα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πληροφορικής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της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ναυτιλιακής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εταιρείας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CMA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CGM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SA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επηρέασε</a:t>
            </a:r>
            <a:r>
              <a:rPr sz="950" spc="40" dirty="0">
                <a:latin typeface="Calibri"/>
                <a:cs typeface="Calibri"/>
              </a:rPr>
              <a:t> την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εφοδιαστική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και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0993" y="3883622"/>
            <a:ext cx="6730938" cy="491800"/>
          </a:xfrm>
          <a:prstGeom prst="rect">
            <a:avLst/>
          </a:prstGeom>
        </p:spPr>
        <p:txBody>
          <a:bodyPr vert="horz" wrap="square" lIns="0" tIns="78104" rIns="0" bIns="0" rtlCol="0">
            <a:spAutoFit/>
          </a:bodyPr>
          <a:lstStyle/>
          <a:p>
            <a:pPr marL="103502">
              <a:spcBef>
                <a:spcPts val="615"/>
              </a:spcBef>
            </a:pPr>
            <a:r>
              <a:rPr sz="950" spc="45" dirty="0">
                <a:latin typeface="Calibri"/>
                <a:cs typeface="Calibri"/>
              </a:rPr>
              <a:t>τις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υπηρεσίες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εξυπηρέτησης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πελατών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της.</a:t>
            </a:r>
            <a:endParaRPr sz="950">
              <a:latin typeface="Calibri"/>
              <a:cs typeface="Calibri"/>
            </a:endParaRPr>
          </a:p>
          <a:p>
            <a:pPr>
              <a:spcBef>
                <a:spcPts val="50"/>
              </a:spcBef>
            </a:pPr>
            <a:endParaRPr sz="700">
              <a:latin typeface="Calibri"/>
              <a:cs typeface="Calibri"/>
            </a:endParaRPr>
          </a:p>
          <a:p>
            <a:pPr marL="104135" indent="-91436">
              <a:buClr>
                <a:srgbClr val="FFB900"/>
              </a:buClr>
              <a:buSzPct val="126315"/>
              <a:buFont typeface="Segoe UI Symbol"/>
              <a:buChar char="▪"/>
              <a:tabLst>
                <a:tab pos="104135" algn="l"/>
              </a:tabLst>
            </a:pPr>
            <a:r>
              <a:rPr sz="950" spc="105" dirty="0">
                <a:latin typeface="Calibri"/>
                <a:cs typeface="Calibri"/>
              </a:rPr>
              <a:t>Μια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επίθεση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5" dirty="0">
                <a:latin typeface="Calibri"/>
                <a:cs typeface="Calibri"/>
              </a:rPr>
              <a:t>ransomware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i="1" spc="85" dirty="0">
                <a:latin typeface="Calibri"/>
                <a:cs typeface="Calibri"/>
              </a:rPr>
              <a:t>Mespinoza/Pysa</a:t>
            </a:r>
            <a:r>
              <a:rPr sz="950" i="1" spc="45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έθεσε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σε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5" dirty="0">
                <a:latin typeface="Calibri"/>
                <a:cs typeface="Calibri"/>
              </a:rPr>
              <a:t>κίνδυνο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τις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λειτουργίες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90" dirty="0">
                <a:latin typeface="Calibri"/>
                <a:cs typeface="Calibri"/>
              </a:rPr>
              <a:t>στο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λιμάνι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της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100" dirty="0">
                <a:latin typeface="Calibri"/>
                <a:cs typeface="Calibri"/>
              </a:rPr>
              <a:t>Μασσαλίας</a:t>
            </a:r>
            <a:r>
              <a:rPr sz="950" spc="5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το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2020.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0994" y="4465467"/>
            <a:ext cx="6752527" cy="1590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26315"/>
              <a:buFont typeface="Segoe UI Symbol"/>
              <a:buChar char="▪"/>
              <a:tabLst>
                <a:tab pos="104135" algn="l"/>
              </a:tabLst>
            </a:pPr>
            <a:r>
              <a:rPr sz="950" spc="80" dirty="0">
                <a:latin typeface="Calibri"/>
                <a:cs typeface="Calibri"/>
              </a:rPr>
              <a:t>Μια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επίθεση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ransomware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σε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ελληνικές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ναυτιλιακές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εταιρείες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(που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εξαπλώθηκε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μέσω</a:t>
            </a:r>
            <a:r>
              <a:rPr sz="950" spc="18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μιας</a:t>
            </a:r>
            <a:r>
              <a:rPr sz="950" spc="18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εταιρείας</a:t>
            </a:r>
            <a:r>
              <a:rPr sz="950" spc="175" dirty="0">
                <a:latin typeface="Calibri"/>
                <a:cs typeface="Calibri"/>
              </a:rPr>
              <a:t> </a:t>
            </a:r>
            <a:r>
              <a:rPr sz="950" spc="75" dirty="0">
                <a:latin typeface="Calibri"/>
                <a:cs typeface="Calibri"/>
              </a:rPr>
              <a:t>συμβούλων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0994" y="4566727"/>
            <a:ext cx="6752527" cy="509883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03502" marR="5080">
              <a:lnSpc>
                <a:spcPct val="69900"/>
              </a:lnSpc>
              <a:spcBef>
                <a:spcPts val="440"/>
              </a:spcBef>
            </a:pPr>
            <a:r>
              <a:rPr sz="950" spc="65" dirty="0">
                <a:latin typeface="Calibri"/>
                <a:cs typeface="Calibri"/>
              </a:rPr>
              <a:t>πληροφορικής)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πραγματοποιήθηκε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</a:t>
            </a:r>
            <a:r>
              <a:rPr sz="950" spc="21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2021.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Λίγες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ημέρες</a:t>
            </a:r>
            <a:r>
              <a:rPr sz="950" spc="21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μετά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την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επίθεση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ένα</a:t>
            </a:r>
            <a:r>
              <a:rPr sz="950" spc="21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πλοίο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υπέστη</a:t>
            </a:r>
            <a:r>
              <a:rPr sz="950" spc="204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πειρατεία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και</a:t>
            </a:r>
            <a:r>
              <a:rPr sz="950" spc="210" dirty="0">
                <a:latin typeface="Calibri"/>
                <a:cs typeface="Calibri"/>
              </a:rPr>
              <a:t> </a:t>
            </a:r>
            <a:r>
              <a:rPr sz="950" spc="50" dirty="0">
                <a:latin typeface="Calibri"/>
                <a:cs typeface="Calibri"/>
              </a:rPr>
              <a:t>έξι </a:t>
            </a:r>
            <a:r>
              <a:rPr sz="950" spc="-20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πλοία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έχασαν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τον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έλεγχο</a:t>
            </a:r>
            <a:r>
              <a:rPr sz="950" spc="2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πηδαλίου.</a:t>
            </a:r>
            <a:endParaRPr sz="950">
              <a:latin typeface="Calibri"/>
              <a:cs typeface="Calibri"/>
            </a:endParaRPr>
          </a:p>
          <a:p>
            <a:pPr marL="103502" indent="-90804">
              <a:spcBef>
                <a:spcPts val="760"/>
              </a:spcBef>
              <a:buClr>
                <a:srgbClr val="FFB900"/>
              </a:buClr>
              <a:buSzPct val="126315"/>
              <a:buFont typeface="Segoe UI Symbol"/>
              <a:buChar char="▪"/>
              <a:tabLst>
                <a:tab pos="103502" algn="l"/>
              </a:tabLst>
            </a:pPr>
            <a:r>
              <a:rPr sz="950" spc="60" dirty="0">
                <a:latin typeface="Calibri"/>
                <a:cs typeface="Calibri"/>
              </a:rPr>
              <a:t>Επίθεση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διαχείριση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κωδικών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70" dirty="0">
                <a:latin typeface="Calibri"/>
                <a:cs typeface="Calibri"/>
              </a:rPr>
              <a:t>πρόσβασης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στο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0" dirty="0">
                <a:latin typeface="Calibri"/>
                <a:cs typeface="Calibri"/>
              </a:rPr>
              <a:t>λιμάνι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του</a:t>
            </a:r>
            <a:r>
              <a:rPr sz="950" spc="40" dirty="0">
                <a:latin typeface="Calibri"/>
                <a:cs typeface="Calibri"/>
              </a:rPr>
              <a:t> </a:t>
            </a:r>
            <a:r>
              <a:rPr sz="950" spc="65" dirty="0">
                <a:latin typeface="Calibri"/>
                <a:cs typeface="Calibri"/>
              </a:rPr>
              <a:t>Χιούστον</a:t>
            </a:r>
            <a:r>
              <a:rPr sz="950" spc="35" dirty="0">
                <a:latin typeface="Calibri"/>
                <a:cs typeface="Calibri"/>
              </a:rPr>
              <a:t> </a:t>
            </a:r>
            <a:r>
              <a:rPr sz="950" spc="55" dirty="0">
                <a:latin typeface="Calibri"/>
                <a:cs typeface="Calibri"/>
              </a:rPr>
              <a:t>το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45" dirty="0">
                <a:latin typeface="Calibri"/>
                <a:cs typeface="Calibri"/>
              </a:rPr>
              <a:t>2022.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3386" y="5410784"/>
            <a:ext cx="5293946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00"/>
              </a:lnSpc>
              <a:spcBef>
                <a:spcPts val="100"/>
              </a:spcBef>
            </a:pPr>
            <a:r>
              <a:rPr sz="750" spc="35" dirty="0">
                <a:latin typeface="Calibri"/>
                <a:cs typeface="Calibri"/>
              </a:rPr>
              <a:t>1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Akpan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20" dirty="0">
                <a:latin typeface="Calibri"/>
                <a:cs typeface="Calibri"/>
              </a:rPr>
              <a:t>F,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35" dirty="0">
                <a:latin typeface="Calibri"/>
                <a:cs typeface="Calibri"/>
              </a:rPr>
              <a:t>Bendiab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30" dirty="0">
                <a:latin typeface="Calibri"/>
                <a:cs typeface="Calibri"/>
              </a:rPr>
              <a:t>G,</a:t>
            </a:r>
            <a:r>
              <a:rPr sz="750" spc="25" dirty="0">
                <a:latin typeface="Calibri"/>
                <a:cs typeface="Calibri"/>
              </a:rPr>
              <a:t> Shiaeles </a:t>
            </a:r>
            <a:r>
              <a:rPr sz="750" spc="20" dirty="0">
                <a:latin typeface="Calibri"/>
                <a:cs typeface="Calibri"/>
              </a:rPr>
              <a:t>S,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30" dirty="0">
                <a:latin typeface="Calibri"/>
                <a:cs typeface="Calibri"/>
              </a:rPr>
              <a:t>Karamperidis</a:t>
            </a:r>
            <a:r>
              <a:rPr sz="750" spc="20" dirty="0">
                <a:latin typeface="Calibri"/>
                <a:cs typeface="Calibri"/>
              </a:rPr>
              <a:t> S,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30" dirty="0">
                <a:latin typeface="Calibri"/>
                <a:cs typeface="Calibri"/>
              </a:rPr>
              <a:t>Michaloliakos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spc="40" dirty="0">
                <a:latin typeface="Calibri"/>
                <a:cs typeface="Calibri"/>
              </a:rPr>
              <a:t>M.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25" dirty="0">
                <a:latin typeface="Calibri"/>
                <a:cs typeface="Calibri"/>
              </a:rPr>
              <a:t>Cybersecurity </a:t>
            </a:r>
            <a:r>
              <a:rPr sz="750" spc="30" dirty="0">
                <a:latin typeface="Calibri"/>
                <a:cs typeface="Calibri"/>
              </a:rPr>
              <a:t>Challenges</a:t>
            </a:r>
            <a:r>
              <a:rPr sz="750" spc="25" dirty="0">
                <a:latin typeface="Calibri"/>
                <a:cs typeface="Calibri"/>
              </a:rPr>
              <a:t> in </a:t>
            </a:r>
            <a:r>
              <a:rPr sz="750" spc="30" dirty="0">
                <a:latin typeface="Calibri"/>
                <a:cs typeface="Calibri"/>
              </a:rPr>
              <a:t>the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30" dirty="0">
                <a:latin typeface="Calibri"/>
                <a:cs typeface="Calibri"/>
              </a:rPr>
              <a:t>Maritime</a:t>
            </a:r>
            <a:r>
              <a:rPr sz="750" spc="25" dirty="0">
                <a:latin typeface="Calibri"/>
                <a:cs typeface="Calibri"/>
              </a:rPr>
              <a:t> Sector. </a:t>
            </a:r>
            <a:r>
              <a:rPr sz="750" spc="30" dirty="0">
                <a:latin typeface="Calibri"/>
                <a:cs typeface="Calibri"/>
              </a:rPr>
              <a:t>Δίκτυο.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ts val="900"/>
              </a:lnSpc>
            </a:pPr>
            <a:r>
              <a:rPr sz="750" spc="30" dirty="0">
                <a:latin typeface="Calibri"/>
                <a:cs typeface="Calibri"/>
              </a:rPr>
              <a:t>2022;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spc="30" dirty="0">
                <a:latin typeface="Calibri"/>
                <a:cs typeface="Calibri"/>
              </a:rPr>
              <a:t>2(1):123-138.</a:t>
            </a:r>
            <a:r>
              <a:rPr sz="750" spc="10" dirty="0">
                <a:latin typeface="Calibri"/>
                <a:cs typeface="Calibri"/>
              </a:rPr>
              <a:t> </a:t>
            </a:r>
            <a:r>
              <a:rPr sz="750" spc="20" dirty="0">
                <a:latin typeface="Calibri"/>
                <a:cs typeface="Calibri"/>
              </a:rPr>
              <a:t>https://doi.org/10.3390/network2010009.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627" y="-2981"/>
            <a:ext cx="3050512" cy="6880161"/>
            <a:chOff x="6882205" y="0"/>
            <a:chExt cx="3050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3074" y="516723"/>
            <a:ext cx="5147262" cy="36830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z="2550" spc="185" dirty="0">
                <a:solidFill>
                  <a:srgbClr val="FFB900"/>
                </a:solidFill>
              </a:rPr>
              <a:t>Σύνδεση </a:t>
            </a:r>
            <a:r>
              <a:rPr sz="2550" spc="155" dirty="0">
                <a:solidFill>
                  <a:srgbClr val="FFB900"/>
                </a:solidFill>
              </a:rPr>
              <a:t>με</a:t>
            </a:r>
            <a:r>
              <a:rPr sz="2550" spc="190" dirty="0">
                <a:solidFill>
                  <a:srgbClr val="FFB900"/>
                </a:solidFill>
              </a:rPr>
              <a:t> </a:t>
            </a:r>
            <a:r>
              <a:rPr sz="2550" spc="155" dirty="0">
                <a:solidFill>
                  <a:srgbClr val="FFB900"/>
                </a:solidFill>
              </a:rPr>
              <a:t>το</a:t>
            </a:r>
            <a:r>
              <a:rPr sz="2550" spc="204" dirty="0">
                <a:solidFill>
                  <a:srgbClr val="FFB900"/>
                </a:solidFill>
              </a:rPr>
              <a:t> </a:t>
            </a:r>
            <a:r>
              <a:rPr sz="2550" spc="190" dirty="0">
                <a:solidFill>
                  <a:srgbClr val="FFB900"/>
                </a:solidFill>
              </a:rPr>
              <a:t>θαλάσσιο</a:t>
            </a:r>
            <a:r>
              <a:rPr sz="2550" spc="210" dirty="0">
                <a:solidFill>
                  <a:srgbClr val="FFB900"/>
                </a:solidFill>
              </a:rPr>
              <a:t> </a:t>
            </a:r>
            <a:r>
              <a:rPr sz="2550" spc="175" dirty="0">
                <a:solidFill>
                  <a:srgbClr val="FFB900"/>
                </a:solidFill>
              </a:rPr>
              <a:t>έγκλημα</a:t>
            </a:r>
            <a:endParaRPr sz="2550"/>
          </a:p>
        </p:txBody>
      </p:sp>
      <p:sp>
        <p:nvSpPr>
          <p:cNvPr id="7" name="object 7"/>
          <p:cNvSpPr txBox="1"/>
          <p:nvPr/>
        </p:nvSpPr>
        <p:spPr>
          <a:xfrm>
            <a:off x="541325" y="1241570"/>
            <a:ext cx="6748717" cy="3975127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325110">
              <a:lnSpc>
                <a:spcPts val="1340"/>
              </a:lnSpc>
              <a:spcBef>
                <a:spcPts val="275"/>
              </a:spcBef>
            </a:pPr>
            <a:r>
              <a:rPr sz="1250" spc="95" dirty="0">
                <a:latin typeface="Calibri"/>
                <a:cs typeface="Calibri"/>
              </a:rPr>
              <a:t>Τα </a:t>
            </a:r>
            <a:r>
              <a:rPr sz="1250" spc="85" dirty="0">
                <a:latin typeface="Calibri"/>
                <a:cs typeface="Calibri"/>
              </a:rPr>
              <a:t>περισσότερα </a:t>
            </a:r>
            <a:r>
              <a:rPr sz="1250" b="1" spc="95" dirty="0">
                <a:latin typeface="Calibri"/>
                <a:cs typeface="Calibri"/>
              </a:rPr>
              <a:t>θαλάσσια </a:t>
            </a:r>
            <a:r>
              <a:rPr sz="1250" b="1" spc="80" dirty="0">
                <a:latin typeface="Calibri"/>
                <a:cs typeface="Calibri"/>
              </a:rPr>
              <a:t>περιστατικά </a:t>
            </a:r>
            <a:r>
              <a:rPr sz="1250" b="1" spc="90" dirty="0">
                <a:latin typeface="Calibri"/>
                <a:cs typeface="Calibri"/>
              </a:rPr>
              <a:t>κυβερνοασφάλειας </a:t>
            </a:r>
            <a:r>
              <a:rPr sz="1250" spc="75" dirty="0">
                <a:latin typeface="Calibri"/>
                <a:cs typeface="Calibri"/>
              </a:rPr>
              <a:t>σχετίζονται </a:t>
            </a:r>
            <a:r>
              <a:rPr sz="1250" spc="90" dirty="0">
                <a:latin typeface="Calibri"/>
                <a:cs typeface="Calibri"/>
              </a:rPr>
              <a:t>με </a:t>
            </a:r>
            <a:r>
              <a:rPr sz="1250" spc="85" dirty="0">
                <a:latin typeface="Calibri"/>
                <a:cs typeface="Calibri"/>
              </a:rPr>
              <a:t>τους 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παλιούς </a:t>
            </a:r>
            <a:r>
              <a:rPr sz="1250" b="1" spc="95" dirty="0">
                <a:latin typeface="Calibri"/>
                <a:cs typeface="Calibri"/>
              </a:rPr>
              <a:t>καλούς </a:t>
            </a:r>
            <a:r>
              <a:rPr sz="1250" spc="85" dirty="0">
                <a:latin typeface="Calibri"/>
                <a:cs typeface="Calibri"/>
              </a:rPr>
              <a:t>στόχους </a:t>
            </a:r>
            <a:r>
              <a:rPr sz="1250" b="1" spc="90" dirty="0">
                <a:latin typeface="Calibri"/>
                <a:cs typeface="Calibri"/>
              </a:rPr>
              <a:t>του </a:t>
            </a:r>
            <a:r>
              <a:rPr sz="1250" b="1" spc="95" dirty="0">
                <a:latin typeface="Calibri"/>
                <a:cs typeface="Calibri"/>
              </a:rPr>
              <a:t>θαλάσσιου </a:t>
            </a:r>
            <a:r>
              <a:rPr sz="1250" b="1" spc="85" dirty="0">
                <a:latin typeface="Calibri"/>
                <a:cs typeface="Calibri"/>
              </a:rPr>
              <a:t>εγκλήματος</a:t>
            </a:r>
            <a:r>
              <a:rPr sz="1250" spc="85" dirty="0">
                <a:latin typeface="Calibri"/>
                <a:cs typeface="Calibri"/>
              </a:rPr>
              <a:t>, τους οποίους </a:t>
            </a:r>
            <a:r>
              <a:rPr sz="1250" b="1" spc="95" dirty="0">
                <a:latin typeface="Calibri"/>
                <a:cs typeface="Calibri"/>
              </a:rPr>
              <a:t>προάγουν </a:t>
            </a:r>
            <a:r>
              <a:rPr sz="1250" b="1" spc="80" dirty="0">
                <a:latin typeface="Calibri"/>
                <a:cs typeface="Calibri"/>
              </a:rPr>
              <a:t>και </a:t>
            </a:r>
            <a:r>
              <a:rPr sz="1250" b="1" spc="85" dirty="0">
                <a:latin typeface="Calibri"/>
                <a:cs typeface="Calibri"/>
              </a:rPr>
              <a:t> </a:t>
            </a:r>
            <a:r>
              <a:rPr sz="1250" b="1" spc="90" dirty="0">
                <a:latin typeface="Calibri"/>
                <a:cs typeface="Calibri"/>
              </a:rPr>
              <a:t>καθιστούν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εφικτούς</a:t>
            </a:r>
            <a:r>
              <a:rPr sz="1250" b="1" spc="40" dirty="0">
                <a:latin typeface="Calibri"/>
                <a:cs typeface="Calibri"/>
              </a:rPr>
              <a:t> </a:t>
            </a:r>
            <a:r>
              <a:rPr sz="1250" b="1" spc="85" dirty="0">
                <a:latin typeface="Calibri"/>
                <a:cs typeface="Calibri"/>
              </a:rPr>
              <a:t>περαιτέρω</a:t>
            </a:r>
            <a:r>
              <a:rPr sz="1250" spc="85" dirty="0">
                <a:latin typeface="Calibri"/>
                <a:cs typeface="Calibri"/>
              </a:rPr>
              <a:t>.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συνήθεις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τύποι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παράνομων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δραστηριοτήτων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βασίζονται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στη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θάλασσα/σχετίζονται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αυτήν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είναι:</a:t>
            </a:r>
            <a:endParaRPr sz="1250">
              <a:latin typeface="Calibri"/>
              <a:cs typeface="Calibri"/>
            </a:endParaRPr>
          </a:p>
          <a:p>
            <a:pPr marL="469886" marR="45719" indent="-457186">
              <a:lnSpc>
                <a:spcPct val="88200"/>
              </a:lnSpc>
              <a:spcBef>
                <a:spcPts val="855"/>
              </a:spcBef>
              <a:buClr>
                <a:srgbClr val="FFB900"/>
              </a:buClr>
              <a:buSzPct val="128000"/>
              <a:buAutoNum type="arabicPeriod"/>
              <a:tabLst>
                <a:tab pos="469250" algn="l"/>
                <a:tab pos="470520" algn="l"/>
              </a:tabLst>
            </a:pPr>
            <a:r>
              <a:rPr sz="1250" u="sng" spc="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Λαθρ</a:t>
            </a:r>
            <a:r>
              <a:rPr sz="1250" u="sng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</a:t>
            </a:r>
            <a:r>
              <a:rPr sz="125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μπόριο</a:t>
            </a:r>
            <a:r>
              <a:rPr sz="1250" spc="50" dirty="0">
                <a:latin typeface="Calibri"/>
                <a:cs typeface="Calibri"/>
              </a:rPr>
              <a:t>: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</a:t>
            </a:r>
            <a:r>
              <a:rPr sz="1250" spc="95" dirty="0">
                <a:latin typeface="Calibri"/>
                <a:cs typeface="Calibri"/>
              </a:rPr>
              <a:t>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λαθρ</a:t>
            </a:r>
            <a:r>
              <a:rPr sz="1250" spc="80" dirty="0">
                <a:latin typeface="Calibri"/>
                <a:cs typeface="Calibri"/>
              </a:rPr>
              <a:t>ε</a:t>
            </a:r>
            <a:r>
              <a:rPr sz="1250" spc="90" dirty="0">
                <a:latin typeface="Calibri"/>
                <a:cs typeface="Calibri"/>
              </a:rPr>
              <a:t>μπόριο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</a:t>
            </a:r>
            <a:r>
              <a:rPr sz="1250" spc="80" dirty="0">
                <a:latin typeface="Calibri"/>
                <a:cs typeface="Calibri"/>
              </a:rPr>
              <a:t>ε</a:t>
            </a:r>
            <a:r>
              <a:rPr sz="1250" spc="70" dirty="0">
                <a:latin typeface="Calibri"/>
                <a:cs typeface="Calibri"/>
              </a:rPr>
              <a:t>ρι</a:t>
            </a:r>
            <a:r>
              <a:rPr sz="1250" spc="80" dirty="0">
                <a:latin typeface="Calibri"/>
                <a:cs typeface="Calibri"/>
              </a:rPr>
              <a:t>λ</a:t>
            </a:r>
            <a:r>
              <a:rPr sz="1250" spc="90" dirty="0">
                <a:latin typeface="Calibri"/>
                <a:cs typeface="Calibri"/>
              </a:rPr>
              <a:t>αμβάνει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τ</a:t>
            </a:r>
            <a:r>
              <a:rPr sz="1250" spc="-8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</a:t>
            </a:r>
            <a:r>
              <a:rPr sz="1250" spc="95" dirty="0">
                <a:latin typeface="Calibri"/>
                <a:cs typeface="Calibri"/>
              </a:rPr>
              <a:t>υ</a:t>
            </a:r>
            <a:r>
              <a:rPr sz="1250" spc="70" dirty="0">
                <a:latin typeface="Calibri"/>
                <a:cs typeface="Calibri"/>
              </a:rPr>
              <a:t>στι</a:t>
            </a:r>
            <a:r>
              <a:rPr sz="1250" spc="80" dirty="0">
                <a:latin typeface="Calibri"/>
                <a:cs typeface="Calibri"/>
              </a:rPr>
              <a:t>κ</a:t>
            </a:r>
            <a:r>
              <a:rPr sz="1250" spc="100" dirty="0">
                <a:latin typeface="Calibri"/>
                <a:cs typeface="Calibri"/>
              </a:rPr>
              <a:t>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</a:t>
            </a:r>
            <a:r>
              <a:rPr sz="1250" spc="80" dirty="0">
                <a:latin typeface="Calibri"/>
                <a:cs typeface="Calibri"/>
              </a:rPr>
              <a:t>ε</a:t>
            </a:r>
            <a:r>
              <a:rPr sz="1250" spc="70" dirty="0">
                <a:latin typeface="Calibri"/>
                <a:cs typeface="Calibri"/>
              </a:rPr>
              <a:t>τ</a:t>
            </a:r>
            <a:r>
              <a:rPr sz="1250" spc="105" dirty="0">
                <a:latin typeface="Calibri"/>
                <a:cs typeface="Calibri"/>
              </a:rPr>
              <a:t>αφ</a:t>
            </a:r>
            <a:r>
              <a:rPr sz="1250" spc="95" dirty="0">
                <a:latin typeface="Calibri"/>
                <a:cs typeface="Calibri"/>
              </a:rPr>
              <a:t>ο</a:t>
            </a:r>
            <a:r>
              <a:rPr sz="1250" spc="90" dirty="0">
                <a:latin typeface="Calibri"/>
                <a:cs typeface="Calibri"/>
              </a:rPr>
              <a:t>ρ</a:t>
            </a:r>
            <a:r>
              <a:rPr sz="1250" spc="105" dirty="0">
                <a:latin typeface="Calibri"/>
                <a:cs typeface="Calibri"/>
              </a:rPr>
              <a:t>ά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ναρ</a:t>
            </a:r>
            <a:r>
              <a:rPr sz="1250" spc="80" dirty="0">
                <a:latin typeface="Calibri"/>
                <a:cs typeface="Calibri"/>
              </a:rPr>
              <a:t>κ</a:t>
            </a:r>
            <a:r>
              <a:rPr sz="1250" spc="130" dirty="0">
                <a:latin typeface="Calibri"/>
                <a:cs typeface="Calibri"/>
              </a:rPr>
              <a:t>ω</a:t>
            </a:r>
            <a:r>
              <a:rPr sz="1250" spc="60" dirty="0">
                <a:latin typeface="Calibri"/>
                <a:cs typeface="Calibri"/>
              </a:rPr>
              <a:t>τικών,  </a:t>
            </a:r>
            <a:r>
              <a:rPr sz="1250" spc="85" dirty="0">
                <a:latin typeface="Calibri"/>
                <a:cs typeface="Calibri"/>
              </a:rPr>
              <a:t>όπλων,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πετρελαίου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καυσίμων,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καθώς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παραποιημένων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προϊόντων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μέσω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των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συνόρων,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αποφεύγοντας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τελωνειακούς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κανονισμούς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φόρους.</a:t>
            </a:r>
            <a:endParaRPr sz="1250">
              <a:latin typeface="Calibri"/>
              <a:cs typeface="Calibri"/>
            </a:endParaRPr>
          </a:p>
          <a:p>
            <a:pPr marL="469886" marR="1109945" indent="-457186">
              <a:lnSpc>
                <a:spcPct val="87400"/>
              </a:lnSpc>
              <a:spcBef>
                <a:spcPts val="860"/>
              </a:spcBef>
              <a:buClr>
                <a:srgbClr val="FFB900"/>
              </a:buClr>
              <a:buSzPct val="128000"/>
              <a:buAutoNum type="arabicPeriod"/>
              <a:tabLst>
                <a:tab pos="469250" algn="l"/>
                <a:tab pos="470520" algn="l"/>
              </a:tabLst>
            </a:pPr>
            <a:r>
              <a:rPr sz="1250" u="sng" spc="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Εμπορία</a:t>
            </a:r>
            <a:r>
              <a:rPr sz="125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5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ανθρώπων</a:t>
            </a:r>
            <a:r>
              <a:rPr sz="1250" spc="90" dirty="0">
                <a:latin typeface="Calibri"/>
                <a:cs typeface="Calibri"/>
              </a:rPr>
              <a:t>: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Εκτός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από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μεταφορά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λαθραίων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προϊόντων,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παράνομη </a:t>
            </a:r>
            <a:r>
              <a:rPr sz="1250" spc="80" dirty="0">
                <a:latin typeface="Calibri"/>
                <a:cs typeface="Calibri"/>
              </a:rPr>
              <a:t>διακίνηση </a:t>
            </a:r>
            <a:r>
              <a:rPr sz="1250" spc="85" dirty="0">
                <a:latin typeface="Calibri"/>
                <a:cs typeface="Calibri"/>
              </a:rPr>
              <a:t>μπορεί </a:t>
            </a:r>
            <a:r>
              <a:rPr sz="1250" spc="80" dirty="0">
                <a:latin typeface="Calibri"/>
                <a:cs typeface="Calibri"/>
              </a:rPr>
              <a:t>επίσης </a:t>
            </a:r>
            <a:r>
              <a:rPr sz="1250" spc="95" dirty="0">
                <a:latin typeface="Calibri"/>
                <a:cs typeface="Calibri"/>
              </a:rPr>
              <a:t>να </a:t>
            </a:r>
            <a:r>
              <a:rPr sz="1250" spc="85" dirty="0">
                <a:latin typeface="Calibri"/>
                <a:cs typeface="Calibri"/>
              </a:rPr>
              <a:t>περιλαμβάνει άγρια </a:t>
            </a:r>
            <a:r>
              <a:rPr sz="1250" spc="100" dirty="0">
                <a:latin typeface="Calibri"/>
                <a:cs typeface="Calibri"/>
              </a:rPr>
              <a:t>ζώα </a:t>
            </a:r>
            <a:r>
              <a:rPr sz="1250" spc="80" dirty="0">
                <a:latin typeface="Calibri"/>
                <a:cs typeface="Calibri"/>
              </a:rPr>
              <a:t>και </a:t>
            </a:r>
            <a:r>
              <a:rPr sz="1250" spc="8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ανθρώπους.</a:t>
            </a:r>
            <a:endParaRPr sz="1250">
              <a:latin typeface="Calibri"/>
              <a:cs typeface="Calibri"/>
            </a:endParaRPr>
          </a:p>
          <a:p>
            <a:pPr marL="469886" marR="431151" indent="-457186" algn="just">
              <a:lnSpc>
                <a:spcPct val="88200"/>
              </a:lnSpc>
              <a:spcBef>
                <a:spcPts val="855"/>
              </a:spcBef>
              <a:buClr>
                <a:srgbClr val="FFB900"/>
              </a:buClr>
              <a:buSzPct val="128000"/>
              <a:buAutoNum type="arabicPeriod"/>
              <a:tabLst>
                <a:tab pos="469250" algn="l"/>
              </a:tabLst>
            </a:pPr>
            <a:r>
              <a:rPr sz="1250" spc="95" dirty="0">
                <a:latin typeface="Calibri"/>
                <a:cs typeface="Calibri"/>
              </a:rPr>
              <a:t>Παράνομη </a:t>
            </a:r>
            <a:r>
              <a:rPr sz="125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αλιεία</a:t>
            </a:r>
            <a:r>
              <a:rPr sz="1250" spc="70" dirty="0">
                <a:latin typeface="Calibri"/>
                <a:cs typeface="Calibri"/>
              </a:rPr>
              <a:t>,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η </a:t>
            </a:r>
            <a:r>
              <a:rPr sz="1250" spc="85" dirty="0">
                <a:latin typeface="Calibri"/>
                <a:cs typeface="Calibri"/>
              </a:rPr>
              <a:t>οποία </a:t>
            </a:r>
            <a:r>
              <a:rPr sz="1250" spc="80" dirty="0">
                <a:latin typeface="Calibri"/>
                <a:cs typeface="Calibri"/>
              </a:rPr>
              <a:t>συμβαίνει </a:t>
            </a:r>
            <a:r>
              <a:rPr sz="1250" spc="85" dirty="0">
                <a:latin typeface="Calibri"/>
                <a:cs typeface="Calibri"/>
              </a:rPr>
              <a:t>όταν τα </a:t>
            </a:r>
            <a:r>
              <a:rPr sz="1250" spc="100" dirty="0">
                <a:latin typeface="Calibri"/>
                <a:cs typeface="Calibri"/>
              </a:rPr>
              <a:t>σκάφη </a:t>
            </a:r>
            <a:r>
              <a:rPr sz="1250" spc="85" dirty="0">
                <a:latin typeface="Calibri"/>
                <a:cs typeface="Calibri"/>
              </a:rPr>
              <a:t>αλιεύουν </a:t>
            </a:r>
            <a:r>
              <a:rPr sz="1250" spc="80" dirty="0">
                <a:latin typeface="Calibri"/>
                <a:cs typeface="Calibri"/>
              </a:rPr>
              <a:t>χωρίς </a:t>
            </a:r>
            <a:r>
              <a:rPr sz="1250" spc="65" dirty="0">
                <a:latin typeface="Calibri"/>
                <a:cs typeface="Calibri"/>
              </a:rPr>
              <a:t>τις 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κατάλληλες </a:t>
            </a:r>
            <a:r>
              <a:rPr sz="1250" spc="105" dirty="0">
                <a:latin typeface="Calibri"/>
                <a:cs typeface="Calibri"/>
              </a:rPr>
              <a:t>άδειες </a:t>
            </a:r>
            <a:r>
              <a:rPr sz="1250" spc="130" dirty="0">
                <a:latin typeface="Calibri"/>
                <a:cs typeface="Calibri"/>
              </a:rPr>
              <a:t>ή </a:t>
            </a:r>
            <a:r>
              <a:rPr sz="1250" spc="120" dirty="0">
                <a:latin typeface="Calibri"/>
                <a:cs typeface="Calibri"/>
              </a:rPr>
              <a:t>παραβιάζουν </a:t>
            </a:r>
            <a:r>
              <a:rPr sz="1250" spc="114" dirty="0">
                <a:latin typeface="Calibri"/>
                <a:cs typeface="Calibri"/>
              </a:rPr>
              <a:t>τα </a:t>
            </a:r>
            <a:r>
              <a:rPr sz="1250" spc="120" dirty="0">
                <a:latin typeface="Calibri"/>
                <a:cs typeface="Calibri"/>
              </a:rPr>
              <a:t>μέτρα </a:t>
            </a:r>
            <a:r>
              <a:rPr sz="1250" spc="114" dirty="0">
                <a:latin typeface="Calibri"/>
                <a:cs typeface="Calibri"/>
              </a:rPr>
              <a:t>διατήρησης </a:t>
            </a:r>
            <a:r>
              <a:rPr sz="1250" spc="130" dirty="0">
                <a:latin typeface="Calibri"/>
                <a:cs typeface="Calibri"/>
              </a:rPr>
              <a:t>ή </a:t>
            </a:r>
            <a:r>
              <a:rPr sz="1250" spc="120" dirty="0">
                <a:latin typeface="Calibri"/>
                <a:cs typeface="Calibri"/>
              </a:rPr>
              <a:t>εισβάλλουν </a:t>
            </a:r>
            <a:r>
              <a:rPr sz="1250" spc="12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στην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40" dirty="0">
                <a:latin typeface="Calibri"/>
                <a:cs typeface="Calibri"/>
              </a:rPr>
              <a:t>ΑΟΖ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(αποκλειστική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οικονομική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ζώνη)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γειτονικών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χωρών.</a:t>
            </a:r>
            <a:endParaRPr sz="1250">
              <a:latin typeface="Calibri"/>
              <a:cs typeface="Calibri"/>
            </a:endParaRPr>
          </a:p>
          <a:p>
            <a:pPr marL="469886" marR="5080" indent="-457186">
              <a:lnSpc>
                <a:spcPct val="88400"/>
              </a:lnSpc>
              <a:spcBef>
                <a:spcPts val="840"/>
              </a:spcBef>
              <a:buClr>
                <a:srgbClr val="FFB900"/>
              </a:buClr>
              <a:buSzPct val="128000"/>
              <a:buAutoNum type="arabicPeriod"/>
              <a:tabLst>
                <a:tab pos="469250" algn="l"/>
                <a:tab pos="470520" algn="l"/>
              </a:tabLst>
            </a:pPr>
            <a:r>
              <a:rPr sz="1250" spc="95" dirty="0">
                <a:latin typeface="Calibri"/>
                <a:cs typeface="Calibri"/>
              </a:rPr>
              <a:t>Παράνομη </a:t>
            </a:r>
            <a:r>
              <a:rPr sz="1250" spc="75" dirty="0">
                <a:latin typeface="Calibri"/>
                <a:cs typeface="Calibri"/>
              </a:rPr>
              <a:t>(ή </a:t>
            </a:r>
            <a:r>
              <a:rPr sz="1250" spc="85" dirty="0">
                <a:latin typeface="Calibri"/>
                <a:cs typeface="Calibri"/>
              </a:rPr>
              <a:t>ημιπαράνομη) </a:t>
            </a:r>
            <a:r>
              <a:rPr sz="1250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γεώτρηση </a:t>
            </a:r>
            <a:r>
              <a:rPr sz="1250" u="sng" spc="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πετρελαίου</a:t>
            </a:r>
            <a:r>
              <a:rPr sz="1250" spc="80" dirty="0">
                <a:latin typeface="Calibri"/>
                <a:cs typeface="Calibri"/>
              </a:rPr>
              <a:t>, </a:t>
            </a:r>
            <a:r>
              <a:rPr sz="1250" spc="100" dirty="0">
                <a:latin typeface="Calibri"/>
                <a:cs typeface="Calibri"/>
              </a:rPr>
              <a:t>η </a:t>
            </a:r>
            <a:r>
              <a:rPr sz="1250" spc="85" dirty="0">
                <a:latin typeface="Calibri"/>
                <a:cs typeface="Calibri"/>
              </a:rPr>
              <a:t>οποία </a:t>
            </a:r>
            <a:r>
              <a:rPr sz="1250" spc="80" dirty="0">
                <a:latin typeface="Calibri"/>
                <a:cs typeface="Calibri"/>
              </a:rPr>
              <a:t>συμβαίνει </a:t>
            </a:r>
            <a:r>
              <a:rPr sz="1250" spc="85" dirty="0">
                <a:latin typeface="Calibri"/>
                <a:cs typeface="Calibri"/>
              </a:rPr>
              <a:t>όταν μια </a:t>
            </a:r>
            <a:r>
              <a:rPr sz="1250" spc="9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χώρα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μια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οντότητα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διεξάγει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έρευνα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εξόρυξη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πετρελαίου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περιοχή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ανήκει </a:t>
            </a:r>
            <a:r>
              <a:rPr sz="1250" spc="85" dirty="0">
                <a:latin typeface="Calibri"/>
                <a:cs typeface="Calibri"/>
              </a:rPr>
              <a:t> στην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ΑΟΖ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άλλης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χώρας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περιοχή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αμφισβητείται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από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γειτονική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χ</a:t>
            </a:r>
            <a:r>
              <a:rPr sz="1250" spc="-80" dirty="0">
                <a:latin typeface="Calibri"/>
                <a:cs typeface="Calibri"/>
              </a:rPr>
              <a:t> </a:t>
            </a:r>
            <a:r>
              <a:rPr sz="1250" spc="130" dirty="0">
                <a:latin typeface="Calibri"/>
                <a:cs typeface="Calibri"/>
              </a:rPr>
              <a:t>ώ</a:t>
            </a:r>
            <a:r>
              <a:rPr sz="1250" spc="-8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ρ</a:t>
            </a:r>
            <a:r>
              <a:rPr sz="1250" spc="-80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α</a:t>
            </a:r>
            <a:r>
              <a:rPr sz="1250" spc="-85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. </a:t>
            </a:r>
            <a:r>
              <a:rPr sz="1250" spc="90" dirty="0">
                <a:latin typeface="Calibri"/>
                <a:cs typeface="Calibri"/>
              </a:rPr>
              <a:t>Όταν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από </a:t>
            </a:r>
            <a:r>
              <a:rPr sz="1250" spc="85" dirty="0">
                <a:latin typeface="Calibri"/>
                <a:cs typeface="Calibri"/>
              </a:rPr>
              <a:t>μια </a:t>
            </a:r>
            <a:r>
              <a:rPr sz="1250" spc="90" dirty="0">
                <a:latin typeface="Calibri"/>
                <a:cs typeface="Calibri"/>
              </a:rPr>
              <a:t>γεώτρηση </a:t>
            </a:r>
            <a:r>
              <a:rPr sz="1250" spc="85" dirty="0">
                <a:latin typeface="Calibri"/>
                <a:cs typeface="Calibri"/>
              </a:rPr>
              <a:t>παράγεται πετρέλαιο </a:t>
            </a:r>
            <a:r>
              <a:rPr sz="1250" spc="90" dirty="0">
                <a:latin typeface="Calibri"/>
                <a:cs typeface="Calibri"/>
              </a:rPr>
              <a:t>σε ποσότητα </a:t>
            </a:r>
            <a:r>
              <a:rPr sz="1250" spc="100" dirty="0">
                <a:latin typeface="Calibri"/>
                <a:cs typeface="Calibri"/>
              </a:rPr>
              <a:t>που </a:t>
            </a:r>
            <a:r>
              <a:rPr sz="1250" spc="85" dirty="0">
                <a:latin typeface="Calibri"/>
                <a:cs typeface="Calibri"/>
              </a:rPr>
              <a:t>υπερβαίνει </a:t>
            </a:r>
            <a:r>
              <a:rPr sz="1250" spc="80" dirty="0">
                <a:latin typeface="Calibri"/>
                <a:cs typeface="Calibri"/>
              </a:rPr>
              <a:t>την </a:t>
            </a:r>
            <a:r>
              <a:rPr sz="1250" spc="85" dirty="0">
                <a:latin typeface="Calibri"/>
                <a:cs typeface="Calibri"/>
              </a:rPr>
              <a:t> επιτρεπόμενη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από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κανόνες,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κανονισμούς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εντολές,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θεωρείται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επίσης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παράνομη.</a:t>
            </a:r>
            <a:endParaRPr sz="1250">
              <a:latin typeface="Calibri"/>
              <a:cs typeface="Calibri"/>
            </a:endParaRPr>
          </a:p>
          <a:p>
            <a:pPr marL="469886" marR="484490" indent="-457186" algn="just">
              <a:lnSpc>
                <a:spcPct val="85500"/>
              </a:lnSpc>
              <a:spcBef>
                <a:spcPts val="965"/>
              </a:spcBef>
              <a:buClr>
                <a:srgbClr val="FFB900"/>
              </a:buClr>
              <a:buSzPct val="128000"/>
              <a:buAutoNum type="arabicPeriod"/>
              <a:tabLst>
                <a:tab pos="470520" algn="l"/>
              </a:tabLst>
            </a:pPr>
            <a:r>
              <a:rPr sz="1250" u="sng" spc="7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Πειρατεία</a:t>
            </a:r>
            <a:r>
              <a:rPr sz="1250" spc="75" dirty="0">
                <a:latin typeface="Calibri"/>
                <a:cs typeface="Calibri"/>
              </a:rPr>
              <a:t>: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Πειρατές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καταλαμβάνουν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πλοία,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θέτοντας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κίνδυνο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μέλη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πληρώματος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διαταράσσοντας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θαλάσσιο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εμπόριο.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7109" y="-2981"/>
            <a:ext cx="5024835" cy="685793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105470" y="5719849"/>
            <a:ext cx="236852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643">
              <a:lnSpc>
                <a:spcPts val="910"/>
              </a:lnSpc>
            </a:pPr>
            <a:fld id="{81D60167-4931-47E6-BA6A-407CBD079E47}" type="slidenum">
              <a:rPr sz="850" spc="40" dirty="0">
                <a:latin typeface="Calibri"/>
                <a:cs typeface="Calibri"/>
              </a:rPr>
              <a:pPr marL="80643">
                <a:lnSpc>
                  <a:spcPts val="910"/>
                </a:lnSpc>
              </a:pPr>
              <a:t>62</a:t>
            </a:fld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95121" y="5540684"/>
            <a:ext cx="2035156" cy="172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30"/>
              </a:lnSpc>
            </a:pPr>
            <a:r>
              <a:rPr sz="1400" spc="155" dirty="0">
                <a:latin typeface="Calibri"/>
                <a:cs typeface="Calibri"/>
              </a:rPr>
              <a:t>Μια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140" dirty="0">
                <a:latin typeface="Calibri"/>
                <a:cs typeface="Calibri"/>
              </a:rPr>
              <a:t>απλή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125" dirty="0">
                <a:latin typeface="Calibri"/>
                <a:cs typeface="Calibri"/>
              </a:rPr>
              <a:t>επίθεση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114" dirty="0">
                <a:latin typeface="Calibri"/>
                <a:cs typeface="Calibri"/>
              </a:rPr>
              <a:t>ping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68921" y="-23474"/>
            <a:ext cx="6814757" cy="6880161"/>
            <a:chOff x="4739259" y="0"/>
            <a:chExt cx="6814820" cy="6880225"/>
          </a:xfrm>
        </p:grpSpPr>
        <p:sp>
          <p:nvSpPr>
            <p:cNvPr id="4" name="object 4"/>
            <p:cNvSpPr/>
            <p:nvPr/>
          </p:nvSpPr>
          <p:spPr>
            <a:xfrm>
              <a:off x="689331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39259" y="963827"/>
              <a:ext cx="6814565" cy="518476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6617" y="63984"/>
            <a:ext cx="2280264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04" dirty="0">
                <a:solidFill>
                  <a:srgbClr val="FFB900"/>
                </a:solidFill>
              </a:rPr>
              <a:t>Λαθρεμπόρι</a:t>
            </a:r>
            <a:r>
              <a:rPr spc="140" dirty="0">
                <a:solidFill>
                  <a:srgbClr val="FFB900"/>
                </a:solidFill>
              </a:rPr>
              <a:t>ο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45979" y="1185465"/>
            <a:ext cx="370934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4135" algn="l"/>
              </a:tabLst>
            </a:pPr>
            <a:r>
              <a:rPr sz="1000" spc="75" dirty="0">
                <a:latin typeface="Calibri"/>
                <a:cs typeface="Calibri"/>
              </a:rPr>
              <a:t>Σύμφωνα</a:t>
            </a:r>
            <a:r>
              <a:rPr sz="1000" spc="204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με</a:t>
            </a:r>
            <a:r>
              <a:rPr sz="1000" spc="204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204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έκθεση</a:t>
            </a:r>
            <a:r>
              <a:rPr sz="1000" spc="21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204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2022</a:t>
            </a:r>
            <a:r>
              <a:rPr sz="1000" spc="204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21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204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παράνομο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421" y="1292056"/>
            <a:ext cx="3269585" cy="548867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algn="just">
              <a:lnSpc>
                <a:spcPct val="69900"/>
              </a:lnSpc>
              <a:spcBef>
                <a:spcPts val="459"/>
              </a:spcBef>
            </a:pPr>
            <a:r>
              <a:rPr sz="1000" spc="70" dirty="0">
                <a:latin typeface="Calibri"/>
                <a:cs typeface="Calibri"/>
              </a:rPr>
              <a:t>εμπόριο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50" dirty="0">
                <a:latin typeface="Calibri"/>
                <a:cs typeface="Calibri"/>
              </a:rPr>
              <a:t>(ITR)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Παγκόσμιου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Οργανισμού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Τελωνείων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(WCO),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 θάλασσα </a:t>
            </a:r>
            <a:r>
              <a:rPr sz="1000" spc="60" dirty="0">
                <a:latin typeface="Calibri"/>
                <a:cs typeface="Calibri"/>
              </a:rPr>
              <a:t>είναι</a:t>
            </a:r>
            <a:r>
              <a:rPr sz="1000" spc="6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μακράν </a:t>
            </a:r>
            <a:r>
              <a:rPr sz="1000" spc="80" dirty="0">
                <a:latin typeface="Calibri"/>
                <a:cs typeface="Calibri"/>
              </a:rPr>
              <a:t>η </a:t>
            </a:r>
            <a:r>
              <a:rPr sz="1000" spc="65" dirty="0">
                <a:latin typeface="Calibri"/>
                <a:cs typeface="Calibri"/>
              </a:rPr>
              <a:t>πιο </a:t>
            </a:r>
            <a:r>
              <a:rPr sz="1000" spc="70" dirty="0">
                <a:latin typeface="Calibri"/>
                <a:cs typeface="Calibri"/>
              </a:rPr>
              <a:t> δημοφιλής</a:t>
            </a:r>
            <a:endParaRPr sz="1000">
              <a:latin typeface="Calibri"/>
              <a:cs typeface="Calibri"/>
            </a:endParaRPr>
          </a:p>
          <a:p>
            <a:pPr marL="12700" algn="just">
              <a:spcBef>
                <a:spcPts val="55"/>
              </a:spcBef>
            </a:pPr>
            <a:r>
              <a:rPr sz="1000" spc="50" dirty="0">
                <a:latin typeface="Calibri"/>
                <a:cs typeface="Calibri"/>
              </a:rPr>
              <a:t>μέσο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μεταφοράς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από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45" dirty="0">
                <a:latin typeface="Calibri"/>
                <a:cs typeface="Calibri"/>
              </a:rPr>
              <a:t>άποψη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35" dirty="0">
                <a:latin typeface="Calibri"/>
                <a:cs typeface="Calibri"/>
              </a:rPr>
              <a:t>ποσότητας.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5983" y="1932193"/>
            <a:ext cx="337943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4135" algn="l"/>
              </a:tabLst>
            </a:pPr>
            <a:r>
              <a:rPr sz="1000" spc="75" dirty="0">
                <a:latin typeface="Calibri"/>
                <a:cs typeface="Calibri"/>
              </a:rPr>
              <a:t>Αν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όλα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είδη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πλοίων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μπορούν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7418" y="2038782"/>
            <a:ext cx="3379439" cy="3890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459"/>
              </a:spcBef>
            </a:pPr>
            <a:r>
              <a:rPr sz="1000" spc="65" dirty="0">
                <a:latin typeface="Calibri"/>
                <a:cs typeface="Calibri"/>
              </a:rPr>
              <a:t>χρησιμοποιηθούν </a:t>
            </a:r>
            <a:r>
              <a:rPr sz="1000" spc="60" dirty="0">
                <a:latin typeface="Calibri"/>
                <a:cs typeface="Calibri"/>
              </a:rPr>
              <a:t>για </a:t>
            </a:r>
            <a:r>
              <a:rPr sz="1000" spc="70" dirty="0">
                <a:latin typeface="Calibri"/>
                <a:cs typeface="Calibri"/>
              </a:rPr>
              <a:t>λαθρεμπόριο, </a:t>
            </a:r>
            <a:r>
              <a:rPr sz="1000" spc="65" dirty="0">
                <a:latin typeface="Calibri"/>
                <a:cs typeface="Calibri"/>
              </a:rPr>
              <a:t>τα </a:t>
            </a:r>
            <a:r>
              <a:rPr sz="1000" spc="70" dirty="0">
                <a:latin typeface="Calibri"/>
                <a:cs typeface="Calibri"/>
              </a:rPr>
              <a:t>πλοία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μεταφοράς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εμπορευματοκιβωτίων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είναι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προτιμώμενη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επιλογή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συμμοριών.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5981" y="2518902"/>
            <a:ext cx="271904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4135" algn="l"/>
              </a:tabLst>
            </a:pPr>
            <a:r>
              <a:rPr sz="1000" spc="70" dirty="0">
                <a:latin typeface="Calibri"/>
                <a:cs typeface="Calibri"/>
              </a:rPr>
              <a:t>Τον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Απρίλιο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2023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Europol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δήλωσε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ότι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7420" y="2625491"/>
            <a:ext cx="3291174" cy="3890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459"/>
              </a:spcBef>
            </a:pPr>
            <a:r>
              <a:rPr sz="1000" spc="65" dirty="0">
                <a:latin typeface="Calibri"/>
                <a:cs typeface="Calibri"/>
              </a:rPr>
              <a:t>περισσότεροι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200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τόνοι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κοκαΐνης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πέρασαν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τα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δύο </a:t>
            </a:r>
            <a:r>
              <a:rPr sz="1000" spc="65" dirty="0">
                <a:latin typeface="Calibri"/>
                <a:cs typeface="Calibri"/>
              </a:rPr>
              <a:t>πιο </a:t>
            </a:r>
            <a:r>
              <a:rPr sz="1000" spc="75" dirty="0">
                <a:latin typeface="Calibri"/>
                <a:cs typeface="Calibri"/>
              </a:rPr>
              <a:t>πολυσύχναστα </a:t>
            </a:r>
            <a:r>
              <a:rPr sz="1000" spc="65" dirty="0">
                <a:latin typeface="Calibri"/>
                <a:cs typeface="Calibri"/>
              </a:rPr>
              <a:t>λιμάνια </a:t>
            </a:r>
            <a:r>
              <a:rPr sz="1000" spc="60" dirty="0">
                <a:latin typeface="Calibri"/>
                <a:cs typeface="Calibri"/>
              </a:rPr>
              <a:t>της </a:t>
            </a:r>
            <a:r>
              <a:rPr sz="1000" spc="70" dirty="0">
                <a:latin typeface="Calibri"/>
                <a:cs typeface="Calibri"/>
              </a:rPr>
              <a:t>Ευρωπαϊκής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Ένωσης.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5982" y="3106248"/>
            <a:ext cx="349056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4135" algn="l"/>
              </a:tabLst>
            </a:pPr>
            <a:r>
              <a:rPr sz="1000" spc="70" dirty="0">
                <a:latin typeface="Calibri"/>
                <a:cs typeface="Calibri"/>
              </a:rPr>
              <a:t>Έκθεση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οργανισμού</a:t>
            </a:r>
            <a:r>
              <a:rPr sz="1000" spc="11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αποκάλυψε</a:t>
            </a:r>
            <a:r>
              <a:rPr sz="1000" spc="11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ότι</a:t>
            </a:r>
            <a:r>
              <a:rPr sz="1000" spc="11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τακτική</a:t>
            </a:r>
            <a:r>
              <a:rPr sz="1000" spc="11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αυτή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7419" y="3212837"/>
            <a:ext cx="3399759" cy="44114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459"/>
              </a:spcBef>
            </a:pPr>
            <a:r>
              <a:rPr sz="1000" spc="65" dirty="0">
                <a:latin typeface="Calibri"/>
                <a:cs typeface="Calibri"/>
              </a:rPr>
              <a:t>αυξάνεται</a:t>
            </a:r>
            <a:r>
              <a:rPr sz="1000" spc="18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από</a:t>
            </a:r>
            <a:r>
              <a:rPr sz="1000" spc="18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18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2018,</a:t>
            </a:r>
            <a:r>
              <a:rPr sz="1000" spc="18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όταν</a:t>
            </a:r>
            <a:r>
              <a:rPr sz="1000" spc="18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18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λιμάνι</a:t>
            </a:r>
            <a:r>
              <a:rPr sz="1000" spc="18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18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Ρότερνταμ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ανακάλυψε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ότι</a:t>
            </a:r>
            <a:endParaRPr sz="1000">
              <a:latin typeface="Calibri"/>
              <a:cs typeface="Calibri"/>
            </a:endParaRPr>
          </a:p>
          <a:p>
            <a:pPr marL="12700">
              <a:spcBef>
                <a:spcPts val="55"/>
              </a:spcBef>
            </a:pPr>
            <a:r>
              <a:rPr sz="1000" spc="60" dirty="0">
                <a:latin typeface="Calibri"/>
                <a:cs typeface="Calibri"/>
              </a:rPr>
              <a:t>έλειπαν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τα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δοχεία.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5981" y="3746383"/>
            <a:ext cx="359298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4135" algn="l"/>
              </a:tabLst>
            </a:pPr>
            <a:r>
              <a:rPr sz="1000" spc="65" dirty="0">
                <a:latin typeface="Calibri"/>
                <a:cs typeface="Calibri"/>
              </a:rPr>
              <a:t>Σε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έναν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άλλο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τομέα,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Κέντρο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Σύντηξης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7423" y="3852976"/>
            <a:ext cx="3260694" cy="165352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214622">
              <a:lnSpc>
                <a:spcPct val="69900"/>
              </a:lnSpc>
              <a:spcBef>
                <a:spcPts val="459"/>
              </a:spcBef>
            </a:pPr>
            <a:r>
              <a:rPr sz="1000" spc="70" dirty="0">
                <a:latin typeface="Calibri"/>
                <a:cs typeface="Calibri"/>
              </a:rPr>
              <a:t>Πληροφοριών </a:t>
            </a:r>
            <a:r>
              <a:rPr sz="1000" spc="60" dirty="0">
                <a:latin typeface="Calibri"/>
                <a:cs typeface="Calibri"/>
              </a:rPr>
              <a:t>της Σιγκαπούρης, </a:t>
            </a:r>
            <a:r>
              <a:rPr sz="1000" spc="65" dirty="0">
                <a:latin typeface="Calibri"/>
                <a:cs typeface="Calibri"/>
              </a:rPr>
              <a:t>το οποίο συλλέγει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περιφερειακές </a:t>
            </a:r>
            <a:r>
              <a:rPr sz="1000" spc="70" dirty="0">
                <a:latin typeface="Calibri"/>
                <a:cs typeface="Calibri"/>
              </a:rPr>
              <a:t>πληροφορίες </a:t>
            </a:r>
            <a:r>
              <a:rPr sz="1000" spc="60" dirty="0">
                <a:latin typeface="Calibri"/>
                <a:cs typeface="Calibri"/>
              </a:rPr>
              <a:t>για </a:t>
            </a:r>
            <a:r>
              <a:rPr sz="1000" spc="65" dirty="0">
                <a:latin typeface="Calibri"/>
                <a:cs typeface="Calibri"/>
              </a:rPr>
              <a:t>τη </a:t>
            </a:r>
            <a:r>
              <a:rPr sz="1000" spc="75" dirty="0">
                <a:latin typeface="Calibri"/>
                <a:cs typeface="Calibri"/>
              </a:rPr>
              <a:t>θαλάσσια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ασφάλεια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(MARSEC)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ts val="825"/>
              </a:lnSpc>
            </a:pPr>
            <a:r>
              <a:rPr sz="1000" spc="60" dirty="0">
                <a:latin typeface="Calibri"/>
                <a:cs typeface="Calibri"/>
              </a:rPr>
              <a:t>περιστατικά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στις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περιοχές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Νοτιοανατολικής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Ασίας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endParaRPr sz="1000" dirty="0">
              <a:latin typeface="Calibri"/>
              <a:cs typeface="Calibri"/>
            </a:endParaRPr>
          </a:p>
          <a:p>
            <a:pPr marL="12700" marR="5080">
              <a:lnSpc>
                <a:spcPts val="960"/>
              </a:lnSpc>
              <a:spcBef>
                <a:spcPts val="110"/>
              </a:spcBef>
            </a:pPr>
            <a:r>
              <a:rPr sz="1000" spc="60" dirty="0">
                <a:latin typeface="Calibri"/>
                <a:cs typeface="Calibri"/>
              </a:rPr>
              <a:t>Ινδο-Ειρηνικού, </a:t>
            </a:r>
            <a:r>
              <a:rPr sz="1000" spc="75" dirty="0">
                <a:latin typeface="Calibri"/>
                <a:cs typeface="Calibri"/>
              </a:rPr>
              <a:t>έδωσε </a:t>
            </a:r>
            <a:r>
              <a:rPr sz="1000" spc="70" dirty="0">
                <a:latin typeface="Calibri"/>
                <a:cs typeface="Calibri"/>
              </a:rPr>
              <a:t>στη δημοσιότητα </a:t>
            </a:r>
            <a:r>
              <a:rPr sz="1000" spc="75" dirty="0">
                <a:latin typeface="Calibri"/>
                <a:cs typeface="Calibri"/>
              </a:rPr>
              <a:t>832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αναφερόμενα </a:t>
            </a:r>
            <a:r>
              <a:rPr sz="1000" spc="60" dirty="0">
                <a:latin typeface="Calibri"/>
                <a:cs typeface="Calibri"/>
              </a:rPr>
              <a:t>περιστατικά </a:t>
            </a:r>
            <a:r>
              <a:rPr sz="1000" spc="70" dirty="0">
                <a:latin typeface="Calibri"/>
                <a:cs typeface="Calibri"/>
              </a:rPr>
              <a:t>λαθρεμπορίου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λαθρεμπορίου </a:t>
            </a:r>
            <a:r>
              <a:rPr sz="1000" spc="60" dirty="0">
                <a:latin typeface="Calibri"/>
                <a:cs typeface="Calibri"/>
              </a:rPr>
              <a:t>για </a:t>
            </a:r>
            <a:r>
              <a:rPr sz="1000" spc="65" dirty="0">
                <a:latin typeface="Calibri"/>
                <a:cs typeface="Calibri"/>
              </a:rPr>
              <a:t>το 2023. </a:t>
            </a:r>
            <a:r>
              <a:rPr sz="1000" spc="75" dirty="0">
                <a:latin typeface="Calibri"/>
                <a:cs typeface="Calibri"/>
              </a:rPr>
              <a:t>Αυτά αφορούν 203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περιστατικά </a:t>
            </a:r>
            <a:r>
              <a:rPr sz="1000" spc="70" dirty="0">
                <a:latin typeface="Calibri"/>
                <a:cs typeface="Calibri"/>
              </a:rPr>
              <a:t>λαθρεμπορίου εγχώριων </a:t>
            </a:r>
            <a:r>
              <a:rPr sz="1000" spc="65" dirty="0">
                <a:latin typeface="Calibri"/>
                <a:cs typeface="Calibri"/>
              </a:rPr>
              <a:t>προϊόντων, </a:t>
            </a:r>
            <a:r>
              <a:rPr sz="1000" spc="75" dirty="0">
                <a:latin typeface="Calibri"/>
                <a:cs typeface="Calibri"/>
              </a:rPr>
              <a:t>201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περιστατικά </a:t>
            </a:r>
            <a:r>
              <a:rPr sz="1000" spc="65" dirty="0">
                <a:latin typeface="Calibri"/>
                <a:cs typeface="Calibri"/>
              </a:rPr>
              <a:t>ναρκωτικών, </a:t>
            </a:r>
            <a:r>
              <a:rPr sz="1000" spc="75" dirty="0">
                <a:latin typeface="Calibri"/>
                <a:cs typeface="Calibri"/>
              </a:rPr>
              <a:t>158 </a:t>
            </a:r>
            <a:r>
              <a:rPr sz="1000" spc="60" dirty="0">
                <a:latin typeface="Calibri"/>
                <a:cs typeface="Calibri"/>
              </a:rPr>
              <a:t>περιστατικά </a:t>
            </a:r>
            <a:r>
              <a:rPr sz="1000" spc="75" dirty="0">
                <a:latin typeface="Calibri"/>
                <a:cs typeface="Calibri"/>
              </a:rPr>
              <a:t>καπνού </a:t>
            </a:r>
            <a:r>
              <a:rPr sz="1000" spc="60" dirty="0">
                <a:latin typeface="Calibri"/>
                <a:cs typeface="Calibri"/>
              </a:rPr>
              <a:t>και </a:t>
            </a:r>
            <a:r>
              <a:rPr sz="1000" spc="-22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272 </a:t>
            </a:r>
            <a:r>
              <a:rPr sz="1000" spc="60" dirty="0">
                <a:latin typeface="Calibri"/>
                <a:cs typeface="Calibri"/>
              </a:rPr>
              <a:t>περιστατικά </a:t>
            </a:r>
            <a:r>
              <a:rPr sz="1000" spc="75" dirty="0">
                <a:latin typeface="Calibri"/>
                <a:cs typeface="Calibri"/>
              </a:rPr>
              <a:t>άλλων </a:t>
            </a:r>
            <a:r>
              <a:rPr sz="1000" spc="65" dirty="0">
                <a:latin typeface="Calibri"/>
                <a:cs typeface="Calibri"/>
              </a:rPr>
              <a:t>προϊόντων. </a:t>
            </a:r>
            <a:r>
              <a:rPr sz="1000" spc="60" dirty="0">
                <a:latin typeface="Calibri"/>
                <a:cs typeface="Calibri"/>
              </a:rPr>
              <a:t>Πρόκειται για </a:t>
            </a:r>
            <a:r>
              <a:rPr sz="1000" spc="75" dirty="0">
                <a:latin typeface="Calibri"/>
                <a:cs typeface="Calibri"/>
              </a:rPr>
              <a:t>258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μικρά σκάφη, </a:t>
            </a:r>
            <a:r>
              <a:rPr sz="1000" spc="75" dirty="0">
                <a:latin typeface="Calibri"/>
                <a:cs typeface="Calibri"/>
              </a:rPr>
              <a:t>127 </a:t>
            </a:r>
            <a:r>
              <a:rPr sz="1000" spc="70" dirty="0">
                <a:latin typeface="Calibri"/>
                <a:cs typeface="Calibri"/>
              </a:rPr>
              <a:t>πλοία μεταφοράς </a:t>
            </a:r>
            <a:r>
              <a:rPr sz="1000" spc="7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εμπορευματοκιβωτίων, </a:t>
            </a:r>
            <a:r>
              <a:rPr sz="1000" spc="75" dirty="0">
                <a:latin typeface="Calibri"/>
                <a:cs typeface="Calibri"/>
              </a:rPr>
              <a:t>82 </a:t>
            </a:r>
            <a:r>
              <a:rPr sz="1000" spc="70" dirty="0">
                <a:latin typeface="Calibri"/>
                <a:cs typeface="Calibri"/>
              </a:rPr>
              <a:t>φορτηγά </a:t>
            </a:r>
            <a:r>
              <a:rPr sz="1000" spc="65" dirty="0">
                <a:latin typeface="Calibri"/>
                <a:cs typeface="Calibri"/>
              </a:rPr>
              <a:t>πλοία, </a:t>
            </a:r>
            <a:r>
              <a:rPr sz="1000" spc="75" dirty="0">
                <a:latin typeface="Calibri"/>
                <a:cs typeface="Calibri"/>
              </a:rPr>
              <a:t>125 </a:t>
            </a:r>
            <a:r>
              <a:rPr sz="1000" spc="8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αλιευτικά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σκάφη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242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άλλους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τύπους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σκαφών.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18970" y="5671835"/>
            <a:ext cx="3836635" cy="1590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50" spc="-5" dirty="0">
                <a:latin typeface="Calibri"/>
                <a:cs typeface="Calibri"/>
              </a:rPr>
              <a:t>Παγκόσμιος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-5" dirty="0">
                <a:latin typeface="Calibri"/>
                <a:cs typeface="Calibri"/>
              </a:rPr>
              <a:t>Οργανισμός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-5" dirty="0">
                <a:latin typeface="Calibri"/>
                <a:cs typeface="Calibri"/>
              </a:rPr>
              <a:t>Τελωνείων</a:t>
            </a:r>
            <a:r>
              <a:rPr sz="950" spc="-5" dirty="0">
                <a:latin typeface="Times New Roman"/>
                <a:cs typeface="Times New Roman"/>
              </a:rPr>
              <a:t>, "Illicit </a:t>
            </a:r>
            <a:r>
              <a:rPr sz="950" dirty="0">
                <a:latin typeface="Times New Roman"/>
                <a:cs typeface="Times New Roman"/>
              </a:rPr>
              <a:t>Trade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Report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2022",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WCO,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2023.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09209" y="5760737"/>
            <a:ext cx="132079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spc="-30" dirty="0">
                <a:latin typeface="Calibri"/>
                <a:cs typeface="Calibri"/>
              </a:rPr>
              <a:t>6</a:t>
            </a:r>
            <a:r>
              <a:rPr sz="850" dirty="0">
                <a:latin typeface="Calibri"/>
                <a:cs typeface="Calibri"/>
              </a:rPr>
              <a:t>3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6979" y="250349"/>
            <a:ext cx="6022919" cy="776687"/>
          </a:xfrm>
          <a:prstGeom prst="rect">
            <a:avLst/>
          </a:prstGeom>
        </p:spPr>
        <p:txBody>
          <a:bodyPr vert="horz" wrap="square" lIns="0" tIns="57150" rIns="0" bIns="0" rtlCol="0" anchor="ctr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450"/>
              </a:spcBef>
            </a:pPr>
            <a:r>
              <a:rPr sz="2550" spc="190" dirty="0">
                <a:solidFill>
                  <a:srgbClr val="FFB900"/>
                </a:solidFill>
              </a:rPr>
              <a:t>Λαθρεμπόριο</a:t>
            </a:r>
            <a:r>
              <a:rPr sz="2550" spc="204" dirty="0">
                <a:solidFill>
                  <a:srgbClr val="FFB900"/>
                </a:solidFill>
              </a:rPr>
              <a:t> </a:t>
            </a:r>
            <a:r>
              <a:rPr sz="2550" spc="200" dirty="0">
                <a:solidFill>
                  <a:srgbClr val="FFB900"/>
                </a:solidFill>
              </a:rPr>
              <a:t>παράνομων</a:t>
            </a:r>
            <a:r>
              <a:rPr sz="2550" spc="215" dirty="0">
                <a:solidFill>
                  <a:srgbClr val="FFB900"/>
                </a:solidFill>
              </a:rPr>
              <a:t> </a:t>
            </a:r>
            <a:r>
              <a:rPr sz="2550" spc="160" dirty="0">
                <a:solidFill>
                  <a:srgbClr val="FFB900"/>
                </a:solidFill>
              </a:rPr>
              <a:t>προϊόντων</a:t>
            </a:r>
            <a:r>
              <a:rPr sz="2550" spc="145" dirty="0">
                <a:solidFill>
                  <a:srgbClr val="FFB900"/>
                </a:solidFill>
              </a:rPr>
              <a:t> </a:t>
            </a:r>
            <a:r>
              <a:rPr sz="2550" spc="140" dirty="0">
                <a:solidFill>
                  <a:srgbClr val="FFB900"/>
                </a:solidFill>
              </a:rPr>
              <a:t>σε </a:t>
            </a:r>
            <a:r>
              <a:rPr sz="2550" spc="-625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εμπορευματοκιβώτια</a:t>
            </a:r>
            <a:endParaRPr sz="2550"/>
          </a:p>
        </p:txBody>
      </p:sp>
      <p:sp>
        <p:nvSpPr>
          <p:cNvPr id="3" name="object 3"/>
          <p:cNvSpPr txBox="1"/>
          <p:nvPr/>
        </p:nvSpPr>
        <p:spPr>
          <a:xfrm>
            <a:off x="775537" y="1109351"/>
            <a:ext cx="5809157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85" dirty="0">
                <a:latin typeface="Calibri"/>
                <a:cs typeface="Calibri"/>
              </a:rPr>
              <a:t>Οι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εγκληματίες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τοποθετούν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εμπορεύματά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δικά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ή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ξένα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6979" y="1242588"/>
            <a:ext cx="4992959" cy="348492"/>
          </a:xfrm>
          <a:prstGeom prst="rect">
            <a:avLst/>
          </a:prstGeom>
        </p:spPr>
        <p:txBody>
          <a:bodyPr vert="horz" wrap="square" lIns="0" tIns="6984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50"/>
              </a:spcBef>
            </a:pPr>
            <a:r>
              <a:rPr sz="1250" spc="75" dirty="0">
                <a:latin typeface="Calibri"/>
                <a:cs typeface="Calibri"/>
              </a:rPr>
              <a:t>κοντέινερ.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στις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δύο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περιπτώσεις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πρέπει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παρακολουθούν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τα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εμπορευματοκιβώτια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να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ανακτούν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τα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εμπορεύματα.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5540" y="1668857"/>
            <a:ext cx="5315458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110" dirty="0">
                <a:latin typeface="Calibri"/>
                <a:cs typeface="Calibri"/>
              </a:rPr>
              <a:t>Στην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u="sng" spc="1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απάτη</a:t>
            </a:r>
            <a:r>
              <a:rPr sz="125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50" u="sng" spc="1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με</a:t>
            </a:r>
            <a:r>
              <a:rPr sz="125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50" u="sng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τον</a:t>
            </a:r>
            <a:r>
              <a:rPr sz="125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50" u="sng" spc="1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κωδικό</a:t>
            </a:r>
            <a:r>
              <a:rPr sz="125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50" u="sng" spc="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PIN</a:t>
            </a:r>
            <a:r>
              <a:rPr sz="125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50" u="sng" spc="1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εμπορευματοκιβωτίων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ένας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6979" y="1802092"/>
            <a:ext cx="5365067" cy="483145"/>
          </a:xfrm>
          <a:prstGeom prst="rect">
            <a:avLst/>
          </a:prstGeom>
        </p:spPr>
        <p:txBody>
          <a:bodyPr vert="horz" wrap="square" lIns="0" tIns="6984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50"/>
              </a:spcBef>
            </a:pPr>
            <a:r>
              <a:rPr sz="1250" spc="114" dirty="0">
                <a:latin typeface="Calibri"/>
                <a:cs typeface="Calibri"/>
              </a:rPr>
              <a:t>εισβολέας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αποκτά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τον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μοναδικό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κωδικό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35" dirty="0">
                <a:latin typeface="Calibri"/>
                <a:cs typeface="Calibri"/>
              </a:rPr>
              <a:t>που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του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επιτρέπει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120" dirty="0">
                <a:latin typeface="Calibri"/>
                <a:cs typeface="Calibri"/>
              </a:rPr>
              <a:t>παραλάβει ένα </a:t>
            </a:r>
            <a:r>
              <a:rPr sz="1250" spc="114" dirty="0">
                <a:latin typeface="Calibri"/>
                <a:cs typeface="Calibri"/>
              </a:rPr>
              <a:t>εμπορευματοκιβώτιο </a:t>
            </a:r>
            <a:r>
              <a:rPr sz="1250" spc="130" dirty="0">
                <a:latin typeface="Calibri"/>
                <a:cs typeface="Calibri"/>
              </a:rPr>
              <a:t>από </a:t>
            </a:r>
            <a:r>
              <a:rPr sz="1250" spc="114" dirty="0">
                <a:latin typeface="Calibri"/>
                <a:cs typeface="Calibri"/>
              </a:rPr>
              <a:t>έναν </a:t>
            </a:r>
            <a:r>
              <a:rPr sz="1250" spc="105" dirty="0">
                <a:latin typeface="Calibri"/>
                <a:cs typeface="Calibri"/>
              </a:rPr>
              <a:t>τερματικό </a:t>
            </a:r>
            <a:r>
              <a:rPr sz="1250" spc="110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σταθμό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5" dirty="0">
                <a:latin typeface="Calibri"/>
                <a:cs typeface="Calibri"/>
              </a:rPr>
              <a:t>λιμένα.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5538" y="2360965"/>
            <a:ext cx="5365067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55" dirty="0">
                <a:latin typeface="Calibri"/>
                <a:cs typeface="Calibri"/>
              </a:rPr>
              <a:t>Οι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εγκληματίες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χακάρουν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για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σχετικές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πληροφορίες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τα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συστήματα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6978" y="2494199"/>
            <a:ext cx="4546558" cy="348492"/>
          </a:xfrm>
          <a:prstGeom prst="rect">
            <a:avLst/>
          </a:prstGeom>
        </p:spPr>
        <p:txBody>
          <a:bodyPr vert="horz" wrap="square" lIns="0" tIns="6984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50"/>
              </a:spcBef>
            </a:pPr>
            <a:r>
              <a:rPr sz="1250" spc="55" dirty="0">
                <a:latin typeface="Calibri"/>
                <a:cs typeface="Calibri"/>
              </a:rPr>
              <a:t>εφοδιαστικής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των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ναυτιλιακών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εταιρειών,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των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πρακτόρων,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των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διαμεταφορέων,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0" dirty="0">
                <a:latin typeface="Calibri"/>
                <a:cs typeface="Calibri"/>
              </a:rPr>
              <a:t>των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0" dirty="0">
                <a:latin typeface="Calibri"/>
                <a:cs typeface="Calibri"/>
              </a:rPr>
              <a:t>διαχειριστών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55" dirty="0">
                <a:latin typeface="Calibri"/>
                <a:cs typeface="Calibri"/>
              </a:rPr>
              <a:t>τερματικών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65" dirty="0">
                <a:latin typeface="Calibri"/>
                <a:cs typeface="Calibri"/>
              </a:rPr>
              <a:t>σταθμών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45" dirty="0">
                <a:latin typeface="Calibri"/>
                <a:cs typeface="Calibri"/>
              </a:rPr>
              <a:t>κ.λπ.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5537" y="2918566"/>
            <a:ext cx="5084401" cy="205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90" dirty="0">
                <a:latin typeface="Calibri"/>
                <a:cs typeface="Calibri"/>
              </a:rPr>
              <a:t>Μόλις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οι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εγκληματίες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ανακτήσουν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εμπορευματοκιβώτιο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6978" y="3051800"/>
            <a:ext cx="5519366" cy="348492"/>
          </a:xfrm>
          <a:prstGeom prst="rect">
            <a:avLst/>
          </a:prstGeom>
        </p:spPr>
        <p:txBody>
          <a:bodyPr vert="horz" wrap="square" lIns="0" tIns="6984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550"/>
              </a:spcBef>
            </a:pPr>
            <a:r>
              <a:rPr sz="1250" spc="85" dirty="0">
                <a:latin typeface="Calibri"/>
                <a:cs typeface="Calibri"/>
              </a:rPr>
              <a:t>προσποιούμενοι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τον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νόμιμο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παραλήπτη,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εξάγουν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λαθρεμπόριο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είτε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στο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λιμάνι,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είτε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κατάσχουν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τελικά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6979" y="3381983"/>
            <a:ext cx="1918317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50" spc="110" dirty="0">
                <a:latin typeface="Calibri"/>
                <a:cs typeface="Calibri"/>
              </a:rPr>
              <a:t>εγκαταλείψτε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110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δοχείο.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5543" y="3673015"/>
            <a:ext cx="5456504" cy="423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65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04135" algn="l"/>
              </a:tabLst>
            </a:pPr>
            <a:r>
              <a:rPr sz="1250" spc="90" dirty="0">
                <a:latin typeface="Calibri"/>
                <a:cs typeface="Calibri"/>
              </a:rPr>
              <a:t>Το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2022,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περίπου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96,0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εκατομμύρια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ισοδύναμες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μονάδες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είκοσι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ποδών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6976" y="3806248"/>
            <a:ext cx="5519369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50" spc="80" dirty="0">
                <a:latin typeface="Calibri"/>
                <a:cs typeface="Calibri"/>
              </a:rPr>
              <a:t>(TEU)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εμπορευματοκιβωτίων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διακινήθηκαν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στους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κύριους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λιμένες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της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ΕΕ.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6978" y="3939483"/>
            <a:ext cx="5481269" cy="1132361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400"/>
              </a:spcBef>
            </a:pPr>
            <a:r>
              <a:rPr sz="1250" spc="120" dirty="0">
                <a:latin typeface="Calibri"/>
                <a:cs typeface="Calibri"/>
              </a:rPr>
              <a:t>Ο </a:t>
            </a:r>
            <a:r>
              <a:rPr sz="1250" spc="85" dirty="0">
                <a:latin typeface="Calibri"/>
                <a:cs typeface="Calibri"/>
              </a:rPr>
              <a:t>αριθμός αυτός δεν περιλαμβάνει τα εμπορευματοκιβώτια </a:t>
            </a:r>
            <a:r>
              <a:rPr sz="1250" spc="100" dirty="0">
                <a:latin typeface="Calibri"/>
                <a:cs typeface="Calibri"/>
              </a:rPr>
              <a:t>που </a:t>
            </a:r>
            <a:r>
              <a:rPr sz="1250" spc="80" dirty="0">
                <a:latin typeface="Calibri"/>
                <a:cs typeface="Calibri"/>
              </a:rPr>
              <a:t>μόλις </a:t>
            </a:r>
            <a:r>
              <a:rPr sz="1250" spc="85" dirty="0">
                <a:latin typeface="Calibri"/>
                <a:cs typeface="Calibri"/>
              </a:rPr>
              <a:t> διέλευση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από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την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ΕΕ.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114" dirty="0">
                <a:latin typeface="Calibri"/>
                <a:cs typeface="Calibri"/>
              </a:rPr>
              <a:t>Η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φυσική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επιθεώρηση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εφαρμόζεται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κατά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μέσο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όρο </a:t>
            </a:r>
            <a:r>
              <a:rPr sz="1250" spc="-27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στο </a:t>
            </a:r>
            <a:r>
              <a:rPr sz="1250" spc="110" dirty="0">
                <a:latin typeface="Calibri"/>
                <a:cs typeface="Calibri"/>
              </a:rPr>
              <a:t>2% </a:t>
            </a:r>
            <a:r>
              <a:rPr sz="1250" spc="90" dirty="0">
                <a:latin typeface="Calibri"/>
                <a:cs typeface="Calibri"/>
              </a:rPr>
              <a:t>περίπου των </a:t>
            </a:r>
            <a:r>
              <a:rPr sz="1250" spc="85" dirty="0">
                <a:latin typeface="Calibri"/>
                <a:cs typeface="Calibri"/>
              </a:rPr>
              <a:t>εμπορευματοκιβωτίων. </a:t>
            </a:r>
            <a:r>
              <a:rPr sz="1250" spc="90" dirty="0">
                <a:latin typeface="Calibri"/>
                <a:cs typeface="Calibri"/>
              </a:rPr>
              <a:t>Όταν </a:t>
            </a:r>
            <a:r>
              <a:rPr sz="1250" spc="80" dirty="0">
                <a:latin typeface="Calibri"/>
                <a:cs typeface="Calibri"/>
              </a:rPr>
              <a:t>πρόκειται </a:t>
            </a:r>
            <a:r>
              <a:rPr sz="1250" spc="75" dirty="0">
                <a:latin typeface="Calibri"/>
                <a:cs typeface="Calibri"/>
              </a:rPr>
              <a:t>για </a:t>
            </a:r>
            <a:r>
              <a:rPr sz="1250" spc="8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εµπορευµατοκιβώτια </a:t>
            </a:r>
            <a:r>
              <a:rPr sz="1250" spc="100" dirty="0">
                <a:latin typeface="Calibri"/>
                <a:cs typeface="Calibri"/>
              </a:rPr>
              <a:t>που </a:t>
            </a:r>
            <a:r>
              <a:rPr sz="1250" spc="85" dirty="0">
                <a:latin typeface="Calibri"/>
                <a:cs typeface="Calibri"/>
              </a:rPr>
              <a:t>προέρχονται </a:t>
            </a:r>
            <a:r>
              <a:rPr sz="1250" spc="95" dirty="0">
                <a:latin typeface="Calibri"/>
                <a:cs typeface="Calibri"/>
              </a:rPr>
              <a:t>από </a:t>
            </a:r>
            <a:r>
              <a:rPr sz="1250" spc="80" dirty="0">
                <a:latin typeface="Calibri"/>
                <a:cs typeface="Calibri"/>
              </a:rPr>
              <a:t>τη </a:t>
            </a:r>
            <a:r>
              <a:rPr sz="1250" spc="90" dirty="0">
                <a:latin typeface="Calibri"/>
                <a:cs typeface="Calibri"/>
              </a:rPr>
              <a:t>Νότια </a:t>
            </a:r>
            <a:r>
              <a:rPr sz="1250" spc="80" dirty="0">
                <a:latin typeface="Calibri"/>
                <a:cs typeface="Calibri"/>
              </a:rPr>
              <a:t>Αµερική, το </a:t>
            </a:r>
            <a:r>
              <a:rPr sz="1250" spc="85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ποσοστό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επιθεώρησης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ανέρχεται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στο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10%.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Υπολογίζεται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70" dirty="0">
                <a:latin typeface="Calibri"/>
                <a:cs typeface="Calibri"/>
              </a:rPr>
              <a:t>ότι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90" dirty="0">
                <a:latin typeface="Calibri"/>
                <a:cs typeface="Calibri"/>
              </a:rPr>
              <a:t>περίπου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95" dirty="0">
                <a:latin typeface="Calibri"/>
                <a:cs typeface="Calibri"/>
              </a:rPr>
              <a:t>200 </a:t>
            </a:r>
            <a:r>
              <a:rPr sz="1250" spc="-265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τόνοι </a:t>
            </a:r>
            <a:r>
              <a:rPr sz="1250" spc="85" dirty="0">
                <a:latin typeface="Calibri"/>
                <a:cs typeface="Calibri"/>
              </a:rPr>
              <a:t>κοκαΐνης </a:t>
            </a:r>
            <a:r>
              <a:rPr sz="1250" spc="95" dirty="0">
                <a:latin typeface="Calibri"/>
                <a:cs typeface="Calibri"/>
              </a:rPr>
              <a:t>φθάνουν </a:t>
            </a:r>
            <a:r>
              <a:rPr sz="1250" spc="100" dirty="0">
                <a:latin typeface="Calibri"/>
                <a:cs typeface="Calibri"/>
              </a:rPr>
              <a:t>μέσω </a:t>
            </a:r>
            <a:r>
              <a:rPr sz="1250" spc="90" dirty="0">
                <a:latin typeface="Calibri"/>
                <a:cs typeface="Calibri"/>
              </a:rPr>
              <a:t>των </a:t>
            </a:r>
            <a:r>
              <a:rPr sz="1250" spc="95" dirty="0">
                <a:latin typeface="Calibri"/>
                <a:cs typeface="Calibri"/>
              </a:rPr>
              <a:t>δύο </a:t>
            </a:r>
            <a:r>
              <a:rPr sz="1250" spc="90" dirty="0">
                <a:latin typeface="Calibri"/>
                <a:cs typeface="Calibri"/>
              </a:rPr>
              <a:t>μεγάλων </a:t>
            </a:r>
            <a:r>
              <a:rPr sz="1250" spc="85" dirty="0">
                <a:latin typeface="Calibri"/>
                <a:cs typeface="Calibri"/>
              </a:rPr>
              <a:t>λιμένων </a:t>
            </a:r>
            <a:r>
              <a:rPr sz="1250" spc="80" dirty="0">
                <a:latin typeface="Calibri"/>
                <a:cs typeface="Calibri"/>
              </a:rPr>
              <a:t>της </a:t>
            </a:r>
            <a:r>
              <a:rPr sz="1250" spc="95" dirty="0">
                <a:latin typeface="Calibri"/>
                <a:cs typeface="Calibri"/>
              </a:rPr>
              <a:t>Αμβέρσας </a:t>
            </a:r>
            <a:r>
              <a:rPr sz="1250" spc="100" dirty="0">
                <a:latin typeface="Calibri"/>
                <a:cs typeface="Calibri"/>
              </a:rPr>
              <a:t> </a:t>
            </a:r>
            <a:r>
              <a:rPr sz="1250" spc="80" dirty="0">
                <a:latin typeface="Calibri"/>
                <a:cs typeface="Calibri"/>
              </a:rPr>
              <a:t>και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του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85" dirty="0">
                <a:latin typeface="Calibri"/>
                <a:cs typeface="Calibri"/>
              </a:rPr>
              <a:t>Ρότερνταμ.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874098" y="-13925"/>
            <a:ext cx="5306646" cy="6880161"/>
            <a:chOff x="6882205" y="0"/>
            <a:chExt cx="5306695" cy="6880225"/>
          </a:xfrm>
        </p:grpSpPr>
        <p:sp>
          <p:nvSpPr>
            <p:cNvPr id="16" name="object 16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88" y="0"/>
              <a:ext cx="5024882" cy="6857999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64</a:t>
            </a:fld>
            <a:endParaRPr spc="4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627" y="65"/>
            <a:ext cx="3050512" cy="6880161"/>
            <a:chOff x="6882205" y="0"/>
            <a:chExt cx="3050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8508" y="194489"/>
            <a:ext cx="7131618" cy="776687"/>
          </a:xfrm>
          <a:prstGeom prst="rect">
            <a:avLst/>
          </a:prstGeom>
        </p:spPr>
        <p:txBody>
          <a:bodyPr vert="horz" wrap="square" lIns="0" tIns="57150" rIns="0" bIns="0" rtlCol="0" anchor="ctr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450"/>
              </a:spcBef>
            </a:pPr>
            <a:r>
              <a:rPr sz="2550" spc="180" dirty="0">
                <a:solidFill>
                  <a:srgbClr val="FFB900"/>
                </a:solidFill>
              </a:rPr>
              <a:t>Η</a:t>
            </a:r>
            <a:r>
              <a:rPr sz="2550" spc="200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επίδραση</a:t>
            </a:r>
            <a:r>
              <a:rPr sz="2550" spc="204" dirty="0">
                <a:solidFill>
                  <a:srgbClr val="FFB900"/>
                </a:solidFill>
              </a:rPr>
              <a:t> </a:t>
            </a:r>
            <a:r>
              <a:rPr sz="2550" spc="110" dirty="0">
                <a:solidFill>
                  <a:srgbClr val="FFB900"/>
                </a:solidFill>
              </a:rPr>
              <a:t>της</a:t>
            </a:r>
            <a:r>
              <a:rPr sz="2550" spc="55" dirty="0">
                <a:solidFill>
                  <a:srgbClr val="FFB900"/>
                </a:solidFill>
              </a:rPr>
              <a:t> </a:t>
            </a:r>
            <a:r>
              <a:rPr sz="2550" spc="195" dirty="0">
                <a:solidFill>
                  <a:srgbClr val="FFB900"/>
                </a:solidFill>
              </a:rPr>
              <a:t>αυτοματοποίησης</a:t>
            </a:r>
            <a:r>
              <a:rPr sz="2550" spc="210" dirty="0">
                <a:solidFill>
                  <a:srgbClr val="FFB900"/>
                </a:solidFill>
              </a:rPr>
              <a:t> </a:t>
            </a:r>
            <a:r>
              <a:rPr sz="2550" spc="170" dirty="0">
                <a:solidFill>
                  <a:srgbClr val="FFB900"/>
                </a:solidFill>
              </a:rPr>
              <a:t>των</a:t>
            </a:r>
            <a:r>
              <a:rPr sz="2550" spc="185" dirty="0">
                <a:solidFill>
                  <a:srgbClr val="FFB900"/>
                </a:solidFill>
              </a:rPr>
              <a:t> </a:t>
            </a:r>
            <a:r>
              <a:rPr sz="2550" spc="170" dirty="0">
                <a:solidFill>
                  <a:srgbClr val="FFB900"/>
                </a:solidFill>
              </a:rPr>
              <a:t>λιμένων </a:t>
            </a:r>
            <a:r>
              <a:rPr sz="2550" spc="-620" dirty="0">
                <a:solidFill>
                  <a:srgbClr val="FFB900"/>
                </a:solidFill>
              </a:rPr>
              <a:t> </a:t>
            </a:r>
            <a:r>
              <a:rPr sz="2550" spc="114" dirty="0">
                <a:solidFill>
                  <a:srgbClr val="FFB900"/>
                </a:solidFill>
              </a:rPr>
              <a:t>στο</a:t>
            </a:r>
            <a:r>
              <a:rPr sz="2550" spc="55" dirty="0">
                <a:solidFill>
                  <a:srgbClr val="FFB900"/>
                </a:solidFill>
              </a:rPr>
              <a:t> </a:t>
            </a:r>
            <a:r>
              <a:rPr sz="2550" spc="180" dirty="0">
                <a:solidFill>
                  <a:srgbClr val="FFB900"/>
                </a:solidFill>
              </a:rPr>
              <a:t>λαθρεμπόριο</a:t>
            </a:r>
            <a:endParaRPr sz="2550"/>
          </a:p>
        </p:txBody>
      </p:sp>
      <p:sp>
        <p:nvSpPr>
          <p:cNvPr id="7" name="object 7"/>
          <p:cNvSpPr txBox="1"/>
          <p:nvPr/>
        </p:nvSpPr>
        <p:spPr>
          <a:xfrm>
            <a:off x="787068" y="1138022"/>
            <a:ext cx="54342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4135" algn="l"/>
              </a:tabLst>
            </a:pPr>
            <a:r>
              <a:rPr sz="1000" spc="65" dirty="0">
                <a:latin typeface="Calibri"/>
                <a:cs typeface="Calibri"/>
              </a:rPr>
              <a:t>Οι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παράνομες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μεταφορές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πραγματοποιούνται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διάφορες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κατηγορίες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προσωπικού,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οι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069" y="1244616"/>
            <a:ext cx="6386770" cy="96603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03502" marR="933420">
              <a:lnSpc>
                <a:spcPct val="69900"/>
              </a:lnSpc>
              <a:spcBef>
                <a:spcPts val="459"/>
              </a:spcBef>
            </a:pPr>
            <a:r>
              <a:rPr sz="1000" spc="65" dirty="0">
                <a:latin typeface="Calibri"/>
                <a:cs typeface="Calibri"/>
              </a:rPr>
              <a:t>οποίες </a:t>
            </a:r>
            <a:r>
              <a:rPr sz="1000" spc="70" dirty="0">
                <a:latin typeface="Calibri"/>
                <a:cs typeface="Calibri"/>
              </a:rPr>
              <a:t>μπορεί </a:t>
            </a:r>
            <a:r>
              <a:rPr sz="1000" spc="75" dirty="0">
                <a:latin typeface="Calibri"/>
                <a:cs typeface="Calibri"/>
              </a:rPr>
              <a:t>να </a:t>
            </a:r>
            <a:r>
              <a:rPr sz="1000" spc="70" dirty="0">
                <a:latin typeface="Calibri"/>
                <a:cs typeface="Calibri"/>
              </a:rPr>
              <a:t>περιλαμβάνουν διεφθαρμένα μέλη του </a:t>
            </a:r>
            <a:r>
              <a:rPr sz="1000" spc="75" dirty="0">
                <a:latin typeface="Calibri"/>
                <a:cs typeface="Calibri"/>
              </a:rPr>
              <a:t>πληρώματος </a:t>
            </a:r>
            <a:r>
              <a:rPr sz="1000" spc="70" dirty="0">
                <a:latin typeface="Calibri"/>
                <a:cs typeface="Calibri"/>
              </a:rPr>
              <a:t>των </a:t>
            </a:r>
            <a:r>
              <a:rPr sz="1000" spc="65" dirty="0">
                <a:latin typeface="Calibri"/>
                <a:cs typeface="Calibri"/>
              </a:rPr>
              <a:t>πλοίων, </a:t>
            </a:r>
            <a:r>
              <a:rPr sz="1000" spc="7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λιμενικούς </a:t>
            </a:r>
            <a:r>
              <a:rPr sz="1000" spc="70" dirty="0">
                <a:latin typeface="Calibri"/>
                <a:cs typeface="Calibri"/>
              </a:rPr>
              <a:t>υπαλλήλους, </a:t>
            </a:r>
            <a:r>
              <a:rPr sz="1000" spc="65" dirty="0">
                <a:latin typeface="Calibri"/>
                <a:cs typeface="Calibri"/>
              </a:rPr>
              <a:t>πράκτορες, </a:t>
            </a:r>
            <a:r>
              <a:rPr sz="1000" spc="55" dirty="0">
                <a:latin typeface="Calibri"/>
                <a:cs typeface="Calibri"/>
              </a:rPr>
              <a:t>χειριστές </a:t>
            </a:r>
            <a:r>
              <a:rPr sz="1000" spc="65" dirty="0">
                <a:latin typeface="Calibri"/>
                <a:cs typeface="Calibri"/>
              </a:rPr>
              <a:t>γερανών, </a:t>
            </a:r>
            <a:r>
              <a:rPr sz="1000" spc="70" dirty="0">
                <a:latin typeface="Calibri"/>
                <a:cs typeface="Calibri"/>
              </a:rPr>
              <a:t>οδηγούς γραμμών, μέλη </a:t>
            </a:r>
            <a:r>
              <a:rPr sz="1000" spc="65" dirty="0">
                <a:latin typeface="Calibri"/>
                <a:cs typeface="Calibri"/>
              </a:rPr>
              <a:t>τοπικών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εγκληματικών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οργανώσεων,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μέλη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τοπικού</a:t>
            </a:r>
            <a:endParaRPr sz="1000">
              <a:latin typeface="Calibri"/>
              <a:cs typeface="Calibri"/>
            </a:endParaRPr>
          </a:p>
          <a:p>
            <a:pPr marL="103502">
              <a:spcBef>
                <a:spcPts val="55"/>
              </a:spcBef>
            </a:pPr>
            <a:r>
              <a:rPr sz="1000" spc="65" dirty="0">
                <a:latin typeface="Calibri"/>
                <a:cs typeface="Calibri"/>
              </a:rPr>
              <a:t>ομάδες,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κ.λπ.</a:t>
            </a:r>
            <a:endParaRPr sz="1000">
              <a:latin typeface="Calibri"/>
              <a:cs typeface="Calibri"/>
            </a:endParaRPr>
          </a:p>
          <a:p>
            <a:pPr marL="103502" marR="5080" indent="-91436">
              <a:lnSpc>
                <a:spcPct val="109100"/>
              </a:lnSpc>
              <a:spcBef>
                <a:spcPts val="72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3502" algn="l"/>
              </a:tabLst>
            </a:pPr>
            <a:r>
              <a:rPr sz="1000" spc="60" dirty="0">
                <a:latin typeface="Calibri"/>
                <a:cs typeface="Calibri"/>
              </a:rPr>
              <a:t>Η </a:t>
            </a:r>
            <a:r>
              <a:rPr sz="1000" spc="40" dirty="0">
                <a:latin typeface="Calibri"/>
                <a:cs typeface="Calibri"/>
              </a:rPr>
              <a:t>λιμενική </a:t>
            </a:r>
            <a:r>
              <a:rPr sz="1000" spc="45" dirty="0">
                <a:latin typeface="Calibri"/>
                <a:cs typeface="Calibri"/>
              </a:rPr>
              <a:t>υποστήριξη </a:t>
            </a:r>
            <a:r>
              <a:rPr sz="1000" spc="40" dirty="0">
                <a:latin typeface="Calibri"/>
                <a:cs typeface="Calibri"/>
              </a:rPr>
              <a:t>είναι </a:t>
            </a:r>
            <a:r>
              <a:rPr sz="1000" spc="45" dirty="0">
                <a:latin typeface="Calibri"/>
                <a:cs typeface="Calibri"/>
              </a:rPr>
              <a:t>απαραίτητη </a:t>
            </a:r>
            <a:r>
              <a:rPr sz="1000" spc="40" dirty="0">
                <a:latin typeface="Calibri"/>
                <a:cs typeface="Calibri"/>
              </a:rPr>
              <a:t>για τον εντοπισμό </a:t>
            </a:r>
            <a:r>
              <a:rPr sz="1000" spc="45" dirty="0">
                <a:latin typeface="Calibri"/>
                <a:cs typeface="Calibri"/>
              </a:rPr>
              <a:t>των </a:t>
            </a:r>
            <a:r>
              <a:rPr sz="1000" spc="35" dirty="0">
                <a:latin typeface="Calibri"/>
                <a:cs typeface="Calibri"/>
              </a:rPr>
              <a:t>εμπορευματοκιβωτίων </a:t>
            </a:r>
            <a:r>
              <a:rPr sz="1000" spc="50" dirty="0">
                <a:latin typeface="Calibri"/>
                <a:cs typeface="Calibri"/>
              </a:rPr>
              <a:t>από </a:t>
            </a:r>
            <a:r>
              <a:rPr sz="1000" spc="40" dirty="0">
                <a:latin typeface="Calibri"/>
                <a:cs typeface="Calibri"/>
              </a:rPr>
              <a:t>τους εγκληματίες.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κατά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μεταφορά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ή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ακριβή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θέση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του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στις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στοίβες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εμπορευματοκιβωτίων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ένα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λιμάνι.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072" y="2303212"/>
            <a:ext cx="568256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4135" algn="l"/>
              </a:tabLst>
            </a:pPr>
            <a:r>
              <a:rPr sz="1000" spc="90" dirty="0">
                <a:latin typeface="Calibri"/>
                <a:cs typeface="Calibri"/>
              </a:rPr>
              <a:t>Η </a:t>
            </a:r>
            <a:r>
              <a:rPr sz="1000" spc="26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ενοποίηση </a:t>
            </a:r>
            <a:r>
              <a:rPr sz="1000" spc="28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 </a:t>
            </a:r>
            <a:r>
              <a:rPr sz="1000" spc="29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 </a:t>
            </a:r>
            <a:r>
              <a:rPr sz="1000" spc="27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αυτοματοποίηση </a:t>
            </a:r>
            <a:r>
              <a:rPr sz="1000" spc="28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των </a:t>
            </a:r>
            <a:r>
              <a:rPr sz="1000" spc="28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τρόπων </a:t>
            </a:r>
            <a:r>
              <a:rPr sz="1000" spc="28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μεταφοράς </a:t>
            </a:r>
            <a:r>
              <a:rPr sz="1000" spc="28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 </a:t>
            </a:r>
            <a:r>
              <a:rPr sz="1000" spc="29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των </a:t>
            </a:r>
            <a:r>
              <a:rPr sz="1000" spc="28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συστημάτων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508" y="2409803"/>
            <a:ext cx="5590488" cy="28135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459"/>
              </a:spcBef>
            </a:pPr>
            <a:r>
              <a:rPr sz="1000" spc="65" dirty="0">
                <a:latin typeface="Calibri"/>
                <a:cs typeface="Calibri"/>
              </a:rPr>
              <a:t>εφοδιαστικής</a:t>
            </a:r>
            <a:r>
              <a:rPr sz="1000" spc="28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επιτρέπουν</a:t>
            </a:r>
            <a:r>
              <a:rPr sz="1000" spc="29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αποτελεσματικότερες</a:t>
            </a:r>
            <a:r>
              <a:rPr sz="1000" spc="29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295" dirty="0">
                <a:latin typeface="Calibri"/>
                <a:cs typeface="Calibri"/>
              </a:rPr>
              <a:t> </a:t>
            </a:r>
            <a:r>
              <a:rPr sz="10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ασφαλέστερες</a:t>
            </a:r>
            <a:r>
              <a:rPr sz="1000" spc="29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υπηρεσίες</a:t>
            </a:r>
            <a:r>
              <a:rPr sz="1000" spc="27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μεταφορών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από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άκρη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άκρη.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075" y="2788995"/>
            <a:ext cx="553270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4135" algn="l"/>
              </a:tabLst>
            </a:pPr>
            <a:r>
              <a:rPr sz="1000" spc="65" dirty="0">
                <a:latin typeface="Calibri"/>
                <a:cs typeface="Calibri"/>
              </a:rPr>
              <a:t>Οι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αποτελεσματικότερες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στρατηγικές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επιθεώρησης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εμπορευματοκιβωτίων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υπαλλήλων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8513" y="2883306"/>
            <a:ext cx="5066618" cy="271997"/>
          </a:xfrm>
          <a:prstGeom prst="rect">
            <a:avLst/>
          </a:prstGeom>
        </p:spPr>
        <p:txBody>
          <a:bodyPr vert="horz" wrap="square" lIns="0" tIns="70484" rIns="0" bIns="0" rtlCol="0">
            <a:spAutoFit/>
          </a:bodyPr>
          <a:lstStyle/>
          <a:p>
            <a:pPr marL="12700" marR="5080">
              <a:lnSpc>
                <a:spcPct val="61900"/>
              </a:lnSpc>
              <a:spcBef>
                <a:spcPts val="555"/>
              </a:spcBef>
            </a:pPr>
            <a:r>
              <a:rPr sz="1000" spc="70" dirty="0">
                <a:latin typeface="Calibri"/>
                <a:cs typeface="Calibri"/>
              </a:rPr>
              <a:t>(από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την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πλευρά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της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άμυνας)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μπορούν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επωφεληθούν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από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αλγόριθμους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τεχνητής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νοημοσύνης.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074" y="3248198"/>
            <a:ext cx="559493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4135" algn="l"/>
              </a:tabLst>
            </a:pPr>
            <a:r>
              <a:rPr sz="1000" spc="60" dirty="0">
                <a:latin typeface="Calibri"/>
                <a:cs typeface="Calibri"/>
              </a:rPr>
              <a:t>Επίσης,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οι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απλοί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κανόνες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ασφαλείας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μπορούν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προσφέρουν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σημαντικά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κέρδη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ασφαλείας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8508" y="3354788"/>
            <a:ext cx="5401260" cy="28135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459"/>
              </a:spcBef>
            </a:pPr>
            <a:r>
              <a:rPr sz="1000" spc="60" dirty="0">
                <a:latin typeface="Calibri"/>
                <a:cs typeface="Calibri"/>
              </a:rPr>
              <a:t>για </a:t>
            </a:r>
            <a:r>
              <a:rPr sz="1000" spc="65" dirty="0">
                <a:latin typeface="Calibri"/>
                <a:cs typeface="Calibri"/>
              </a:rPr>
              <a:t>την </a:t>
            </a:r>
            <a:r>
              <a:rPr sz="1000" spc="70" dirty="0">
                <a:latin typeface="Calibri"/>
                <a:cs typeface="Calibri"/>
              </a:rPr>
              <a:t>άμυνα: </a:t>
            </a:r>
            <a:r>
              <a:rPr sz="1000" spc="60" dirty="0">
                <a:latin typeface="Calibri"/>
                <a:cs typeface="Calibri"/>
              </a:rPr>
              <a:t>Για </a:t>
            </a:r>
            <a:r>
              <a:rPr sz="1000" spc="65" dirty="0">
                <a:latin typeface="Calibri"/>
                <a:cs typeface="Calibri"/>
              </a:rPr>
              <a:t>παράδειγμα, </a:t>
            </a:r>
            <a:r>
              <a:rPr sz="1000" spc="55" dirty="0">
                <a:latin typeface="Calibri"/>
                <a:cs typeface="Calibri"/>
              </a:rPr>
              <a:t>οι </a:t>
            </a:r>
            <a:r>
              <a:rPr sz="1000" spc="70" dirty="0">
                <a:latin typeface="Calibri"/>
                <a:cs typeface="Calibri"/>
              </a:rPr>
              <a:t>πληροφορίες </a:t>
            </a:r>
            <a:r>
              <a:rPr sz="1000" spc="80" dirty="0">
                <a:latin typeface="Calibri"/>
                <a:cs typeface="Calibri"/>
              </a:rPr>
              <a:t>που </a:t>
            </a:r>
            <a:r>
              <a:rPr sz="1000" spc="60" dirty="0">
                <a:latin typeface="Calibri"/>
                <a:cs typeface="Calibri"/>
              </a:rPr>
              <a:t>σχετίζονται </a:t>
            </a:r>
            <a:r>
              <a:rPr sz="1000" spc="75" dirty="0">
                <a:latin typeface="Calibri"/>
                <a:cs typeface="Calibri"/>
              </a:rPr>
              <a:t>με </a:t>
            </a:r>
            <a:r>
              <a:rPr sz="1000" spc="65" dirty="0">
                <a:latin typeface="Calibri"/>
                <a:cs typeface="Calibri"/>
              </a:rPr>
              <a:t>τα </a:t>
            </a:r>
            <a:r>
              <a:rPr sz="1000" spc="70" dirty="0">
                <a:latin typeface="Calibri"/>
                <a:cs typeface="Calibri"/>
              </a:rPr>
              <a:t> εμπορευματοκιβώτια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μπορούν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πρέπει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να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δίνονται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αυστηρή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βάση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ανάγκης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γνώσης.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072" y="3727683"/>
            <a:ext cx="5248226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4135" algn="l"/>
              </a:tabLst>
            </a:pPr>
            <a:r>
              <a:rPr sz="1000" spc="65" dirty="0">
                <a:latin typeface="Calibri"/>
                <a:cs typeface="Calibri"/>
              </a:rPr>
              <a:t>Ωστόσο,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ενσωμάτωση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αυτοματοποίηση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προσφέρουν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νέες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ευκαιρίες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και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στους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8508" y="3834273"/>
            <a:ext cx="5356810" cy="28135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459"/>
              </a:spcBef>
            </a:pPr>
            <a:r>
              <a:rPr sz="1000" spc="60" dirty="0">
                <a:latin typeface="Calibri"/>
                <a:cs typeface="Calibri"/>
              </a:rPr>
              <a:t>εγκληματίες.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αυτοματοποίηση,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βελτιστοποίηση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55" dirty="0">
                <a:latin typeface="Calibri"/>
                <a:cs typeface="Calibri"/>
              </a:rPr>
              <a:t>(και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επακόλουθη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τυχαιοποίηση)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σε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μεγάλους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όγκους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αγαθών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αποτελεί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συχνά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μια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τέλεια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κάλυψη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8511" y="4100462"/>
            <a:ext cx="130999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35" dirty="0">
                <a:latin typeface="Calibri"/>
                <a:cs typeface="Calibri"/>
              </a:rPr>
              <a:t>παράνομα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10" dirty="0">
                <a:latin typeface="Calibri"/>
                <a:cs typeface="Calibri"/>
              </a:rPr>
              <a:t>αντικείμενα.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7072" y="4367820"/>
            <a:ext cx="552000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4135" algn="l"/>
              </a:tabLst>
            </a:pPr>
            <a:r>
              <a:rPr sz="1000" spc="80" dirty="0">
                <a:latin typeface="Calibri"/>
                <a:cs typeface="Calibri"/>
              </a:rPr>
              <a:t>Επίσης,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με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την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κατάλληλη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παραβίαση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ενός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ολοκληρωμένου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συστήματος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μεταφοράς,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ο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8508" y="4474411"/>
            <a:ext cx="5377130" cy="28135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ct val="69900"/>
              </a:lnSpc>
              <a:spcBef>
                <a:spcPts val="459"/>
              </a:spcBef>
            </a:pPr>
            <a:r>
              <a:rPr sz="1000" spc="85" dirty="0">
                <a:latin typeface="Calibri"/>
                <a:cs typeface="Calibri"/>
              </a:rPr>
              <a:t>επιτιθέμενος </a:t>
            </a:r>
            <a:r>
              <a:rPr sz="1000" spc="90" dirty="0">
                <a:latin typeface="Calibri"/>
                <a:cs typeface="Calibri"/>
              </a:rPr>
              <a:t>μπορεί </a:t>
            </a:r>
            <a:r>
              <a:rPr sz="1000" spc="100" dirty="0">
                <a:latin typeface="Calibri"/>
                <a:cs typeface="Calibri"/>
              </a:rPr>
              <a:t>να </a:t>
            </a:r>
            <a:r>
              <a:rPr sz="1000" spc="80" dirty="0">
                <a:latin typeface="Calibri"/>
                <a:cs typeface="Calibri"/>
              </a:rPr>
              <a:t>επιτύχει </a:t>
            </a:r>
            <a:r>
              <a:rPr sz="1000" spc="105" dirty="0">
                <a:latin typeface="Calibri"/>
                <a:cs typeface="Calibri"/>
              </a:rPr>
              <a:t>ασφαλή παράδοση από </a:t>
            </a:r>
            <a:r>
              <a:rPr sz="1000" spc="95" dirty="0">
                <a:latin typeface="Calibri"/>
                <a:cs typeface="Calibri"/>
              </a:rPr>
              <a:t>άκρη σε άκρη </a:t>
            </a:r>
            <a:r>
              <a:rPr sz="1000" spc="85" dirty="0">
                <a:latin typeface="Calibri"/>
                <a:cs typeface="Calibri"/>
              </a:rPr>
              <a:t>και </a:t>
            </a:r>
            <a:r>
              <a:rPr sz="1000" spc="100" dirty="0">
                <a:latin typeface="Calibri"/>
                <a:cs typeface="Calibri"/>
              </a:rPr>
              <a:t>να 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εξοικονομήσει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χρήματα,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καθώς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ορισμένοι</a:t>
            </a:r>
            <a:r>
              <a:rPr sz="1000" spc="5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εγκληματικοί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μεσάζοντες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θα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είναι</a:t>
            </a:r>
            <a:r>
              <a:rPr sz="1000" spc="5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περιττοί.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7070" y="4854237"/>
            <a:ext cx="53961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5" indent="-91436">
              <a:spcBef>
                <a:spcPts val="100"/>
              </a:spcBef>
              <a:buClr>
                <a:srgbClr val="FFB900"/>
              </a:buClr>
              <a:buSzPct val="130000"/>
              <a:buFont typeface="Segoe UI Symbol"/>
              <a:buChar char="▪"/>
              <a:tabLst>
                <a:tab pos="104135" algn="l"/>
              </a:tabLst>
            </a:pPr>
            <a:r>
              <a:rPr sz="1000" spc="75" dirty="0">
                <a:latin typeface="Calibri"/>
                <a:cs typeface="Calibri"/>
              </a:rPr>
              <a:t>Τα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λιμάνια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της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ΕΕ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που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συνδέονται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5" dirty="0">
                <a:latin typeface="Calibri"/>
                <a:cs typeface="Calibri"/>
              </a:rPr>
              <a:t>με</a:t>
            </a:r>
            <a:r>
              <a:rPr sz="1000" spc="35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Διευρωπαϊκό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Δίκτυο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Μεταφορών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70" dirty="0">
                <a:latin typeface="Calibri"/>
                <a:cs typeface="Calibri"/>
              </a:rPr>
              <a:t>(ΔΕΔ-Μ)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είναι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8508" y="4948546"/>
            <a:ext cx="21500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65" dirty="0">
                <a:latin typeface="Calibri"/>
                <a:cs typeface="Calibri"/>
              </a:rPr>
              <a:t>πιο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ελκυστικά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60" dirty="0">
                <a:latin typeface="Calibri"/>
                <a:cs typeface="Calibri"/>
              </a:rPr>
              <a:t>για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τους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65" dirty="0">
                <a:latin typeface="Calibri"/>
                <a:cs typeface="Calibri"/>
              </a:rPr>
              <a:t>εγκληματίες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7109" y="65"/>
            <a:ext cx="5024835" cy="6857935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65</a:t>
            </a:fld>
            <a:endParaRPr spc="4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84694" y="-22161"/>
            <a:ext cx="5152342" cy="6880161"/>
            <a:chOff x="6882205" y="0"/>
            <a:chExt cx="515239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1822" y="852677"/>
              <a:ext cx="5092446" cy="420128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7577" y="103029"/>
            <a:ext cx="1703689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90" dirty="0">
                <a:solidFill>
                  <a:srgbClr val="FFB900"/>
                </a:solidFill>
              </a:rPr>
              <a:t>Πειρατεί</a:t>
            </a:r>
            <a:r>
              <a:rPr spc="145" dirty="0">
                <a:solidFill>
                  <a:srgbClr val="FFB900"/>
                </a:solidFill>
              </a:rPr>
              <a:t>α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66</a:t>
            </a:fld>
            <a:endParaRPr spc="40" dirty="0"/>
          </a:p>
        </p:txBody>
      </p:sp>
      <p:sp>
        <p:nvSpPr>
          <p:cNvPr id="6" name="object 6"/>
          <p:cNvSpPr txBox="1"/>
          <p:nvPr/>
        </p:nvSpPr>
        <p:spPr>
          <a:xfrm>
            <a:off x="478432" y="969379"/>
            <a:ext cx="5117763" cy="243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96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35" dirty="0">
                <a:latin typeface="Calibri"/>
                <a:cs typeface="Calibri"/>
              </a:rPr>
              <a:t>Οι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παραβιάσεις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της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κυβερνοασφάλειας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στα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πλοία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4851" y="1278221"/>
            <a:ext cx="4778330" cy="413510"/>
          </a:xfrm>
          <a:prstGeom prst="rect">
            <a:avLst/>
          </a:prstGeom>
        </p:spPr>
        <p:txBody>
          <a:bodyPr vert="horz" wrap="square" lIns="0" tIns="83184" rIns="0" bIns="0" rtlCol="0">
            <a:spAutoFit/>
          </a:bodyPr>
          <a:lstStyle/>
          <a:p>
            <a:pPr marL="12700" marR="5080">
              <a:lnSpc>
                <a:spcPct val="69100"/>
              </a:lnSpc>
              <a:spcBef>
                <a:spcPts val="655"/>
              </a:spcBef>
            </a:pPr>
            <a:r>
              <a:rPr sz="1500" spc="155" dirty="0">
                <a:latin typeface="Calibri"/>
                <a:cs typeface="Calibri"/>
              </a:rPr>
              <a:t>μπορούν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αξιοποιηθούν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από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τους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πειρατές.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Μια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επιτυχημένη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κυβερνοεπίθεση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139" y="1728133"/>
            <a:ext cx="5798131" cy="3322703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03502" marR="5080">
              <a:lnSpc>
                <a:spcPts val="1610"/>
              </a:lnSpc>
              <a:spcBef>
                <a:spcPts val="310"/>
              </a:spcBef>
            </a:pPr>
            <a:r>
              <a:rPr sz="1500" spc="160" dirty="0">
                <a:latin typeface="Calibri"/>
                <a:cs typeface="Calibri"/>
              </a:rPr>
              <a:t>θα </a:t>
            </a:r>
            <a:r>
              <a:rPr sz="1500" spc="155" dirty="0">
                <a:latin typeface="Calibri"/>
                <a:cs typeface="Calibri"/>
              </a:rPr>
              <a:t>μπορούσε </a:t>
            </a:r>
            <a:r>
              <a:rPr sz="1500" spc="150" dirty="0">
                <a:latin typeface="Calibri"/>
                <a:cs typeface="Calibri"/>
              </a:rPr>
              <a:t>να </a:t>
            </a:r>
            <a:r>
              <a:rPr sz="1500" spc="140" dirty="0">
                <a:latin typeface="Calibri"/>
                <a:cs typeface="Calibri"/>
              </a:rPr>
              <a:t>απενεργοποιήσει </a:t>
            </a:r>
            <a:r>
              <a:rPr sz="1500" spc="125" dirty="0">
                <a:latin typeface="Calibri"/>
                <a:cs typeface="Calibri"/>
              </a:rPr>
              <a:t>κρίσιμες </a:t>
            </a:r>
            <a:r>
              <a:rPr sz="1500" spc="120" dirty="0">
                <a:latin typeface="Calibri"/>
                <a:cs typeface="Calibri"/>
              </a:rPr>
              <a:t>λειτουργίες, </a:t>
            </a:r>
            <a:r>
              <a:rPr sz="1500" spc="12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αφήνοντας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σκάφος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ακυβέρνητο,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τα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κανάλια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επικοινωνίας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του </a:t>
            </a:r>
            <a:r>
              <a:rPr sz="1500" spc="130" dirty="0">
                <a:latin typeface="Calibri"/>
                <a:cs typeface="Calibri"/>
              </a:rPr>
              <a:t>εκτεθειμένα </a:t>
            </a:r>
            <a:r>
              <a:rPr sz="1500" spc="125" dirty="0">
                <a:latin typeface="Calibri"/>
                <a:cs typeface="Calibri"/>
              </a:rPr>
              <a:t>και </a:t>
            </a:r>
            <a:r>
              <a:rPr sz="1500" spc="105" dirty="0">
                <a:latin typeface="Calibri"/>
                <a:cs typeface="Calibri"/>
              </a:rPr>
              <a:t>τις </a:t>
            </a:r>
            <a:r>
              <a:rPr sz="1500" spc="145" dirty="0">
                <a:latin typeface="Calibri"/>
                <a:cs typeface="Calibri"/>
              </a:rPr>
              <a:t>πληροφορίες </a:t>
            </a:r>
            <a:r>
              <a:rPr sz="1500" spc="140" dirty="0">
                <a:latin typeface="Calibri"/>
                <a:cs typeface="Calibri"/>
              </a:rPr>
              <a:t>του φορτίου του </a:t>
            </a:r>
            <a:r>
              <a:rPr sz="1500" spc="14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εκτεθειμένες. </a:t>
            </a:r>
            <a:r>
              <a:rPr sz="1500" spc="150" dirty="0">
                <a:latin typeface="Calibri"/>
                <a:cs typeface="Calibri"/>
              </a:rPr>
              <a:t>Αυτό </a:t>
            </a:r>
            <a:r>
              <a:rPr sz="1500" spc="130" dirty="0">
                <a:latin typeface="Calibri"/>
                <a:cs typeface="Calibri"/>
              </a:rPr>
              <a:t>το </a:t>
            </a:r>
            <a:r>
              <a:rPr sz="1500" spc="140" dirty="0">
                <a:latin typeface="Calibri"/>
                <a:cs typeface="Calibri"/>
              </a:rPr>
              <a:t>σενάριο </a:t>
            </a:r>
            <a:r>
              <a:rPr sz="1500" spc="125" dirty="0">
                <a:latin typeface="Calibri"/>
                <a:cs typeface="Calibri"/>
              </a:rPr>
              <a:t>επιτρέπει </a:t>
            </a:r>
            <a:r>
              <a:rPr sz="1500" spc="140" dirty="0">
                <a:latin typeface="Calibri"/>
                <a:cs typeface="Calibri"/>
              </a:rPr>
              <a:t>στους </a:t>
            </a:r>
            <a:r>
              <a:rPr sz="1500" spc="130" dirty="0">
                <a:latin typeface="Calibri"/>
                <a:cs typeface="Calibri"/>
              </a:rPr>
              <a:t>πειρατές </a:t>
            </a:r>
            <a:r>
              <a:rPr sz="1500" spc="150" dirty="0">
                <a:latin typeface="Calibri"/>
                <a:cs typeface="Calibri"/>
              </a:rPr>
              <a:t>να </a:t>
            </a:r>
            <a:r>
              <a:rPr sz="1500" spc="15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εξαπολύσουν </a:t>
            </a:r>
            <a:r>
              <a:rPr sz="1500" spc="145" dirty="0">
                <a:latin typeface="Calibri"/>
                <a:cs typeface="Calibri"/>
              </a:rPr>
              <a:t>φυσική </a:t>
            </a:r>
            <a:r>
              <a:rPr sz="1500" spc="140" dirty="0">
                <a:latin typeface="Calibri"/>
                <a:cs typeface="Calibri"/>
              </a:rPr>
              <a:t>επίθεση </a:t>
            </a:r>
            <a:r>
              <a:rPr sz="1500" spc="150" dirty="0">
                <a:latin typeface="Calibri"/>
                <a:cs typeface="Calibri"/>
              </a:rPr>
              <a:t>με </a:t>
            </a:r>
            <a:r>
              <a:rPr sz="1500" spc="140" dirty="0">
                <a:latin typeface="Calibri"/>
                <a:cs typeface="Calibri"/>
              </a:rPr>
              <a:t>αυξημένες </a:t>
            </a:r>
            <a:r>
              <a:rPr sz="1500" spc="135" dirty="0">
                <a:latin typeface="Calibri"/>
                <a:cs typeface="Calibri"/>
              </a:rPr>
              <a:t>πιθανότητες </a:t>
            </a:r>
            <a:r>
              <a:rPr sz="1500" spc="14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επιτυχίας.</a:t>
            </a:r>
            <a:endParaRPr sz="1500" dirty="0">
              <a:latin typeface="Calibri"/>
              <a:cs typeface="Calibri"/>
            </a:endParaRPr>
          </a:p>
          <a:p>
            <a:pPr marL="122552" marR="974060" indent="-110484">
              <a:lnSpc>
                <a:spcPts val="2750"/>
              </a:lnSpc>
              <a:spcBef>
                <a:spcPts val="459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23185" algn="l"/>
              </a:tabLst>
            </a:pPr>
            <a:r>
              <a:rPr sz="1500" spc="125" dirty="0">
                <a:latin typeface="Calibri"/>
                <a:cs typeface="Calibri"/>
              </a:rPr>
              <a:t>Αντίθετα,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τα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δεδομένα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που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συλλέγονται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μέσω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της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πειρατείας</a:t>
            </a:r>
            <a:endParaRPr sz="1500" dirty="0">
              <a:latin typeface="Calibri"/>
              <a:cs typeface="Calibri"/>
            </a:endParaRPr>
          </a:p>
          <a:p>
            <a:pPr marL="103502" marR="165096">
              <a:lnSpc>
                <a:spcPts val="1710"/>
              </a:lnSpc>
            </a:pPr>
            <a:r>
              <a:rPr sz="1500" spc="155" dirty="0">
                <a:latin typeface="Calibri"/>
                <a:cs typeface="Calibri"/>
              </a:rPr>
              <a:t>μπορούν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αξιοποιηθούν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περαιτέρω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από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εγκληματίες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του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κυβερνοχώρου.</a:t>
            </a:r>
            <a:endParaRPr sz="1500" dirty="0">
              <a:latin typeface="Calibri"/>
              <a:cs typeface="Calibri"/>
            </a:endParaRPr>
          </a:p>
          <a:p>
            <a:pPr marL="103502" marR="233672">
              <a:lnSpc>
                <a:spcPts val="1610"/>
              </a:lnSpc>
              <a:spcBef>
                <a:spcPts val="55"/>
              </a:spcBef>
            </a:pPr>
            <a:r>
              <a:rPr sz="1500" spc="135" dirty="0">
                <a:latin typeface="Calibri"/>
                <a:cs typeface="Calibri"/>
              </a:rPr>
              <a:t>Οι </a:t>
            </a:r>
            <a:r>
              <a:rPr sz="1500" spc="130" dirty="0">
                <a:latin typeface="Calibri"/>
                <a:cs typeface="Calibri"/>
              </a:rPr>
              <a:t>πειρατές </a:t>
            </a:r>
            <a:r>
              <a:rPr sz="1500" spc="140" dirty="0">
                <a:latin typeface="Calibri"/>
                <a:cs typeface="Calibri"/>
              </a:rPr>
              <a:t>έχουν </a:t>
            </a:r>
            <a:r>
              <a:rPr sz="1500" spc="145" dirty="0">
                <a:latin typeface="Calibri"/>
                <a:cs typeface="Calibri"/>
              </a:rPr>
              <a:t>συχνά </a:t>
            </a:r>
            <a:r>
              <a:rPr sz="1500" spc="160" dirty="0">
                <a:latin typeface="Calibri"/>
                <a:cs typeface="Calibri"/>
              </a:rPr>
              <a:t>πρόσβαση </a:t>
            </a:r>
            <a:r>
              <a:rPr sz="1500" spc="145" dirty="0">
                <a:latin typeface="Calibri"/>
                <a:cs typeface="Calibri"/>
              </a:rPr>
              <a:t>σε </a:t>
            </a:r>
            <a:r>
              <a:rPr sz="1500" spc="135" dirty="0">
                <a:latin typeface="Calibri"/>
                <a:cs typeface="Calibri"/>
              </a:rPr>
              <a:t>ευαίσθητες </a:t>
            </a:r>
            <a:r>
              <a:rPr sz="1500" spc="14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εμπορικές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πληροφορίες,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προσωπικά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δεδομένα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των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μελών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του </a:t>
            </a:r>
            <a:r>
              <a:rPr sz="1500" spc="155" dirty="0">
                <a:latin typeface="Calibri"/>
                <a:cs typeface="Calibri"/>
              </a:rPr>
              <a:t>πληρώματος </a:t>
            </a:r>
            <a:r>
              <a:rPr sz="1500" spc="125" dirty="0">
                <a:latin typeface="Calibri"/>
                <a:cs typeface="Calibri"/>
              </a:rPr>
              <a:t>και </a:t>
            </a:r>
            <a:r>
              <a:rPr sz="1500" spc="135" dirty="0">
                <a:latin typeface="Calibri"/>
                <a:cs typeface="Calibri"/>
              </a:rPr>
              <a:t>λεπτομέρειες </a:t>
            </a:r>
            <a:r>
              <a:rPr sz="1500" spc="130" dirty="0">
                <a:latin typeface="Calibri"/>
                <a:cs typeface="Calibri"/>
              </a:rPr>
              <a:t>σχετικά </a:t>
            </a:r>
            <a:r>
              <a:rPr sz="1500" spc="150" dirty="0">
                <a:latin typeface="Calibri"/>
                <a:cs typeface="Calibri"/>
              </a:rPr>
              <a:t>με </a:t>
            </a:r>
            <a:r>
              <a:rPr sz="1500" spc="105" dirty="0">
                <a:latin typeface="Calibri"/>
                <a:cs typeface="Calibri"/>
              </a:rPr>
              <a:t>τις </a:t>
            </a:r>
            <a:r>
              <a:rPr sz="1500" spc="11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ναυτιλιακές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διαδρομές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το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φορτίο.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6139" y="5130979"/>
            <a:ext cx="5218906" cy="243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5" indent="-91436">
              <a:lnSpc>
                <a:spcPts val="1960"/>
              </a:lnSpc>
              <a:buClr>
                <a:srgbClr val="FFB900"/>
              </a:buClr>
              <a:buSzPct val="113333"/>
              <a:buFont typeface="Segoe UI Symbol"/>
              <a:buChar char="▪"/>
              <a:tabLst>
                <a:tab pos="104135" algn="l"/>
              </a:tabLst>
            </a:pPr>
            <a:r>
              <a:rPr sz="1500" spc="185" dirty="0">
                <a:latin typeface="Calibri"/>
                <a:cs typeface="Calibri"/>
              </a:rPr>
              <a:t>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5" dirty="0">
                <a:latin typeface="Calibri"/>
                <a:cs typeface="Calibri"/>
              </a:rPr>
              <a:t>πώληση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αυτών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των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δεδομένων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στον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σκοτεινό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ιστό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1867" y="5369807"/>
            <a:ext cx="4744041" cy="953978"/>
          </a:xfrm>
          <a:prstGeom prst="rect">
            <a:avLst/>
          </a:prstGeom>
        </p:spPr>
        <p:txBody>
          <a:bodyPr vert="horz" wrap="square" lIns="0" tIns="83184" rIns="0" bIns="0" rtlCol="0">
            <a:spAutoFit/>
          </a:bodyPr>
          <a:lstStyle/>
          <a:p>
            <a:pPr marL="12700" marR="257802">
              <a:lnSpc>
                <a:spcPct val="69100"/>
              </a:lnSpc>
              <a:spcBef>
                <a:spcPts val="655"/>
              </a:spcBef>
            </a:pPr>
            <a:r>
              <a:rPr sz="1500" spc="140" dirty="0">
                <a:latin typeface="Calibri"/>
                <a:cs typeface="Calibri"/>
              </a:rPr>
              <a:t>μπορεί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αποτελέσει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μια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πρόσθετη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επιχείρηση,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θολώνοντας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περαιτέρω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τα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όρια</a:t>
            </a:r>
            <a:endParaRPr sz="1500" dirty="0">
              <a:latin typeface="Calibri"/>
              <a:cs typeface="Calibri"/>
            </a:endParaRPr>
          </a:p>
          <a:p>
            <a:pPr marL="12700">
              <a:spcBef>
                <a:spcPts val="254"/>
              </a:spcBef>
            </a:pPr>
            <a:r>
              <a:rPr sz="1500" spc="140" dirty="0">
                <a:latin typeface="Calibri"/>
                <a:cs typeface="Calibri"/>
              </a:rPr>
              <a:t>μεταξύ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του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εγκλήματος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στον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κυβερνοχώρο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της</a:t>
            </a:r>
            <a:endParaRPr sz="1500" dirty="0">
              <a:latin typeface="Calibri"/>
              <a:cs typeface="Calibri"/>
            </a:endParaRPr>
          </a:p>
          <a:p>
            <a:pPr marL="12700">
              <a:spcBef>
                <a:spcPts val="425"/>
              </a:spcBef>
            </a:pPr>
            <a:r>
              <a:rPr sz="1500" spc="145" dirty="0">
                <a:latin typeface="Calibri"/>
                <a:cs typeface="Calibri"/>
              </a:rPr>
              <a:t>παραδοσιακής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πειρατείας.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0421" y="5339017"/>
            <a:ext cx="389314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100" i="1" spc="-5" dirty="0">
                <a:latin typeface="Calibri"/>
                <a:cs typeface="Calibri"/>
              </a:rPr>
              <a:t>Οι Υπηρεσίες Εμπορικού Εγκλήματος του ΔΠΔ </a:t>
            </a:r>
            <a:r>
              <a:rPr sz="1100" spc="-5" dirty="0">
                <a:latin typeface="Calibri"/>
                <a:cs typeface="Calibri"/>
              </a:rPr>
              <a:t>(CCS) </a:t>
            </a:r>
            <a:r>
              <a:rPr sz="1100" dirty="0">
                <a:latin typeface="Calibri"/>
                <a:cs typeface="Calibri"/>
              </a:rPr>
              <a:t>είναι </a:t>
            </a:r>
            <a:r>
              <a:rPr sz="1100" spc="-5" dirty="0">
                <a:latin typeface="Calibri"/>
                <a:cs typeface="Calibri"/>
              </a:rPr>
              <a:t>ένας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διεθνής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οργανισμός </a:t>
            </a:r>
            <a:r>
              <a:rPr sz="1100" dirty="0">
                <a:latin typeface="Calibri"/>
                <a:cs typeface="Calibri"/>
              </a:rPr>
              <a:t>με </a:t>
            </a:r>
            <a:r>
              <a:rPr sz="1100" spc="-5" dirty="0">
                <a:latin typeface="Calibri"/>
                <a:cs typeface="Calibri"/>
              </a:rPr>
              <a:t>έδρα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το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Ηνωμένο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Βασίλειο </a:t>
            </a:r>
            <a:r>
              <a:rPr sz="1100" dirty="0">
                <a:latin typeface="Calibri"/>
                <a:cs typeface="Calibri"/>
              </a:rPr>
              <a:t>που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επικεντρώνεται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στην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καταπολέμηση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του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εμπορικού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εγκλήματος.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Το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ICC </a:t>
            </a:r>
            <a:r>
              <a:rPr sz="1100" spc="-5" dirty="0">
                <a:latin typeface="Calibri"/>
                <a:cs typeface="Calibri"/>
              </a:rPr>
              <a:t>προσφέρει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έναν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ζωντανό</a:t>
            </a:r>
            <a:r>
              <a:rPr sz="1100" dirty="0">
                <a:latin typeface="Calibri"/>
                <a:cs typeface="Calibri"/>
              </a:rPr>
              <a:t> παγκόσμιο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u="sng" spc="-5" dirty="0">
                <a:solidFill>
                  <a:srgbClr val="86872C"/>
                </a:solidFill>
                <a:uFill>
                  <a:solidFill>
                    <a:srgbClr val="86872C"/>
                  </a:solidFill>
                </a:uFill>
                <a:latin typeface="Calibri"/>
                <a:cs typeface="Calibri"/>
                <a:hlinkClick r:id="rId3"/>
              </a:rPr>
              <a:t>χάρτη πειρατείας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627" y="-6043"/>
            <a:ext cx="3050512" cy="6880161"/>
            <a:chOff x="6882205" y="0"/>
            <a:chExt cx="3050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3388" y="212511"/>
            <a:ext cx="6469955" cy="776687"/>
          </a:xfrm>
          <a:prstGeom prst="rect">
            <a:avLst/>
          </a:prstGeom>
        </p:spPr>
        <p:txBody>
          <a:bodyPr vert="horz" wrap="square" lIns="0" tIns="57150" rIns="0" bIns="0" rtlCol="0" anchor="ctr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450"/>
              </a:spcBef>
            </a:pPr>
            <a:r>
              <a:rPr sz="2550" spc="180" dirty="0">
                <a:solidFill>
                  <a:srgbClr val="FFB900"/>
                </a:solidFill>
              </a:rPr>
              <a:t>Περιστατικά</a:t>
            </a:r>
            <a:r>
              <a:rPr sz="2550" spc="190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επιθεώρησης,</a:t>
            </a:r>
            <a:r>
              <a:rPr sz="2550" spc="215" dirty="0">
                <a:solidFill>
                  <a:srgbClr val="FFB900"/>
                </a:solidFill>
              </a:rPr>
              <a:t> </a:t>
            </a:r>
            <a:r>
              <a:rPr sz="2550" spc="185" dirty="0">
                <a:solidFill>
                  <a:srgbClr val="FFB900"/>
                </a:solidFill>
              </a:rPr>
              <a:t>επιβίβασης</a:t>
            </a:r>
            <a:r>
              <a:rPr sz="2550" spc="215" dirty="0">
                <a:solidFill>
                  <a:srgbClr val="FFB900"/>
                </a:solidFill>
              </a:rPr>
              <a:t> </a:t>
            </a:r>
            <a:r>
              <a:rPr sz="2550" spc="150" dirty="0">
                <a:solidFill>
                  <a:srgbClr val="FFB900"/>
                </a:solidFill>
              </a:rPr>
              <a:t>και </a:t>
            </a:r>
            <a:r>
              <a:rPr sz="2550" spc="-625" dirty="0">
                <a:solidFill>
                  <a:srgbClr val="FFB900"/>
                </a:solidFill>
              </a:rPr>
              <a:t> </a:t>
            </a:r>
            <a:r>
              <a:rPr sz="2550" spc="190" dirty="0">
                <a:solidFill>
                  <a:srgbClr val="FFB900"/>
                </a:solidFill>
              </a:rPr>
              <a:t>κατάσχεσης</a:t>
            </a:r>
            <a:endParaRPr sz="2550"/>
          </a:p>
        </p:txBody>
      </p:sp>
      <p:sp>
        <p:nvSpPr>
          <p:cNvPr id="7" name="object 7"/>
          <p:cNvSpPr txBox="1"/>
          <p:nvPr/>
        </p:nvSpPr>
        <p:spPr>
          <a:xfrm>
            <a:off x="512878" y="1086751"/>
            <a:ext cx="5583122" cy="243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5" indent="-110484">
              <a:lnSpc>
                <a:spcPts val="196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23185" algn="l"/>
              </a:tabLst>
            </a:pPr>
            <a:r>
              <a:rPr sz="1500" spc="140" dirty="0">
                <a:latin typeface="Calibri"/>
                <a:cs typeface="Calibri"/>
              </a:rPr>
              <a:t>Η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ακτοφυλακή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ενός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κράτους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μπορεί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επιβιβαστεί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να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2767" y="1359561"/>
            <a:ext cx="6063559" cy="671850"/>
          </a:xfrm>
          <a:prstGeom prst="rect">
            <a:avLst/>
          </a:prstGeom>
        </p:spPr>
        <p:txBody>
          <a:bodyPr vert="horz" wrap="square" lIns="0" tIns="83184" rIns="0" bIns="0" rtlCol="0">
            <a:spAutoFit/>
          </a:bodyPr>
          <a:lstStyle/>
          <a:p>
            <a:pPr marL="12700" marR="5080">
              <a:lnSpc>
                <a:spcPct val="69100"/>
              </a:lnSpc>
              <a:spcBef>
                <a:spcPts val="655"/>
              </a:spcBef>
            </a:pPr>
            <a:r>
              <a:rPr sz="1500" spc="100" dirty="0">
                <a:latin typeface="Calibri"/>
                <a:cs typeface="Calibri"/>
              </a:rPr>
              <a:t>ερευνήσει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ένα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πλοίο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0" dirty="0">
                <a:latin typeface="Calibri"/>
                <a:cs typeface="Calibri"/>
              </a:rPr>
              <a:t>για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20" dirty="0">
                <a:latin typeface="Calibri"/>
                <a:cs typeface="Calibri"/>
              </a:rPr>
              <a:t>παράνομα</a:t>
            </a:r>
            <a:r>
              <a:rPr sz="1500" spc="4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αντικείμενα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εντός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των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χωρικών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05" dirty="0">
                <a:latin typeface="Calibri"/>
                <a:cs typeface="Calibri"/>
              </a:rPr>
              <a:t>υδάτων.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Καταδίωξη</a:t>
            </a:r>
            <a:endParaRPr sz="1500" dirty="0">
              <a:latin typeface="Calibri"/>
              <a:cs typeface="Calibri"/>
            </a:endParaRPr>
          </a:p>
          <a:p>
            <a:pPr marL="12700">
              <a:spcBef>
                <a:spcPts val="254"/>
              </a:spcBef>
            </a:pPr>
            <a:r>
              <a:rPr sz="1500" spc="140" dirty="0">
                <a:latin typeface="Calibri"/>
                <a:cs typeface="Calibri"/>
              </a:rPr>
              <a:t>μπορεί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ολοκληρωθεί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διεθνή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ύδατα.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1331" y="2139245"/>
            <a:ext cx="7997751" cy="76687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04135" marR="5080" indent="-91436">
              <a:lnSpc>
                <a:spcPts val="1920"/>
              </a:lnSpc>
              <a:spcBef>
                <a:spcPts val="180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23185" algn="l"/>
              </a:tabLst>
            </a:pPr>
            <a:r>
              <a:rPr sz="1500" spc="140" dirty="0">
                <a:latin typeface="Calibri"/>
                <a:cs typeface="Calibri"/>
              </a:rPr>
              <a:t>Πολεμικά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πλοία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οποιουδήποτε</a:t>
            </a:r>
            <a:r>
              <a:rPr sz="1500" spc="8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κράτους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μπορούν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πραγματοποιήσουν</a:t>
            </a:r>
            <a:r>
              <a:rPr sz="1500" spc="8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επιβίβαση,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αγωγές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έρευνας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κατάσχεσης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φορτίου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(σε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διεθνείς</a:t>
            </a:r>
            <a:endParaRPr sz="1500">
              <a:latin typeface="Calibri"/>
              <a:cs typeface="Calibri"/>
            </a:endParaRPr>
          </a:p>
          <a:p>
            <a:pPr marL="104135">
              <a:spcBef>
                <a:spcPts val="204"/>
              </a:spcBef>
            </a:pPr>
            <a:r>
              <a:rPr sz="1500" spc="105" dirty="0">
                <a:latin typeface="Calibri"/>
                <a:cs typeface="Calibri"/>
              </a:rPr>
              <a:t>ύδατα)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σε</a:t>
            </a:r>
            <a:r>
              <a:rPr sz="1500" spc="60" dirty="0">
                <a:latin typeface="Calibri"/>
                <a:cs typeface="Calibri"/>
              </a:rPr>
              <a:t> </a:t>
            </a:r>
            <a:r>
              <a:rPr sz="1500" spc="100" dirty="0">
                <a:latin typeface="Calibri"/>
                <a:cs typeface="Calibri"/>
              </a:rPr>
              <a:t>περιπτώσεις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πειρατείας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και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95" dirty="0">
                <a:latin typeface="Calibri"/>
                <a:cs typeface="Calibri"/>
              </a:rPr>
              <a:t>εμπορίας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ανθρώπων.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1327" y="3025570"/>
            <a:ext cx="5134392" cy="243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5" indent="-110484">
              <a:lnSpc>
                <a:spcPts val="1960"/>
              </a:lnSpc>
              <a:buClr>
                <a:srgbClr val="FFB900"/>
              </a:buClr>
              <a:buSzPct val="120000"/>
              <a:buFont typeface="Segoe UI Symbol"/>
              <a:buChar char="▪"/>
              <a:tabLst>
                <a:tab pos="123185" algn="l"/>
              </a:tabLst>
            </a:pPr>
            <a:r>
              <a:rPr sz="1500" spc="185" dirty="0">
                <a:latin typeface="Calibri"/>
                <a:cs typeface="Calibri"/>
              </a:rPr>
              <a:t>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επιβίβαση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γκρίζες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ζώνες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μπορεί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να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συμβεί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643514" y="3287276"/>
            <a:ext cx="6969693" cy="2665601"/>
          </a:xfrm>
          <a:prstGeom prst="rect">
            <a:avLst/>
          </a:prstGeom>
        </p:spPr>
        <p:txBody>
          <a:bodyPr vert="horz" wrap="square" lIns="0" tIns="83184" rIns="0" bIns="0" rtlCol="0">
            <a:spAutoFit/>
          </a:bodyPr>
          <a:lstStyle/>
          <a:p>
            <a:pPr marL="12700" marR="574657">
              <a:lnSpc>
                <a:spcPct val="69100"/>
              </a:lnSpc>
              <a:spcBef>
                <a:spcPts val="655"/>
              </a:spcBef>
            </a:pPr>
            <a:r>
              <a:rPr spc="145" dirty="0"/>
              <a:t>αμφισβητούμενα</a:t>
            </a:r>
            <a:r>
              <a:rPr spc="70" dirty="0"/>
              <a:t> </a:t>
            </a:r>
            <a:r>
              <a:rPr spc="140" dirty="0"/>
              <a:t>χωρικά</a:t>
            </a:r>
            <a:r>
              <a:rPr spc="65" dirty="0"/>
              <a:t> </a:t>
            </a:r>
            <a:r>
              <a:rPr spc="155" dirty="0"/>
              <a:t>ύδατα</a:t>
            </a:r>
            <a:r>
              <a:rPr spc="65" dirty="0"/>
              <a:t> </a:t>
            </a:r>
            <a:r>
              <a:rPr spc="125" dirty="0"/>
              <a:t>και</a:t>
            </a:r>
            <a:r>
              <a:rPr spc="65" dirty="0"/>
              <a:t> </a:t>
            </a:r>
            <a:r>
              <a:rPr spc="145" dirty="0"/>
              <a:t>σε</a:t>
            </a:r>
            <a:r>
              <a:rPr spc="70" dirty="0"/>
              <a:t> </a:t>
            </a:r>
            <a:r>
              <a:rPr spc="145" dirty="0"/>
              <a:t>αμφισβητούμενες </a:t>
            </a:r>
            <a:r>
              <a:rPr spc="-325" dirty="0"/>
              <a:t> </a:t>
            </a:r>
            <a:r>
              <a:rPr spc="125" dirty="0"/>
              <a:t>αποκλειστικές</a:t>
            </a:r>
            <a:r>
              <a:rPr spc="75" dirty="0"/>
              <a:t> </a:t>
            </a:r>
            <a:r>
              <a:rPr spc="130" dirty="0"/>
              <a:t>οικονομικές</a:t>
            </a:r>
            <a:r>
              <a:rPr spc="65" dirty="0"/>
              <a:t> </a:t>
            </a:r>
            <a:r>
              <a:rPr spc="125" dirty="0"/>
              <a:t>ζώνες.</a:t>
            </a:r>
          </a:p>
          <a:p>
            <a:pPr marL="12700" marR="5080">
              <a:lnSpc>
                <a:spcPts val="1630"/>
              </a:lnSpc>
              <a:spcBef>
                <a:spcPts val="40"/>
              </a:spcBef>
            </a:pPr>
            <a:r>
              <a:rPr spc="90" dirty="0"/>
              <a:t>(ΑΟΖ). Τέλος, </a:t>
            </a:r>
            <a:r>
              <a:rPr spc="105" dirty="0"/>
              <a:t>ορισμένα κράτη </a:t>
            </a:r>
            <a:r>
              <a:rPr spc="100" dirty="0"/>
              <a:t>επιλέγουν </a:t>
            </a:r>
            <a:r>
              <a:rPr spc="110" dirty="0"/>
              <a:t>να αστυνομεύουν </a:t>
            </a:r>
            <a:r>
              <a:rPr spc="114" dirty="0"/>
              <a:t> </a:t>
            </a:r>
            <a:r>
              <a:rPr spc="95" dirty="0"/>
              <a:t>περιοχές </a:t>
            </a:r>
            <a:r>
              <a:rPr spc="100" dirty="0"/>
              <a:t>ευρύτερες </a:t>
            </a:r>
            <a:r>
              <a:rPr spc="120" dirty="0"/>
              <a:t>από </a:t>
            </a:r>
            <a:r>
              <a:rPr spc="100" dirty="0"/>
              <a:t>τα </a:t>
            </a:r>
            <a:r>
              <a:rPr spc="105" dirty="0"/>
              <a:t>ονομαστικά χωρικά </a:t>
            </a:r>
            <a:r>
              <a:rPr spc="100" dirty="0"/>
              <a:t>τους </a:t>
            </a:r>
            <a:r>
              <a:rPr spc="114" dirty="0"/>
              <a:t>ύδατα </a:t>
            </a:r>
            <a:r>
              <a:rPr spc="120" dirty="0"/>
              <a:t>ή </a:t>
            </a:r>
            <a:r>
              <a:rPr spc="95" dirty="0"/>
              <a:t>την </a:t>
            </a:r>
            <a:r>
              <a:rPr spc="100" dirty="0"/>
              <a:t> </a:t>
            </a:r>
            <a:r>
              <a:rPr spc="105" dirty="0"/>
              <a:t>(αμφισβητούμενη</a:t>
            </a:r>
            <a:r>
              <a:rPr spc="50" dirty="0"/>
              <a:t> </a:t>
            </a:r>
            <a:r>
              <a:rPr spc="120" dirty="0"/>
              <a:t>ή</a:t>
            </a:r>
            <a:r>
              <a:rPr spc="55" dirty="0"/>
              <a:t> </a:t>
            </a:r>
            <a:r>
              <a:rPr spc="100" dirty="0"/>
              <a:t>μη)</a:t>
            </a:r>
            <a:r>
              <a:rPr spc="50" dirty="0"/>
              <a:t> </a:t>
            </a:r>
            <a:r>
              <a:rPr spc="125" dirty="0"/>
              <a:t>ΑΟΖ</a:t>
            </a:r>
            <a:r>
              <a:rPr spc="50" dirty="0"/>
              <a:t> </a:t>
            </a:r>
            <a:r>
              <a:rPr spc="90" dirty="0"/>
              <a:t>τους,</a:t>
            </a:r>
            <a:r>
              <a:rPr spc="55" dirty="0"/>
              <a:t> </a:t>
            </a:r>
            <a:r>
              <a:rPr spc="100" dirty="0"/>
              <a:t>ανεξάρτητα</a:t>
            </a:r>
            <a:r>
              <a:rPr spc="55" dirty="0"/>
              <a:t> </a:t>
            </a:r>
            <a:r>
              <a:rPr spc="120" dirty="0"/>
              <a:t>από</a:t>
            </a:r>
            <a:r>
              <a:rPr spc="55" dirty="0"/>
              <a:t> </a:t>
            </a:r>
            <a:r>
              <a:rPr spc="100" dirty="0"/>
              <a:t>τη</a:t>
            </a:r>
            <a:r>
              <a:rPr spc="55" dirty="0"/>
              <a:t> </a:t>
            </a:r>
            <a:r>
              <a:rPr spc="105" dirty="0"/>
              <a:t>νομιμότητα </a:t>
            </a:r>
            <a:r>
              <a:rPr spc="-325" dirty="0"/>
              <a:t> </a:t>
            </a:r>
            <a:r>
              <a:rPr spc="110" dirty="0"/>
              <a:t>των </a:t>
            </a:r>
            <a:r>
              <a:rPr spc="100" dirty="0"/>
              <a:t>ενεργειών τους </a:t>
            </a:r>
            <a:r>
              <a:rPr spc="80" dirty="0"/>
              <a:t>(οι </a:t>
            </a:r>
            <a:r>
              <a:rPr spc="95" dirty="0"/>
              <a:t>οποίες </a:t>
            </a:r>
            <a:r>
              <a:rPr spc="105" dirty="0"/>
              <a:t>μπορεί </a:t>
            </a:r>
            <a:r>
              <a:rPr spc="110" dirty="0"/>
              <a:t>να </a:t>
            </a:r>
            <a:r>
              <a:rPr spc="105" dirty="0"/>
              <a:t>εμπίπτουν στην </a:t>
            </a:r>
            <a:r>
              <a:rPr spc="100" dirty="0"/>
              <a:t>περιοχή </a:t>
            </a:r>
            <a:r>
              <a:rPr spc="-325" dirty="0"/>
              <a:t> </a:t>
            </a:r>
            <a:r>
              <a:rPr spc="95" dirty="0"/>
              <a:t>της</a:t>
            </a:r>
            <a:r>
              <a:rPr spc="45" dirty="0"/>
              <a:t> </a:t>
            </a:r>
            <a:r>
              <a:rPr spc="95" dirty="0"/>
              <a:t>κρατικής</a:t>
            </a:r>
            <a:r>
              <a:rPr spc="50" dirty="0"/>
              <a:t> </a:t>
            </a:r>
            <a:r>
              <a:rPr spc="90" dirty="0"/>
              <a:t>πειρατείας).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41328" y="4727227"/>
            <a:ext cx="6108009" cy="101053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04135" marR="5080" indent="-91436">
              <a:lnSpc>
                <a:spcPts val="1920"/>
              </a:lnSpc>
              <a:spcBef>
                <a:spcPts val="180"/>
              </a:spcBef>
              <a:buClr>
                <a:srgbClr val="FFB900"/>
              </a:buClr>
              <a:buSzPct val="120000"/>
              <a:buFont typeface="Segoe UI Symbol"/>
              <a:buChar char="▪"/>
              <a:tabLst>
                <a:tab pos="123185" algn="l"/>
              </a:tabLst>
            </a:pPr>
            <a:r>
              <a:rPr sz="1500" spc="185" dirty="0">
                <a:latin typeface="Calibri"/>
                <a:cs typeface="Calibri"/>
              </a:rPr>
              <a:t>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Ερυθρά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Θάλασσα,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ο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Κόλπος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0" dirty="0">
                <a:latin typeface="Calibri"/>
                <a:cs typeface="Calibri"/>
              </a:rPr>
              <a:t>του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Άντεν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και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60" dirty="0">
                <a:latin typeface="Calibri"/>
                <a:cs typeface="Calibri"/>
              </a:rPr>
              <a:t>η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80" dirty="0">
                <a:latin typeface="Calibri"/>
                <a:cs typeface="Calibri"/>
              </a:rPr>
              <a:t>Μαύρη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Θάλασσα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55" dirty="0">
                <a:latin typeface="Calibri"/>
                <a:cs typeface="Calibri"/>
              </a:rPr>
              <a:t>σήμερα</a:t>
            </a:r>
            <a:r>
              <a:rPr sz="1500" spc="65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φιλοξενούν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0" dirty="0">
                <a:latin typeface="Calibri"/>
                <a:cs typeface="Calibri"/>
              </a:rPr>
              <a:t>περιστατικά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35" dirty="0">
                <a:latin typeface="Calibri"/>
                <a:cs typeface="Calibri"/>
              </a:rPr>
              <a:t>επιβίβασης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45" dirty="0">
                <a:latin typeface="Calibri"/>
                <a:cs typeface="Calibri"/>
              </a:rPr>
              <a:t>σε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γκρίζα</a:t>
            </a:r>
            <a:r>
              <a:rPr sz="1500" spc="75" dirty="0">
                <a:latin typeface="Calibri"/>
                <a:cs typeface="Calibri"/>
              </a:rPr>
              <a:t> </a:t>
            </a:r>
            <a:r>
              <a:rPr sz="1500" spc="150" dirty="0">
                <a:latin typeface="Calibri"/>
                <a:cs typeface="Calibri"/>
              </a:rPr>
              <a:t>ζώνη</a:t>
            </a:r>
            <a:r>
              <a:rPr sz="1500" spc="70" dirty="0">
                <a:latin typeface="Calibri"/>
                <a:cs typeface="Calibri"/>
              </a:rPr>
              <a:t> </a:t>
            </a:r>
            <a:r>
              <a:rPr sz="1500" spc="110" dirty="0">
                <a:latin typeface="Calibri"/>
                <a:cs typeface="Calibri"/>
              </a:rPr>
              <a:t>και</a:t>
            </a:r>
            <a:endParaRPr sz="1500">
              <a:latin typeface="Calibri"/>
              <a:cs typeface="Calibri"/>
            </a:endParaRPr>
          </a:p>
          <a:p>
            <a:pPr marL="104135">
              <a:spcBef>
                <a:spcPts val="204"/>
              </a:spcBef>
            </a:pPr>
            <a:r>
              <a:rPr sz="1500" spc="100" dirty="0">
                <a:latin typeface="Calibri"/>
                <a:cs typeface="Calibri"/>
              </a:rPr>
              <a:t>άλλες</a:t>
            </a:r>
            <a:r>
              <a:rPr sz="1500" spc="10" dirty="0">
                <a:latin typeface="Calibri"/>
                <a:cs typeface="Calibri"/>
              </a:rPr>
              <a:t> </a:t>
            </a:r>
            <a:r>
              <a:rPr sz="1500" spc="85" dirty="0">
                <a:latin typeface="Calibri"/>
                <a:cs typeface="Calibri"/>
              </a:rPr>
              <a:t>επιθέσεις.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7109" y="-6043"/>
            <a:ext cx="5024835" cy="6857935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7310872" y="6350878"/>
            <a:ext cx="30198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325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">
              <a:lnSpc>
                <a:spcPts val="910"/>
              </a:lnSpc>
            </a:pPr>
            <a:fld id="{81D60167-4931-47E6-BA6A-407CBD079E47}" type="slidenum">
              <a:rPr lang="el-GR" spc="62" smtClean="0"/>
              <a:pPr marL="59409">
                <a:lnSpc>
                  <a:spcPts val="1419"/>
                </a:lnSpc>
              </a:pPr>
              <a:t>67</a:t>
            </a:fld>
            <a:endParaRPr spc="4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1545" y="-11081"/>
            <a:ext cx="8284768" cy="6880161"/>
            <a:chOff x="438530" y="0"/>
            <a:chExt cx="828484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4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530" y="705395"/>
              <a:ext cx="6626986" cy="61526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755" y="10860"/>
            <a:ext cx="9192175" cy="40754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10" dirty="0">
                <a:solidFill>
                  <a:srgbClr val="FFB900"/>
                </a:solidFill>
              </a:rPr>
              <a:t>Ασφάλεια </a:t>
            </a:r>
            <a:r>
              <a:rPr spc="185" dirty="0">
                <a:solidFill>
                  <a:srgbClr val="FFB900"/>
                </a:solidFill>
              </a:rPr>
              <a:t>στον</a:t>
            </a:r>
            <a:r>
              <a:rPr spc="204" dirty="0">
                <a:solidFill>
                  <a:srgbClr val="FFB900"/>
                </a:solidFill>
              </a:rPr>
              <a:t> κυβερνοχώρο </a:t>
            </a:r>
            <a:r>
              <a:rPr spc="160" dirty="0">
                <a:solidFill>
                  <a:srgbClr val="FFB900"/>
                </a:solidFill>
              </a:rPr>
              <a:t>και</a:t>
            </a:r>
            <a:r>
              <a:rPr spc="180" dirty="0">
                <a:solidFill>
                  <a:srgbClr val="FFB900"/>
                </a:solidFill>
              </a:rPr>
              <a:t> διαχείριση</a:t>
            </a:r>
            <a:r>
              <a:rPr spc="204" dirty="0">
                <a:solidFill>
                  <a:srgbClr val="FFB900"/>
                </a:solidFill>
              </a:rPr>
              <a:t> </a:t>
            </a:r>
            <a:r>
              <a:rPr spc="190" dirty="0">
                <a:solidFill>
                  <a:srgbClr val="FFB900"/>
                </a:solidFill>
              </a:rPr>
              <a:t>κινδύνων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7172813" y="-11083"/>
            <a:ext cx="5022169" cy="6857937"/>
            <a:chOff x="7169861" y="0"/>
            <a:chExt cx="5022215" cy="6858000"/>
          </a:xfrm>
        </p:grpSpPr>
        <p:sp>
          <p:nvSpPr>
            <p:cNvPr id="7" name="object 7"/>
            <p:cNvSpPr/>
            <p:nvPr/>
          </p:nvSpPr>
          <p:spPr>
            <a:xfrm>
              <a:off x="737710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90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19"/>
                  </a:lnTo>
                  <a:lnTo>
                    <a:pt x="1732826" y="2875000"/>
                  </a:lnTo>
                  <a:lnTo>
                    <a:pt x="1699653" y="2903385"/>
                  </a:lnTo>
                  <a:lnTo>
                    <a:pt x="1660410" y="2921470"/>
                  </a:lnTo>
                  <a:lnTo>
                    <a:pt x="1617446" y="2928188"/>
                  </a:lnTo>
                  <a:lnTo>
                    <a:pt x="1573085" y="2922536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26" y="2778125"/>
                  </a:lnTo>
                  <a:lnTo>
                    <a:pt x="1461071" y="2727845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700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57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84" y="1590268"/>
                  </a:lnTo>
                  <a:lnTo>
                    <a:pt x="1384261" y="1627898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84"/>
                  </a:lnTo>
                  <a:lnTo>
                    <a:pt x="1411986" y="1634896"/>
                  </a:lnTo>
                  <a:lnTo>
                    <a:pt x="1445260" y="1598714"/>
                  </a:lnTo>
                  <a:lnTo>
                    <a:pt x="1487512" y="1574368"/>
                  </a:lnTo>
                  <a:lnTo>
                    <a:pt x="1535442" y="1563839"/>
                  </a:lnTo>
                  <a:lnTo>
                    <a:pt x="1585785" y="1569097"/>
                  </a:lnTo>
                  <a:lnTo>
                    <a:pt x="1615033" y="1580248"/>
                  </a:lnTo>
                  <a:lnTo>
                    <a:pt x="1663471" y="1617370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95"/>
                  </a:lnTo>
                  <a:lnTo>
                    <a:pt x="1430375" y="2770441"/>
                  </a:lnTo>
                  <a:lnTo>
                    <a:pt x="1436852" y="2817799"/>
                  </a:lnTo>
                  <a:lnTo>
                    <a:pt x="1455013" y="2861310"/>
                  </a:lnTo>
                  <a:lnTo>
                    <a:pt x="1483550" y="2898775"/>
                  </a:lnTo>
                  <a:lnTo>
                    <a:pt x="1521218" y="2927972"/>
                  </a:lnTo>
                  <a:lnTo>
                    <a:pt x="1566735" y="2946666"/>
                  </a:lnTo>
                  <a:lnTo>
                    <a:pt x="1618653" y="2952800"/>
                  </a:lnTo>
                  <a:lnTo>
                    <a:pt x="1668818" y="2944622"/>
                  </a:lnTo>
                  <a:lnTo>
                    <a:pt x="1704086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209"/>
                  </a:lnTo>
                  <a:lnTo>
                    <a:pt x="1781873" y="2844939"/>
                  </a:lnTo>
                  <a:lnTo>
                    <a:pt x="2124265" y="1567815"/>
                  </a:lnTo>
                  <a:lnTo>
                    <a:pt x="2555290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94086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9861" y="9905"/>
              <a:ext cx="5022132" cy="68480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3585" y="-28204"/>
            <a:ext cx="5309821" cy="6880161"/>
            <a:chOff x="6882205" y="0"/>
            <a:chExt cx="530987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7120" y="0"/>
              <a:ext cx="5024879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776" y="-77485"/>
            <a:ext cx="9354098" cy="123161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10" dirty="0">
                <a:solidFill>
                  <a:srgbClr val="FFB900"/>
                </a:solidFill>
                <a:latin typeface="Calibri"/>
                <a:cs typeface="Calibri"/>
              </a:rPr>
              <a:t>Ασφάλεια</a:t>
            </a:r>
            <a:r>
              <a:rPr spc="29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pc="185" dirty="0">
                <a:solidFill>
                  <a:srgbClr val="FFB900"/>
                </a:solidFill>
                <a:latin typeface="Calibri"/>
                <a:cs typeface="Calibri"/>
              </a:rPr>
              <a:t>στον</a:t>
            </a:r>
            <a:r>
              <a:rPr spc="28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pc="204" dirty="0">
                <a:solidFill>
                  <a:srgbClr val="FFB900"/>
                </a:solidFill>
                <a:latin typeface="Calibri"/>
                <a:cs typeface="Calibri"/>
              </a:rPr>
              <a:t>κυβερνοχώρο</a:t>
            </a:r>
            <a:r>
              <a:rPr spc="28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pc="160" dirty="0">
                <a:solidFill>
                  <a:srgbClr val="FFB900"/>
                </a:solidFill>
                <a:latin typeface="Calibri"/>
                <a:cs typeface="Calibri"/>
              </a:rPr>
              <a:t>και</a:t>
            </a:r>
            <a:r>
              <a:rPr spc="26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pc="185" dirty="0">
                <a:solidFill>
                  <a:srgbClr val="FFB900"/>
                </a:solidFill>
                <a:latin typeface="Calibri"/>
                <a:cs typeface="Calibri"/>
              </a:rPr>
              <a:t>διαχείριση</a:t>
            </a:r>
            <a:r>
              <a:rPr spc="28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pc="190" dirty="0">
                <a:solidFill>
                  <a:srgbClr val="FFB900"/>
                </a:solidFill>
                <a:latin typeface="Calibri"/>
                <a:cs typeface="Calibri"/>
              </a:rPr>
              <a:t>κινδύνων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146520" y="6079396"/>
            <a:ext cx="193673" cy="13593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099">
              <a:spcBef>
                <a:spcPts val="40"/>
              </a:spcBef>
            </a:pPr>
            <a:fld id="{81D60167-4931-47E6-BA6A-407CBD079E47}" type="slidenum"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pPr marL="38099">
                <a:spcBef>
                  <a:spcPts val="40"/>
                </a:spcBef>
              </a:pPr>
              <a:t>69</a:t>
            </a:fld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424" y="963771"/>
            <a:ext cx="9324254" cy="4206921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spcBef>
                <a:spcPts val="645"/>
              </a:spcBef>
            </a:pPr>
            <a:r>
              <a:rPr sz="1650" spc="200" dirty="0">
                <a:solidFill>
                  <a:srgbClr val="D7791A"/>
                </a:solidFill>
                <a:latin typeface="Calibri"/>
                <a:cs typeface="Calibri"/>
              </a:rPr>
              <a:t>PDCA: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60" dirty="0">
                <a:solidFill>
                  <a:srgbClr val="D7791A"/>
                </a:solidFill>
                <a:latin typeface="Calibri"/>
                <a:cs typeface="Calibri"/>
              </a:rPr>
              <a:t>ένα</a:t>
            </a:r>
            <a:r>
              <a:rPr sz="1650" spc="7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04" dirty="0">
                <a:solidFill>
                  <a:srgbClr val="D7791A"/>
                </a:solidFill>
                <a:latin typeface="Calibri"/>
                <a:cs typeface="Calibri"/>
              </a:rPr>
              <a:t>μοντέλο</a:t>
            </a:r>
            <a:r>
              <a:rPr sz="1650" spc="18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90" dirty="0">
                <a:solidFill>
                  <a:srgbClr val="D7791A"/>
                </a:solidFill>
                <a:latin typeface="Calibri"/>
                <a:cs typeface="Calibri"/>
              </a:rPr>
              <a:t>διαχείρισης</a:t>
            </a:r>
            <a:r>
              <a:rPr sz="1650" spc="18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04" dirty="0">
                <a:solidFill>
                  <a:srgbClr val="D7791A"/>
                </a:solidFill>
                <a:latin typeface="Calibri"/>
                <a:cs typeface="Calibri"/>
              </a:rPr>
              <a:t>τεσσάρων</a:t>
            </a:r>
            <a:r>
              <a:rPr sz="1650" spc="20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35" dirty="0">
                <a:solidFill>
                  <a:srgbClr val="D7791A"/>
                </a:solidFill>
                <a:latin typeface="Calibri"/>
                <a:cs typeface="Calibri"/>
              </a:rPr>
              <a:t>βημάτων</a:t>
            </a:r>
            <a:r>
              <a:rPr sz="1650" spc="229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για </a:t>
            </a:r>
            <a:r>
              <a:rPr sz="1650" spc="195" dirty="0">
                <a:solidFill>
                  <a:srgbClr val="D7791A"/>
                </a:solidFill>
                <a:latin typeface="Calibri"/>
                <a:cs typeface="Calibri"/>
              </a:rPr>
              <a:t>συνεχή</a:t>
            </a:r>
            <a:endParaRPr sz="1650">
              <a:latin typeface="Calibri"/>
              <a:cs typeface="Calibri"/>
            </a:endParaRPr>
          </a:p>
          <a:p>
            <a:pPr marL="12700">
              <a:spcBef>
                <a:spcPts val="540"/>
              </a:spcBef>
            </a:pPr>
            <a:r>
              <a:rPr sz="1650" spc="204" dirty="0">
                <a:solidFill>
                  <a:srgbClr val="D7791A"/>
                </a:solidFill>
                <a:latin typeface="Calibri"/>
                <a:cs typeface="Calibri"/>
              </a:rPr>
              <a:t>βελτίωση</a:t>
            </a:r>
            <a:r>
              <a:rPr sz="1650" spc="18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04" dirty="0">
                <a:solidFill>
                  <a:srgbClr val="D7791A"/>
                </a:solidFill>
                <a:latin typeface="Calibri"/>
                <a:cs typeface="Calibri"/>
              </a:rPr>
              <a:t>των</a:t>
            </a:r>
            <a:r>
              <a:rPr sz="1650" spc="18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00" dirty="0">
                <a:solidFill>
                  <a:srgbClr val="D7791A"/>
                </a:solidFill>
                <a:latin typeface="Calibri"/>
                <a:cs typeface="Calibri"/>
              </a:rPr>
              <a:t>προϊόντων,</a:t>
            </a:r>
            <a:r>
              <a:rPr sz="1650" spc="19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04" dirty="0">
                <a:solidFill>
                  <a:srgbClr val="D7791A"/>
                </a:solidFill>
                <a:latin typeface="Calibri"/>
                <a:cs typeface="Calibri"/>
              </a:rPr>
              <a:t>των</a:t>
            </a:r>
            <a:r>
              <a:rPr sz="1650" spc="18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25" dirty="0">
                <a:solidFill>
                  <a:srgbClr val="D7791A"/>
                </a:solidFill>
                <a:latin typeface="Calibri"/>
                <a:cs typeface="Calibri"/>
              </a:rPr>
              <a:t>ανθρώπων</a:t>
            </a:r>
            <a:r>
              <a:rPr sz="1650" spc="18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95" dirty="0">
                <a:solidFill>
                  <a:srgbClr val="D7791A"/>
                </a:solidFill>
                <a:latin typeface="Calibri"/>
                <a:cs typeface="Calibri"/>
              </a:rPr>
              <a:t>των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00" dirty="0">
                <a:solidFill>
                  <a:srgbClr val="D7791A"/>
                </a:solidFill>
                <a:latin typeface="Calibri"/>
                <a:cs typeface="Calibri"/>
              </a:rPr>
              <a:t>διαδικασιών</a:t>
            </a:r>
            <a:r>
              <a:rPr sz="1650" spc="19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00" dirty="0">
                <a:solidFill>
                  <a:srgbClr val="D7791A"/>
                </a:solidFill>
                <a:latin typeface="Calibri"/>
                <a:cs typeface="Calibri"/>
              </a:rPr>
              <a:t>(Kechagias</a:t>
            </a:r>
            <a:r>
              <a:rPr sz="1650" spc="21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35" dirty="0">
                <a:solidFill>
                  <a:srgbClr val="D7791A"/>
                </a:solidFill>
                <a:latin typeface="Calibri"/>
                <a:cs typeface="Calibri"/>
              </a:rPr>
              <a:t>et</a:t>
            </a:r>
            <a:r>
              <a:rPr sz="1650" spc="7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35" dirty="0">
                <a:solidFill>
                  <a:srgbClr val="D7791A"/>
                </a:solidFill>
                <a:latin typeface="Calibri"/>
                <a:cs typeface="Calibri"/>
              </a:rPr>
              <a:t>al.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85" dirty="0">
                <a:solidFill>
                  <a:srgbClr val="D7791A"/>
                </a:solidFill>
                <a:latin typeface="Calibri"/>
                <a:cs typeface="Calibri"/>
              </a:rPr>
              <a:t>2022)</a:t>
            </a:r>
            <a:endParaRPr sz="1650">
              <a:latin typeface="Calibri"/>
              <a:cs typeface="Calibri"/>
            </a:endParaRPr>
          </a:p>
          <a:p>
            <a:pPr marL="158744">
              <a:spcBef>
                <a:spcPts val="1345"/>
              </a:spcBef>
            </a:pPr>
            <a:r>
              <a:rPr sz="1250" b="1" spc="65" dirty="0">
                <a:solidFill>
                  <a:srgbClr val="7E7E7E"/>
                </a:solidFill>
                <a:latin typeface="Calibri"/>
                <a:cs typeface="Calibri"/>
              </a:rPr>
              <a:t>Σχέδιο</a:t>
            </a:r>
            <a:endParaRPr sz="1250">
              <a:latin typeface="Calibri"/>
              <a:cs typeface="Calibri"/>
            </a:endParaRPr>
          </a:p>
          <a:p>
            <a:pPr marL="158744">
              <a:spcBef>
                <a:spcPts val="415"/>
              </a:spcBef>
            </a:pP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Προσδιορισμός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στόχων</a:t>
            </a:r>
            <a:r>
              <a:rPr sz="12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κυβερνοασφάλειας</a:t>
            </a:r>
            <a:endParaRPr sz="1250">
              <a:latin typeface="Calibri"/>
              <a:cs typeface="Calibri"/>
            </a:endParaRPr>
          </a:p>
          <a:p>
            <a:pPr marL="902941" indent="-286376">
              <a:spcBef>
                <a:spcPts val="420"/>
              </a:spcBef>
              <a:buSzPct val="128000"/>
              <a:buFont typeface="Arial"/>
              <a:buChar char="•"/>
              <a:tabLst>
                <a:tab pos="902307" algn="l"/>
                <a:tab pos="902941" algn="l"/>
              </a:tabLst>
            </a:pP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Καταγραφή</a:t>
            </a:r>
            <a:r>
              <a:rPr sz="12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συστημάτων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λογισμικού</a:t>
            </a:r>
            <a:endParaRPr sz="1250">
              <a:latin typeface="Calibri"/>
              <a:cs typeface="Calibri"/>
            </a:endParaRPr>
          </a:p>
          <a:p>
            <a:pPr marL="902941" indent="-286376">
              <a:spcBef>
                <a:spcPts val="420"/>
              </a:spcBef>
              <a:buSzPct val="128000"/>
              <a:buFont typeface="Arial"/>
              <a:buChar char="•"/>
              <a:tabLst>
                <a:tab pos="902307" algn="l"/>
                <a:tab pos="902941" algn="l"/>
              </a:tabLst>
            </a:pP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Εκτέλεση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αξιολόγησης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κινδύνων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  <a:p>
            <a:pPr marL="902941" indent="-286376">
              <a:spcBef>
                <a:spcPts val="350"/>
              </a:spcBef>
              <a:buSzPct val="128000"/>
              <a:buFont typeface="Arial"/>
              <a:buChar char="•"/>
              <a:tabLst>
                <a:tab pos="902307" algn="l"/>
                <a:tab pos="902941" algn="l"/>
              </a:tabLst>
            </a:pP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Ορισμός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βασικών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δεικτών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απόδοσης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(KPIs)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ασφάλεια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  <a:p>
            <a:pPr marL="158744">
              <a:spcBef>
                <a:spcPts val="495"/>
              </a:spcBef>
            </a:pPr>
            <a:r>
              <a:rPr sz="1250" b="1" spc="75" dirty="0">
                <a:solidFill>
                  <a:srgbClr val="7E7E7E"/>
                </a:solidFill>
                <a:latin typeface="Calibri"/>
                <a:cs typeface="Calibri"/>
              </a:rPr>
              <a:t>Κάνε</a:t>
            </a:r>
            <a:endParaRPr sz="1250">
              <a:latin typeface="Calibri"/>
              <a:cs typeface="Calibri"/>
            </a:endParaRPr>
          </a:p>
          <a:p>
            <a:pPr marL="902941" indent="-286376">
              <a:spcBef>
                <a:spcPts val="415"/>
              </a:spcBef>
              <a:buSzPct val="128000"/>
              <a:buFont typeface="Arial"/>
              <a:buChar char="•"/>
              <a:tabLst>
                <a:tab pos="902307" algn="l"/>
                <a:tab pos="902941" algn="l"/>
              </a:tabLst>
            </a:pP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Καθιέρωση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πολιτικής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διαδικασιών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κυβερνοασφάλειας</a:t>
            </a:r>
            <a:endParaRPr sz="1250">
              <a:latin typeface="Calibri"/>
              <a:cs typeface="Calibri"/>
            </a:endParaRPr>
          </a:p>
          <a:p>
            <a:pPr marL="902941" indent="-286376">
              <a:spcBef>
                <a:spcPts val="420"/>
              </a:spcBef>
              <a:buSzPct val="128000"/>
              <a:buFont typeface="Arial"/>
              <a:buChar char="•"/>
              <a:tabLst>
                <a:tab pos="902307" algn="l"/>
                <a:tab pos="902941" algn="l"/>
              </a:tabLst>
            </a:pP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Καθορισμός</a:t>
            </a:r>
            <a:r>
              <a:rPr sz="125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ρόλων</a:t>
            </a:r>
            <a:r>
              <a:rPr sz="12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αρμοδιοτήτων</a:t>
            </a:r>
            <a:endParaRPr sz="1250">
              <a:latin typeface="Calibri"/>
              <a:cs typeface="Calibri"/>
            </a:endParaRPr>
          </a:p>
          <a:p>
            <a:pPr marL="902941" indent="-286376">
              <a:spcBef>
                <a:spcPts val="420"/>
              </a:spcBef>
              <a:buSzPct val="128000"/>
              <a:buFont typeface="Arial"/>
              <a:buChar char="•"/>
              <a:tabLst>
                <a:tab pos="902307" algn="l"/>
                <a:tab pos="902941" algn="l"/>
              </a:tabLst>
            </a:pP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Εκτέλεση</a:t>
            </a: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κατάρτισης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ασφάλεια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  <a:p>
            <a:pPr marL="902941" indent="-286376">
              <a:spcBef>
                <a:spcPts val="355"/>
              </a:spcBef>
              <a:buSzPct val="128000"/>
              <a:buFont typeface="Arial"/>
              <a:buChar char="•"/>
              <a:tabLst>
                <a:tab pos="902307" algn="l"/>
                <a:tab pos="902941" algn="l"/>
              </a:tabLst>
            </a:pP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Αναφορά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συμβάντων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περιστατικών</a:t>
            </a:r>
            <a:r>
              <a:rPr sz="125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  <a:p>
            <a:pPr marL="158744">
              <a:spcBef>
                <a:spcPts val="495"/>
              </a:spcBef>
            </a:pPr>
            <a:r>
              <a:rPr sz="1250" b="1" spc="155" dirty="0">
                <a:solidFill>
                  <a:srgbClr val="7E7E7E"/>
                </a:solidFill>
                <a:latin typeface="Calibri"/>
                <a:cs typeface="Calibri"/>
              </a:rPr>
              <a:t>Ελέγξτε</a:t>
            </a:r>
            <a:r>
              <a:rPr sz="1250" b="1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165" dirty="0">
                <a:solidFill>
                  <a:srgbClr val="7E7E7E"/>
                </a:solidFill>
                <a:latin typeface="Calibri"/>
                <a:cs typeface="Calibri"/>
              </a:rPr>
              <a:t>το</a:t>
            </a:r>
            <a:endParaRPr sz="1250">
              <a:latin typeface="Calibri"/>
              <a:cs typeface="Calibri"/>
            </a:endParaRPr>
          </a:p>
          <a:p>
            <a:pPr marL="902941" indent="-286376">
              <a:spcBef>
                <a:spcPts val="415"/>
              </a:spcBef>
              <a:buSzPct val="128000"/>
              <a:buFont typeface="Arial"/>
              <a:buChar char="•"/>
              <a:tabLst>
                <a:tab pos="902307" algn="l"/>
                <a:tab pos="902941" algn="l"/>
              </a:tabLst>
            </a:pP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Αξιολόγηση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αποτελεσματικότητας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επίτευξης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στόχων</a:t>
            </a:r>
            <a:endParaRPr sz="1250">
              <a:latin typeface="Calibri"/>
              <a:cs typeface="Calibri"/>
            </a:endParaRPr>
          </a:p>
          <a:p>
            <a:pPr marL="902941" indent="-286376">
              <a:spcBef>
                <a:spcPts val="420"/>
              </a:spcBef>
              <a:buSzPct val="128000"/>
              <a:buFont typeface="Arial"/>
              <a:buChar char="•"/>
              <a:tabLst>
                <a:tab pos="902307" algn="l"/>
                <a:tab pos="902941" algn="l"/>
              </a:tabLst>
            </a:pP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Ανάλυση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περιστατικών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αναφορών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συμβάντων</a:t>
            </a:r>
            <a:endParaRPr sz="1250">
              <a:latin typeface="Calibri"/>
              <a:cs typeface="Calibri"/>
            </a:endParaRPr>
          </a:p>
          <a:p>
            <a:pPr marL="902941" indent="-286376">
              <a:spcBef>
                <a:spcPts val="355"/>
              </a:spcBef>
              <a:buSzPct val="128000"/>
              <a:buFont typeface="Arial"/>
              <a:buChar char="•"/>
              <a:tabLst>
                <a:tab pos="902307" algn="l"/>
                <a:tab pos="902941" algn="l"/>
              </a:tabLst>
            </a:pP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Εκτέλεση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εσωτερικών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ελέγχων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κυβερνοασφάλειας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2109" y="5144788"/>
            <a:ext cx="624870" cy="1990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sz="1250" b="1" spc="120" dirty="0" err="1">
                <a:solidFill>
                  <a:srgbClr val="7E7E7E"/>
                </a:solidFill>
                <a:latin typeface="Calibri"/>
                <a:cs typeface="Calibri"/>
              </a:rPr>
              <a:t>Πρ</a:t>
            </a:r>
            <a:r>
              <a:rPr sz="1250" b="1" spc="85" dirty="0" err="1">
                <a:solidFill>
                  <a:srgbClr val="7E7E7E"/>
                </a:solidFill>
                <a:latin typeface="Calibri"/>
                <a:cs typeface="Calibri"/>
              </a:rPr>
              <a:t>ά</a:t>
            </a:r>
            <a:r>
              <a:rPr sz="1250" b="1" spc="100" dirty="0" err="1">
                <a:solidFill>
                  <a:srgbClr val="7E7E7E"/>
                </a:solidFill>
                <a:latin typeface="Calibri"/>
                <a:cs typeface="Calibri"/>
              </a:rPr>
              <a:t>ξη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9940" y="5432554"/>
            <a:ext cx="4115397" cy="4488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77" indent="-286376">
              <a:spcBef>
                <a:spcPts val="100"/>
              </a:spcBef>
              <a:buSzPct val="128000"/>
              <a:buFont typeface="Arial"/>
              <a:buChar char="•"/>
              <a:tabLst>
                <a:tab pos="298442" algn="l"/>
                <a:tab pos="299077" algn="l"/>
              </a:tabLst>
            </a:pP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Εκτέλεση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διορθωτικών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προληπτικών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ενεργειών</a:t>
            </a:r>
            <a:endParaRPr sz="1250">
              <a:latin typeface="Calibri"/>
              <a:cs typeface="Calibri"/>
            </a:endParaRPr>
          </a:p>
          <a:p>
            <a:pPr marL="299077" indent="-286376">
              <a:spcBef>
                <a:spcPts val="434"/>
              </a:spcBef>
              <a:buSzPct val="128000"/>
              <a:buFont typeface="Arial"/>
              <a:buChar char="•"/>
              <a:tabLst>
                <a:tab pos="298442" algn="l"/>
                <a:tab pos="299077" algn="l"/>
              </a:tabLst>
            </a:pP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Προσπάθεια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συνεχή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βελτίωση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5" y="-25053"/>
            <a:ext cx="12191887" cy="685793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04496" y="116283"/>
            <a:ext cx="3454402" cy="62613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981139">
              <a:spcBef>
                <a:spcPts val="100"/>
              </a:spcBef>
            </a:pPr>
            <a:r>
              <a:rPr spc="270" dirty="0"/>
              <a:t>WH</a:t>
            </a:r>
            <a:r>
              <a:rPr spc="204" dirty="0"/>
              <a:t>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80367" y="1001249"/>
            <a:ext cx="2590141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00" spc="90" dirty="0">
                <a:solidFill>
                  <a:srgbClr val="FFB900"/>
                </a:solidFill>
                <a:latin typeface="Calibri"/>
                <a:cs typeface="Calibri"/>
              </a:rPr>
              <a:t>Προφίλ</a:t>
            </a:r>
            <a:r>
              <a:rPr sz="1900" spc="1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90" dirty="0">
                <a:solidFill>
                  <a:srgbClr val="FFB900"/>
                </a:solidFill>
                <a:latin typeface="Calibri"/>
                <a:cs typeface="Calibri"/>
              </a:rPr>
              <a:t>του</a:t>
            </a:r>
            <a:r>
              <a:rPr sz="1900" spc="1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80" dirty="0">
                <a:solidFill>
                  <a:srgbClr val="FFB900"/>
                </a:solidFill>
                <a:latin typeface="Calibri"/>
                <a:cs typeface="Calibri"/>
              </a:rPr>
              <a:t>εκπαιδευτή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75826" y="1734834"/>
            <a:ext cx="5891475" cy="31130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12" indent="-274312">
              <a:lnSpc>
                <a:spcPts val="1250"/>
              </a:lnSpc>
              <a:buClr>
                <a:srgbClr val="FFB900"/>
              </a:buClr>
              <a:buSzPct val="126315"/>
              <a:buFont typeface="Courier New"/>
              <a:buChar char="o"/>
              <a:tabLst>
                <a:tab pos="286376" algn="l"/>
                <a:tab pos="287012" algn="l"/>
              </a:tabLst>
            </a:pP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Μαρία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Λάμπρου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καθηγήτρια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Τμήμα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Ναυτιλίας,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Εμπορίου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Μεταφορών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endParaRPr sz="950" dirty="0">
              <a:latin typeface="Calibri"/>
              <a:cs typeface="Calibri"/>
            </a:endParaRPr>
          </a:p>
          <a:p>
            <a:pPr marL="287012">
              <a:lnSpc>
                <a:spcPts val="1100"/>
              </a:lnSpc>
            </a:pP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Σχολής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Διοίκησης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Επιχειρήσεων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Πανεπιστημίου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Αιγαίου.</a:t>
            </a:r>
            <a:endParaRPr sz="9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 marL="287012" marR="5080" indent="-274312">
              <a:lnSpc>
                <a:spcPct val="98900"/>
              </a:lnSpc>
              <a:spcBef>
                <a:spcPts val="560"/>
              </a:spcBef>
              <a:buClr>
                <a:srgbClr val="FFB900"/>
              </a:buClr>
              <a:buSzPct val="126315"/>
              <a:buFont typeface="Courier New"/>
              <a:buChar char="o"/>
              <a:tabLst>
                <a:tab pos="286376" algn="l"/>
                <a:tab pos="287012" algn="l"/>
              </a:tabLst>
            </a:pP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διπλωματούχος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Μηχανολόγος Μηχανικός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(Αριστοτέλειο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Πανεπιστήμιο Θεσσαλονίκης,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Ελλάδα),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κάτοχος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μεταπτυχιακού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διπλώματος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στις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εργασιακές σχέσεις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από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Πανεπιστήμιο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Brunel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Λονδίνου,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Ηνωμένο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Βασίλειο, και διδακτορικού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διπλώματος στην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Επιστήμη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Υπολογιστών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(Σ</a:t>
            </a:r>
            <a:r>
              <a:rPr sz="95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χ</a:t>
            </a:r>
            <a:r>
              <a:rPr sz="9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95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9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950" spc="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Ηλεκτρολόγων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Μηχανικών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Επιστήμης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Υπολογιστών,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ΕΜΠ,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Ελλάδα).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Έχει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 εργαστεί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σε πολυάριθμα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εθνικά και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ευρωπαϊκά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ερευνητικά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προγράμματα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σχετικά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τεχνολογία δικτύων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επικοινωνίας,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 ηλεκτρονικό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επιχειρείν,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την ηλεκτρονική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διακυβέρνηση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4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πλατφόρμες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ηλεκτρονικής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μάθησης.</a:t>
            </a:r>
            <a:endParaRPr sz="9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900"/>
              </a:buClr>
              <a:buFont typeface="Courier New"/>
              <a:buChar char="o"/>
            </a:pPr>
            <a:endParaRPr sz="900" dirty="0">
              <a:latin typeface="Calibri"/>
              <a:cs typeface="Calibri"/>
            </a:endParaRPr>
          </a:p>
          <a:p>
            <a:pPr marL="287012" marR="466711" indent="-274312">
              <a:lnSpc>
                <a:spcPct val="98200"/>
              </a:lnSpc>
              <a:spcBef>
                <a:spcPts val="555"/>
              </a:spcBef>
              <a:buClr>
                <a:srgbClr val="FFB900"/>
              </a:buClr>
              <a:buSzPct val="126315"/>
              <a:buFont typeface="Courier New"/>
              <a:buChar char="o"/>
              <a:tabLst>
                <a:tab pos="286376" algn="l"/>
                <a:tab pos="287012" algn="l"/>
              </a:tabLst>
            </a:pPr>
            <a:r>
              <a:rPr sz="950" spc="85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τρέχουσα έρευνά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της επικεντρώνεται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ψηφιακή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επιχειρηματικότητα,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τον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ψηφιακό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μετασχηματισμό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και τη δημιουργία ικανοτήτων. Ενδιαφέρεται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απλώς να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μελετήσει τον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 οργανωτικό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μετασχηματισμό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απέναντι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λήψη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αποφάσεων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βάση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δεδομένα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 </a:t>
            </a:r>
            <a:r>
              <a:rPr sz="950" spc="-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διαχείριση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αλγοριθμικών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διαδικασιών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βοήθεια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μηχανικής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μάθησης.</a:t>
            </a:r>
            <a:endParaRPr sz="9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B900"/>
              </a:buClr>
              <a:buFont typeface="Courier New"/>
              <a:buChar char="o"/>
            </a:pPr>
            <a:endParaRPr sz="900" dirty="0">
              <a:latin typeface="Calibri"/>
              <a:cs typeface="Calibri"/>
            </a:endParaRPr>
          </a:p>
          <a:p>
            <a:pPr marL="287012" marR="70482" indent="-274312">
              <a:lnSpc>
                <a:spcPct val="98200"/>
              </a:lnSpc>
              <a:spcBef>
                <a:spcPts val="550"/>
              </a:spcBef>
              <a:buClr>
                <a:srgbClr val="FFB900"/>
              </a:buClr>
              <a:buSzPct val="126315"/>
              <a:buFont typeface="Courier New"/>
              <a:buChar char="o"/>
              <a:tabLst>
                <a:tab pos="286376" algn="l"/>
                <a:tab pos="287012" algn="l"/>
              </a:tabLst>
            </a:pP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Κατείχε θέσεις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ακαδημαϊκών επισκεπτών στο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Imperial College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Λονδίνου,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στο Πανεπιστήμιο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Μελβούρνης,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Νορβηγικό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Επιστήμης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Τεχνολογίας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Πανεπιστήμιο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Θαλάσσιας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Επιστήμης και Τεχνολογίας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Τόκιο. Επί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του παρόντος,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ενδιαφέρεται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ενεργά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πώς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ψηφιακή</a:t>
            </a:r>
            <a:r>
              <a:rPr sz="9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τεχνολογία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διαμορφώνει</a:t>
            </a:r>
            <a:r>
              <a:rPr sz="9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εξέλιξη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ναυτιλιακών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οργανισμών.</a:t>
            </a:r>
            <a:endParaRPr sz="95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098" y="-25051"/>
            <a:ext cx="6043239" cy="6880161"/>
            <a:chOff x="0" y="0"/>
            <a:chExt cx="6043295" cy="6880225"/>
          </a:xfrm>
        </p:grpSpPr>
        <p:sp>
          <p:nvSpPr>
            <p:cNvPr id="7" name="object 7"/>
            <p:cNvSpPr/>
            <p:nvPr/>
          </p:nvSpPr>
          <p:spPr>
            <a:xfrm>
              <a:off x="4495228" y="4636490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298" y="-22161"/>
            <a:ext cx="5306646" cy="6880161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3483" y="-80117"/>
            <a:ext cx="9192175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10" dirty="0">
                <a:solidFill>
                  <a:srgbClr val="FFB900"/>
                </a:solidFill>
              </a:rPr>
              <a:t>Ασφάλεια </a:t>
            </a:r>
            <a:r>
              <a:rPr spc="185" dirty="0">
                <a:solidFill>
                  <a:srgbClr val="FFB900"/>
                </a:solidFill>
              </a:rPr>
              <a:t>στον</a:t>
            </a:r>
            <a:r>
              <a:rPr spc="204" dirty="0">
                <a:solidFill>
                  <a:srgbClr val="FFB900"/>
                </a:solidFill>
              </a:rPr>
              <a:t> κυβερνοχώρο </a:t>
            </a:r>
            <a:r>
              <a:rPr spc="160" dirty="0">
                <a:solidFill>
                  <a:srgbClr val="FFB900"/>
                </a:solidFill>
              </a:rPr>
              <a:t>και</a:t>
            </a:r>
            <a:r>
              <a:rPr spc="180" dirty="0">
                <a:solidFill>
                  <a:srgbClr val="FFB900"/>
                </a:solidFill>
              </a:rPr>
              <a:t> διαχείριση</a:t>
            </a:r>
            <a:r>
              <a:rPr spc="204" dirty="0">
                <a:solidFill>
                  <a:srgbClr val="FFB900"/>
                </a:solidFill>
              </a:rPr>
              <a:t> </a:t>
            </a:r>
            <a:r>
              <a:rPr spc="190" dirty="0">
                <a:solidFill>
                  <a:srgbClr val="FFB900"/>
                </a:solidFill>
              </a:rPr>
              <a:t>κινδύνων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148231" y="6085440"/>
            <a:ext cx="193673" cy="13593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099">
              <a:spcBef>
                <a:spcPts val="40"/>
              </a:spcBef>
            </a:pPr>
            <a:fld id="{81D60167-4931-47E6-BA6A-407CBD079E47}" type="slidenum"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pPr marL="38099">
                <a:spcBef>
                  <a:spcPts val="40"/>
                </a:spcBef>
              </a:pPr>
              <a:t>70</a:t>
            </a:fld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3176" y="1339023"/>
            <a:ext cx="2712060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50" spc="195" dirty="0">
                <a:solidFill>
                  <a:srgbClr val="D7791A"/>
                </a:solidFill>
                <a:latin typeface="Calibri"/>
                <a:cs typeface="Calibri"/>
              </a:rPr>
              <a:t>Διαδικασίες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4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πολιτική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2702" y="2071009"/>
            <a:ext cx="6863651" cy="1428789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99077" indent="-286376">
              <a:spcBef>
                <a:spcPts val="285"/>
              </a:spcBef>
              <a:buSzPct val="128000"/>
              <a:buFont typeface="Arial"/>
              <a:buChar char="•"/>
              <a:tabLst>
                <a:tab pos="298442" algn="l"/>
                <a:tab pos="299077" algn="l"/>
              </a:tabLst>
            </a:pPr>
            <a:r>
              <a:rPr sz="1250" spc="130" dirty="0">
                <a:solidFill>
                  <a:srgbClr val="7E7E7E"/>
                </a:solidFill>
                <a:latin typeface="Calibri"/>
                <a:cs typeface="Calibri"/>
              </a:rPr>
              <a:t>Δήλωση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πολιτικής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ασφάλεια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  <a:p>
            <a:pPr marL="756263" marR="607041" lvl="1" indent="-287012">
              <a:lnSpc>
                <a:spcPct val="77100"/>
              </a:lnSpc>
              <a:spcBef>
                <a:spcPts val="940"/>
              </a:spcBef>
              <a:buSzPct val="128000"/>
              <a:buFont typeface="Segoe UI Symbol"/>
              <a:buChar char="⮚"/>
              <a:tabLst>
                <a:tab pos="754993" algn="l"/>
              </a:tabLst>
            </a:pP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Διασφάλιση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εμπιστευτικότητας,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 ακεραιότητας και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της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 διαθεσιμότητας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πληροφοριών,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πληροφοριακών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συστημάτων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 </a:t>
            </a:r>
            <a:r>
              <a:rPr sz="1250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εξοπλισμού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ΤΠ/ΟΤ.</a:t>
            </a:r>
            <a:endParaRPr sz="12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Clr>
                <a:srgbClr val="7E7E7E"/>
              </a:buClr>
              <a:buFont typeface="Segoe UI Symbol"/>
              <a:buChar char="⮚"/>
            </a:pPr>
            <a:endParaRPr sz="1200">
              <a:latin typeface="Calibri"/>
              <a:cs typeface="Calibri"/>
            </a:endParaRPr>
          </a:p>
          <a:p>
            <a:pPr lvl="1">
              <a:spcBef>
                <a:spcPts val="45"/>
              </a:spcBef>
              <a:buClr>
                <a:srgbClr val="7E7E7E"/>
              </a:buClr>
              <a:buFont typeface="Segoe UI Symbol"/>
              <a:buChar char="⮚"/>
            </a:pPr>
            <a:endParaRPr sz="1000">
              <a:latin typeface="Calibri"/>
              <a:cs typeface="Calibri"/>
            </a:endParaRPr>
          </a:p>
          <a:p>
            <a:pPr marL="756263" marR="5080" lvl="1" indent="-287012">
              <a:lnSpc>
                <a:spcPct val="77100"/>
              </a:lnSpc>
              <a:buSzPct val="128000"/>
              <a:buFont typeface="Segoe UI Symbol"/>
              <a:buChar char="⮚"/>
              <a:tabLst>
                <a:tab pos="754993" algn="l"/>
              </a:tabLst>
            </a:pP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Προώθηση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προστασίας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προσώπων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περιουσίας </a:t>
            </a:r>
            <a:r>
              <a:rPr sz="1250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εντός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Οργανισμού,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τόσο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επί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σκάφους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όσο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στην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ξηρά.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702" y="4014240"/>
            <a:ext cx="3096866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77" indent="-286376">
              <a:spcBef>
                <a:spcPts val="100"/>
              </a:spcBef>
              <a:buSzPct val="128000"/>
              <a:buFont typeface="Arial"/>
              <a:buChar char="•"/>
              <a:tabLst>
                <a:tab pos="298442" algn="l"/>
                <a:tab pos="299077" algn="l"/>
              </a:tabLst>
            </a:pP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Σχέδιο</a:t>
            </a:r>
            <a:r>
              <a:rPr sz="12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699" y="4731719"/>
            <a:ext cx="2127230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77" indent="-286376">
              <a:spcBef>
                <a:spcPts val="100"/>
              </a:spcBef>
              <a:buSzPct val="128000"/>
              <a:buFont typeface="Arial"/>
              <a:buChar char="•"/>
              <a:tabLst>
                <a:tab pos="298442" algn="l"/>
                <a:tab pos="299077" algn="l"/>
              </a:tabLst>
            </a:pP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Εγχειρίδια</a:t>
            </a:r>
            <a:r>
              <a:rPr sz="125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διαδικασιών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298" y="-22161"/>
            <a:ext cx="5306646" cy="6880161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3483" y="-80117"/>
            <a:ext cx="9192175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10" dirty="0">
                <a:solidFill>
                  <a:srgbClr val="FFB900"/>
                </a:solidFill>
              </a:rPr>
              <a:t>Ασφάλεια </a:t>
            </a:r>
            <a:r>
              <a:rPr spc="185" dirty="0">
                <a:solidFill>
                  <a:srgbClr val="FFB900"/>
                </a:solidFill>
              </a:rPr>
              <a:t>στον</a:t>
            </a:r>
            <a:r>
              <a:rPr spc="204" dirty="0">
                <a:solidFill>
                  <a:srgbClr val="FFB900"/>
                </a:solidFill>
              </a:rPr>
              <a:t> κυβερνοχώρο </a:t>
            </a:r>
            <a:r>
              <a:rPr spc="160" dirty="0">
                <a:solidFill>
                  <a:srgbClr val="FFB900"/>
                </a:solidFill>
              </a:rPr>
              <a:t>και</a:t>
            </a:r>
            <a:r>
              <a:rPr spc="180" dirty="0">
                <a:solidFill>
                  <a:srgbClr val="FFB900"/>
                </a:solidFill>
              </a:rPr>
              <a:t> διαχείριση</a:t>
            </a:r>
            <a:r>
              <a:rPr spc="204" dirty="0">
                <a:solidFill>
                  <a:srgbClr val="FFB900"/>
                </a:solidFill>
              </a:rPr>
              <a:t> </a:t>
            </a:r>
            <a:r>
              <a:rPr spc="190" dirty="0">
                <a:solidFill>
                  <a:srgbClr val="FFB900"/>
                </a:solidFill>
              </a:rPr>
              <a:t>κινδύνων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148231" y="5867534"/>
            <a:ext cx="193673" cy="14106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099">
              <a:spcBef>
                <a:spcPts val="80"/>
              </a:spcBef>
            </a:pPr>
            <a:fld id="{81D60167-4931-47E6-BA6A-407CBD079E47}" type="slidenum"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pPr marL="38099">
                <a:spcBef>
                  <a:spcPts val="80"/>
                </a:spcBef>
              </a:pPr>
              <a:t>71</a:t>
            </a:fld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3176" y="1454567"/>
            <a:ext cx="2712060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50" spc="195" dirty="0">
                <a:solidFill>
                  <a:srgbClr val="D7791A"/>
                </a:solidFill>
                <a:latin typeface="Calibri"/>
                <a:cs typeface="Calibri"/>
              </a:rPr>
              <a:t>Διαδικασίες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4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πολιτική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7636" y="2207330"/>
            <a:ext cx="8230794" cy="35997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77" indent="-286376">
              <a:spcBef>
                <a:spcPts val="100"/>
              </a:spcBef>
              <a:buSzPct val="128000"/>
              <a:buFont typeface="Arial"/>
              <a:buChar char="•"/>
              <a:tabLst>
                <a:tab pos="298442" algn="l"/>
                <a:tab pos="299077" algn="l"/>
              </a:tabLst>
            </a:pPr>
            <a:r>
              <a:rPr sz="1250" spc="130" dirty="0">
                <a:solidFill>
                  <a:srgbClr val="7E7E7E"/>
                </a:solidFill>
                <a:latin typeface="Calibri"/>
                <a:cs typeface="Calibri"/>
              </a:rPr>
              <a:t>Δήλωση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πολιτικής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ασφάλεια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  <a:p>
            <a:pPr marL="12700" marR="5138894">
              <a:lnSpc>
                <a:spcPct val="246800"/>
              </a:lnSpc>
              <a:spcBef>
                <a:spcPts val="25"/>
              </a:spcBef>
              <a:buSzPct val="128000"/>
              <a:buFont typeface="Arial"/>
              <a:buChar char="•"/>
              <a:tabLst>
                <a:tab pos="298442" algn="l"/>
                <a:tab pos="299077" algn="l"/>
              </a:tabLst>
            </a:pP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Σχέδιο</a:t>
            </a:r>
            <a:r>
              <a:rPr sz="12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 </a:t>
            </a:r>
            <a:r>
              <a:rPr sz="1250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ένα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7E7E7E"/>
                </a:solidFill>
                <a:latin typeface="Calibri"/>
                <a:cs typeface="Calibri"/>
              </a:rPr>
              <a:t>ολοκληρωμένο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7E7E7E"/>
                </a:solidFill>
                <a:latin typeface="Calibri"/>
                <a:cs typeface="Calibri"/>
              </a:rPr>
              <a:t>έγγραφο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το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οποίο:</a:t>
            </a:r>
            <a:endParaRPr sz="1250">
              <a:latin typeface="Calibri"/>
              <a:cs typeface="Calibri"/>
            </a:endParaRPr>
          </a:p>
          <a:p>
            <a:pPr marL="755626" lvl="1" indent="-285741">
              <a:spcBef>
                <a:spcPts val="635"/>
              </a:spcBef>
              <a:buSzPct val="128000"/>
              <a:buFont typeface="Segoe UI Symbol"/>
              <a:buChar char="⮚"/>
              <a:tabLst>
                <a:tab pos="755626" algn="l"/>
              </a:tabLst>
            </a:pP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Καθορισμός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στόχων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κυβερνοασφάλειας</a:t>
            </a:r>
            <a:endParaRPr sz="1250">
              <a:latin typeface="Calibri"/>
              <a:cs typeface="Calibri"/>
            </a:endParaRPr>
          </a:p>
          <a:p>
            <a:pPr marL="755626" lvl="1" indent="-285741">
              <a:spcBef>
                <a:spcPts val="480"/>
              </a:spcBef>
              <a:buSzPct val="128000"/>
              <a:buFont typeface="Segoe UI Symbol"/>
              <a:buChar char="⮚"/>
              <a:tabLst>
                <a:tab pos="755626" algn="l"/>
              </a:tabLst>
            </a:pP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Καθορισμός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απαιτούμενων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απαγορευμένων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ενεργειών</a:t>
            </a:r>
            <a:endParaRPr sz="1250">
              <a:latin typeface="Calibri"/>
              <a:cs typeface="Calibri"/>
            </a:endParaRPr>
          </a:p>
          <a:p>
            <a:pPr marL="755626" lvl="1" indent="-285741">
              <a:spcBef>
                <a:spcPts val="420"/>
              </a:spcBef>
              <a:buSzPct val="128000"/>
              <a:buFont typeface="Segoe UI Symbol"/>
              <a:buChar char="⮚"/>
              <a:tabLst>
                <a:tab pos="755626" algn="l"/>
              </a:tabLst>
            </a:pP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Καθορισμός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καθηκόντων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αρμοδιοτήτων</a:t>
            </a:r>
            <a:endParaRPr sz="1250">
              <a:latin typeface="Calibri"/>
              <a:cs typeface="Calibri"/>
            </a:endParaRPr>
          </a:p>
          <a:p>
            <a:pPr marL="755626" lvl="1" indent="-285741">
              <a:spcBef>
                <a:spcPts val="420"/>
              </a:spcBef>
              <a:buSzPct val="128000"/>
              <a:buFont typeface="Segoe UI Symbol"/>
              <a:buChar char="⮚"/>
              <a:tabLst>
                <a:tab pos="755626" algn="l"/>
              </a:tabLst>
            </a:pP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Εντοπισμός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απειλών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τρωτών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σημείων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επί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σκάφους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στην</a:t>
            </a:r>
            <a:r>
              <a:rPr sz="12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ξηρά</a:t>
            </a:r>
            <a:endParaRPr sz="1250">
              <a:latin typeface="Calibri"/>
              <a:cs typeface="Calibri"/>
            </a:endParaRPr>
          </a:p>
          <a:p>
            <a:pPr marL="755626" lvl="1" indent="-285741">
              <a:spcBef>
                <a:spcPts val="420"/>
              </a:spcBef>
              <a:buSzPct val="128000"/>
              <a:buFont typeface="Segoe UI Symbol"/>
              <a:buChar char="⮚"/>
              <a:tabLst>
                <a:tab pos="755626" algn="l"/>
              </a:tabLst>
            </a:pP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Περιγραφή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φάσεων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δραστηριότητας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αξιολόγησης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έκθεσης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σε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κινδύνους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  <a:p>
            <a:pPr marL="754993" lvl="1" indent="-285741">
              <a:spcBef>
                <a:spcPts val="315"/>
              </a:spcBef>
              <a:buSzPct val="128000"/>
              <a:buFont typeface="Segoe UI Symbol"/>
              <a:buChar char="⮚"/>
              <a:tabLst>
                <a:tab pos="754993" algn="l"/>
              </a:tabLst>
            </a:pP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Παρουσίαση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μέτρων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προστασίας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τον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έλεγχο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κυβερνοασφάλειας</a:t>
            </a:r>
            <a:endParaRPr sz="1250">
              <a:latin typeface="Calibri"/>
              <a:cs typeface="Calibri"/>
            </a:endParaRPr>
          </a:p>
          <a:p>
            <a:pPr marL="755626" lvl="1" indent="-285741">
              <a:spcBef>
                <a:spcPts val="835"/>
              </a:spcBef>
              <a:buSzPct val="128000"/>
              <a:buFont typeface="Segoe UI Symbol"/>
              <a:buChar char="⮚"/>
              <a:tabLst>
                <a:tab pos="755626" algn="l"/>
              </a:tabLst>
            </a:pP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Παρουσίαση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κατάστασης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έκτακτης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ανάγκης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συμβάντος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res</a:t>
            </a:r>
            <a:endParaRPr sz="1250">
              <a:latin typeface="Calibri"/>
              <a:cs typeface="Calibri"/>
            </a:endParaRPr>
          </a:p>
          <a:p>
            <a:pPr lvl="1">
              <a:spcBef>
                <a:spcPts val="25"/>
              </a:spcBef>
              <a:buClr>
                <a:srgbClr val="7E7E7E"/>
              </a:buClr>
              <a:buFont typeface="Segoe UI Symbol"/>
              <a:buChar char="⮚"/>
            </a:pPr>
            <a:endParaRPr sz="3050">
              <a:latin typeface="Calibri"/>
              <a:cs typeface="Calibri"/>
            </a:endParaRPr>
          </a:p>
          <a:p>
            <a:pPr marL="299077" indent="-286376">
              <a:buSzPct val="128000"/>
              <a:buFont typeface="Arial"/>
              <a:buChar char="•"/>
              <a:tabLst>
                <a:tab pos="298442" algn="l"/>
                <a:tab pos="299077" algn="l"/>
              </a:tabLst>
            </a:pP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Εγχειρίδια</a:t>
            </a:r>
            <a:r>
              <a:rPr sz="125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διαδικασιών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298" y="-22161"/>
            <a:ext cx="5306646" cy="6880161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3483" y="-80117"/>
            <a:ext cx="9192175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10" dirty="0">
                <a:solidFill>
                  <a:srgbClr val="FFB900"/>
                </a:solidFill>
              </a:rPr>
              <a:t>Ασφάλεια </a:t>
            </a:r>
            <a:r>
              <a:rPr spc="185" dirty="0">
                <a:solidFill>
                  <a:srgbClr val="FFB900"/>
                </a:solidFill>
              </a:rPr>
              <a:t>στον</a:t>
            </a:r>
            <a:r>
              <a:rPr spc="204" dirty="0">
                <a:solidFill>
                  <a:srgbClr val="FFB900"/>
                </a:solidFill>
              </a:rPr>
              <a:t> κυβερνοχώρο </a:t>
            </a:r>
            <a:r>
              <a:rPr spc="160" dirty="0">
                <a:solidFill>
                  <a:srgbClr val="FFB900"/>
                </a:solidFill>
              </a:rPr>
              <a:t>και</a:t>
            </a:r>
            <a:r>
              <a:rPr spc="180" dirty="0">
                <a:solidFill>
                  <a:srgbClr val="FFB900"/>
                </a:solidFill>
              </a:rPr>
              <a:t> διαχείριση</a:t>
            </a:r>
            <a:r>
              <a:rPr spc="204" dirty="0">
                <a:solidFill>
                  <a:srgbClr val="FFB900"/>
                </a:solidFill>
              </a:rPr>
              <a:t> </a:t>
            </a:r>
            <a:r>
              <a:rPr spc="190" dirty="0">
                <a:solidFill>
                  <a:srgbClr val="FFB900"/>
                </a:solidFill>
              </a:rPr>
              <a:t>κινδύνων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148231" y="5867534"/>
            <a:ext cx="193673" cy="14106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099">
              <a:spcBef>
                <a:spcPts val="80"/>
              </a:spcBef>
            </a:pPr>
            <a:fld id="{81D60167-4931-47E6-BA6A-407CBD079E47}" type="slidenum"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pPr marL="38099">
                <a:spcBef>
                  <a:spcPts val="80"/>
                </a:spcBef>
              </a:pPr>
              <a:t>72</a:t>
            </a:fld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3176" y="1454567"/>
            <a:ext cx="2712060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50" spc="195" dirty="0">
                <a:solidFill>
                  <a:srgbClr val="D7791A"/>
                </a:solidFill>
                <a:latin typeface="Calibri"/>
                <a:cs typeface="Calibri"/>
              </a:rPr>
              <a:t>Διαδικασίες</a:t>
            </a:r>
            <a:r>
              <a:rPr sz="1650" spc="15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4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5" dirty="0">
                <a:solidFill>
                  <a:srgbClr val="D7791A"/>
                </a:solidFill>
                <a:latin typeface="Calibri"/>
                <a:cs typeface="Calibri"/>
              </a:rPr>
              <a:t>πολιτική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7640" y="2226381"/>
            <a:ext cx="6486465" cy="21518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77" indent="-286376">
              <a:spcBef>
                <a:spcPts val="100"/>
              </a:spcBef>
              <a:buSzPct val="128000"/>
              <a:buFont typeface="Arial"/>
              <a:buChar char="•"/>
              <a:tabLst>
                <a:tab pos="298442" algn="l"/>
                <a:tab pos="299077" algn="l"/>
              </a:tabLst>
            </a:pPr>
            <a:r>
              <a:rPr sz="1250" spc="130" dirty="0">
                <a:solidFill>
                  <a:srgbClr val="7E7E7E"/>
                </a:solidFill>
                <a:latin typeface="Calibri"/>
                <a:cs typeface="Calibri"/>
              </a:rPr>
              <a:t>Δήλωση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πολιτικής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ασφάλεια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  <a:p>
            <a:pPr>
              <a:spcBef>
                <a:spcPts val="20"/>
              </a:spcBef>
              <a:buClr>
                <a:srgbClr val="7E7E7E"/>
              </a:buClr>
              <a:buFont typeface="Arial"/>
              <a:buChar char="•"/>
            </a:pPr>
            <a:endParaRPr>
              <a:latin typeface="Calibri"/>
              <a:cs typeface="Calibri"/>
            </a:endParaRPr>
          </a:p>
          <a:p>
            <a:pPr marL="299077" indent="-286376">
              <a:spcBef>
                <a:spcPts val="5"/>
              </a:spcBef>
              <a:buSzPct val="128000"/>
              <a:buFont typeface="Arial"/>
              <a:buChar char="•"/>
              <a:tabLst>
                <a:tab pos="298442" algn="l"/>
                <a:tab pos="299077" algn="l"/>
              </a:tabLst>
            </a:pP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Σχέδιο</a:t>
            </a:r>
            <a:r>
              <a:rPr sz="12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ασφάλειας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  <a:p>
            <a:pPr>
              <a:spcBef>
                <a:spcPts val="25"/>
              </a:spcBef>
              <a:buClr>
                <a:srgbClr val="7E7E7E"/>
              </a:buClr>
              <a:buFont typeface="Arial"/>
              <a:buChar char="•"/>
            </a:pPr>
            <a:endParaRPr>
              <a:latin typeface="Calibri"/>
              <a:cs typeface="Calibri"/>
            </a:endParaRPr>
          </a:p>
          <a:p>
            <a:pPr marL="299077" indent="-286376">
              <a:buSzPct val="128000"/>
              <a:buFont typeface="Arial"/>
              <a:buChar char="•"/>
              <a:tabLst>
                <a:tab pos="298442" algn="l"/>
                <a:tab pos="299077" algn="l"/>
              </a:tabLst>
            </a:pP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Εγχειρίδια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7E7E7E"/>
                </a:solidFill>
                <a:latin typeface="Calibri"/>
                <a:cs typeface="Calibri"/>
              </a:rPr>
              <a:t>διαδικασιών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πολιτικές</a:t>
            </a:r>
            <a:endParaRPr sz="125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12700" marR="5080"/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ειδικές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πολιτικές,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όπως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οι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πολιτικές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πρόσληψης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απόλυσης,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ο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διαχωρισμός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καθηκόντων,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η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ταξινόμηση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δεδομένων,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η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πολιτική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απενεργοποίησης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λογαριασμών,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τα </a:t>
            </a:r>
            <a:r>
              <a:rPr sz="1250" spc="-2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δικαιώματα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πρόσβασης,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το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σχέδιο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έκτακτης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ανάγκης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ή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το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σχέδιο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αντιμετώπισης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περιστατικών,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ο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χειρισμός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τρίτων,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κ.λπ.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298" y="0"/>
            <a:ext cx="5306646" cy="6880161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9550" y="137560"/>
            <a:ext cx="5958785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90" dirty="0">
                <a:solidFill>
                  <a:srgbClr val="FFB900"/>
                </a:solidFill>
              </a:rPr>
              <a:t>Πτυχές</a:t>
            </a:r>
            <a:r>
              <a:rPr spc="175" dirty="0">
                <a:solidFill>
                  <a:srgbClr val="FFB900"/>
                </a:solidFill>
              </a:rPr>
              <a:t> του</a:t>
            </a:r>
            <a:r>
              <a:rPr spc="185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ανθρώπινου</a:t>
            </a:r>
            <a:r>
              <a:rPr spc="185" dirty="0">
                <a:solidFill>
                  <a:srgbClr val="FFB900"/>
                </a:solidFill>
              </a:rPr>
              <a:t> </a:t>
            </a:r>
            <a:r>
              <a:rPr spc="204" dirty="0">
                <a:solidFill>
                  <a:srgbClr val="FFB900"/>
                </a:solidFill>
              </a:rPr>
              <a:t>παράγοντα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173630" y="6018892"/>
            <a:ext cx="14287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2547" y="1636049"/>
            <a:ext cx="7059864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50" spc="204" dirty="0">
                <a:solidFill>
                  <a:srgbClr val="D7791A"/>
                </a:solidFill>
                <a:latin typeface="Calibri"/>
                <a:cs typeface="Calibri"/>
              </a:rPr>
              <a:t>Ευαισθητοποίηση,</a:t>
            </a:r>
            <a:r>
              <a:rPr sz="1650" spc="18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00" dirty="0">
                <a:solidFill>
                  <a:srgbClr val="D7791A"/>
                </a:solidFill>
                <a:latin typeface="Calibri"/>
                <a:cs typeface="Calibri"/>
              </a:rPr>
              <a:t>κατάρτιση</a:t>
            </a:r>
            <a:r>
              <a:rPr sz="1650" spc="18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04" dirty="0">
                <a:solidFill>
                  <a:srgbClr val="D7791A"/>
                </a:solidFill>
                <a:latin typeface="Calibri"/>
                <a:cs typeface="Calibri"/>
              </a:rPr>
              <a:t>κουλτούρα</a:t>
            </a:r>
            <a:r>
              <a:rPr sz="1650" spc="16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15" dirty="0">
                <a:solidFill>
                  <a:srgbClr val="D7791A"/>
                </a:solidFill>
                <a:latin typeface="Calibri"/>
                <a:cs typeface="Calibri"/>
              </a:rPr>
              <a:t>κυβερνοασφάλειας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3355" y="2509800"/>
            <a:ext cx="6716333" cy="15286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10" indent="-287012">
              <a:spcBef>
                <a:spcPts val="100"/>
              </a:spcBef>
              <a:buSzPct val="128000"/>
              <a:buFont typeface="Arial"/>
              <a:buChar char="•"/>
              <a:tabLst>
                <a:tab pos="299077" algn="l"/>
                <a:tab pos="299710" algn="l"/>
              </a:tabLst>
            </a:pP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Ελλείψεις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ταλέντων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ευπάθειες</a:t>
            </a:r>
            <a:r>
              <a:rPr sz="125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εργατικού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δυναμικού</a:t>
            </a:r>
            <a:endParaRPr sz="1250">
              <a:latin typeface="Calibri"/>
              <a:cs typeface="Calibri"/>
            </a:endParaRPr>
          </a:p>
          <a:p>
            <a:pPr>
              <a:spcBef>
                <a:spcPts val="20"/>
              </a:spcBef>
              <a:buClr>
                <a:srgbClr val="7E7E7E"/>
              </a:buClr>
              <a:buFont typeface="Arial"/>
              <a:buChar char="•"/>
            </a:pPr>
            <a:endParaRPr>
              <a:latin typeface="Calibri"/>
              <a:cs typeface="Calibri"/>
            </a:endParaRPr>
          </a:p>
          <a:p>
            <a:pPr marL="299710" indent="-287012">
              <a:spcBef>
                <a:spcPts val="5"/>
              </a:spcBef>
              <a:buSzPct val="128000"/>
              <a:buFont typeface="Arial"/>
              <a:buChar char="•"/>
              <a:tabLst>
                <a:tab pos="299077" algn="l"/>
                <a:tab pos="299710" algn="l"/>
              </a:tabLst>
            </a:pP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Ευαισθητοποίηση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κατάρτιση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όλους</a:t>
            </a:r>
            <a:endParaRPr sz="1250">
              <a:latin typeface="Calibri"/>
              <a:cs typeface="Calibri"/>
            </a:endParaRPr>
          </a:p>
          <a:p>
            <a:pPr>
              <a:spcBef>
                <a:spcPts val="25"/>
              </a:spcBef>
              <a:buClr>
                <a:srgbClr val="7E7E7E"/>
              </a:buClr>
              <a:buFont typeface="Arial"/>
              <a:buChar char="•"/>
            </a:pPr>
            <a:endParaRPr>
              <a:latin typeface="Calibri"/>
              <a:cs typeface="Calibri"/>
            </a:endParaRPr>
          </a:p>
          <a:p>
            <a:pPr marL="299710" marR="5080" indent="-287012">
              <a:buSzPct val="128000"/>
              <a:buFont typeface="Arial"/>
              <a:buChar char="•"/>
              <a:tabLst>
                <a:tab pos="299077" algn="l"/>
                <a:tab pos="299710" algn="l"/>
              </a:tabLst>
            </a:pP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"δημιουργία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βιομηχανικών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 προτύπων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 που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δίνουν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στους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οργανισμούς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κατευθυντήριες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γραμμές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βέλτιστων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πρακτικών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να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ακολουθήσουν-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95" dirty="0">
                <a:solidFill>
                  <a:srgbClr val="7E7E7E"/>
                </a:solidFill>
                <a:latin typeface="Calibri"/>
                <a:cs typeface="Calibri"/>
              </a:rPr>
              <a:t>ανάπτυξη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80" dirty="0">
                <a:solidFill>
                  <a:srgbClr val="7E7E7E"/>
                </a:solidFill>
                <a:latin typeface="Calibri"/>
                <a:cs typeface="Calibri"/>
              </a:rPr>
              <a:t>μιας </a:t>
            </a:r>
            <a:r>
              <a:rPr sz="1250" b="1" spc="-2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90" dirty="0">
                <a:solidFill>
                  <a:srgbClr val="7E7E7E"/>
                </a:solidFill>
                <a:latin typeface="Calibri"/>
                <a:cs typeface="Calibri"/>
              </a:rPr>
              <a:t>στάσης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95" dirty="0">
                <a:solidFill>
                  <a:srgbClr val="7E7E7E"/>
                </a:solidFill>
                <a:latin typeface="Calibri"/>
                <a:cs typeface="Calibri"/>
              </a:rPr>
              <a:t>ασφαλείας</a:t>
            </a:r>
            <a:r>
              <a:rPr sz="1250" b="1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100" dirty="0">
                <a:solidFill>
                  <a:srgbClr val="7E7E7E"/>
                </a:solidFill>
                <a:latin typeface="Calibri"/>
                <a:cs typeface="Calibri"/>
              </a:rPr>
              <a:t>που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85" dirty="0">
                <a:solidFill>
                  <a:srgbClr val="7E7E7E"/>
                </a:solidFill>
                <a:latin typeface="Calibri"/>
                <a:cs typeface="Calibri"/>
              </a:rPr>
              <a:t>πληροί</a:t>
            </a:r>
            <a:r>
              <a:rPr sz="1250" b="1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100" dirty="0">
                <a:solidFill>
                  <a:srgbClr val="7E7E7E"/>
                </a:solidFill>
                <a:latin typeface="Calibri"/>
                <a:cs typeface="Calibri"/>
              </a:rPr>
              <a:t>ή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85" dirty="0">
                <a:solidFill>
                  <a:srgbClr val="7E7E7E"/>
                </a:solidFill>
                <a:latin typeface="Calibri"/>
                <a:cs typeface="Calibri"/>
              </a:rPr>
              <a:t>υπερβαίνει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65" dirty="0">
                <a:solidFill>
                  <a:srgbClr val="7E7E7E"/>
                </a:solidFill>
                <a:latin typeface="Calibri"/>
                <a:cs typeface="Calibri"/>
              </a:rPr>
              <a:t>τις</a:t>
            </a:r>
            <a:r>
              <a:rPr sz="1250" b="1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80" dirty="0">
                <a:solidFill>
                  <a:srgbClr val="7E7E7E"/>
                </a:solidFill>
                <a:latin typeface="Calibri"/>
                <a:cs typeface="Calibri"/>
              </a:rPr>
              <a:t>κανονιστικές</a:t>
            </a:r>
            <a:r>
              <a:rPr sz="1250" b="1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b="1" spc="80" dirty="0">
                <a:solidFill>
                  <a:srgbClr val="7E7E7E"/>
                </a:solidFill>
                <a:latin typeface="Calibri"/>
                <a:cs typeface="Calibri"/>
              </a:rPr>
              <a:t>απαιτήσεις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"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5298" y="-22161"/>
            <a:ext cx="5306646" cy="6880161"/>
            <a:chOff x="6882205" y="0"/>
            <a:chExt cx="5306695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3985" y="167468"/>
            <a:ext cx="5958785" cy="123553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90" dirty="0">
                <a:solidFill>
                  <a:srgbClr val="FFB900"/>
                </a:solidFill>
              </a:rPr>
              <a:t>Πτυχές</a:t>
            </a:r>
            <a:r>
              <a:rPr spc="175" dirty="0">
                <a:solidFill>
                  <a:srgbClr val="FFB900"/>
                </a:solidFill>
              </a:rPr>
              <a:t> του</a:t>
            </a:r>
            <a:r>
              <a:rPr spc="185" dirty="0">
                <a:solidFill>
                  <a:srgbClr val="FFB900"/>
                </a:solidFill>
              </a:rPr>
              <a:t> </a:t>
            </a:r>
            <a:r>
              <a:rPr spc="200" dirty="0">
                <a:solidFill>
                  <a:srgbClr val="FFB900"/>
                </a:solidFill>
              </a:rPr>
              <a:t>ανθρώπινου</a:t>
            </a:r>
            <a:r>
              <a:rPr spc="185" dirty="0">
                <a:solidFill>
                  <a:srgbClr val="FFB900"/>
                </a:solidFill>
              </a:rPr>
              <a:t> </a:t>
            </a:r>
            <a:r>
              <a:rPr spc="204" dirty="0">
                <a:solidFill>
                  <a:srgbClr val="FFB900"/>
                </a:solidFill>
              </a:rPr>
              <a:t>παράγοντα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173630" y="5587095"/>
            <a:ext cx="14287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2547" y="1613887"/>
            <a:ext cx="7059864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50" spc="204" dirty="0">
                <a:solidFill>
                  <a:srgbClr val="D7791A"/>
                </a:solidFill>
                <a:latin typeface="Calibri"/>
                <a:cs typeface="Calibri"/>
              </a:rPr>
              <a:t>Ευαισθητοποίηση,</a:t>
            </a:r>
            <a:r>
              <a:rPr sz="1650" spc="18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00" dirty="0">
                <a:solidFill>
                  <a:srgbClr val="D7791A"/>
                </a:solidFill>
                <a:latin typeface="Calibri"/>
                <a:cs typeface="Calibri"/>
              </a:rPr>
              <a:t>κατάρτιση</a:t>
            </a:r>
            <a:r>
              <a:rPr sz="1650" spc="18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170" dirty="0">
                <a:solidFill>
                  <a:srgbClr val="D7791A"/>
                </a:solidFill>
                <a:latin typeface="Calibri"/>
                <a:cs typeface="Calibri"/>
              </a:rPr>
              <a:t>και</a:t>
            </a:r>
            <a:r>
              <a:rPr sz="1650" spc="165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04" dirty="0">
                <a:solidFill>
                  <a:srgbClr val="D7791A"/>
                </a:solidFill>
                <a:latin typeface="Calibri"/>
                <a:cs typeface="Calibri"/>
              </a:rPr>
              <a:t>κουλτούρα</a:t>
            </a:r>
            <a:r>
              <a:rPr sz="1650" spc="160" dirty="0">
                <a:solidFill>
                  <a:srgbClr val="D7791A"/>
                </a:solidFill>
                <a:latin typeface="Calibri"/>
                <a:cs typeface="Calibri"/>
              </a:rPr>
              <a:t> </a:t>
            </a:r>
            <a:r>
              <a:rPr sz="1650" spc="215" dirty="0">
                <a:solidFill>
                  <a:srgbClr val="D7791A"/>
                </a:solidFill>
                <a:latin typeface="Calibri"/>
                <a:cs typeface="Calibri"/>
              </a:rPr>
              <a:t>κυβερνοασφάλειας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0327" y="2396454"/>
            <a:ext cx="8814353" cy="2014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29956">
              <a:spcBef>
                <a:spcPts val="100"/>
              </a:spcBef>
            </a:pP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Τα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πλοία,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λιμάνια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οι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0" dirty="0">
                <a:solidFill>
                  <a:srgbClr val="7E7E7E"/>
                </a:solidFill>
                <a:latin typeface="Calibri"/>
                <a:cs typeface="Calibri"/>
              </a:rPr>
              <a:t>τρίτοι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συχνά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λειτουργούν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με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εναλλασσόμενα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πληρώματα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με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διαφορετικά </a:t>
            </a:r>
            <a:r>
              <a:rPr sz="1250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επίπεδα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κατανόησης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κυβερνοασφάλειας- δεν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είναι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πλήρως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εξοικειωμένα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με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την </a:t>
            </a:r>
            <a:r>
              <a:rPr sz="1250" spc="100" dirty="0">
                <a:solidFill>
                  <a:srgbClr val="7E7E7E"/>
                </a:solidFill>
                <a:latin typeface="Calibri"/>
                <a:cs typeface="Calibri"/>
              </a:rPr>
              <a:t>ασφαλή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λειτουργία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σχετικών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συστημάτων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7E7E7E"/>
                </a:solidFill>
                <a:latin typeface="Calibri"/>
                <a:cs typeface="Calibri"/>
              </a:rPr>
              <a:t>τις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καθιερωμένες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πρακτικές</a:t>
            </a:r>
            <a:r>
              <a:rPr sz="1250" spc="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κυβερνοϋγιεινής.</a:t>
            </a:r>
            <a:endParaRPr sz="1250">
              <a:latin typeface="Calibri"/>
              <a:cs typeface="Calibri"/>
            </a:endParaRPr>
          </a:p>
          <a:p>
            <a:pPr>
              <a:spcBef>
                <a:spcPts val="45"/>
              </a:spcBef>
            </a:pP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29299"/>
              </a:lnSpc>
            </a:pP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Κατάρτιση,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εκπαίδευση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πιστοποίηση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ευαισθητοποίηση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σε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θέματα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κυβερνοασφάλειας</a:t>
            </a:r>
            <a:r>
              <a:rPr sz="1250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τους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αρμόδιους </a:t>
            </a:r>
            <a:r>
              <a:rPr sz="1250" spc="-2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μέρη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λειτουργίας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του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σκάφους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(πλήρωμα,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7E7E7E"/>
                </a:solidFill>
                <a:latin typeface="Calibri"/>
                <a:cs typeface="Calibri"/>
              </a:rPr>
              <a:t>τρίτοι,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λιμένες,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φορείς</a:t>
            </a:r>
            <a:r>
              <a:rPr sz="125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εκμετάλλευσης)</a:t>
            </a:r>
            <a:endParaRPr sz="1250">
              <a:latin typeface="Calibri"/>
              <a:cs typeface="Calibri"/>
            </a:endParaRPr>
          </a:p>
          <a:p>
            <a:pPr>
              <a:spcBef>
                <a:spcPts val="50"/>
              </a:spcBef>
            </a:pPr>
            <a:endParaRPr sz="1150">
              <a:latin typeface="Calibri"/>
              <a:cs typeface="Calibri"/>
            </a:endParaRPr>
          </a:p>
          <a:p>
            <a:pPr marL="12700" marR="1099787"/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Ενημέρωση,</a:t>
            </a:r>
            <a:r>
              <a:rPr sz="125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εκπαίδευση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πιστοποίηση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την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ασφάλεια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στον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κυβερνοχώρο</a:t>
            </a:r>
            <a:r>
              <a:rPr sz="1250" spc="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για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όλα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επίπεδα</a:t>
            </a:r>
            <a:r>
              <a:rPr sz="1250" spc="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της </a:t>
            </a:r>
            <a:r>
              <a:rPr sz="1250" spc="-2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ναυτιλιακής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εταιρείας,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συμπεριλαμβανομένων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της </a:t>
            </a:r>
            <a:r>
              <a:rPr sz="1250" spc="75" dirty="0">
                <a:solidFill>
                  <a:srgbClr val="7E7E7E"/>
                </a:solidFill>
                <a:latin typeface="Calibri"/>
                <a:cs typeface="Calibri"/>
              </a:rPr>
              <a:t>ηγεσίας,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διευθυντών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ναυτιλίας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σε διάφορα </a:t>
            </a:r>
            <a:r>
              <a:rPr sz="1250" spc="9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τμήματα,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διευθυντών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πληροφορικής</a:t>
            </a:r>
            <a:r>
              <a:rPr sz="12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7E7E7E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7E7E7E"/>
                </a:solidFill>
                <a:latin typeface="Calibri"/>
                <a:cs typeface="Calibri"/>
              </a:rPr>
              <a:t>των</a:t>
            </a:r>
            <a:r>
              <a:rPr sz="1250" spc="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7E7E7E"/>
                </a:solidFill>
                <a:latin typeface="Calibri"/>
                <a:cs typeface="Calibri"/>
              </a:rPr>
              <a:t>CSO.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90242" y="-43968"/>
            <a:ext cx="3050512" cy="6880161"/>
            <a:chOff x="6882205" y="0"/>
            <a:chExt cx="305054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5008" y="52042"/>
            <a:ext cx="2094845" cy="36830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z="2550" spc="185" dirty="0">
                <a:solidFill>
                  <a:srgbClr val="FFB900"/>
                </a:solidFill>
              </a:rPr>
              <a:t>Βιβλιογραφί</a:t>
            </a:r>
            <a:r>
              <a:rPr sz="2550" spc="130" dirty="0">
                <a:solidFill>
                  <a:srgbClr val="FFB900"/>
                </a:solidFill>
              </a:rPr>
              <a:t>α</a:t>
            </a:r>
            <a:endParaRPr sz="2550"/>
          </a:p>
        </p:txBody>
      </p:sp>
      <p:sp>
        <p:nvSpPr>
          <p:cNvPr id="7" name="object 7"/>
          <p:cNvSpPr txBox="1"/>
          <p:nvPr/>
        </p:nvSpPr>
        <p:spPr>
          <a:xfrm>
            <a:off x="518003" y="576863"/>
            <a:ext cx="6569648" cy="38081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021" indent="-227958">
              <a:lnSpc>
                <a:spcPts val="1445"/>
              </a:lnSpc>
              <a:buClr>
                <a:srgbClr val="FFB900"/>
              </a:buClr>
              <a:buSzPct val="127272"/>
              <a:buAutoNum type="arabicPeriod"/>
              <a:tabLst>
                <a:tab pos="240657" algn="l"/>
              </a:tabLst>
            </a:pPr>
            <a:r>
              <a:rPr sz="1100" spc="65" dirty="0">
                <a:latin typeface="Calibri"/>
                <a:cs typeface="Calibri"/>
              </a:rPr>
              <a:t>R.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Anderson,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Security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engineering: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a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guide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to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building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dependable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distributed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systems,</a:t>
            </a:r>
            <a:endParaRPr sz="1100">
              <a:latin typeface="Calibri"/>
              <a:cs typeface="Calibri"/>
            </a:endParaRPr>
          </a:p>
          <a:p>
            <a:pPr marL="241292">
              <a:lnSpc>
                <a:spcPts val="1285"/>
              </a:lnSpc>
            </a:pPr>
            <a:r>
              <a:rPr sz="1100" spc="65" dirty="0">
                <a:latin typeface="Calibri"/>
                <a:cs typeface="Calibri"/>
              </a:rPr>
              <a:t>Wiley,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2020.</a:t>
            </a:r>
            <a:endParaRPr sz="1100">
              <a:latin typeface="Calibri"/>
              <a:cs typeface="Calibri"/>
            </a:endParaRPr>
          </a:p>
          <a:p>
            <a:pPr marL="240021" indent="-227958">
              <a:spcBef>
                <a:spcPts val="585"/>
              </a:spcBef>
              <a:buClr>
                <a:srgbClr val="FFB900"/>
              </a:buClr>
              <a:buSzPct val="127272"/>
              <a:buAutoNum type="arabicPeriod" startAt="2"/>
              <a:tabLst>
                <a:tab pos="240657" algn="l"/>
              </a:tabLst>
            </a:pPr>
            <a:r>
              <a:rPr sz="1100" spc="90" dirty="0">
                <a:latin typeface="Calibri"/>
                <a:cs typeface="Calibri"/>
              </a:rPr>
              <a:t>W.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Stallings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and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L.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Brown,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Computer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Security,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Pearson,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2023.</a:t>
            </a:r>
            <a:endParaRPr sz="1100">
              <a:latin typeface="Calibri"/>
              <a:cs typeface="Calibri"/>
            </a:endParaRPr>
          </a:p>
          <a:p>
            <a:pPr marL="241292" marR="1337903" indent="-228593">
              <a:lnSpc>
                <a:spcPct val="118800"/>
              </a:lnSpc>
              <a:spcBef>
                <a:spcPts val="225"/>
              </a:spcBef>
              <a:buClr>
                <a:srgbClr val="FFB900"/>
              </a:buClr>
              <a:buSzPct val="127272"/>
              <a:buAutoNum type="arabicPeriod" startAt="2"/>
              <a:tabLst>
                <a:tab pos="241292" algn="l"/>
              </a:tabLst>
            </a:pPr>
            <a:r>
              <a:rPr sz="1100" spc="60" dirty="0">
                <a:latin typeface="Calibri"/>
                <a:cs typeface="Calibri"/>
              </a:rPr>
              <a:t>K.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D.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Mitnick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and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W.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L.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110" dirty="0">
                <a:latin typeface="Calibri"/>
                <a:cs typeface="Calibri"/>
              </a:rPr>
              <a:t>Simon,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The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Art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of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Deception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-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Controlling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the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Human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Element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of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S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e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c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u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r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i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t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y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25" dirty="0">
                <a:latin typeface="Calibri"/>
                <a:cs typeface="Calibri"/>
              </a:rPr>
              <a:t>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Wiley,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2011.</a:t>
            </a:r>
            <a:endParaRPr sz="1100">
              <a:latin typeface="Calibri"/>
              <a:cs typeface="Calibri"/>
            </a:endParaRPr>
          </a:p>
          <a:p>
            <a:pPr marL="241292" marR="57147" indent="-228593">
              <a:lnSpc>
                <a:spcPct val="95300"/>
              </a:lnSpc>
              <a:spcBef>
                <a:spcPts val="710"/>
              </a:spcBef>
              <a:buClr>
                <a:srgbClr val="FFB900"/>
              </a:buClr>
              <a:buSzPct val="127272"/>
              <a:buAutoNum type="arabicPeriod" startAt="2"/>
              <a:tabLst>
                <a:tab pos="240657" algn="l"/>
              </a:tabLst>
            </a:pPr>
            <a:r>
              <a:rPr sz="1100" spc="65" dirty="0">
                <a:latin typeface="Calibri"/>
                <a:cs typeface="Calibri"/>
              </a:rPr>
              <a:t>E.-M. Kalogeraki, </a:t>
            </a:r>
            <a:r>
              <a:rPr sz="1100" spc="55" dirty="0">
                <a:latin typeface="Calibri"/>
                <a:cs typeface="Calibri"/>
              </a:rPr>
              <a:t>S. </a:t>
            </a:r>
            <a:r>
              <a:rPr sz="1100" spc="70" dirty="0">
                <a:latin typeface="Calibri"/>
                <a:cs typeface="Calibri"/>
              </a:rPr>
              <a:t>Papastergiou, </a:t>
            </a:r>
            <a:r>
              <a:rPr sz="1100" spc="65" dirty="0">
                <a:latin typeface="Calibri"/>
                <a:cs typeface="Calibri"/>
              </a:rPr>
              <a:t>H. </a:t>
            </a:r>
            <a:r>
              <a:rPr sz="1100" spc="70" dirty="0">
                <a:latin typeface="Calibri"/>
                <a:cs typeface="Calibri"/>
              </a:rPr>
              <a:t>Mouratidis </a:t>
            </a:r>
            <a:r>
              <a:rPr sz="1100" spc="80" dirty="0">
                <a:latin typeface="Calibri"/>
                <a:cs typeface="Calibri"/>
              </a:rPr>
              <a:t>and </a:t>
            </a:r>
            <a:r>
              <a:rPr sz="1100" spc="70" dirty="0">
                <a:latin typeface="Calibri"/>
                <a:cs typeface="Calibri"/>
              </a:rPr>
              <a:t>N. Polemi, </a:t>
            </a:r>
            <a:r>
              <a:rPr sz="1100" spc="80" dirty="0">
                <a:latin typeface="Calibri"/>
                <a:cs typeface="Calibri"/>
              </a:rPr>
              <a:t>"A </a:t>
            </a:r>
            <a:r>
              <a:rPr sz="1100" spc="75" dirty="0">
                <a:latin typeface="Calibri"/>
                <a:cs typeface="Calibri"/>
              </a:rPr>
              <a:t>Novel </a:t>
            </a:r>
            <a:r>
              <a:rPr sz="1100" spc="65" dirty="0">
                <a:latin typeface="Calibri"/>
                <a:cs typeface="Calibri"/>
              </a:rPr>
              <a:t>Risk </a:t>
            </a:r>
            <a:r>
              <a:rPr sz="1100" spc="75" dirty="0">
                <a:latin typeface="Calibri"/>
                <a:cs typeface="Calibri"/>
              </a:rPr>
              <a:t>Assessment </a:t>
            </a:r>
            <a:r>
              <a:rPr sz="1100" spc="80" dirty="0">
                <a:latin typeface="Calibri"/>
                <a:cs typeface="Calibri"/>
              </a:rPr>
              <a:t> Methodology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for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SCADA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Maritime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Logistics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Environments,"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Applied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Sciences,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vol.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8,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no.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9,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2019.</a:t>
            </a:r>
            <a:endParaRPr sz="1100">
              <a:latin typeface="Calibri"/>
              <a:cs typeface="Calibri"/>
            </a:endParaRPr>
          </a:p>
          <a:p>
            <a:pPr marL="241292" marR="34289" indent="-228593">
              <a:lnSpc>
                <a:spcPct val="97400"/>
              </a:lnSpc>
              <a:spcBef>
                <a:spcPts val="640"/>
              </a:spcBef>
              <a:buClr>
                <a:srgbClr val="FFB900"/>
              </a:buClr>
              <a:buSzPct val="127272"/>
              <a:buAutoNum type="arabicPeriod" startAt="2"/>
              <a:tabLst>
                <a:tab pos="241927" algn="l"/>
              </a:tabLst>
            </a:pPr>
            <a:r>
              <a:rPr sz="1100" spc="60" dirty="0">
                <a:latin typeface="Calibri"/>
                <a:cs typeface="Calibri"/>
              </a:rPr>
              <a:t>P.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H.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Meland,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K.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Bernsmed,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E.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Wille,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Ø.</a:t>
            </a:r>
            <a:r>
              <a:rPr sz="1100" spc="45" dirty="0">
                <a:latin typeface="Calibri"/>
                <a:cs typeface="Calibri"/>
              </a:rPr>
              <a:t> J.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Rødseth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D.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A.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Nesheim,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"A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retrospective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analysis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of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maritime </a:t>
            </a:r>
            <a:r>
              <a:rPr sz="1100" spc="70" dirty="0">
                <a:latin typeface="Calibri"/>
                <a:cs typeface="Calibri"/>
              </a:rPr>
              <a:t>cyber </a:t>
            </a:r>
            <a:r>
              <a:rPr sz="1100" spc="60" dirty="0">
                <a:latin typeface="Calibri"/>
                <a:cs typeface="Calibri"/>
              </a:rPr>
              <a:t>security incidents," </a:t>
            </a:r>
            <a:r>
              <a:rPr sz="1100" spc="70" dirty="0">
                <a:latin typeface="Calibri"/>
                <a:cs typeface="Calibri"/>
              </a:rPr>
              <a:t>TransNav </a:t>
            </a:r>
            <a:r>
              <a:rPr sz="1100" spc="50" dirty="0">
                <a:latin typeface="Calibri"/>
                <a:cs typeface="Calibri"/>
              </a:rPr>
              <a:t>- </a:t>
            </a:r>
            <a:r>
              <a:rPr sz="1100" spc="80" dirty="0">
                <a:latin typeface="Calibri"/>
                <a:cs typeface="Calibri"/>
              </a:rPr>
              <a:t>The </a:t>
            </a:r>
            <a:r>
              <a:rPr sz="1100" spc="65" dirty="0">
                <a:latin typeface="Calibri"/>
                <a:cs typeface="Calibri"/>
              </a:rPr>
              <a:t>International Journal </a:t>
            </a:r>
            <a:r>
              <a:rPr sz="1100" spc="80" dirty="0">
                <a:latin typeface="Calibri"/>
                <a:cs typeface="Calibri"/>
              </a:rPr>
              <a:t>on Marine </a:t>
            </a:r>
            <a:r>
              <a:rPr sz="1100" spc="70" dirty="0">
                <a:latin typeface="Calibri"/>
                <a:cs typeface="Calibri"/>
              </a:rPr>
              <a:t>Navigation 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and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Safety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on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Sea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r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a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p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o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r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a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35" dirty="0">
                <a:latin typeface="Calibri"/>
                <a:cs typeface="Calibri"/>
              </a:rPr>
              <a:t>i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o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, </a:t>
            </a:r>
            <a:r>
              <a:rPr sz="1100" spc="60" dirty="0">
                <a:latin typeface="Calibri"/>
                <a:cs typeface="Calibri"/>
              </a:rPr>
              <a:t>vol.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15,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no.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3,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σ.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519-530,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2021.</a:t>
            </a:r>
            <a:endParaRPr sz="1100">
              <a:latin typeface="Calibri"/>
              <a:cs typeface="Calibri"/>
            </a:endParaRPr>
          </a:p>
          <a:p>
            <a:pPr marL="241292" marR="80643" indent="-228593">
              <a:lnSpc>
                <a:spcPct val="95300"/>
              </a:lnSpc>
              <a:spcBef>
                <a:spcPts val="680"/>
              </a:spcBef>
              <a:buClr>
                <a:srgbClr val="FFB900"/>
              </a:buClr>
              <a:buSzPct val="127272"/>
              <a:buAutoNum type="arabicPeriod" startAt="2"/>
              <a:tabLst>
                <a:tab pos="240657" algn="l"/>
              </a:tabLst>
            </a:pPr>
            <a:r>
              <a:rPr sz="1100" spc="75" dirty="0">
                <a:latin typeface="Calibri"/>
                <a:cs typeface="Calibri"/>
              </a:rPr>
              <a:t>Ευρωπαϊκός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Οργανισμός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για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Ασφάλεια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στη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Θάλασσα,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"Ετήσια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επισκόπηση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των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θαλάσσιων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ατυχημάτων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συμβάντων",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EMSA,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Λισαβόνα,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2023.</a:t>
            </a:r>
            <a:endParaRPr sz="1100">
              <a:latin typeface="Calibri"/>
              <a:cs typeface="Calibri"/>
            </a:endParaRPr>
          </a:p>
          <a:p>
            <a:pPr marL="240657" indent="-228593">
              <a:spcBef>
                <a:spcPts val="585"/>
              </a:spcBef>
              <a:buClr>
                <a:srgbClr val="FFB900"/>
              </a:buClr>
              <a:buSzPct val="127272"/>
              <a:buAutoNum type="arabicPeriod" startAt="2"/>
              <a:tabLst>
                <a:tab pos="241292" algn="l"/>
              </a:tabLst>
            </a:pPr>
            <a:r>
              <a:rPr sz="1100" spc="75" dirty="0">
                <a:latin typeface="Calibri"/>
                <a:cs typeface="Calibri"/>
              </a:rPr>
              <a:t>Παγκόσμιος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Οργανισμός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Τελωνείων,</a:t>
            </a:r>
            <a:r>
              <a:rPr sz="1100" spc="45" dirty="0">
                <a:latin typeface="Calibri"/>
                <a:cs typeface="Calibri"/>
              </a:rPr>
              <a:t> "Illicit </a:t>
            </a:r>
            <a:r>
              <a:rPr sz="1100" spc="70" dirty="0">
                <a:latin typeface="Calibri"/>
                <a:cs typeface="Calibri"/>
              </a:rPr>
              <a:t>Trade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Report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2022",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WCO,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2023.</a:t>
            </a:r>
            <a:endParaRPr sz="1100">
              <a:latin typeface="Calibri"/>
              <a:cs typeface="Calibri"/>
            </a:endParaRPr>
          </a:p>
          <a:p>
            <a:pPr marL="241292" marR="480044" indent="-228593">
              <a:lnSpc>
                <a:spcPct val="95300"/>
              </a:lnSpc>
              <a:spcBef>
                <a:spcPts val="605"/>
              </a:spcBef>
              <a:buClr>
                <a:srgbClr val="FFB900"/>
              </a:buClr>
              <a:buSzPct val="127272"/>
              <a:buAutoNum type="arabicPeriod" startAt="2"/>
              <a:tabLst>
                <a:tab pos="240657" algn="l"/>
              </a:tabLst>
            </a:pPr>
            <a:r>
              <a:rPr sz="1100" spc="100" dirty="0">
                <a:latin typeface="Calibri"/>
                <a:cs typeface="Calibri"/>
              </a:rPr>
              <a:t>Η </a:t>
            </a:r>
            <a:r>
              <a:rPr sz="1100" spc="80" dirty="0">
                <a:latin typeface="Calibri"/>
                <a:cs typeface="Calibri"/>
              </a:rPr>
              <a:t>διευθύνουσα </a:t>
            </a:r>
            <a:r>
              <a:rPr sz="1100" spc="75" dirty="0">
                <a:latin typeface="Calibri"/>
                <a:cs typeface="Calibri"/>
              </a:rPr>
              <a:t>επιτροπή ασφάλειας </a:t>
            </a:r>
            <a:r>
              <a:rPr sz="1100" spc="80" dirty="0">
                <a:latin typeface="Calibri"/>
                <a:cs typeface="Calibri"/>
              </a:rPr>
              <a:t>των </a:t>
            </a:r>
            <a:r>
              <a:rPr sz="1100" spc="75" dirty="0">
                <a:latin typeface="Calibri"/>
                <a:cs typeface="Calibri"/>
              </a:rPr>
              <a:t>λιμένων </a:t>
            </a:r>
            <a:r>
              <a:rPr sz="1100" spc="70" dirty="0">
                <a:latin typeface="Calibri"/>
                <a:cs typeface="Calibri"/>
              </a:rPr>
              <a:t>της </a:t>
            </a:r>
            <a:r>
              <a:rPr sz="1100" spc="75" dirty="0">
                <a:latin typeface="Calibri"/>
                <a:cs typeface="Calibri"/>
              </a:rPr>
              <a:t>Αμβέρσας, του </a:t>
            </a:r>
            <a:r>
              <a:rPr sz="1100" spc="80" dirty="0">
                <a:latin typeface="Calibri"/>
                <a:cs typeface="Calibri"/>
              </a:rPr>
              <a:t> Αμβούργου/Βρεμερχάβεν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Ρότερνταμ,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"Εγκληματικά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δίκτυα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στους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λιμένες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ΕΕ:</a:t>
            </a:r>
            <a:endParaRPr sz="1100">
              <a:latin typeface="Calibri"/>
              <a:cs typeface="Calibri"/>
            </a:endParaRPr>
          </a:p>
          <a:p>
            <a:pPr marL="241292" marR="5080">
              <a:spcBef>
                <a:spcPts val="5"/>
              </a:spcBef>
            </a:pPr>
            <a:r>
              <a:rPr sz="1100" spc="70" dirty="0">
                <a:latin typeface="Calibri"/>
                <a:cs typeface="Calibri"/>
              </a:rPr>
              <a:t>Εστίαση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στην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κατάχρηση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κωδικών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αναφοράς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εμπορευματοκιβωτίων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στα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λιμάνια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της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Αμβέρσας,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Αμβούργου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και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του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Ρότερνταμ",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Ευρωπόλ,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Μάρτιος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2023.</a:t>
            </a:r>
            <a:endParaRPr sz="1100">
              <a:latin typeface="Calibri"/>
              <a:cs typeface="Calibri"/>
            </a:endParaRPr>
          </a:p>
          <a:p>
            <a:pPr marL="241292" marR="205097" indent="-228593">
              <a:lnSpc>
                <a:spcPct val="95300"/>
              </a:lnSpc>
              <a:spcBef>
                <a:spcPts val="665"/>
              </a:spcBef>
              <a:buClr>
                <a:srgbClr val="FFB900"/>
              </a:buClr>
              <a:buSzPct val="127272"/>
              <a:buAutoNum type="arabicPeriod" startAt="9"/>
              <a:tabLst>
                <a:tab pos="240657" algn="l"/>
              </a:tabLst>
            </a:pPr>
            <a:r>
              <a:rPr sz="1100" spc="80" dirty="0">
                <a:latin typeface="Calibri"/>
                <a:cs typeface="Calibri"/>
              </a:rPr>
              <a:t>Akpan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F,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Bendiab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G,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Shiaeles</a:t>
            </a:r>
            <a:r>
              <a:rPr sz="1100" spc="55" dirty="0">
                <a:latin typeface="Calibri"/>
                <a:cs typeface="Calibri"/>
              </a:rPr>
              <a:t> S,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Karamperidis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S,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Michaloliakos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M.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"Cybersecurity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Challenges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in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the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Maritime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Sector",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Network,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2(1):123-138,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2022.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8003" y="4784044"/>
            <a:ext cx="4971369" cy="697627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241292" marR="5080" indent="-228593">
              <a:lnSpc>
                <a:spcPts val="1710"/>
              </a:lnSpc>
              <a:spcBef>
                <a:spcPts val="220"/>
              </a:spcBef>
              <a:buClr>
                <a:srgbClr val="FFB900"/>
              </a:buClr>
              <a:buSzPct val="127272"/>
              <a:buAutoNum type="arabicPeriod" startAt="10"/>
              <a:tabLst>
                <a:tab pos="257166" algn="l"/>
              </a:tabLst>
            </a:pPr>
            <a:r>
              <a:rPr sz="1100" spc="80" dirty="0">
                <a:latin typeface="Calibri"/>
                <a:cs typeface="Calibri"/>
              </a:rPr>
              <a:t>O.Schinas,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D.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Metzger,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5" dirty="0">
                <a:latin typeface="Calibri"/>
                <a:cs typeface="Calibri"/>
              </a:rPr>
              <a:t>"Cyber-Seaworthiness: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Κριτική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100" dirty="0">
                <a:latin typeface="Calibri"/>
                <a:cs typeface="Calibri"/>
              </a:rPr>
              <a:t>επισκόπηση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της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Βιβλιογραφία",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Marine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0" dirty="0">
                <a:latin typeface="Calibri"/>
                <a:cs typeface="Calibri"/>
              </a:rPr>
              <a:t>Policy,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15,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30" dirty="0">
                <a:latin typeface="Calibri"/>
                <a:cs typeface="Calibri"/>
              </a:rPr>
              <a:t>2023.</a:t>
            </a:r>
            <a:endParaRPr sz="1100">
              <a:latin typeface="Calibri"/>
              <a:cs typeface="Calibri"/>
            </a:endParaRPr>
          </a:p>
          <a:p>
            <a:pPr marL="256532" indent="-244467">
              <a:spcBef>
                <a:spcPts val="484"/>
              </a:spcBef>
              <a:buClr>
                <a:srgbClr val="FFB900"/>
              </a:buClr>
              <a:buSzPct val="127272"/>
              <a:buAutoNum type="arabicPeriod" startAt="10"/>
              <a:tabLst>
                <a:tab pos="257166" algn="l"/>
              </a:tabLst>
            </a:pPr>
            <a:r>
              <a:rPr sz="1100" spc="95" dirty="0">
                <a:latin typeface="Calibri"/>
                <a:cs typeface="Calibri"/>
              </a:rPr>
              <a:t>DNV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Maritime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Cyber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Priority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80" dirty="0">
                <a:latin typeface="Calibri"/>
                <a:cs typeface="Calibri"/>
              </a:rPr>
              <a:t>2023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Report,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60" dirty="0">
                <a:latin typeface="Calibri"/>
                <a:cs typeface="Calibri"/>
              </a:rPr>
              <a:t>dnv.com/cybersecurity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76673" y="5089095"/>
            <a:ext cx="142874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spc="15" dirty="0">
                <a:latin typeface="Calibri"/>
                <a:cs typeface="Calibri"/>
              </a:rPr>
              <a:t>7</a:t>
            </a:r>
            <a:r>
              <a:rPr sz="850" spc="40" dirty="0">
                <a:latin typeface="Calibri"/>
                <a:cs typeface="Calibri"/>
              </a:rPr>
              <a:t>5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1723" y="-43968"/>
            <a:ext cx="5024835" cy="685793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0551" y="-34001"/>
            <a:ext cx="12191887" cy="685793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72982" y="0"/>
            <a:ext cx="5347920" cy="6819837"/>
          </a:xfrm>
          <a:custGeom>
            <a:avLst/>
            <a:gdLst/>
            <a:ahLst/>
            <a:cxnLst/>
            <a:rect l="l" t="t" r="r" b="b"/>
            <a:pathLst>
              <a:path w="5347970" h="6819900">
                <a:moveTo>
                  <a:pt x="3430203" y="6819431"/>
                </a:moveTo>
                <a:lnTo>
                  <a:pt x="0" y="6819431"/>
                </a:lnTo>
                <a:lnTo>
                  <a:pt x="1917362" y="0"/>
                </a:lnTo>
                <a:lnTo>
                  <a:pt x="5347566" y="0"/>
                </a:lnTo>
                <a:lnTo>
                  <a:pt x="3430203" y="6819431"/>
                </a:lnTo>
                <a:close/>
              </a:path>
            </a:pathLst>
          </a:custGeom>
          <a:solidFill>
            <a:srgbClr val="FFB900">
              <a:alpha val="1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20549" y="-33998"/>
            <a:ext cx="6988744" cy="6880161"/>
            <a:chOff x="0" y="0"/>
            <a:chExt cx="6988809" cy="6880225"/>
          </a:xfrm>
        </p:grpSpPr>
        <p:sp>
          <p:nvSpPr>
            <p:cNvPr id="5" name="object 5"/>
            <p:cNvSpPr/>
            <p:nvPr/>
          </p:nvSpPr>
          <p:spPr>
            <a:xfrm>
              <a:off x="5451163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2" y="25472"/>
                  </a:lnTo>
                  <a:lnTo>
                    <a:pt x="562464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8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2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1" y="167196"/>
                  </a:lnTo>
                  <a:lnTo>
                    <a:pt x="799159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783972" cy="68579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43603" y="50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304" y="3525926"/>
                  </a:lnTo>
                  <a:lnTo>
                    <a:pt x="1238605" y="3495217"/>
                  </a:lnTo>
                  <a:lnTo>
                    <a:pt x="1244092" y="3464052"/>
                  </a:lnTo>
                  <a:lnTo>
                    <a:pt x="1501902" y="2512695"/>
                  </a:lnTo>
                  <a:lnTo>
                    <a:pt x="1508328" y="2464104"/>
                  </a:lnTo>
                  <a:lnTo>
                    <a:pt x="1501914" y="2417102"/>
                  </a:lnTo>
                  <a:lnTo>
                    <a:pt x="1483918" y="2373871"/>
                  </a:lnTo>
                  <a:lnTo>
                    <a:pt x="1455597" y="2336647"/>
                  </a:lnTo>
                  <a:lnTo>
                    <a:pt x="1418209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642" y="6836588"/>
                  </a:lnTo>
                  <a:lnTo>
                    <a:pt x="13258" y="6836956"/>
                  </a:lnTo>
                  <a:lnTo>
                    <a:pt x="20840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8036" y="2360345"/>
                  </a:lnTo>
                  <a:lnTo>
                    <a:pt x="1240993" y="2332126"/>
                  </a:lnTo>
                  <a:lnTo>
                    <a:pt x="1279944" y="2314143"/>
                  </a:lnTo>
                  <a:lnTo>
                    <a:pt x="1322603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93" y="3626408"/>
                  </a:lnTo>
                  <a:lnTo>
                    <a:pt x="1314729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70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63246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0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29156" y="2194191"/>
            <a:ext cx="4138890" cy="67056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z="4749" spc="245" dirty="0">
                <a:solidFill>
                  <a:srgbClr val="FFB900"/>
                </a:solidFill>
                <a:latin typeface="Calibri"/>
                <a:cs typeface="Calibri"/>
              </a:rPr>
              <a:t>Σας</a:t>
            </a:r>
            <a:r>
              <a:rPr sz="4749" spc="240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4749" spc="285" dirty="0">
                <a:solidFill>
                  <a:srgbClr val="FFB900"/>
                </a:solidFill>
                <a:latin typeface="Calibri"/>
                <a:cs typeface="Calibri"/>
              </a:rPr>
              <a:t>ευχαριστώ</a:t>
            </a:r>
            <a:endParaRPr sz="4749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29155" y="3804833"/>
            <a:ext cx="3412458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Παρακαλούμε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στείλτε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όλες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ερωτήσεις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στη </a:t>
            </a:r>
            <a:r>
              <a:rPr sz="125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διεύθυνση: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mlambrou@aegean.gr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7399" y="1839"/>
            <a:ext cx="12191887" cy="685793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70031" y="-152848"/>
            <a:ext cx="312417" cy="123161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10" dirty="0">
                <a:latin typeface="Calibri"/>
                <a:cs typeface="Calibri"/>
              </a:rPr>
              <a:t>Τ</a:t>
            </a:r>
            <a:r>
              <a:rPr spc="35" dirty="0">
                <a:latin typeface="Calibri"/>
                <a:cs typeface="Calibri"/>
              </a:rPr>
              <a:t>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59874" y="1053770"/>
            <a:ext cx="2192635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00" spc="140" dirty="0">
                <a:solidFill>
                  <a:srgbClr val="FFB900"/>
                </a:solidFill>
                <a:latin typeface="Calibri"/>
                <a:cs typeface="Calibri"/>
              </a:rPr>
              <a:t>Θέματα</a:t>
            </a:r>
            <a:r>
              <a:rPr sz="1900" spc="-2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85" dirty="0">
                <a:solidFill>
                  <a:srgbClr val="FFB900"/>
                </a:solidFill>
                <a:latin typeface="Calibri"/>
                <a:cs typeface="Calibri"/>
              </a:rPr>
              <a:t>κατάρτισης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59872" y="1874210"/>
            <a:ext cx="4918664" cy="2979660"/>
          </a:xfrm>
          <a:prstGeom prst="rect">
            <a:avLst/>
          </a:prstGeom>
        </p:spPr>
        <p:txBody>
          <a:bodyPr vert="horz" wrap="square" lIns="0" tIns="61593" rIns="0" bIns="0" rtlCol="0">
            <a:spAutoFit/>
          </a:bodyPr>
          <a:lstStyle/>
          <a:p>
            <a:pPr marL="286376" indent="-273677">
              <a:spcBef>
                <a:spcPts val="484"/>
              </a:spcBef>
              <a:buClr>
                <a:srgbClr val="FFB900"/>
              </a:buClr>
              <a:buSzPct val="128000"/>
              <a:buFont typeface="Courier New"/>
              <a:buChar char="o"/>
              <a:tabLst>
                <a:tab pos="286376" algn="l"/>
              </a:tabLst>
            </a:pP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Εισαγωγή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θαλάσσια</a:t>
            </a:r>
            <a:r>
              <a:rPr sz="12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endParaRPr sz="1250">
              <a:latin typeface="Calibri"/>
              <a:cs typeface="Calibri"/>
            </a:endParaRPr>
          </a:p>
          <a:p>
            <a:pPr marL="287012" marR="1278850" indent="-274312">
              <a:lnSpc>
                <a:spcPct val="93100"/>
              </a:lnSpc>
              <a:spcBef>
                <a:spcPts val="1005"/>
              </a:spcBef>
              <a:buClr>
                <a:srgbClr val="FFB900"/>
              </a:buClr>
              <a:buSzPct val="128000"/>
              <a:buFont typeface="Courier New"/>
              <a:buChar char="o"/>
              <a:tabLst>
                <a:tab pos="287012" algn="l"/>
              </a:tabLst>
            </a:pP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Μεθοδολογίες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εργαλεία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κυβερνοχώρο: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βασικά</a:t>
            </a:r>
            <a:endParaRPr sz="1250">
              <a:latin typeface="Calibri"/>
              <a:cs typeface="Calibri"/>
            </a:endParaRPr>
          </a:p>
          <a:p>
            <a:pPr>
              <a:spcBef>
                <a:spcPts val="35"/>
              </a:spcBef>
              <a:buClr>
                <a:srgbClr val="FFB900"/>
              </a:buClr>
              <a:buFont typeface="Courier New"/>
              <a:buChar char="o"/>
            </a:pPr>
            <a:endParaRPr sz="900">
              <a:latin typeface="Calibri"/>
              <a:cs typeface="Calibri"/>
            </a:endParaRPr>
          </a:p>
          <a:p>
            <a:pPr marL="287012" marR="12065" indent="-274312">
              <a:lnSpc>
                <a:spcPct val="93100"/>
              </a:lnSpc>
              <a:buClr>
                <a:srgbClr val="FFB900"/>
              </a:buClr>
              <a:buSzPct val="128000"/>
              <a:buFont typeface="Courier New"/>
              <a:buChar char="o"/>
              <a:tabLst>
                <a:tab pos="287012" algn="l"/>
              </a:tabLst>
            </a:pP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Απειλές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τρωτά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σημεία,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στόχοι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επιθέσεων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ναυτιλιακό </a:t>
            </a:r>
            <a:r>
              <a:rPr sz="125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endParaRPr sz="1250">
              <a:latin typeface="Calibri"/>
              <a:cs typeface="Calibri"/>
            </a:endParaRPr>
          </a:p>
          <a:p>
            <a:pPr marL="287012" indent="-274312">
              <a:spcBef>
                <a:spcPts val="990"/>
              </a:spcBef>
              <a:buClr>
                <a:srgbClr val="FFB900"/>
              </a:buClr>
              <a:buSzPct val="128000"/>
              <a:buFont typeface="Courier New"/>
              <a:buChar char="o"/>
              <a:tabLst>
                <a:tab pos="287012" algn="l"/>
              </a:tabLst>
            </a:pP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Ναυτιλιακό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κανονιστικό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πλαίσιο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πτυχές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35" dirty="0">
                <a:solidFill>
                  <a:srgbClr val="FFFFFF"/>
                </a:solidFill>
                <a:latin typeface="Calibri"/>
                <a:cs typeface="Calibri"/>
              </a:rPr>
              <a:t>συμμόρφωσης</a:t>
            </a:r>
            <a:endParaRPr sz="1250">
              <a:latin typeface="Calibri"/>
              <a:cs typeface="Calibri"/>
            </a:endParaRPr>
          </a:p>
          <a:p>
            <a:pPr marL="286376" indent="-273677">
              <a:spcBef>
                <a:spcPts val="915"/>
              </a:spcBef>
              <a:buClr>
                <a:srgbClr val="FFB900"/>
              </a:buClr>
              <a:buSzPct val="128000"/>
              <a:buFont typeface="Courier New"/>
              <a:buChar char="o"/>
              <a:tabLst>
                <a:tab pos="286376" algn="l"/>
              </a:tabLst>
            </a:pP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r>
              <a:rPr sz="12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0" dirty="0">
                <a:solidFill>
                  <a:srgbClr val="FFFFFF"/>
                </a:solidFill>
                <a:latin typeface="Calibri"/>
                <a:cs typeface="Calibri"/>
              </a:rPr>
              <a:t>σκαφών</a:t>
            </a:r>
            <a:endParaRPr sz="1250">
              <a:latin typeface="Calibri"/>
              <a:cs typeface="Calibri"/>
            </a:endParaRPr>
          </a:p>
          <a:p>
            <a:pPr marL="286376" marR="5080" indent="-274312">
              <a:lnSpc>
                <a:spcPct val="93100"/>
              </a:lnSpc>
              <a:spcBef>
                <a:spcPts val="1010"/>
              </a:spcBef>
              <a:buClr>
                <a:srgbClr val="FFB900"/>
              </a:buClr>
              <a:buSzPct val="128000"/>
              <a:buFont typeface="Courier New"/>
              <a:buChar char="o"/>
              <a:tabLst>
                <a:tab pos="287012" algn="l"/>
              </a:tabLst>
            </a:pPr>
            <a:r>
              <a:rPr sz="1250" spc="100" dirty="0">
                <a:solidFill>
                  <a:srgbClr val="FFFFFF"/>
                </a:solidFill>
                <a:latin typeface="Calibri"/>
                <a:cs typeface="Calibri"/>
              </a:rPr>
              <a:t>Πολιτική,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σχέδια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διαδικασίες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ναυτιλιακής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εταιρείας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3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σχετίζονται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1250">
              <a:latin typeface="Calibri"/>
              <a:cs typeface="Calibri"/>
            </a:endParaRPr>
          </a:p>
          <a:p>
            <a:pPr marL="286376" indent="-273677">
              <a:spcBef>
                <a:spcPts val="980"/>
              </a:spcBef>
              <a:buClr>
                <a:srgbClr val="FFB900"/>
              </a:buClr>
              <a:buSzPct val="128000"/>
              <a:buFont typeface="Courier New"/>
              <a:buChar char="o"/>
              <a:tabLst>
                <a:tab pos="286376" algn="l"/>
              </a:tabLst>
            </a:pP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Διαχείριση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θαλάσσιο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οικοσύστημα</a:t>
            </a:r>
            <a:endParaRPr sz="1250">
              <a:latin typeface="Calibri"/>
              <a:cs typeface="Calibri"/>
            </a:endParaRPr>
          </a:p>
          <a:p>
            <a:pPr marL="286376" indent="-273677">
              <a:spcBef>
                <a:spcPts val="869"/>
              </a:spcBef>
              <a:buClr>
                <a:srgbClr val="FFB900"/>
              </a:buClr>
              <a:buSzPct val="128000"/>
              <a:buFont typeface="Courier New"/>
              <a:buChar char="o"/>
              <a:tabLst>
                <a:tab pos="286376" algn="l"/>
              </a:tabLst>
            </a:pP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ανθρώπινος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παράγοντας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8686" y="1842"/>
            <a:ext cx="6034984" cy="6880161"/>
            <a:chOff x="8712" y="0"/>
            <a:chExt cx="6035040" cy="6880225"/>
          </a:xfrm>
        </p:grpSpPr>
        <p:sp>
          <p:nvSpPr>
            <p:cNvPr id="7" name="object 7"/>
            <p:cNvSpPr/>
            <p:nvPr/>
          </p:nvSpPr>
          <p:spPr>
            <a:xfrm>
              <a:off x="4495230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3268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98202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67" y="3591890"/>
                  </a:lnTo>
                  <a:lnTo>
                    <a:pt x="1493621" y="3627856"/>
                  </a:lnTo>
                  <a:lnTo>
                    <a:pt x="1451660" y="3652037"/>
                  </a:lnTo>
                  <a:lnTo>
                    <a:pt x="1404048" y="3662515"/>
                  </a:lnTo>
                  <a:lnTo>
                    <a:pt x="1354074" y="3657346"/>
                  </a:lnTo>
                  <a:lnTo>
                    <a:pt x="1299019" y="3630142"/>
                  </a:lnTo>
                  <a:lnTo>
                    <a:pt x="1259205" y="3584067"/>
                  </a:lnTo>
                  <a:lnTo>
                    <a:pt x="1239304" y="3525926"/>
                  </a:lnTo>
                  <a:lnTo>
                    <a:pt x="1238567" y="3495217"/>
                  </a:lnTo>
                  <a:lnTo>
                    <a:pt x="1243965" y="3464052"/>
                  </a:lnTo>
                  <a:lnTo>
                    <a:pt x="1501902" y="2512695"/>
                  </a:lnTo>
                  <a:lnTo>
                    <a:pt x="1508328" y="2464104"/>
                  </a:lnTo>
                  <a:lnTo>
                    <a:pt x="1501902" y="2417102"/>
                  </a:lnTo>
                  <a:lnTo>
                    <a:pt x="1483880" y="2373871"/>
                  </a:lnTo>
                  <a:lnTo>
                    <a:pt x="1455559" y="2336647"/>
                  </a:lnTo>
                  <a:lnTo>
                    <a:pt x="1418170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62" y="2291105"/>
                  </a:lnTo>
                  <a:lnTo>
                    <a:pt x="1226159" y="2312301"/>
                  </a:lnTo>
                  <a:lnTo>
                    <a:pt x="1187881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77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28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98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43" y="2333942"/>
                  </a:lnTo>
                  <a:lnTo>
                    <a:pt x="1448396" y="2366975"/>
                  </a:lnTo>
                  <a:lnTo>
                    <a:pt x="1472590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73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96" y="3689007"/>
                  </a:lnTo>
                  <a:lnTo>
                    <a:pt x="1444180" y="3682619"/>
                  </a:lnTo>
                  <a:lnTo>
                    <a:pt x="1444485" y="3682619"/>
                  </a:lnTo>
                  <a:lnTo>
                    <a:pt x="1487881" y="3664559"/>
                  </a:lnTo>
                  <a:lnTo>
                    <a:pt x="1525143" y="3636251"/>
                  </a:lnTo>
                  <a:lnTo>
                    <a:pt x="1554175" y="3598875"/>
                  </a:lnTo>
                  <a:lnTo>
                    <a:pt x="1572768" y="3553714"/>
                  </a:lnTo>
                  <a:lnTo>
                    <a:pt x="1964690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12" y="0"/>
              <a:ext cx="5834814" cy="68402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" y="-22164"/>
            <a:ext cx="12191887" cy="685793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87486" y="-176851"/>
            <a:ext cx="798187" cy="123161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95" dirty="0">
                <a:latin typeface="Calibri"/>
                <a:cs typeface="Calibri"/>
              </a:rPr>
              <a:t>ΓΙΑΤ</a:t>
            </a:r>
            <a:r>
              <a:rPr spc="35" dirty="0">
                <a:latin typeface="Calibri"/>
                <a:cs typeface="Calibri"/>
              </a:rPr>
              <a:t>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77326" y="1029767"/>
            <a:ext cx="3232755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00" spc="204" dirty="0">
                <a:solidFill>
                  <a:srgbClr val="FFB900"/>
                </a:solidFill>
                <a:latin typeface="Calibri"/>
                <a:cs typeface="Calibri"/>
              </a:rPr>
              <a:t>Μαθησιακά</a:t>
            </a:r>
            <a:r>
              <a:rPr sz="1900" spc="15" dirty="0">
                <a:solidFill>
                  <a:srgbClr val="FFB900"/>
                </a:solidFill>
                <a:latin typeface="Calibri"/>
                <a:cs typeface="Calibri"/>
              </a:rPr>
              <a:t> </a:t>
            </a:r>
            <a:r>
              <a:rPr sz="1900" spc="180" dirty="0">
                <a:solidFill>
                  <a:srgbClr val="FFB900"/>
                </a:solidFill>
                <a:latin typeface="Calibri"/>
                <a:cs typeface="Calibri"/>
              </a:rPr>
              <a:t>αποτελέσματα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7323" y="1797146"/>
            <a:ext cx="5457139" cy="28360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12" indent="-274312">
              <a:lnSpc>
                <a:spcPts val="1614"/>
              </a:lnSpc>
              <a:buClr>
                <a:srgbClr val="FFB900"/>
              </a:buClr>
              <a:buSzPct val="128000"/>
              <a:buFont typeface="Courier New"/>
              <a:buChar char="o"/>
              <a:tabLst>
                <a:tab pos="287012" algn="l"/>
              </a:tabLst>
            </a:pPr>
            <a:r>
              <a:rPr sz="1250" spc="150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κατανοούν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διατυπώνουν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βασικές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έννοιες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endParaRPr sz="1250">
              <a:latin typeface="Calibri"/>
              <a:cs typeface="Calibri"/>
            </a:endParaRPr>
          </a:p>
          <a:p>
            <a:pPr marL="286376">
              <a:lnSpc>
                <a:spcPts val="1445"/>
              </a:lnSpc>
            </a:pP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αρχές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ναυτιλιακής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κυβερνοασφάλειας.</a:t>
            </a:r>
            <a:endParaRPr sz="1250">
              <a:latin typeface="Calibri"/>
              <a:cs typeface="Calibri"/>
            </a:endParaRPr>
          </a:p>
          <a:p>
            <a:pPr marL="287012" marR="817218" indent="-274312">
              <a:lnSpc>
                <a:spcPct val="118500"/>
              </a:lnSpc>
              <a:spcBef>
                <a:spcPts val="865"/>
              </a:spcBef>
              <a:buClr>
                <a:srgbClr val="FFB900"/>
              </a:buClr>
              <a:buSzPct val="128000"/>
              <a:buFont typeface="Courier New"/>
              <a:buChar char="o"/>
              <a:tabLst>
                <a:tab pos="286376" algn="l"/>
              </a:tabLst>
            </a:pP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Κατανόηση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εξελισσόμενου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τοπίου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κυβερνοαπειλών </a:t>
            </a:r>
            <a:r>
              <a:rPr sz="125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ποικίλο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40" dirty="0">
                <a:solidFill>
                  <a:srgbClr val="FFFFFF"/>
                </a:solidFill>
                <a:latin typeface="Calibri"/>
                <a:cs typeface="Calibri"/>
              </a:rPr>
              <a:t>φάσμα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κυβερνοεπιθέσεων.</a:t>
            </a:r>
            <a:endParaRPr sz="125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FFB900"/>
              </a:buClr>
              <a:buFont typeface="Courier New"/>
              <a:buChar char="o"/>
            </a:pPr>
            <a:endParaRPr sz="950">
              <a:latin typeface="Calibri"/>
              <a:cs typeface="Calibri"/>
            </a:endParaRPr>
          </a:p>
          <a:p>
            <a:pPr marL="287012" marR="16510" indent="-274312">
              <a:lnSpc>
                <a:spcPct val="93100"/>
              </a:lnSpc>
              <a:buClr>
                <a:srgbClr val="FFB900"/>
              </a:buClr>
              <a:buSzPct val="128000"/>
              <a:buFont typeface="Courier New"/>
              <a:buChar char="o"/>
              <a:tabLst>
                <a:tab pos="287012" algn="l"/>
              </a:tabLst>
            </a:pP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Προσδιορισμός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απειλών,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τρωτών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σημείων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κινδύνων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πλοία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ναυτιλιακούς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φορείς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250">
              <a:latin typeface="Calibri"/>
              <a:cs typeface="Calibri"/>
            </a:endParaRPr>
          </a:p>
          <a:p>
            <a:pPr>
              <a:spcBef>
                <a:spcPts val="45"/>
              </a:spcBef>
              <a:buClr>
                <a:srgbClr val="FFB900"/>
              </a:buClr>
              <a:buFont typeface="Courier New"/>
              <a:buChar char="o"/>
            </a:pPr>
            <a:endParaRPr sz="850">
              <a:latin typeface="Calibri"/>
              <a:cs typeface="Calibri"/>
            </a:endParaRPr>
          </a:p>
          <a:p>
            <a:pPr marL="286376" marR="5080" indent="-274312">
              <a:lnSpc>
                <a:spcPct val="95300"/>
              </a:lnSpc>
              <a:buClr>
                <a:srgbClr val="FFB900"/>
              </a:buClr>
              <a:buSzPct val="128000"/>
              <a:buFont typeface="Courier New"/>
              <a:buChar char="o"/>
              <a:tabLst>
                <a:tab pos="287012" algn="l"/>
              </a:tabLst>
            </a:pP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Ικανότητα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σχεδιασμού </a:t>
            </a:r>
            <a:r>
              <a:rPr sz="1250" spc="130" dirty="0">
                <a:solidFill>
                  <a:srgbClr val="FFFFFF"/>
                </a:solidFill>
                <a:latin typeface="Calibri"/>
                <a:cs typeface="Calibri"/>
              </a:rPr>
              <a:t>ασφαλούς </a:t>
            </a:r>
            <a:r>
              <a:rPr sz="1250" spc="105" dirty="0">
                <a:solidFill>
                  <a:srgbClr val="FFFFFF"/>
                </a:solidFill>
                <a:latin typeface="Calibri"/>
                <a:cs typeface="Calibri"/>
              </a:rPr>
              <a:t>αρχιτεκτονικής και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σχεδίων </a:t>
            </a:r>
            <a:r>
              <a:rPr sz="1250" spc="120" dirty="0">
                <a:solidFill>
                  <a:srgbClr val="FFFFFF"/>
                </a:solidFill>
                <a:latin typeface="Calibri"/>
                <a:cs typeface="Calibri"/>
              </a:rPr>
              <a:t> ασφάλειας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25" dirty="0">
                <a:solidFill>
                  <a:srgbClr val="FFFFFF"/>
                </a:solidFill>
                <a:latin typeface="Calibri"/>
                <a:cs typeface="Calibri"/>
              </a:rPr>
              <a:t>πληροφοριών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35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διασφαλίζουν</a:t>
            </a:r>
            <a:r>
              <a:rPr sz="125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0" dirty="0">
                <a:solidFill>
                  <a:srgbClr val="FFFFFF"/>
                </a:solidFill>
                <a:latin typeface="Calibri"/>
                <a:cs typeface="Calibri"/>
              </a:rPr>
              <a:t>κρίσιμα</a:t>
            </a:r>
            <a:r>
              <a:rPr sz="12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14" dirty="0">
                <a:solidFill>
                  <a:srgbClr val="FFFFFF"/>
                </a:solidFill>
                <a:latin typeface="Calibri"/>
                <a:cs typeface="Calibri"/>
              </a:rPr>
              <a:t>περιουσιακά </a:t>
            </a:r>
            <a:r>
              <a:rPr sz="1250" spc="-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στοιχεία.</a:t>
            </a:r>
            <a:endParaRPr sz="1250">
              <a:latin typeface="Calibri"/>
              <a:cs typeface="Calibri"/>
            </a:endParaRPr>
          </a:p>
          <a:p>
            <a:pPr marL="287012" marR="368924" indent="-274312">
              <a:lnSpc>
                <a:spcPct val="96100"/>
              </a:lnSpc>
              <a:spcBef>
                <a:spcPts val="1070"/>
              </a:spcBef>
              <a:buClr>
                <a:srgbClr val="FFB900"/>
              </a:buClr>
              <a:buSzPct val="128000"/>
              <a:buFont typeface="Courier New"/>
              <a:buChar char="o"/>
              <a:tabLst>
                <a:tab pos="287012" algn="l"/>
              </a:tabLst>
            </a:pP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Ικανότητα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παροχής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βοήθειας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επιλογής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κατάλληλων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ελέγχων </a:t>
            </a:r>
            <a:r>
              <a:rPr sz="1250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ασφαλείας 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προστασία </a:t>
            </a:r>
            <a:r>
              <a:rPr sz="1250" spc="95" dirty="0">
                <a:solidFill>
                  <a:srgbClr val="FFFFFF"/>
                </a:solidFill>
                <a:latin typeface="Calibri"/>
                <a:cs typeface="Calibri"/>
              </a:rPr>
              <a:t>από 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εντοπισμένες απειλές και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 κινδύνους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2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85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" y="-22161"/>
            <a:ext cx="6043239" cy="6880161"/>
            <a:chOff x="0" y="0"/>
            <a:chExt cx="6043295" cy="6880225"/>
          </a:xfrm>
        </p:grpSpPr>
        <p:sp>
          <p:nvSpPr>
            <p:cNvPr id="7" name="object 7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D779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7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FF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10515</Words>
  <Application>Microsoft Office PowerPoint</Application>
  <PresentationFormat>Ευρεία οθόνη</PresentationFormat>
  <Paragraphs>1178</Paragraphs>
  <Slides>76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76</vt:i4>
      </vt:variant>
    </vt:vector>
  </HeadingPairs>
  <TitlesOfParts>
    <vt:vector size="84" baseType="lpstr">
      <vt:lpstr>Aptos</vt:lpstr>
      <vt:lpstr>Aptos Display</vt:lpstr>
      <vt:lpstr>Arial</vt:lpstr>
      <vt:lpstr>Calibri</vt:lpstr>
      <vt:lpstr>Courier New</vt:lpstr>
      <vt:lpstr>Segoe UI Symbol</vt:lpstr>
      <vt:lpstr>Times New Roman</vt:lpstr>
      <vt:lpstr>Θέμα του Office</vt:lpstr>
      <vt:lpstr>Ασφάλεια στον  κυβερνοχώρο στον  ναυτιλιακό τομέα</vt:lpstr>
      <vt:lpstr>Ανθρωποκεντρικά και ασφαλή θαλάσσια  οικοσυστήματα</vt:lpstr>
      <vt:lpstr>Στόχοι: Ποιος-Τι-Γιατί πρέπει να παρακολουθήσετε αυτή την  εκπαίδευση</vt:lpstr>
      <vt:lpstr>CSP Εκπαίδευση Λογιστική: Πότε-Πού-Πώς</vt:lpstr>
      <vt:lpstr>Προτάσεις αξίας</vt:lpstr>
      <vt:lpstr>WHO</vt:lpstr>
      <vt:lpstr>WHO</vt:lpstr>
      <vt:lpstr>ΤΙ</vt:lpstr>
      <vt:lpstr>ΓΙΑΤΙ</vt:lpstr>
      <vt:lpstr>Περίγραμμα κατάρτισης</vt:lpstr>
      <vt:lpstr>Παρουσίαση του PowerPoint</vt:lpstr>
      <vt:lpstr>Ναυτιλιακή κυβερνοασφάλεια</vt:lpstr>
      <vt:lpstr>Ναυτιλιακό τοπίο κυβερνοασφάλειας</vt:lpstr>
      <vt:lpstr>Ναυτιλιακό τοπίο κυβερνοασφάλειας</vt:lpstr>
      <vt:lpstr>Ναυτιλιακό τοπίο κυβερνοασφάλειας</vt:lpstr>
      <vt:lpstr>Ναυτιλιακό τοπίο κυβερνοασφάλειας</vt:lpstr>
      <vt:lpstr>Ναυτιλιακό ρυθμιστικό πλαίσιο και  πτυχές συμμόρφωσης</vt:lpstr>
      <vt:lpstr>Παρουσίαση του PowerPoint</vt:lpstr>
      <vt:lpstr>Ναυτιλιακό ρυθμιστικό πλαίσιο και  πτυχές συμμόρφωσης</vt:lpstr>
      <vt:lpstr>Ναυτιλιακό ρυθμιστικό πλαίσιο και  πτυχές συμμόρφωσης</vt:lpstr>
      <vt:lpstr>Κυβερνοασφάλεια</vt:lpstr>
      <vt:lpstr>Βασικές έννοιες της ασφάλειας στον κυβερνοχώρο</vt:lpstr>
      <vt:lpstr>Κρυπτογραφία</vt:lpstr>
      <vt:lpstr>Συμμετρική κρυπτογραφία</vt:lpstr>
      <vt:lpstr>Συμμετρικά κρυπτογραφήματα</vt:lpstr>
      <vt:lpstr>Ασύμμετρη κρυπτογραφία ή κρυπτογραφία  δημόσιου κλειδιού</vt:lpstr>
      <vt:lpstr>Ασύμμετρη κρυπτογραφία ή  κρυπτογραφία δημόσιου  κλειδιού</vt:lpstr>
      <vt:lpstr>Ορισμένες παρατηρήσεις για την  ασύμμετρη κρυπτογραφία</vt:lpstr>
      <vt:lpstr>Λειτουργίες κατακερματισμού</vt:lpstr>
      <vt:lpstr>Χρήση συνάρτησης κατακερματισμού</vt:lpstr>
      <vt:lpstr>Keyed Hash function</vt:lpstr>
      <vt:lpstr>Πρωτόκολλα επικοινωνίας και  πρωτόκολλα ασφαλείας</vt:lpstr>
      <vt:lpstr>Παράδειγμα πρωτοκόλλου ασφαλείας</vt:lpstr>
      <vt:lpstr>Ασφαλείς επικοινωνίες</vt:lpstr>
      <vt:lpstr>Αυθεντικοποίηση</vt:lpstr>
      <vt:lpstr>Τεχνολογίες πιστοποίησης ταυτότητας για τον  άνθρωπο</vt:lpstr>
      <vt:lpstr>Έλεγχος πρόσβασης</vt:lpstr>
      <vt:lpstr>Απομόνωση και διαμερισματοποίηση</vt:lpstr>
      <vt:lpstr>Απλούστευση</vt:lpstr>
      <vt:lpstr>Ανίχνευση εισβολής</vt:lpstr>
      <vt:lpstr>Πρόληψη</vt:lpstr>
      <vt:lpstr>Επιθέσεις</vt:lpstr>
      <vt:lpstr>Κακόβουλο λογισμικό</vt:lpstr>
      <vt:lpstr>Bots και botnets</vt:lpstr>
      <vt:lpstr>Επιθέσεις άρνησης παροχής  υπηρεσιών</vt:lpstr>
      <vt:lpstr>Κακόβουλο λογισμικό ανά επιδιωκόμενο αποτέλεσμα</vt:lpstr>
      <vt:lpstr>Κακόβουλο λογισμικό ανά επιδιωκόμενο αποτέλεσμα</vt:lpstr>
      <vt:lpstr>Ηλεκτρονικός πόλεμος</vt:lpstr>
      <vt:lpstr>Ηλεκτρονικός πόλεμος: Παρεμβολές και  παραποίηση δορυφόρων</vt:lpstr>
      <vt:lpstr>Επίθεση σε στόχους στη θαλάσσια  τομέας</vt:lpstr>
      <vt:lpstr>Διαχείριση και εφοδιαστική</vt:lpstr>
      <vt:lpstr>Λειτουργίες</vt:lpstr>
      <vt:lpstr>Επιθέσεις σε συστήματα SCADA</vt:lpstr>
      <vt:lpstr>Επιχειρήσεις: Έλεγχος και επικοινωνία  επί του σκάφους</vt:lpstr>
      <vt:lpstr>Κυβερνοασφάλεια σκαφών</vt:lpstr>
      <vt:lpstr>Σκάφος Κυβερνοασφάλεια</vt:lpstr>
      <vt:lpstr>Κυβερνοασφάλεια σκαφών</vt:lpstr>
      <vt:lpstr>Κυβερνοασφάλεια σκαφών</vt:lpstr>
      <vt:lpstr>Άλλοι στόχοι επιθέσεων</vt:lpstr>
      <vt:lpstr>Επιθέσεις κυβερνοασφάλειας στον  ναυτιλιακό τομέα</vt:lpstr>
      <vt:lpstr>Δείγμα επιθέσεων κυβερνοασφάλειας  στον ναυτιλιακό τομέα</vt:lpstr>
      <vt:lpstr>Σύνδεση με το θαλάσσιο έγκλημα</vt:lpstr>
      <vt:lpstr>Λαθρεμπόριο</vt:lpstr>
      <vt:lpstr>Λαθρεμπόριο παράνομων προϊόντων σε  εμπορευματοκιβώτια</vt:lpstr>
      <vt:lpstr>Η επίδραση της αυτοματοποίησης των λιμένων  στο λαθρεμπόριο</vt:lpstr>
      <vt:lpstr>Πειρατεία</vt:lpstr>
      <vt:lpstr>Περιστατικά επιθεώρησης, επιβίβασης και  κατάσχεσης</vt:lpstr>
      <vt:lpstr>Ασφάλεια στον κυβερνοχώρο και διαχείριση κινδύνων</vt:lpstr>
      <vt:lpstr>Ασφάλεια στον κυβερνοχώρο και διαχείριση κινδύνων</vt:lpstr>
      <vt:lpstr>Ασφάλεια στον κυβερνοχώρο και διαχείριση κινδύνων</vt:lpstr>
      <vt:lpstr>Ασφάλεια στον κυβερνοχώρο και διαχείριση κινδύνων</vt:lpstr>
      <vt:lpstr>Ασφάλεια στον κυβερνοχώρο και διαχείριση κινδύνων</vt:lpstr>
      <vt:lpstr>Πτυχές του ανθρώπινου παράγοντα</vt:lpstr>
      <vt:lpstr>Πτυχές του ανθρώπινου παράγοντα</vt:lpstr>
      <vt:lpstr>Βιβλιογραφία</vt:lpstr>
      <vt:lpstr>Σας ευχαριστώ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Δημητρης Κουτρας</dc:creator>
  <cp:lastModifiedBy>Δημητρης Κουτρας</cp:lastModifiedBy>
  <cp:revision>1</cp:revision>
  <dcterms:created xsi:type="dcterms:W3CDTF">2026-04-20T12:52:33Z</dcterms:created>
  <dcterms:modified xsi:type="dcterms:W3CDTF">2026-04-20T12:52:40Z</dcterms:modified>
</cp:coreProperties>
</file>