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72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9732B9-61A0-ED45-F4DA-7BF948E2A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090F8CE-8193-D891-AD2E-A7E86FBA2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FBD541-24FD-E999-F7D0-77C316D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5C32000-171A-0F82-7529-2F698913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5BD7B7-A84F-532C-05D4-390A4270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438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0334DB-1511-924C-ECEF-7E84241D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B594A47-CC4E-EE83-5EBD-9E8F17288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91A2B7C-6B88-CCE0-0A8D-8F245C18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C43735F-2FFF-1759-AAB6-3270FB74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25BC950-046C-A180-356E-32542188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469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7F7D777-8736-3B58-378B-24B0CB372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6B278B5-C2C7-9E53-B847-0962706BD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EF8AE7-D8B8-3F5E-105E-54CDF9B0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8F155EF-1BC6-F27C-4164-530D74FFF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AB2D677-AA5F-1ED0-3E11-3F502E71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53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8243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93317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30" y="0"/>
                </a:lnTo>
              </a:path>
            </a:pathLst>
          </a:custGeom>
          <a:ln w="22225">
            <a:solidFill>
              <a:srgbClr val="D7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3691" y="0"/>
            <a:ext cx="5024882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5030" y="837641"/>
            <a:ext cx="7393939" cy="792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349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35F60C-2581-D415-C336-1203AB0F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2BD370-55C6-640E-AAC3-100B1959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AAC9BC-8E58-54F1-74C3-B1CC5D33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2365655-FF21-9099-4EDA-A4C1B1C7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C414649-4744-DD5D-F7B0-9EAD1470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028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E197A1-B228-BE02-2B80-171F618F9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960F8BC-DA15-6EA3-C095-5DD5567DB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8938F34-A6C2-71CF-27BE-A10692B2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2CFAA2F-0064-2C79-561D-477CEE3A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C0D9DB-CC4A-F463-8B88-B3AEABD1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185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03AC49-05FA-055E-D067-267D93DE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1B5F3FA-93A4-3450-3061-29001D34D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365A881-06FF-D5C3-6BA0-CAC703BF2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64D4C30-38C3-DFD4-D0D0-3850CAF75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AD91883-F059-78AE-606E-3EDA4D47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ABE7528-32B0-1E34-68B9-33B47C0B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396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0257FA-5C78-A2CD-F82B-85EC6E81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C957276-ABB7-1B9A-8C03-E74A10F95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D0103D9-4204-1A28-EFD3-8995A33CB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35E1E99-9851-D8DE-4773-2DBC7B724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C584E8D-5C69-3916-0450-2B13598D1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1E0143C-076B-1711-914D-F8DB3A6D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44FDFE5-6706-2AFD-D634-0EA4FDD7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95EE4FD-7520-F59E-BEDD-417FC26A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204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EECDFA-DB53-2F72-D826-8D3BBCFC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9C90EFC-BD5F-CD90-7EF5-D1367EAB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A226741-C82A-C495-DAF1-7001B401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529535F-4E7A-AC9F-7568-A46014F9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057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1553075-BBC4-1402-3506-210E6448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C008A8D-BD61-9098-FCBC-68268238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11B9E42-3BC8-A413-85C8-CE72E516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464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7FA06F-1E39-BF04-008C-21AC5A92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79E97A-96FE-32F2-AB4D-FB2BCA795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8162BE5-090A-3F28-70C4-C148F4A93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CF33BAC-659C-3F55-B856-4258BC3F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DFDA9AA-62B4-DD3C-0C02-3ACCC716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72CC224-62E4-BCAB-FF78-8444C793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356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730116-E82E-BBBC-3E52-C3A38420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85D51F1-7735-178D-2BE3-CF5EEB5C9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CFE8534-0DDC-0495-F1D4-C2F3418D4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4CB9A42-7AB2-8CFA-BCD7-F3207037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A52C80F-FFE5-13EA-2418-B625EDB4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C6FA371-9747-3E2F-D056-E9DE91D4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815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B2E774C-ED83-43AF-5375-9E58AC64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0E31442-9C77-656A-1507-594EEC8C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F9F7F9-B04C-790B-6878-8409DF5B1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675AB8-EEFF-4620-A9A9-9DF46F9A3C63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435C42D-42A6-65CF-7174-702BE4357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D36272C-20B1-2C4C-9CB1-1410A6ECC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56BAF-DF3C-4AE1-8462-3EDA6FA6F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702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isa.europa.eu/" TargetMode="Externa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ehad@example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895" cy="6883400"/>
            <a:chOff x="0" y="0"/>
            <a:chExt cx="10843895" cy="6883400"/>
          </a:xfrm>
        </p:grpSpPr>
        <p:sp>
          <p:nvSpPr>
            <p:cNvPr id="3" name="object 3"/>
            <p:cNvSpPr/>
            <p:nvPr/>
          </p:nvSpPr>
          <p:spPr>
            <a:xfrm>
              <a:off x="5386289" y="1867"/>
              <a:ext cx="5361305" cy="6837045"/>
            </a:xfrm>
            <a:custGeom>
              <a:avLst/>
              <a:gdLst/>
              <a:ahLst/>
              <a:cxnLst/>
              <a:rect l="l" t="t" r="r" b="b"/>
              <a:pathLst>
                <a:path w="5361305" h="6837045">
                  <a:moveTo>
                    <a:pt x="3438914" y="6836695"/>
                  </a:moveTo>
                  <a:lnTo>
                    <a:pt x="0" y="6836695"/>
                  </a:lnTo>
                  <a:lnTo>
                    <a:pt x="1922232" y="0"/>
                  </a:lnTo>
                  <a:lnTo>
                    <a:pt x="5361147" y="0"/>
                  </a:lnTo>
                  <a:lnTo>
                    <a:pt x="3438914" y="6836695"/>
                  </a:lnTo>
                  <a:close/>
                </a:path>
              </a:pathLst>
            </a:custGeom>
            <a:solidFill>
              <a:srgbClr val="FFB900">
                <a:alpha val="2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974" y="0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4730" y="0"/>
                  </a:moveTo>
                  <a:lnTo>
                    <a:pt x="0" y="6858000"/>
                  </a:lnTo>
                </a:path>
              </a:pathLst>
            </a:custGeom>
            <a:ln w="25399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50160" cy="6847840"/>
            </a:xfrm>
            <a:custGeom>
              <a:avLst/>
              <a:gdLst/>
              <a:ahLst/>
              <a:cxnLst/>
              <a:rect l="l" t="t" r="r" b="b"/>
              <a:pathLst>
                <a:path w="2550160" h="6847840">
                  <a:moveTo>
                    <a:pt x="1495507" y="3662943"/>
                  </a:moveTo>
                  <a:lnTo>
                    <a:pt x="1408517" y="3662943"/>
                  </a:lnTo>
                  <a:lnTo>
                    <a:pt x="1456270" y="3652454"/>
                  </a:lnTo>
                  <a:lnTo>
                    <a:pt x="1498368" y="3628209"/>
                  </a:lnTo>
                  <a:lnTo>
                    <a:pt x="1531522" y="3592150"/>
                  </a:lnTo>
                  <a:lnTo>
                    <a:pt x="1552448" y="3546221"/>
                  </a:lnTo>
                  <a:lnTo>
                    <a:pt x="1945638" y="2096389"/>
                  </a:lnTo>
                  <a:lnTo>
                    <a:pt x="2523331" y="0"/>
                  </a:lnTo>
                  <a:lnTo>
                    <a:pt x="2549600" y="0"/>
                  </a:lnTo>
                  <a:lnTo>
                    <a:pt x="2548001" y="5333"/>
                  </a:lnTo>
                  <a:lnTo>
                    <a:pt x="1970913" y="2104008"/>
                  </a:lnTo>
                  <a:lnTo>
                    <a:pt x="1577721" y="3553841"/>
                  </a:lnTo>
                  <a:lnTo>
                    <a:pt x="1559104" y="3599179"/>
                  </a:lnTo>
                  <a:lnTo>
                    <a:pt x="1530011" y="3636691"/>
                  </a:lnTo>
                  <a:lnTo>
                    <a:pt x="1495507" y="3662943"/>
                  </a:lnTo>
                  <a:close/>
                </a:path>
                <a:path w="2550160" h="6847840">
                  <a:moveTo>
                    <a:pt x="26670" y="6847680"/>
                  </a:moveTo>
                  <a:lnTo>
                    <a:pt x="20002" y="6847660"/>
                  </a:lnTo>
                  <a:lnTo>
                    <a:pt x="6667" y="6847144"/>
                  </a:lnTo>
                  <a:lnTo>
                    <a:pt x="0" y="6846413"/>
                  </a:lnTo>
                  <a:lnTo>
                    <a:pt x="821816" y="3658997"/>
                  </a:lnTo>
                  <a:lnTo>
                    <a:pt x="1163065" y="2386583"/>
                  </a:lnTo>
                  <a:lnTo>
                    <a:pt x="1163065" y="2385314"/>
                  </a:lnTo>
                  <a:lnTo>
                    <a:pt x="1191651" y="2341609"/>
                  </a:lnTo>
                  <a:lnTo>
                    <a:pt x="1230059" y="2308536"/>
                  </a:lnTo>
                  <a:lnTo>
                    <a:pt x="1275610" y="2287308"/>
                  </a:lnTo>
                  <a:lnTo>
                    <a:pt x="1325630" y="2279137"/>
                  </a:lnTo>
                  <a:lnTo>
                    <a:pt x="1377441" y="2285238"/>
                  </a:lnTo>
                  <a:lnTo>
                    <a:pt x="1422317" y="2303706"/>
                  </a:lnTo>
                  <a:lnTo>
                    <a:pt x="1326838" y="2303706"/>
                  </a:lnTo>
                  <a:lnTo>
                    <a:pt x="1284012" y="2310408"/>
                  </a:lnTo>
                  <a:lnTo>
                    <a:pt x="1244923" y="2328423"/>
                  </a:lnTo>
                  <a:lnTo>
                    <a:pt x="1211880" y="2356704"/>
                  </a:lnTo>
                  <a:lnTo>
                    <a:pt x="1187196" y="2394204"/>
                  </a:lnTo>
                  <a:lnTo>
                    <a:pt x="845947" y="3665347"/>
                  </a:lnTo>
                  <a:lnTo>
                    <a:pt x="26670" y="6847680"/>
                  </a:lnTo>
                  <a:close/>
                </a:path>
                <a:path w="2550160" h="6847840">
                  <a:moveTo>
                    <a:pt x="1402089" y="3689592"/>
                  </a:moveTo>
                  <a:lnTo>
                    <a:pt x="1318902" y="3670367"/>
                  </a:lnTo>
                  <a:lnTo>
                    <a:pt x="1262514" y="3626798"/>
                  </a:lnTo>
                  <a:lnTo>
                    <a:pt x="1226934" y="3563551"/>
                  </a:lnTo>
                  <a:lnTo>
                    <a:pt x="1217926" y="3493058"/>
                  </a:lnTo>
                  <a:lnTo>
                    <a:pt x="1223899" y="3457575"/>
                  </a:lnTo>
                  <a:lnTo>
                    <a:pt x="1482598" y="2503297"/>
                  </a:lnTo>
                  <a:lnTo>
                    <a:pt x="1487814" y="2453171"/>
                  </a:lnTo>
                  <a:lnTo>
                    <a:pt x="1477326" y="2405425"/>
                  </a:lnTo>
                  <a:lnTo>
                    <a:pt x="1453080" y="2363347"/>
                  </a:lnTo>
                  <a:lnTo>
                    <a:pt x="1417021" y="2330231"/>
                  </a:lnTo>
                  <a:lnTo>
                    <a:pt x="1371091" y="2309366"/>
                  </a:lnTo>
                  <a:lnTo>
                    <a:pt x="1326838" y="2303706"/>
                  </a:lnTo>
                  <a:lnTo>
                    <a:pt x="1422317" y="2303706"/>
                  </a:lnTo>
                  <a:lnTo>
                    <a:pt x="1460293" y="2332999"/>
                  </a:lnTo>
                  <a:lnTo>
                    <a:pt x="1488709" y="2370327"/>
                  </a:lnTo>
                  <a:lnTo>
                    <a:pt x="1506765" y="2413667"/>
                  </a:lnTo>
                  <a:lnTo>
                    <a:pt x="1513193" y="2460803"/>
                  </a:lnTo>
                  <a:lnTo>
                    <a:pt x="1506727" y="2509520"/>
                  </a:lnTo>
                  <a:lnTo>
                    <a:pt x="1248029" y="3463925"/>
                  </a:lnTo>
                  <a:lnTo>
                    <a:pt x="1242552" y="3495183"/>
                  </a:lnTo>
                  <a:lnTo>
                    <a:pt x="1263269" y="3584321"/>
                  </a:lnTo>
                  <a:lnTo>
                    <a:pt x="1303209" y="3630548"/>
                  </a:lnTo>
                  <a:lnTo>
                    <a:pt x="1358391" y="3657727"/>
                  </a:lnTo>
                  <a:lnTo>
                    <a:pt x="1408517" y="3662943"/>
                  </a:lnTo>
                  <a:lnTo>
                    <a:pt x="1495507" y="3662943"/>
                  </a:lnTo>
                  <a:lnTo>
                    <a:pt x="1492661" y="3665108"/>
                  </a:lnTo>
                  <a:lnTo>
                    <a:pt x="1449281" y="3683163"/>
                  </a:lnTo>
                  <a:lnTo>
                    <a:pt x="1402089" y="3689592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388" y="6167334"/>
              <a:ext cx="3293998" cy="6119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030719" y="2148788"/>
            <a:ext cx="5126990" cy="320738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80975" marR="5080">
              <a:lnSpc>
                <a:spcPts val="4580"/>
              </a:lnSpc>
              <a:spcBef>
                <a:spcPts val="434"/>
              </a:spcBef>
            </a:pPr>
            <a:r>
              <a:rPr sz="4000" spc="190" dirty="0">
                <a:latin typeface="Calibri"/>
                <a:cs typeface="Calibri"/>
              </a:rPr>
              <a:t>Ανθρώπινοι </a:t>
            </a:r>
            <a:r>
              <a:rPr sz="4000" spc="195" dirty="0">
                <a:latin typeface="Calibri"/>
                <a:cs typeface="Calibri"/>
              </a:rPr>
              <a:t> </a:t>
            </a:r>
            <a:r>
              <a:rPr sz="4000" spc="190" dirty="0">
                <a:latin typeface="Calibri"/>
                <a:cs typeface="Calibri"/>
              </a:rPr>
              <a:t>παράγοντες </a:t>
            </a:r>
            <a:r>
              <a:rPr sz="4000" spc="170" dirty="0">
                <a:latin typeface="Calibri"/>
                <a:cs typeface="Calibri"/>
              </a:rPr>
              <a:t>και </a:t>
            </a:r>
            <a:r>
              <a:rPr sz="4000" spc="175" dirty="0">
                <a:latin typeface="Calibri"/>
                <a:cs typeface="Calibri"/>
              </a:rPr>
              <a:t> </a:t>
            </a:r>
            <a:r>
              <a:rPr sz="4000" spc="180" dirty="0">
                <a:latin typeface="Calibri"/>
                <a:cs typeface="Calibri"/>
              </a:rPr>
              <a:t>ναυτιλιακή</a:t>
            </a:r>
            <a:r>
              <a:rPr sz="4000" spc="90" dirty="0">
                <a:latin typeface="Calibri"/>
                <a:cs typeface="Calibri"/>
              </a:rPr>
              <a:t> </a:t>
            </a:r>
            <a:r>
              <a:rPr sz="4000" spc="195" dirty="0">
                <a:latin typeface="Calibri"/>
                <a:cs typeface="Calibri"/>
              </a:rPr>
              <a:t>ασφάλεια </a:t>
            </a:r>
            <a:r>
              <a:rPr sz="4000" spc="-890" dirty="0">
                <a:latin typeface="Calibri"/>
                <a:cs typeface="Calibri"/>
              </a:rPr>
              <a:t> </a:t>
            </a:r>
            <a:r>
              <a:rPr sz="4000" spc="180" dirty="0">
                <a:latin typeface="Calibri"/>
                <a:cs typeface="Calibri"/>
              </a:rPr>
              <a:t>στον</a:t>
            </a:r>
            <a:r>
              <a:rPr sz="4000" spc="155" dirty="0">
                <a:latin typeface="Calibri"/>
                <a:cs typeface="Calibri"/>
              </a:rPr>
              <a:t> </a:t>
            </a:r>
            <a:r>
              <a:rPr sz="4000" spc="195" dirty="0">
                <a:latin typeface="Calibri"/>
                <a:cs typeface="Calibri"/>
              </a:rPr>
              <a:t>κυβερνοχώρο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5050" b="1" spc="260" dirty="0">
                <a:solidFill>
                  <a:srgbClr val="D7791A"/>
                </a:solidFill>
                <a:latin typeface="Calibri"/>
                <a:cs typeface="Calibri"/>
              </a:rPr>
              <a:t>CSP002_SS_M</a:t>
            </a:r>
            <a:endParaRPr sz="5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7250" y="5486577"/>
            <a:ext cx="3465829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45"/>
              </a:lnSpc>
              <a:spcBef>
                <a:spcPts val="100"/>
              </a:spcBef>
            </a:pPr>
            <a:r>
              <a:rPr sz="1300" spc="140" dirty="0">
                <a:latin typeface="Calibri"/>
                <a:cs typeface="Calibri"/>
              </a:rPr>
              <a:t>ΠΑΡΟΥΣΊΑΣΗ</a:t>
            </a:r>
            <a:r>
              <a:rPr sz="1300" spc="17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ΑΠΌ: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ts val="1400"/>
              </a:lnSpc>
              <a:spcBef>
                <a:spcPts val="160"/>
              </a:spcBef>
            </a:pPr>
            <a:r>
              <a:rPr sz="1300" spc="100" dirty="0">
                <a:latin typeface="Calibri"/>
                <a:cs typeface="Calibri"/>
              </a:rPr>
              <a:t>DR.</a:t>
            </a:r>
            <a:r>
              <a:rPr sz="1300" spc="145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RICARDO</a:t>
            </a:r>
            <a:r>
              <a:rPr sz="1300" spc="195" dirty="0">
                <a:latin typeface="Calibri"/>
                <a:cs typeface="Calibri"/>
              </a:rPr>
              <a:t> </a:t>
            </a:r>
            <a:r>
              <a:rPr sz="1300" spc="55" dirty="0">
                <a:latin typeface="Calibri"/>
                <a:cs typeface="Calibri"/>
              </a:rPr>
              <a:t>G.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LUGO,</a:t>
            </a:r>
            <a:r>
              <a:rPr sz="1300" spc="15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TALTECH</a:t>
            </a:r>
            <a:r>
              <a:rPr sz="1300" spc="17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DR.</a:t>
            </a:r>
            <a:r>
              <a:rPr sz="1300" spc="15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KITTY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KIOSKLI,</a:t>
            </a:r>
            <a:r>
              <a:rPr sz="1300" spc="195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TRUSTILIO</a:t>
            </a:r>
            <a:r>
              <a:rPr sz="1300" spc="19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PROF.</a:t>
            </a:r>
            <a:r>
              <a:rPr sz="1300" spc="165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PARESH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370"/>
              </a:lnSpc>
            </a:pPr>
            <a:r>
              <a:rPr sz="1300" spc="135" dirty="0">
                <a:latin typeface="Calibri"/>
                <a:cs typeface="Calibri"/>
              </a:rPr>
              <a:t>RATHOD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4089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5" dirty="0">
                <a:solidFill>
                  <a:srgbClr val="FFFFFF"/>
                </a:solidFill>
              </a:rPr>
              <a:t>Τ</a:t>
            </a:r>
            <a:r>
              <a:rPr spc="50" dirty="0">
                <a:solidFill>
                  <a:srgbClr val="FFFFFF"/>
                </a:solidFill>
              </a:rPr>
              <a:t>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3901440" cy="372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FFB900"/>
                </a:solidFill>
                <a:latin typeface="Calibri"/>
                <a:cs typeface="Calibri"/>
              </a:rPr>
              <a:t>Θέματα</a:t>
            </a:r>
            <a:r>
              <a:rPr sz="2000" spc="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90" dirty="0">
                <a:solidFill>
                  <a:srgbClr val="FFB900"/>
                </a:solidFill>
                <a:latin typeface="Calibri"/>
                <a:cs typeface="Calibri"/>
              </a:rPr>
              <a:t>κατάρτισης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Ημέρα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500">
              <a:latin typeface="Calibri"/>
              <a:cs typeface="Calibri"/>
            </a:endParaRPr>
          </a:p>
          <a:p>
            <a:pPr marL="287020" marR="217804" indent="-274320">
              <a:lnSpc>
                <a:spcPct val="113900"/>
              </a:lnSpc>
              <a:spcBef>
                <a:spcPts val="930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6385" algn="l"/>
              </a:tabLst>
            </a:pP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ανθρώπινες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Ναυτιλιακή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900"/>
              </a:buClr>
              <a:buFont typeface="Courier New"/>
              <a:buChar char="o"/>
            </a:pPr>
            <a:endParaRPr sz="1100">
              <a:latin typeface="Calibri"/>
              <a:cs typeface="Calibri"/>
            </a:endParaRPr>
          </a:p>
          <a:p>
            <a:pPr marL="287020" marR="5080" indent="-274320">
              <a:lnSpc>
                <a:spcPts val="1750"/>
              </a:lnSpc>
              <a:buClr>
                <a:srgbClr val="FFB900"/>
              </a:buClr>
              <a:buSzPct val="120000"/>
              <a:buFont typeface="Courier New"/>
              <a:buChar char="o"/>
              <a:tabLst>
                <a:tab pos="287020" algn="l"/>
              </a:tabLst>
            </a:pP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Ψυχολογικοί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κοινωνικοί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παράγοντες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500">
              <a:latin typeface="Calibri"/>
              <a:cs typeface="Calibri"/>
            </a:endParaRPr>
          </a:p>
          <a:p>
            <a:pPr marL="287020" marR="155575" indent="-274320">
              <a:lnSpc>
                <a:spcPts val="1750"/>
              </a:lnSpc>
              <a:spcBef>
                <a:spcPts val="1325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7020" algn="l"/>
              </a:tabLst>
            </a:pP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Ανθρώπινα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τρωτά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σημεία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θαλάσσια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5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919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6385" algn="l"/>
              </a:tabLst>
            </a:pP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έσω</a:t>
            </a:r>
            <a:endParaRPr sz="15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44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6385" algn="l"/>
              </a:tabLst>
            </a:pP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Αντίθετη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συμπεριφορά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704535"/>
            <a:ext cx="3293998" cy="6119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02969" y="5896280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4089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5" dirty="0">
                <a:solidFill>
                  <a:srgbClr val="FFFFFF"/>
                </a:solidFill>
              </a:rPr>
              <a:t>Τ</a:t>
            </a:r>
            <a:r>
              <a:rPr spc="50" dirty="0">
                <a:solidFill>
                  <a:srgbClr val="FFFFFF"/>
                </a:solidFill>
              </a:rPr>
              <a:t>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23075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FFB900"/>
                </a:solidFill>
                <a:latin typeface="Calibri"/>
                <a:cs typeface="Calibri"/>
              </a:rPr>
              <a:t>Θέματα</a:t>
            </a:r>
            <a:r>
              <a:rPr sz="2000" spc="-3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90" dirty="0">
                <a:solidFill>
                  <a:srgbClr val="FFB900"/>
                </a:solidFill>
                <a:latin typeface="Calibri"/>
                <a:cs typeface="Calibri"/>
              </a:rPr>
              <a:t>κατάρτισης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7330" y="1811477"/>
            <a:ext cx="4347845" cy="289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35" dirty="0">
                <a:solidFill>
                  <a:srgbClr val="FFFFFF"/>
                </a:solidFill>
                <a:latin typeface="Calibri"/>
                <a:cs typeface="Calibri"/>
              </a:rPr>
              <a:t>Ημέρα</a:t>
            </a:r>
            <a:r>
              <a:rPr sz="13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  <a:p>
            <a:pPr marL="287020" marR="1002665" indent="-274320">
              <a:lnSpc>
                <a:spcPct val="115599"/>
              </a:lnSpc>
              <a:spcBef>
                <a:spcPts val="92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6385" algn="l"/>
              </a:tabLst>
            </a:pP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Οργανωσιακή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κουλτούρα,</a:t>
            </a:r>
            <a:r>
              <a:rPr sz="13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Calibri"/>
                <a:cs typeface="Calibri"/>
              </a:rPr>
              <a:t>επικοινωνία,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5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3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103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Επικοινωνία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3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όλους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3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τομείς</a:t>
            </a:r>
            <a:endParaRPr sz="1300">
              <a:latin typeface="Calibri"/>
              <a:cs typeface="Calibri"/>
            </a:endParaRPr>
          </a:p>
          <a:p>
            <a:pPr marL="286385" marR="99060" indent="-274320">
              <a:lnSpc>
                <a:spcPct val="93900"/>
              </a:lnSpc>
              <a:spcBef>
                <a:spcPts val="104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150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FFFFFF"/>
                </a:solidFill>
                <a:latin typeface="Calibri"/>
                <a:cs typeface="Calibri"/>
              </a:rPr>
              <a:t>αποφάσεων</a:t>
            </a:r>
            <a:r>
              <a:rPr sz="13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στρατηγικό,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επιχειρησιακό </a:t>
            </a:r>
            <a:r>
              <a:rPr sz="13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τακτικό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endParaRPr sz="1300">
              <a:latin typeface="Calibri"/>
              <a:cs typeface="Calibri"/>
            </a:endParaRPr>
          </a:p>
          <a:p>
            <a:pPr marL="287020" marR="182880" indent="-274320">
              <a:lnSpc>
                <a:spcPct val="93900"/>
              </a:lnSpc>
              <a:spcBef>
                <a:spcPts val="1120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Προγράμματα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κατάρτισης,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ναυτιλιακό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προσωπικό</a:t>
            </a:r>
            <a:endParaRPr sz="1300">
              <a:latin typeface="Calibri"/>
              <a:cs typeface="Calibri"/>
            </a:endParaRPr>
          </a:p>
          <a:p>
            <a:pPr marL="286385" marR="141605" indent="-274320">
              <a:lnSpc>
                <a:spcPct val="93900"/>
              </a:lnSpc>
              <a:spcBef>
                <a:spcPts val="110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120" dirty="0">
                <a:solidFill>
                  <a:srgbClr val="FFFFFF"/>
                </a:solidFill>
                <a:latin typeface="Calibri"/>
                <a:cs typeface="Calibri"/>
              </a:rPr>
              <a:t>Μελλοντικές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Calibri"/>
                <a:cs typeface="Calibri"/>
              </a:rPr>
              <a:t>τάσεις,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439854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5682678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644" y="0"/>
            <a:ext cx="6016625" cy="6880225"/>
            <a:chOff x="26644" y="0"/>
            <a:chExt cx="6016625" cy="6880225"/>
          </a:xfrm>
        </p:grpSpPr>
        <p:sp>
          <p:nvSpPr>
            <p:cNvPr id="4" name="object 4"/>
            <p:cNvSpPr/>
            <p:nvPr/>
          </p:nvSpPr>
          <p:spPr>
            <a:xfrm>
              <a:off x="4495227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86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02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21" y="3627856"/>
                  </a:lnTo>
                  <a:lnTo>
                    <a:pt x="1451660" y="3652037"/>
                  </a:lnTo>
                  <a:lnTo>
                    <a:pt x="1404048" y="3662515"/>
                  </a:lnTo>
                  <a:lnTo>
                    <a:pt x="1354074" y="3657346"/>
                  </a:lnTo>
                  <a:lnTo>
                    <a:pt x="1299019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65" y="3464052"/>
                  </a:lnTo>
                  <a:lnTo>
                    <a:pt x="1501902" y="2512695"/>
                  </a:lnTo>
                  <a:lnTo>
                    <a:pt x="1508328" y="2464104"/>
                  </a:lnTo>
                  <a:lnTo>
                    <a:pt x="1501902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70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62" y="2291105"/>
                  </a:lnTo>
                  <a:lnTo>
                    <a:pt x="1226159" y="2312301"/>
                  </a:lnTo>
                  <a:lnTo>
                    <a:pt x="1187881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77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28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43" y="2333942"/>
                  </a:lnTo>
                  <a:lnTo>
                    <a:pt x="1448396" y="2366975"/>
                  </a:lnTo>
                  <a:lnTo>
                    <a:pt x="1472590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73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96" y="3689007"/>
                  </a:lnTo>
                  <a:lnTo>
                    <a:pt x="1444180" y="3682619"/>
                  </a:lnTo>
                  <a:lnTo>
                    <a:pt x="1444485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43" y="3636251"/>
                  </a:lnTo>
                  <a:lnTo>
                    <a:pt x="1554175" y="3598875"/>
                  </a:lnTo>
                  <a:lnTo>
                    <a:pt x="1572768" y="3553714"/>
                  </a:lnTo>
                  <a:lnTo>
                    <a:pt x="1964690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44" y="0"/>
              <a:ext cx="5840748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1074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FFFFFF"/>
                </a:solidFill>
              </a:rPr>
              <a:t>ΓΙΑΤ</a:t>
            </a:r>
            <a:r>
              <a:rPr spc="50" dirty="0">
                <a:solidFill>
                  <a:srgbClr val="FFFFFF"/>
                </a:solidFill>
              </a:rPr>
              <a:t>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340232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15" dirty="0">
                <a:solidFill>
                  <a:srgbClr val="FFB900"/>
                </a:solidFill>
                <a:latin typeface="Calibri"/>
                <a:cs typeface="Calibri"/>
              </a:rPr>
              <a:t>Μαθησιακά</a:t>
            </a:r>
            <a:r>
              <a:rPr sz="2000" spc="2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90" dirty="0">
                <a:solidFill>
                  <a:srgbClr val="FFB900"/>
                </a:solidFill>
                <a:latin typeface="Calibri"/>
                <a:cs typeface="Calibri"/>
              </a:rPr>
              <a:t>αποτελέσματα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7330" y="1708815"/>
            <a:ext cx="5320665" cy="377952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Γνώση</a:t>
            </a:r>
            <a:endParaRPr sz="1300">
              <a:latin typeface="Calibri"/>
              <a:cs typeface="Calibri"/>
            </a:endParaRPr>
          </a:p>
          <a:p>
            <a:pPr marL="286385" marR="120014" indent="-274320">
              <a:lnSpc>
                <a:spcPct val="96500"/>
              </a:lnSpc>
              <a:spcBef>
                <a:spcPts val="106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15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300" spc="120" dirty="0">
                <a:solidFill>
                  <a:srgbClr val="FFFFFF"/>
                </a:solidFill>
                <a:latin typeface="Calibri"/>
                <a:cs typeface="Calibri"/>
              </a:rPr>
              <a:t>κατανοήσετε τα ψυχολογικά, </a:t>
            </a: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κοινωνικά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οργανωτικά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στοιχεία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FFFFFF"/>
                </a:solidFill>
                <a:latin typeface="Calibri"/>
                <a:cs typeface="Calibri"/>
              </a:rPr>
              <a:t>διαμορφώνουν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δράσεις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θαλάσσιο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96500"/>
              </a:lnSpc>
              <a:spcBef>
                <a:spcPts val="1060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Κατανοήστε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κρίσιμο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ρόλο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3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ομαδικής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εργασίας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ενίσχυση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ασφάλειας στον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κυβερνοχώρο σε </a:t>
            </a: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διάφορους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Calibri"/>
                <a:cs typeface="Calibri"/>
              </a:rPr>
              <a:t>τομείς.</a:t>
            </a:r>
            <a:endParaRPr sz="1300">
              <a:latin typeface="Calibri"/>
              <a:cs typeface="Calibri"/>
            </a:endParaRPr>
          </a:p>
          <a:p>
            <a:pPr marL="287020" marR="392430" indent="-274320">
              <a:lnSpc>
                <a:spcPct val="96500"/>
              </a:lnSpc>
              <a:spcBef>
                <a:spcPts val="106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105" dirty="0">
                <a:solidFill>
                  <a:srgbClr val="FFFFFF"/>
                </a:solidFill>
                <a:latin typeface="Calibri"/>
                <a:cs typeface="Calibri"/>
              </a:rPr>
              <a:t>Πώς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χρησιμοποιούνται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τα πλαίσια </a:t>
            </a: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λήψης αποφάσεων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στρατηγικό,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επιχειρησιακό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τακτικό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πλαίσιο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300">
              <a:latin typeface="Calibri"/>
              <a:cs typeface="Calibri"/>
            </a:endParaRPr>
          </a:p>
          <a:p>
            <a:pPr marL="287020" marR="268605" indent="-274320">
              <a:lnSpc>
                <a:spcPct val="115599"/>
              </a:lnSpc>
              <a:spcBef>
                <a:spcPts val="92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6385" algn="l"/>
              </a:tabLst>
            </a:pP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προφίλ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στρατηγικών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αντιπάλων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στοχευμένες</a:t>
            </a:r>
            <a:r>
              <a:rPr sz="1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θαλάσσιες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Calibri"/>
                <a:cs typeface="Calibri"/>
              </a:rPr>
              <a:t>επιχειρήσεις.</a:t>
            </a:r>
            <a:endParaRPr sz="1300">
              <a:latin typeface="Calibri"/>
              <a:cs typeface="Calibri"/>
            </a:endParaRPr>
          </a:p>
          <a:p>
            <a:pPr marL="287020" marR="619125" indent="-274320">
              <a:lnSpc>
                <a:spcPct val="93900"/>
              </a:lnSpc>
              <a:spcBef>
                <a:spcPts val="1150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7020" algn="l"/>
              </a:tabLst>
            </a:pP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Αξιολόγηση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απειλών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των τρωτών σημείων </a:t>
            </a:r>
            <a:r>
              <a:rPr sz="1300" spc="10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σχετίζονται</a:t>
            </a:r>
            <a:r>
              <a:rPr sz="1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άνθρωπο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περιβάλλοντα.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575363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5682678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644" y="0"/>
            <a:ext cx="6016625" cy="6880225"/>
            <a:chOff x="26644" y="0"/>
            <a:chExt cx="6016625" cy="6880225"/>
          </a:xfrm>
        </p:grpSpPr>
        <p:sp>
          <p:nvSpPr>
            <p:cNvPr id="4" name="object 4"/>
            <p:cNvSpPr/>
            <p:nvPr/>
          </p:nvSpPr>
          <p:spPr>
            <a:xfrm>
              <a:off x="4495227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86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02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21" y="3627856"/>
                  </a:lnTo>
                  <a:lnTo>
                    <a:pt x="1451660" y="3652037"/>
                  </a:lnTo>
                  <a:lnTo>
                    <a:pt x="1404048" y="3662515"/>
                  </a:lnTo>
                  <a:lnTo>
                    <a:pt x="1354074" y="3657346"/>
                  </a:lnTo>
                  <a:lnTo>
                    <a:pt x="1299019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65" y="3464052"/>
                  </a:lnTo>
                  <a:lnTo>
                    <a:pt x="1501902" y="2512695"/>
                  </a:lnTo>
                  <a:lnTo>
                    <a:pt x="1508328" y="2464104"/>
                  </a:lnTo>
                  <a:lnTo>
                    <a:pt x="1501902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70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62" y="2291105"/>
                  </a:lnTo>
                  <a:lnTo>
                    <a:pt x="1226159" y="2312301"/>
                  </a:lnTo>
                  <a:lnTo>
                    <a:pt x="1187881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77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28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43" y="2333942"/>
                  </a:lnTo>
                  <a:lnTo>
                    <a:pt x="1448396" y="2366975"/>
                  </a:lnTo>
                  <a:lnTo>
                    <a:pt x="1472590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73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96" y="3689007"/>
                  </a:lnTo>
                  <a:lnTo>
                    <a:pt x="1444180" y="3682619"/>
                  </a:lnTo>
                  <a:lnTo>
                    <a:pt x="1444485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43" y="3636251"/>
                  </a:lnTo>
                  <a:lnTo>
                    <a:pt x="1554175" y="3598875"/>
                  </a:lnTo>
                  <a:lnTo>
                    <a:pt x="1572768" y="3553714"/>
                  </a:lnTo>
                  <a:lnTo>
                    <a:pt x="1964690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44" y="0"/>
              <a:ext cx="5840748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1074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FFFFFF"/>
                </a:solidFill>
              </a:rPr>
              <a:t>ΓΙΑΤ</a:t>
            </a:r>
            <a:r>
              <a:rPr spc="50" dirty="0">
                <a:solidFill>
                  <a:srgbClr val="FFFFFF"/>
                </a:solidFill>
              </a:rPr>
              <a:t>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340232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15" dirty="0">
                <a:solidFill>
                  <a:srgbClr val="FFB900"/>
                </a:solidFill>
                <a:latin typeface="Calibri"/>
                <a:cs typeface="Calibri"/>
              </a:rPr>
              <a:t>Μαθησιακά</a:t>
            </a:r>
            <a:r>
              <a:rPr sz="2000" spc="2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90" dirty="0">
                <a:solidFill>
                  <a:srgbClr val="FFB900"/>
                </a:solidFill>
                <a:latin typeface="Calibri"/>
                <a:cs typeface="Calibri"/>
              </a:rPr>
              <a:t>αποτελέσματα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1812391"/>
            <a:ext cx="10858500" cy="4857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5550" algn="ctr">
              <a:lnSpc>
                <a:spcPct val="100000"/>
              </a:lnSpc>
              <a:spcBef>
                <a:spcPts val="100"/>
              </a:spcBef>
            </a:pPr>
            <a:r>
              <a:rPr sz="1150" b="1" spc="15" dirty="0">
                <a:solidFill>
                  <a:srgbClr val="FFFFFF"/>
                </a:solidFill>
                <a:latin typeface="Calibri"/>
                <a:cs typeface="Calibri"/>
              </a:rPr>
              <a:t>Δεξιότητες: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Calibri"/>
              <a:cs typeface="Calibri"/>
            </a:endParaRPr>
          </a:p>
          <a:p>
            <a:pPr marL="6029325" marR="5080" indent="-342900">
              <a:lnSpc>
                <a:spcPct val="122800"/>
              </a:lnSpc>
              <a:buClr>
                <a:srgbClr val="FFB900"/>
              </a:buClr>
              <a:buSzPct val="121739"/>
              <a:buChar char="•"/>
              <a:tabLst>
                <a:tab pos="6029325" algn="l"/>
                <a:tab pos="6029960" algn="l"/>
              </a:tabLst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αποτελεσματικών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σχεδίων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προσαρμοσμένων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  <a:p>
            <a:pPr marL="6029960">
              <a:lnSpc>
                <a:spcPct val="100000"/>
              </a:lnSpc>
              <a:spcBef>
                <a:spcPts val="315"/>
              </a:spcBef>
            </a:pP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ανάγκες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6029325" marR="612775" indent="-342900">
              <a:lnSpc>
                <a:spcPct val="100000"/>
              </a:lnSpc>
              <a:spcBef>
                <a:spcPts val="725"/>
              </a:spcBef>
              <a:buClr>
                <a:srgbClr val="FFB900"/>
              </a:buClr>
              <a:buSzPct val="121739"/>
              <a:buChar char="•"/>
              <a:tabLst>
                <a:tab pos="6029325" algn="l"/>
                <a:tab pos="602996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Ανίχνευση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αντιμετώπιση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ανθρωποκεντρικών απειλών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τρωτών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σημείων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θαλάσσιες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επιχειρήσεις.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6029325" marR="295910" indent="-342900">
              <a:lnSpc>
                <a:spcPct val="100000"/>
              </a:lnSpc>
              <a:spcBef>
                <a:spcPts val="695"/>
              </a:spcBef>
              <a:buClr>
                <a:srgbClr val="FFB900"/>
              </a:buClr>
              <a:buSzPct val="121739"/>
              <a:buChar char="•"/>
              <a:tabLst>
                <a:tab pos="6029325" algn="l"/>
                <a:tab pos="602996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διεπιστημονικές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ομάδες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αντιμετώπιση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 διαστάσεων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 στον κυβερνοχώρο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θαλάσσιες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ρυθμίσεις.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6029325" marR="229870" indent="-342900">
              <a:lnSpc>
                <a:spcPct val="100000"/>
              </a:lnSpc>
              <a:spcBef>
                <a:spcPts val="690"/>
              </a:spcBef>
              <a:buClr>
                <a:srgbClr val="FFB900"/>
              </a:buClr>
              <a:buSzPct val="121739"/>
              <a:buChar char="•"/>
              <a:tabLst>
                <a:tab pos="6029325" algn="l"/>
                <a:tab pos="6029960" algn="l"/>
              </a:tabLst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Εξετάστε 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παραβιάσεις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 στον κυβερνοχώρο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πραγματικές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θαλάσσιες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συνθήκες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εντοπίσετε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ανθρώπινα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λάθη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κενά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επικοινωνία.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6029325" marR="935355" indent="-342900">
              <a:lnSpc>
                <a:spcPct val="100000"/>
              </a:lnSpc>
              <a:spcBef>
                <a:spcPts val="690"/>
              </a:spcBef>
              <a:buClr>
                <a:srgbClr val="FFB900"/>
              </a:buClr>
              <a:buSzPct val="121739"/>
              <a:buChar char="•"/>
              <a:tabLst>
                <a:tab pos="6029325" algn="l"/>
                <a:tab pos="602996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Ταξινόμηση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αντιπάλων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στοχεύουν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θαλάσσια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συμφέροντα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εξέταση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τακτικών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τους.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6029325" marR="516255" indent="-342900">
              <a:lnSpc>
                <a:spcPct val="100000"/>
              </a:lnSpc>
              <a:spcBef>
                <a:spcPts val="695"/>
              </a:spcBef>
              <a:buClr>
                <a:srgbClr val="FFB900"/>
              </a:buClr>
              <a:buSzPct val="121739"/>
              <a:buChar char="•"/>
              <a:tabLst>
                <a:tab pos="6029325" algn="l"/>
                <a:tab pos="602996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Σχεδιασμός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αξιολόγηση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εκπαιδεύσεων κυβερνοασφάλειας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προσαρμοσμένων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θαλάσσιους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τομείς.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6359398"/>
            <a:ext cx="3293998" cy="4986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644" y="0"/>
            <a:ext cx="6016625" cy="6880225"/>
            <a:chOff x="26644" y="0"/>
            <a:chExt cx="6016625" cy="6880225"/>
          </a:xfrm>
        </p:grpSpPr>
        <p:sp>
          <p:nvSpPr>
            <p:cNvPr id="4" name="object 4"/>
            <p:cNvSpPr/>
            <p:nvPr/>
          </p:nvSpPr>
          <p:spPr>
            <a:xfrm>
              <a:off x="4495227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86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02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21" y="3627856"/>
                  </a:lnTo>
                  <a:lnTo>
                    <a:pt x="1451660" y="3652037"/>
                  </a:lnTo>
                  <a:lnTo>
                    <a:pt x="1404048" y="3662515"/>
                  </a:lnTo>
                  <a:lnTo>
                    <a:pt x="1354074" y="3657346"/>
                  </a:lnTo>
                  <a:lnTo>
                    <a:pt x="1299019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65" y="3464052"/>
                  </a:lnTo>
                  <a:lnTo>
                    <a:pt x="1501902" y="2512695"/>
                  </a:lnTo>
                  <a:lnTo>
                    <a:pt x="1508328" y="2464104"/>
                  </a:lnTo>
                  <a:lnTo>
                    <a:pt x="1501902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70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62" y="2291105"/>
                  </a:lnTo>
                  <a:lnTo>
                    <a:pt x="1226159" y="2312301"/>
                  </a:lnTo>
                  <a:lnTo>
                    <a:pt x="1187881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77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28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43" y="2333942"/>
                  </a:lnTo>
                  <a:lnTo>
                    <a:pt x="1448396" y="2366975"/>
                  </a:lnTo>
                  <a:lnTo>
                    <a:pt x="1472590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73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96" y="3689007"/>
                  </a:lnTo>
                  <a:lnTo>
                    <a:pt x="1444180" y="3682619"/>
                  </a:lnTo>
                  <a:lnTo>
                    <a:pt x="1444485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43" y="3636251"/>
                  </a:lnTo>
                  <a:lnTo>
                    <a:pt x="1554175" y="3598875"/>
                  </a:lnTo>
                  <a:lnTo>
                    <a:pt x="1572768" y="3553714"/>
                  </a:lnTo>
                  <a:lnTo>
                    <a:pt x="1964690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44" y="0"/>
              <a:ext cx="5840748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1074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FFFFFF"/>
                </a:solidFill>
              </a:rPr>
              <a:t>ΓΙΑΤ</a:t>
            </a:r>
            <a:r>
              <a:rPr spc="50" dirty="0">
                <a:solidFill>
                  <a:srgbClr val="FFFFFF"/>
                </a:solidFill>
              </a:rPr>
              <a:t>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5179695" cy="446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15" dirty="0">
                <a:solidFill>
                  <a:srgbClr val="FFB900"/>
                </a:solidFill>
                <a:latin typeface="Calibri"/>
                <a:cs typeface="Calibri"/>
              </a:rPr>
              <a:t>Μαθησιακά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90" dirty="0">
                <a:solidFill>
                  <a:srgbClr val="FFB900"/>
                </a:solidFill>
                <a:latin typeface="Calibri"/>
                <a:cs typeface="Calibri"/>
              </a:rPr>
              <a:t>αποτελέσματα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Ικανότητες: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287020" marR="398780" indent="-274320">
              <a:lnSpc>
                <a:spcPts val="1770"/>
              </a:lnSpc>
              <a:spcBef>
                <a:spcPts val="5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7020" algn="l"/>
              </a:tabLst>
            </a:pP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Κατανοήστε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συζητήσεις </a:t>
            </a:r>
            <a:r>
              <a:rPr sz="1500" spc="12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αφορούν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διάφορα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επίπεδα </a:t>
            </a:r>
            <a:r>
              <a:rPr sz="1500" spc="-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λήψης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αποφάσεων.</a:t>
            </a:r>
            <a:endParaRPr sz="1500">
              <a:latin typeface="Calibri"/>
              <a:cs typeface="Calibri"/>
            </a:endParaRPr>
          </a:p>
          <a:p>
            <a:pPr marL="286385" marR="200025" indent="-274320">
              <a:lnSpc>
                <a:spcPts val="1770"/>
              </a:lnSpc>
              <a:spcBef>
                <a:spcPts val="1300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7020" algn="l"/>
              </a:tabLst>
            </a:pP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Καλλιέργεια ενός περιβάλλοντος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διαφανούς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ομαδικής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εργασίας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επίκεντρο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500">
              <a:latin typeface="Calibri"/>
              <a:cs typeface="Calibri"/>
            </a:endParaRPr>
          </a:p>
          <a:p>
            <a:pPr marL="286385" marR="5080" indent="-274320">
              <a:lnSpc>
                <a:spcPts val="1770"/>
              </a:lnSpc>
              <a:spcBef>
                <a:spcPts val="1300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7020" algn="l"/>
              </a:tabLst>
            </a:pP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Σκεφτείτε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500" spc="165" dirty="0">
                <a:solidFill>
                  <a:srgbClr val="FFFFFF"/>
                </a:solidFill>
                <a:latin typeface="Calibri"/>
                <a:cs typeface="Calibri"/>
              </a:rPr>
              <a:t>λήψη </a:t>
            </a:r>
            <a:r>
              <a:rPr sz="1500" spc="160" dirty="0">
                <a:solidFill>
                  <a:srgbClr val="FFFFFF"/>
                </a:solidFill>
                <a:latin typeface="Calibri"/>
                <a:cs typeface="Calibri"/>
              </a:rPr>
              <a:t>αποφάσεων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σχετικά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τρόπου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οποίο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σχετίζονται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500" spc="-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θαλάσσιο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πεδίο.</a:t>
            </a:r>
            <a:endParaRPr sz="1500">
              <a:latin typeface="Calibri"/>
              <a:cs typeface="Calibri"/>
            </a:endParaRPr>
          </a:p>
          <a:p>
            <a:pPr marL="287020" marR="927735" indent="-274320">
              <a:lnSpc>
                <a:spcPct val="113999"/>
              </a:lnSpc>
              <a:spcBef>
                <a:spcPts val="880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6385" algn="l"/>
              </a:tabLst>
            </a:pP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Εντοπισμός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ανθρωποκεντρικών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τρωτά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σημεία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θαλάσσιες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επιχειρήσεις.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5943193"/>
            <a:ext cx="695007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788164"/>
            <a:ext cx="3293998" cy="611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511" y="1790827"/>
            <a:ext cx="2879725" cy="34226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30627" y="2233801"/>
            <a:ext cx="6496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5" dirty="0">
                <a:solidFill>
                  <a:srgbClr val="D7791A"/>
                </a:solidFill>
                <a:latin typeface="Calibri"/>
                <a:cs typeface="Calibri"/>
              </a:rPr>
              <a:t>ΠΟΤΕ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00477" y="3926709"/>
            <a:ext cx="163195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0" dirty="0">
                <a:latin typeface="Calibri"/>
                <a:cs typeface="Calibri"/>
              </a:rPr>
              <a:t>Χρονοδιάγραμμα:</a:t>
            </a:r>
            <a:r>
              <a:rPr sz="1150" spc="-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2024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635246" y="1790827"/>
            <a:ext cx="2879725" cy="3422650"/>
            <a:chOff x="4635246" y="1790827"/>
            <a:chExt cx="2879725" cy="3422650"/>
          </a:xfrm>
        </p:grpSpPr>
        <p:sp>
          <p:nvSpPr>
            <p:cNvPr id="6" name="object 6"/>
            <p:cNvSpPr/>
            <p:nvPr/>
          </p:nvSpPr>
          <p:spPr>
            <a:xfrm>
              <a:off x="4651121" y="1806702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26" y="3011952"/>
                  </a:lnTo>
                  <a:lnTo>
                    <a:pt x="2826627" y="3057437"/>
                  </a:lnTo>
                  <a:lnTo>
                    <a:pt x="2810660" y="3101042"/>
                  </a:lnTo>
                  <a:lnTo>
                    <a:pt x="2790666" y="3142529"/>
                  </a:lnTo>
                  <a:lnTo>
                    <a:pt x="2766884" y="3181660"/>
                  </a:lnTo>
                  <a:lnTo>
                    <a:pt x="2739551" y="3218195"/>
                  </a:lnTo>
                  <a:lnTo>
                    <a:pt x="2708909" y="3251898"/>
                  </a:lnTo>
                  <a:lnTo>
                    <a:pt x="2675195" y="3282529"/>
                  </a:lnTo>
                  <a:lnTo>
                    <a:pt x="2638648" y="3309849"/>
                  </a:lnTo>
                  <a:lnTo>
                    <a:pt x="2599506" y="3333620"/>
                  </a:lnTo>
                  <a:lnTo>
                    <a:pt x="2558009" y="3353604"/>
                  </a:lnTo>
                  <a:lnTo>
                    <a:pt x="2514397" y="3369564"/>
                  </a:lnTo>
                  <a:lnTo>
                    <a:pt x="2468906" y="3381257"/>
                  </a:lnTo>
                  <a:lnTo>
                    <a:pt x="2421776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B9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51121" y="1806702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22887" y="3172942"/>
              <a:ext cx="510540" cy="439420"/>
            </a:xfrm>
            <a:custGeom>
              <a:avLst/>
              <a:gdLst/>
              <a:ahLst/>
              <a:cxnLst/>
              <a:rect l="l" t="t" r="r" b="b"/>
              <a:pathLst>
                <a:path w="510539" h="439420">
                  <a:moveTo>
                    <a:pt x="197421" y="351231"/>
                  </a:moveTo>
                  <a:lnTo>
                    <a:pt x="21398" y="279069"/>
                  </a:lnTo>
                  <a:lnTo>
                    <a:pt x="37312" y="240206"/>
                  </a:lnTo>
                  <a:lnTo>
                    <a:pt x="0" y="240206"/>
                  </a:lnTo>
                  <a:lnTo>
                    <a:pt x="0" y="0"/>
                  </a:lnTo>
                  <a:lnTo>
                    <a:pt x="151930" y="0"/>
                  </a:lnTo>
                  <a:lnTo>
                    <a:pt x="151930" y="64922"/>
                  </a:lnTo>
                  <a:lnTo>
                    <a:pt x="291286" y="122058"/>
                  </a:lnTo>
                  <a:lnTo>
                    <a:pt x="290296" y="124460"/>
                  </a:lnTo>
                  <a:lnTo>
                    <a:pt x="304088" y="130086"/>
                  </a:lnTo>
                  <a:lnTo>
                    <a:pt x="331646" y="130086"/>
                  </a:lnTo>
                  <a:lnTo>
                    <a:pt x="337654" y="143738"/>
                  </a:lnTo>
                  <a:lnTo>
                    <a:pt x="398792" y="168616"/>
                  </a:lnTo>
                  <a:lnTo>
                    <a:pt x="409901" y="168616"/>
                  </a:lnTo>
                  <a:lnTo>
                    <a:pt x="488137" y="200685"/>
                  </a:lnTo>
                  <a:lnTo>
                    <a:pt x="501383" y="200685"/>
                  </a:lnTo>
                  <a:lnTo>
                    <a:pt x="501383" y="206120"/>
                  </a:lnTo>
                  <a:lnTo>
                    <a:pt x="510387" y="209804"/>
                  </a:lnTo>
                  <a:lnTo>
                    <a:pt x="501383" y="231799"/>
                  </a:lnTo>
                  <a:lnTo>
                    <a:pt x="501383" y="280797"/>
                  </a:lnTo>
                  <a:lnTo>
                    <a:pt x="226263" y="280797"/>
                  </a:lnTo>
                  <a:lnTo>
                    <a:pt x="197421" y="351231"/>
                  </a:lnTo>
                  <a:close/>
                </a:path>
                <a:path w="510539" h="439420">
                  <a:moveTo>
                    <a:pt x="331646" y="130086"/>
                  </a:moveTo>
                  <a:lnTo>
                    <a:pt x="304088" y="130086"/>
                  </a:lnTo>
                  <a:lnTo>
                    <a:pt x="327163" y="119899"/>
                  </a:lnTo>
                  <a:lnTo>
                    <a:pt x="331646" y="130086"/>
                  </a:lnTo>
                  <a:close/>
                </a:path>
                <a:path w="510539" h="439420">
                  <a:moveTo>
                    <a:pt x="409901" y="168616"/>
                  </a:moveTo>
                  <a:lnTo>
                    <a:pt x="398792" y="168616"/>
                  </a:lnTo>
                  <a:lnTo>
                    <a:pt x="400392" y="164719"/>
                  </a:lnTo>
                  <a:lnTo>
                    <a:pt x="409901" y="168616"/>
                  </a:lnTo>
                  <a:close/>
                </a:path>
                <a:path w="510539" h="439420">
                  <a:moveTo>
                    <a:pt x="501383" y="437856"/>
                  </a:moveTo>
                  <a:lnTo>
                    <a:pt x="404138" y="437856"/>
                  </a:lnTo>
                  <a:lnTo>
                    <a:pt x="404138" y="433881"/>
                  </a:lnTo>
                  <a:lnTo>
                    <a:pt x="306578" y="393890"/>
                  </a:lnTo>
                  <a:lnTo>
                    <a:pt x="312038" y="380555"/>
                  </a:lnTo>
                  <a:lnTo>
                    <a:pt x="277240" y="301547"/>
                  </a:lnTo>
                  <a:lnTo>
                    <a:pt x="226263" y="280797"/>
                  </a:lnTo>
                  <a:lnTo>
                    <a:pt x="501383" y="280797"/>
                  </a:lnTo>
                  <a:lnTo>
                    <a:pt x="501383" y="437856"/>
                  </a:lnTo>
                  <a:close/>
                </a:path>
                <a:path w="510539" h="439420">
                  <a:moveTo>
                    <a:pt x="416572" y="438974"/>
                  </a:moveTo>
                  <a:lnTo>
                    <a:pt x="413841" y="437856"/>
                  </a:lnTo>
                  <a:lnTo>
                    <a:pt x="417029" y="437856"/>
                  </a:lnTo>
                  <a:lnTo>
                    <a:pt x="416572" y="438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54103" y="3397948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231" y="21590"/>
                  </a:moveTo>
                  <a:lnTo>
                    <a:pt x="54686" y="21590"/>
                  </a:lnTo>
                  <a:lnTo>
                    <a:pt x="54686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13030"/>
                  </a:lnTo>
                  <a:lnTo>
                    <a:pt x="42545" y="113030"/>
                  </a:lnTo>
                  <a:lnTo>
                    <a:pt x="42545" y="133350"/>
                  </a:lnTo>
                  <a:lnTo>
                    <a:pt x="97231" y="133350"/>
                  </a:lnTo>
                  <a:lnTo>
                    <a:pt x="97231" y="113030"/>
                  </a:lnTo>
                  <a:lnTo>
                    <a:pt x="97231" y="2159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3002" y="3263445"/>
              <a:ext cx="134946" cy="1766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05589" y="3028340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4" h="607695">
                  <a:moveTo>
                    <a:pt x="465289" y="428713"/>
                  </a:moveTo>
                  <a:lnTo>
                    <a:pt x="451446" y="389610"/>
                  </a:lnTo>
                  <a:lnTo>
                    <a:pt x="444373" y="384403"/>
                  </a:lnTo>
                  <a:lnTo>
                    <a:pt x="444322" y="428015"/>
                  </a:lnTo>
                  <a:lnTo>
                    <a:pt x="444284" y="482866"/>
                  </a:lnTo>
                  <a:lnTo>
                    <a:pt x="444169" y="496544"/>
                  </a:lnTo>
                  <a:lnTo>
                    <a:pt x="443915" y="498119"/>
                  </a:lnTo>
                  <a:lnTo>
                    <a:pt x="361137" y="463638"/>
                  </a:lnTo>
                  <a:lnTo>
                    <a:pt x="356666" y="457911"/>
                  </a:lnTo>
                  <a:lnTo>
                    <a:pt x="353479" y="451472"/>
                  </a:lnTo>
                  <a:lnTo>
                    <a:pt x="351637" y="444538"/>
                  </a:lnTo>
                  <a:lnTo>
                    <a:pt x="351231" y="437311"/>
                  </a:lnTo>
                  <a:lnTo>
                    <a:pt x="351320" y="384403"/>
                  </a:lnTo>
                  <a:lnTo>
                    <a:pt x="351434" y="369430"/>
                  </a:lnTo>
                  <a:lnTo>
                    <a:pt x="351688" y="367855"/>
                  </a:lnTo>
                  <a:lnTo>
                    <a:pt x="434467" y="402361"/>
                  </a:lnTo>
                  <a:lnTo>
                    <a:pt x="438924" y="408076"/>
                  </a:lnTo>
                  <a:lnTo>
                    <a:pt x="442125" y="414515"/>
                  </a:lnTo>
                  <a:lnTo>
                    <a:pt x="443966" y="421449"/>
                  </a:lnTo>
                  <a:lnTo>
                    <a:pt x="444322" y="428015"/>
                  </a:lnTo>
                  <a:lnTo>
                    <a:pt x="444322" y="384378"/>
                  </a:lnTo>
                  <a:lnTo>
                    <a:pt x="442595" y="383082"/>
                  </a:lnTo>
                  <a:lnTo>
                    <a:pt x="406044" y="367855"/>
                  </a:lnTo>
                  <a:lnTo>
                    <a:pt x="353237" y="345859"/>
                  </a:lnTo>
                  <a:lnTo>
                    <a:pt x="351409" y="345071"/>
                  </a:lnTo>
                  <a:lnTo>
                    <a:pt x="349440" y="344652"/>
                  </a:lnTo>
                  <a:lnTo>
                    <a:pt x="347459" y="344652"/>
                  </a:lnTo>
                  <a:lnTo>
                    <a:pt x="330327" y="437311"/>
                  </a:lnTo>
                  <a:lnTo>
                    <a:pt x="332016" y="451472"/>
                  </a:lnTo>
                  <a:lnTo>
                    <a:pt x="442366" y="520090"/>
                  </a:lnTo>
                  <a:lnTo>
                    <a:pt x="444195" y="520877"/>
                  </a:lnTo>
                  <a:lnTo>
                    <a:pt x="446303" y="521335"/>
                  </a:lnTo>
                  <a:lnTo>
                    <a:pt x="448144" y="521335"/>
                  </a:lnTo>
                  <a:lnTo>
                    <a:pt x="462305" y="498119"/>
                  </a:lnTo>
                  <a:lnTo>
                    <a:pt x="465162" y="493433"/>
                  </a:lnTo>
                  <a:lnTo>
                    <a:pt x="465289" y="428713"/>
                  </a:lnTo>
                  <a:close/>
                </a:path>
                <a:path w="940434" h="607695">
                  <a:moveTo>
                    <a:pt x="940092" y="326428"/>
                  </a:moveTo>
                  <a:lnTo>
                    <a:pt x="934466" y="273227"/>
                  </a:lnTo>
                  <a:lnTo>
                    <a:pt x="919175" y="247827"/>
                  </a:lnTo>
                  <a:lnTo>
                    <a:pt x="919175" y="304990"/>
                  </a:lnTo>
                  <a:lnTo>
                    <a:pt x="919175" y="326428"/>
                  </a:lnTo>
                  <a:lnTo>
                    <a:pt x="901966" y="382231"/>
                  </a:lnTo>
                  <a:lnTo>
                    <a:pt x="856310" y="418630"/>
                  </a:lnTo>
                  <a:lnTo>
                    <a:pt x="838936" y="425399"/>
                  </a:lnTo>
                  <a:lnTo>
                    <a:pt x="830732" y="421830"/>
                  </a:lnTo>
                  <a:lnTo>
                    <a:pt x="827265" y="412902"/>
                  </a:lnTo>
                  <a:lnTo>
                    <a:pt x="826935" y="411162"/>
                  </a:lnTo>
                  <a:lnTo>
                    <a:pt x="826782" y="392379"/>
                  </a:lnTo>
                  <a:lnTo>
                    <a:pt x="830554" y="386880"/>
                  </a:lnTo>
                  <a:lnTo>
                    <a:pt x="836256" y="384860"/>
                  </a:lnTo>
                  <a:lnTo>
                    <a:pt x="846289" y="379869"/>
                  </a:lnTo>
                  <a:lnTo>
                    <a:pt x="854075" y="372173"/>
                  </a:lnTo>
                  <a:lnTo>
                    <a:pt x="859104" y="362458"/>
                  </a:lnTo>
                  <a:lnTo>
                    <a:pt x="860869" y="351409"/>
                  </a:lnTo>
                  <a:lnTo>
                    <a:pt x="860767" y="344017"/>
                  </a:lnTo>
                  <a:lnTo>
                    <a:pt x="860399" y="338658"/>
                  </a:lnTo>
                  <a:lnTo>
                    <a:pt x="858697" y="332092"/>
                  </a:lnTo>
                  <a:lnTo>
                    <a:pt x="852220" y="327901"/>
                  </a:lnTo>
                  <a:lnTo>
                    <a:pt x="822972" y="309016"/>
                  </a:lnTo>
                  <a:lnTo>
                    <a:pt x="812444" y="311581"/>
                  </a:lnTo>
                  <a:lnTo>
                    <a:pt x="684872" y="364490"/>
                  </a:lnTo>
                  <a:lnTo>
                    <a:pt x="682574" y="367220"/>
                  </a:lnTo>
                  <a:lnTo>
                    <a:pt x="681812" y="370522"/>
                  </a:lnTo>
                  <a:lnTo>
                    <a:pt x="649071" y="516013"/>
                  </a:lnTo>
                  <a:lnTo>
                    <a:pt x="532688" y="563359"/>
                  </a:lnTo>
                  <a:lnTo>
                    <a:pt x="532688" y="364490"/>
                  </a:lnTo>
                  <a:lnTo>
                    <a:pt x="532434" y="364490"/>
                  </a:lnTo>
                  <a:lnTo>
                    <a:pt x="583844" y="344017"/>
                  </a:lnTo>
                  <a:lnTo>
                    <a:pt x="833513" y="244589"/>
                  </a:lnTo>
                  <a:lnTo>
                    <a:pt x="848906" y="240550"/>
                  </a:lnTo>
                  <a:lnTo>
                    <a:pt x="864654" y="240550"/>
                  </a:lnTo>
                  <a:lnTo>
                    <a:pt x="880097" y="244589"/>
                  </a:lnTo>
                  <a:lnTo>
                    <a:pt x="879957" y="244589"/>
                  </a:lnTo>
                  <a:lnTo>
                    <a:pt x="893737" y="252336"/>
                  </a:lnTo>
                  <a:lnTo>
                    <a:pt x="904659" y="262953"/>
                  </a:lnTo>
                  <a:lnTo>
                    <a:pt x="912736" y="275640"/>
                  </a:lnTo>
                  <a:lnTo>
                    <a:pt x="917663" y="289852"/>
                  </a:lnTo>
                  <a:lnTo>
                    <a:pt x="919175" y="304990"/>
                  </a:lnTo>
                  <a:lnTo>
                    <a:pt x="919175" y="247827"/>
                  </a:lnTo>
                  <a:lnTo>
                    <a:pt x="907021" y="240550"/>
                  </a:lnTo>
                  <a:lnTo>
                    <a:pt x="874661" y="221183"/>
                  </a:lnTo>
                  <a:lnTo>
                    <a:pt x="850201" y="219468"/>
                  </a:lnTo>
                  <a:lnTo>
                    <a:pt x="825817" y="225158"/>
                  </a:lnTo>
                  <a:lnTo>
                    <a:pt x="527418" y="344017"/>
                  </a:lnTo>
                  <a:lnTo>
                    <a:pt x="526694" y="343535"/>
                  </a:lnTo>
                  <a:lnTo>
                    <a:pt x="526288" y="343306"/>
                  </a:lnTo>
                  <a:lnTo>
                    <a:pt x="511797" y="337273"/>
                  </a:lnTo>
                  <a:lnTo>
                    <a:pt x="511759" y="359956"/>
                  </a:lnTo>
                  <a:lnTo>
                    <a:pt x="511683" y="430669"/>
                  </a:lnTo>
                  <a:lnTo>
                    <a:pt x="511416" y="567372"/>
                  </a:lnTo>
                  <a:lnTo>
                    <a:pt x="491032" y="565391"/>
                  </a:lnTo>
                  <a:lnTo>
                    <a:pt x="487692" y="566762"/>
                  </a:lnTo>
                  <a:lnTo>
                    <a:pt x="485521" y="569353"/>
                  </a:lnTo>
                  <a:lnTo>
                    <a:pt x="473367" y="583577"/>
                  </a:lnTo>
                  <a:lnTo>
                    <a:pt x="346798" y="530860"/>
                  </a:lnTo>
                  <a:lnTo>
                    <a:pt x="319430" y="502069"/>
                  </a:lnTo>
                  <a:lnTo>
                    <a:pt x="294462" y="437515"/>
                  </a:lnTo>
                  <a:lnTo>
                    <a:pt x="289534" y="427304"/>
                  </a:lnTo>
                  <a:lnTo>
                    <a:pt x="288455" y="425094"/>
                  </a:lnTo>
                  <a:lnTo>
                    <a:pt x="280771" y="415493"/>
                  </a:lnTo>
                  <a:lnTo>
                    <a:pt x="271843" y="409130"/>
                  </a:lnTo>
                  <a:lnTo>
                    <a:pt x="262153" y="406450"/>
                  </a:lnTo>
                  <a:lnTo>
                    <a:pt x="260032" y="406450"/>
                  </a:lnTo>
                  <a:lnTo>
                    <a:pt x="220370" y="454964"/>
                  </a:lnTo>
                  <a:lnTo>
                    <a:pt x="216268" y="461873"/>
                  </a:lnTo>
                  <a:lnTo>
                    <a:pt x="210070" y="466534"/>
                  </a:lnTo>
                  <a:lnTo>
                    <a:pt x="202577" y="468515"/>
                  </a:lnTo>
                  <a:lnTo>
                    <a:pt x="194627" y="467436"/>
                  </a:lnTo>
                  <a:lnTo>
                    <a:pt x="193433" y="466979"/>
                  </a:lnTo>
                  <a:lnTo>
                    <a:pt x="63652" y="412902"/>
                  </a:lnTo>
                  <a:lnTo>
                    <a:pt x="63512" y="412902"/>
                  </a:lnTo>
                  <a:lnTo>
                    <a:pt x="47104" y="379869"/>
                  </a:lnTo>
                  <a:lnTo>
                    <a:pt x="45212" y="378066"/>
                  </a:lnTo>
                  <a:lnTo>
                    <a:pt x="20904" y="367931"/>
                  </a:lnTo>
                  <a:lnTo>
                    <a:pt x="21297" y="155702"/>
                  </a:lnTo>
                  <a:lnTo>
                    <a:pt x="511759" y="359956"/>
                  </a:lnTo>
                  <a:lnTo>
                    <a:pt x="511759" y="337261"/>
                  </a:lnTo>
                  <a:lnTo>
                    <a:pt x="179006" y="198653"/>
                  </a:lnTo>
                  <a:lnTo>
                    <a:pt x="181165" y="190512"/>
                  </a:lnTo>
                  <a:lnTo>
                    <a:pt x="188976" y="161023"/>
                  </a:lnTo>
                  <a:lnTo>
                    <a:pt x="315836" y="108394"/>
                  </a:lnTo>
                  <a:lnTo>
                    <a:pt x="324091" y="111823"/>
                  </a:lnTo>
                  <a:lnTo>
                    <a:pt x="327075" y="119011"/>
                  </a:lnTo>
                  <a:lnTo>
                    <a:pt x="327812" y="120738"/>
                  </a:lnTo>
                  <a:lnTo>
                    <a:pt x="328168" y="122605"/>
                  </a:lnTo>
                  <a:lnTo>
                    <a:pt x="328206" y="133146"/>
                  </a:lnTo>
                  <a:lnTo>
                    <a:pt x="328320" y="137693"/>
                  </a:lnTo>
                  <a:lnTo>
                    <a:pt x="324548" y="143179"/>
                  </a:lnTo>
                  <a:lnTo>
                    <a:pt x="318820" y="145211"/>
                  </a:lnTo>
                  <a:lnTo>
                    <a:pt x="308787" y="150190"/>
                  </a:lnTo>
                  <a:lnTo>
                    <a:pt x="301015" y="157873"/>
                  </a:lnTo>
                  <a:lnTo>
                    <a:pt x="295986" y="167589"/>
                  </a:lnTo>
                  <a:lnTo>
                    <a:pt x="294208" y="178663"/>
                  </a:lnTo>
                  <a:lnTo>
                    <a:pt x="294093" y="195046"/>
                  </a:lnTo>
                  <a:lnTo>
                    <a:pt x="294055" y="196418"/>
                  </a:lnTo>
                  <a:lnTo>
                    <a:pt x="330492" y="224942"/>
                  </a:lnTo>
                  <a:lnTo>
                    <a:pt x="341960" y="222567"/>
                  </a:lnTo>
                  <a:lnTo>
                    <a:pt x="352094" y="218592"/>
                  </a:lnTo>
                  <a:lnTo>
                    <a:pt x="407403" y="174548"/>
                  </a:lnTo>
                  <a:lnTo>
                    <a:pt x="428269" y="106946"/>
                  </a:lnTo>
                  <a:lnTo>
                    <a:pt x="428231" y="85547"/>
                  </a:lnTo>
                  <a:lnTo>
                    <a:pt x="426961" y="69469"/>
                  </a:lnTo>
                  <a:lnTo>
                    <a:pt x="422605" y="53657"/>
                  </a:lnTo>
                  <a:lnTo>
                    <a:pt x="415366" y="38950"/>
                  </a:lnTo>
                  <a:lnTo>
                    <a:pt x="407403" y="28460"/>
                  </a:lnTo>
                  <a:lnTo>
                    <a:pt x="407403" y="85547"/>
                  </a:lnTo>
                  <a:lnTo>
                    <a:pt x="407403" y="106946"/>
                  </a:lnTo>
                  <a:lnTo>
                    <a:pt x="390144" y="162737"/>
                  </a:lnTo>
                  <a:lnTo>
                    <a:pt x="344500" y="199136"/>
                  </a:lnTo>
                  <a:lnTo>
                    <a:pt x="327101" y="205917"/>
                  </a:lnTo>
                  <a:lnTo>
                    <a:pt x="318897" y="202323"/>
                  </a:lnTo>
                  <a:lnTo>
                    <a:pt x="316090" y="195046"/>
                  </a:lnTo>
                  <a:lnTo>
                    <a:pt x="315429" y="193408"/>
                  </a:lnTo>
                  <a:lnTo>
                    <a:pt x="315099" y="191681"/>
                  </a:lnTo>
                  <a:lnTo>
                    <a:pt x="315023" y="178663"/>
                  </a:lnTo>
                  <a:lnTo>
                    <a:pt x="314947" y="172885"/>
                  </a:lnTo>
                  <a:lnTo>
                    <a:pt x="318719" y="167386"/>
                  </a:lnTo>
                  <a:lnTo>
                    <a:pt x="324472" y="165354"/>
                  </a:lnTo>
                  <a:lnTo>
                    <a:pt x="334492" y="160375"/>
                  </a:lnTo>
                  <a:lnTo>
                    <a:pt x="342265" y="152692"/>
                  </a:lnTo>
                  <a:lnTo>
                    <a:pt x="347281" y="142976"/>
                  </a:lnTo>
                  <a:lnTo>
                    <a:pt x="349059" y="131914"/>
                  </a:lnTo>
                  <a:lnTo>
                    <a:pt x="349059" y="125984"/>
                  </a:lnTo>
                  <a:lnTo>
                    <a:pt x="321691" y="90258"/>
                  </a:lnTo>
                  <a:lnTo>
                    <a:pt x="311137" y="89535"/>
                  </a:lnTo>
                  <a:lnTo>
                    <a:pt x="300609" y="92075"/>
                  </a:lnTo>
                  <a:lnTo>
                    <a:pt x="173164" y="144957"/>
                  </a:lnTo>
                  <a:lnTo>
                    <a:pt x="170916" y="147548"/>
                  </a:lnTo>
                  <a:lnTo>
                    <a:pt x="159524" y="190512"/>
                  </a:lnTo>
                  <a:lnTo>
                    <a:pt x="75971" y="155702"/>
                  </a:lnTo>
                  <a:lnTo>
                    <a:pt x="38379" y="140042"/>
                  </a:lnTo>
                  <a:lnTo>
                    <a:pt x="38252" y="139890"/>
                  </a:lnTo>
                  <a:lnTo>
                    <a:pt x="321703" y="25082"/>
                  </a:lnTo>
                  <a:lnTo>
                    <a:pt x="337096" y="21069"/>
                  </a:lnTo>
                  <a:lnTo>
                    <a:pt x="352831" y="21069"/>
                  </a:lnTo>
                  <a:lnTo>
                    <a:pt x="392836" y="43459"/>
                  </a:lnTo>
                  <a:lnTo>
                    <a:pt x="407403" y="85547"/>
                  </a:lnTo>
                  <a:lnTo>
                    <a:pt x="407403" y="28460"/>
                  </a:lnTo>
                  <a:lnTo>
                    <a:pt x="395071" y="21069"/>
                  </a:lnTo>
                  <a:lnTo>
                    <a:pt x="362724" y="1689"/>
                  </a:lnTo>
                  <a:lnTo>
                    <a:pt x="338277" y="0"/>
                  </a:lnTo>
                  <a:lnTo>
                    <a:pt x="313905" y="5702"/>
                  </a:lnTo>
                  <a:lnTo>
                    <a:pt x="6070" y="130670"/>
                  </a:lnTo>
                  <a:lnTo>
                    <a:pt x="355" y="172885"/>
                  </a:lnTo>
                  <a:lnTo>
                    <a:pt x="0" y="379107"/>
                  </a:lnTo>
                  <a:lnTo>
                    <a:pt x="2514" y="382930"/>
                  </a:lnTo>
                  <a:lnTo>
                    <a:pt x="31229" y="394893"/>
                  </a:lnTo>
                  <a:lnTo>
                    <a:pt x="47612" y="427875"/>
                  </a:lnTo>
                  <a:lnTo>
                    <a:pt x="49530" y="429628"/>
                  </a:lnTo>
                  <a:lnTo>
                    <a:pt x="51955" y="430669"/>
                  </a:lnTo>
                  <a:lnTo>
                    <a:pt x="185420" y="486257"/>
                  </a:lnTo>
                  <a:lnTo>
                    <a:pt x="201015" y="489737"/>
                  </a:lnTo>
                  <a:lnTo>
                    <a:pt x="215607" y="487121"/>
                  </a:lnTo>
                  <a:lnTo>
                    <a:pt x="229260" y="468515"/>
                  </a:lnTo>
                  <a:lnTo>
                    <a:pt x="257009" y="430669"/>
                  </a:lnTo>
                  <a:lnTo>
                    <a:pt x="257848" y="429044"/>
                  </a:lnTo>
                  <a:lnTo>
                    <a:pt x="259270" y="427494"/>
                  </a:lnTo>
                  <a:lnTo>
                    <a:pt x="258851" y="427494"/>
                  </a:lnTo>
                  <a:lnTo>
                    <a:pt x="260705" y="427304"/>
                  </a:lnTo>
                  <a:lnTo>
                    <a:pt x="263766" y="427494"/>
                  </a:lnTo>
                  <a:lnTo>
                    <a:pt x="270383" y="432447"/>
                  </a:lnTo>
                  <a:lnTo>
                    <a:pt x="292938" y="494017"/>
                  </a:lnTo>
                  <a:lnTo>
                    <a:pt x="301764" y="513397"/>
                  </a:lnTo>
                  <a:lnTo>
                    <a:pt x="312610" y="529539"/>
                  </a:lnTo>
                  <a:lnTo>
                    <a:pt x="325081" y="541959"/>
                  </a:lnTo>
                  <a:lnTo>
                    <a:pt x="338772" y="550164"/>
                  </a:lnTo>
                  <a:lnTo>
                    <a:pt x="476529" y="607542"/>
                  </a:lnTo>
                  <a:lnTo>
                    <a:pt x="481342" y="606386"/>
                  </a:lnTo>
                  <a:lnTo>
                    <a:pt x="497852" y="587070"/>
                  </a:lnTo>
                  <a:lnTo>
                    <a:pt x="520839" y="589292"/>
                  </a:lnTo>
                  <a:lnTo>
                    <a:pt x="522947" y="589292"/>
                  </a:lnTo>
                  <a:lnTo>
                    <a:pt x="523951" y="589114"/>
                  </a:lnTo>
                  <a:lnTo>
                    <a:pt x="524764" y="588835"/>
                  </a:lnTo>
                  <a:lnTo>
                    <a:pt x="525538" y="588835"/>
                  </a:lnTo>
                  <a:lnTo>
                    <a:pt x="529882" y="587070"/>
                  </a:lnTo>
                  <a:lnTo>
                    <a:pt x="538467" y="583577"/>
                  </a:lnTo>
                  <a:lnTo>
                    <a:pt x="578307" y="567372"/>
                  </a:lnTo>
                  <a:lnTo>
                    <a:pt x="588175" y="563359"/>
                  </a:lnTo>
                  <a:lnTo>
                    <a:pt x="665149" y="532041"/>
                  </a:lnTo>
                  <a:lnTo>
                    <a:pt x="667512" y="529272"/>
                  </a:lnTo>
                  <a:lnTo>
                    <a:pt x="701001" y="380403"/>
                  </a:lnTo>
                  <a:lnTo>
                    <a:pt x="827671" y="327901"/>
                  </a:lnTo>
                  <a:lnTo>
                    <a:pt x="835926" y="331292"/>
                  </a:lnTo>
                  <a:lnTo>
                    <a:pt x="838911" y="338518"/>
                  </a:lnTo>
                  <a:lnTo>
                    <a:pt x="839647" y="340233"/>
                  </a:lnTo>
                  <a:lnTo>
                    <a:pt x="840003" y="342061"/>
                  </a:lnTo>
                  <a:lnTo>
                    <a:pt x="840117" y="355930"/>
                  </a:lnTo>
                  <a:lnTo>
                    <a:pt x="840155" y="357187"/>
                  </a:lnTo>
                  <a:lnTo>
                    <a:pt x="836383" y="362661"/>
                  </a:lnTo>
                  <a:lnTo>
                    <a:pt x="830630" y="364693"/>
                  </a:lnTo>
                  <a:lnTo>
                    <a:pt x="820610" y="369684"/>
                  </a:lnTo>
                  <a:lnTo>
                    <a:pt x="812838" y="377380"/>
                  </a:lnTo>
                  <a:lnTo>
                    <a:pt x="807808" y="387096"/>
                  </a:lnTo>
                  <a:lnTo>
                    <a:pt x="806018" y="398157"/>
                  </a:lnTo>
                  <a:lnTo>
                    <a:pt x="806069" y="409130"/>
                  </a:lnTo>
                  <a:lnTo>
                    <a:pt x="826719" y="441477"/>
                  </a:lnTo>
                  <a:lnTo>
                    <a:pt x="840701" y="444601"/>
                  </a:lnTo>
                  <a:lnTo>
                    <a:pt x="844892" y="444601"/>
                  </a:lnTo>
                  <a:lnTo>
                    <a:pt x="885863" y="425399"/>
                  </a:lnTo>
                  <a:lnTo>
                    <a:pt x="919238" y="394030"/>
                  </a:lnTo>
                  <a:lnTo>
                    <a:pt x="934656" y="362178"/>
                  </a:lnTo>
                  <a:lnTo>
                    <a:pt x="940092" y="3264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495035" y="2233801"/>
            <a:ext cx="968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60" dirty="0">
                <a:solidFill>
                  <a:srgbClr val="D7791A"/>
                </a:solidFill>
                <a:latin typeface="Times New Roman"/>
                <a:cs typeface="Times New Roman"/>
              </a:rPr>
              <a:t>ΠΟΥ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04205" y="3927954"/>
            <a:ext cx="126301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100"/>
              </a:spcBef>
            </a:pPr>
            <a:r>
              <a:rPr sz="1150" spc="65" dirty="0">
                <a:latin typeface="Calibri"/>
                <a:cs typeface="Calibri"/>
              </a:rPr>
              <a:t>ONLINE</a:t>
            </a:r>
            <a:r>
              <a:rPr sz="1150" spc="40" dirty="0">
                <a:latin typeface="Calibri"/>
                <a:cs typeface="Calibri"/>
              </a:rPr>
              <a:t>-</a:t>
            </a:r>
            <a:r>
              <a:rPr sz="1150" spc="70" dirty="0">
                <a:latin typeface="Calibri"/>
                <a:cs typeface="Calibri"/>
              </a:rPr>
              <a:t>Ψηφιακό</a:t>
            </a:r>
            <a:r>
              <a:rPr sz="1150" spc="30" dirty="0">
                <a:latin typeface="Calibri"/>
                <a:cs typeface="Calibri"/>
              </a:rPr>
              <a:t>ς  </a:t>
            </a:r>
            <a:r>
              <a:rPr sz="1150" spc="40" dirty="0">
                <a:latin typeface="Calibri"/>
                <a:cs typeface="Calibri"/>
              </a:rPr>
              <a:t>σύνδεσμος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368531" y="690918"/>
            <a:ext cx="14522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FFB900"/>
                </a:solidFill>
              </a:rPr>
              <a:t>Ημέρα</a:t>
            </a:r>
            <a:r>
              <a:rPr spc="80" dirty="0">
                <a:solidFill>
                  <a:srgbClr val="FFB900"/>
                </a:solidFill>
              </a:rPr>
              <a:t> </a:t>
            </a:r>
            <a:r>
              <a:rPr spc="75" dirty="0">
                <a:solidFill>
                  <a:srgbClr val="FFB900"/>
                </a:solidFill>
              </a:rPr>
              <a:t>1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11150" y="6118923"/>
            <a:ext cx="6881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5" dirty="0">
                <a:latin typeface="Calibri"/>
                <a:cs typeface="Calibri"/>
              </a:rPr>
              <a:t>ΌΝΟΜΑ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ΕΚΠΑΙΔΕΥΤΙΚΉΣ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ΕΝΌΤΗΤΑΣ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CSP:</a:t>
            </a:r>
            <a:r>
              <a:rPr sz="900" b="1" spc="30" dirty="0">
                <a:latin typeface="Calibri"/>
                <a:cs typeface="Calibri"/>
              </a:rPr>
              <a:t> ΠΑΡΊΣΣΙ: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ΠΡΌΤΥΠΟ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ΠΑΡΟΥΣΊΑΣΗΣ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ΠΟΥ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ΔΗΜΙΟΥΡΓΉΘΗΚΕ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ΑΠΌ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ΤΟΥΣ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CRISTIANA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&amp;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PARESH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63491" y="6268148"/>
            <a:ext cx="1498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latin typeface="Calibri"/>
                <a:cs typeface="Calibri"/>
              </a:rPr>
              <a:t>1</a:t>
            </a:r>
            <a:r>
              <a:rPr sz="900" spc="45" dirty="0"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549388" y="8978"/>
            <a:ext cx="3350260" cy="6837680"/>
            <a:chOff x="7549388" y="8978"/>
            <a:chExt cx="3350260" cy="6837680"/>
          </a:xfrm>
        </p:grpSpPr>
        <p:sp>
          <p:nvSpPr>
            <p:cNvPr id="18" name="object 18"/>
            <p:cNvSpPr/>
            <p:nvPr/>
          </p:nvSpPr>
          <p:spPr>
            <a:xfrm>
              <a:off x="8359559" y="8978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>
                  <a:moveTo>
                    <a:pt x="1305872" y="4529759"/>
                  </a:moveTo>
                  <a:lnTo>
                    <a:pt x="1219948" y="4529759"/>
                  </a:lnTo>
                  <a:lnTo>
                    <a:pt x="1262532" y="4523078"/>
                  </a:lnTo>
                  <a:lnTo>
                    <a:pt x="1301431" y="4505109"/>
                  </a:lnTo>
                  <a:lnTo>
                    <a:pt x="1334325" y="4476901"/>
                  </a:lnTo>
                  <a:lnTo>
                    <a:pt x="1358924" y="4439475"/>
                  </a:lnTo>
                  <a:lnTo>
                    <a:pt x="1698344" y="3172307"/>
                  </a:lnTo>
                  <a:lnTo>
                    <a:pt x="2513444" y="0"/>
                  </a:lnTo>
                  <a:lnTo>
                    <a:pt x="2520073" y="0"/>
                  </a:lnTo>
                  <a:lnTo>
                    <a:pt x="2526689" y="127"/>
                  </a:lnTo>
                  <a:lnTo>
                    <a:pt x="2533319" y="508"/>
                  </a:lnTo>
                  <a:lnTo>
                    <a:pt x="2539936" y="1230"/>
                  </a:lnTo>
                  <a:lnTo>
                    <a:pt x="1722309" y="3178632"/>
                  </a:lnTo>
                  <a:lnTo>
                    <a:pt x="1382902" y="4447057"/>
                  </a:lnTo>
                  <a:lnTo>
                    <a:pt x="1382902" y="4448326"/>
                  </a:lnTo>
                  <a:lnTo>
                    <a:pt x="1354429" y="4491938"/>
                  </a:lnTo>
                  <a:lnTo>
                    <a:pt x="1316202" y="4524933"/>
                  </a:lnTo>
                  <a:lnTo>
                    <a:pt x="1305872" y="4529759"/>
                  </a:lnTo>
                  <a:close/>
                </a:path>
                <a:path w="2540000" h="6837680">
                  <a:moveTo>
                    <a:pt x="26491" y="6837361"/>
                  </a:moveTo>
                  <a:lnTo>
                    <a:pt x="0" y="6837361"/>
                  </a:lnTo>
                  <a:lnTo>
                    <a:pt x="1257" y="6833578"/>
                  </a:lnTo>
                  <a:lnTo>
                    <a:pt x="5041" y="6820941"/>
                  </a:lnTo>
                  <a:lnTo>
                    <a:pt x="579158" y="4728793"/>
                  </a:lnTo>
                  <a:lnTo>
                    <a:pt x="970305" y="3283496"/>
                  </a:lnTo>
                  <a:lnTo>
                    <a:pt x="988859" y="3238322"/>
                  </a:lnTo>
                  <a:lnTo>
                    <a:pt x="1017827" y="3200946"/>
                  </a:lnTo>
                  <a:lnTo>
                    <a:pt x="1055001" y="3172624"/>
                  </a:lnTo>
                  <a:lnTo>
                    <a:pt x="1098156" y="3154628"/>
                  </a:lnTo>
                  <a:lnTo>
                    <a:pt x="1145108" y="3148202"/>
                  </a:lnTo>
                  <a:lnTo>
                    <a:pt x="1193634" y="3154628"/>
                  </a:lnTo>
                  <a:lnTo>
                    <a:pt x="1239684" y="3174719"/>
                  </a:lnTo>
                  <a:lnTo>
                    <a:pt x="1138707" y="3174719"/>
                  </a:lnTo>
                  <a:lnTo>
                    <a:pt x="1091195" y="3185185"/>
                  </a:lnTo>
                  <a:lnTo>
                    <a:pt x="1049312" y="3209366"/>
                  </a:lnTo>
                  <a:lnTo>
                    <a:pt x="1016342" y="3245307"/>
                  </a:lnTo>
                  <a:lnTo>
                    <a:pt x="995540" y="3291065"/>
                  </a:lnTo>
                  <a:lnTo>
                    <a:pt x="604393" y="4736376"/>
                  </a:lnTo>
                  <a:lnTo>
                    <a:pt x="26491" y="6837361"/>
                  </a:lnTo>
                  <a:close/>
                </a:path>
                <a:path w="2540000" h="6837680">
                  <a:moveTo>
                    <a:pt x="877125" y="6017946"/>
                  </a:moveTo>
                  <a:lnTo>
                    <a:pt x="798117" y="5998857"/>
                  </a:lnTo>
                  <a:lnTo>
                    <a:pt x="743331" y="5956211"/>
                  </a:lnTo>
                  <a:lnTo>
                    <a:pt x="708190" y="5894159"/>
                  </a:lnTo>
                  <a:lnTo>
                    <a:pt x="699287" y="5824245"/>
                  </a:lnTo>
                  <a:lnTo>
                    <a:pt x="705180" y="5788557"/>
                  </a:lnTo>
                  <a:lnTo>
                    <a:pt x="1060526" y="4465434"/>
                  </a:lnTo>
                  <a:lnTo>
                    <a:pt x="1058937" y="4463326"/>
                  </a:lnTo>
                  <a:lnTo>
                    <a:pt x="1040954" y="4420108"/>
                  </a:lnTo>
                  <a:lnTo>
                    <a:pt x="1034541" y="4373105"/>
                  </a:lnTo>
                  <a:lnTo>
                    <a:pt x="1040954" y="4324515"/>
                  </a:lnTo>
                  <a:lnTo>
                    <a:pt x="1298359" y="3373182"/>
                  </a:lnTo>
                  <a:lnTo>
                    <a:pt x="1303807" y="3342004"/>
                  </a:lnTo>
                  <a:lnTo>
                    <a:pt x="1283220" y="3253168"/>
                  </a:lnTo>
                  <a:lnTo>
                    <a:pt x="1243469" y="3207054"/>
                  </a:lnTo>
                  <a:lnTo>
                    <a:pt x="1188579" y="3179889"/>
                  </a:lnTo>
                  <a:lnTo>
                    <a:pt x="1138707" y="3174719"/>
                  </a:lnTo>
                  <a:lnTo>
                    <a:pt x="1239684" y="3174719"/>
                  </a:lnTo>
                  <a:lnTo>
                    <a:pt x="1283944" y="3210763"/>
                  </a:lnTo>
                  <a:lnTo>
                    <a:pt x="1319314" y="3273793"/>
                  </a:lnTo>
                  <a:lnTo>
                    <a:pt x="1327226" y="3308603"/>
                  </a:lnTo>
                  <a:lnTo>
                    <a:pt x="1328266" y="3344112"/>
                  </a:lnTo>
                  <a:lnTo>
                    <a:pt x="1322336" y="3379508"/>
                  </a:lnTo>
                  <a:lnTo>
                    <a:pt x="1064933" y="4330827"/>
                  </a:lnTo>
                  <a:lnTo>
                    <a:pt x="1059763" y="4380763"/>
                  </a:lnTo>
                  <a:lnTo>
                    <a:pt x="1070215" y="4428337"/>
                  </a:lnTo>
                  <a:lnTo>
                    <a:pt x="1070394" y="4428680"/>
                  </a:lnTo>
                  <a:lnTo>
                    <a:pt x="1096735" y="4428680"/>
                  </a:lnTo>
                  <a:lnTo>
                    <a:pt x="1088351" y="4459833"/>
                  </a:lnTo>
                  <a:lnTo>
                    <a:pt x="1094370" y="4470272"/>
                  </a:lnTo>
                  <a:lnTo>
                    <a:pt x="1116898" y="4490999"/>
                  </a:lnTo>
                  <a:lnTo>
                    <a:pt x="1079957" y="4490999"/>
                  </a:lnTo>
                  <a:lnTo>
                    <a:pt x="729030" y="5794972"/>
                  </a:lnTo>
                  <a:lnTo>
                    <a:pt x="723798" y="5825845"/>
                  </a:lnTo>
                  <a:lnTo>
                    <a:pt x="724801" y="5856478"/>
                  </a:lnTo>
                  <a:lnTo>
                    <a:pt x="744093" y="5914147"/>
                  </a:lnTo>
                  <a:lnTo>
                    <a:pt x="782993" y="5960274"/>
                  </a:lnTo>
                  <a:lnTo>
                    <a:pt x="836968" y="5987186"/>
                  </a:lnTo>
                  <a:lnTo>
                    <a:pt x="885825" y="5992584"/>
                  </a:lnTo>
                  <a:lnTo>
                    <a:pt x="967276" y="5992584"/>
                  </a:lnTo>
                  <a:lnTo>
                    <a:pt x="965669" y="5993827"/>
                  </a:lnTo>
                  <a:lnTo>
                    <a:pt x="923328" y="6011697"/>
                  </a:lnTo>
                  <a:lnTo>
                    <a:pt x="877125" y="6017946"/>
                  </a:lnTo>
                  <a:close/>
                </a:path>
                <a:path w="2540000" h="6837680">
                  <a:moveTo>
                    <a:pt x="1096735" y="4428680"/>
                  </a:moveTo>
                  <a:lnTo>
                    <a:pt x="1070394" y="4428680"/>
                  </a:lnTo>
                  <a:lnTo>
                    <a:pt x="1085469" y="4372583"/>
                  </a:lnTo>
                  <a:lnTo>
                    <a:pt x="1111833" y="4372583"/>
                  </a:lnTo>
                  <a:lnTo>
                    <a:pt x="1096735" y="4428680"/>
                  </a:lnTo>
                  <a:close/>
                </a:path>
                <a:path w="2540000" h="6837680">
                  <a:moveTo>
                    <a:pt x="967276" y="5992584"/>
                  </a:moveTo>
                  <a:lnTo>
                    <a:pt x="885825" y="5992584"/>
                  </a:lnTo>
                  <a:lnTo>
                    <a:pt x="932332" y="5982347"/>
                  </a:lnTo>
                  <a:lnTo>
                    <a:pt x="973239" y="5958395"/>
                  </a:lnTo>
                  <a:lnTo>
                    <a:pt x="1005292" y="5922645"/>
                  </a:lnTo>
                  <a:lnTo>
                    <a:pt x="1025231" y="5876988"/>
                  </a:lnTo>
                  <a:lnTo>
                    <a:pt x="1429372" y="4372583"/>
                  </a:lnTo>
                  <a:lnTo>
                    <a:pt x="1455724" y="4372583"/>
                  </a:lnTo>
                  <a:lnTo>
                    <a:pt x="1049083" y="5883388"/>
                  </a:lnTo>
                  <a:lnTo>
                    <a:pt x="1030592" y="5928385"/>
                  </a:lnTo>
                  <a:lnTo>
                    <a:pt x="1002105" y="5965633"/>
                  </a:lnTo>
                  <a:lnTo>
                    <a:pt x="967276" y="5992584"/>
                  </a:lnTo>
                  <a:close/>
                </a:path>
                <a:path w="2540000" h="6837680">
                  <a:moveTo>
                    <a:pt x="1221155" y="4554244"/>
                  </a:moveTo>
                  <a:lnTo>
                    <a:pt x="1169656" y="4548123"/>
                  </a:lnTo>
                  <a:lnTo>
                    <a:pt x="1124545" y="4529544"/>
                  </a:lnTo>
                  <a:lnTo>
                    <a:pt x="1087221" y="4500536"/>
                  </a:lnTo>
                  <a:lnTo>
                    <a:pt x="1079957" y="4490999"/>
                  </a:lnTo>
                  <a:lnTo>
                    <a:pt x="1116898" y="4490999"/>
                  </a:lnTo>
                  <a:lnTo>
                    <a:pt x="1130261" y="4503292"/>
                  </a:lnTo>
                  <a:lnTo>
                    <a:pt x="1175969" y="4524121"/>
                  </a:lnTo>
                  <a:lnTo>
                    <a:pt x="1219948" y="4529759"/>
                  </a:lnTo>
                  <a:lnTo>
                    <a:pt x="1305872" y="4529759"/>
                  </a:lnTo>
                  <a:lnTo>
                    <a:pt x="1270888" y="4546103"/>
                  </a:lnTo>
                  <a:lnTo>
                    <a:pt x="1221155" y="4554244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B9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6577" y="3303708"/>
              <a:ext cx="154969" cy="15179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9222" y="3003163"/>
              <a:ext cx="151932" cy="1548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7899" y="3446391"/>
              <a:ext cx="151932" cy="1517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76577" y="3003163"/>
              <a:ext cx="154969" cy="1548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7899" y="2860480"/>
              <a:ext cx="154969" cy="15179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99224" y="3297636"/>
              <a:ext cx="151932" cy="15179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220760" y="3431792"/>
              <a:ext cx="248920" cy="316230"/>
            </a:xfrm>
            <a:custGeom>
              <a:avLst/>
              <a:gdLst/>
              <a:ahLst/>
              <a:cxnLst/>
              <a:rect l="l" t="t" r="r" b="b"/>
              <a:pathLst>
                <a:path w="248920" h="316229">
                  <a:moveTo>
                    <a:pt x="203766" y="316230"/>
                  </a:moveTo>
                  <a:lnTo>
                    <a:pt x="186851" y="316230"/>
                  </a:lnTo>
                  <a:lnTo>
                    <a:pt x="184877" y="314959"/>
                  </a:lnTo>
                  <a:lnTo>
                    <a:pt x="184875" y="172719"/>
                  </a:lnTo>
                  <a:lnTo>
                    <a:pt x="180242" y="172719"/>
                  </a:lnTo>
                  <a:lnTo>
                    <a:pt x="171252" y="170179"/>
                  </a:lnTo>
                  <a:lnTo>
                    <a:pt x="142050" y="154939"/>
                  </a:lnTo>
                  <a:lnTo>
                    <a:pt x="121773" y="129539"/>
                  </a:lnTo>
                  <a:lnTo>
                    <a:pt x="112227" y="99059"/>
                  </a:lnTo>
                  <a:lnTo>
                    <a:pt x="115216" y="66039"/>
                  </a:lnTo>
                  <a:lnTo>
                    <a:pt x="0" y="0"/>
                  </a:lnTo>
                  <a:lnTo>
                    <a:pt x="42023" y="0"/>
                  </a:lnTo>
                  <a:lnTo>
                    <a:pt x="123773" y="46989"/>
                  </a:lnTo>
                  <a:lnTo>
                    <a:pt x="150150" y="46989"/>
                  </a:lnTo>
                  <a:lnTo>
                    <a:pt x="137561" y="66039"/>
                  </a:lnTo>
                  <a:lnTo>
                    <a:pt x="132636" y="90169"/>
                  </a:lnTo>
                  <a:lnTo>
                    <a:pt x="137561" y="114299"/>
                  </a:lnTo>
                  <a:lnTo>
                    <a:pt x="150989" y="134619"/>
                  </a:lnTo>
                  <a:lnTo>
                    <a:pt x="170903" y="147319"/>
                  </a:lnTo>
                  <a:lnTo>
                    <a:pt x="195283" y="152399"/>
                  </a:lnTo>
                  <a:lnTo>
                    <a:pt x="248492" y="152399"/>
                  </a:lnTo>
                  <a:lnTo>
                    <a:pt x="237149" y="162559"/>
                  </a:lnTo>
                  <a:lnTo>
                    <a:pt x="205742" y="172719"/>
                  </a:lnTo>
                  <a:lnTo>
                    <a:pt x="205742" y="314959"/>
                  </a:lnTo>
                  <a:lnTo>
                    <a:pt x="203766" y="3162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16044" y="3459732"/>
              <a:ext cx="113317" cy="12446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953563" y="2853943"/>
              <a:ext cx="923925" cy="648970"/>
            </a:xfrm>
            <a:custGeom>
              <a:avLst/>
              <a:gdLst/>
              <a:ahLst/>
              <a:cxnLst/>
              <a:rect l="l" t="t" r="r" b="b"/>
              <a:pathLst>
                <a:path w="923925" h="648970">
                  <a:moveTo>
                    <a:pt x="447128" y="586740"/>
                  </a:moveTo>
                  <a:lnTo>
                    <a:pt x="324675" y="586740"/>
                  </a:lnTo>
                  <a:lnTo>
                    <a:pt x="326885" y="588010"/>
                  </a:lnTo>
                  <a:lnTo>
                    <a:pt x="443230" y="588010"/>
                  </a:lnTo>
                  <a:lnTo>
                    <a:pt x="447128" y="586740"/>
                  </a:lnTo>
                  <a:close/>
                </a:path>
                <a:path w="923925" h="648970">
                  <a:moveTo>
                    <a:pt x="516483" y="605790"/>
                  </a:moveTo>
                  <a:lnTo>
                    <a:pt x="511797" y="600710"/>
                  </a:lnTo>
                  <a:lnTo>
                    <a:pt x="482904" y="586740"/>
                  </a:lnTo>
                  <a:lnTo>
                    <a:pt x="451027" y="585470"/>
                  </a:lnTo>
                  <a:lnTo>
                    <a:pt x="411289" y="601980"/>
                  </a:lnTo>
                  <a:lnTo>
                    <a:pt x="390969" y="624840"/>
                  </a:lnTo>
                  <a:lnTo>
                    <a:pt x="417334" y="624840"/>
                  </a:lnTo>
                  <a:lnTo>
                    <a:pt x="418172" y="623570"/>
                  </a:lnTo>
                  <a:lnTo>
                    <a:pt x="438099" y="609600"/>
                  </a:lnTo>
                  <a:lnTo>
                    <a:pt x="462470" y="605790"/>
                  </a:lnTo>
                  <a:lnTo>
                    <a:pt x="516483" y="605790"/>
                  </a:lnTo>
                  <a:close/>
                </a:path>
                <a:path w="923925" h="648970">
                  <a:moveTo>
                    <a:pt x="923353" y="119380"/>
                  </a:moveTo>
                  <a:lnTo>
                    <a:pt x="917587" y="109220"/>
                  </a:lnTo>
                  <a:lnTo>
                    <a:pt x="911199" y="107950"/>
                  </a:lnTo>
                  <a:lnTo>
                    <a:pt x="790117" y="177800"/>
                  </a:lnTo>
                  <a:lnTo>
                    <a:pt x="784948" y="172923"/>
                  </a:lnTo>
                  <a:lnTo>
                    <a:pt x="784948" y="226060"/>
                  </a:lnTo>
                  <a:lnTo>
                    <a:pt x="779983" y="251460"/>
                  </a:lnTo>
                  <a:lnTo>
                    <a:pt x="766559" y="270510"/>
                  </a:lnTo>
                  <a:lnTo>
                    <a:pt x="746658" y="284480"/>
                  </a:lnTo>
                  <a:lnTo>
                    <a:pt x="722274" y="289560"/>
                  </a:lnTo>
                  <a:lnTo>
                    <a:pt x="697890" y="284480"/>
                  </a:lnTo>
                  <a:lnTo>
                    <a:pt x="677964" y="270510"/>
                  </a:lnTo>
                  <a:lnTo>
                    <a:pt x="664540" y="251460"/>
                  </a:lnTo>
                  <a:lnTo>
                    <a:pt x="659599" y="226060"/>
                  </a:lnTo>
                  <a:lnTo>
                    <a:pt x="664540" y="201930"/>
                  </a:lnTo>
                  <a:lnTo>
                    <a:pt x="677964" y="181610"/>
                  </a:lnTo>
                  <a:lnTo>
                    <a:pt x="689927" y="173990"/>
                  </a:lnTo>
                  <a:lnTo>
                    <a:pt x="697890" y="168910"/>
                  </a:lnTo>
                  <a:lnTo>
                    <a:pt x="722274" y="163830"/>
                  </a:lnTo>
                  <a:lnTo>
                    <a:pt x="746671" y="168910"/>
                  </a:lnTo>
                  <a:lnTo>
                    <a:pt x="766597" y="181610"/>
                  </a:lnTo>
                  <a:lnTo>
                    <a:pt x="780021" y="201930"/>
                  </a:lnTo>
                  <a:lnTo>
                    <a:pt x="784948" y="226060"/>
                  </a:lnTo>
                  <a:lnTo>
                    <a:pt x="784948" y="172923"/>
                  </a:lnTo>
                  <a:lnTo>
                    <a:pt x="775335" y="163830"/>
                  </a:lnTo>
                  <a:lnTo>
                    <a:pt x="765937" y="154940"/>
                  </a:lnTo>
                  <a:lnTo>
                    <a:pt x="735990" y="143510"/>
                  </a:lnTo>
                  <a:lnTo>
                    <a:pt x="673811" y="158750"/>
                  </a:lnTo>
                  <a:lnTo>
                    <a:pt x="657682" y="173990"/>
                  </a:lnTo>
                  <a:lnTo>
                    <a:pt x="575183" y="125730"/>
                  </a:lnTo>
                  <a:lnTo>
                    <a:pt x="542620" y="106680"/>
                  </a:lnTo>
                  <a:lnTo>
                    <a:pt x="545617" y="73660"/>
                  </a:lnTo>
                  <a:lnTo>
                    <a:pt x="536054" y="43180"/>
                  </a:lnTo>
                  <a:lnTo>
                    <a:pt x="525170" y="30276"/>
                  </a:lnTo>
                  <a:lnTo>
                    <a:pt x="525170" y="83820"/>
                  </a:lnTo>
                  <a:lnTo>
                    <a:pt x="520242" y="107950"/>
                  </a:lnTo>
                  <a:lnTo>
                    <a:pt x="506806" y="128270"/>
                  </a:lnTo>
                  <a:lnTo>
                    <a:pt x="486879" y="140970"/>
                  </a:lnTo>
                  <a:lnTo>
                    <a:pt x="462470" y="146050"/>
                  </a:lnTo>
                  <a:lnTo>
                    <a:pt x="438086" y="140970"/>
                  </a:lnTo>
                  <a:lnTo>
                    <a:pt x="418172" y="128270"/>
                  </a:lnTo>
                  <a:lnTo>
                    <a:pt x="416496" y="125730"/>
                  </a:lnTo>
                  <a:lnTo>
                    <a:pt x="404749" y="107950"/>
                  </a:lnTo>
                  <a:lnTo>
                    <a:pt x="404761" y="59690"/>
                  </a:lnTo>
                  <a:lnTo>
                    <a:pt x="438111" y="25400"/>
                  </a:lnTo>
                  <a:lnTo>
                    <a:pt x="462470" y="20320"/>
                  </a:lnTo>
                  <a:lnTo>
                    <a:pt x="486879" y="25400"/>
                  </a:lnTo>
                  <a:lnTo>
                    <a:pt x="506806" y="39370"/>
                  </a:lnTo>
                  <a:lnTo>
                    <a:pt x="520242" y="58420"/>
                  </a:lnTo>
                  <a:lnTo>
                    <a:pt x="525170" y="83820"/>
                  </a:lnTo>
                  <a:lnTo>
                    <a:pt x="525170" y="30276"/>
                  </a:lnTo>
                  <a:lnTo>
                    <a:pt x="516788" y="20320"/>
                  </a:lnTo>
                  <a:lnTo>
                    <a:pt x="515708" y="19050"/>
                  </a:lnTo>
                  <a:lnTo>
                    <a:pt x="486422" y="3810"/>
                  </a:lnTo>
                  <a:lnTo>
                    <a:pt x="453377" y="0"/>
                  </a:lnTo>
                  <a:lnTo>
                    <a:pt x="398068" y="30480"/>
                  </a:lnTo>
                  <a:lnTo>
                    <a:pt x="379857" y="71120"/>
                  </a:lnTo>
                  <a:lnTo>
                    <a:pt x="378993" y="83820"/>
                  </a:lnTo>
                  <a:lnTo>
                    <a:pt x="379857" y="95250"/>
                  </a:lnTo>
                  <a:lnTo>
                    <a:pt x="382485" y="106680"/>
                  </a:lnTo>
                  <a:lnTo>
                    <a:pt x="267195" y="173990"/>
                  </a:lnTo>
                  <a:lnTo>
                    <a:pt x="265239" y="172351"/>
                  </a:lnTo>
                  <a:lnTo>
                    <a:pt x="265239" y="226060"/>
                  </a:lnTo>
                  <a:lnTo>
                    <a:pt x="260324" y="250190"/>
                  </a:lnTo>
                  <a:lnTo>
                    <a:pt x="246900" y="270510"/>
                  </a:lnTo>
                  <a:lnTo>
                    <a:pt x="226987" y="284480"/>
                  </a:lnTo>
                  <a:lnTo>
                    <a:pt x="202590" y="289560"/>
                  </a:lnTo>
                  <a:lnTo>
                    <a:pt x="178219" y="284480"/>
                  </a:lnTo>
                  <a:lnTo>
                    <a:pt x="158305" y="270510"/>
                  </a:lnTo>
                  <a:lnTo>
                    <a:pt x="144856" y="250190"/>
                  </a:lnTo>
                  <a:lnTo>
                    <a:pt x="139903" y="226060"/>
                  </a:lnTo>
                  <a:lnTo>
                    <a:pt x="144830" y="201930"/>
                  </a:lnTo>
                  <a:lnTo>
                    <a:pt x="158267" y="181610"/>
                  </a:lnTo>
                  <a:lnTo>
                    <a:pt x="178193" y="168910"/>
                  </a:lnTo>
                  <a:lnTo>
                    <a:pt x="202590" y="163830"/>
                  </a:lnTo>
                  <a:lnTo>
                    <a:pt x="226987" y="168910"/>
                  </a:lnTo>
                  <a:lnTo>
                    <a:pt x="246900" y="181610"/>
                  </a:lnTo>
                  <a:lnTo>
                    <a:pt x="260324" y="201930"/>
                  </a:lnTo>
                  <a:lnTo>
                    <a:pt x="265239" y="226060"/>
                  </a:lnTo>
                  <a:lnTo>
                    <a:pt x="265239" y="172351"/>
                  </a:lnTo>
                  <a:lnTo>
                    <a:pt x="255130" y="163830"/>
                  </a:lnTo>
                  <a:lnTo>
                    <a:pt x="241554" y="152400"/>
                  </a:lnTo>
                  <a:lnTo>
                    <a:pt x="210896" y="143510"/>
                  </a:lnTo>
                  <a:lnTo>
                    <a:pt x="178993" y="146050"/>
                  </a:lnTo>
                  <a:lnTo>
                    <a:pt x="149631" y="161290"/>
                  </a:lnTo>
                  <a:lnTo>
                    <a:pt x="128562" y="186690"/>
                  </a:lnTo>
                  <a:lnTo>
                    <a:pt x="119278" y="218440"/>
                  </a:lnTo>
                  <a:lnTo>
                    <a:pt x="122174" y="250190"/>
                  </a:lnTo>
                  <a:lnTo>
                    <a:pt x="148399" y="289560"/>
                  </a:lnTo>
                  <a:lnTo>
                    <a:pt x="189738" y="308610"/>
                  </a:lnTo>
                  <a:lnTo>
                    <a:pt x="189738" y="441960"/>
                  </a:lnTo>
                  <a:lnTo>
                    <a:pt x="158661" y="453390"/>
                  </a:lnTo>
                  <a:lnTo>
                    <a:pt x="135178" y="474980"/>
                  </a:lnTo>
                  <a:lnTo>
                    <a:pt x="121526" y="504190"/>
                  </a:lnTo>
                  <a:lnTo>
                    <a:pt x="119938" y="537210"/>
                  </a:lnTo>
                  <a:lnTo>
                    <a:pt x="121119" y="544830"/>
                  </a:lnTo>
                  <a:lnTo>
                    <a:pt x="123342" y="552450"/>
                  </a:lnTo>
                  <a:lnTo>
                    <a:pt x="126568" y="558800"/>
                  </a:lnTo>
                  <a:lnTo>
                    <a:pt x="6781" y="628650"/>
                  </a:lnTo>
                  <a:lnTo>
                    <a:pt x="1765" y="631190"/>
                  </a:lnTo>
                  <a:lnTo>
                    <a:pt x="0" y="637540"/>
                  </a:lnTo>
                  <a:lnTo>
                    <a:pt x="5715" y="647700"/>
                  </a:lnTo>
                  <a:lnTo>
                    <a:pt x="12090" y="648970"/>
                  </a:lnTo>
                  <a:lnTo>
                    <a:pt x="17106" y="646430"/>
                  </a:lnTo>
                  <a:lnTo>
                    <a:pt x="137502" y="576580"/>
                  </a:lnTo>
                  <a:lnTo>
                    <a:pt x="162902" y="598170"/>
                  </a:lnTo>
                  <a:lnTo>
                    <a:pt x="193421" y="608330"/>
                  </a:lnTo>
                  <a:lnTo>
                    <a:pt x="225298" y="605790"/>
                  </a:lnTo>
                  <a:lnTo>
                    <a:pt x="254736" y="590550"/>
                  </a:lnTo>
                  <a:lnTo>
                    <a:pt x="257784" y="588010"/>
                  </a:lnTo>
                  <a:lnTo>
                    <a:pt x="284911" y="588010"/>
                  </a:lnTo>
                  <a:lnTo>
                    <a:pt x="282702" y="586740"/>
                  </a:lnTo>
                  <a:lnTo>
                    <a:pt x="259321" y="586740"/>
                  </a:lnTo>
                  <a:lnTo>
                    <a:pt x="263486" y="581660"/>
                  </a:lnTo>
                  <a:lnTo>
                    <a:pt x="267195" y="577850"/>
                  </a:lnTo>
                  <a:lnTo>
                    <a:pt x="309219" y="577850"/>
                  </a:lnTo>
                  <a:lnTo>
                    <a:pt x="278282" y="560070"/>
                  </a:lnTo>
                  <a:lnTo>
                    <a:pt x="286092" y="528320"/>
                  </a:lnTo>
                  <a:lnTo>
                    <a:pt x="281152" y="496570"/>
                  </a:lnTo>
                  <a:lnTo>
                    <a:pt x="265239" y="469480"/>
                  </a:lnTo>
                  <a:lnTo>
                    <a:pt x="265239" y="524510"/>
                  </a:lnTo>
                  <a:lnTo>
                    <a:pt x="260324" y="548640"/>
                  </a:lnTo>
                  <a:lnTo>
                    <a:pt x="246913" y="568960"/>
                  </a:lnTo>
                  <a:lnTo>
                    <a:pt x="226987" y="582930"/>
                  </a:lnTo>
                  <a:lnTo>
                    <a:pt x="208686" y="586740"/>
                  </a:lnTo>
                  <a:lnTo>
                    <a:pt x="202590" y="586740"/>
                  </a:lnTo>
                  <a:lnTo>
                    <a:pt x="178193" y="582930"/>
                  </a:lnTo>
                  <a:lnTo>
                    <a:pt x="169138" y="576580"/>
                  </a:lnTo>
                  <a:lnTo>
                    <a:pt x="158267" y="568960"/>
                  </a:lnTo>
                  <a:lnTo>
                    <a:pt x="144830" y="548640"/>
                  </a:lnTo>
                  <a:lnTo>
                    <a:pt x="139903" y="524510"/>
                  </a:lnTo>
                  <a:lnTo>
                    <a:pt x="144830" y="500380"/>
                  </a:lnTo>
                  <a:lnTo>
                    <a:pt x="158267" y="480060"/>
                  </a:lnTo>
                  <a:lnTo>
                    <a:pt x="178193" y="467360"/>
                  </a:lnTo>
                  <a:lnTo>
                    <a:pt x="202590" y="462280"/>
                  </a:lnTo>
                  <a:lnTo>
                    <a:pt x="226987" y="467360"/>
                  </a:lnTo>
                  <a:lnTo>
                    <a:pt x="246900" y="480060"/>
                  </a:lnTo>
                  <a:lnTo>
                    <a:pt x="260324" y="500380"/>
                  </a:lnTo>
                  <a:lnTo>
                    <a:pt x="265239" y="524510"/>
                  </a:lnTo>
                  <a:lnTo>
                    <a:pt x="265239" y="469480"/>
                  </a:lnTo>
                  <a:lnTo>
                    <a:pt x="264744" y="468630"/>
                  </a:lnTo>
                  <a:lnTo>
                    <a:pt x="255879" y="462280"/>
                  </a:lnTo>
                  <a:lnTo>
                    <a:pt x="238150" y="449580"/>
                  </a:lnTo>
                  <a:lnTo>
                    <a:pt x="231533" y="447040"/>
                  </a:lnTo>
                  <a:lnTo>
                    <a:pt x="224701" y="444500"/>
                  </a:lnTo>
                  <a:lnTo>
                    <a:pt x="210616" y="441960"/>
                  </a:lnTo>
                  <a:lnTo>
                    <a:pt x="210616" y="309880"/>
                  </a:lnTo>
                  <a:lnTo>
                    <a:pt x="242290" y="299720"/>
                  </a:lnTo>
                  <a:lnTo>
                    <a:pt x="254647" y="289560"/>
                  </a:lnTo>
                  <a:lnTo>
                    <a:pt x="267004" y="279400"/>
                  </a:lnTo>
                  <a:lnTo>
                    <a:pt x="282308" y="251460"/>
                  </a:lnTo>
                  <a:lnTo>
                    <a:pt x="285775" y="218440"/>
                  </a:lnTo>
                  <a:lnTo>
                    <a:pt x="284797" y="212090"/>
                  </a:lnTo>
                  <a:lnTo>
                    <a:pt x="283210" y="204470"/>
                  </a:lnTo>
                  <a:lnTo>
                    <a:pt x="281038" y="198120"/>
                  </a:lnTo>
                  <a:lnTo>
                    <a:pt x="278282" y="191770"/>
                  </a:lnTo>
                  <a:lnTo>
                    <a:pt x="308622" y="173990"/>
                  </a:lnTo>
                  <a:lnTo>
                    <a:pt x="390969" y="125730"/>
                  </a:lnTo>
                  <a:lnTo>
                    <a:pt x="413194" y="151130"/>
                  </a:lnTo>
                  <a:lnTo>
                    <a:pt x="442099" y="163830"/>
                  </a:lnTo>
                  <a:lnTo>
                    <a:pt x="473989" y="166370"/>
                  </a:lnTo>
                  <a:lnTo>
                    <a:pt x="505218" y="154940"/>
                  </a:lnTo>
                  <a:lnTo>
                    <a:pt x="513727" y="149860"/>
                  </a:lnTo>
                  <a:lnTo>
                    <a:pt x="517575" y="146050"/>
                  </a:lnTo>
                  <a:lnTo>
                    <a:pt x="521423" y="142240"/>
                  </a:lnTo>
                  <a:lnTo>
                    <a:pt x="528218" y="134620"/>
                  </a:lnTo>
                  <a:lnTo>
                    <a:pt x="534035" y="125730"/>
                  </a:lnTo>
                  <a:lnTo>
                    <a:pt x="646595" y="191770"/>
                  </a:lnTo>
                  <a:lnTo>
                    <a:pt x="638759" y="223520"/>
                  </a:lnTo>
                  <a:lnTo>
                    <a:pt x="660069" y="281940"/>
                  </a:lnTo>
                  <a:lnTo>
                    <a:pt x="693318" y="304800"/>
                  </a:lnTo>
                  <a:lnTo>
                    <a:pt x="714375" y="309880"/>
                  </a:lnTo>
                  <a:lnTo>
                    <a:pt x="714375" y="441960"/>
                  </a:lnTo>
                  <a:lnTo>
                    <a:pt x="682675" y="450850"/>
                  </a:lnTo>
                  <a:lnTo>
                    <a:pt x="657948" y="471170"/>
                  </a:lnTo>
                  <a:lnTo>
                    <a:pt x="642607" y="499110"/>
                  </a:lnTo>
                  <a:lnTo>
                    <a:pt x="639064" y="532130"/>
                  </a:lnTo>
                  <a:lnTo>
                    <a:pt x="640029" y="539750"/>
                  </a:lnTo>
                  <a:lnTo>
                    <a:pt x="641616" y="546100"/>
                  </a:lnTo>
                  <a:lnTo>
                    <a:pt x="643801" y="553720"/>
                  </a:lnTo>
                  <a:lnTo>
                    <a:pt x="646595" y="560070"/>
                  </a:lnTo>
                  <a:lnTo>
                    <a:pt x="600240" y="586740"/>
                  </a:lnTo>
                  <a:lnTo>
                    <a:pt x="482904" y="586740"/>
                  </a:lnTo>
                  <a:lnTo>
                    <a:pt x="485533" y="588010"/>
                  </a:lnTo>
                  <a:lnTo>
                    <a:pt x="598030" y="588010"/>
                  </a:lnTo>
                  <a:lnTo>
                    <a:pt x="534035" y="624840"/>
                  </a:lnTo>
                  <a:lnTo>
                    <a:pt x="575792" y="624840"/>
                  </a:lnTo>
                  <a:lnTo>
                    <a:pt x="639978" y="588010"/>
                  </a:lnTo>
                  <a:lnTo>
                    <a:pt x="670521" y="588010"/>
                  </a:lnTo>
                  <a:lnTo>
                    <a:pt x="683374" y="598170"/>
                  </a:lnTo>
                  <a:lnTo>
                    <a:pt x="714044" y="608330"/>
                  </a:lnTo>
                  <a:lnTo>
                    <a:pt x="745947" y="604520"/>
                  </a:lnTo>
                  <a:lnTo>
                    <a:pt x="775271" y="589280"/>
                  </a:lnTo>
                  <a:lnTo>
                    <a:pt x="776325" y="588010"/>
                  </a:lnTo>
                  <a:lnTo>
                    <a:pt x="796302" y="563880"/>
                  </a:lnTo>
                  <a:lnTo>
                    <a:pt x="805535" y="533400"/>
                  </a:lnTo>
                  <a:lnTo>
                    <a:pt x="802589" y="501650"/>
                  </a:lnTo>
                  <a:lnTo>
                    <a:pt x="787082" y="472440"/>
                  </a:lnTo>
                  <a:lnTo>
                    <a:pt x="784948" y="470179"/>
                  </a:lnTo>
                  <a:lnTo>
                    <a:pt x="784948" y="524510"/>
                  </a:lnTo>
                  <a:lnTo>
                    <a:pt x="780021" y="548640"/>
                  </a:lnTo>
                  <a:lnTo>
                    <a:pt x="766597" y="568960"/>
                  </a:lnTo>
                  <a:lnTo>
                    <a:pt x="746671" y="582930"/>
                  </a:lnTo>
                  <a:lnTo>
                    <a:pt x="728383" y="586740"/>
                  </a:lnTo>
                  <a:lnTo>
                    <a:pt x="716178" y="586740"/>
                  </a:lnTo>
                  <a:lnTo>
                    <a:pt x="697890" y="582930"/>
                  </a:lnTo>
                  <a:lnTo>
                    <a:pt x="690651" y="577850"/>
                  </a:lnTo>
                  <a:lnTo>
                    <a:pt x="677964" y="568960"/>
                  </a:lnTo>
                  <a:lnTo>
                    <a:pt x="668921" y="555282"/>
                  </a:lnTo>
                  <a:lnTo>
                    <a:pt x="668921" y="586740"/>
                  </a:lnTo>
                  <a:lnTo>
                    <a:pt x="642188" y="586740"/>
                  </a:lnTo>
                  <a:lnTo>
                    <a:pt x="657682" y="577850"/>
                  </a:lnTo>
                  <a:lnTo>
                    <a:pt x="668921" y="586740"/>
                  </a:lnTo>
                  <a:lnTo>
                    <a:pt x="668921" y="555282"/>
                  </a:lnTo>
                  <a:lnTo>
                    <a:pt x="664540" y="548640"/>
                  </a:lnTo>
                  <a:lnTo>
                    <a:pt x="659599" y="524510"/>
                  </a:lnTo>
                  <a:lnTo>
                    <a:pt x="664540" y="500380"/>
                  </a:lnTo>
                  <a:lnTo>
                    <a:pt x="677964" y="480060"/>
                  </a:lnTo>
                  <a:lnTo>
                    <a:pt x="697890" y="467360"/>
                  </a:lnTo>
                  <a:lnTo>
                    <a:pt x="722274" y="462280"/>
                  </a:lnTo>
                  <a:lnTo>
                    <a:pt x="746658" y="467360"/>
                  </a:lnTo>
                  <a:lnTo>
                    <a:pt x="766572" y="480060"/>
                  </a:lnTo>
                  <a:lnTo>
                    <a:pt x="780008" y="500380"/>
                  </a:lnTo>
                  <a:lnTo>
                    <a:pt x="784948" y="524510"/>
                  </a:lnTo>
                  <a:lnTo>
                    <a:pt x="784948" y="470179"/>
                  </a:lnTo>
                  <a:lnTo>
                    <a:pt x="750138" y="445770"/>
                  </a:lnTo>
                  <a:lnTo>
                    <a:pt x="735291" y="441960"/>
                  </a:lnTo>
                  <a:lnTo>
                    <a:pt x="735291" y="308610"/>
                  </a:lnTo>
                  <a:lnTo>
                    <a:pt x="774573" y="289560"/>
                  </a:lnTo>
                  <a:lnTo>
                    <a:pt x="803313" y="246380"/>
                  </a:lnTo>
                  <a:lnTo>
                    <a:pt x="804824" y="213360"/>
                  </a:lnTo>
                  <a:lnTo>
                    <a:pt x="803859" y="208280"/>
                  </a:lnTo>
                  <a:lnTo>
                    <a:pt x="802271" y="201930"/>
                  </a:lnTo>
                  <a:lnTo>
                    <a:pt x="800036" y="196850"/>
                  </a:lnTo>
                  <a:lnTo>
                    <a:pt x="833018" y="177800"/>
                  </a:lnTo>
                  <a:lnTo>
                    <a:pt x="916571" y="129540"/>
                  </a:lnTo>
                  <a:lnTo>
                    <a:pt x="921588" y="125730"/>
                  </a:lnTo>
                  <a:lnTo>
                    <a:pt x="923353" y="1193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49388" y="6167334"/>
              <a:ext cx="3293998" cy="61199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9009126" y="2321430"/>
            <a:ext cx="5073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solidFill>
                  <a:srgbClr val="D7791A"/>
                </a:solidFill>
                <a:latin typeface="Calibri"/>
                <a:cs typeface="Calibri"/>
              </a:rPr>
              <a:t>ΠΩ</a:t>
            </a:r>
            <a:r>
              <a:rPr sz="2000" spc="90" dirty="0">
                <a:solidFill>
                  <a:srgbClr val="D7791A"/>
                </a:solidFill>
                <a:latin typeface="Calibri"/>
                <a:cs typeface="Calibri"/>
              </a:rPr>
              <a:t>Σ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832595" y="4015583"/>
            <a:ext cx="97472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100"/>
              </a:spcBef>
            </a:pPr>
            <a:r>
              <a:rPr sz="1150" spc="155" dirty="0">
                <a:latin typeface="Calibri"/>
                <a:cs typeface="Calibri"/>
              </a:rPr>
              <a:t>Πρόσωπο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140" dirty="0">
                <a:latin typeface="Calibri"/>
                <a:cs typeface="Calibri"/>
              </a:rPr>
              <a:t>με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40" dirty="0">
                <a:latin typeface="Calibri"/>
                <a:cs typeface="Calibri"/>
              </a:rPr>
              <a:t>πρόσωπο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788746"/>
            <a:ext cx="4081145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0" dirty="0">
                <a:solidFill>
                  <a:srgbClr val="FFFFFF"/>
                </a:solidFill>
              </a:rPr>
              <a:t>Σημασία </a:t>
            </a:r>
            <a:r>
              <a:rPr sz="2650" spc="160" dirty="0">
                <a:solidFill>
                  <a:srgbClr val="FFFFFF"/>
                </a:solidFill>
              </a:rPr>
              <a:t>των</a:t>
            </a:r>
            <a:r>
              <a:rPr sz="2650" spc="135" dirty="0">
                <a:solidFill>
                  <a:srgbClr val="FFFFFF"/>
                </a:solidFill>
              </a:rPr>
              <a:t> </a:t>
            </a:r>
            <a:r>
              <a:rPr sz="2650" spc="190" dirty="0">
                <a:solidFill>
                  <a:srgbClr val="FFFFFF"/>
                </a:solidFill>
              </a:rPr>
              <a:t>ανθρώπινων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παραγόντων: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6685280" y="2310447"/>
            <a:ext cx="314388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Επισκόπηση</a:t>
            </a:r>
            <a:r>
              <a:rPr sz="2000" spc="3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900"/>
                </a:solidFill>
                <a:latin typeface="Calibri"/>
                <a:cs typeface="Calibri"/>
              </a:rPr>
              <a:t>της</a:t>
            </a:r>
            <a:r>
              <a:rPr sz="2000" spc="3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20" dirty="0">
                <a:solidFill>
                  <a:srgbClr val="FFB900"/>
                </a:solidFill>
                <a:latin typeface="Calibri"/>
                <a:cs typeface="Calibri"/>
              </a:rPr>
              <a:t>ναυτιλίας </a:t>
            </a:r>
            <a:r>
              <a:rPr sz="2000" spc="-4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90" dirty="0">
                <a:solidFill>
                  <a:srgbClr val="FFB900"/>
                </a:solidFill>
                <a:latin typeface="Calibri"/>
                <a:cs typeface="Calibri"/>
              </a:rPr>
              <a:t>Κυβερνοασφάλεια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151078"/>
            <a:ext cx="5437505" cy="141414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5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θαλάσσιες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επιχειρήσεις.</a:t>
            </a:r>
            <a:endParaRPr sz="1150">
              <a:latin typeface="Calibri"/>
              <a:cs typeface="Calibri"/>
            </a:endParaRPr>
          </a:p>
          <a:p>
            <a:pPr marL="285750" marR="273050" indent="-273685">
              <a:lnSpc>
                <a:spcPts val="1400"/>
              </a:lnSpc>
              <a:spcBef>
                <a:spcPts val="60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Μοναδικές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15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ναυτιλιακό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3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2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χρησιμοποιηθούν: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5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Περιστατικό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Maersk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Notpetya-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Λιμάνι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Σαν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Ντιέγκο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(2018)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6175514"/>
            <a:ext cx="695007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6020549"/>
            <a:ext cx="3293998" cy="611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85280" y="1117562"/>
            <a:ext cx="4570095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5" dirty="0">
                <a:solidFill>
                  <a:srgbClr val="FFFFFF"/>
                </a:solidFill>
              </a:rPr>
              <a:t>Σημασία</a:t>
            </a:r>
            <a:r>
              <a:rPr spc="200" dirty="0">
                <a:solidFill>
                  <a:srgbClr val="FFFFFF"/>
                </a:solidFill>
              </a:rPr>
              <a:t> </a:t>
            </a:r>
            <a:r>
              <a:rPr spc="150" dirty="0">
                <a:solidFill>
                  <a:srgbClr val="FFFFFF"/>
                </a:solidFill>
              </a:rPr>
              <a:t>των</a:t>
            </a:r>
            <a:r>
              <a:rPr spc="4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ανθρώπινων </a:t>
            </a:r>
            <a:r>
              <a:rPr spc="-735" dirty="0">
                <a:solidFill>
                  <a:srgbClr val="FFFFFF"/>
                </a:solidFill>
              </a:rPr>
              <a:t> </a:t>
            </a:r>
            <a:r>
              <a:rPr spc="200" dirty="0">
                <a:solidFill>
                  <a:srgbClr val="FFFFFF"/>
                </a:solidFill>
              </a:rPr>
              <a:t>παραγόντων: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685280" y="2340165"/>
            <a:ext cx="5413375" cy="6407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0"/>
              </a:spcBef>
            </a:pP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Ανθρώπινοι</a:t>
            </a:r>
            <a:r>
              <a:rPr sz="2000" spc="7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παράγοντες</a:t>
            </a:r>
            <a:r>
              <a:rPr sz="2000" spc="8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στην</a:t>
            </a:r>
            <a:r>
              <a:rPr sz="2000" spc="7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ασφάλεια</a:t>
            </a:r>
            <a:r>
              <a:rPr sz="2000" spc="6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900"/>
                </a:solidFill>
                <a:latin typeface="Calibri"/>
                <a:cs typeface="Calibri"/>
              </a:rPr>
              <a:t>στον </a:t>
            </a:r>
            <a:r>
              <a:rPr sz="2000" spc="-4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κυβερνοχώρο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425138"/>
            <a:ext cx="5497830" cy="13125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1269365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Ορισμός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 marL="287020" marR="5080" indent="-274320">
              <a:lnSpc>
                <a:spcPct val="114799"/>
              </a:lnSpc>
              <a:spcBef>
                <a:spcPts val="32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Κοινά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λάθη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συμβάλλουν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παραβιάσεις.</a:t>
            </a:r>
            <a:endParaRPr sz="1150">
              <a:latin typeface="Calibri"/>
              <a:cs typeface="Calibri"/>
            </a:endParaRPr>
          </a:p>
          <a:p>
            <a:pPr marL="285750" marR="531495" indent="-273685">
              <a:lnSpc>
                <a:spcPts val="1400"/>
              </a:lnSpc>
              <a:spcBef>
                <a:spcPts val="72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μετριασμό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σχετίζονται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άνθρωπο.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5379" y="6474599"/>
            <a:ext cx="357187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6319126"/>
            <a:ext cx="3293998" cy="5388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840730" cy="6862445"/>
            </a:xfrm>
            <a:custGeom>
              <a:avLst/>
              <a:gdLst/>
              <a:ahLst/>
              <a:cxnLst/>
              <a:rect l="l" t="t" r="r" b="b"/>
              <a:pathLst>
                <a:path w="5840730" h="6862445">
                  <a:moveTo>
                    <a:pt x="4028566" y="6862325"/>
                  </a:moveTo>
                  <a:lnTo>
                    <a:pt x="0" y="6851480"/>
                  </a:lnTo>
                  <a:lnTo>
                    <a:pt x="0" y="0"/>
                  </a:lnTo>
                  <a:lnTo>
                    <a:pt x="5840729" y="0"/>
                  </a:lnTo>
                  <a:lnTo>
                    <a:pt x="5415936" y="1565265"/>
                  </a:lnTo>
                  <a:lnTo>
                    <a:pt x="4820837" y="1565265"/>
                  </a:lnTo>
                  <a:lnTo>
                    <a:pt x="4778617" y="1571300"/>
                  </a:lnTo>
                  <a:lnTo>
                    <a:pt x="4717034" y="1610799"/>
                  </a:lnTo>
                  <a:lnTo>
                    <a:pt x="4694208" y="1647583"/>
                  </a:lnTo>
                  <a:lnTo>
                    <a:pt x="4674380" y="1697938"/>
                  </a:lnTo>
                  <a:lnTo>
                    <a:pt x="4655820" y="1763521"/>
                  </a:lnTo>
                  <a:lnTo>
                    <a:pt x="4655916" y="1770125"/>
                  </a:lnTo>
                  <a:lnTo>
                    <a:pt x="4648577" y="1814886"/>
                  </a:lnTo>
                  <a:lnTo>
                    <a:pt x="4637775" y="1864053"/>
                  </a:lnTo>
                  <a:lnTo>
                    <a:pt x="4622665" y="1927310"/>
                  </a:lnTo>
                  <a:lnTo>
                    <a:pt x="4603608" y="2003482"/>
                  </a:lnTo>
                  <a:lnTo>
                    <a:pt x="4568402" y="2139393"/>
                  </a:lnTo>
                  <a:lnTo>
                    <a:pt x="4510990" y="2354854"/>
                  </a:lnTo>
                  <a:lnTo>
                    <a:pt x="4389790" y="2799722"/>
                  </a:lnTo>
                  <a:lnTo>
                    <a:pt x="4105393" y="3833736"/>
                  </a:lnTo>
                  <a:lnTo>
                    <a:pt x="4023307" y="4136821"/>
                  </a:lnTo>
                  <a:lnTo>
                    <a:pt x="3981236" y="4295188"/>
                  </a:lnTo>
                  <a:lnTo>
                    <a:pt x="3946031" y="4431098"/>
                  </a:lnTo>
                  <a:lnTo>
                    <a:pt x="3926973" y="4507271"/>
                  </a:lnTo>
                  <a:lnTo>
                    <a:pt x="3911863" y="4570527"/>
                  </a:lnTo>
                  <a:lnTo>
                    <a:pt x="3901061" y="4619695"/>
                  </a:lnTo>
                  <a:lnTo>
                    <a:pt x="3893723" y="4664455"/>
                  </a:lnTo>
                  <a:lnTo>
                    <a:pt x="3893820" y="4671059"/>
                  </a:lnTo>
                  <a:lnTo>
                    <a:pt x="3884355" y="4732342"/>
                  </a:lnTo>
                  <a:lnTo>
                    <a:pt x="3889021" y="4781718"/>
                  </a:lnTo>
                  <a:lnTo>
                    <a:pt x="3905010" y="4820554"/>
                  </a:lnTo>
                  <a:lnTo>
                    <a:pt x="3929520" y="4850214"/>
                  </a:lnTo>
                  <a:lnTo>
                    <a:pt x="3992879" y="4887467"/>
                  </a:lnTo>
                  <a:lnTo>
                    <a:pt x="4535137" y="4887467"/>
                  </a:lnTo>
                  <a:lnTo>
                    <a:pt x="4028566" y="6862325"/>
                  </a:lnTo>
                  <a:close/>
                </a:path>
                <a:path w="5840730" h="6862445">
                  <a:moveTo>
                    <a:pt x="4853940" y="2951606"/>
                  </a:moveTo>
                  <a:lnTo>
                    <a:pt x="4796707" y="2908908"/>
                  </a:lnTo>
                  <a:lnTo>
                    <a:pt x="4761129" y="2868242"/>
                  </a:lnTo>
                  <a:lnTo>
                    <a:pt x="4742787" y="2829880"/>
                  </a:lnTo>
                  <a:lnTo>
                    <a:pt x="4740123" y="2761154"/>
                  </a:lnTo>
                  <a:lnTo>
                    <a:pt x="4746962" y="2731329"/>
                  </a:lnTo>
                  <a:lnTo>
                    <a:pt x="4753354" y="2704892"/>
                  </a:lnTo>
                  <a:lnTo>
                    <a:pt x="4754879" y="2682112"/>
                  </a:lnTo>
                  <a:lnTo>
                    <a:pt x="4941173" y="1981718"/>
                  </a:lnTo>
                  <a:lnTo>
                    <a:pt x="4979670" y="1839466"/>
                  </a:lnTo>
                  <a:lnTo>
                    <a:pt x="4993421" y="1776762"/>
                  </a:lnTo>
                  <a:lnTo>
                    <a:pt x="4998397" y="1723613"/>
                  </a:lnTo>
                  <a:lnTo>
                    <a:pt x="4994064" y="1679020"/>
                  </a:lnTo>
                  <a:lnTo>
                    <a:pt x="4979892" y="1641980"/>
                  </a:lnTo>
                  <a:lnTo>
                    <a:pt x="4955342" y="1611493"/>
                  </a:lnTo>
                  <a:lnTo>
                    <a:pt x="4919886" y="1586554"/>
                  </a:lnTo>
                  <a:lnTo>
                    <a:pt x="4872990" y="1566163"/>
                  </a:lnTo>
                  <a:lnTo>
                    <a:pt x="4820837" y="1565265"/>
                  </a:lnTo>
                  <a:lnTo>
                    <a:pt x="5415936" y="1565265"/>
                  </a:lnTo>
                  <a:lnTo>
                    <a:pt x="5090160" y="2765678"/>
                  </a:lnTo>
                  <a:lnTo>
                    <a:pt x="5075408" y="2810541"/>
                  </a:lnTo>
                  <a:lnTo>
                    <a:pt x="5057991" y="2851969"/>
                  </a:lnTo>
                  <a:lnTo>
                    <a:pt x="5035708" y="2888363"/>
                  </a:lnTo>
                  <a:lnTo>
                    <a:pt x="5006362" y="2918123"/>
                  </a:lnTo>
                  <a:lnTo>
                    <a:pt x="4967751" y="2939650"/>
                  </a:lnTo>
                  <a:lnTo>
                    <a:pt x="4917676" y="2951344"/>
                  </a:lnTo>
                  <a:lnTo>
                    <a:pt x="4853940" y="2951606"/>
                  </a:lnTo>
                  <a:close/>
                </a:path>
                <a:path w="5840730" h="6862445">
                  <a:moveTo>
                    <a:pt x="4535137" y="4887467"/>
                  </a:moveTo>
                  <a:lnTo>
                    <a:pt x="3992879" y="4887467"/>
                  </a:lnTo>
                  <a:lnTo>
                    <a:pt x="4036610" y="4887236"/>
                  </a:lnTo>
                  <a:lnTo>
                    <a:pt x="4108313" y="4878877"/>
                  </a:lnTo>
                  <a:lnTo>
                    <a:pt x="4164996" y="4838277"/>
                  </a:lnTo>
                  <a:lnTo>
                    <a:pt x="4189955" y="4797747"/>
                  </a:lnTo>
                  <a:lnTo>
                    <a:pt x="4213860" y="4739385"/>
                  </a:lnTo>
                  <a:lnTo>
                    <a:pt x="4457700" y="3828413"/>
                  </a:lnTo>
                  <a:lnTo>
                    <a:pt x="4473926" y="3787600"/>
                  </a:lnTo>
                  <a:lnTo>
                    <a:pt x="4498621" y="3752262"/>
                  </a:lnTo>
                  <a:lnTo>
                    <a:pt x="4531995" y="3724083"/>
                  </a:lnTo>
                  <a:lnTo>
                    <a:pt x="4574257" y="3704754"/>
                  </a:lnTo>
                  <a:lnTo>
                    <a:pt x="4625621" y="3695958"/>
                  </a:lnTo>
                  <a:lnTo>
                    <a:pt x="4686300" y="3699381"/>
                  </a:lnTo>
                  <a:lnTo>
                    <a:pt x="4743291" y="3739305"/>
                  </a:lnTo>
                  <a:lnTo>
                    <a:pt x="4775200" y="3779534"/>
                  </a:lnTo>
                  <a:lnTo>
                    <a:pt x="4790440" y="3854605"/>
                  </a:lnTo>
                  <a:lnTo>
                    <a:pt x="4787106" y="3886293"/>
                  </a:lnTo>
                  <a:lnTo>
                    <a:pt x="4785360" y="3911980"/>
                  </a:lnTo>
                  <a:lnTo>
                    <a:pt x="4535137" y="4887467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149"/>
              <a:ext cx="5511165" cy="684885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94805" y="1108671"/>
            <a:ext cx="4570095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5" dirty="0">
                <a:solidFill>
                  <a:srgbClr val="FFFFFF"/>
                </a:solidFill>
              </a:rPr>
              <a:t>Σημασία</a:t>
            </a:r>
            <a:r>
              <a:rPr spc="200" dirty="0">
                <a:solidFill>
                  <a:srgbClr val="FFFFFF"/>
                </a:solidFill>
              </a:rPr>
              <a:t> </a:t>
            </a:r>
            <a:r>
              <a:rPr spc="150" dirty="0">
                <a:solidFill>
                  <a:srgbClr val="FFFFFF"/>
                </a:solidFill>
              </a:rPr>
              <a:t>των</a:t>
            </a:r>
            <a:r>
              <a:rPr spc="4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ανθρώπινων </a:t>
            </a:r>
            <a:r>
              <a:rPr spc="-735" dirty="0">
                <a:solidFill>
                  <a:srgbClr val="FFFFFF"/>
                </a:solidFill>
              </a:rPr>
              <a:t> </a:t>
            </a:r>
            <a:r>
              <a:rPr spc="200" dirty="0">
                <a:solidFill>
                  <a:srgbClr val="FFFFFF"/>
                </a:solidFill>
              </a:rPr>
              <a:t>παραγόντων: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85280" y="2340165"/>
            <a:ext cx="30911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90" dirty="0">
                <a:solidFill>
                  <a:srgbClr val="FFB900"/>
                </a:solidFill>
                <a:latin typeface="Calibri"/>
                <a:cs typeface="Calibri"/>
              </a:rPr>
              <a:t>Ψυχολογικές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70" dirty="0">
                <a:solidFill>
                  <a:srgbClr val="FFB900"/>
                </a:solidFill>
                <a:latin typeface="Calibri"/>
                <a:cs typeface="Calibri"/>
              </a:rPr>
              <a:t>επιπτώσεις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85280" y="3115081"/>
            <a:ext cx="5290820" cy="10572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1187450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Ψυχολογικές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επηρεάζουν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συμπεριφορές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6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επίδραση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γνωστικών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προκαταλήψεων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αποφάσεις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ασφαλείας.</a:t>
            </a:r>
            <a:endParaRPr sz="1150">
              <a:latin typeface="Calibri"/>
              <a:cs typeface="Calibri"/>
            </a:endParaRPr>
          </a:p>
          <a:p>
            <a:pPr marL="287020" marR="795020" indent="-274320">
              <a:lnSpc>
                <a:spcPts val="1350"/>
              </a:lnSpc>
              <a:spcBef>
                <a:spcPts val="65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ψυχολογικών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αρχών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μέτρων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759615"/>
            <a:ext cx="3293998" cy="6119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02969" y="5987631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108671"/>
            <a:ext cx="4570095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5" dirty="0">
                <a:solidFill>
                  <a:srgbClr val="FFFFFF"/>
                </a:solidFill>
              </a:rPr>
              <a:t>Σημασία</a:t>
            </a:r>
            <a:r>
              <a:rPr spc="200" dirty="0">
                <a:solidFill>
                  <a:srgbClr val="FFFFFF"/>
                </a:solidFill>
              </a:rPr>
              <a:t> </a:t>
            </a:r>
            <a:r>
              <a:rPr spc="150" dirty="0">
                <a:solidFill>
                  <a:srgbClr val="FFFFFF"/>
                </a:solidFill>
              </a:rPr>
              <a:t>των</a:t>
            </a:r>
            <a:r>
              <a:rPr spc="4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ανθρώπινων </a:t>
            </a:r>
            <a:r>
              <a:rPr spc="-735" dirty="0">
                <a:solidFill>
                  <a:srgbClr val="FFFFFF"/>
                </a:solidFill>
              </a:rPr>
              <a:t> </a:t>
            </a:r>
            <a:r>
              <a:rPr spc="200" dirty="0">
                <a:solidFill>
                  <a:srgbClr val="FFFFFF"/>
                </a:solidFill>
              </a:rPr>
              <a:t>παραγόντων: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685280" y="2340165"/>
            <a:ext cx="23869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85" dirty="0">
                <a:solidFill>
                  <a:srgbClr val="FFB900"/>
                </a:solidFill>
                <a:latin typeface="Calibri"/>
                <a:cs typeface="Calibri"/>
              </a:rPr>
              <a:t>Κοινωνική</a:t>
            </a:r>
            <a:r>
              <a:rPr sz="2000" spc="2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80" dirty="0">
                <a:solidFill>
                  <a:srgbClr val="FFB900"/>
                </a:solidFill>
                <a:latin typeface="Calibri"/>
                <a:cs typeface="Calibri"/>
              </a:rPr>
              <a:t>επιρροή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074381"/>
            <a:ext cx="5431155" cy="9328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6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Επίδραση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κοινωνικής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δυναμικής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πρακτικές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 marL="287020" marR="1306195" indent="-274320">
              <a:lnSpc>
                <a:spcPts val="1350"/>
              </a:lnSpc>
              <a:spcBef>
                <a:spcPts val="65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οργανωτικής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κουλτούρας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διαμόρφωση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συμπεριφορών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θέματα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κοινωνικής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μηχανικής.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795835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5987631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7840"/>
            <a:chOff x="0" y="0"/>
            <a:chExt cx="12192000" cy="6847840"/>
          </a:xfrm>
        </p:grpSpPr>
        <p:sp>
          <p:nvSpPr>
            <p:cNvPr id="3" name="object 3"/>
            <p:cNvSpPr/>
            <p:nvPr/>
          </p:nvSpPr>
          <p:spPr>
            <a:xfrm>
              <a:off x="3507740" y="0"/>
              <a:ext cx="2550160" cy="6847840"/>
            </a:xfrm>
            <a:custGeom>
              <a:avLst/>
              <a:gdLst/>
              <a:ahLst/>
              <a:cxnLst/>
              <a:rect l="l" t="t" r="r" b="b"/>
              <a:pathLst>
                <a:path w="2550160" h="6847840">
                  <a:moveTo>
                    <a:pt x="1495507" y="3662943"/>
                  </a:moveTo>
                  <a:lnTo>
                    <a:pt x="1408517" y="3662943"/>
                  </a:lnTo>
                  <a:lnTo>
                    <a:pt x="1456270" y="3652454"/>
                  </a:lnTo>
                  <a:lnTo>
                    <a:pt x="1498368" y="3628209"/>
                  </a:lnTo>
                  <a:lnTo>
                    <a:pt x="1531522" y="3592150"/>
                  </a:lnTo>
                  <a:lnTo>
                    <a:pt x="1552448" y="3546221"/>
                  </a:lnTo>
                  <a:lnTo>
                    <a:pt x="1945638" y="2096389"/>
                  </a:lnTo>
                  <a:lnTo>
                    <a:pt x="2523331" y="0"/>
                  </a:lnTo>
                  <a:lnTo>
                    <a:pt x="2549600" y="0"/>
                  </a:lnTo>
                  <a:lnTo>
                    <a:pt x="2548001" y="5333"/>
                  </a:lnTo>
                  <a:lnTo>
                    <a:pt x="1970913" y="2104008"/>
                  </a:lnTo>
                  <a:lnTo>
                    <a:pt x="1577721" y="3553841"/>
                  </a:lnTo>
                  <a:lnTo>
                    <a:pt x="1559104" y="3599179"/>
                  </a:lnTo>
                  <a:lnTo>
                    <a:pt x="1530011" y="3636691"/>
                  </a:lnTo>
                  <a:lnTo>
                    <a:pt x="1495507" y="3662943"/>
                  </a:lnTo>
                  <a:close/>
                </a:path>
                <a:path w="2550160" h="6847840">
                  <a:moveTo>
                    <a:pt x="26670" y="6847680"/>
                  </a:moveTo>
                  <a:lnTo>
                    <a:pt x="20002" y="6847660"/>
                  </a:lnTo>
                  <a:lnTo>
                    <a:pt x="6667" y="6847144"/>
                  </a:lnTo>
                  <a:lnTo>
                    <a:pt x="0" y="6846413"/>
                  </a:lnTo>
                  <a:lnTo>
                    <a:pt x="821816" y="3658997"/>
                  </a:lnTo>
                  <a:lnTo>
                    <a:pt x="1163065" y="2386583"/>
                  </a:lnTo>
                  <a:lnTo>
                    <a:pt x="1163065" y="2385314"/>
                  </a:lnTo>
                  <a:lnTo>
                    <a:pt x="1191651" y="2341609"/>
                  </a:lnTo>
                  <a:lnTo>
                    <a:pt x="1230059" y="2308536"/>
                  </a:lnTo>
                  <a:lnTo>
                    <a:pt x="1275610" y="2287308"/>
                  </a:lnTo>
                  <a:lnTo>
                    <a:pt x="1325630" y="2279137"/>
                  </a:lnTo>
                  <a:lnTo>
                    <a:pt x="1377441" y="2285238"/>
                  </a:lnTo>
                  <a:lnTo>
                    <a:pt x="1422317" y="2303706"/>
                  </a:lnTo>
                  <a:lnTo>
                    <a:pt x="1326838" y="2303706"/>
                  </a:lnTo>
                  <a:lnTo>
                    <a:pt x="1284012" y="2310408"/>
                  </a:lnTo>
                  <a:lnTo>
                    <a:pt x="1244923" y="2328423"/>
                  </a:lnTo>
                  <a:lnTo>
                    <a:pt x="1211880" y="2356704"/>
                  </a:lnTo>
                  <a:lnTo>
                    <a:pt x="1187196" y="2394204"/>
                  </a:lnTo>
                  <a:lnTo>
                    <a:pt x="845947" y="3665347"/>
                  </a:lnTo>
                  <a:lnTo>
                    <a:pt x="26670" y="6847680"/>
                  </a:lnTo>
                  <a:close/>
                </a:path>
                <a:path w="2550160" h="6847840">
                  <a:moveTo>
                    <a:pt x="1402089" y="3689592"/>
                  </a:moveTo>
                  <a:lnTo>
                    <a:pt x="1318902" y="3670367"/>
                  </a:lnTo>
                  <a:lnTo>
                    <a:pt x="1262514" y="3626798"/>
                  </a:lnTo>
                  <a:lnTo>
                    <a:pt x="1226934" y="3563551"/>
                  </a:lnTo>
                  <a:lnTo>
                    <a:pt x="1217926" y="3493058"/>
                  </a:lnTo>
                  <a:lnTo>
                    <a:pt x="1223899" y="3457575"/>
                  </a:lnTo>
                  <a:lnTo>
                    <a:pt x="1482598" y="2503297"/>
                  </a:lnTo>
                  <a:lnTo>
                    <a:pt x="1487814" y="2453171"/>
                  </a:lnTo>
                  <a:lnTo>
                    <a:pt x="1477326" y="2405425"/>
                  </a:lnTo>
                  <a:lnTo>
                    <a:pt x="1453080" y="2363347"/>
                  </a:lnTo>
                  <a:lnTo>
                    <a:pt x="1417021" y="2330231"/>
                  </a:lnTo>
                  <a:lnTo>
                    <a:pt x="1371091" y="2309366"/>
                  </a:lnTo>
                  <a:lnTo>
                    <a:pt x="1326838" y="2303706"/>
                  </a:lnTo>
                  <a:lnTo>
                    <a:pt x="1422317" y="2303706"/>
                  </a:lnTo>
                  <a:lnTo>
                    <a:pt x="1460293" y="2332999"/>
                  </a:lnTo>
                  <a:lnTo>
                    <a:pt x="1488709" y="2370327"/>
                  </a:lnTo>
                  <a:lnTo>
                    <a:pt x="1506765" y="2413667"/>
                  </a:lnTo>
                  <a:lnTo>
                    <a:pt x="1513193" y="2460803"/>
                  </a:lnTo>
                  <a:lnTo>
                    <a:pt x="1506727" y="2509520"/>
                  </a:lnTo>
                  <a:lnTo>
                    <a:pt x="1248029" y="3463925"/>
                  </a:lnTo>
                  <a:lnTo>
                    <a:pt x="1242552" y="3495183"/>
                  </a:lnTo>
                  <a:lnTo>
                    <a:pt x="1263269" y="3584321"/>
                  </a:lnTo>
                  <a:lnTo>
                    <a:pt x="1303209" y="3630548"/>
                  </a:lnTo>
                  <a:lnTo>
                    <a:pt x="1358391" y="3657727"/>
                  </a:lnTo>
                  <a:lnTo>
                    <a:pt x="1408517" y="3662943"/>
                  </a:lnTo>
                  <a:lnTo>
                    <a:pt x="1495507" y="3662943"/>
                  </a:lnTo>
                  <a:lnTo>
                    <a:pt x="1492661" y="3665108"/>
                  </a:lnTo>
                  <a:lnTo>
                    <a:pt x="1449281" y="3683163"/>
                  </a:lnTo>
                  <a:lnTo>
                    <a:pt x="1402089" y="3689592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2949"/>
              <a:ext cx="12192000" cy="47503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706" y="1338961"/>
              <a:ext cx="11808586" cy="41800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108671"/>
            <a:ext cx="4570095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5" dirty="0">
                <a:solidFill>
                  <a:srgbClr val="FFFFFF"/>
                </a:solidFill>
              </a:rPr>
              <a:t>Σημασία</a:t>
            </a:r>
            <a:r>
              <a:rPr spc="200" dirty="0">
                <a:solidFill>
                  <a:srgbClr val="FFFFFF"/>
                </a:solidFill>
              </a:rPr>
              <a:t> </a:t>
            </a:r>
            <a:r>
              <a:rPr spc="150" dirty="0">
                <a:solidFill>
                  <a:srgbClr val="FFFFFF"/>
                </a:solidFill>
              </a:rPr>
              <a:t>των</a:t>
            </a:r>
            <a:r>
              <a:rPr spc="4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ανθρώπινων </a:t>
            </a:r>
            <a:r>
              <a:rPr spc="-735" dirty="0">
                <a:solidFill>
                  <a:srgbClr val="FFFFFF"/>
                </a:solidFill>
              </a:rPr>
              <a:t> </a:t>
            </a:r>
            <a:r>
              <a:rPr spc="200" dirty="0">
                <a:solidFill>
                  <a:srgbClr val="FFFFFF"/>
                </a:solidFill>
              </a:rPr>
              <a:t>παραγόντων: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685280" y="2340165"/>
            <a:ext cx="25171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85" dirty="0">
                <a:solidFill>
                  <a:srgbClr val="FFB900"/>
                </a:solidFill>
                <a:latin typeface="Calibri"/>
                <a:cs typeface="Calibri"/>
              </a:rPr>
              <a:t>Κοινωνική</a:t>
            </a:r>
            <a:r>
              <a:rPr sz="2000" spc="1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80" dirty="0">
                <a:solidFill>
                  <a:srgbClr val="FFB900"/>
                </a:solidFill>
                <a:latin typeface="Calibri"/>
                <a:cs typeface="Calibri"/>
              </a:rPr>
              <a:t>μηχανική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116618"/>
            <a:ext cx="4686300" cy="11988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85750" marR="5080" indent="-273685">
              <a:lnSpc>
                <a:spcPts val="1590"/>
              </a:lnSpc>
              <a:spcBef>
                <a:spcPts val="12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6385" algn="l"/>
              </a:tabLst>
            </a:pP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</a:t>
            </a:r>
            <a:r>
              <a:rPr sz="1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FFFFFF"/>
                </a:solidFill>
                <a:latin typeface="Calibri"/>
                <a:cs typeface="Calibri"/>
              </a:rPr>
              <a:t>θέματα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κοινωνικής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μηχανικής.</a:t>
            </a:r>
            <a:endParaRPr sz="13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75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6385" algn="l"/>
              </a:tabLst>
            </a:pPr>
            <a:r>
              <a:rPr sz="1300" spc="120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μηχανική</a:t>
            </a:r>
            <a:endParaRPr sz="1300">
              <a:latin typeface="Calibri"/>
              <a:cs typeface="Calibri"/>
            </a:endParaRPr>
          </a:p>
          <a:p>
            <a:pPr marL="287020" marR="60960" indent="-274320">
              <a:lnSpc>
                <a:spcPct val="115100"/>
              </a:lnSpc>
              <a:spcBef>
                <a:spcPts val="270"/>
              </a:spcBef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Αμοιβαιότητα,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δέσμευση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συνέπεια,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απόδειξη,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Αρχή;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συμπάθεια;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σπανιότητα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6213399"/>
            <a:ext cx="28384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CS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1975" y="6213399"/>
            <a:ext cx="64897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9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dule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7815" y="6213399"/>
            <a:ext cx="37592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ame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17010" y="6213399"/>
            <a:ext cx="358394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6058459"/>
            <a:ext cx="3293998" cy="611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108671"/>
            <a:ext cx="4570095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5" dirty="0">
                <a:solidFill>
                  <a:srgbClr val="FFFFFF"/>
                </a:solidFill>
              </a:rPr>
              <a:t>Σημασία</a:t>
            </a:r>
            <a:r>
              <a:rPr spc="200" dirty="0">
                <a:solidFill>
                  <a:srgbClr val="FFFFFF"/>
                </a:solidFill>
              </a:rPr>
              <a:t> </a:t>
            </a:r>
            <a:r>
              <a:rPr spc="150" dirty="0">
                <a:solidFill>
                  <a:srgbClr val="FFFFFF"/>
                </a:solidFill>
              </a:rPr>
              <a:t>των</a:t>
            </a:r>
            <a:r>
              <a:rPr spc="4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ανθρώπινων </a:t>
            </a:r>
            <a:r>
              <a:rPr spc="-735" dirty="0">
                <a:solidFill>
                  <a:srgbClr val="FFFFFF"/>
                </a:solidFill>
              </a:rPr>
              <a:t> </a:t>
            </a:r>
            <a:r>
              <a:rPr spc="200" dirty="0">
                <a:solidFill>
                  <a:srgbClr val="FFFFFF"/>
                </a:solidFill>
              </a:rPr>
              <a:t>παραγόντων: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685280" y="2340165"/>
            <a:ext cx="25171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85" dirty="0">
                <a:solidFill>
                  <a:srgbClr val="FFB900"/>
                </a:solidFill>
                <a:latin typeface="Calibri"/>
                <a:cs typeface="Calibri"/>
              </a:rPr>
              <a:t>Κοινωνική</a:t>
            </a:r>
            <a:r>
              <a:rPr sz="2000" spc="1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80" dirty="0">
                <a:solidFill>
                  <a:srgbClr val="FFB900"/>
                </a:solidFill>
                <a:latin typeface="Calibri"/>
                <a:cs typeface="Calibri"/>
              </a:rPr>
              <a:t>μηχανική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081937"/>
            <a:ext cx="2693670" cy="5448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70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6385" algn="l"/>
              </a:tabLst>
            </a:pP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Ransomware</a:t>
            </a:r>
            <a:endParaRPr sz="13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80"/>
              </a:spcBef>
              <a:buClr>
                <a:srgbClr val="FFB900"/>
              </a:buClr>
              <a:buSzPct val="123076"/>
              <a:buFont typeface="Courier New"/>
              <a:buChar char="o"/>
              <a:tabLst>
                <a:tab pos="286385" algn="l"/>
              </a:tabLst>
            </a:pPr>
            <a:r>
              <a:rPr sz="1300" spc="114" dirty="0">
                <a:solidFill>
                  <a:srgbClr val="FFFFFF"/>
                </a:solidFill>
                <a:latin typeface="Calibri"/>
                <a:cs typeface="Calibri"/>
              </a:rPr>
              <a:t>Σπανιότητα</a:t>
            </a:r>
            <a:r>
              <a:rPr sz="13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Calibri"/>
                <a:cs typeface="Calibri"/>
              </a:rPr>
              <a:t>αμοιβαιότητα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3244" y="6011481"/>
            <a:ext cx="10604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1975" y="6011481"/>
            <a:ext cx="64897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9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dule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7815" y="6011481"/>
            <a:ext cx="37592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ame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17010" y="6011481"/>
            <a:ext cx="358394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856427"/>
            <a:ext cx="3293998" cy="6119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37641"/>
            <a:ext cx="637794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/>
              <a:t>Ψυχολογικοί</a:t>
            </a:r>
            <a:r>
              <a:rPr sz="2650" spc="215" dirty="0"/>
              <a:t> </a:t>
            </a:r>
            <a:r>
              <a:rPr sz="2650" spc="150" dirty="0"/>
              <a:t>και</a:t>
            </a:r>
            <a:r>
              <a:rPr sz="2650" spc="180" dirty="0"/>
              <a:t> κοινωνικοί</a:t>
            </a:r>
            <a:r>
              <a:rPr sz="2650" spc="204" dirty="0"/>
              <a:t> </a:t>
            </a:r>
            <a:r>
              <a:rPr sz="2650" spc="190" dirty="0"/>
              <a:t>παράγοντες </a:t>
            </a:r>
            <a:r>
              <a:rPr sz="2650" spc="-650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95" dirty="0"/>
              <a:t>θαλάσσια</a:t>
            </a:r>
            <a:r>
              <a:rPr sz="2650" spc="22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399161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25" dirty="0">
                <a:latin typeface="Calibri"/>
                <a:cs typeface="Calibri"/>
              </a:rPr>
              <a:t>Κατανόηση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της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ανθρώπινης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ψυχολογίας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0790"/>
            <a:ext cx="5951855" cy="179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75" dirty="0">
                <a:latin typeface="Calibri"/>
                <a:cs typeface="Calibri"/>
              </a:rPr>
              <a:t>Γνωστικές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προκαταλήψεις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αντίκτυπός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τους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στην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ασφάλεια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στον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0" dirty="0">
                <a:latin typeface="Calibri"/>
                <a:cs typeface="Calibri"/>
              </a:rPr>
              <a:t>Ψυχολογικές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θεωρίες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σχετικές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συμπεριφορά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75" dirty="0">
                <a:latin typeface="Calibri"/>
                <a:cs typeface="Calibri"/>
              </a:rPr>
              <a:t>Σχεδιασμός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συστημάτων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γνώμονα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ανθρώπινη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ψυχολογία.</a:t>
            </a: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625"/>
              </a:spcBef>
              <a:buSzPct val="121739"/>
              <a:buFont typeface="Arial"/>
              <a:buChar char="•"/>
              <a:tabLst>
                <a:tab pos="396240" algn="l"/>
              </a:tabLst>
            </a:pPr>
            <a:r>
              <a:rPr sz="1150" spc="80" dirty="0">
                <a:latin typeface="Calibri"/>
                <a:cs typeface="Calibri"/>
              </a:rPr>
              <a:t>Επίγνωση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κατάστασης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(Endsley,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1998)</a:t>
            </a:r>
            <a:endParaRPr sz="11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103505" marR="1628139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05" dirty="0">
                <a:latin typeface="Calibri"/>
                <a:cs typeface="Calibri"/>
              </a:rPr>
              <a:t>Ένας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επανασχεδιασμός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διεπαφής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μείωσε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τα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λάθη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χρηστών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με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βάση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ψυχολογική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έρευνα.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37641"/>
            <a:ext cx="637794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/>
              <a:t>Ψυχολογικοί</a:t>
            </a:r>
            <a:r>
              <a:rPr sz="2650" spc="215" dirty="0"/>
              <a:t> </a:t>
            </a:r>
            <a:r>
              <a:rPr sz="2650" spc="150" dirty="0"/>
              <a:t>και</a:t>
            </a:r>
            <a:r>
              <a:rPr sz="2650" spc="180" dirty="0"/>
              <a:t> κοινωνικοί</a:t>
            </a:r>
            <a:r>
              <a:rPr sz="2650" spc="204" dirty="0"/>
              <a:t> </a:t>
            </a:r>
            <a:r>
              <a:rPr sz="2650" spc="190" dirty="0"/>
              <a:t>παράγοντες </a:t>
            </a:r>
            <a:r>
              <a:rPr sz="2650" spc="-650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95" dirty="0"/>
              <a:t>θαλάσσια</a:t>
            </a:r>
            <a:r>
              <a:rPr sz="2650" spc="22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443357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50" dirty="0">
                <a:latin typeface="Calibri"/>
                <a:cs typeface="Calibri"/>
              </a:rPr>
              <a:t>Κοινωνική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55" dirty="0">
                <a:latin typeface="Calibri"/>
                <a:cs typeface="Calibri"/>
              </a:rPr>
              <a:t>δυναμική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spc="140" dirty="0">
                <a:latin typeface="Calibri"/>
                <a:cs typeface="Calibri"/>
              </a:rPr>
              <a:t>και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155" dirty="0">
                <a:latin typeface="Calibri"/>
                <a:cs typeface="Calibri"/>
              </a:rPr>
              <a:t>κυβερνοασφάλεια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1070"/>
            <a:ext cx="8021320" cy="1595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3411854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Επίδραση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κοινωνικών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κανόνων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της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συμπεριφοράς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συνομηλίκων </a:t>
            </a:r>
            <a:r>
              <a:rPr sz="1150" spc="90" dirty="0">
                <a:latin typeface="Calibri"/>
                <a:cs typeface="Calibri"/>
              </a:rPr>
              <a:t>στις </a:t>
            </a:r>
            <a:r>
              <a:rPr sz="1150" spc="100" dirty="0">
                <a:latin typeface="Calibri"/>
                <a:cs typeface="Calibri"/>
              </a:rPr>
              <a:t>ατομικές πρακτικές </a:t>
            </a:r>
            <a:r>
              <a:rPr sz="1150" spc="110" dirty="0">
                <a:latin typeface="Calibri"/>
                <a:cs typeface="Calibri"/>
              </a:rPr>
              <a:t>ασφάλειας </a:t>
            </a:r>
            <a:r>
              <a:rPr sz="1150" spc="105" dirty="0">
                <a:latin typeface="Calibri"/>
                <a:cs typeface="Calibri"/>
              </a:rPr>
              <a:t>στον </a:t>
            </a:r>
            <a:r>
              <a:rPr sz="1150" spc="11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10" dirty="0">
                <a:latin typeface="Calibri"/>
                <a:cs typeface="Calibri"/>
              </a:rPr>
              <a:t>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ρόλος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ηγεσίας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καλλιέργεια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μιας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κουλτούρας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συνείδηση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ασφάλειας.</a:t>
            </a: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610"/>
              </a:spcBef>
              <a:buSzPct val="121739"/>
              <a:buFont typeface="Arial"/>
              <a:buChar char="•"/>
              <a:tabLst>
                <a:tab pos="396240" algn="l"/>
              </a:tabLst>
            </a:pPr>
            <a:r>
              <a:rPr sz="1150" spc="105" dirty="0">
                <a:latin typeface="Calibri"/>
                <a:cs typeface="Calibri"/>
              </a:rPr>
              <a:t>Μοντελοποίηση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ρόλων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(Bandura,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1988)</a:t>
            </a:r>
            <a:endParaRPr sz="11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75" dirty="0">
                <a:latin typeface="Calibri"/>
                <a:cs typeface="Calibri"/>
              </a:rPr>
              <a:t>Κοινωνικοί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παράγοντες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στα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προγράμματα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κατάρτισης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ευαισθητοποίησης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ασφάλεια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37641"/>
            <a:ext cx="637794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/>
              <a:t>Ψυχολογικοί</a:t>
            </a:r>
            <a:r>
              <a:rPr sz="2650" spc="215" dirty="0"/>
              <a:t> </a:t>
            </a:r>
            <a:r>
              <a:rPr sz="2650" spc="150" dirty="0"/>
              <a:t>και</a:t>
            </a:r>
            <a:r>
              <a:rPr sz="2650" spc="180" dirty="0"/>
              <a:t> κοινωνικοί</a:t>
            </a:r>
            <a:r>
              <a:rPr sz="2650" spc="204" dirty="0"/>
              <a:t> </a:t>
            </a:r>
            <a:r>
              <a:rPr sz="2650" spc="190" dirty="0"/>
              <a:t>παράγοντες </a:t>
            </a:r>
            <a:r>
              <a:rPr sz="2650" spc="-650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95" dirty="0"/>
              <a:t>θαλάσσια</a:t>
            </a:r>
            <a:r>
              <a:rPr sz="2650" spc="22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1905"/>
            <a:ext cx="3527425" cy="527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50" spc="145" dirty="0">
                <a:latin typeface="Calibri"/>
                <a:cs typeface="Calibri"/>
              </a:rPr>
              <a:t>Ενίσχυση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40" dirty="0">
                <a:latin typeface="Calibri"/>
                <a:cs typeface="Calibri"/>
              </a:rPr>
              <a:t>της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55" dirty="0">
                <a:latin typeface="Calibri"/>
                <a:cs typeface="Calibri"/>
              </a:rPr>
              <a:t>ασφάλειας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75" dirty="0">
                <a:latin typeface="Calibri"/>
                <a:cs typeface="Calibri"/>
              </a:rPr>
              <a:t>μέσω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40" dirty="0">
                <a:latin typeface="Calibri"/>
                <a:cs typeface="Calibri"/>
              </a:rPr>
              <a:t>της </a:t>
            </a:r>
            <a:r>
              <a:rPr sz="1650" spc="-355" dirty="0">
                <a:latin typeface="Calibri"/>
                <a:cs typeface="Calibri"/>
              </a:rPr>
              <a:t> </a:t>
            </a:r>
            <a:r>
              <a:rPr sz="1650" spc="150" dirty="0">
                <a:latin typeface="Calibri"/>
                <a:cs typeface="Calibri"/>
              </a:rPr>
              <a:t>ψυχολογίας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28390"/>
            <a:ext cx="6449060" cy="2303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05" dirty="0">
                <a:latin typeface="Calibri"/>
                <a:cs typeface="Calibri"/>
              </a:rPr>
              <a:t>Ψυχολογικές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στρατηγικές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για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αύξηση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τήρησης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του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πρωτοκόλλου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ασφαλείας.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90" dirty="0">
                <a:latin typeface="Calibri"/>
                <a:cs typeface="Calibri"/>
              </a:rPr>
              <a:t>Τεχνικές</a:t>
            </a:r>
            <a:r>
              <a:rPr sz="1150" spc="7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αλλαγής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συμπεριφοράς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εφαρμοσμένες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στην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ασφάλεια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στον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 marL="104139" marR="5080" indent="-91440">
              <a:lnSpc>
                <a:spcPct val="122800"/>
              </a:lnSpc>
              <a:spcBef>
                <a:spcPts val="133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10" dirty="0">
                <a:latin typeface="Calibri"/>
                <a:cs typeface="Calibri"/>
              </a:rPr>
              <a:t>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ρόλος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κινήτρων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ανταμοιβών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ενίσχυση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ασφάλειας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στον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κυβερνοχώρο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συμπεριφορές.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marR="140843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Παράδειγμα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πραγματικού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κόσμου: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Ένα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πρόγραμμα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ανταμοιβών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 </a:t>
            </a:r>
            <a:r>
              <a:rPr sz="1150" spc="-24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αύξησε </a:t>
            </a:r>
            <a:r>
              <a:rPr sz="1150" spc="114" dirty="0">
                <a:latin typeface="Calibri"/>
                <a:cs typeface="Calibri"/>
              </a:rPr>
              <a:t>με </a:t>
            </a:r>
            <a:r>
              <a:rPr sz="1150" spc="95" dirty="0">
                <a:latin typeface="Calibri"/>
                <a:cs typeface="Calibri"/>
              </a:rPr>
              <a:t>επιτυχία </a:t>
            </a:r>
            <a:r>
              <a:rPr sz="1150" spc="100" dirty="0">
                <a:latin typeface="Calibri"/>
                <a:cs typeface="Calibri"/>
              </a:rPr>
              <a:t>την </a:t>
            </a:r>
            <a:r>
              <a:rPr sz="1150" spc="114" dirty="0">
                <a:latin typeface="Calibri"/>
                <a:cs typeface="Calibri"/>
              </a:rPr>
              <a:t>επαγρύπνηση </a:t>
            </a:r>
            <a:r>
              <a:rPr sz="1150" spc="95" dirty="0">
                <a:latin typeface="Calibri"/>
                <a:cs typeface="Calibri"/>
              </a:rPr>
              <a:t>για </a:t>
            </a:r>
            <a:r>
              <a:rPr sz="1150" spc="100" dirty="0">
                <a:latin typeface="Calibri"/>
                <a:cs typeface="Calibri"/>
              </a:rPr>
              <a:t>την </a:t>
            </a:r>
            <a:r>
              <a:rPr sz="1150" spc="110" dirty="0">
                <a:latin typeface="Calibri"/>
                <a:cs typeface="Calibri"/>
              </a:rPr>
              <a:t>ασφάλεια </a:t>
            </a:r>
            <a:r>
              <a:rPr sz="1150" spc="105" dirty="0">
                <a:latin typeface="Calibri"/>
                <a:cs typeface="Calibri"/>
              </a:rPr>
              <a:t>στον </a:t>
            </a:r>
            <a:r>
              <a:rPr sz="1150" spc="110" dirty="0">
                <a:latin typeface="Calibri"/>
                <a:cs typeface="Calibri"/>
              </a:rPr>
              <a:t> κυβερνοχώρο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μεταξύ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μελών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του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πληρώματος.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  <a:tab pos="1309370" algn="l"/>
              </a:tabLst>
            </a:pPr>
            <a:r>
              <a:rPr sz="1150" spc="50" dirty="0">
                <a:latin typeface="Calibri"/>
                <a:cs typeface="Calibri"/>
              </a:rPr>
              <a:t>Μελλοντική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BCT	</a:t>
            </a:r>
            <a:r>
              <a:rPr sz="1150" spc="55" dirty="0">
                <a:latin typeface="Calibri"/>
                <a:cs typeface="Calibri"/>
              </a:rPr>
              <a:t>με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50" dirty="0">
                <a:latin typeface="Calibri"/>
                <a:cs typeface="Calibri"/>
              </a:rPr>
              <a:t>χρήση</a:t>
            </a:r>
            <a:r>
              <a:rPr sz="1150" dirty="0">
                <a:latin typeface="Calibri"/>
                <a:cs typeface="Calibri"/>
              </a:rPr>
              <a:t> </a:t>
            </a:r>
            <a:r>
              <a:rPr sz="1150" spc="35" dirty="0">
                <a:latin typeface="Calibri"/>
                <a:cs typeface="Calibri"/>
              </a:rPr>
              <a:t>AI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63691" y="0"/>
              <a:ext cx="5025390" cy="6858000"/>
            </a:xfrm>
            <a:custGeom>
              <a:avLst/>
              <a:gdLst/>
              <a:ahLst/>
              <a:cxnLst/>
              <a:rect l="l" t="t" r="r" b="b"/>
              <a:pathLst>
                <a:path w="5025390" h="6858000">
                  <a:moveTo>
                    <a:pt x="5024882" y="5300879"/>
                  </a:moveTo>
                  <a:lnTo>
                    <a:pt x="1033505" y="5300879"/>
                  </a:lnTo>
                  <a:lnTo>
                    <a:pt x="1079047" y="5290421"/>
                  </a:lnTo>
                  <a:lnTo>
                    <a:pt x="1114290" y="5268552"/>
                  </a:lnTo>
                  <a:lnTo>
                    <a:pt x="1140776" y="5239178"/>
                  </a:lnTo>
                  <a:lnTo>
                    <a:pt x="1173645" y="5173529"/>
                  </a:lnTo>
                  <a:lnTo>
                    <a:pt x="1189988" y="5124704"/>
                  </a:lnTo>
                  <a:lnTo>
                    <a:pt x="2536952" y="0"/>
                  </a:lnTo>
                  <a:lnTo>
                    <a:pt x="5024882" y="0"/>
                  </a:lnTo>
                  <a:lnTo>
                    <a:pt x="5024882" y="5300879"/>
                  </a:lnTo>
                  <a:close/>
                </a:path>
                <a:path w="5025390" h="6858000">
                  <a:moveTo>
                    <a:pt x="0" y="6857999"/>
                  </a:moveTo>
                  <a:lnTo>
                    <a:pt x="791000" y="4024436"/>
                  </a:lnTo>
                  <a:lnTo>
                    <a:pt x="832452" y="3961701"/>
                  </a:lnTo>
                  <a:lnTo>
                    <a:pt x="863232" y="3939008"/>
                  </a:lnTo>
                  <a:lnTo>
                    <a:pt x="905654" y="3926566"/>
                  </a:lnTo>
                  <a:lnTo>
                    <a:pt x="963421" y="3927729"/>
                  </a:lnTo>
                  <a:lnTo>
                    <a:pt x="1020971" y="3951102"/>
                  </a:lnTo>
                  <a:lnTo>
                    <a:pt x="1059770" y="3979190"/>
                  </a:lnTo>
                  <a:lnTo>
                    <a:pt x="1083152" y="4011154"/>
                  </a:lnTo>
                  <a:lnTo>
                    <a:pt x="1096993" y="4083363"/>
                  </a:lnTo>
                  <a:lnTo>
                    <a:pt x="1094117" y="4121932"/>
                  </a:lnTo>
                  <a:lnTo>
                    <a:pt x="1089152" y="4161028"/>
                  </a:lnTo>
                  <a:lnTo>
                    <a:pt x="856741" y="5037963"/>
                  </a:lnTo>
                  <a:lnTo>
                    <a:pt x="844765" y="5136060"/>
                  </a:lnTo>
                  <a:lnTo>
                    <a:pt x="842666" y="5175482"/>
                  </a:lnTo>
                  <a:lnTo>
                    <a:pt x="883441" y="5261150"/>
                  </a:lnTo>
                  <a:lnTo>
                    <a:pt x="921479" y="5280483"/>
                  </a:lnTo>
                  <a:lnTo>
                    <a:pt x="976121" y="5296027"/>
                  </a:lnTo>
                  <a:lnTo>
                    <a:pt x="1033505" y="5300879"/>
                  </a:lnTo>
                  <a:lnTo>
                    <a:pt x="5024882" y="5300879"/>
                  </a:lnTo>
                  <a:lnTo>
                    <a:pt x="5024882" y="6853249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3132" y="0"/>
              <a:ext cx="492544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837641"/>
            <a:ext cx="637794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/>
              <a:t>Ψυχολογικοί</a:t>
            </a:r>
            <a:r>
              <a:rPr sz="2650" spc="215" dirty="0"/>
              <a:t> </a:t>
            </a:r>
            <a:r>
              <a:rPr sz="2650" spc="150" dirty="0"/>
              <a:t>και</a:t>
            </a:r>
            <a:r>
              <a:rPr sz="2650" spc="180" dirty="0"/>
              <a:t> κοινωνικοί</a:t>
            </a:r>
            <a:r>
              <a:rPr sz="2650" spc="204" dirty="0"/>
              <a:t> </a:t>
            </a:r>
            <a:r>
              <a:rPr sz="2650" spc="190" dirty="0"/>
              <a:t>παράγοντες </a:t>
            </a:r>
            <a:r>
              <a:rPr sz="2650" spc="-650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95" dirty="0"/>
              <a:t>θαλάσσια</a:t>
            </a:r>
            <a:r>
              <a:rPr sz="2650" spc="22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6469" y="2041905"/>
            <a:ext cx="3416935" cy="527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50" spc="110" dirty="0">
                <a:latin typeface="Calibri"/>
                <a:cs typeface="Calibri"/>
              </a:rPr>
              <a:t>Αντιμετώπιση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απειλών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κοινωνικής </a:t>
            </a:r>
            <a:r>
              <a:rPr sz="1650" spc="-360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μηχανικής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3590" y="3228543"/>
            <a:ext cx="5690870" cy="169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4" dirty="0">
                <a:latin typeface="Calibri"/>
                <a:cs typeface="Calibri"/>
              </a:rPr>
              <a:t>Κατανόηση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τακτικών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κοινωνικής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μηχανικής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από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ψυχολογική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σκοπιά.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42989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Εκπαίδευση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του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προσωπικού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για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αναγνώριση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αντιμετώπιση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επιθέσεων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κοινωνικής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μηχανικής.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05" dirty="0">
                <a:latin typeface="Calibri"/>
                <a:cs typeface="Calibri"/>
              </a:rPr>
              <a:t>Δημιουργία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κουλτούρας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σκεπτικισμού,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επαγρύπνησης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επαλήθευσης.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8293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Παράδειγμα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πραγματικού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κόσμου: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40" dirty="0">
                <a:latin typeface="Calibri"/>
                <a:cs typeface="Calibri"/>
              </a:rPr>
              <a:t>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απάντηση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εταιρείας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μια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εκστρατεία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spear-phishing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με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στόχο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στελέχη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ναυτιλίας.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227683"/>
            <a:ext cx="474345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Ανθρώπινα</a:t>
            </a:r>
            <a:r>
              <a:rPr sz="2650" spc="18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τρωτά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σημεία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0" dirty="0">
                <a:solidFill>
                  <a:srgbClr val="FFFFFF"/>
                </a:solidFill>
              </a:rPr>
              <a:t>στη </a:t>
            </a:r>
            <a:r>
              <a:rPr sz="2650" spc="-65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θαλάσσια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200" dirty="0">
                <a:solidFill>
                  <a:srgbClr val="FFFFFF"/>
                </a:solidFill>
              </a:rPr>
              <a:t>κυβερνοασφάλεια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6685280" y="2310002"/>
            <a:ext cx="4985385" cy="282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52575">
              <a:lnSpc>
                <a:spcPct val="114999"/>
              </a:lnSpc>
              <a:spcBef>
                <a:spcPts val="100"/>
              </a:spcBef>
            </a:pP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Προσδιορισμός</a:t>
            </a:r>
            <a:r>
              <a:rPr sz="2000" spc="1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ανθρώπινων </a:t>
            </a:r>
            <a:r>
              <a:rPr sz="2000" spc="-4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FFB900"/>
                </a:solidFill>
                <a:latin typeface="Calibri"/>
                <a:cs typeface="Calibri"/>
              </a:rPr>
              <a:t>Ευπάθειες</a:t>
            </a:r>
            <a:endParaRPr sz="2000">
              <a:latin typeface="Calibri"/>
              <a:cs typeface="Calibri"/>
            </a:endParaRPr>
          </a:p>
          <a:p>
            <a:pPr marL="287020" marR="225425" indent="-274320">
              <a:lnSpc>
                <a:spcPts val="1350"/>
              </a:lnSpc>
              <a:spcBef>
                <a:spcPts val="148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Κοινά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τρωτά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σημεία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πλαίσια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 marL="285750" marR="5080" indent="-273685">
              <a:lnSpc>
                <a:spcPct val="117000"/>
              </a:lnSpc>
              <a:spcBef>
                <a:spcPts val="29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ανάλυσης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συμπεριφοράς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χρηστών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εντοπισμό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επικίνδυνων</a:t>
            </a:r>
            <a:endParaRPr sz="115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295"/>
              </a:spcBef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συμπεριφορές.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4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μετριασμό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τρωτών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σημείων.</a:t>
            </a:r>
            <a:endParaRPr sz="1150">
              <a:latin typeface="Calibri"/>
              <a:cs typeface="Calibri"/>
            </a:endParaRPr>
          </a:p>
          <a:p>
            <a:pPr marL="287020" marR="560070" indent="-274320" algn="just">
              <a:lnSpc>
                <a:spcPts val="1350"/>
              </a:lnSpc>
              <a:spcBef>
                <a:spcPts val="65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702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Παράδειγμα πραγματικού κόσμου: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Περιστατικό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 αφορά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ευπάθεια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αξιοποιήθηκε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λόγω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κακών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πρακτικών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χρήσης </a:t>
            </a:r>
            <a:r>
              <a:rPr sz="1150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κωδικού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πρόσβασης.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6223292"/>
            <a:ext cx="3293998" cy="6119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02969" y="6414871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227683"/>
            <a:ext cx="474345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Ανθρώπινα</a:t>
            </a:r>
            <a:r>
              <a:rPr sz="2650" spc="18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τρωτά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σημεία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0" dirty="0">
                <a:solidFill>
                  <a:srgbClr val="FFFFFF"/>
                </a:solidFill>
              </a:rPr>
              <a:t>στη </a:t>
            </a:r>
            <a:r>
              <a:rPr sz="2650" spc="-65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θαλάσσια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200" dirty="0">
                <a:solidFill>
                  <a:srgbClr val="FFFFFF"/>
                </a:solidFill>
              </a:rPr>
              <a:t>κυβερνοασφάλεια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6685280" y="2353983"/>
            <a:ext cx="48387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35" dirty="0">
                <a:solidFill>
                  <a:srgbClr val="FFB900"/>
                </a:solidFill>
                <a:latin typeface="Calibri"/>
                <a:cs typeface="Calibri"/>
              </a:rPr>
              <a:t>Επιπτώσεις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του</a:t>
            </a:r>
            <a:r>
              <a:rPr sz="2000" spc="5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ανθρώπινου</a:t>
            </a:r>
            <a:r>
              <a:rPr sz="2000" spc="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σφάλματος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128898"/>
            <a:ext cx="4916170" cy="1140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427355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Τύποι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σφαλμάτων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συνέπειές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 marL="287020" marR="5080" indent="-274320">
              <a:lnSpc>
                <a:spcPct val="114799"/>
              </a:lnSpc>
              <a:spcBef>
                <a:spcPts val="32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Μέθοδοι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μείωση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σφαλμάτων,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απλούστευση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διαδικασίες.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4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αναφοράς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σφαλμάτων.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844756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6036589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647776"/>
            <a:ext cx="474345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Ανθρώπινα</a:t>
            </a:r>
            <a:r>
              <a:rPr sz="2650" spc="18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τρωτά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σημεία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0" dirty="0">
                <a:solidFill>
                  <a:srgbClr val="FFFFFF"/>
                </a:solidFill>
              </a:rPr>
              <a:t>στη </a:t>
            </a:r>
            <a:r>
              <a:rPr sz="2650" spc="-65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θαλάσσια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200" dirty="0">
                <a:solidFill>
                  <a:srgbClr val="FFFFFF"/>
                </a:solidFill>
              </a:rPr>
              <a:t>κυβερνοασφάλεια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6691630" y="1629270"/>
            <a:ext cx="3689985" cy="6032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150"/>
              </a:lnSpc>
              <a:spcBef>
                <a:spcPts val="380"/>
              </a:spcBef>
            </a:pP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Εκπαίδευση</a:t>
            </a:r>
            <a:r>
              <a:rPr sz="2000" spc="6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25" dirty="0">
                <a:solidFill>
                  <a:srgbClr val="FFB900"/>
                </a:solidFill>
                <a:latin typeface="Calibri"/>
                <a:cs typeface="Calibri"/>
              </a:rPr>
              <a:t>για</a:t>
            </a:r>
            <a:r>
              <a:rPr sz="2000" spc="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5" dirty="0">
                <a:solidFill>
                  <a:srgbClr val="FFB900"/>
                </a:solidFill>
                <a:latin typeface="Calibri"/>
                <a:cs typeface="Calibri"/>
              </a:rPr>
              <a:t>τη</a:t>
            </a:r>
            <a:r>
              <a:rPr sz="2000" spc="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μείωση</a:t>
            </a:r>
            <a:r>
              <a:rPr sz="2000" spc="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του </a:t>
            </a:r>
            <a:r>
              <a:rPr sz="2000" spc="-434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ανθρώπινου</a:t>
            </a:r>
            <a:r>
              <a:rPr sz="2000" spc="7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σφάλματος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2316797"/>
            <a:ext cx="5069205" cy="2223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595630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ρόλος των στοχευμένων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προγραμμάτων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κατάρτισης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αντιμετώπιση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συγκεκριμένων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τρωτών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σημείων.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05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Προσομοίωση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6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Gamification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7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Μάθηση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σενάρια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6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μάθηση</a:t>
            </a:r>
            <a:endParaRPr sz="1000">
              <a:latin typeface="Calibri"/>
              <a:cs typeface="Calibri"/>
            </a:endParaRPr>
          </a:p>
          <a:p>
            <a:pPr marL="287020" marR="217170" indent="-274320">
              <a:lnSpc>
                <a:spcPct val="114799"/>
              </a:lnSpc>
              <a:spcBef>
                <a:spcPts val="29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προσομοίωσης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ασκήσεων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ενίσχυση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σωστές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συμπεριφορές.</a:t>
            </a:r>
            <a:endParaRPr sz="1150">
              <a:latin typeface="Calibri"/>
              <a:cs typeface="Calibri"/>
            </a:endParaRPr>
          </a:p>
          <a:p>
            <a:pPr marL="286385" marR="5080" indent="-274320">
              <a:lnSpc>
                <a:spcPts val="1350"/>
              </a:lnSpc>
              <a:spcBef>
                <a:spcPts val="7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βελτίωση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εκπαιδευτικών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προγραμμάτων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ανατροφοδότηση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περιστατικών.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641340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5850140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227683"/>
            <a:ext cx="474345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Ανθρώπινα</a:t>
            </a:r>
            <a:r>
              <a:rPr sz="2650" spc="18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τρωτά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σημεία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0" dirty="0">
                <a:solidFill>
                  <a:srgbClr val="FFFFFF"/>
                </a:solidFill>
              </a:rPr>
              <a:t>στη </a:t>
            </a:r>
            <a:r>
              <a:rPr sz="2650" spc="-65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θαλάσσια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200" dirty="0">
                <a:solidFill>
                  <a:srgbClr val="FFFFFF"/>
                </a:solidFill>
              </a:rPr>
              <a:t>κυβερνοασφάλεια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6685280" y="2310002"/>
            <a:ext cx="268224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tabLst>
                <a:tab pos="1336040" algn="l"/>
              </a:tabLst>
            </a:pPr>
            <a:r>
              <a:rPr sz="2000" spc="155" dirty="0">
                <a:solidFill>
                  <a:srgbClr val="FFB900"/>
                </a:solidFill>
                <a:latin typeface="Calibri"/>
                <a:cs typeface="Calibri"/>
              </a:rPr>
              <a:t>Ενίσχυσ</a:t>
            </a:r>
            <a:r>
              <a:rPr sz="2000" spc="160" dirty="0">
                <a:solidFill>
                  <a:srgbClr val="FFB900"/>
                </a:solidFill>
                <a:latin typeface="Calibri"/>
                <a:cs typeface="Calibri"/>
              </a:rPr>
              <a:t>η</a:t>
            </a:r>
            <a:r>
              <a:rPr sz="2000" dirty="0">
                <a:solidFill>
                  <a:srgbClr val="FFB900"/>
                </a:solidFill>
                <a:latin typeface="Calibri"/>
                <a:cs typeface="Calibri"/>
              </a:rPr>
              <a:t>	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Κατάστασ</a:t>
            </a:r>
            <a:r>
              <a:rPr sz="2000" spc="95" dirty="0">
                <a:solidFill>
                  <a:srgbClr val="FFB900"/>
                </a:solidFill>
                <a:latin typeface="Calibri"/>
                <a:cs typeface="Calibri"/>
              </a:rPr>
              <a:t>η  </a:t>
            </a:r>
            <a:r>
              <a:rPr sz="2000" spc="185" dirty="0">
                <a:solidFill>
                  <a:srgbClr val="FFB900"/>
                </a:solidFill>
                <a:latin typeface="Calibri"/>
                <a:cs typeface="Calibri"/>
              </a:rPr>
              <a:t>Ευαισθητοποίηση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190354"/>
            <a:ext cx="4702175" cy="23209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5080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επίγνωσης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πρόληψη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σφαλμάτων.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0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Endsly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85"/>
              </a:spcBef>
              <a:buSzPct val="12352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Αντίληψη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95"/>
              </a:spcBef>
              <a:buSzPct val="12352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850" spc="7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85"/>
              </a:spcBef>
              <a:buSzPct val="12352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Προβολή</a:t>
            </a:r>
            <a:endParaRPr sz="850">
              <a:latin typeface="Calibri"/>
              <a:cs typeface="Calibri"/>
            </a:endParaRPr>
          </a:p>
          <a:p>
            <a:pPr marL="287020" marR="13970" indent="-274320">
              <a:lnSpc>
                <a:spcPts val="1350"/>
              </a:lnSpc>
              <a:spcBef>
                <a:spcPts val="66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υποστήριξη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επίγνωσης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0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Επιβεβαιωμένες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βιωσιμότητες</a:t>
            </a:r>
            <a:endParaRPr sz="1000">
              <a:latin typeface="Calibri"/>
              <a:cs typeface="Calibri"/>
            </a:endParaRPr>
          </a:p>
          <a:p>
            <a:pPr marL="287020" marR="114300" indent="-274320">
              <a:lnSpc>
                <a:spcPts val="1350"/>
              </a:lnSpc>
              <a:spcBef>
                <a:spcPts val="66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Ενσωμάτωση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επίγνωσης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καθημερινές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επιχειρήσεις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αποφάσεων.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729808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5850140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691" y="0"/>
              <a:ext cx="5024882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330123"/>
            <a:ext cx="883158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15" dirty="0"/>
              <a:t>CSP002_S_M: </a:t>
            </a:r>
            <a:r>
              <a:rPr sz="2650" spc="190" dirty="0"/>
              <a:t>Ανθρώπινοι παράγοντες </a:t>
            </a:r>
            <a:r>
              <a:rPr sz="2650" spc="114" dirty="0"/>
              <a:t>της </a:t>
            </a:r>
            <a:r>
              <a:rPr sz="2650" spc="185" dirty="0"/>
              <a:t>ναυτιλιακής </a:t>
            </a:r>
            <a:r>
              <a:rPr sz="2650" spc="-655" dirty="0"/>
              <a:t> </a:t>
            </a:r>
            <a:r>
              <a:rPr sz="2650" spc="190" dirty="0"/>
              <a:t>κυβερνοασφάλειας</a:t>
            </a:r>
            <a:endParaRPr sz="2650"/>
          </a:p>
        </p:txBody>
      </p:sp>
      <p:sp>
        <p:nvSpPr>
          <p:cNvPr id="10" name="object 10"/>
          <p:cNvSpPr txBox="1"/>
          <p:nvPr/>
        </p:nvSpPr>
        <p:spPr>
          <a:xfrm>
            <a:off x="1630680" y="1590586"/>
            <a:ext cx="458152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100"/>
              </a:spcBef>
            </a:pPr>
            <a:r>
              <a:rPr sz="1600" spc="95" dirty="0">
                <a:solidFill>
                  <a:srgbClr val="7E7E7E"/>
                </a:solidFill>
                <a:latin typeface="Calibri"/>
                <a:cs typeface="Calibri"/>
              </a:rPr>
              <a:t>Στόχοι:</a:t>
            </a:r>
            <a:r>
              <a:rPr sz="16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90" dirty="0">
                <a:solidFill>
                  <a:srgbClr val="7E7E7E"/>
                </a:solidFill>
                <a:latin typeface="Calibri"/>
                <a:cs typeface="Calibri"/>
              </a:rPr>
              <a:t>Ποιος-Τι-Γιατί</a:t>
            </a:r>
            <a:r>
              <a:rPr sz="16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7E7E7E"/>
                </a:solidFill>
                <a:latin typeface="Calibri"/>
                <a:cs typeface="Calibri"/>
              </a:rPr>
              <a:t>πρέπει</a:t>
            </a:r>
            <a:r>
              <a:rPr sz="16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6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r>
              <a:rPr sz="16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7E7E7E"/>
                </a:solidFill>
                <a:latin typeface="Calibri"/>
                <a:cs typeface="Calibri"/>
              </a:rPr>
              <a:t>πάρετε</a:t>
            </a:r>
            <a:r>
              <a:rPr sz="16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7E7E7E"/>
                </a:solidFill>
                <a:latin typeface="Calibri"/>
                <a:cs typeface="Calibri"/>
              </a:rPr>
              <a:t>αυτό </a:t>
            </a:r>
            <a:r>
              <a:rPr sz="1600" spc="-3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7E7E7E"/>
                </a:solidFill>
                <a:latin typeface="Calibri"/>
                <a:cs typeface="Calibri"/>
              </a:rPr>
              <a:t>εκπαίδευση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sz="3600" spc="225" baseline="2314" dirty="0">
                <a:solidFill>
                  <a:srgbClr val="D7791A"/>
                </a:solidFill>
              </a:rPr>
              <a:t>o2.</a:t>
            </a:r>
            <a:r>
              <a:rPr sz="3600" spc="112" baseline="2314" dirty="0">
                <a:solidFill>
                  <a:srgbClr val="D7791A"/>
                </a:solidFill>
              </a:rPr>
              <a:t> </a:t>
            </a:r>
            <a:r>
              <a:rPr sz="1650" spc="100" dirty="0"/>
              <a:t>Διοικητική</a:t>
            </a:r>
            <a:r>
              <a:rPr sz="1650" spc="55" dirty="0"/>
              <a:t> </a:t>
            </a:r>
            <a:r>
              <a:rPr sz="1650" spc="114" dirty="0"/>
              <a:t>υποστήριξη</a:t>
            </a:r>
            <a:r>
              <a:rPr sz="1650" spc="55" dirty="0"/>
              <a:t> </a:t>
            </a:r>
            <a:r>
              <a:rPr sz="1650" spc="105" dirty="0"/>
              <a:t>κατάρτισης:</a:t>
            </a:r>
            <a:r>
              <a:rPr sz="1650" spc="50" dirty="0"/>
              <a:t> </a:t>
            </a:r>
            <a:r>
              <a:rPr sz="1650" spc="100" dirty="0"/>
              <a:t>Πότε-Πού-Πώς</a:t>
            </a:r>
            <a:endParaRPr sz="1650"/>
          </a:p>
          <a:p>
            <a:pPr marL="12700" marR="2356485">
              <a:lnSpc>
                <a:spcPct val="140400"/>
              </a:lnSpc>
              <a:spcBef>
                <a:spcPts val="320"/>
              </a:spcBef>
            </a:pPr>
            <a:r>
              <a:rPr sz="3600" spc="225" baseline="2314" dirty="0">
                <a:solidFill>
                  <a:srgbClr val="D7791A"/>
                </a:solidFill>
              </a:rPr>
              <a:t>o3. </a:t>
            </a:r>
            <a:r>
              <a:rPr sz="1650" spc="130" dirty="0"/>
              <a:t>Μαθησιακά </a:t>
            </a:r>
            <a:r>
              <a:rPr sz="1650" spc="135" dirty="0"/>
              <a:t> </a:t>
            </a:r>
            <a:r>
              <a:rPr sz="1650" spc="120" dirty="0"/>
              <a:t>αποτελέσματα </a:t>
            </a:r>
            <a:r>
              <a:rPr sz="3600" spc="217" baseline="2314" dirty="0">
                <a:solidFill>
                  <a:srgbClr val="D7791A"/>
                </a:solidFill>
              </a:rPr>
              <a:t>o4. </a:t>
            </a:r>
            <a:r>
              <a:rPr sz="3600" spc="225" baseline="2314" dirty="0">
                <a:solidFill>
                  <a:srgbClr val="D7791A"/>
                </a:solidFill>
              </a:rPr>
              <a:t> </a:t>
            </a:r>
            <a:r>
              <a:rPr sz="1650" spc="114" dirty="0"/>
              <a:t>Περιγράμματα</a:t>
            </a:r>
            <a:r>
              <a:rPr sz="1650" spc="55" dirty="0"/>
              <a:t> </a:t>
            </a:r>
            <a:r>
              <a:rPr sz="1650" spc="110" dirty="0"/>
              <a:t>κατάρτισης</a:t>
            </a:r>
            <a:r>
              <a:rPr sz="1650" spc="50" dirty="0"/>
              <a:t> </a:t>
            </a:r>
            <a:r>
              <a:rPr sz="3600" spc="217" baseline="3472" dirty="0">
                <a:solidFill>
                  <a:srgbClr val="D7791A"/>
                </a:solidFill>
              </a:rPr>
              <a:t>o5. </a:t>
            </a:r>
            <a:r>
              <a:rPr sz="3600" spc="-794" baseline="3472" dirty="0">
                <a:solidFill>
                  <a:srgbClr val="D7791A"/>
                </a:solidFill>
              </a:rPr>
              <a:t> </a:t>
            </a:r>
            <a:r>
              <a:rPr sz="1650" spc="110" dirty="0"/>
              <a:t>Λεπτομέρειες</a:t>
            </a:r>
            <a:r>
              <a:rPr sz="1650" spc="45" dirty="0"/>
              <a:t> </a:t>
            </a:r>
            <a:r>
              <a:rPr sz="1650" spc="125" dirty="0"/>
              <a:t>ασκήσεων</a:t>
            </a:r>
            <a:endParaRPr sz="1650"/>
          </a:p>
        </p:txBody>
      </p:sp>
      <p:sp>
        <p:nvSpPr>
          <p:cNvPr id="12" name="object 12"/>
          <p:cNvSpPr txBox="1"/>
          <p:nvPr/>
        </p:nvSpPr>
        <p:spPr>
          <a:xfrm>
            <a:off x="901064" y="4874590"/>
            <a:ext cx="476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5" dirty="0">
                <a:solidFill>
                  <a:srgbClr val="D7791A"/>
                </a:solidFill>
                <a:latin typeface="Calibri"/>
                <a:cs typeface="Calibri"/>
              </a:rPr>
              <a:t>o6.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0075" y="4982540"/>
            <a:ext cx="38906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05" dirty="0">
                <a:solidFill>
                  <a:srgbClr val="7E7E7E"/>
                </a:solidFill>
                <a:latin typeface="Calibri"/>
                <a:cs typeface="Calibri"/>
              </a:rPr>
              <a:t>Πρακτικές</a:t>
            </a:r>
            <a:r>
              <a:rPr sz="16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7E7E7E"/>
                </a:solidFill>
                <a:latin typeface="Calibri"/>
                <a:cs typeface="Calibri"/>
              </a:rPr>
              <a:t>πληροφορίες</a:t>
            </a:r>
            <a:r>
              <a:rPr sz="16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50" spc="10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6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50" spc="100" dirty="0">
                <a:solidFill>
                  <a:srgbClr val="7E7E7E"/>
                </a:solidFill>
                <a:latin typeface="Calibri"/>
                <a:cs typeface="Calibri"/>
              </a:rPr>
              <a:t>απαιτήσεις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1064" y="5441606"/>
            <a:ext cx="4062729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25" baseline="3472" dirty="0">
                <a:solidFill>
                  <a:srgbClr val="D7791A"/>
                </a:solidFill>
                <a:latin typeface="Calibri"/>
                <a:cs typeface="Calibri"/>
              </a:rPr>
              <a:t>o7.</a:t>
            </a:r>
            <a:r>
              <a:rPr sz="3600" spc="120" baseline="3472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14" dirty="0">
                <a:solidFill>
                  <a:srgbClr val="7E7E7E"/>
                </a:solidFill>
                <a:latin typeface="Calibri"/>
                <a:cs typeface="Calibri"/>
              </a:rPr>
              <a:t>Πληροφορίες</a:t>
            </a:r>
            <a:r>
              <a:rPr sz="16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7E7E7E"/>
                </a:solidFill>
                <a:latin typeface="Calibri"/>
                <a:cs typeface="Calibri"/>
              </a:rPr>
              <a:t>εγγραφής</a:t>
            </a:r>
            <a:r>
              <a:rPr sz="16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50" spc="10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6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50" spc="114" dirty="0">
                <a:solidFill>
                  <a:srgbClr val="7E7E7E"/>
                </a:solidFill>
                <a:latin typeface="Calibri"/>
                <a:cs typeface="Calibri"/>
              </a:rPr>
              <a:t>επαφές</a:t>
            </a:r>
            <a:endParaRPr sz="165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1255"/>
              </a:spcBef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7549" y="1738960"/>
            <a:ext cx="4705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0" dirty="0">
                <a:solidFill>
                  <a:srgbClr val="D7791A"/>
                </a:solidFill>
                <a:latin typeface="Calibri"/>
                <a:cs typeface="Calibri"/>
              </a:rPr>
              <a:t>o1</a:t>
            </a:r>
            <a:r>
              <a:rPr sz="2400" spc="90" dirty="0">
                <a:solidFill>
                  <a:srgbClr val="D7791A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37641"/>
            <a:ext cx="591947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/>
              <a:t>Κατανόηση</a:t>
            </a:r>
            <a:r>
              <a:rPr sz="2650" spc="220" dirty="0"/>
              <a:t> </a:t>
            </a:r>
            <a:r>
              <a:rPr sz="2650" spc="180" dirty="0"/>
              <a:t>των</a:t>
            </a:r>
            <a:r>
              <a:rPr sz="2650" spc="210" dirty="0"/>
              <a:t> </a:t>
            </a:r>
            <a:r>
              <a:rPr sz="2650" spc="195" dirty="0"/>
              <a:t>εσωτερικών</a:t>
            </a:r>
            <a:r>
              <a:rPr sz="2650" spc="210" dirty="0"/>
              <a:t> </a:t>
            </a:r>
            <a:r>
              <a:rPr sz="2650" spc="185" dirty="0"/>
              <a:t>απειλών </a:t>
            </a:r>
            <a:r>
              <a:rPr sz="2650" spc="-645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85" dirty="0"/>
              <a:t>ναυτιλιακή</a:t>
            </a:r>
            <a:r>
              <a:rPr sz="2650" spc="22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1905"/>
            <a:ext cx="3961129" cy="527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516380" algn="l"/>
              </a:tabLst>
            </a:pPr>
            <a:r>
              <a:rPr sz="1650" spc="75" dirty="0">
                <a:latin typeface="Calibri"/>
                <a:cs typeface="Calibri"/>
              </a:rPr>
              <a:t>Εισαγωγή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στην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εσωτερική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ασφάλεια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στον </a:t>
            </a:r>
            <a:r>
              <a:rPr sz="1650" spc="-360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κυβερνοχώρο	</a:t>
            </a:r>
            <a:r>
              <a:rPr sz="1650" spc="70" dirty="0">
                <a:latin typeface="Calibri"/>
                <a:cs typeface="Calibri"/>
              </a:rPr>
              <a:t>Απειλές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στη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ναυτιλία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33458"/>
            <a:ext cx="5280660" cy="242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52755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3076"/>
              <a:buFont typeface="Arial"/>
              <a:buChar char="•"/>
              <a:tabLst>
                <a:tab pos="104139" algn="l"/>
              </a:tabLst>
            </a:pPr>
            <a:r>
              <a:rPr sz="1300" spc="90" dirty="0">
                <a:latin typeface="Calibri"/>
                <a:cs typeface="Calibri"/>
              </a:rPr>
              <a:t>Ορισμός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των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εσωτερικών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απειλών: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i="1" spc="80" dirty="0">
                <a:latin typeface="Calibri"/>
                <a:cs typeface="Calibri"/>
              </a:rPr>
              <a:t>Ενέργειες</a:t>
            </a:r>
            <a:r>
              <a:rPr sz="1300" i="1" spc="45" dirty="0">
                <a:latin typeface="Calibri"/>
                <a:cs typeface="Calibri"/>
              </a:rPr>
              <a:t> </a:t>
            </a:r>
            <a:r>
              <a:rPr sz="1300" i="1" spc="100" dirty="0">
                <a:latin typeface="Calibri"/>
                <a:cs typeface="Calibri"/>
              </a:rPr>
              <a:t>ατόμων</a:t>
            </a:r>
            <a:r>
              <a:rPr sz="1300" i="1" spc="45" dirty="0">
                <a:latin typeface="Calibri"/>
                <a:cs typeface="Calibri"/>
              </a:rPr>
              <a:t> </a:t>
            </a:r>
            <a:r>
              <a:rPr sz="1300" i="1" spc="105" dirty="0">
                <a:latin typeface="Calibri"/>
                <a:cs typeface="Calibri"/>
              </a:rPr>
              <a:t>από</a:t>
            </a:r>
            <a:r>
              <a:rPr sz="1300" i="1" spc="40" dirty="0">
                <a:latin typeface="Calibri"/>
                <a:cs typeface="Calibri"/>
              </a:rPr>
              <a:t> </a:t>
            </a:r>
            <a:r>
              <a:rPr sz="1300" i="1" spc="80" dirty="0">
                <a:latin typeface="Calibri"/>
                <a:cs typeface="Calibri"/>
              </a:rPr>
              <a:t>το </a:t>
            </a:r>
            <a:r>
              <a:rPr sz="1300" i="1" spc="-280" dirty="0">
                <a:latin typeface="Calibri"/>
                <a:cs typeface="Calibri"/>
              </a:rPr>
              <a:t> </a:t>
            </a:r>
            <a:r>
              <a:rPr sz="1300" i="1" spc="90" dirty="0">
                <a:latin typeface="Calibri"/>
                <a:cs typeface="Calibri"/>
              </a:rPr>
              <a:t>εσωτερικό του οργανισμού </a:t>
            </a:r>
            <a:r>
              <a:rPr sz="1300" i="1" spc="100" dirty="0">
                <a:latin typeface="Calibri"/>
                <a:cs typeface="Calibri"/>
              </a:rPr>
              <a:t>που </a:t>
            </a:r>
            <a:r>
              <a:rPr sz="1300" i="1" spc="90" dirty="0">
                <a:latin typeface="Calibri"/>
                <a:cs typeface="Calibri"/>
              </a:rPr>
              <a:t>επηρεάζουν </a:t>
            </a:r>
            <a:r>
              <a:rPr sz="1300" i="1" spc="85" dirty="0">
                <a:latin typeface="Calibri"/>
                <a:cs typeface="Calibri"/>
              </a:rPr>
              <a:t>αρνητικά την </a:t>
            </a:r>
            <a:r>
              <a:rPr sz="1300" i="1" spc="90" dirty="0">
                <a:latin typeface="Calibri"/>
                <a:cs typeface="Calibri"/>
              </a:rPr>
              <a:t> </a:t>
            </a:r>
            <a:r>
              <a:rPr sz="1300" i="1" spc="80" dirty="0">
                <a:latin typeface="Calibri"/>
                <a:cs typeface="Calibri"/>
              </a:rPr>
              <a:t>εμπιστευτικότητα, </a:t>
            </a:r>
            <a:r>
              <a:rPr sz="1300" i="1" spc="85" dirty="0">
                <a:latin typeface="Calibri"/>
                <a:cs typeface="Calibri"/>
              </a:rPr>
              <a:t>την </a:t>
            </a:r>
            <a:r>
              <a:rPr sz="1300" i="1" spc="90" dirty="0">
                <a:latin typeface="Calibri"/>
                <a:cs typeface="Calibri"/>
              </a:rPr>
              <a:t>ακεραιότητα </a:t>
            </a:r>
            <a:r>
              <a:rPr sz="1300" i="1" spc="100" dirty="0">
                <a:latin typeface="Calibri"/>
                <a:cs typeface="Calibri"/>
              </a:rPr>
              <a:t>ή </a:t>
            </a:r>
            <a:r>
              <a:rPr sz="1300" i="1" spc="85" dirty="0">
                <a:latin typeface="Calibri"/>
                <a:cs typeface="Calibri"/>
              </a:rPr>
              <a:t>τη διαθεσιμότητα </a:t>
            </a:r>
            <a:r>
              <a:rPr sz="1300" i="1" spc="90" dirty="0">
                <a:latin typeface="Calibri"/>
                <a:cs typeface="Calibri"/>
              </a:rPr>
              <a:t>των </a:t>
            </a:r>
            <a:r>
              <a:rPr sz="1300" i="1" spc="95" dirty="0">
                <a:latin typeface="Calibri"/>
                <a:cs typeface="Calibri"/>
              </a:rPr>
              <a:t> </a:t>
            </a:r>
            <a:r>
              <a:rPr sz="1300" i="1" spc="100" dirty="0">
                <a:latin typeface="Calibri"/>
                <a:cs typeface="Calibri"/>
              </a:rPr>
              <a:t>πληροφοριακών</a:t>
            </a:r>
            <a:r>
              <a:rPr sz="1300" i="1" spc="30" dirty="0">
                <a:latin typeface="Calibri"/>
                <a:cs typeface="Calibri"/>
              </a:rPr>
              <a:t> </a:t>
            </a:r>
            <a:r>
              <a:rPr sz="1300" i="1" spc="95" dirty="0">
                <a:latin typeface="Calibri"/>
                <a:cs typeface="Calibri"/>
              </a:rPr>
              <a:t>συστημάτων</a:t>
            </a:r>
            <a:r>
              <a:rPr sz="1300" i="1" spc="40" dirty="0">
                <a:latin typeface="Calibri"/>
                <a:cs typeface="Calibri"/>
              </a:rPr>
              <a:t> </a:t>
            </a:r>
            <a:r>
              <a:rPr sz="1300" i="1" spc="90" dirty="0">
                <a:latin typeface="Calibri"/>
                <a:cs typeface="Calibri"/>
              </a:rPr>
              <a:t>του</a:t>
            </a:r>
            <a:r>
              <a:rPr sz="1300" i="1" spc="40" dirty="0">
                <a:latin typeface="Calibri"/>
                <a:cs typeface="Calibri"/>
              </a:rPr>
              <a:t> </a:t>
            </a:r>
            <a:r>
              <a:rPr sz="1300" i="1" spc="85" dirty="0">
                <a:latin typeface="Calibri"/>
                <a:cs typeface="Calibri"/>
              </a:rPr>
              <a:t>οργανισμού</a:t>
            </a:r>
            <a:r>
              <a:rPr sz="1300" spc="85" dirty="0">
                <a:latin typeface="Calibri"/>
                <a:cs typeface="Calibri"/>
              </a:rPr>
              <a:t>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9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900"/>
              </a:buClr>
              <a:buSzPct val="123076"/>
              <a:buFont typeface="Arial"/>
              <a:buChar char="•"/>
              <a:tabLst>
                <a:tab pos="104139" algn="l"/>
              </a:tabLst>
            </a:pPr>
            <a:r>
              <a:rPr sz="1300" spc="90" dirty="0">
                <a:latin typeface="Calibri"/>
                <a:cs typeface="Calibri"/>
              </a:rPr>
              <a:t>Ακούσιες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έναντι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κακόβουλων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απειλών: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Διαφοροποίηση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μεταξύ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μη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κακόβουλων </a:t>
            </a:r>
            <a:r>
              <a:rPr sz="1300" spc="90" dirty="0">
                <a:latin typeface="Calibri"/>
                <a:cs typeface="Calibri"/>
              </a:rPr>
              <a:t>ενεργειών </a:t>
            </a:r>
            <a:r>
              <a:rPr sz="1300" spc="105" dirty="0">
                <a:latin typeface="Calibri"/>
                <a:cs typeface="Calibri"/>
              </a:rPr>
              <a:t>που </a:t>
            </a:r>
            <a:r>
              <a:rPr sz="1300" spc="95" dirty="0">
                <a:latin typeface="Calibri"/>
                <a:cs typeface="Calibri"/>
              </a:rPr>
              <a:t>οδηγούν σε </a:t>
            </a:r>
            <a:r>
              <a:rPr sz="1300" spc="90" dirty="0">
                <a:latin typeface="Calibri"/>
                <a:cs typeface="Calibri"/>
              </a:rPr>
              <a:t>ευπάθειες </a:t>
            </a:r>
            <a:r>
              <a:rPr sz="1300" spc="80" dirty="0">
                <a:latin typeface="Calibri"/>
                <a:cs typeface="Calibri"/>
              </a:rPr>
              <a:t>και </a:t>
            </a:r>
            <a:r>
              <a:rPr sz="1300" spc="95" dirty="0">
                <a:latin typeface="Calibri"/>
                <a:cs typeface="Calibri"/>
              </a:rPr>
              <a:t>σκόπιμων </a:t>
            </a:r>
            <a:r>
              <a:rPr sz="1300" spc="10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προσπαθειών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βλάψουν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τον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οργανισμό.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9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marR="267335" indent="-91440">
              <a:lnSpc>
                <a:spcPct val="100000"/>
              </a:lnSpc>
              <a:buClr>
                <a:srgbClr val="FFB900"/>
              </a:buClr>
              <a:buSzPct val="123076"/>
              <a:buFont typeface="Arial"/>
              <a:buChar char="•"/>
              <a:tabLst>
                <a:tab pos="104139" algn="l"/>
              </a:tabLst>
            </a:pPr>
            <a:r>
              <a:rPr sz="1300" spc="95" dirty="0">
                <a:latin typeface="Calibri"/>
                <a:cs typeface="Calibri"/>
              </a:rPr>
              <a:t>Σημασία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της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επαγρύπνησης: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Τονίζοντας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την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ανάγκη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για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συνεχή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παρακολούθηση </a:t>
            </a:r>
            <a:r>
              <a:rPr sz="1300" spc="80" dirty="0">
                <a:latin typeface="Calibri"/>
                <a:cs typeface="Calibri"/>
              </a:rPr>
              <a:t>και </a:t>
            </a:r>
            <a:r>
              <a:rPr sz="1300" spc="85" dirty="0">
                <a:latin typeface="Calibri"/>
                <a:cs typeface="Calibri"/>
              </a:rPr>
              <a:t>ισχυρά </a:t>
            </a:r>
            <a:r>
              <a:rPr sz="1300" spc="100" dirty="0">
                <a:latin typeface="Calibri"/>
                <a:cs typeface="Calibri"/>
              </a:rPr>
              <a:t>πρωτόκολλα </a:t>
            </a:r>
            <a:r>
              <a:rPr sz="1300" spc="90" dirty="0">
                <a:latin typeface="Calibri"/>
                <a:cs typeface="Calibri"/>
              </a:rPr>
              <a:t>ασφαλείας </a:t>
            </a:r>
            <a:r>
              <a:rPr sz="1300" spc="80" dirty="0">
                <a:latin typeface="Calibri"/>
                <a:cs typeface="Calibri"/>
              </a:rPr>
              <a:t>για </a:t>
            </a:r>
            <a:r>
              <a:rPr sz="1300" spc="85" dirty="0">
                <a:latin typeface="Calibri"/>
                <a:cs typeface="Calibri"/>
              </a:rPr>
              <a:t>τον </a:t>
            </a:r>
            <a:r>
              <a:rPr sz="1300" spc="90" dirty="0">
                <a:latin typeface="Calibri"/>
                <a:cs typeface="Calibri"/>
              </a:rPr>
              <a:t> μετριασμό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αυτών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των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κινδύνων.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0" dirty="0"/>
              <a:t>Μετριασμός</a:t>
            </a:r>
            <a:r>
              <a:rPr sz="2650" spc="215" dirty="0"/>
              <a:t> </a:t>
            </a:r>
            <a:r>
              <a:rPr sz="2650" spc="180" dirty="0"/>
              <a:t>των</a:t>
            </a:r>
            <a:r>
              <a:rPr sz="2650" spc="210" dirty="0"/>
              <a:t> </a:t>
            </a:r>
            <a:r>
              <a:rPr sz="2650" spc="195" dirty="0"/>
              <a:t>εσωτερικών</a:t>
            </a:r>
            <a:r>
              <a:rPr sz="2650" spc="210" dirty="0"/>
              <a:t> </a:t>
            </a:r>
            <a:r>
              <a:rPr sz="2650" spc="185" dirty="0"/>
              <a:t>απειλών </a:t>
            </a:r>
            <a:r>
              <a:rPr sz="2650" spc="-650" dirty="0"/>
              <a:t> </a:t>
            </a:r>
            <a:r>
              <a:rPr sz="2650" spc="200" dirty="0"/>
              <a:t>κυβερνοασφάλειας</a:t>
            </a:r>
            <a:r>
              <a:rPr sz="2650" spc="220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80" dirty="0"/>
              <a:t>ναυτιλία</a:t>
            </a:r>
            <a:endParaRPr sz="2650"/>
          </a:p>
        </p:txBody>
      </p:sp>
      <p:sp>
        <p:nvSpPr>
          <p:cNvPr id="7" name="object 7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3590" y="2088054"/>
            <a:ext cx="6748780" cy="382714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47345">
              <a:lnSpc>
                <a:spcPct val="100000"/>
              </a:lnSpc>
              <a:spcBef>
                <a:spcPts val="930"/>
              </a:spcBef>
            </a:pPr>
            <a:r>
              <a:rPr sz="1650" spc="110" dirty="0">
                <a:latin typeface="Calibri"/>
                <a:cs typeface="Calibri"/>
              </a:rPr>
              <a:t>Παράγοντες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35" dirty="0">
                <a:latin typeface="Calibri"/>
                <a:cs typeface="Calibri"/>
              </a:rPr>
              <a:t>κινδύνου</a:t>
            </a:r>
            <a:endParaRPr sz="1650">
              <a:latin typeface="Calibri"/>
              <a:cs typeface="Calibri"/>
            </a:endParaRPr>
          </a:p>
          <a:p>
            <a:pPr marL="103505" marR="1507490" indent="-91440">
              <a:lnSpc>
                <a:spcPct val="100000"/>
              </a:lnSpc>
              <a:spcBef>
                <a:spcPts val="95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Οι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εργαζόμενοι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δεν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εκπαιδεύονται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ώστε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κατανοούν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εφαρμόζουν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πλήρως </a:t>
            </a:r>
            <a:r>
              <a:rPr sz="1150" spc="75" dirty="0">
                <a:latin typeface="Calibri"/>
                <a:cs typeface="Calibri"/>
              </a:rPr>
              <a:t>τους νόμους, </a:t>
            </a:r>
            <a:r>
              <a:rPr sz="1150" spc="60" dirty="0">
                <a:latin typeface="Calibri"/>
                <a:cs typeface="Calibri"/>
              </a:rPr>
              <a:t>τις </a:t>
            </a:r>
            <a:r>
              <a:rPr sz="1150" spc="70" dirty="0">
                <a:latin typeface="Calibri"/>
                <a:cs typeface="Calibri"/>
              </a:rPr>
              <a:t>εντολές </a:t>
            </a:r>
            <a:r>
              <a:rPr sz="1150" spc="90" dirty="0">
                <a:latin typeface="Calibri"/>
                <a:cs typeface="Calibri"/>
              </a:rPr>
              <a:t>ή </a:t>
            </a:r>
            <a:r>
              <a:rPr sz="1150" spc="60" dirty="0">
                <a:latin typeface="Calibri"/>
                <a:cs typeface="Calibri"/>
              </a:rPr>
              <a:t>τις </a:t>
            </a:r>
            <a:r>
              <a:rPr sz="1150" spc="70" dirty="0">
                <a:latin typeface="Calibri"/>
                <a:cs typeface="Calibri"/>
              </a:rPr>
              <a:t>κανονιστικές απαιτήσεις </a:t>
            </a:r>
            <a:r>
              <a:rPr sz="1150" spc="90" dirty="0">
                <a:latin typeface="Calibri"/>
                <a:cs typeface="Calibri"/>
              </a:rPr>
              <a:t>που </a:t>
            </a:r>
            <a:r>
              <a:rPr sz="1150" spc="9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σχετίζονται </a:t>
            </a:r>
            <a:r>
              <a:rPr sz="1150" spc="85" dirty="0">
                <a:latin typeface="Calibri"/>
                <a:cs typeface="Calibri"/>
              </a:rPr>
              <a:t>με </a:t>
            </a:r>
            <a:r>
              <a:rPr sz="1150" spc="75" dirty="0">
                <a:latin typeface="Calibri"/>
                <a:cs typeface="Calibri"/>
              </a:rPr>
              <a:t>την εργασία τους </a:t>
            </a:r>
            <a:r>
              <a:rPr sz="1150" spc="70" dirty="0">
                <a:latin typeface="Calibri"/>
                <a:cs typeface="Calibri"/>
              </a:rPr>
              <a:t>και </a:t>
            </a:r>
            <a:r>
              <a:rPr sz="1150" spc="80" dirty="0">
                <a:latin typeface="Calibri"/>
                <a:cs typeface="Calibri"/>
              </a:rPr>
              <a:t>επηρεάζουν </a:t>
            </a:r>
            <a:r>
              <a:rPr sz="1150" spc="75" dirty="0">
                <a:latin typeface="Calibri"/>
                <a:cs typeface="Calibri"/>
              </a:rPr>
              <a:t>την </a:t>
            </a:r>
            <a:r>
              <a:rPr sz="1150" spc="85" dirty="0">
                <a:latin typeface="Calibri"/>
                <a:cs typeface="Calibri"/>
              </a:rPr>
              <a:t>ασφάλεια </a:t>
            </a:r>
            <a:r>
              <a:rPr sz="1150" spc="80" dirty="0">
                <a:latin typeface="Calibri"/>
                <a:cs typeface="Calibri"/>
              </a:rPr>
              <a:t>του </a:t>
            </a:r>
            <a:r>
              <a:rPr sz="1150" spc="8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οργανισμού.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11353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05" dirty="0">
                <a:latin typeface="Calibri"/>
                <a:cs typeface="Calibri"/>
              </a:rPr>
              <a:t>Οι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εργαζόμενοι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δεν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γνωρίζουν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τα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μέτρα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πρέπει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λαμβάνουν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ανά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πάσα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στιγμή </a:t>
            </a:r>
            <a:r>
              <a:rPr sz="1150" spc="95" dirty="0">
                <a:latin typeface="Calibri"/>
                <a:cs typeface="Calibri"/>
              </a:rPr>
              <a:t>για </a:t>
            </a:r>
            <a:r>
              <a:rPr sz="1150" spc="114" dirty="0">
                <a:latin typeface="Calibri"/>
                <a:cs typeface="Calibri"/>
              </a:rPr>
              <a:t>να </a:t>
            </a:r>
            <a:r>
              <a:rPr sz="1150" spc="105" dirty="0">
                <a:latin typeface="Calibri"/>
                <a:cs typeface="Calibri"/>
              </a:rPr>
              <a:t>διασφαλίζουν </a:t>
            </a:r>
            <a:r>
              <a:rPr sz="1150" spc="85" dirty="0">
                <a:latin typeface="Calibri"/>
                <a:cs typeface="Calibri"/>
              </a:rPr>
              <a:t>ότι οι </a:t>
            </a:r>
            <a:r>
              <a:rPr sz="1150" spc="110" dirty="0">
                <a:latin typeface="Calibri"/>
                <a:cs typeface="Calibri"/>
              </a:rPr>
              <a:t>συσκευές </a:t>
            </a:r>
            <a:r>
              <a:rPr sz="1150" spc="120" dirty="0">
                <a:latin typeface="Calibri"/>
                <a:cs typeface="Calibri"/>
              </a:rPr>
              <a:t>που </a:t>
            </a:r>
            <a:r>
              <a:rPr sz="1150" spc="105" dirty="0">
                <a:latin typeface="Calibri"/>
                <a:cs typeface="Calibri"/>
              </a:rPr>
              <a:t>χρησιμοποιούν </a:t>
            </a:r>
            <a:r>
              <a:rPr sz="1150" spc="100" dirty="0">
                <a:latin typeface="Calibri"/>
                <a:cs typeface="Calibri"/>
              </a:rPr>
              <a:t>-τόσο </a:t>
            </a:r>
            <a:r>
              <a:rPr sz="1150" spc="85" dirty="0">
                <a:latin typeface="Calibri"/>
                <a:cs typeface="Calibri"/>
              </a:rPr>
              <a:t>οι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εταιρικές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όσο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οι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BYOD-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είναι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ασφαλείς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ανά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πάσα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στιγμή.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14655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Οι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εργαζόμενοι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στέλνουν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άκρως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εμπιστευτικά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δεδομένα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μη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ασφαλή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τοποθεσία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cloud,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εκθέτοντας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οργανισμό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κίνδυνο.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104139" marR="5080" indent="-91440">
              <a:lnSpc>
                <a:spcPct val="1228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75" dirty="0">
                <a:latin typeface="Calibri"/>
                <a:cs typeface="Calibri"/>
              </a:rPr>
              <a:t>Οι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εργαζόμενοι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παραβιάζουν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τις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πολιτικές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ασφαλείας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οργανισμού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απλοποιήσουν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καθήκοντα.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marR="1379855" indent="-91440"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Οι εργαζόμενοι εκθέτουν τον </a:t>
            </a:r>
            <a:r>
              <a:rPr sz="1150" spc="80" dirty="0">
                <a:latin typeface="Calibri"/>
                <a:cs typeface="Calibri"/>
              </a:rPr>
              <a:t>οργανισμό </a:t>
            </a:r>
            <a:r>
              <a:rPr sz="1150" spc="85" dirty="0">
                <a:latin typeface="Calibri"/>
                <a:cs typeface="Calibri"/>
              </a:rPr>
              <a:t>σας σε </a:t>
            </a:r>
            <a:r>
              <a:rPr sz="1150" spc="75" dirty="0">
                <a:latin typeface="Calibri"/>
                <a:cs typeface="Calibri"/>
              </a:rPr>
              <a:t>κίνδυνο </a:t>
            </a:r>
            <a:r>
              <a:rPr sz="1150" spc="80" dirty="0">
                <a:latin typeface="Calibri"/>
                <a:cs typeface="Calibri"/>
              </a:rPr>
              <a:t>εάν </a:t>
            </a:r>
            <a:r>
              <a:rPr sz="1150" spc="75" dirty="0">
                <a:latin typeface="Calibri"/>
                <a:cs typeface="Calibri"/>
              </a:rPr>
              <a:t>δεν διατηρούν 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τις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συσκευές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τις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υπηρεσίες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τους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ενημερωμένες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αναβαθμισμένες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στις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τελευταίες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εκδόσεις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ανά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πάσα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στιγμή.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111" y="1563623"/>
            <a:ext cx="7937500" cy="4044950"/>
            <a:chOff x="1658111" y="1563623"/>
            <a:chExt cx="7937500" cy="4044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8111" y="2279904"/>
              <a:ext cx="7936992" cy="3328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7647" y="1563623"/>
              <a:ext cx="6714744" cy="6827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0483" y="3627120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39">
                  <a:moveTo>
                    <a:pt x="0" y="560831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2323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3627120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39">
                  <a:moveTo>
                    <a:pt x="0" y="560831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2323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02862" y="3634739"/>
              <a:ext cx="634365" cy="0"/>
            </a:xfrm>
            <a:custGeom>
              <a:avLst/>
              <a:gdLst/>
              <a:ahLst/>
              <a:cxnLst/>
              <a:rect l="l" t="t" r="r" b="b"/>
              <a:pathLst>
                <a:path w="634364">
                  <a:moveTo>
                    <a:pt x="0" y="0"/>
                  </a:moveTo>
                  <a:lnTo>
                    <a:pt x="633984" y="0"/>
                  </a:lnTo>
                </a:path>
              </a:pathLst>
            </a:custGeom>
            <a:ln w="15240">
              <a:solidFill>
                <a:srgbClr val="2323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02862" y="4180332"/>
              <a:ext cx="634365" cy="0"/>
            </a:xfrm>
            <a:custGeom>
              <a:avLst/>
              <a:gdLst/>
              <a:ahLst/>
              <a:cxnLst/>
              <a:rect l="l" t="t" r="r" b="b"/>
              <a:pathLst>
                <a:path w="634364">
                  <a:moveTo>
                    <a:pt x="0" y="0"/>
                  </a:moveTo>
                  <a:lnTo>
                    <a:pt x="633984" y="0"/>
                  </a:lnTo>
                </a:path>
              </a:pathLst>
            </a:custGeom>
            <a:ln w="15240">
              <a:solidFill>
                <a:srgbClr val="2323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571243" y="3605783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393192"/>
                </a:moveTo>
                <a:lnTo>
                  <a:pt x="0" y="0"/>
                </a:lnTo>
              </a:path>
            </a:pathLst>
          </a:custGeom>
          <a:ln w="15240">
            <a:solidFill>
              <a:srgbClr val="23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556003" y="3598162"/>
            <a:ext cx="1073150" cy="408940"/>
            <a:chOff x="1556003" y="3598162"/>
            <a:chExt cx="1073150" cy="408940"/>
          </a:xfrm>
        </p:grpSpPr>
        <p:sp>
          <p:nvSpPr>
            <p:cNvPr id="11" name="object 11"/>
            <p:cNvSpPr/>
            <p:nvPr/>
          </p:nvSpPr>
          <p:spPr>
            <a:xfrm>
              <a:off x="2613659" y="3605782"/>
              <a:ext cx="0" cy="393700"/>
            </a:xfrm>
            <a:custGeom>
              <a:avLst/>
              <a:gdLst/>
              <a:ahLst/>
              <a:cxnLst/>
              <a:rect l="l" t="t" r="r" b="b"/>
              <a:pathLst>
                <a:path h="393700">
                  <a:moveTo>
                    <a:pt x="0" y="393192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2323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3623" y="3613403"/>
              <a:ext cx="1057910" cy="0"/>
            </a:xfrm>
            <a:custGeom>
              <a:avLst/>
              <a:gdLst/>
              <a:ahLst/>
              <a:cxnLst/>
              <a:rect l="l" t="t" r="r" b="b"/>
              <a:pathLst>
                <a:path w="1057910">
                  <a:moveTo>
                    <a:pt x="0" y="0"/>
                  </a:moveTo>
                  <a:lnTo>
                    <a:pt x="1057655" y="0"/>
                  </a:lnTo>
                </a:path>
              </a:pathLst>
            </a:custGeom>
            <a:ln w="15240">
              <a:solidFill>
                <a:srgbClr val="2323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63623" y="3991354"/>
              <a:ext cx="1057910" cy="0"/>
            </a:xfrm>
            <a:custGeom>
              <a:avLst/>
              <a:gdLst/>
              <a:ahLst/>
              <a:cxnLst/>
              <a:rect l="l" t="t" r="r" b="b"/>
              <a:pathLst>
                <a:path w="1057910">
                  <a:moveTo>
                    <a:pt x="0" y="0"/>
                  </a:moveTo>
                  <a:lnTo>
                    <a:pt x="1057655" y="0"/>
                  </a:lnTo>
                </a:path>
              </a:pathLst>
            </a:custGeom>
            <a:ln w="15240">
              <a:solidFill>
                <a:srgbClr val="2323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5750" y="3648454"/>
              <a:ext cx="545591" cy="10668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192895" y="2314714"/>
            <a:ext cx="515620" cy="650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20"/>
              </a:spcBef>
            </a:pPr>
            <a:r>
              <a:rPr sz="1000" spc="-55" dirty="0">
                <a:latin typeface="Calibri"/>
                <a:cs typeface="Calibri"/>
              </a:rPr>
              <a:t>Εκδήλ</a:t>
            </a:r>
            <a:r>
              <a:rPr sz="1000" spc="-70" dirty="0">
                <a:latin typeface="Calibri"/>
                <a:cs typeface="Calibri"/>
              </a:rPr>
              <a:t>ω</a:t>
            </a:r>
            <a:r>
              <a:rPr sz="1000" spc="-60" dirty="0">
                <a:latin typeface="Calibri"/>
                <a:cs typeface="Calibri"/>
              </a:rPr>
              <a:t>σ</a:t>
            </a:r>
            <a:r>
              <a:rPr sz="1000" spc="-35" dirty="0">
                <a:latin typeface="Calibri"/>
                <a:cs typeface="Calibri"/>
              </a:rPr>
              <a:t>η  </a:t>
            </a:r>
            <a:r>
              <a:rPr sz="1000" spc="-20" dirty="0">
                <a:solidFill>
                  <a:srgbClr val="0F0F0F"/>
                </a:solidFill>
                <a:latin typeface="Calibri"/>
                <a:cs typeface="Calibri"/>
              </a:rPr>
              <a:t>που </a:t>
            </a:r>
            <a:r>
              <a:rPr sz="1000" spc="-15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0F0F0F"/>
                </a:solidFill>
                <a:latin typeface="Calibri"/>
                <a:cs typeface="Calibri"/>
              </a:rPr>
              <a:t>ο</a:t>
            </a:r>
            <a:r>
              <a:rPr sz="1000" spc="-25" dirty="0">
                <a:solidFill>
                  <a:srgbClr val="0F0F0F"/>
                </a:solidFill>
                <a:latin typeface="Calibri"/>
                <a:cs typeface="Calibri"/>
              </a:rPr>
              <a:t>φ</a:t>
            </a:r>
            <a:r>
              <a:rPr sz="1000" spc="-30" dirty="0">
                <a:solidFill>
                  <a:srgbClr val="0F0F0F"/>
                </a:solidFill>
                <a:latin typeface="Calibri"/>
                <a:cs typeface="Calibri"/>
              </a:rPr>
              <a:t>ε</a:t>
            </a:r>
            <a:r>
              <a:rPr sz="1000" spc="-25" dirty="0">
                <a:solidFill>
                  <a:srgbClr val="0F0F0F"/>
                </a:solidFill>
                <a:latin typeface="Calibri"/>
                <a:cs typeface="Calibri"/>
              </a:rPr>
              <a:t>ίλ</a:t>
            </a:r>
            <a:r>
              <a:rPr sz="1000" spc="-30" dirty="0">
                <a:solidFill>
                  <a:srgbClr val="0F0F0F"/>
                </a:solidFill>
                <a:latin typeface="Calibri"/>
                <a:cs typeface="Calibri"/>
              </a:rPr>
              <a:t>ετ</a:t>
            </a:r>
            <a:r>
              <a:rPr sz="1000" spc="-25" dirty="0">
                <a:solidFill>
                  <a:srgbClr val="0F0F0F"/>
                </a:solidFill>
                <a:latin typeface="Calibri"/>
                <a:cs typeface="Calibri"/>
              </a:rPr>
              <a:t>α</a:t>
            </a:r>
            <a:r>
              <a:rPr sz="1000" dirty="0">
                <a:solidFill>
                  <a:srgbClr val="0F0F0F"/>
                </a:solidFill>
                <a:latin typeface="Calibri"/>
                <a:cs typeface="Calibri"/>
              </a:rPr>
              <a:t>ι  </a:t>
            </a:r>
            <a:r>
              <a:rPr sz="900" dirty="0">
                <a:solidFill>
                  <a:srgbClr val="2F2F2F"/>
                </a:solidFill>
                <a:latin typeface="Calibri"/>
                <a:cs typeface="Calibri"/>
              </a:rPr>
              <a:t>σε</a:t>
            </a:r>
            <a:r>
              <a:rPr sz="900" spc="-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81818"/>
                </a:solidFill>
                <a:latin typeface="Calibri"/>
                <a:cs typeface="Calibri"/>
              </a:rPr>
              <a:t>Nat</a:t>
            </a:r>
            <a:r>
              <a:rPr sz="900" spc="-15" dirty="0">
                <a:solidFill>
                  <a:srgbClr val="181818"/>
                </a:solidFill>
                <a:latin typeface="Calibri"/>
                <a:cs typeface="Calibri"/>
              </a:rPr>
              <a:t>ur</a:t>
            </a:r>
            <a:r>
              <a:rPr sz="900" spc="-10" dirty="0">
                <a:solidFill>
                  <a:srgbClr val="181818"/>
                </a:solidFill>
                <a:latin typeface="Calibri"/>
                <a:cs typeface="Calibri"/>
              </a:rPr>
              <a:t>a</a:t>
            </a:r>
            <a:r>
              <a:rPr sz="900" dirty="0">
                <a:solidFill>
                  <a:srgbClr val="181818"/>
                </a:solidFill>
                <a:latin typeface="Calibri"/>
                <a:cs typeface="Calibri"/>
              </a:rPr>
              <a:t>l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30018" y="3625277"/>
            <a:ext cx="567690" cy="355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950" spc="-25" dirty="0">
                <a:solidFill>
                  <a:srgbClr val="111111"/>
                </a:solidFill>
                <a:latin typeface="Calibri"/>
                <a:cs typeface="Calibri"/>
              </a:rPr>
              <a:t>Κακόβουλο</a:t>
            </a:r>
            <a:endParaRPr sz="95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60"/>
              </a:spcBef>
            </a:pPr>
            <a:r>
              <a:rPr sz="950" spc="-10" dirty="0">
                <a:solidFill>
                  <a:srgbClr val="232323"/>
                </a:solidFill>
                <a:latin typeface="Calibri"/>
                <a:cs typeface="Calibri"/>
              </a:rPr>
              <a:t>Insider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70322" y="4667694"/>
            <a:ext cx="415290" cy="355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950" spc="-25" dirty="0">
                <a:solidFill>
                  <a:srgbClr val="3B3B3B"/>
                </a:solidFill>
                <a:latin typeface="Calibri"/>
                <a:cs typeface="Calibri"/>
              </a:rPr>
              <a:t>Έλ</a:t>
            </a:r>
            <a:r>
              <a:rPr sz="950" spc="-30" dirty="0">
                <a:solidFill>
                  <a:srgbClr val="3B3B3B"/>
                </a:solidFill>
                <a:latin typeface="Calibri"/>
                <a:cs typeface="Calibri"/>
              </a:rPr>
              <a:t>λει</a:t>
            </a:r>
            <a:r>
              <a:rPr sz="950" spc="-25" dirty="0">
                <a:solidFill>
                  <a:srgbClr val="3B3B3B"/>
                </a:solidFill>
                <a:latin typeface="Calibri"/>
                <a:cs typeface="Calibri"/>
              </a:rPr>
              <a:t>ψ</a:t>
            </a:r>
            <a:r>
              <a:rPr sz="950" dirty="0">
                <a:solidFill>
                  <a:srgbClr val="3B3B3B"/>
                </a:solidFill>
                <a:latin typeface="Calibri"/>
                <a:cs typeface="Calibri"/>
              </a:rPr>
              <a:t>η</a:t>
            </a:r>
            <a:endParaRPr sz="950">
              <a:latin typeface="Calibri"/>
              <a:cs typeface="Calibri"/>
            </a:endParaRPr>
          </a:p>
          <a:p>
            <a:pPr marL="31115">
              <a:lnSpc>
                <a:spcPct val="100000"/>
              </a:lnSpc>
              <a:spcBef>
                <a:spcPts val="160"/>
              </a:spcBef>
            </a:pPr>
            <a:r>
              <a:rPr sz="950" spc="-10" dirty="0">
                <a:solidFill>
                  <a:srgbClr val="393939"/>
                </a:solidFill>
                <a:latin typeface="Calibri"/>
                <a:cs typeface="Calibri"/>
              </a:rPr>
              <a:t>Actlon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82536" y="4689792"/>
            <a:ext cx="45593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5" dirty="0">
                <a:latin typeface="Calibri"/>
                <a:cs typeface="Calibri"/>
              </a:rPr>
              <a:t>Oefenslv</a:t>
            </a:r>
            <a:r>
              <a:rPr sz="950" spc="-50" dirty="0">
                <a:latin typeface="Calibri"/>
                <a:cs typeface="Calibri"/>
              </a:rPr>
              <a:t>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3989" y="4665408"/>
            <a:ext cx="462280" cy="36830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950" spc="-20" dirty="0">
                <a:latin typeface="Calibri"/>
                <a:cs typeface="Calibri"/>
              </a:rPr>
              <a:t>Επίθεση</a:t>
            </a:r>
            <a:endParaRPr sz="95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210"/>
              </a:spcBef>
            </a:pPr>
            <a:r>
              <a:rPr sz="950" spc="-10" dirty="0">
                <a:solidFill>
                  <a:srgbClr val="141414"/>
                </a:solidFill>
                <a:latin typeface="Calibri"/>
                <a:cs typeface="Calibri"/>
              </a:rPr>
              <a:t>C</a:t>
            </a:r>
            <a:r>
              <a:rPr sz="950" spc="-15" dirty="0">
                <a:solidFill>
                  <a:srgbClr val="141414"/>
                </a:solidFill>
                <a:latin typeface="Calibri"/>
                <a:cs typeface="Calibri"/>
              </a:rPr>
              <a:t>$</a:t>
            </a:r>
            <a:r>
              <a:rPr sz="950" spc="-10" dirty="0">
                <a:solidFill>
                  <a:srgbClr val="141414"/>
                </a:solidFill>
                <a:latin typeface="Calibri"/>
                <a:cs typeface="Calibri"/>
              </a:rPr>
              <a:t>be</a:t>
            </a:r>
            <a:r>
              <a:rPr sz="950" spc="-15" dirty="0">
                <a:solidFill>
                  <a:srgbClr val="141414"/>
                </a:solidFill>
                <a:latin typeface="Calibri"/>
                <a:cs typeface="Calibri"/>
              </a:rPr>
              <a:t>r</a:t>
            </a:r>
            <a:r>
              <a:rPr sz="950" spc="-10" dirty="0">
                <a:solidFill>
                  <a:srgbClr val="141414"/>
                </a:solidFill>
                <a:latin typeface="Calibri"/>
                <a:cs typeface="Calibri"/>
              </a:rPr>
              <a:t>F</a:t>
            </a:r>
            <a:r>
              <a:rPr sz="950" dirty="0">
                <a:solidFill>
                  <a:srgbClr val="141414"/>
                </a:solidFill>
                <a:latin typeface="Calibri"/>
                <a:cs typeface="Calibri"/>
              </a:rPr>
              <a:t>F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29027" y="4216908"/>
            <a:ext cx="1103630" cy="423545"/>
          </a:xfrm>
          <a:custGeom>
            <a:avLst/>
            <a:gdLst/>
            <a:ahLst/>
            <a:cxnLst/>
            <a:rect l="l" t="t" r="r" b="b"/>
            <a:pathLst>
              <a:path w="1103630" h="423545">
                <a:moveTo>
                  <a:pt x="0" y="0"/>
                </a:moveTo>
                <a:lnTo>
                  <a:pt x="1103630" y="0"/>
                </a:lnTo>
                <a:lnTo>
                  <a:pt x="1103630" y="423151"/>
                </a:lnTo>
                <a:lnTo>
                  <a:pt x="0" y="42315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23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95067" y="4195711"/>
            <a:ext cx="805180" cy="44640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5400" marR="5080" indent="-12700">
              <a:lnSpc>
                <a:spcPts val="1090"/>
              </a:lnSpc>
              <a:spcBef>
                <a:spcPts val="175"/>
              </a:spcBef>
            </a:pPr>
            <a:r>
              <a:rPr sz="950" spc="-15" dirty="0">
                <a:latin typeface="Calibri"/>
                <a:cs typeface="Calibri"/>
              </a:rPr>
              <a:t>Σύμπραξη 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spc="-25" dirty="0">
                <a:solidFill>
                  <a:srgbClr val="111111"/>
                </a:solidFill>
                <a:latin typeface="Calibri"/>
                <a:cs typeface="Calibri"/>
              </a:rPr>
              <a:t>Ou</a:t>
            </a:r>
            <a:r>
              <a:rPr sz="950" spc="-20" dirty="0">
                <a:solidFill>
                  <a:srgbClr val="111111"/>
                </a:solidFill>
                <a:latin typeface="Calibri"/>
                <a:cs typeface="Calibri"/>
              </a:rPr>
              <a:t>t</a:t>
            </a:r>
            <a:r>
              <a:rPr sz="950" spc="-25" dirty="0">
                <a:solidFill>
                  <a:srgbClr val="111111"/>
                </a:solidFill>
                <a:latin typeface="Calibri"/>
                <a:cs typeface="Calibri"/>
              </a:rPr>
              <a:t>s</a:t>
            </a:r>
            <a:r>
              <a:rPr sz="950" spc="-20" dirty="0">
                <a:solidFill>
                  <a:srgbClr val="111111"/>
                </a:solidFill>
                <a:latin typeface="Calibri"/>
                <a:cs typeface="Calibri"/>
              </a:rPr>
              <a:t>i</a:t>
            </a:r>
            <a:r>
              <a:rPr sz="950" spc="-25" dirty="0">
                <a:solidFill>
                  <a:srgbClr val="111111"/>
                </a:solidFill>
                <a:latin typeface="Calibri"/>
                <a:cs typeface="Calibri"/>
              </a:rPr>
              <a:t>d</a:t>
            </a:r>
            <a:r>
              <a:rPr sz="950" spc="-20" dirty="0">
                <a:solidFill>
                  <a:srgbClr val="111111"/>
                </a:solidFill>
                <a:latin typeface="Calibri"/>
                <a:cs typeface="Calibri"/>
              </a:rPr>
              <a:t>e</a:t>
            </a:r>
            <a:r>
              <a:rPr sz="950" spc="-25" dirty="0">
                <a:solidFill>
                  <a:srgbClr val="111111"/>
                </a:solidFill>
                <a:latin typeface="Calibri"/>
                <a:cs typeface="Calibri"/>
              </a:rPr>
              <a:t>r/</a:t>
            </a:r>
            <a:r>
              <a:rPr sz="950" spc="-20" dirty="0">
                <a:solidFill>
                  <a:srgbClr val="111111"/>
                </a:solidFill>
                <a:latin typeface="Calibri"/>
                <a:cs typeface="Calibri"/>
              </a:rPr>
              <a:t>In</a:t>
            </a:r>
            <a:r>
              <a:rPr sz="950" spc="-25" dirty="0">
                <a:solidFill>
                  <a:srgbClr val="111111"/>
                </a:solidFill>
                <a:latin typeface="Calibri"/>
                <a:cs typeface="Calibri"/>
              </a:rPr>
              <a:t>sid</a:t>
            </a:r>
            <a:r>
              <a:rPr sz="950" spc="-20" dirty="0">
                <a:solidFill>
                  <a:srgbClr val="111111"/>
                </a:solidFill>
                <a:latin typeface="Calibri"/>
                <a:cs typeface="Calibri"/>
              </a:rPr>
              <a:t>e</a:t>
            </a:r>
            <a:r>
              <a:rPr sz="950" dirty="0">
                <a:solidFill>
                  <a:srgbClr val="111111"/>
                </a:solidFill>
                <a:latin typeface="Calibri"/>
                <a:cs typeface="Calibri"/>
              </a:rPr>
              <a:t>r  </a:t>
            </a:r>
            <a:r>
              <a:rPr sz="950" spc="-10" dirty="0">
                <a:solidFill>
                  <a:srgbClr val="282828"/>
                </a:solidFill>
                <a:latin typeface="Calibri"/>
                <a:cs typeface="Calibri"/>
              </a:rPr>
              <a:t>dztack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70876" y="3866387"/>
            <a:ext cx="1268095" cy="604520"/>
          </a:xfrm>
          <a:custGeom>
            <a:avLst/>
            <a:gdLst/>
            <a:ahLst/>
            <a:cxnLst/>
            <a:rect l="l" t="t" r="r" b="b"/>
            <a:pathLst>
              <a:path w="1268095" h="604520">
                <a:moveTo>
                  <a:pt x="0" y="0"/>
                </a:moveTo>
                <a:lnTo>
                  <a:pt x="1268094" y="0"/>
                </a:lnTo>
                <a:lnTo>
                  <a:pt x="1268094" y="604279"/>
                </a:lnTo>
                <a:lnTo>
                  <a:pt x="0" y="604279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23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954936" y="3953343"/>
            <a:ext cx="887730" cy="5143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065" marR="5080" algn="ctr">
              <a:lnSpc>
                <a:spcPct val="107500"/>
              </a:lnSpc>
              <a:spcBef>
                <a:spcPts val="5"/>
              </a:spcBef>
            </a:pPr>
            <a:r>
              <a:rPr sz="1050" spc="-10" dirty="0">
                <a:latin typeface="Calibri"/>
                <a:cs typeface="Calibri"/>
              </a:rPr>
              <a:t>Φι</a:t>
            </a:r>
            <a:r>
              <a:rPr sz="1050" spc="-15" dirty="0">
                <a:latin typeface="Calibri"/>
                <a:cs typeface="Calibri"/>
              </a:rPr>
              <a:t>λ</a:t>
            </a:r>
            <a:r>
              <a:rPr sz="1050" spc="-10" dirty="0">
                <a:latin typeface="Calibri"/>
                <a:cs typeface="Calibri"/>
              </a:rPr>
              <a:t>ι</a:t>
            </a:r>
            <a:r>
              <a:rPr sz="1050" spc="-15" dirty="0">
                <a:latin typeface="Calibri"/>
                <a:cs typeface="Calibri"/>
              </a:rPr>
              <a:t>κ</a:t>
            </a:r>
            <a:r>
              <a:rPr sz="1050" dirty="0">
                <a:latin typeface="Calibri"/>
                <a:cs typeface="Calibri"/>
              </a:rPr>
              <a:t>ό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π</a:t>
            </a:r>
            <a:r>
              <a:rPr sz="1050" spc="-15" dirty="0">
                <a:latin typeface="Calibri"/>
                <a:cs typeface="Calibri"/>
              </a:rPr>
              <a:t>ρ</a:t>
            </a:r>
            <a:r>
              <a:rPr sz="1050" spc="-10" dirty="0">
                <a:latin typeface="Calibri"/>
                <a:cs typeface="Calibri"/>
              </a:rPr>
              <a:t>ο</a:t>
            </a:r>
            <a:r>
              <a:rPr sz="1050" dirty="0">
                <a:latin typeface="Calibri"/>
                <a:cs typeface="Calibri"/>
              </a:rPr>
              <a:t>ς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1F1F1F"/>
                </a:solidFill>
                <a:latin typeface="Calibri"/>
                <a:cs typeface="Calibri"/>
              </a:rPr>
              <a:t>τον  κυβερνοχώρο </a:t>
            </a:r>
            <a:r>
              <a:rPr sz="105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Φωτιά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45252" y="3866387"/>
            <a:ext cx="1569720" cy="443865"/>
          </a:xfrm>
          <a:custGeom>
            <a:avLst/>
            <a:gdLst/>
            <a:ahLst/>
            <a:cxnLst/>
            <a:rect l="l" t="t" r="r" b="b"/>
            <a:pathLst>
              <a:path w="1569720" h="443864">
                <a:moveTo>
                  <a:pt x="0" y="0"/>
                </a:moveTo>
                <a:lnTo>
                  <a:pt x="1569719" y="0"/>
                </a:lnTo>
                <a:lnTo>
                  <a:pt x="1569719" y="443534"/>
                </a:lnTo>
                <a:lnTo>
                  <a:pt x="0" y="443534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23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555754" y="3937461"/>
            <a:ext cx="1350645" cy="3689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spc="-20" dirty="0">
                <a:latin typeface="Calibri"/>
                <a:cs typeface="Calibri"/>
              </a:rPr>
              <a:t>Μ</a:t>
            </a:r>
            <a:r>
              <a:rPr sz="1050" dirty="0">
                <a:latin typeface="Calibri"/>
                <a:cs typeface="Calibri"/>
              </a:rPr>
              <a:t>η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τ</a:t>
            </a:r>
            <a:r>
              <a:rPr sz="1050" spc="-20" dirty="0">
                <a:latin typeface="Calibri"/>
                <a:cs typeface="Calibri"/>
              </a:rPr>
              <a:t>υ</a:t>
            </a:r>
            <a:r>
              <a:rPr sz="1050" spc="-25" dirty="0">
                <a:latin typeface="Calibri"/>
                <a:cs typeface="Calibri"/>
              </a:rPr>
              <a:t>π</a:t>
            </a:r>
            <a:r>
              <a:rPr sz="1050" spc="-20" dirty="0">
                <a:latin typeface="Calibri"/>
                <a:cs typeface="Calibri"/>
              </a:rPr>
              <a:t>ι</a:t>
            </a:r>
            <a:r>
              <a:rPr sz="1050" spc="-25" dirty="0">
                <a:latin typeface="Calibri"/>
                <a:cs typeface="Calibri"/>
              </a:rPr>
              <a:t>κ</a:t>
            </a:r>
            <a:r>
              <a:rPr sz="1050" spc="-20" dirty="0">
                <a:latin typeface="Calibri"/>
                <a:cs typeface="Calibri"/>
              </a:rPr>
              <a:t>έ</a:t>
            </a:r>
            <a:r>
              <a:rPr sz="1050" dirty="0">
                <a:latin typeface="Calibri"/>
                <a:cs typeface="Calibri"/>
              </a:rPr>
              <a:t>ς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A1A1A"/>
                </a:solidFill>
                <a:latin typeface="Calibri"/>
                <a:cs typeface="Calibri"/>
              </a:rPr>
              <a:t>πλ</a:t>
            </a:r>
            <a:r>
              <a:rPr sz="1050" spc="-25" dirty="0">
                <a:solidFill>
                  <a:srgbClr val="1A1A1A"/>
                </a:solidFill>
                <a:latin typeface="Calibri"/>
                <a:cs typeface="Calibri"/>
              </a:rPr>
              <a:t>η</a:t>
            </a:r>
            <a:r>
              <a:rPr sz="1050" spc="-20" dirty="0">
                <a:solidFill>
                  <a:srgbClr val="1A1A1A"/>
                </a:solidFill>
                <a:latin typeface="Calibri"/>
                <a:cs typeface="Calibri"/>
              </a:rPr>
              <a:t>ρ</a:t>
            </a:r>
            <a:r>
              <a:rPr sz="1050" spc="-25" dirty="0">
                <a:solidFill>
                  <a:srgbClr val="1A1A1A"/>
                </a:solidFill>
                <a:latin typeface="Calibri"/>
                <a:cs typeface="Calibri"/>
              </a:rPr>
              <a:t>οφ</a:t>
            </a:r>
            <a:r>
              <a:rPr sz="1050" spc="-20" dirty="0">
                <a:solidFill>
                  <a:srgbClr val="1A1A1A"/>
                </a:solidFill>
                <a:latin typeface="Calibri"/>
                <a:cs typeface="Calibri"/>
              </a:rPr>
              <a:t>ο</a:t>
            </a:r>
            <a:r>
              <a:rPr sz="1050" spc="-25" dirty="0">
                <a:solidFill>
                  <a:srgbClr val="1A1A1A"/>
                </a:solidFill>
                <a:latin typeface="Calibri"/>
                <a:cs typeface="Calibri"/>
              </a:rPr>
              <a:t>ρ</a:t>
            </a:r>
            <a:r>
              <a:rPr sz="1050" spc="-20" dirty="0">
                <a:solidFill>
                  <a:srgbClr val="1A1A1A"/>
                </a:solidFill>
                <a:latin typeface="Calibri"/>
                <a:cs typeface="Calibri"/>
              </a:rPr>
              <a:t>ί</a:t>
            </a:r>
            <a:r>
              <a:rPr sz="1050" spc="-25" dirty="0">
                <a:solidFill>
                  <a:srgbClr val="1A1A1A"/>
                </a:solidFill>
                <a:latin typeface="Calibri"/>
                <a:cs typeface="Calibri"/>
              </a:rPr>
              <a:t>ε</a:t>
            </a:r>
            <a:r>
              <a:rPr sz="1050" dirty="0">
                <a:solidFill>
                  <a:srgbClr val="1A1A1A"/>
                </a:solidFill>
                <a:latin typeface="Calibri"/>
                <a:cs typeface="Calibri"/>
              </a:rPr>
              <a:t>ς</a:t>
            </a:r>
            <a:endParaRPr sz="105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120"/>
              </a:spcBef>
            </a:pPr>
            <a:r>
              <a:rPr sz="1000" spc="20" dirty="0">
                <a:latin typeface="Calibri"/>
                <a:cs typeface="Calibri"/>
              </a:rPr>
              <a:t>Συμβιβασμός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4D4D4D"/>
                </a:solidFill>
                <a:latin typeface="Calibri"/>
                <a:cs typeface="Calibri"/>
              </a:rPr>
              <a:t>ή</a:t>
            </a:r>
            <a:r>
              <a:rPr sz="1000" spc="-25" dirty="0">
                <a:solidFill>
                  <a:srgbClr val="4D4D4D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διαρροή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24171" y="3689603"/>
            <a:ext cx="780415" cy="493395"/>
          </a:xfrm>
          <a:custGeom>
            <a:avLst/>
            <a:gdLst/>
            <a:ahLst/>
            <a:cxnLst/>
            <a:rect l="l" t="t" r="r" b="b"/>
            <a:pathLst>
              <a:path w="780414" h="493395">
                <a:moveTo>
                  <a:pt x="0" y="0"/>
                </a:moveTo>
                <a:lnTo>
                  <a:pt x="780415" y="0"/>
                </a:lnTo>
                <a:lnTo>
                  <a:pt x="780415" y="493356"/>
                </a:lnTo>
                <a:lnTo>
                  <a:pt x="0" y="493356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23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632452" y="4008729"/>
            <a:ext cx="302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15" dirty="0">
                <a:latin typeface="Arial"/>
                <a:cs typeface="Arial"/>
              </a:rPr>
              <a:t>la</a:t>
            </a:r>
            <a:r>
              <a:rPr sz="1000" spc="-10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k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29027" y="1876044"/>
            <a:ext cx="1216660" cy="342265"/>
          </a:xfrm>
          <a:prstGeom prst="rect">
            <a:avLst/>
          </a:prstGeom>
          <a:ln w="15240">
            <a:solidFill>
              <a:srgbClr val="23232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39395">
              <a:lnSpc>
                <a:spcPts val="1265"/>
              </a:lnSpc>
            </a:pPr>
            <a:r>
              <a:rPr sz="1100" spc="-65" dirty="0">
                <a:latin typeface="Calibri"/>
                <a:cs typeface="Calibri"/>
              </a:rPr>
              <a:t>Σκόπιμη</a:t>
            </a:r>
            <a:endParaRPr sz="1100">
              <a:latin typeface="Calibri"/>
              <a:cs typeface="Calibri"/>
            </a:endParaRPr>
          </a:p>
          <a:p>
            <a:pPr marL="394335">
              <a:lnSpc>
                <a:spcPts val="1305"/>
              </a:lnSpc>
            </a:pPr>
            <a:r>
              <a:rPr sz="1100" spc="-15" dirty="0">
                <a:latin typeface="Calibri"/>
                <a:cs typeface="Calibri"/>
              </a:rPr>
              <a:t>επίθεση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64252" y="1254252"/>
            <a:ext cx="1225550" cy="293370"/>
          </a:xfrm>
          <a:prstGeom prst="rect">
            <a:avLst/>
          </a:prstGeom>
          <a:ln w="15240">
            <a:solidFill>
              <a:srgbClr val="232323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210"/>
              </a:spcBef>
            </a:pPr>
            <a:r>
              <a:rPr sz="1600" spc="-15" dirty="0">
                <a:latin typeface="Calibri"/>
                <a:cs typeface="Calibri"/>
              </a:rPr>
              <a:t>Αποτυχία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3155" y="647319"/>
            <a:ext cx="355663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5" dirty="0">
                <a:solidFill>
                  <a:srgbClr val="1F9AD6"/>
                </a:solidFill>
                <a:latin typeface="Calibri"/>
                <a:cs typeface="Calibri"/>
              </a:rPr>
              <a:t>Συμπόσιο</a:t>
            </a:r>
            <a:r>
              <a:rPr sz="1050" i="1" spc="25" dirty="0">
                <a:solidFill>
                  <a:srgbClr val="1F9AD6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7879C"/>
                </a:solidFill>
                <a:latin typeface="Times New Roman"/>
                <a:cs typeface="Times New Roman"/>
              </a:rPr>
              <a:t>NfP</a:t>
            </a:r>
            <a:r>
              <a:rPr sz="1050" spc="5" dirty="0">
                <a:solidFill>
                  <a:srgbClr val="77879C"/>
                </a:solidFill>
                <a:latin typeface="Times New Roman"/>
                <a:cs typeface="Times New Roman"/>
              </a:rPr>
              <a:t> </a:t>
            </a:r>
            <a:r>
              <a:rPr sz="1050" spc="-5" dirty="0">
                <a:solidFill>
                  <a:srgbClr val="143D70"/>
                </a:solidFill>
                <a:latin typeface="Times New Roman"/>
                <a:cs typeface="Times New Roman"/>
              </a:rPr>
              <a:t>Cyberxeriirifv</a:t>
            </a:r>
            <a:r>
              <a:rPr sz="1050" i="1" spc="-5" dirty="0">
                <a:solidFill>
                  <a:srgbClr val="1F9AD6"/>
                </a:solidFill>
                <a:latin typeface="Times New Roman"/>
                <a:cs typeface="Times New Roman"/>
              </a:rPr>
              <a:t>,</a:t>
            </a:r>
            <a:r>
              <a:rPr sz="1050" i="1" spc="5" dirty="0">
                <a:solidFill>
                  <a:srgbClr val="1F9AD6"/>
                </a:solidFill>
                <a:latin typeface="Times New Roman"/>
                <a:cs typeface="Times New Roman"/>
              </a:rPr>
              <a:t> </a:t>
            </a:r>
            <a:r>
              <a:rPr sz="1050" spc="-5" dirty="0">
                <a:solidFill>
                  <a:srgbClr val="0F0F0F"/>
                </a:solidFill>
                <a:latin typeface="Calibri"/>
                <a:cs typeface="Calibri"/>
              </a:rPr>
              <a:t>Απρίλιος</a:t>
            </a:r>
            <a:r>
              <a:rPr sz="1050" i="1" spc="-5" dirty="0">
                <a:solidFill>
                  <a:srgbClr val="0F0F0F"/>
                </a:solidFill>
                <a:latin typeface="Times New Roman"/>
                <a:cs typeface="Times New Roman"/>
              </a:rPr>
              <a:t>,</a:t>
            </a:r>
            <a:r>
              <a:rPr sz="1050" i="1" spc="10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343434"/>
                </a:solidFill>
                <a:latin typeface="Times New Roman"/>
                <a:cs typeface="Times New Roman"/>
              </a:rPr>
              <a:t>20I9,</a:t>
            </a:r>
            <a:r>
              <a:rPr sz="1050" spc="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1050" spc="-5" dirty="0">
                <a:solidFill>
                  <a:srgbClr val="3E9ACD"/>
                </a:solidFill>
                <a:latin typeface="Times New Roman"/>
                <a:cs typeface="Times New Roman"/>
              </a:rPr>
              <a:t>Richland,</a:t>
            </a:r>
            <a:r>
              <a:rPr sz="1050" spc="5" dirty="0">
                <a:solidFill>
                  <a:srgbClr val="3E9ACD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E792F"/>
                </a:solidFill>
                <a:latin typeface="Times New Roman"/>
                <a:cs typeface="Times New Roman"/>
              </a:rPr>
              <a:t>WA</a:t>
            </a:r>
            <a:r>
              <a:rPr sz="1050" spc="10" dirty="0">
                <a:solidFill>
                  <a:srgbClr val="9E792F"/>
                </a:solidFill>
                <a:latin typeface="Times New Roman"/>
                <a:cs typeface="Times New Roman"/>
              </a:rPr>
              <a:t> </a:t>
            </a:r>
            <a:r>
              <a:rPr sz="1050" spc="-20" dirty="0">
                <a:solidFill>
                  <a:srgbClr val="2D2D2D"/>
                </a:solidFill>
                <a:latin typeface="Calibri"/>
                <a:cs typeface="Calibri"/>
              </a:rPr>
              <a:t>ΗΠΑ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19895" y="640969"/>
            <a:ext cx="7772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1F7AB5"/>
                </a:solidFill>
                <a:latin typeface="Times New Roman"/>
                <a:cs typeface="Times New Roman"/>
              </a:rPr>
              <a:t>F.</a:t>
            </a:r>
            <a:r>
              <a:rPr sz="1100" spc="-45" dirty="0">
                <a:solidFill>
                  <a:srgbClr val="1F7AB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B9ACD"/>
                </a:solidFill>
                <a:latin typeface="Times New Roman"/>
                <a:cs typeface="Times New Roman"/>
              </a:rPr>
              <a:t>L.</a:t>
            </a:r>
            <a:r>
              <a:rPr sz="1100" spc="-40" dirty="0">
                <a:solidFill>
                  <a:srgbClr val="2B9ACD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041326"/>
                </a:solidFill>
                <a:latin typeface="Times New Roman"/>
                <a:cs typeface="Times New Roman"/>
              </a:rPr>
              <a:t>Greitzer</a:t>
            </a:r>
            <a:endParaRPr sz="1100">
              <a:latin typeface="Times New Roman"/>
              <a:cs typeface="Times New Roman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4580890" y="1815896"/>
          <a:ext cx="5266689" cy="4387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2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784"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50" spc="-15" dirty="0">
                          <a:latin typeface="Calibri"/>
                          <a:cs typeface="Calibri"/>
                        </a:rPr>
                        <a:t>Ακούσια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εσωτερική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απειλή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232323"/>
                      </a:solidFill>
                      <a:prstDash val="solid"/>
                    </a:lnL>
                    <a:lnR w="19050">
                      <a:solidFill>
                        <a:srgbClr val="232323"/>
                      </a:solidFill>
                      <a:prstDash val="solid"/>
                    </a:lnR>
                    <a:lnT w="19050">
                      <a:solidFill>
                        <a:srgbClr val="232323"/>
                      </a:solidFill>
                      <a:prstDash val="solid"/>
                    </a:lnT>
                    <a:lnB w="19050">
                      <a:solidFill>
                        <a:srgbClr val="2323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50" spc="-15" dirty="0">
                          <a:latin typeface="Calibri"/>
                          <a:cs typeface="Calibri"/>
                        </a:rPr>
                        <a:t>Μ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ηχα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οτυ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χ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232323"/>
                      </a:solidFill>
                      <a:prstDash val="solid"/>
                    </a:lnL>
                    <a:lnR w="19050">
                      <a:solidFill>
                        <a:srgbClr val="232323"/>
                      </a:solidFill>
                      <a:prstDash val="solid"/>
                    </a:lnR>
                    <a:lnT w="19050">
                      <a:solidFill>
                        <a:srgbClr val="232323"/>
                      </a:solidFill>
                      <a:prstDash val="solid"/>
                    </a:lnT>
                    <a:lnB w="19050">
                      <a:solidFill>
                        <a:srgbClr val="2323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2323"/>
                      </a:solidFill>
                      <a:prstDash val="solid"/>
                    </a:lnL>
                    <a:lnR w="19050">
                      <a:solidFill>
                        <a:srgbClr val="232323"/>
                      </a:solidFill>
                      <a:prstDash val="solid"/>
                    </a:lnR>
                    <a:lnT w="19050">
                      <a:solidFill>
                        <a:srgbClr val="232323"/>
                      </a:solidFill>
                      <a:prstDash val="solid"/>
                    </a:lnT>
                    <a:lnB w="19050">
                      <a:solidFill>
                        <a:srgbClr val="2323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Πράξη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solidFill>
                            <a:srgbClr val="0B0B0B"/>
                          </a:solidFill>
                          <a:latin typeface="Calibri"/>
                          <a:cs typeface="Calibri"/>
                        </a:rPr>
                        <a:t>της</a:t>
                      </a:r>
                      <a:r>
                        <a:rPr sz="1050" spc="-30" dirty="0">
                          <a:solidFill>
                            <a:srgbClr val="0B0B0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φύσης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232323"/>
                      </a:solidFill>
                      <a:prstDash val="solid"/>
                    </a:lnL>
                    <a:lnR w="19050">
                      <a:solidFill>
                        <a:srgbClr val="232323"/>
                      </a:solidFill>
                      <a:prstDash val="solid"/>
                    </a:lnR>
                    <a:lnT w="19050">
                      <a:solidFill>
                        <a:srgbClr val="232323"/>
                      </a:solidFill>
                      <a:prstDash val="solid"/>
                    </a:lnT>
                    <a:lnB w="19050">
                      <a:solidFill>
                        <a:srgbClr val="2323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1627504" y="2796273"/>
            <a:ext cx="93345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spc="-15" dirty="0">
                <a:latin typeface="Calibri"/>
                <a:cs typeface="Calibri"/>
              </a:rPr>
              <a:t>Εξωτερική</a:t>
            </a:r>
            <a:endParaRPr sz="1050">
              <a:latin typeface="Calibri"/>
              <a:cs typeface="Calibri"/>
            </a:endParaRPr>
          </a:p>
          <a:p>
            <a:pPr marL="264795">
              <a:lnSpc>
                <a:spcPct val="101699"/>
              </a:lnSpc>
            </a:pPr>
            <a:r>
              <a:rPr sz="1050" spc="-10" dirty="0">
                <a:latin typeface="Calibri"/>
                <a:cs typeface="Calibri"/>
              </a:rPr>
              <a:t>επίθεση 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11111"/>
                </a:solidFill>
                <a:latin typeface="Calibri"/>
                <a:cs typeface="Calibri"/>
              </a:rPr>
              <a:t>στον </a:t>
            </a:r>
            <a:r>
              <a:rPr sz="1050" spc="-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111111"/>
                </a:solidFill>
                <a:latin typeface="Calibri"/>
                <a:cs typeface="Calibri"/>
              </a:rPr>
              <a:t>κ</a:t>
            </a:r>
            <a:r>
              <a:rPr sz="1050" spc="-10" dirty="0">
                <a:solidFill>
                  <a:srgbClr val="111111"/>
                </a:solidFill>
                <a:latin typeface="Calibri"/>
                <a:cs typeface="Calibri"/>
              </a:rPr>
              <a:t>υβε</a:t>
            </a:r>
            <a:r>
              <a:rPr sz="1050" spc="-15" dirty="0">
                <a:solidFill>
                  <a:srgbClr val="111111"/>
                </a:solidFill>
                <a:latin typeface="Calibri"/>
                <a:cs typeface="Calibri"/>
              </a:rPr>
              <a:t>ρν</a:t>
            </a:r>
            <a:r>
              <a:rPr sz="1050" spc="-10" dirty="0">
                <a:solidFill>
                  <a:srgbClr val="111111"/>
                </a:solidFill>
                <a:latin typeface="Calibri"/>
                <a:cs typeface="Calibri"/>
              </a:rPr>
              <a:t>οχώ</a:t>
            </a:r>
            <a:r>
              <a:rPr sz="1050" dirty="0">
                <a:solidFill>
                  <a:srgbClr val="111111"/>
                </a:solidFill>
                <a:latin typeface="Calibri"/>
                <a:cs typeface="Calibri"/>
              </a:rPr>
              <a:t>ρ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92300" y="3447376"/>
            <a:ext cx="7048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111111"/>
                </a:solidFill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12110" y="2921037"/>
            <a:ext cx="850900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050" spc="-10" dirty="0">
                <a:solidFill>
                  <a:srgbClr val="111111"/>
                </a:solidFill>
                <a:latin typeface="Calibri"/>
                <a:cs typeface="Calibri"/>
              </a:rPr>
              <a:t>Ε</a:t>
            </a:r>
            <a:r>
              <a:rPr sz="1050" spc="-15" dirty="0">
                <a:solidFill>
                  <a:srgbClr val="111111"/>
                </a:solidFill>
                <a:latin typeface="Calibri"/>
                <a:cs typeface="Calibri"/>
              </a:rPr>
              <a:t>π</a:t>
            </a:r>
            <a:r>
              <a:rPr sz="1050" spc="-10" dirty="0">
                <a:solidFill>
                  <a:srgbClr val="111111"/>
                </a:solidFill>
                <a:latin typeface="Calibri"/>
                <a:cs typeface="Calibri"/>
              </a:rPr>
              <a:t>ί</a:t>
            </a:r>
            <a:r>
              <a:rPr sz="1050" spc="-15" dirty="0">
                <a:solidFill>
                  <a:srgbClr val="111111"/>
                </a:solidFill>
                <a:latin typeface="Calibri"/>
                <a:cs typeface="Calibri"/>
              </a:rPr>
              <a:t>θ</a:t>
            </a:r>
            <a:r>
              <a:rPr sz="1050" spc="-10" dirty="0">
                <a:solidFill>
                  <a:srgbClr val="111111"/>
                </a:solidFill>
                <a:latin typeface="Calibri"/>
                <a:cs typeface="Calibri"/>
              </a:rPr>
              <a:t>ε</a:t>
            </a:r>
            <a:r>
              <a:rPr sz="1050" spc="-15" dirty="0">
                <a:solidFill>
                  <a:srgbClr val="111111"/>
                </a:solidFill>
                <a:latin typeface="Calibri"/>
                <a:cs typeface="Calibri"/>
              </a:rPr>
              <a:t>σ</a:t>
            </a:r>
            <a:r>
              <a:rPr sz="1050" dirty="0">
                <a:solidFill>
                  <a:srgbClr val="111111"/>
                </a:solidFill>
                <a:latin typeface="Calibri"/>
                <a:cs typeface="Calibri"/>
              </a:rPr>
              <a:t>η</a:t>
            </a:r>
            <a:r>
              <a:rPr sz="1050" spc="-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ε</a:t>
            </a:r>
            <a:r>
              <a:rPr sz="1050" dirty="0">
                <a:latin typeface="Calibri"/>
                <a:cs typeface="Calibri"/>
              </a:rPr>
              <a:t>κ </a:t>
            </a:r>
            <a:r>
              <a:rPr sz="1050" spc="-5" dirty="0">
                <a:latin typeface="Calibri"/>
                <a:cs typeface="Calibri"/>
              </a:rPr>
              <a:t>των  έσω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04271" y="2712186"/>
            <a:ext cx="1186180" cy="3727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000" spc="15" dirty="0">
                <a:latin typeface="Calibri"/>
                <a:cs typeface="Calibri"/>
              </a:rPr>
              <a:t>Κακόβουλο</a:t>
            </a:r>
            <a:r>
              <a:rPr sz="1000" spc="20" dirty="0">
                <a:latin typeface="Calibri"/>
                <a:cs typeface="Calibri"/>
              </a:rPr>
              <a:t>ς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Out</a:t>
            </a:r>
            <a:r>
              <a:rPr sz="1050" dirty="0">
                <a:latin typeface="Calibri"/>
                <a:cs typeface="Calibri"/>
              </a:rPr>
              <a:t>s</a:t>
            </a:r>
            <a:r>
              <a:rPr sz="1050" spc="-5" dirty="0">
                <a:latin typeface="Calibri"/>
                <a:cs typeface="Calibri"/>
              </a:rPr>
              <a:t>ider</a:t>
            </a:r>
            <a:endParaRPr sz="1050">
              <a:latin typeface="Calibri"/>
              <a:cs typeface="Calibri"/>
            </a:endParaRPr>
          </a:p>
          <a:p>
            <a:pPr marL="67945">
              <a:lnSpc>
                <a:spcPct val="100000"/>
              </a:lnSpc>
              <a:spcBef>
                <a:spcPts val="110"/>
              </a:spcBef>
            </a:pPr>
            <a:r>
              <a:rPr sz="1050" dirty="0">
                <a:solidFill>
                  <a:srgbClr val="131313"/>
                </a:solidFill>
                <a:latin typeface="Calibri"/>
                <a:cs typeface="Calibri"/>
              </a:rPr>
              <a:t>εξαπατά</a:t>
            </a:r>
            <a:r>
              <a:rPr sz="1050" spc="-3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latin typeface="Calibri"/>
                <a:cs typeface="Calibri"/>
              </a:rPr>
              <a:t>τον</a:t>
            </a:r>
            <a:r>
              <a:rPr sz="950" spc="-35" dirty="0">
                <a:latin typeface="Calibri"/>
                <a:cs typeface="Calibri"/>
              </a:rPr>
              <a:t> </a:t>
            </a:r>
            <a:r>
              <a:rPr sz="950" spc="10" dirty="0">
                <a:latin typeface="Calibri"/>
                <a:cs typeface="Calibri"/>
              </a:rPr>
              <a:t>Insider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68670" y="2921037"/>
            <a:ext cx="1616710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050" dirty="0">
                <a:latin typeface="Calibri"/>
                <a:cs typeface="Calibri"/>
              </a:rPr>
              <a:t>Μη </a:t>
            </a:r>
            <a:r>
              <a:rPr sz="1050" spc="-5" dirty="0">
                <a:latin typeface="Calibri"/>
                <a:cs typeface="Calibri"/>
              </a:rPr>
              <a:t>κακόβουλη </a:t>
            </a:r>
            <a:r>
              <a:rPr sz="1050" spc="-25" dirty="0">
                <a:solidFill>
                  <a:srgbClr val="242424"/>
                </a:solidFill>
                <a:latin typeface="Calibri"/>
                <a:cs typeface="Calibri"/>
              </a:rPr>
              <a:t>πράξη </a:t>
            </a:r>
            <a:r>
              <a:rPr sz="105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εμπιστευτικών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πληροφοριών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80819" y="2699791"/>
            <a:ext cx="6350000" cy="939165"/>
          </a:xfrm>
          <a:custGeom>
            <a:avLst/>
            <a:gdLst/>
            <a:ahLst/>
            <a:cxnLst/>
            <a:rect l="l" t="t" r="r" b="b"/>
            <a:pathLst>
              <a:path w="6350000" h="939164">
                <a:moveTo>
                  <a:pt x="9525" y="9525"/>
                </a:moveTo>
                <a:lnTo>
                  <a:pt x="9525" y="929449"/>
                </a:lnTo>
              </a:path>
              <a:path w="6350000" h="939164">
                <a:moveTo>
                  <a:pt x="1216660" y="9525"/>
                </a:moveTo>
                <a:lnTo>
                  <a:pt x="1216660" y="929449"/>
                </a:lnTo>
              </a:path>
              <a:path w="6350000" h="939164">
                <a:moveTo>
                  <a:pt x="2496820" y="9525"/>
                </a:moveTo>
                <a:lnTo>
                  <a:pt x="2496820" y="929449"/>
                </a:lnTo>
              </a:path>
              <a:path w="6350000" h="939164">
                <a:moveTo>
                  <a:pt x="4005580" y="9525"/>
                </a:moveTo>
                <a:lnTo>
                  <a:pt x="4005580" y="929449"/>
                </a:lnTo>
              </a:path>
              <a:path w="6350000" h="939164">
                <a:moveTo>
                  <a:pt x="6340475" y="9525"/>
                </a:moveTo>
                <a:lnTo>
                  <a:pt x="6340475" y="929449"/>
                </a:lnTo>
              </a:path>
              <a:path w="6350000" h="939164">
                <a:moveTo>
                  <a:pt x="0" y="0"/>
                </a:moveTo>
                <a:lnTo>
                  <a:pt x="6350000" y="0"/>
                </a:lnTo>
              </a:path>
              <a:path w="6350000" h="939164">
                <a:moveTo>
                  <a:pt x="0" y="938974"/>
                </a:moveTo>
                <a:lnTo>
                  <a:pt x="6350000" y="938974"/>
                </a:lnTo>
              </a:path>
            </a:pathLst>
          </a:custGeom>
          <a:ln w="19050">
            <a:solidFill>
              <a:srgbClr val="23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276966" y="5926086"/>
            <a:ext cx="9398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F0F0F"/>
                </a:solidFill>
                <a:latin typeface="Calibri"/>
                <a:cs typeface="Calibri"/>
              </a:rPr>
              <a:t>Δια</a:t>
            </a:r>
            <a:r>
              <a:rPr sz="800" spc="-15" dirty="0">
                <a:solidFill>
                  <a:srgbClr val="0F0F0F"/>
                </a:solidFill>
                <a:latin typeface="Calibri"/>
                <a:cs typeface="Calibri"/>
              </a:rPr>
              <a:t>ρρ</a:t>
            </a:r>
            <a:r>
              <a:rPr sz="800" spc="-10" dirty="0">
                <a:solidFill>
                  <a:srgbClr val="0F0F0F"/>
                </a:solidFill>
                <a:latin typeface="Calibri"/>
                <a:cs typeface="Calibri"/>
              </a:rPr>
              <a:t>ο</a:t>
            </a:r>
            <a:r>
              <a:rPr sz="800" dirty="0">
                <a:solidFill>
                  <a:srgbClr val="0F0F0F"/>
                </a:solidFill>
                <a:latin typeface="Calibri"/>
                <a:cs typeface="Calibri"/>
              </a:rPr>
              <a:t>ή</a:t>
            </a:r>
            <a:r>
              <a:rPr sz="800" spc="-25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3E3E3E"/>
                </a:solidFill>
                <a:latin typeface="Calibri"/>
                <a:cs typeface="Calibri"/>
              </a:rPr>
              <a:t>πλ</a:t>
            </a:r>
            <a:r>
              <a:rPr sz="800" spc="-30" dirty="0">
                <a:solidFill>
                  <a:srgbClr val="3E3E3E"/>
                </a:solidFill>
                <a:latin typeface="Calibri"/>
                <a:cs typeface="Calibri"/>
              </a:rPr>
              <a:t>η</a:t>
            </a:r>
            <a:r>
              <a:rPr sz="800" spc="-25" dirty="0">
                <a:solidFill>
                  <a:srgbClr val="3E3E3E"/>
                </a:solidFill>
                <a:latin typeface="Calibri"/>
                <a:cs typeface="Calibri"/>
              </a:rPr>
              <a:t>ρ</a:t>
            </a:r>
            <a:r>
              <a:rPr sz="800" spc="-30" dirty="0">
                <a:solidFill>
                  <a:srgbClr val="3E3E3E"/>
                </a:solidFill>
                <a:latin typeface="Calibri"/>
                <a:cs typeface="Calibri"/>
              </a:rPr>
              <a:t>οφο</a:t>
            </a:r>
            <a:r>
              <a:rPr sz="800" spc="-25" dirty="0">
                <a:solidFill>
                  <a:srgbClr val="3E3E3E"/>
                </a:solidFill>
                <a:latin typeface="Calibri"/>
                <a:cs typeface="Calibri"/>
              </a:rPr>
              <a:t>ρ</a:t>
            </a:r>
            <a:r>
              <a:rPr sz="800" spc="-30" dirty="0">
                <a:solidFill>
                  <a:srgbClr val="3E3E3E"/>
                </a:solidFill>
                <a:latin typeface="Calibri"/>
                <a:cs typeface="Calibri"/>
              </a:rPr>
              <a:t>ι</a:t>
            </a:r>
            <a:r>
              <a:rPr sz="800" spc="-25" dirty="0">
                <a:solidFill>
                  <a:srgbClr val="3E3E3E"/>
                </a:solidFill>
                <a:latin typeface="Calibri"/>
                <a:cs typeface="Calibri"/>
              </a:rPr>
              <a:t>ώ</a:t>
            </a:r>
            <a:r>
              <a:rPr sz="800" dirty="0">
                <a:solidFill>
                  <a:srgbClr val="3E3E3E"/>
                </a:solidFill>
                <a:latin typeface="Calibri"/>
                <a:cs typeface="Calibri"/>
              </a:rPr>
              <a:t>ν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31840" y="5840996"/>
            <a:ext cx="1059815" cy="273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1A1A1A"/>
                </a:solidFill>
                <a:latin typeface="Calibri"/>
                <a:cs typeface="Calibri"/>
              </a:rPr>
              <a:t>Π</a:t>
            </a:r>
            <a:r>
              <a:rPr sz="800" spc="-15" dirty="0">
                <a:solidFill>
                  <a:srgbClr val="1A1A1A"/>
                </a:solidFill>
                <a:latin typeface="Calibri"/>
                <a:cs typeface="Calibri"/>
              </a:rPr>
              <a:t>ρ</a:t>
            </a:r>
            <a:r>
              <a:rPr sz="800" spc="-10" dirty="0">
                <a:solidFill>
                  <a:srgbClr val="1A1A1A"/>
                </a:solidFill>
                <a:latin typeface="Calibri"/>
                <a:cs typeface="Calibri"/>
              </a:rPr>
              <a:t>ο</a:t>
            </a:r>
            <a:r>
              <a:rPr sz="800" spc="-15" dirty="0">
                <a:solidFill>
                  <a:srgbClr val="1A1A1A"/>
                </a:solidFill>
                <a:latin typeface="Calibri"/>
                <a:cs typeface="Calibri"/>
              </a:rPr>
              <a:t>ώ</a:t>
            </a:r>
            <a:r>
              <a:rPr sz="800" spc="-10" dirty="0">
                <a:solidFill>
                  <a:srgbClr val="1A1A1A"/>
                </a:solidFill>
                <a:latin typeface="Calibri"/>
                <a:cs typeface="Calibri"/>
              </a:rPr>
              <a:t>θ</a:t>
            </a:r>
            <a:r>
              <a:rPr sz="800" spc="-15" dirty="0">
                <a:solidFill>
                  <a:srgbClr val="1A1A1A"/>
                </a:solidFill>
                <a:latin typeface="Calibri"/>
                <a:cs typeface="Calibri"/>
              </a:rPr>
              <a:t>η</a:t>
            </a:r>
            <a:r>
              <a:rPr sz="800" spc="-10" dirty="0">
                <a:solidFill>
                  <a:srgbClr val="1A1A1A"/>
                </a:solidFill>
                <a:latin typeface="Calibri"/>
                <a:cs typeface="Calibri"/>
              </a:rPr>
              <a:t>σ</a:t>
            </a:r>
            <a:r>
              <a:rPr sz="800" dirty="0">
                <a:solidFill>
                  <a:srgbClr val="1A1A1A"/>
                </a:solidFill>
                <a:latin typeface="Calibri"/>
                <a:cs typeface="Calibri"/>
              </a:rPr>
              <a:t>η</a:t>
            </a:r>
            <a:r>
              <a:rPr sz="80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800" spc="-15" dirty="0">
                <a:solidFill>
                  <a:srgbClr val="111111"/>
                </a:solidFill>
                <a:latin typeface="Calibri"/>
                <a:cs typeface="Calibri"/>
              </a:rPr>
              <a:t>πλ</a:t>
            </a:r>
            <a:r>
              <a:rPr sz="800" spc="-10" dirty="0">
                <a:solidFill>
                  <a:srgbClr val="111111"/>
                </a:solidFill>
                <a:latin typeface="Calibri"/>
                <a:cs typeface="Calibri"/>
              </a:rPr>
              <a:t>η</a:t>
            </a:r>
            <a:r>
              <a:rPr sz="800" spc="-15" dirty="0">
                <a:solidFill>
                  <a:srgbClr val="111111"/>
                </a:solidFill>
                <a:latin typeface="Calibri"/>
                <a:cs typeface="Calibri"/>
              </a:rPr>
              <a:t>ρ</a:t>
            </a:r>
            <a:r>
              <a:rPr sz="800" spc="-10" dirty="0">
                <a:solidFill>
                  <a:srgbClr val="111111"/>
                </a:solidFill>
                <a:latin typeface="Calibri"/>
                <a:cs typeface="Calibri"/>
              </a:rPr>
              <a:t>οφο</a:t>
            </a:r>
            <a:r>
              <a:rPr sz="800" spc="-15" dirty="0">
                <a:solidFill>
                  <a:srgbClr val="111111"/>
                </a:solidFill>
                <a:latin typeface="Calibri"/>
                <a:cs typeface="Calibri"/>
              </a:rPr>
              <a:t>ρ</a:t>
            </a:r>
            <a:r>
              <a:rPr sz="800" spc="-10" dirty="0">
                <a:solidFill>
                  <a:srgbClr val="111111"/>
                </a:solidFill>
                <a:latin typeface="Calibri"/>
                <a:cs typeface="Calibri"/>
              </a:rPr>
              <a:t>ιώ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ν</a:t>
            </a:r>
            <a:endParaRPr sz="800">
              <a:latin typeface="Calibri"/>
              <a:cs typeface="Calibri"/>
            </a:endParaRPr>
          </a:p>
          <a:p>
            <a:pPr marR="41275" algn="ctr">
              <a:lnSpc>
                <a:spcPct val="100000"/>
              </a:lnSpc>
              <a:spcBef>
                <a:spcPts val="30"/>
              </a:spcBef>
            </a:pPr>
            <a:r>
              <a:rPr sz="800" spc="-15" dirty="0">
                <a:latin typeface="Calibri"/>
                <a:cs typeface="Calibri"/>
              </a:rPr>
              <a:t>(καταστροφή,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5" dirty="0">
                <a:latin typeface="Calibri"/>
                <a:cs typeface="Calibri"/>
              </a:rPr>
              <a:t>ζημία)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1450" y="6286703"/>
            <a:ext cx="5735954" cy="14249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37641"/>
            <a:ext cx="591947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/>
              <a:t>Κατανόηση</a:t>
            </a:r>
            <a:r>
              <a:rPr sz="2650" spc="220" dirty="0"/>
              <a:t> </a:t>
            </a:r>
            <a:r>
              <a:rPr sz="2650" spc="180" dirty="0"/>
              <a:t>των</a:t>
            </a:r>
            <a:r>
              <a:rPr sz="2650" spc="210" dirty="0"/>
              <a:t> </a:t>
            </a:r>
            <a:r>
              <a:rPr sz="2650" spc="195" dirty="0"/>
              <a:t>εσωτερικών</a:t>
            </a:r>
            <a:r>
              <a:rPr sz="2650" spc="210" dirty="0"/>
              <a:t> </a:t>
            </a:r>
            <a:r>
              <a:rPr sz="2650" spc="185" dirty="0"/>
              <a:t>απειλών </a:t>
            </a:r>
            <a:r>
              <a:rPr sz="2650" spc="-645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85" dirty="0"/>
              <a:t>ναυτιλιακή</a:t>
            </a:r>
            <a:r>
              <a:rPr sz="2650" spc="22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27781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75" dirty="0">
                <a:latin typeface="Calibri"/>
                <a:cs typeface="Calibri"/>
              </a:rPr>
              <a:t>Ακούσιες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απειλές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εκ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των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έσω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1070"/>
            <a:ext cx="5765165" cy="274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76580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Ορισμός: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Απρόβλεπτες</a:t>
            </a:r>
            <a:r>
              <a:rPr sz="1150" i="1" spc="4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απειλές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που</a:t>
            </a:r>
            <a:r>
              <a:rPr sz="1150" i="1" spc="4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προέρχονται</a:t>
            </a:r>
            <a:r>
              <a:rPr sz="1150" i="1" spc="40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από</a:t>
            </a:r>
            <a:r>
              <a:rPr sz="1150" i="1" spc="4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απροσεξία,</a:t>
            </a:r>
            <a:r>
              <a:rPr sz="1150" i="1" spc="4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έλλειψη </a:t>
            </a:r>
            <a:r>
              <a:rPr sz="1150" i="1" spc="-24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επίγνωσης</a:t>
            </a:r>
            <a:r>
              <a:rPr sz="1150" i="1" spc="30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ή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λάθη.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Παραδείγματα </a:t>
            </a:r>
            <a:r>
              <a:rPr sz="1150" spc="85" dirty="0">
                <a:latin typeface="Calibri"/>
                <a:cs typeface="Calibri"/>
              </a:rPr>
              <a:t>σε </a:t>
            </a:r>
            <a:r>
              <a:rPr sz="1150" spc="75" dirty="0">
                <a:latin typeface="Calibri"/>
                <a:cs typeface="Calibri"/>
              </a:rPr>
              <a:t>ναυτιλιακό </a:t>
            </a:r>
            <a:r>
              <a:rPr sz="1150" spc="70" dirty="0">
                <a:latin typeface="Calibri"/>
                <a:cs typeface="Calibri"/>
              </a:rPr>
              <a:t>πλαίσιο: </a:t>
            </a:r>
            <a:r>
              <a:rPr sz="1150" spc="80" dirty="0">
                <a:latin typeface="Calibri"/>
                <a:cs typeface="Calibri"/>
              </a:rPr>
              <a:t>Ένα μέλος του </a:t>
            </a:r>
            <a:r>
              <a:rPr sz="1150" spc="85" dirty="0">
                <a:latin typeface="Calibri"/>
                <a:cs typeface="Calibri"/>
              </a:rPr>
              <a:t>πληρώματος </a:t>
            </a:r>
            <a:r>
              <a:rPr sz="1150" spc="80" dirty="0">
                <a:latin typeface="Calibri"/>
                <a:cs typeface="Calibri"/>
              </a:rPr>
              <a:t>μπορεί </a:t>
            </a:r>
            <a:r>
              <a:rPr sz="1150" spc="85" dirty="0">
                <a:latin typeface="Calibri"/>
                <a:cs typeface="Calibri"/>
              </a:rPr>
              <a:t>να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εισάγει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κατά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λάθος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κακόβουλο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λογισμικό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συνδέοντας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προσωπική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συσκευή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συστήματα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πλοίου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μην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ακολουθήσει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κατάλληλο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πρωτόκολλο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λόγω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ανεπαρκούς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εκπαίδευσης.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85026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95" dirty="0">
                <a:latin typeface="Calibri"/>
                <a:cs typeface="Calibri"/>
              </a:rPr>
              <a:t>Συνέπειες: </a:t>
            </a:r>
            <a:r>
              <a:rPr sz="1150" spc="90" dirty="0">
                <a:latin typeface="Calibri"/>
                <a:cs typeface="Calibri"/>
              </a:rPr>
              <a:t>Τέτοιες </a:t>
            </a:r>
            <a:r>
              <a:rPr sz="1150" spc="95" dirty="0">
                <a:latin typeface="Calibri"/>
                <a:cs typeface="Calibri"/>
              </a:rPr>
              <a:t>ενέργειες </a:t>
            </a:r>
            <a:r>
              <a:rPr sz="1150" spc="120" dirty="0">
                <a:latin typeface="Calibri"/>
                <a:cs typeface="Calibri"/>
              </a:rPr>
              <a:t>μπορούν </a:t>
            </a:r>
            <a:r>
              <a:rPr sz="1150" spc="114" dirty="0">
                <a:latin typeface="Calibri"/>
                <a:cs typeface="Calibri"/>
              </a:rPr>
              <a:t>να θέσουν </a:t>
            </a:r>
            <a:r>
              <a:rPr sz="1150" spc="110" dirty="0">
                <a:latin typeface="Calibri"/>
                <a:cs typeface="Calibri"/>
              </a:rPr>
              <a:t>σε </a:t>
            </a:r>
            <a:r>
              <a:rPr sz="1150" spc="105" dirty="0">
                <a:latin typeface="Calibri"/>
                <a:cs typeface="Calibri"/>
              </a:rPr>
              <a:t>κίνδυνο </a:t>
            </a:r>
            <a:r>
              <a:rPr sz="1150" spc="100" dirty="0">
                <a:latin typeface="Calibri"/>
                <a:cs typeface="Calibri"/>
              </a:rPr>
              <a:t>τα </a:t>
            </a:r>
            <a:r>
              <a:rPr sz="1150" spc="10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συστήματα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πλοήγησης,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οδηγήσουν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παραβίαση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δεδομένων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ή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διαταράξουν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τις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λειτουργίες.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205104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0" dirty="0">
                <a:latin typeface="Calibri"/>
                <a:cs typeface="Calibri"/>
              </a:rPr>
              <a:t>Στρατηγικές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πρόληψης: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Προληπτική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πρόληψη: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τακτική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εκπαίδευση,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εφαρμογή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φιλικών </a:t>
            </a:r>
            <a:r>
              <a:rPr sz="1150" spc="85" dirty="0">
                <a:latin typeface="Calibri"/>
                <a:cs typeface="Calibri"/>
              </a:rPr>
              <a:t>προς </a:t>
            </a:r>
            <a:r>
              <a:rPr sz="1150" spc="75" dirty="0">
                <a:latin typeface="Calibri"/>
                <a:cs typeface="Calibri"/>
              </a:rPr>
              <a:t>τον </a:t>
            </a:r>
            <a:r>
              <a:rPr sz="1150" spc="80" dirty="0">
                <a:latin typeface="Calibri"/>
                <a:cs typeface="Calibri"/>
              </a:rPr>
              <a:t>χρήστη </a:t>
            </a:r>
            <a:r>
              <a:rPr sz="1150" spc="114" dirty="0">
                <a:latin typeface="Calibri"/>
                <a:cs typeface="Calibri"/>
              </a:rPr>
              <a:t>μέτρων </a:t>
            </a:r>
            <a:r>
              <a:rPr sz="1150" spc="110" dirty="0">
                <a:latin typeface="Calibri"/>
                <a:cs typeface="Calibri"/>
              </a:rPr>
              <a:t>ασφαλείας </a:t>
            </a:r>
            <a:r>
              <a:rPr sz="1150" spc="95" dirty="0">
                <a:latin typeface="Calibri"/>
                <a:cs typeface="Calibri"/>
              </a:rPr>
              <a:t>και </a:t>
            </a:r>
            <a:r>
              <a:rPr sz="1150" spc="75" dirty="0">
                <a:latin typeface="Calibri"/>
                <a:cs typeface="Calibri"/>
              </a:rPr>
              <a:t>καθιέρωση </a:t>
            </a:r>
            <a:r>
              <a:rPr sz="1150" spc="110" dirty="0">
                <a:latin typeface="Calibri"/>
                <a:cs typeface="Calibri"/>
              </a:rPr>
              <a:t>κουλτούρας </a:t>
            </a:r>
            <a:r>
              <a:rPr sz="1150" spc="114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ευαισθητοποίησης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σε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θέματα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ασφαλείας.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37641"/>
            <a:ext cx="591947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/>
              <a:t>Κατανόηση</a:t>
            </a:r>
            <a:r>
              <a:rPr sz="2650" spc="220" dirty="0"/>
              <a:t> </a:t>
            </a:r>
            <a:r>
              <a:rPr sz="2650" spc="180" dirty="0"/>
              <a:t>των</a:t>
            </a:r>
            <a:r>
              <a:rPr sz="2650" spc="210" dirty="0"/>
              <a:t> </a:t>
            </a:r>
            <a:r>
              <a:rPr sz="2650" spc="195" dirty="0"/>
              <a:t>εσωτερικών</a:t>
            </a:r>
            <a:r>
              <a:rPr sz="2650" spc="210" dirty="0"/>
              <a:t> </a:t>
            </a:r>
            <a:r>
              <a:rPr sz="2650" spc="185" dirty="0"/>
              <a:t>απειλών </a:t>
            </a:r>
            <a:r>
              <a:rPr sz="2650" spc="-645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85" dirty="0"/>
              <a:t>ναυτιλιακή</a:t>
            </a:r>
            <a:r>
              <a:rPr sz="2650" spc="22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869" y="2193353"/>
            <a:ext cx="432054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80" dirty="0">
                <a:latin typeface="Calibri"/>
                <a:cs typeface="Calibri"/>
              </a:rPr>
              <a:t>Κακόβουλες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εσωτερικές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απειλές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στη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ναυτιλία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1171"/>
            <a:ext cx="5601970" cy="239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94665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Ορισμός: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Εσκεμμένες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spc="70" dirty="0">
                <a:latin typeface="Calibri"/>
                <a:cs typeface="Calibri"/>
              </a:rPr>
              <a:t>ενέργειες</a:t>
            </a:r>
            <a:r>
              <a:rPr sz="1150" i="1" spc="40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από</a:t>
            </a:r>
            <a:r>
              <a:rPr sz="1150" i="1" spc="4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εσωτερικούς</a:t>
            </a:r>
            <a:r>
              <a:rPr sz="1150" i="1" spc="40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χρήστες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spc="70" dirty="0">
                <a:latin typeface="Calibri"/>
                <a:cs typeface="Calibri"/>
              </a:rPr>
              <a:t>για</a:t>
            </a:r>
            <a:r>
              <a:rPr sz="1150" i="1" spc="4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την</a:t>
            </a:r>
            <a:r>
              <a:rPr sz="1150" i="1" spc="40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κλοπή, </a:t>
            </a:r>
            <a:r>
              <a:rPr sz="1150" i="1" spc="-24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χειραγώγηση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ή</a:t>
            </a:r>
            <a:r>
              <a:rPr sz="1150" i="1" spc="30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καταστροφή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δεδομένων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ή</a:t>
            </a:r>
            <a:r>
              <a:rPr sz="1150" i="1" spc="30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τη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διατάραξη</a:t>
            </a:r>
            <a:r>
              <a:rPr sz="1150" i="1" spc="30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συστημάτων.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45402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Παραδείγματα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ναυτιλιακό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πλαίσιο: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συνεργάζεται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εξωτερικούς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επιτιθέμενους.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6413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Πιθανή </a:t>
            </a:r>
            <a:r>
              <a:rPr sz="1150" spc="75" dirty="0">
                <a:latin typeface="Calibri"/>
                <a:cs typeface="Calibri"/>
              </a:rPr>
              <a:t>επίπτωση: Οι πράξεις αυτές </a:t>
            </a:r>
            <a:r>
              <a:rPr sz="1150" spc="80" dirty="0">
                <a:latin typeface="Calibri"/>
                <a:cs typeface="Calibri"/>
              </a:rPr>
              <a:t>μπορεί </a:t>
            </a:r>
            <a:r>
              <a:rPr sz="1150" spc="85" dirty="0">
                <a:latin typeface="Calibri"/>
                <a:cs typeface="Calibri"/>
              </a:rPr>
              <a:t>να προκαλέσουν </a:t>
            </a:r>
            <a:r>
              <a:rPr sz="1150" spc="75" dirty="0">
                <a:latin typeface="Calibri"/>
                <a:cs typeface="Calibri"/>
              </a:rPr>
              <a:t>σημαντικές 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οικονομικές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απώλειες,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ζημία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φήμη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ακόμη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φυσικούς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κινδύνους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το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πλοίο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πλήρωμα.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05" dirty="0">
                <a:latin typeface="Calibri"/>
                <a:cs typeface="Calibri"/>
              </a:rPr>
              <a:t>Ανίχνευση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αντίδραση: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Σημασία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ελέγχων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ιστορικού,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συστημάτων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παρακολούθησης </a:t>
            </a:r>
            <a:r>
              <a:rPr sz="1150" spc="90" dirty="0">
                <a:latin typeface="Calibri"/>
                <a:cs typeface="Calibri"/>
              </a:rPr>
              <a:t>για </a:t>
            </a:r>
            <a:r>
              <a:rPr sz="1150" spc="100" dirty="0">
                <a:latin typeface="Calibri"/>
                <a:cs typeface="Calibri"/>
              </a:rPr>
              <a:t>ασυνήθιστες </a:t>
            </a:r>
            <a:r>
              <a:rPr sz="1150" spc="95" dirty="0">
                <a:latin typeface="Calibri"/>
                <a:cs typeface="Calibri"/>
              </a:rPr>
              <a:t>δραστηριότητες </a:t>
            </a:r>
            <a:r>
              <a:rPr sz="1150" spc="90" dirty="0">
                <a:latin typeface="Calibri"/>
                <a:cs typeface="Calibri"/>
              </a:rPr>
              <a:t>και </a:t>
            </a:r>
            <a:r>
              <a:rPr sz="1150" spc="95" dirty="0">
                <a:latin typeface="Calibri"/>
                <a:cs typeface="Calibri"/>
              </a:rPr>
              <a:t>της </a:t>
            </a:r>
            <a:r>
              <a:rPr sz="1150" spc="105" dirty="0">
                <a:latin typeface="Calibri"/>
                <a:cs typeface="Calibri"/>
              </a:rPr>
              <a:t>ύπαρξης σχεδίου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αντιμετώπισης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περιστατικών.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0" dirty="0"/>
              <a:t>Μετριασμός</a:t>
            </a:r>
            <a:r>
              <a:rPr sz="2650" spc="215" dirty="0"/>
              <a:t> </a:t>
            </a:r>
            <a:r>
              <a:rPr sz="2650" spc="180" dirty="0"/>
              <a:t>των</a:t>
            </a:r>
            <a:r>
              <a:rPr sz="2650" spc="210" dirty="0"/>
              <a:t> </a:t>
            </a:r>
            <a:r>
              <a:rPr sz="2650" spc="195" dirty="0"/>
              <a:t>εσωτερικών</a:t>
            </a:r>
            <a:r>
              <a:rPr sz="2650" spc="210" dirty="0"/>
              <a:t> </a:t>
            </a:r>
            <a:r>
              <a:rPr sz="2650" spc="185" dirty="0"/>
              <a:t>απειλών </a:t>
            </a:r>
            <a:r>
              <a:rPr sz="2650" spc="-650" dirty="0"/>
              <a:t> </a:t>
            </a:r>
            <a:r>
              <a:rPr sz="2650" spc="200" dirty="0"/>
              <a:t>κυβερνοασφάλειας</a:t>
            </a:r>
            <a:r>
              <a:rPr sz="2650" spc="220" dirty="0"/>
              <a:t> </a:t>
            </a:r>
            <a:r>
              <a:rPr sz="2650" spc="180" dirty="0"/>
              <a:t>στη</a:t>
            </a:r>
            <a:r>
              <a:rPr sz="2650" spc="220" dirty="0"/>
              <a:t> </a:t>
            </a:r>
            <a:r>
              <a:rPr sz="2650" spc="180" dirty="0"/>
              <a:t>ναυτιλία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869" y="2194280"/>
            <a:ext cx="3918585" cy="77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50" spc="135" dirty="0">
                <a:latin typeface="Calibri"/>
                <a:cs typeface="Calibri"/>
              </a:rPr>
              <a:t>Στρατηγικές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35" dirty="0">
                <a:latin typeface="Calibri"/>
                <a:cs typeface="Calibri"/>
              </a:rPr>
              <a:t>για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40" dirty="0">
                <a:latin typeface="Calibri"/>
                <a:cs typeface="Calibri"/>
              </a:rPr>
              <a:t>την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45" dirty="0">
                <a:latin typeface="Calibri"/>
                <a:cs typeface="Calibri"/>
              </a:rPr>
              <a:t>αντιμετώπιση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60" dirty="0">
                <a:latin typeface="Calibri"/>
                <a:cs typeface="Calibri"/>
              </a:rPr>
              <a:t>των </a:t>
            </a:r>
            <a:r>
              <a:rPr sz="1650" spc="-360" dirty="0">
                <a:latin typeface="Calibri"/>
                <a:cs typeface="Calibri"/>
              </a:rPr>
              <a:t> </a:t>
            </a:r>
            <a:r>
              <a:rPr sz="1650" spc="155" dirty="0">
                <a:latin typeface="Calibri"/>
                <a:cs typeface="Calibri"/>
              </a:rPr>
              <a:t>απειλών </a:t>
            </a:r>
            <a:r>
              <a:rPr sz="1650" spc="160" dirty="0">
                <a:latin typeface="Calibri"/>
                <a:cs typeface="Calibri"/>
              </a:rPr>
              <a:t>κυβερνοασφάλειας </a:t>
            </a:r>
            <a:r>
              <a:rPr sz="1650" spc="170" dirty="0">
                <a:latin typeface="Calibri"/>
                <a:cs typeface="Calibri"/>
              </a:rPr>
              <a:t>από </a:t>
            </a:r>
            <a:r>
              <a:rPr sz="1650" spc="175" dirty="0">
                <a:latin typeface="Calibri"/>
                <a:cs typeface="Calibri"/>
              </a:rPr>
              <a:t> </a:t>
            </a:r>
            <a:r>
              <a:rPr sz="1650" spc="145" dirty="0">
                <a:latin typeface="Calibri"/>
                <a:cs typeface="Calibri"/>
              </a:rPr>
              <a:t>εσωτερικούς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45" dirty="0">
                <a:latin typeface="Calibri"/>
                <a:cs typeface="Calibri"/>
              </a:rPr>
              <a:t>χρήστες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479127"/>
            <a:ext cx="5541645" cy="274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87045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0" dirty="0">
                <a:latin typeface="Calibri"/>
                <a:cs typeface="Calibri"/>
              </a:rPr>
              <a:t>Ολιστική </a:t>
            </a:r>
            <a:r>
              <a:rPr sz="1150" spc="80" dirty="0">
                <a:latin typeface="Calibri"/>
                <a:cs typeface="Calibri"/>
              </a:rPr>
              <a:t>κουλτούρα </a:t>
            </a:r>
            <a:r>
              <a:rPr sz="1150" spc="75" dirty="0">
                <a:latin typeface="Calibri"/>
                <a:cs typeface="Calibri"/>
              </a:rPr>
              <a:t>ασφάλειας: </a:t>
            </a:r>
            <a:r>
              <a:rPr sz="1150" spc="80" dirty="0">
                <a:latin typeface="Calibri"/>
                <a:cs typeface="Calibri"/>
              </a:rPr>
              <a:t>Ανάπτυξη </a:t>
            </a:r>
            <a:r>
              <a:rPr sz="1150" spc="75" dirty="0">
                <a:latin typeface="Calibri"/>
                <a:cs typeface="Calibri"/>
              </a:rPr>
              <a:t>μιας </a:t>
            </a:r>
            <a:r>
              <a:rPr sz="1150" spc="80" dirty="0">
                <a:latin typeface="Calibri"/>
                <a:cs typeface="Calibri"/>
              </a:rPr>
              <a:t>κουλτούρας ασφάλειας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όπου </a:t>
            </a:r>
            <a:r>
              <a:rPr sz="1150" spc="114" dirty="0">
                <a:latin typeface="Calibri"/>
                <a:cs typeface="Calibri"/>
              </a:rPr>
              <a:t>κάθε </a:t>
            </a:r>
            <a:r>
              <a:rPr sz="1150" spc="105" dirty="0">
                <a:latin typeface="Calibri"/>
                <a:cs typeface="Calibri"/>
              </a:rPr>
              <a:t>μέλος </a:t>
            </a:r>
            <a:r>
              <a:rPr sz="1150" spc="90" dirty="0">
                <a:latin typeface="Calibri"/>
                <a:cs typeface="Calibri"/>
              </a:rPr>
              <a:t>είναι </a:t>
            </a:r>
            <a:r>
              <a:rPr sz="1150" spc="110" dirty="0">
                <a:latin typeface="Calibri"/>
                <a:cs typeface="Calibri"/>
              </a:rPr>
              <a:t>ενήμερο </a:t>
            </a:r>
            <a:r>
              <a:rPr sz="1150" spc="95" dirty="0">
                <a:latin typeface="Calibri"/>
                <a:cs typeface="Calibri"/>
              </a:rPr>
              <a:t>και </a:t>
            </a:r>
            <a:r>
              <a:rPr sz="1150" spc="105" dirty="0">
                <a:latin typeface="Calibri"/>
                <a:cs typeface="Calibri"/>
              </a:rPr>
              <a:t>επενδύει στην </a:t>
            </a:r>
            <a:r>
              <a:rPr sz="1150" spc="110" dirty="0">
                <a:latin typeface="Calibri"/>
                <a:cs typeface="Calibri"/>
              </a:rPr>
              <a:t>προστασία των </a:t>
            </a:r>
            <a:r>
              <a:rPr sz="1150" spc="114" dirty="0">
                <a:latin typeface="Calibri"/>
                <a:cs typeface="Calibri"/>
              </a:rPr>
              <a:t> θαλάσσιων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περιουσιακών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στοιχείων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στον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0" dirty="0">
                <a:latin typeface="Calibri"/>
                <a:cs typeface="Calibri"/>
              </a:rPr>
              <a:t>Έλεγχοι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πρόσβασης: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Εφαρμογή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αυστηρών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ελέγχων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πρόσβασης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διαχείρισης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προνομίων </a:t>
            </a:r>
            <a:r>
              <a:rPr sz="1150" spc="70" dirty="0">
                <a:latin typeface="Calibri"/>
                <a:cs typeface="Calibri"/>
              </a:rPr>
              <a:t>για </a:t>
            </a:r>
            <a:r>
              <a:rPr sz="1150" spc="75" dirty="0">
                <a:latin typeface="Calibri"/>
                <a:cs typeface="Calibri"/>
              </a:rPr>
              <a:t>τον περιορισμό </a:t>
            </a:r>
            <a:r>
              <a:rPr sz="1150" spc="80" dirty="0">
                <a:latin typeface="Calibri"/>
                <a:cs typeface="Calibri"/>
              </a:rPr>
              <a:t>των </a:t>
            </a:r>
            <a:r>
              <a:rPr sz="1150" spc="85" dirty="0">
                <a:latin typeface="Calibri"/>
                <a:cs typeface="Calibri"/>
              </a:rPr>
              <a:t>πιθανών </a:t>
            </a:r>
            <a:r>
              <a:rPr sz="1150" spc="80" dirty="0">
                <a:latin typeface="Calibri"/>
                <a:cs typeface="Calibri"/>
              </a:rPr>
              <a:t>ζημιών </a:t>
            </a:r>
            <a:r>
              <a:rPr sz="1150" spc="90" dirty="0">
                <a:latin typeface="Calibri"/>
                <a:cs typeface="Calibri"/>
              </a:rPr>
              <a:t>που μπορούν </a:t>
            </a:r>
            <a:r>
              <a:rPr sz="1150" spc="85" dirty="0">
                <a:latin typeface="Calibri"/>
                <a:cs typeface="Calibri"/>
              </a:rPr>
              <a:t>να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προκαλέσουν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οι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εσωτερικοί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χρήστες.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92710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5" dirty="0">
                <a:latin typeface="Calibri"/>
                <a:cs typeface="Calibri"/>
              </a:rPr>
              <a:t>Ανάλυση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συμπεριφοράς: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Χρήση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ανάλυσης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συμπεριφοράς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εντοπισμό </a:t>
            </a:r>
            <a:r>
              <a:rPr sz="1150" spc="85" dirty="0">
                <a:latin typeface="Calibri"/>
                <a:cs typeface="Calibri"/>
              </a:rPr>
              <a:t>ανωμαλιών </a:t>
            </a:r>
            <a:r>
              <a:rPr sz="1150" spc="90" dirty="0">
                <a:latin typeface="Calibri"/>
                <a:cs typeface="Calibri"/>
              </a:rPr>
              <a:t>που θα μπορούσαν </a:t>
            </a:r>
            <a:r>
              <a:rPr sz="1150" spc="85" dirty="0">
                <a:latin typeface="Calibri"/>
                <a:cs typeface="Calibri"/>
              </a:rPr>
              <a:t>να υποδηλώνουν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εσωτερικές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απειλές.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1955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Συνεχής </a:t>
            </a:r>
            <a:r>
              <a:rPr sz="1150" spc="80" dirty="0">
                <a:latin typeface="Calibri"/>
                <a:cs typeface="Calibri"/>
              </a:rPr>
              <a:t>εκπαίδευση </a:t>
            </a:r>
            <a:r>
              <a:rPr sz="1150" spc="70" dirty="0">
                <a:latin typeface="Calibri"/>
                <a:cs typeface="Calibri"/>
              </a:rPr>
              <a:t>και </a:t>
            </a:r>
            <a:r>
              <a:rPr sz="1150" spc="75" dirty="0">
                <a:latin typeface="Calibri"/>
                <a:cs typeface="Calibri"/>
              </a:rPr>
              <a:t>κατάρτιση: </a:t>
            </a:r>
            <a:r>
              <a:rPr sz="1150" spc="80" dirty="0">
                <a:latin typeface="Calibri"/>
                <a:cs typeface="Calibri"/>
              </a:rPr>
              <a:t>Διασφάλιση </a:t>
            </a:r>
            <a:r>
              <a:rPr sz="1150" spc="65" dirty="0">
                <a:latin typeface="Calibri"/>
                <a:cs typeface="Calibri"/>
              </a:rPr>
              <a:t>ότι </a:t>
            </a:r>
            <a:r>
              <a:rPr sz="1150" spc="80" dirty="0">
                <a:latin typeface="Calibri"/>
                <a:cs typeface="Calibri"/>
              </a:rPr>
              <a:t>όλο </a:t>
            </a:r>
            <a:r>
              <a:rPr sz="1150" spc="75" dirty="0">
                <a:latin typeface="Calibri"/>
                <a:cs typeface="Calibri"/>
              </a:rPr>
              <a:t>το </a:t>
            </a:r>
            <a:r>
              <a:rPr sz="1150" spc="85" dirty="0">
                <a:latin typeface="Calibri"/>
                <a:cs typeface="Calibri"/>
              </a:rPr>
              <a:t>προσωπικό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λαμβάνει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τακτική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εκπαίδευση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κατάρτιση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θέματα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κυβερνοασφάλειας,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ώστε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κατανοεί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εξελισσόμενο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τοπίο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απειλών.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108671"/>
            <a:ext cx="24733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5" dirty="0">
                <a:solidFill>
                  <a:srgbClr val="FFFFFF"/>
                </a:solidFill>
              </a:rPr>
              <a:t>Αντιπαθητικ</a:t>
            </a:r>
            <a:r>
              <a:rPr spc="155" dirty="0">
                <a:solidFill>
                  <a:srgbClr val="FFFFFF"/>
                </a:solidFill>
              </a:rPr>
              <a:t>ή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458490" y="1108671"/>
            <a:ext cx="23685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1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συμπεριφορά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94805" y="1519402"/>
            <a:ext cx="658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15" dirty="0">
                <a:solidFill>
                  <a:srgbClr val="FFFFFF"/>
                </a:solidFill>
                <a:latin typeface="Times New Roman"/>
                <a:cs typeface="Times New Roman"/>
              </a:rPr>
              <a:t>στ</a:t>
            </a:r>
            <a:r>
              <a:rPr sz="3000" spc="15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0662" y="2062124"/>
            <a:ext cx="281913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3000" spc="215" dirty="0">
                <a:solidFill>
                  <a:srgbClr val="FFFFFF"/>
                </a:solidFill>
                <a:latin typeface="Times New Roman"/>
                <a:cs typeface="Times New Roman"/>
              </a:rPr>
              <a:t>στη ναυτιλία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84025" y="1538122"/>
            <a:ext cx="32023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1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2969" y="2714155"/>
            <a:ext cx="10871200" cy="3817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94375" marR="1003300">
              <a:lnSpc>
                <a:spcPct val="116199"/>
              </a:lnSpc>
              <a:spcBef>
                <a:spcPts val="100"/>
              </a:spcBef>
            </a:pPr>
            <a:r>
              <a:rPr sz="1650" spc="125" dirty="0">
                <a:solidFill>
                  <a:srgbClr val="FFB900"/>
                </a:solidFill>
                <a:latin typeface="Calibri"/>
                <a:cs typeface="Calibri"/>
              </a:rPr>
              <a:t>Κατανόηση</a:t>
            </a:r>
            <a:r>
              <a:rPr sz="1650" spc="3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05" dirty="0">
                <a:solidFill>
                  <a:srgbClr val="FFB900"/>
                </a:solidFill>
                <a:latin typeface="Calibri"/>
                <a:cs typeface="Calibri"/>
              </a:rPr>
              <a:t>της</a:t>
            </a:r>
            <a:r>
              <a:rPr sz="165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10" dirty="0">
                <a:solidFill>
                  <a:srgbClr val="FFB900"/>
                </a:solidFill>
                <a:latin typeface="Calibri"/>
                <a:cs typeface="Calibri"/>
              </a:rPr>
              <a:t>αντίπαλης</a:t>
            </a:r>
            <a:r>
              <a:rPr sz="165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14" dirty="0">
                <a:solidFill>
                  <a:srgbClr val="FFB900"/>
                </a:solidFill>
                <a:latin typeface="Calibri"/>
                <a:cs typeface="Calibri"/>
              </a:rPr>
              <a:t>συμπεριφοράς </a:t>
            </a:r>
            <a:r>
              <a:rPr sz="1650" spc="-35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80" dirty="0">
                <a:solidFill>
                  <a:srgbClr val="FFB900"/>
                </a:solidFill>
                <a:latin typeface="Calibri"/>
                <a:cs typeface="Calibri"/>
              </a:rPr>
              <a:t>στη</a:t>
            </a:r>
            <a:r>
              <a:rPr sz="1650" spc="3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70" dirty="0">
                <a:solidFill>
                  <a:srgbClr val="FFB900"/>
                </a:solidFill>
                <a:latin typeface="Calibri"/>
                <a:cs typeface="Calibri"/>
              </a:rPr>
              <a:t>ναυτιλιακή</a:t>
            </a:r>
            <a:r>
              <a:rPr sz="1650" spc="3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70" dirty="0">
                <a:solidFill>
                  <a:srgbClr val="FFB900"/>
                </a:solidFill>
                <a:latin typeface="Calibri"/>
                <a:cs typeface="Calibri"/>
              </a:rPr>
              <a:t>κυβερνοασφάλεια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Calibri"/>
              <a:cs typeface="Calibri"/>
            </a:endParaRPr>
          </a:p>
          <a:p>
            <a:pPr marL="6068695" marR="393700" indent="-274320" algn="just">
              <a:lnSpc>
                <a:spcPts val="136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6069330" algn="l"/>
              </a:tabLst>
            </a:pP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Ορισμός: </a:t>
            </a:r>
            <a:r>
              <a:rPr sz="1150" i="1" spc="14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150" i="1" spc="105" dirty="0">
                <a:solidFill>
                  <a:srgbClr val="FFFFFF"/>
                </a:solidFill>
                <a:latin typeface="Calibri"/>
                <a:cs typeface="Calibri"/>
              </a:rPr>
              <a:t>αντίπαλη </a:t>
            </a:r>
            <a:r>
              <a:rPr sz="1150" i="1" spc="114" dirty="0">
                <a:solidFill>
                  <a:srgbClr val="FFFFFF"/>
                </a:solidFill>
                <a:latin typeface="Calibri"/>
                <a:cs typeface="Calibri"/>
              </a:rPr>
              <a:t>συμπεριφορά </a:t>
            </a:r>
            <a:r>
              <a:rPr sz="1150" i="1" spc="110" dirty="0">
                <a:solidFill>
                  <a:srgbClr val="FFFFFF"/>
                </a:solidFill>
                <a:latin typeface="Calibri"/>
                <a:cs typeface="Calibri"/>
              </a:rPr>
              <a:t>αναφέρεται σε </a:t>
            </a:r>
            <a:r>
              <a:rPr sz="1150" i="1" spc="100" dirty="0">
                <a:solidFill>
                  <a:srgbClr val="FFFFFF"/>
                </a:solidFill>
                <a:latin typeface="Calibri"/>
                <a:cs typeface="Calibri"/>
              </a:rPr>
              <a:t>σκόπιμες </a:t>
            </a:r>
            <a:r>
              <a:rPr sz="1150" i="1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95" dirty="0">
                <a:solidFill>
                  <a:srgbClr val="FFFFFF"/>
                </a:solidFill>
                <a:latin typeface="Calibri"/>
                <a:cs typeface="Calibri"/>
              </a:rPr>
              <a:t>ενέργειες</a:t>
            </a:r>
            <a:r>
              <a:rPr sz="1150" i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05" dirty="0">
                <a:solidFill>
                  <a:srgbClr val="FFFFFF"/>
                </a:solidFill>
                <a:latin typeface="Calibri"/>
                <a:cs typeface="Calibri"/>
              </a:rPr>
              <a:t>εξωτερικών</a:t>
            </a:r>
            <a:r>
              <a:rPr sz="1150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05" dirty="0">
                <a:solidFill>
                  <a:srgbClr val="FFFFFF"/>
                </a:solidFill>
                <a:latin typeface="Calibri"/>
                <a:cs typeface="Calibri"/>
              </a:rPr>
              <a:t>οντοτήτων</a:t>
            </a:r>
            <a:r>
              <a:rPr sz="1150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2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14" dirty="0">
                <a:solidFill>
                  <a:srgbClr val="FFFFFF"/>
                </a:solidFill>
                <a:latin typeface="Calibri"/>
                <a:cs typeface="Calibri"/>
              </a:rPr>
              <a:t>αποσκοπούν</a:t>
            </a:r>
            <a:r>
              <a:rPr sz="1150" i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05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150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14" dirty="0">
                <a:solidFill>
                  <a:srgbClr val="FFFFFF"/>
                </a:solidFill>
                <a:latin typeface="Calibri"/>
                <a:cs typeface="Calibri"/>
              </a:rPr>
              <a:t>υπονόμευση</a:t>
            </a:r>
            <a:r>
              <a:rPr sz="1150" i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9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i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1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0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114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150" i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9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i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i="1" spc="95" dirty="0">
                <a:solidFill>
                  <a:srgbClr val="FFFFFF"/>
                </a:solidFill>
                <a:latin typeface="Calibri"/>
                <a:cs typeface="Calibri"/>
              </a:rPr>
              <a:t>ναυτιλίας.</a:t>
            </a:r>
            <a:endParaRPr sz="115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3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απειλής:</a:t>
            </a:r>
            <a:endParaRPr sz="115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350"/>
              </a:spcBef>
              <a:buSzPct val="120000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Εγκληματίες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κυβερνοχώρου</a:t>
            </a:r>
            <a:endParaRPr sz="10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370"/>
              </a:spcBef>
              <a:buSzPct val="120000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Ομάδες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χρηματοδοτούνται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κράτος,</a:t>
            </a:r>
            <a:endParaRPr sz="10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360"/>
              </a:spcBef>
              <a:buSzPct val="120000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Hacktivists</a:t>
            </a:r>
            <a:endParaRPr sz="10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370"/>
              </a:spcBef>
              <a:buSzPct val="120000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Αναζητητές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θανάτου</a:t>
            </a:r>
            <a:endParaRPr sz="10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360"/>
              </a:spcBef>
              <a:buSzPct val="120000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Κυβερνοτρομοκράτες</a:t>
            </a:r>
            <a:endParaRPr sz="1000">
              <a:latin typeface="Calibri"/>
              <a:cs typeface="Calibri"/>
            </a:endParaRPr>
          </a:p>
          <a:p>
            <a:pPr marL="6068695" marR="5080" indent="-274320">
              <a:lnSpc>
                <a:spcPts val="1360"/>
              </a:lnSpc>
              <a:spcBef>
                <a:spcPts val="65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6068695" algn="l"/>
                <a:tab pos="6069330" algn="l"/>
              </a:tabLst>
            </a:pP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Πεδίο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εφαρμογής: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Απειλή μπορεί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στοχεύει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συστήματα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πλοήγησης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πλοίων,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λιμενικές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λειτουργίες,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φορτίου.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5628" y="6410388"/>
            <a:ext cx="2897758" cy="44761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108671"/>
            <a:ext cx="4941570" cy="130429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0" dirty="0">
                <a:solidFill>
                  <a:srgbClr val="FFFFFF"/>
                </a:solidFill>
              </a:rPr>
              <a:t>Αντιπαθητική</a:t>
            </a:r>
            <a:r>
              <a:rPr spc="21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συμπεριφορά </a:t>
            </a:r>
            <a:r>
              <a:rPr spc="-740" dirty="0">
                <a:solidFill>
                  <a:srgbClr val="FFFFFF"/>
                </a:solidFill>
              </a:rPr>
              <a:t> </a:t>
            </a:r>
            <a:r>
              <a:rPr spc="195" dirty="0">
                <a:solidFill>
                  <a:srgbClr val="FFFFFF"/>
                </a:solidFill>
              </a:rPr>
              <a:t>στη</a:t>
            </a:r>
            <a:r>
              <a:rPr spc="21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θαλάσσια </a:t>
            </a:r>
            <a:r>
              <a:rPr spc="215" dirty="0">
                <a:solidFill>
                  <a:srgbClr val="FFFFFF"/>
                </a:solidFill>
              </a:rPr>
              <a:t> κυβερνοασφάλεια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685280" y="2740444"/>
            <a:ext cx="3960495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1850" spc="180" dirty="0">
                <a:solidFill>
                  <a:srgbClr val="FFB900"/>
                </a:solidFill>
                <a:latin typeface="Calibri"/>
                <a:cs typeface="Calibri"/>
              </a:rPr>
              <a:t>Επίδραση</a:t>
            </a:r>
            <a:r>
              <a:rPr sz="1850" spc="6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850" spc="160" dirty="0">
                <a:solidFill>
                  <a:srgbClr val="FFB900"/>
                </a:solidFill>
                <a:latin typeface="Calibri"/>
                <a:cs typeface="Calibri"/>
              </a:rPr>
              <a:t>της</a:t>
            </a:r>
            <a:r>
              <a:rPr sz="1850" spc="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850" spc="170" dirty="0">
                <a:solidFill>
                  <a:srgbClr val="FFB900"/>
                </a:solidFill>
                <a:latin typeface="Calibri"/>
                <a:cs typeface="Calibri"/>
              </a:rPr>
              <a:t>αντιπαλότητας</a:t>
            </a:r>
            <a:r>
              <a:rPr sz="1850" spc="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850" spc="165" dirty="0">
                <a:solidFill>
                  <a:srgbClr val="FFB900"/>
                </a:solidFill>
                <a:latin typeface="Calibri"/>
                <a:cs typeface="Calibri"/>
              </a:rPr>
              <a:t>στον </a:t>
            </a:r>
            <a:r>
              <a:rPr sz="1850" spc="-40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850" spc="180" dirty="0">
                <a:solidFill>
                  <a:srgbClr val="FFB900"/>
                </a:solidFill>
                <a:latin typeface="Calibri"/>
                <a:cs typeface="Calibri"/>
              </a:rPr>
              <a:t>κυβερνοχώρο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850" spc="114" dirty="0">
                <a:solidFill>
                  <a:srgbClr val="FFB900"/>
                </a:solidFill>
                <a:latin typeface="Calibri"/>
                <a:cs typeface="Calibri"/>
              </a:rPr>
              <a:t>Επιθέσεις</a:t>
            </a:r>
            <a:r>
              <a:rPr sz="1850" spc="5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850" spc="130" dirty="0">
                <a:solidFill>
                  <a:srgbClr val="FFB900"/>
                </a:solidFill>
                <a:latin typeface="Calibri"/>
                <a:cs typeface="Calibri"/>
              </a:rPr>
              <a:t>στον</a:t>
            </a:r>
            <a:r>
              <a:rPr sz="1850" spc="5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850" spc="135" dirty="0">
                <a:solidFill>
                  <a:srgbClr val="FFB900"/>
                </a:solidFill>
                <a:latin typeface="Calibri"/>
                <a:cs typeface="Calibri"/>
              </a:rPr>
              <a:t>θαλάσσιο</a:t>
            </a:r>
            <a:r>
              <a:rPr sz="185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850" spc="130" dirty="0">
                <a:solidFill>
                  <a:srgbClr val="FFB900"/>
                </a:solidFill>
                <a:latin typeface="Calibri"/>
                <a:cs typeface="Calibri"/>
              </a:rPr>
              <a:t>τομέα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926357"/>
            <a:ext cx="5193665" cy="14071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5080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  <a:tab pos="1223010" algn="l"/>
                <a:tab pos="1703070" algn="l"/>
                <a:tab pos="2592705" algn="l"/>
                <a:tab pos="2857500" algn="l"/>
                <a:tab pos="3893185" algn="l"/>
                <a:tab pos="4310380" algn="l"/>
              </a:tabLst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Επιπτ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ώ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εις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ασφ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άλ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υπο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μευσ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τω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υστημάτ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ων 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πλοήγησης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οδηγήσει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σύγκρουση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προσάραξη.</a:t>
            </a:r>
            <a:endParaRPr sz="1150">
              <a:latin typeface="Calibri"/>
              <a:cs typeface="Calibri"/>
            </a:endParaRPr>
          </a:p>
          <a:p>
            <a:pPr marL="286385" marR="133350" indent="-274320">
              <a:lnSpc>
                <a:spcPts val="1360"/>
              </a:lnSpc>
              <a:spcBef>
                <a:spcPts val="68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115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15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εμπόριο:</a:t>
            </a:r>
            <a:r>
              <a:rPr sz="115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15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5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προκαλέσει</a:t>
            </a:r>
            <a:r>
              <a:rPr sz="115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οικονομικές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απώλειες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καθυστερήσεις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εφοδιαστική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αλυσίδα.</a:t>
            </a:r>
            <a:endParaRPr sz="1150">
              <a:latin typeface="Calibri"/>
              <a:cs typeface="Calibri"/>
            </a:endParaRPr>
          </a:p>
          <a:p>
            <a:pPr marL="286385" marR="135255" indent="-274320" algn="just">
              <a:lnSpc>
                <a:spcPts val="1350"/>
              </a:lnSpc>
              <a:spcBef>
                <a:spcPts val="70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702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 στην</a:t>
            </a:r>
            <a:r>
              <a:rPr sz="1150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εμπιστευτικότητα: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Κλοπή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ευαίσθητων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πληροφοριών,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όπως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διαδρομές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μεταφοράς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περιεχόμενο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 του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φορτίου.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6493852"/>
            <a:ext cx="3293998" cy="36414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6685343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1108671"/>
            <a:ext cx="4941570" cy="129715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0" dirty="0">
                <a:solidFill>
                  <a:srgbClr val="FFFFFF"/>
                </a:solidFill>
              </a:rPr>
              <a:t>Αντιπαθητική</a:t>
            </a:r>
            <a:r>
              <a:rPr spc="215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συμπεριφορά </a:t>
            </a:r>
            <a:r>
              <a:rPr spc="-740" dirty="0">
                <a:solidFill>
                  <a:srgbClr val="FFFFFF"/>
                </a:solidFill>
              </a:rPr>
              <a:t> </a:t>
            </a:r>
            <a:r>
              <a:rPr spc="195" dirty="0">
                <a:solidFill>
                  <a:srgbClr val="FFFFFF"/>
                </a:solidFill>
              </a:rPr>
              <a:t>στη</a:t>
            </a:r>
            <a:r>
              <a:rPr spc="215" dirty="0">
                <a:solidFill>
                  <a:srgbClr val="FFFFFF"/>
                </a:solidFill>
              </a:rPr>
              <a:t> κυβερνοασφάλεια</a:t>
            </a:r>
            <a:r>
              <a:rPr lang="el-GR" spc="215" dirty="0">
                <a:solidFill>
                  <a:srgbClr val="FFFFFF"/>
                </a:solidFill>
              </a:rPr>
              <a:t> στη ναυτιλία</a:t>
            </a:r>
            <a:endParaRPr spc="215" dirty="0">
              <a:solidFill>
                <a:srgbClr val="FFFFFF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5280" y="2706916"/>
            <a:ext cx="5132070" cy="2403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1955">
              <a:lnSpc>
                <a:spcPct val="114999"/>
              </a:lnSpc>
              <a:spcBef>
                <a:spcPts val="100"/>
              </a:spcBef>
            </a:pP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Παραδείγματα πραγματικού </a:t>
            </a:r>
            <a:r>
              <a:rPr sz="2000" spc="125" dirty="0">
                <a:solidFill>
                  <a:srgbClr val="FFB900"/>
                </a:solidFill>
                <a:latin typeface="Calibri"/>
                <a:cs typeface="Calibri"/>
              </a:rPr>
              <a:t>κόσμου </a:t>
            </a:r>
            <a:r>
              <a:rPr sz="2000" spc="13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5" dirty="0">
                <a:solidFill>
                  <a:srgbClr val="FFB900"/>
                </a:solidFill>
                <a:latin typeface="Calibri"/>
                <a:cs typeface="Calibri"/>
              </a:rPr>
              <a:t>Αντικρουόμενες</a:t>
            </a:r>
            <a:r>
              <a:rPr sz="2000" spc="7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25" dirty="0">
                <a:solidFill>
                  <a:srgbClr val="FFB900"/>
                </a:solidFill>
                <a:latin typeface="Calibri"/>
                <a:cs typeface="Calibri"/>
              </a:rPr>
              <a:t>επιθέσεις</a:t>
            </a:r>
            <a:r>
              <a:rPr sz="2000" spc="7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5" dirty="0">
                <a:solidFill>
                  <a:srgbClr val="FFB900"/>
                </a:solidFill>
                <a:latin typeface="Calibri"/>
                <a:cs typeface="Calibri"/>
              </a:rPr>
              <a:t>στη</a:t>
            </a:r>
            <a:r>
              <a:rPr sz="2000" spc="5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20" dirty="0">
                <a:solidFill>
                  <a:srgbClr val="FFB900"/>
                </a:solidFill>
                <a:latin typeface="Calibri"/>
                <a:cs typeface="Calibri"/>
              </a:rPr>
              <a:t>ναυτιλία</a:t>
            </a:r>
            <a:endParaRPr sz="2000">
              <a:latin typeface="Calibri"/>
              <a:cs typeface="Calibri"/>
            </a:endParaRPr>
          </a:p>
          <a:p>
            <a:pPr marL="287020" marR="5080" indent="-274320">
              <a:lnSpc>
                <a:spcPts val="1350"/>
              </a:lnSpc>
              <a:spcBef>
                <a:spcPts val="148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GPS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Spoofing: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Διαταραχή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σημάτων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GPS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οδηγεί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εσφαλμένη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πλοήγηση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πλοίου.</a:t>
            </a:r>
            <a:endParaRPr sz="1150">
              <a:latin typeface="Calibri"/>
              <a:cs typeface="Calibri"/>
            </a:endParaRPr>
          </a:p>
          <a:p>
            <a:pPr marL="285750" marR="73660" indent="-273685">
              <a:lnSpc>
                <a:spcPct val="117000"/>
              </a:lnSpc>
              <a:spcBef>
                <a:spcPts val="29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Επιθέσεις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στον κυβερνοχώρο: Στόχευση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των συστημάτων πληροφορικής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λιμένων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διαταράξουν</a:t>
            </a:r>
            <a:endParaRPr sz="115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295"/>
              </a:spcBef>
            </a:pP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επιχειρήσεις.</a:t>
            </a:r>
            <a:endParaRPr sz="1150">
              <a:latin typeface="Calibri"/>
              <a:cs typeface="Calibri"/>
            </a:endParaRPr>
          </a:p>
          <a:p>
            <a:pPr marL="287020" marR="1010285" indent="-274320">
              <a:lnSpc>
                <a:spcPts val="1350"/>
              </a:lnSpc>
              <a:spcBef>
                <a:spcPts val="7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Παραβίαση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δεδομένων: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Κλοπή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ναυτιλιακών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ανταγωνιστικό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πλεονέκτημα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λύτρα.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6484633"/>
            <a:ext cx="3293998" cy="37336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02969" y="6685343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706196"/>
            <a:ext cx="507619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Αντιπαθητική </a:t>
            </a:r>
            <a:r>
              <a:rPr sz="2650" spc="200" dirty="0">
                <a:solidFill>
                  <a:srgbClr val="FFFFFF"/>
                </a:solidFill>
              </a:rPr>
              <a:t>συμπεριφορά </a:t>
            </a:r>
            <a:r>
              <a:rPr sz="2650" spc="180" dirty="0">
                <a:solidFill>
                  <a:srgbClr val="FFFFFF"/>
                </a:solidFill>
              </a:rPr>
              <a:t>στη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θαλάσσια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90" dirty="0">
                <a:solidFill>
                  <a:srgbClr val="FFFFFF"/>
                </a:solidFill>
              </a:rPr>
              <a:t>κυβερνοασφάλεια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6685280" y="1663839"/>
            <a:ext cx="4978400" cy="25679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13080">
              <a:lnSpc>
                <a:spcPts val="1770"/>
              </a:lnSpc>
              <a:spcBef>
                <a:spcPts val="330"/>
              </a:spcBef>
            </a:pPr>
            <a:r>
              <a:rPr sz="1650" spc="125" dirty="0">
                <a:solidFill>
                  <a:srgbClr val="FFB900"/>
                </a:solidFill>
                <a:latin typeface="Calibri"/>
                <a:cs typeface="Calibri"/>
              </a:rPr>
              <a:t>Μετριασμός</a:t>
            </a:r>
            <a:r>
              <a:rPr sz="165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05" dirty="0">
                <a:solidFill>
                  <a:srgbClr val="FFB900"/>
                </a:solidFill>
                <a:latin typeface="Calibri"/>
                <a:cs typeface="Calibri"/>
              </a:rPr>
              <a:t>της</a:t>
            </a:r>
            <a:r>
              <a:rPr sz="165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05" dirty="0">
                <a:solidFill>
                  <a:srgbClr val="FFB900"/>
                </a:solidFill>
                <a:latin typeface="Calibri"/>
                <a:cs typeface="Calibri"/>
              </a:rPr>
              <a:t>εχθρικής</a:t>
            </a:r>
            <a:r>
              <a:rPr sz="165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FFB900"/>
                </a:solidFill>
                <a:latin typeface="Calibri"/>
                <a:cs typeface="Calibri"/>
              </a:rPr>
              <a:t>συμπεριφοράς</a:t>
            </a:r>
            <a:r>
              <a:rPr sz="165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FFB900"/>
                </a:solidFill>
                <a:latin typeface="Calibri"/>
                <a:cs typeface="Calibri"/>
              </a:rPr>
              <a:t>στη </a:t>
            </a:r>
            <a:r>
              <a:rPr sz="1650" spc="-36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FFB900"/>
                </a:solidFill>
                <a:latin typeface="Calibri"/>
                <a:cs typeface="Calibri"/>
              </a:rPr>
              <a:t>θαλάσσια</a:t>
            </a:r>
            <a:r>
              <a:rPr sz="165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FFB900"/>
                </a:solidFill>
                <a:latin typeface="Calibri"/>
                <a:cs typeface="Calibri"/>
              </a:rPr>
              <a:t>κυβερνοασφάλεια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Calibri"/>
              <a:cs typeface="Calibri"/>
            </a:endParaRPr>
          </a:p>
          <a:p>
            <a:pPr marL="287020" marR="5080" indent="-274320">
              <a:lnSpc>
                <a:spcPts val="136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Υιοθέτηση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πλαισίου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NIST: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Εφαρμογή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Πλαισίου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 Κυβερνοασφάλειας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NIST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αποτελεσματική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μετριασμό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Αξιοποίηση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κατευθυντήριων</a:t>
            </a:r>
            <a:r>
              <a:rPr sz="11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γραμμών</a:t>
            </a:r>
            <a:r>
              <a:rPr sz="11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ENISA.</a:t>
            </a:r>
            <a:endParaRPr sz="1150">
              <a:latin typeface="Calibri"/>
              <a:cs typeface="Calibri"/>
            </a:endParaRPr>
          </a:p>
          <a:p>
            <a:pPr marL="287020" marR="849630" indent="-274320">
              <a:lnSpc>
                <a:spcPts val="1350"/>
              </a:lnSpc>
              <a:spcBef>
                <a:spcPts val="64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δεσμών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παγκόσμιους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εταίρους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ανταλλαγή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πληροφοριών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 κοινές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ασκήσεις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 marL="287020" marR="54610" indent="-274320">
              <a:lnSpc>
                <a:spcPct val="114799"/>
              </a:lnSpc>
              <a:spcBef>
                <a:spcPts val="32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Καθιέρωση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ταχείας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αντίδρασης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ευθυγράμμιση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ENISA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χειρισμό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περιστατικών.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6025693"/>
            <a:ext cx="695007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870524"/>
            <a:ext cx="3293998" cy="611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49388" y="8978"/>
            <a:ext cx="3350260" cy="6837680"/>
            <a:chOff x="7549388" y="8978"/>
            <a:chExt cx="3350260" cy="6837680"/>
          </a:xfrm>
        </p:grpSpPr>
        <p:sp>
          <p:nvSpPr>
            <p:cNvPr id="4" name="object 4"/>
            <p:cNvSpPr/>
            <p:nvPr/>
          </p:nvSpPr>
          <p:spPr>
            <a:xfrm>
              <a:off x="8359559" y="8978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>
                  <a:moveTo>
                    <a:pt x="1305872" y="4529759"/>
                  </a:moveTo>
                  <a:lnTo>
                    <a:pt x="1219948" y="4529759"/>
                  </a:lnTo>
                  <a:lnTo>
                    <a:pt x="1262532" y="4523078"/>
                  </a:lnTo>
                  <a:lnTo>
                    <a:pt x="1301431" y="4505109"/>
                  </a:lnTo>
                  <a:lnTo>
                    <a:pt x="1334325" y="4476901"/>
                  </a:lnTo>
                  <a:lnTo>
                    <a:pt x="1358924" y="4439475"/>
                  </a:lnTo>
                  <a:lnTo>
                    <a:pt x="1698344" y="3172307"/>
                  </a:lnTo>
                  <a:lnTo>
                    <a:pt x="2513444" y="0"/>
                  </a:lnTo>
                  <a:lnTo>
                    <a:pt x="2520073" y="0"/>
                  </a:lnTo>
                  <a:lnTo>
                    <a:pt x="2526689" y="127"/>
                  </a:lnTo>
                  <a:lnTo>
                    <a:pt x="2533319" y="508"/>
                  </a:lnTo>
                  <a:lnTo>
                    <a:pt x="2539936" y="1230"/>
                  </a:lnTo>
                  <a:lnTo>
                    <a:pt x="1722309" y="3178632"/>
                  </a:lnTo>
                  <a:lnTo>
                    <a:pt x="1382902" y="4447057"/>
                  </a:lnTo>
                  <a:lnTo>
                    <a:pt x="1382902" y="4448326"/>
                  </a:lnTo>
                  <a:lnTo>
                    <a:pt x="1354429" y="4491938"/>
                  </a:lnTo>
                  <a:lnTo>
                    <a:pt x="1316202" y="4524933"/>
                  </a:lnTo>
                  <a:lnTo>
                    <a:pt x="1305872" y="4529759"/>
                  </a:lnTo>
                  <a:close/>
                </a:path>
                <a:path w="2540000" h="6837680">
                  <a:moveTo>
                    <a:pt x="26491" y="6837361"/>
                  </a:moveTo>
                  <a:lnTo>
                    <a:pt x="0" y="6837361"/>
                  </a:lnTo>
                  <a:lnTo>
                    <a:pt x="1257" y="6833578"/>
                  </a:lnTo>
                  <a:lnTo>
                    <a:pt x="5041" y="6820941"/>
                  </a:lnTo>
                  <a:lnTo>
                    <a:pt x="579158" y="4728793"/>
                  </a:lnTo>
                  <a:lnTo>
                    <a:pt x="970305" y="3283496"/>
                  </a:lnTo>
                  <a:lnTo>
                    <a:pt x="988859" y="3238322"/>
                  </a:lnTo>
                  <a:lnTo>
                    <a:pt x="1017827" y="3200946"/>
                  </a:lnTo>
                  <a:lnTo>
                    <a:pt x="1055001" y="3172624"/>
                  </a:lnTo>
                  <a:lnTo>
                    <a:pt x="1098156" y="3154628"/>
                  </a:lnTo>
                  <a:lnTo>
                    <a:pt x="1145108" y="3148202"/>
                  </a:lnTo>
                  <a:lnTo>
                    <a:pt x="1193634" y="3154628"/>
                  </a:lnTo>
                  <a:lnTo>
                    <a:pt x="1239684" y="3174719"/>
                  </a:lnTo>
                  <a:lnTo>
                    <a:pt x="1138707" y="3174719"/>
                  </a:lnTo>
                  <a:lnTo>
                    <a:pt x="1091195" y="3185185"/>
                  </a:lnTo>
                  <a:lnTo>
                    <a:pt x="1049312" y="3209366"/>
                  </a:lnTo>
                  <a:lnTo>
                    <a:pt x="1016342" y="3245307"/>
                  </a:lnTo>
                  <a:lnTo>
                    <a:pt x="995540" y="3291065"/>
                  </a:lnTo>
                  <a:lnTo>
                    <a:pt x="604393" y="4736376"/>
                  </a:lnTo>
                  <a:lnTo>
                    <a:pt x="26491" y="6837361"/>
                  </a:lnTo>
                  <a:close/>
                </a:path>
                <a:path w="2540000" h="6837680">
                  <a:moveTo>
                    <a:pt x="877125" y="6017946"/>
                  </a:moveTo>
                  <a:lnTo>
                    <a:pt x="798117" y="5998857"/>
                  </a:lnTo>
                  <a:lnTo>
                    <a:pt x="743331" y="5956211"/>
                  </a:lnTo>
                  <a:lnTo>
                    <a:pt x="708190" y="5894159"/>
                  </a:lnTo>
                  <a:lnTo>
                    <a:pt x="699287" y="5824245"/>
                  </a:lnTo>
                  <a:lnTo>
                    <a:pt x="705180" y="5788557"/>
                  </a:lnTo>
                  <a:lnTo>
                    <a:pt x="1060526" y="4465434"/>
                  </a:lnTo>
                  <a:lnTo>
                    <a:pt x="1058937" y="4463326"/>
                  </a:lnTo>
                  <a:lnTo>
                    <a:pt x="1040954" y="4420108"/>
                  </a:lnTo>
                  <a:lnTo>
                    <a:pt x="1034541" y="4373105"/>
                  </a:lnTo>
                  <a:lnTo>
                    <a:pt x="1040954" y="4324515"/>
                  </a:lnTo>
                  <a:lnTo>
                    <a:pt x="1298359" y="3373182"/>
                  </a:lnTo>
                  <a:lnTo>
                    <a:pt x="1303807" y="3342004"/>
                  </a:lnTo>
                  <a:lnTo>
                    <a:pt x="1283220" y="3253168"/>
                  </a:lnTo>
                  <a:lnTo>
                    <a:pt x="1243469" y="3207054"/>
                  </a:lnTo>
                  <a:lnTo>
                    <a:pt x="1188579" y="3179889"/>
                  </a:lnTo>
                  <a:lnTo>
                    <a:pt x="1138707" y="3174719"/>
                  </a:lnTo>
                  <a:lnTo>
                    <a:pt x="1239684" y="3174719"/>
                  </a:lnTo>
                  <a:lnTo>
                    <a:pt x="1283944" y="3210763"/>
                  </a:lnTo>
                  <a:lnTo>
                    <a:pt x="1319314" y="3273793"/>
                  </a:lnTo>
                  <a:lnTo>
                    <a:pt x="1327226" y="3308603"/>
                  </a:lnTo>
                  <a:lnTo>
                    <a:pt x="1328266" y="3344112"/>
                  </a:lnTo>
                  <a:lnTo>
                    <a:pt x="1322336" y="3379508"/>
                  </a:lnTo>
                  <a:lnTo>
                    <a:pt x="1064933" y="4330827"/>
                  </a:lnTo>
                  <a:lnTo>
                    <a:pt x="1059763" y="4380763"/>
                  </a:lnTo>
                  <a:lnTo>
                    <a:pt x="1070215" y="4428337"/>
                  </a:lnTo>
                  <a:lnTo>
                    <a:pt x="1070394" y="4428680"/>
                  </a:lnTo>
                  <a:lnTo>
                    <a:pt x="1096735" y="4428680"/>
                  </a:lnTo>
                  <a:lnTo>
                    <a:pt x="1088351" y="4459833"/>
                  </a:lnTo>
                  <a:lnTo>
                    <a:pt x="1094370" y="4470272"/>
                  </a:lnTo>
                  <a:lnTo>
                    <a:pt x="1116898" y="4490999"/>
                  </a:lnTo>
                  <a:lnTo>
                    <a:pt x="1079957" y="4490999"/>
                  </a:lnTo>
                  <a:lnTo>
                    <a:pt x="729030" y="5794972"/>
                  </a:lnTo>
                  <a:lnTo>
                    <a:pt x="723798" y="5825845"/>
                  </a:lnTo>
                  <a:lnTo>
                    <a:pt x="724801" y="5856478"/>
                  </a:lnTo>
                  <a:lnTo>
                    <a:pt x="744093" y="5914147"/>
                  </a:lnTo>
                  <a:lnTo>
                    <a:pt x="782993" y="5960274"/>
                  </a:lnTo>
                  <a:lnTo>
                    <a:pt x="836968" y="5987186"/>
                  </a:lnTo>
                  <a:lnTo>
                    <a:pt x="885825" y="5992584"/>
                  </a:lnTo>
                  <a:lnTo>
                    <a:pt x="967276" y="5992584"/>
                  </a:lnTo>
                  <a:lnTo>
                    <a:pt x="965669" y="5993827"/>
                  </a:lnTo>
                  <a:lnTo>
                    <a:pt x="923328" y="6011697"/>
                  </a:lnTo>
                  <a:lnTo>
                    <a:pt x="877125" y="6017946"/>
                  </a:lnTo>
                  <a:close/>
                </a:path>
                <a:path w="2540000" h="6837680">
                  <a:moveTo>
                    <a:pt x="1096735" y="4428680"/>
                  </a:moveTo>
                  <a:lnTo>
                    <a:pt x="1070394" y="4428680"/>
                  </a:lnTo>
                  <a:lnTo>
                    <a:pt x="1085469" y="4372583"/>
                  </a:lnTo>
                  <a:lnTo>
                    <a:pt x="1111833" y="4372583"/>
                  </a:lnTo>
                  <a:lnTo>
                    <a:pt x="1096735" y="4428680"/>
                  </a:lnTo>
                  <a:close/>
                </a:path>
                <a:path w="2540000" h="6837680">
                  <a:moveTo>
                    <a:pt x="967276" y="5992584"/>
                  </a:moveTo>
                  <a:lnTo>
                    <a:pt x="885825" y="5992584"/>
                  </a:lnTo>
                  <a:lnTo>
                    <a:pt x="932332" y="5982347"/>
                  </a:lnTo>
                  <a:lnTo>
                    <a:pt x="973239" y="5958395"/>
                  </a:lnTo>
                  <a:lnTo>
                    <a:pt x="1005292" y="5922645"/>
                  </a:lnTo>
                  <a:lnTo>
                    <a:pt x="1025231" y="5876988"/>
                  </a:lnTo>
                  <a:lnTo>
                    <a:pt x="1429372" y="4372583"/>
                  </a:lnTo>
                  <a:lnTo>
                    <a:pt x="1455724" y="4372583"/>
                  </a:lnTo>
                  <a:lnTo>
                    <a:pt x="1049083" y="5883388"/>
                  </a:lnTo>
                  <a:lnTo>
                    <a:pt x="1030592" y="5928385"/>
                  </a:lnTo>
                  <a:lnTo>
                    <a:pt x="1002105" y="5965633"/>
                  </a:lnTo>
                  <a:lnTo>
                    <a:pt x="967276" y="5992584"/>
                  </a:lnTo>
                  <a:close/>
                </a:path>
                <a:path w="2540000" h="6837680">
                  <a:moveTo>
                    <a:pt x="1221155" y="4554244"/>
                  </a:moveTo>
                  <a:lnTo>
                    <a:pt x="1169656" y="4548123"/>
                  </a:lnTo>
                  <a:lnTo>
                    <a:pt x="1124545" y="4529544"/>
                  </a:lnTo>
                  <a:lnTo>
                    <a:pt x="1087221" y="4500536"/>
                  </a:lnTo>
                  <a:lnTo>
                    <a:pt x="1079957" y="4490999"/>
                  </a:lnTo>
                  <a:lnTo>
                    <a:pt x="1116898" y="4490999"/>
                  </a:lnTo>
                  <a:lnTo>
                    <a:pt x="1130261" y="4503292"/>
                  </a:lnTo>
                  <a:lnTo>
                    <a:pt x="1175969" y="4524121"/>
                  </a:lnTo>
                  <a:lnTo>
                    <a:pt x="1219948" y="4529759"/>
                  </a:lnTo>
                  <a:lnTo>
                    <a:pt x="1305872" y="4529759"/>
                  </a:lnTo>
                  <a:lnTo>
                    <a:pt x="1270888" y="4546103"/>
                  </a:lnTo>
                  <a:lnTo>
                    <a:pt x="1221155" y="4554244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6577" y="3303708"/>
              <a:ext cx="154969" cy="1517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222" y="3003163"/>
              <a:ext cx="151932" cy="154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7899" y="3446391"/>
              <a:ext cx="151932" cy="1517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6577" y="3003163"/>
              <a:ext cx="154969" cy="1548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7899" y="2860480"/>
              <a:ext cx="154969" cy="1517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9224" y="3297636"/>
              <a:ext cx="151932" cy="1517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220760" y="3431792"/>
              <a:ext cx="248920" cy="316230"/>
            </a:xfrm>
            <a:custGeom>
              <a:avLst/>
              <a:gdLst/>
              <a:ahLst/>
              <a:cxnLst/>
              <a:rect l="l" t="t" r="r" b="b"/>
              <a:pathLst>
                <a:path w="248920" h="316229">
                  <a:moveTo>
                    <a:pt x="203766" y="316230"/>
                  </a:moveTo>
                  <a:lnTo>
                    <a:pt x="186851" y="316230"/>
                  </a:lnTo>
                  <a:lnTo>
                    <a:pt x="184877" y="314959"/>
                  </a:lnTo>
                  <a:lnTo>
                    <a:pt x="184875" y="172719"/>
                  </a:lnTo>
                  <a:lnTo>
                    <a:pt x="180242" y="172719"/>
                  </a:lnTo>
                  <a:lnTo>
                    <a:pt x="171252" y="170179"/>
                  </a:lnTo>
                  <a:lnTo>
                    <a:pt x="142050" y="154939"/>
                  </a:lnTo>
                  <a:lnTo>
                    <a:pt x="121773" y="129539"/>
                  </a:lnTo>
                  <a:lnTo>
                    <a:pt x="112227" y="99059"/>
                  </a:lnTo>
                  <a:lnTo>
                    <a:pt x="115216" y="66039"/>
                  </a:lnTo>
                  <a:lnTo>
                    <a:pt x="0" y="0"/>
                  </a:lnTo>
                  <a:lnTo>
                    <a:pt x="42023" y="0"/>
                  </a:lnTo>
                  <a:lnTo>
                    <a:pt x="123773" y="46989"/>
                  </a:lnTo>
                  <a:lnTo>
                    <a:pt x="150150" y="46989"/>
                  </a:lnTo>
                  <a:lnTo>
                    <a:pt x="137561" y="66039"/>
                  </a:lnTo>
                  <a:lnTo>
                    <a:pt x="132636" y="90169"/>
                  </a:lnTo>
                  <a:lnTo>
                    <a:pt x="137561" y="114299"/>
                  </a:lnTo>
                  <a:lnTo>
                    <a:pt x="150989" y="134619"/>
                  </a:lnTo>
                  <a:lnTo>
                    <a:pt x="170903" y="147319"/>
                  </a:lnTo>
                  <a:lnTo>
                    <a:pt x="195283" y="152399"/>
                  </a:lnTo>
                  <a:lnTo>
                    <a:pt x="248492" y="152399"/>
                  </a:lnTo>
                  <a:lnTo>
                    <a:pt x="237149" y="162559"/>
                  </a:lnTo>
                  <a:lnTo>
                    <a:pt x="205742" y="172719"/>
                  </a:lnTo>
                  <a:lnTo>
                    <a:pt x="205742" y="314959"/>
                  </a:lnTo>
                  <a:lnTo>
                    <a:pt x="203766" y="316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16044" y="3459732"/>
              <a:ext cx="113317" cy="1244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53563" y="2853943"/>
              <a:ext cx="923925" cy="648970"/>
            </a:xfrm>
            <a:custGeom>
              <a:avLst/>
              <a:gdLst/>
              <a:ahLst/>
              <a:cxnLst/>
              <a:rect l="l" t="t" r="r" b="b"/>
              <a:pathLst>
                <a:path w="923925" h="648970">
                  <a:moveTo>
                    <a:pt x="447128" y="586740"/>
                  </a:moveTo>
                  <a:lnTo>
                    <a:pt x="324675" y="586740"/>
                  </a:lnTo>
                  <a:lnTo>
                    <a:pt x="326885" y="588010"/>
                  </a:lnTo>
                  <a:lnTo>
                    <a:pt x="443230" y="588010"/>
                  </a:lnTo>
                  <a:lnTo>
                    <a:pt x="447128" y="586740"/>
                  </a:lnTo>
                  <a:close/>
                </a:path>
                <a:path w="923925" h="648970">
                  <a:moveTo>
                    <a:pt x="516483" y="605790"/>
                  </a:moveTo>
                  <a:lnTo>
                    <a:pt x="511797" y="600710"/>
                  </a:lnTo>
                  <a:lnTo>
                    <a:pt x="482904" y="586740"/>
                  </a:lnTo>
                  <a:lnTo>
                    <a:pt x="451027" y="585470"/>
                  </a:lnTo>
                  <a:lnTo>
                    <a:pt x="411289" y="601980"/>
                  </a:lnTo>
                  <a:lnTo>
                    <a:pt x="390969" y="624840"/>
                  </a:lnTo>
                  <a:lnTo>
                    <a:pt x="417334" y="624840"/>
                  </a:lnTo>
                  <a:lnTo>
                    <a:pt x="418172" y="623570"/>
                  </a:lnTo>
                  <a:lnTo>
                    <a:pt x="438099" y="609600"/>
                  </a:lnTo>
                  <a:lnTo>
                    <a:pt x="462470" y="605790"/>
                  </a:lnTo>
                  <a:lnTo>
                    <a:pt x="516483" y="605790"/>
                  </a:lnTo>
                  <a:close/>
                </a:path>
                <a:path w="923925" h="648970">
                  <a:moveTo>
                    <a:pt x="923353" y="119380"/>
                  </a:moveTo>
                  <a:lnTo>
                    <a:pt x="917587" y="109220"/>
                  </a:lnTo>
                  <a:lnTo>
                    <a:pt x="911199" y="107950"/>
                  </a:lnTo>
                  <a:lnTo>
                    <a:pt x="790117" y="177800"/>
                  </a:lnTo>
                  <a:lnTo>
                    <a:pt x="784948" y="172923"/>
                  </a:lnTo>
                  <a:lnTo>
                    <a:pt x="784948" y="226060"/>
                  </a:lnTo>
                  <a:lnTo>
                    <a:pt x="779983" y="251460"/>
                  </a:lnTo>
                  <a:lnTo>
                    <a:pt x="766559" y="270510"/>
                  </a:lnTo>
                  <a:lnTo>
                    <a:pt x="746658" y="284480"/>
                  </a:lnTo>
                  <a:lnTo>
                    <a:pt x="722274" y="289560"/>
                  </a:lnTo>
                  <a:lnTo>
                    <a:pt x="697890" y="284480"/>
                  </a:lnTo>
                  <a:lnTo>
                    <a:pt x="677964" y="270510"/>
                  </a:lnTo>
                  <a:lnTo>
                    <a:pt x="664540" y="251460"/>
                  </a:lnTo>
                  <a:lnTo>
                    <a:pt x="659599" y="226060"/>
                  </a:lnTo>
                  <a:lnTo>
                    <a:pt x="664540" y="201930"/>
                  </a:lnTo>
                  <a:lnTo>
                    <a:pt x="677964" y="181610"/>
                  </a:lnTo>
                  <a:lnTo>
                    <a:pt x="689927" y="173990"/>
                  </a:lnTo>
                  <a:lnTo>
                    <a:pt x="697890" y="168910"/>
                  </a:lnTo>
                  <a:lnTo>
                    <a:pt x="722274" y="163830"/>
                  </a:lnTo>
                  <a:lnTo>
                    <a:pt x="746671" y="168910"/>
                  </a:lnTo>
                  <a:lnTo>
                    <a:pt x="766597" y="181610"/>
                  </a:lnTo>
                  <a:lnTo>
                    <a:pt x="780021" y="201930"/>
                  </a:lnTo>
                  <a:lnTo>
                    <a:pt x="784948" y="226060"/>
                  </a:lnTo>
                  <a:lnTo>
                    <a:pt x="784948" y="172923"/>
                  </a:lnTo>
                  <a:lnTo>
                    <a:pt x="775335" y="163830"/>
                  </a:lnTo>
                  <a:lnTo>
                    <a:pt x="765937" y="154940"/>
                  </a:lnTo>
                  <a:lnTo>
                    <a:pt x="735990" y="143510"/>
                  </a:lnTo>
                  <a:lnTo>
                    <a:pt x="673811" y="158750"/>
                  </a:lnTo>
                  <a:lnTo>
                    <a:pt x="657682" y="173990"/>
                  </a:lnTo>
                  <a:lnTo>
                    <a:pt x="575183" y="125730"/>
                  </a:lnTo>
                  <a:lnTo>
                    <a:pt x="542620" y="106680"/>
                  </a:lnTo>
                  <a:lnTo>
                    <a:pt x="545617" y="73660"/>
                  </a:lnTo>
                  <a:lnTo>
                    <a:pt x="536054" y="43180"/>
                  </a:lnTo>
                  <a:lnTo>
                    <a:pt x="525170" y="30276"/>
                  </a:lnTo>
                  <a:lnTo>
                    <a:pt x="525170" y="83820"/>
                  </a:lnTo>
                  <a:lnTo>
                    <a:pt x="520242" y="107950"/>
                  </a:lnTo>
                  <a:lnTo>
                    <a:pt x="506806" y="128270"/>
                  </a:lnTo>
                  <a:lnTo>
                    <a:pt x="486879" y="140970"/>
                  </a:lnTo>
                  <a:lnTo>
                    <a:pt x="462470" y="146050"/>
                  </a:lnTo>
                  <a:lnTo>
                    <a:pt x="438086" y="140970"/>
                  </a:lnTo>
                  <a:lnTo>
                    <a:pt x="418172" y="128270"/>
                  </a:lnTo>
                  <a:lnTo>
                    <a:pt x="416496" y="125730"/>
                  </a:lnTo>
                  <a:lnTo>
                    <a:pt x="404749" y="107950"/>
                  </a:lnTo>
                  <a:lnTo>
                    <a:pt x="404761" y="59690"/>
                  </a:lnTo>
                  <a:lnTo>
                    <a:pt x="438111" y="25400"/>
                  </a:lnTo>
                  <a:lnTo>
                    <a:pt x="462470" y="20320"/>
                  </a:lnTo>
                  <a:lnTo>
                    <a:pt x="486879" y="25400"/>
                  </a:lnTo>
                  <a:lnTo>
                    <a:pt x="506806" y="39370"/>
                  </a:lnTo>
                  <a:lnTo>
                    <a:pt x="520242" y="58420"/>
                  </a:lnTo>
                  <a:lnTo>
                    <a:pt x="525170" y="83820"/>
                  </a:lnTo>
                  <a:lnTo>
                    <a:pt x="525170" y="30276"/>
                  </a:lnTo>
                  <a:lnTo>
                    <a:pt x="516788" y="20320"/>
                  </a:lnTo>
                  <a:lnTo>
                    <a:pt x="515708" y="19050"/>
                  </a:lnTo>
                  <a:lnTo>
                    <a:pt x="486422" y="3810"/>
                  </a:lnTo>
                  <a:lnTo>
                    <a:pt x="453377" y="0"/>
                  </a:lnTo>
                  <a:lnTo>
                    <a:pt x="398068" y="30480"/>
                  </a:lnTo>
                  <a:lnTo>
                    <a:pt x="379857" y="71120"/>
                  </a:lnTo>
                  <a:lnTo>
                    <a:pt x="378993" y="83820"/>
                  </a:lnTo>
                  <a:lnTo>
                    <a:pt x="379857" y="95250"/>
                  </a:lnTo>
                  <a:lnTo>
                    <a:pt x="382485" y="106680"/>
                  </a:lnTo>
                  <a:lnTo>
                    <a:pt x="267195" y="173990"/>
                  </a:lnTo>
                  <a:lnTo>
                    <a:pt x="265239" y="172351"/>
                  </a:lnTo>
                  <a:lnTo>
                    <a:pt x="265239" y="226060"/>
                  </a:lnTo>
                  <a:lnTo>
                    <a:pt x="260324" y="250190"/>
                  </a:lnTo>
                  <a:lnTo>
                    <a:pt x="246900" y="270510"/>
                  </a:lnTo>
                  <a:lnTo>
                    <a:pt x="226987" y="284480"/>
                  </a:lnTo>
                  <a:lnTo>
                    <a:pt x="202590" y="289560"/>
                  </a:lnTo>
                  <a:lnTo>
                    <a:pt x="178219" y="284480"/>
                  </a:lnTo>
                  <a:lnTo>
                    <a:pt x="158305" y="270510"/>
                  </a:lnTo>
                  <a:lnTo>
                    <a:pt x="144856" y="250190"/>
                  </a:lnTo>
                  <a:lnTo>
                    <a:pt x="139903" y="226060"/>
                  </a:lnTo>
                  <a:lnTo>
                    <a:pt x="144830" y="201930"/>
                  </a:lnTo>
                  <a:lnTo>
                    <a:pt x="158267" y="181610"/>
                  </a:lnTo>
                  <a:lnTo>
                    <a:pt x="178193" y="168910"/>
                  </a:lnTo>
                  <a:lnTo>
                    <a:pt x="202590" y="163830"/>
                  </a:lnTo>
                  <a:lnTo>
                    <a:pt x="226987" y="168910"/>
                  </a:lnTo>
                  <a:lnTo>
                    <a:pt x="246900" y="181610"/>
                  </a:lnTo>
                  <a:lnTo>
                    <a:pt x="260324" y="201930"/>
                  </a:lnTo>
                  <a:lnTo>
                    <a:pt x="265239" y="226060"/>
                  </a:lnTo>
                  <a:lnTo>
                    <a:pt x="265239" y="172351"/>
                  </a:lnTo>
                  <a:lnTo>
                    <a:pt x="255130" y="163830"/>
                  </a:lnTo>
                  <a:lnTo>
                    <a:pt x="241554" y="152400"/>
                  </a:lnTo>
                  <a:lnTo>
                    <a:pt x="210896" y="143510"/>
                  </a:lnTo>
                  <a:lnTo>
                    <a:pt x="178993" y="146050"/>
                  </a:lnTo>
                  <a:lnTo>
                    <a:pt x="149631" y="161290"/>
                  </a:lnTo>
                  <a:lnTo>
                    <a:pt x="128562" y="186690"/>
                  </a:lnTo>
                  <a:lnTo>
                    <a:pt x="119278" y="218440"/>
                  </a:lnTo>
                  <a:lnTo>
                    <a:pt x="122174" y="250190"/>
                  </a:lnTo>
                  <a:lnTo>
                    <a:pt x="148399" y="289560"/>
                  </a:lnTo>
                  <a:lnTo>
                    <a:pt x="189738" y="308610"/>
                  </a:lnTo>
                  <a:lnTo>
                    <a:pt x="189738" y="441960"/>
                  </a:lnTo>
                  <a:lnTo>
                    <a:pt x="158661" y="453390"/>
                  </a:lnTo>
                  <a:lnTo>
                    <a:pt x="135178" y="474980"/>
                  </a:lnTo>
                  <a:lnTo>
                    <a:pt x="121526" y="504190"/>
                  </a:lnTo>
                  <a:lnTo>
                    <a:pt x="119938" y="537210"/>
                  </a:lnTo>
                  <a:lnTo>
                    <a:pt x="121119" y="544830"/>
                  </a:lnTo>
                  <a:lnTo>
                    <a:pt x="123342" y="552450"/>
                  </a:lnTo>
                  <a:lnTo>
                    <a:pt x="126568" y="558800"/>
                  </a:lnTo>
                  <a:lnTo>
                    <a:pt x="6781" y="628650"/>
                  </a:lnTo>
                  <a:lnTo>
                    <a:pt x="1765" y="631190"/>
                  </a:lnTo>
                  <a:lnTo>
                    <a:pt x="0" y="637540"/>
                  </a:lnTo>
                  <a:lnTo>
                    <a:pt x="5715" y="647700"/>
                  </a:lnTo>
                  <a:lnTo>
                    <a:pt x="12090" y="648970"/>
                  </a:lnTo>
                  <a:lnTo>
                    <a:pt x="17106" y="646430"/>
                  </a:lnTo>
                  <a:lnTo>
                    <a:pt x="137502" y="576580"/>
                  </a:lnTo>
                  <a:lnTo>
                    <a:pt x="162902" y="598170"/>
                  </a:lnTo>
                  <a:lnTo>
                    <a:pt x="193421" y="608330"/>
                  </a:lnTo>
                  <a:lnTo>
                    <a:pt x="225298" y="605790"/>
                  </a:lnTo>
                  <a:lnTo>
                    <a:pt x="254736" y="590550"/>
                  </a:lnTo>
                  <a:lnTo>
                    <a:pt x="257784" y="588010"/>
                  </a:lnTo>
                  <a:lnTo>
                    <a:pt x="284911" y="588010"/>
                  </a:lnTo>
                  <a:lnTo>
                    <a:pt x="282702" y="586740"/>
                  </a:lnTo>
                  <a:lnTo>
                    <a:pt x="259321" y="586740"/>
                  </a:lnTo>
                  <a:lnTo>
                    <a:pt x="263486" y="581660"/>
                  </a:lnTo>
                  <a:lnTo>
                    <a:pt x="267195" y="577850"/>
                  </a:lnTo>
                  <a:lnTo>
                    <a:pt x="309219" y="577850"/>
                  </a:lnTo>
                  <a:lnTo>
                    <a:pt x="278282" y="560070"/>
                  </a:lnTo>
                  <a:lnTo>
                    <a:pt x="286092" y="528320"/>
                  </a:lnTo>
                  <a:lnTo>
                    <a:pt x="281152" y="496570"/>
                  </a:lnTo>
                  <a:lnTo>
                    <a:pt x="265239" y="469480"/>
                  </a:lnTo>
                  <a:lnTo>
                    <a:pt x="265239" y="524510"/>
                  </a:lnTo>
                  <a:lnTo>
                    <a:pt x="260324" y="548640"/>
                  </a:lnTo>
                  <a:lnTo>
                    <a:pt x="246913" y="568960"/>
                  </a:lnTo>
                  <a:lnTo>
                    <a:pt x="226987" y="582930"/>
                  </a:lnTo>
                  <a:lnTo>
                    <a:pt x="208686" y="586740"/>
                  </a:lnTo>
                  <a:lnTo>
                    <a:pt x="202590" y="586740"/>
                  </a:lnTo>
                  <a:lnTo>
                    <a:pt x="178193" y="582930"/>
                  </a:lnTo>
                  <a:lnTo>
                    <a:pt x="169138" y="576580"/>
                  </a:lnTo>
                  <a:lnTo>
                    <a:pt x="158267" y="568960"/>
                  </a:lnTo>
                  <a:lnTo>
                    <a:pt x="144830" y="548640"/>
                  </a:lnTo>
                  <a:lnTo>
                    <a:pt x="139903" y="524510"/>
                  </a:lnTo>
                  <a:lnTo>
                    <a:pt x="144830" y="500380"/>
                  </a:lnTo>
                  <a:lnTo>
                    <a:pt x="158267" y="480060"/>
                  </a:lnTo>
                  <a:lnTo>
                    <a:pt x="178193" y="467360"/>
                  </a:lnTo>
                  <a:lnTo>
                    <a:pt x="202590" y="462280"/>
                  </a:lnTo>
                  <a:lnTo>
                    <a:pt x="226987" y="467360"/>
                  </a:lnTo>
                  <a:lnTo>
                    <a:pt x="246900" y="480060"/>
                  </a:lnTo>
                  <a:lnTo>
                    <a:pt x="260324" y="500380"/>
                  </a:lnTo>
                  <a:lnTo>
                    <a:pt x="265239" y="524510"/>
                  </a:lnTo>
                  <a:lnTo>
                    <a:pt x="265239" y="469480"/>
                  </a:lnTo>
                  <a:lnTo>
                    <a:pt x="264744" y="468630"/>
                  </a:lnTo>
                  <a:lnTo>
                    <a:pt x="255879" y="462280"/>
                  </a:lnTo>
                  <a:lnTo>
                    <a:pt x="238150" y="449580"/>
                  </a:lnTo>
                  <a:lnTo>
                    <a:pt x="231533" y="447040"/>
                  </a:lnTo>
                  <a:lnTo>
                    <a:pt x="224701" y="444500"/>
                  </a:lnTo>
                  <a:lnTo>
                    <a:pt x="210616" y="441960"/>
                  </a:lnTo>
                  <a:lnTo>
                    <a:pt x="210616" y="309880"/>
                  </a:lnTo>
                  <a:lnTo>
                    <a:pt x="242290" y="299720"/>
                  </a:lnTo>
                  <a:lnTo>
                    <a:pt x="254647" y="289560"/>
                  </a:lnTo>
                  <a:lnTo>
                    <a:pt x="267004" y="279400"/>
                  </a:lnTo>
                  <a:lnTo>
                    <a:pt x="282308" y="251460"/>
                  </a:lnTo>
                  <a:lnTo>
                    <a:pt x="285775" y="218440"/>
                  </a:lnTo>
                  <a:lnTo>
                    <a:pt x="284797" y="212090"/>
                  </a:lnTo>
                  <a:lnTo>
                    <a:pt x="283210" y="204470"/>
                  </a:lnTo>
                  <a:lnTo>
                    <a:pt x="281038" y="198120"/>
                  </a:lnTo>
                  <a:lnTo>
                    <a:pt x="278282" y="191770"/>
                  </a:lnTo>
                  <a:lnTo>
                    <a:pt x="308622" y="173990"/>
                  </a:lnTo>
                  <a:lnTo>
                    <a:pt x="390969" y="125730"/>
                  </a:lnTo>
                  <a:lnTo>
                    <a:pt x="413194" y="151130"/>
                  </a:lnTo>
                  <a:lnTo>
                    <a:pt x="442099" y="163830"/>
                  </a:lnTo>
                  <a:lnTo>
                    <a:pt x="473989" y="166370"/>
                  </a:lnTo>
                  <a:lnTo>
                    <a:pt x="505218" y="154940"/>
                  </a:lnTo>
                  <a:lnTo>
                    <a:pt x="513727" y="149860"/>
                  </a:lnTo>
                  <a:lnTo>
                    <a:pt x="517575" y="146050"/>
                  </a:lnTo>
                  <a:lnTo>
                    <a:pt x="521423" y="142240"/>
                  </a:lnTo>
                  <a:lnTo>
                    <a:pt x="528218" y="134620"/>
                  </a:lnTo>
                  <a:lnTo>
                    <a:pt x="534035" y="125730"/>
                  </a:lnTo>
                  <a:lnTo>
                    <a:pt x="646595" y="191770"/>
                  </a:lnTo>
                  <a:lnTo>
                    <a:pt x="638759" y="223520"/>
                  </a:lnTo>
                  <a:lnTo>
                    <a:pt x="660069" y="281940"/>
                  </a:lnTo>
                  <a:lnTo>
                    <a:pt x="693318" y="304800"/>
                  </a:lnTo>
                  <a:lnTo>
                    <a:pt x="714375" y="309880"/>
                  </a:lnTo>
                  <a:lnTo>
                    <a:pt x="714375" y="441960"/>
                  </a:lnTo>
                  <a:lnTo>
                    <a:pt x="682675" y="450850"/>
                  </a:lnTo>
                  <a:lnTo>
                    <a:pt x="657948" y="471170"/>
                  </a:lnTo>
                  <a:lnTo>
                    <a:pt x="642607" y="499110"/>
                  </a:lnTo>
                  <a:lnTo>
                    <a:pt x="639064" y="532130"/>
                  </a:lnTo>
                  <a:lnTo>
                    <a:pt x="640029" y="539750"/>
                  </a:lnTo>
                  <a:lnTo>
                    <a:pt x="641616" y="546100"/>
                  </a:lnTo>
                  <a:lnTo>
                    <a:pt x="643801" y="553720"/>
                  </a:lnTo>
                  <a:lnTo>
                    <a:pt x="646595" y="560070"/>
                  </a:lnTo>
                  <a:lnTo>
                    <a:pt x="600240" y="586740"/>
                  </a:lnTo>
                  <a:lnTo>
                    <a:pt x="482904" y="586740"/>
                  </a:lnTo>
                  <a:lnTo>
                    <a:pt x="485533" y="588010"/>
                  </a:lnTo>
                  <a:lnTo>
                    <a:pt x="598030" y="588010"/>
                  </a:lnTo>
                  <a:lnTo>
                    <a:pt x="534035" y="624840"/>
                  </a:lnTo>
                  <a:lnTo>
                    <a:pt x="575792" y="624840"/>
                  </a:lnTo>
                  <a:lnTo>
                    <a:pt x="639978" y="588010"/>
                  </a:lnTo>
                  <a:lnTo>
                    <a:pt x="670521" y="588010"/>
                  </a:lnTo>
                  <a:lnTo>
                    <a:pt x="683374" y="598170"/>
                  </a:lnTo>
                  <a:lnTo>
                    <a:pt x="714044" y="608330"/>
                  </a:lnTo>
                  <a:lnTo>
                    <a:pt x="745947" y="604520"/>
                  </a:lnTo>
                  <a:lnTo>
                    <a:pt x="775271" y="589280"/>
                  </a:lnTo>
                  <a:lnTo>
                    <a:pt x="776325" y="588010"/>
                  </a:lnTo>
                  <a:lnTo>
                    <a:pt x="796302" y="563880"/>
                  </a:lnTo>
                  <a:lnTo>
                    <a:pt x="805535" y="533400"/>
                  </a:lnTo>
                  <a:lnTo>
                    <a:pt x="802589" y="501650"/>
                  </a:lnTo>
                  <a:lnTo>
                    <a:pt x="787082" y="472440"/>
                  </a:lnTo>
                  <a:lnTo>
                    <a:pt x="784948" y="470179"/>
                  </a:lnTo>
                  <a:lnTo>
                    <a:pt x="784948" y="524510"/>
                  </a:lnTo>
                  <a:lnTo>
                    <a:pt x="780021" y="548640"/>
                  </a:lnTo>
                  <a:lnTo>
                    <a:pt x="766597" y="568960"/>
                  </a:lnTo>
                  <a:lnTo>
                    <a:pt x="746671" y="582930"/>
                  </a:lnTo>
                  <a:lnTo>
                    <a:pt x="728383" y="586740"/>
                  </a:lnTo>
                  <a:lnTo>
                    <a:pt x="716178" y="586740"/>
                  </a:lnTo>
                  <a:lnTo>
                    <a:pt x="697890" y="582930"/>
                  </a:lnTo>
                  <a:lnTo>
                    <a:pt x="690651" y="577850"/>
                  </a:lnTo>
                  <a:lnTo>
                    <a:pt x="677964" y="568960"/>
                  </a:lnTo>
                  <a:lnTo>
                    <a:pt x="668921" y="555282"/>
                  </a:lnTo>
                  <a:lnTo>
                    <a:pt x="668921" y="586740"/>
                  </a:lnTo>
                  <a:lnTo>
                    <a:pt x="642188" y="586740"/>
                  </a:lnTo>
                  <a:lnTo>
                    <a:pt x="657682" y="577850"/>
                  </a:lnTo>
                  <a:lnTo>
                    <a:pt x="668921" y="586740"/>
                  </a:lnTo>
                  <a:lnTo>
                    <a:pt x="668921" y="555282"/>
                  </a:lnTo>
                  <a:lnTo>
                    <a:pt x="664540" y="548640"/>
                  </a:lnTo>
                  <a:lnTo>
                    <a:pt x="659599" y="524510"/>
                  </a:lnTo>
                  <a:lnTo>
                    <a:pt x="664540" y="500380"/>
                  </a:lnTo>
                  <a:lnTo>
                    <a:pt x="677964" y="480060"/>
                  </a:lnTo>
                  <a:lnTo>
                    <a:pt x="697890" y="467360"/>
                  </a:lnTo>
                  <a:lnTo>
                    <a:pt x="722274" y="462280"/>
                  </a:lnTo>
                  <a:lnTo>
                    <a:pt x="746658" y="467360"/>
                  </a:lnTo>
                  <a:lnTo>
                    <a:pt x="766572" y="480060"/>
                  </a:lnTo>
                  <a:lnTo>
                    <a:pt x="780008" y="500380"/>
                  </a:lnTo>
                  <a:lnTo>
                    <a:pt x="784948" y="524510"/>
                  </a:lnTo>
                  <a:lnTo>
                    <a:pt x="784948" y="470179"/>
                  </a:lnTo>
                  <a:lnTo>
                    <a:pt x="750138" y="445770"/>
                  </a:lnTo>
                  <a:lnTo>
                    <a:pt x="735291" y="441960"/>
                  </a:lnTo>
                  <a:lnTo>
                    <a:pt x="735291" y="308610"/>
                  </a:lnTo>
                  <a:lnTo>
                    <a:pt x="774573" y="289560"/>
                  </a:lnTo>
                  <a:lnTo>
                    <a:pt x="803313" y="246380"/>
                  </a:lnTo>
                  <a:lnTo>
                    <a:pt x="804824" y="213360"/>
                  </a:lnTo>
                  <a:lnTo>
                    <a:pt x="803859" y="208280"/>
                  </a:lnTo>
                  <a:lnTo>
                    <a:pt x="802271" y="201930"/>
                  </a:lnTo>
                  <a:lnTo>
                    <a:pt x="800036" y="196850"/>
                  </a:lnTo>
                  <a:lnTo>
                    <a:pt x="833018" y="177800"/>
                  </a:lnTo>
                  <a:lnTo>
                    <a:pt x="916571" y="129540"/>
                  </a:lnTo>
                  <a:lnTo>
                    <a:pt x="921588" y="125730"/>
                  </a:lnTo>
                  <a:lnTo>
                    <a:pt x="923353" y="119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9388" y="6167334"/>
              <a:ext cx="3293998" cy="6119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736089" y="429755"/>
            <a:ext cx="8851900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pc="-5" dirty="0">
                <a:solidFill>
                  <a:srgbClr val="FFB900"/>
                </a:solidFill>
              </a:rPr>
              <a:t>Στόχοι:</a:t>
            </a:r>
            <a:r>
              <a:rPr spc="-10" dirty="0">
                <a:solidFill>
                  <a:srgbClr val="FFB900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Ποιος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pc="-5" dirty="0">
                <a:solidFill>
                  <a:srgbClr val="FFFFFF"/>
                </a:solidFill>
              </a:rPr>
              <a:t>Τι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pc="-5" dirty="0">
                <a:solidFill>
                  <a:srgbClr val="FFFFFF"/>
                </a:solidFill>
              </a:rPr>
              <a:t>Γιατί</a:t>
            </a:r>
            <a:r>
              <a:rPr spc="8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πρέπει</a:t>
            </a:r>
            <a:r>
              <a:rPr spc="8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να</a:t>
            </a:r>
            <a:r>
              <a:rPr spc="8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παρακολουθήσετε</a:t>
            </a:r>
            <a:r>
              <a:rPr spc="8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αυτή</a:t>
            </a:r>
          </a:p>
          <a:p>
            <a:pPr marL="3663950">
              <a:lnSpc>
                <a:spcPts val="3415"/>
              </a:lnSpc>
            </a:pPr>
            <a:r>
              <a:rPr dirty="0">
                <a:solidFill>
                  <a:srgbClr val="FFFFFF"/>
                </a:solidFill>
              </a:rPr>
              <a:t>την</a:t>
            </a:r>
            <a:r>
              <a:rPr spc="55" dirty="0">
                <a:solidFill>
                  <a:srgbClr val="FFFFFF"/>
                </a:solidFill>
              </a:rPr>
              <a:t> </a:t>
            </a:r>
            <a:r>
              <a:rPr spc="-15" dirty="0">
                <a:solidFill>
                  <a:srgbClr val="FFFFFF"/>
                </a:solidFill>
              </a:rPr>
              <a:t>εκπαίδευση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276816" y="2114587"/>
            <a:ext cx="5422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solidFill>
                  <a:srgbClr val="FFB900"/>
                </a:solidFill>
                <a:latin typeface="Calibri"/>
                <a:cs typeface="Calibri"/>
              </a:rPr>
              <a:t>ΓΙΑΤ</a:t>
            </a:r>
            <a:r>
              <a:rPr sz="2000" spc="25" dirty="0">
                <a:solidFill>
                  <a:srgbClr val="FFB900"/>
                </a:solidFill>
                <a:latin typeface="Calibri"/>
                <a:cs typeface="Calibri"/>
              </a:rPr>
              <a:t>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28228" y="3814305"/>
            <a:ext cx="2185035" cy="78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100"/>
              </a:spcBef>
            </a:pP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Εξοπλίζει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συμμετέχοντες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απαραίτητες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γνώσεις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δεξιότητες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κατανοήσουν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πώς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ανθρώπινες πτυχές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επηρεάζουν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2969" y="5963602"/>
            <a:ext cx="31083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22418" y="5963602"/>
            <a:ext cx="92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302511" y="1711210"/>
            <a:ext cx="2879725" cy="3422650"/>
            <a:chOff x="1302511" y="1711210"/>
            <a:chExt cx="2879725" cy="3422650"/>
          </a:xfrm>
        </p:grpSpPr>
        <p:sp>
          <p:nvSpPr>
            <p:cNvPr id="23" name="object 23"/>
            <p:cNvSpPr/>
            <p:nvPr/>
          </p:nvSpPr>
          <p:spPr>
            <a:xfrm>
              <a:off x="1318386" y="1727085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26" y="3011952"/>
                  </a:lnTo>
                  <a:lnTo>
                    <a:pt x="2826627" y="3057437"/>
                  </a:lnTo>
                  <a:lnTo>
                    <a:pt x="2810660" y="3101042"/>
                  </a:lnTo>
                  <a:lnTo>
                    <a:pt x="2790666" y="3142529"/>
                  </a:lnTo>
                  <a:lnTo>
                    <a:pt x="2766884" y="3181660"/>
                  </a:lnTo>
                  <a:lnTo>
                    <a:pt x="2739551" y="3218195"/>
                  </a:lnTo>
                  <a:lnTo>
                    <a:pt x="2708910" y="3251898"/>
                  </a:lnTo>
                  <a:lnTo>
                    <a:pt x="2675195" y="3282529"/>
                  </a:lnTo>
                  <a:lnTo>
                    <a:pt x="2638648" y="3309849"/>
                  </a:lnTo>
                  <a:lnTo>
                    <a:pt x="2599506" y="3333620"/>
                  </a:lnTo>
                  <a:lnTo>
                    <a:pt x="2558009" y="3353604"/>
                  </a:lnTo>
                  <a:lnTo>
                    <a:pt x="2514397" y="3369564"/>
                  </a:lnTo>
                  <a:lnTo>
                    <a:pt x="2468906" y="3381257"/>
                  </a:lnTo>
                  <a:lnTo>
                    <a:pt x="2421776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18386" y="1727085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18333" y="3191090"/>
              <a:ext cx="100330" cy="133985"/>
            </a:xfrm>
            <a:custGeom>
              <a:avLst/>
              <a:gdLst/>
              <a:ahLst/>
              <a:cxnLst/>
              <a:rect l="l" t="t" r="r" b="b"/>
              <a:pathLst>
                <a:path w="100330" h="133985">
                  <a:moveTo>
                    <a:pt x="95732" y="133781"/>
                  </a:moveTo>
                  <a:lnTo>
                    <a:pt x="44030" y="133781"/>
                  </a:lnTo>
                  <a:lnTo>
                    <a:pt x="39497" y="129272"/>
                  </a:lnTo>
                  <a:lnTo>
                    <a:pt x="39497" y="115544"/>
                  </a:lnTo>
                  <a:lnTo>
                    <a:pt x="4749" y="115544"/>
                  </a:lnTo>
                  <a:lnTo>
                    <a:pt x="0" y="110769"/>
                  </a:lnTo>
                  <a:lnTo>
                    <a:pt x="0" y="4786"/>
                  </a:lnTo>
                  <a:lnTo>
                    <a:pt x="4749" y="0"/>
                  </a:lnTo>
                  <a:lnTo>
                    <a:pt x="59041" y="0"/>
                  </a:lnTo>
                  <a:lnTo>
                    <a:pt x="63804" y="4786"/>
                  </a:lnTo>
                  <a:lnTo>
                    <a:pt x="63804" y="24319"/>
                  </a:lnTo>
                  <a:lnTo>
                    <a:pt x="95732" y="24319"/>
                  </a:lnTo>
                  <a:lnTo>
                    <a:pt x="100266" y="28854"/>
                  </a:lnTo>
                  <a:lnTo>
                    <a:pt x="100266" y="129272"/>
                  </a:lnTo>
                  <a:lnTo>
                    <a:pt x="95732" y="133781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0268" y="3062670"/>
              <a:ext cx="134946" cy="17667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272855" y="2827565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5" h="607695">
                  <a:moveTo>
                    <a:pt x="465289" y="428713"/>
                  </a:moveTo>
                  <a:lnTo>
                    <a:pt x="451446" y="389610"/>
                  </a:lnTo>
                  <a:lnTo>
                    <a:pt x="444373" y="384403"/>
                  </a:lnTo>
                  <a:lnTo>
                    <a:pt x="444322" y="428015"/>
                  </a:lnTo>
                  <a:lnTo>
                    <a:pt x="444284" y="482866"/>
                  </a:lnTo>
                  <a:lnTo>
                    <a:pt x="444169" y="496544"/>
                  </a:lnTo>
                  <a:lnTo>
                    <a:pt x="443915" y="498119"/>
                  </a:lnTo>
                  <a:lnTo>
                    <a:pt x="361137" y="463638"/>
                  </a:lnTo>
                  <a:lnTo>
                    <a:pt x="356666" y="457911"/>
                  </a:lnTo>
                  <a:lnTo>
                    <a:pt x="353479" y="451472"/>
                  </a:lnTo>
                  <a:lnTo>
                    <a:pt x="351637" y="444538"/>
                  </a:lnTo>
                  <a:lnTo>
                    <a:pt x="351231" y="437311"/>
                  </a:lnTo>
                  <a:lnTo>
                    <a:pt x="351320" y="384403"/>
                  </a:lnTo>
                  <a:lnTo>
                    <a:pt x="351434" y="369430"/>
                  </a:lnTo>
                  <a:lnTo>
                    <a:pt x="351688" y="367855"/>
                  </a:lnTo>
                  <a:lnTo>
                    <a:pt x="434467" y="402361"/>
                  </a:lnTo>
                  <a:lnTo>
                    <a:pt x="438924" y="408076"/>
                  </a:lnTo>
                  <a:lnTo>
                    <a:pt x="442125" y="414515"/>
                  </a:lnTo>
                  <a:lnTo>
                    <a:pt x="443966" y="421449"/>
                  </a:lnTo>
                  <a:lnTo>
                    <a:pt x="444322" y="428015"/>
                  </a:lnTo>
                  <a:lnTo>
                    <a:pt x="444322" y="384378"/>
                  </a:lnTo>
                  <a:lnTo>
                    <a:pt x="442595" y="383082"/>
                  </a:lnTo>
                  <a:lnTo>
                    <a:pt x="406044" y="367855"/>
                  </a:lnTo>
                  <a:lnTo>
                    <a:pt x="353237" y="345859"/>
                  </a:lnTo>
                  <a:lnTo>
                    <a:pt x="351409" y="345071"/>
                  </a:lnTo>
                  <a:lnTo>
                    <a:pt x="349440" y="344652"/>
                  </a:lnTo>
                  <a:lnTo>
                    <a:pt x="347459" y="344652"/>
                  </a:lnTo>
                  <a:lnTo>
                    <a:pt x="330327" y="437311"/>
                  </a:lnTo>
                  <a:lnTo>
                    <a:pt x="332016" y="451472"/>
                  </a:lnTo>
                  <a:lnTo>
                    <a:pt x="442366" y="520090"/>
                  </a:lnTo>
                  <a:lnTo>
                    <a:pt x="444195" y="520877"/>
                  </a:lnTo>
                  <a:lnTo>
                    <a:pt x="446303" y="521335"/>
                  </a:lnTo>
                  <a:lnTo>
                    <a:pt x="448144" y="521335"/>
                  </a:lnTo>
                  <a:lnTo>
                    <a:pt x="462305" y="498119"/>
                  </a:lnTo>
                  <a:lnTo>
                    <a:pt x="465162" y="493433"/>
                  </a:lnTo>
                  <a:lnTo>
                    <a:pt x="465289" y="428713"/>
                  </a:lnTo>
                  <a:close/>
                </a:path>
                <a:path w="940435" h="607695">
                  <a:moveTo>
                    <a:pt x="940092" y="326428"/>
                  </a:moveTo>
                  <a:lnTo>
                    <a:pt x="934466" y="273227"/>
                  </a:lnTo>
                  <a:lnTo>
                    <a:pt x="919175" y="247827"/>
                  </a:lnTo>
                  <a:lnTo>
                    <a:pt x="919175" y="304990"/>
                  </a:lnTo>
                  <a:lnTo>
                    <a:pt x="919175" y="326428"/>
                  </a:lnTo>
                  <a:lnTo>
                    <a:pt x="901966" y="382231"/>
                  </a:lnTo>
                  <a:lnTo>
                    <a:pt x="856310" y="418630"/>
                  </a:lnTo>
                  <a:lnTo>
                    <a:pt x="838936" y="425399"/>
                  </a:lnTo>
                  <a:lnTo>
                    <a:pt x="830732" y="421830"/>
                  </a:lnTo>
                  <a:lnTo>
                    <a:pt x="827265" y="412902"/>
                  </a:lnTo>
                  <a:lnTo>
                    <a:pt x="826935" y="411162"/>
                  </a:lnTo>
                  <a:lnTo>
                    <a:pt x="826782" y="392379"/>
                  </a:lnTo>
                  <a:lnTo>
                    <a:pt x="830554" y="386880"/>
                  </a:lnTo>
                  <a:lnTo>
                    <a:pt x="836256" y="384860"/>
                  </a:lnTo>
                  <a:lnTo>
                    <a:pt x="846289" y="379869"/>
                  </a:lnTo>
                  <a:lnTo>
                    <a:pt x="854075" y="372173"/>
                  </a:lnTo>
                  <a:lnTo>
                    <a:pt x="859104" y="362458"/>
                  </a:lnTo>
                  <a:lnTo>
                    <a:pt x="860869" y="351409"/>
                  </a:lnTo>
                  <a:lnTo>
                    <a:pt x="860767" y="344017"/>
                  </a:lnTo>
                  <a:lnTo>
                    <a:pt x="860399" y="338658"/>
                  </a:lnTo>
                  <a:lnTo>
                    <a:pt x="858697" y="332092"/>
                  </a:lnTo>
                  <a:lnTo>
                    <a:pt x="852220" y="327901"/>
                  </a:lnTo>
                  <a:lnTo>
                    <a:pt x="822972" y="309016"/>
                  </a:lnTo>
                  <a:lnTo>
                    <a:pt x="812444" y="311581"/>
                  </a:lnTo>
                  <a:lnTo>
                    <a:pt x="684872" y="364490"/>
                  </a:lnTo>
                  <a:lnTo>
                    <a:pt x="682574" y="367220"/>
                  </a:lnTo>
                  <a:lnTo>
                    <a:pt x="681812" y="370522"/>
                  </a:lnTo>
                  <a:lnTo>
                    <a:pt x="649071" y="516013"/>
                  </a:lnTo>
                  <a:lnTo>
                    <a:pt x="532688" y="563359"/>
                  </a:lnTo>
                  <a:lnTo>
                    <a:pt x="532688" y="364490"/>
                  </a:lnTo>
                  <a:lnTo>
                    <a:pt x="532434" y="364490"/>
                  </a:lnTo>
                  <a:lnTo>
                    <a:pt x="583844" y="344017"/>
                  </a:lnTo>
                  <a:lnTo>
                    <a:pt x="833513" y="244589"/>
                  </a:lnTo>
                  <a:lnTo>
                    <a:pt x="848906" y="240550"/>
                  </a:lnTo>
                  <a:lnTo>
                    <a:pt x="864654" y="240550"/>
                  </a:lnTo>
                  <a:lnTo>
                    <a:pt x="880097" y="244589"/>
                  </a:lnTo>
                  <a:lnTo>
                    <a:pt x="879957" y="244589"/>
                  </a:lnTo>
                  <a:lnTo>
                    <a:pt x="893737" y="252336"/>
                  </a:lnTo>
                  <a:lnTo>
                    <a:pt x="904659" y="262953"/>
                  </a:lnTo>
                  <a:lnTo>
                    <a:pt x="912736" y="275640"/>
                  </a:lnTo>
                  <a:lnTo>
                    <a:pt x="917663" y="289852"/>
                  </a:lnTo>
                  <a:lnTo>
                    <a:pt x="919175" y="304990"/>
                  </a:lnTo>
                  <a:lnTo>
                    <a:pt x="919175" y="247827"/>
                  </a:lnTo>
                  <a:lnTo>
                    <a:pt x="907021" y="240550"/>
                  </a:lnTo>
                  <a:lnTo>
                    <a:pt x="874661" y="221183"/>
                  </a:lnTo>
                  <a:lnTo>
                    <a:pt x="850201" y="219468"/>
                  </a:lnTo>
                  <a:lnTo>
                    <a:pt x="825817" y="225158"/>
                  </a:lnTo>
                  <a:lnTo>
                    <a:pt x="527418" y="344017"/>
                  </a:lnTo>
                  <a:lnTo>
                    <a:pt x="526694" y="343535"/>
                  </a:lnTo>
                  <a:lnTo>
                    <a:pt x="526288" y="343306"/>
                  </a:lnTo>
                  <a:lnTo>
                    <a:pt x="511797" y="337273"/>
                  </a:lnTo>
                  <a:lnTo>
                    <a:pt x="511759" y="359956"/>
                  </a:lnTo>
                  <a:lnTo>
                    <a:pt x="511683" y="430669"/>
                  </a:lnTo>
                  <a:lnTo>
                    <a:pt x="511416" y="567372"/>
                  </a:lnTo>
                  <a:lnTo>
                    <a:pt x="491032" y="565391"/>
                  </a:lnTo>
                  <a:lnTo>
                    <a:pt x="487692" y="566762"/>
                  </a:lnTo>
                  <a:lnTo>
                    <a:pt x="485521" y="569353"/>
                  </a:lnTo>
                  <a:lnTo>
                    <a:pt x="473367" y="583577"/>
                  </a:lnTo>
                  <a:lnTo>
                    <a:pt x="346798" y="530860"/>
                  </a:lnTo>
                  <a:lnTo>
                    <a:pt x="319430" y="502069"/>
                  </a:lnTo>
                  <a:lnTo>
                    <a:pt x="294462" y="437515"/>
                  </a:lnTo>
                  <a:lnTo>
                    <a:pt x="289534" y="427304"/>
                  </a:lnTo>
                  <a:lnTo>
                    <a:pt x="288455" y="425094"/>
                  </a:lnTo>
                  <a:lnTo>
                    <a:pt x="280771" y="415493"/>
                  </a:lnTo>
                  <a:lnTo>
                    <a:pt x="271843" y="409130"/>
                  </a:lnTo>
                  <a:lnTo>
                    <a:pt x="262153" y="406450"/>
                  </a:lnTo>
                  <a:lnTo>
                    <a:pt x="260032" y="406450"/>
                  </a:lnTo>
                  <a:lnTo>
                    <a:pt x="220370" y="454964"/>
                  </a:lnTo>
                  <a:lnTo>
                    <a:pt x="216268" y="461873"/>
                  </a:lnTo>
                  <a:lnTo>
                    <a:pt x="210070" y="466534"/>
                  </a:lnTo>
                  <a:lnTo>
                    <a:pt x="202577" y="468515"/>
                  </a:lnTo>
                  <a:lnTo>
                    <a:pt x="194627" y="467436"/>
                  </a:lnTo>
                  <a:lnTo>
                    <a:pt x="193433" y="466979"/>
                  </a:lnTo>
                  <a:lnTo>
                    <a:pt x="63652" y="412902"/>
                  </a:lnTo>
                  <a:lnTo>
                    <a:pt x="63512" y="412902"/>
                  </a:lnTo>
                  <a:lnTo>
                    <a:pt x="47104" y="379869"/>
                  </a:lnTo>
                  <a:lnTo>
                    <a:pt x="45212" y="378066"/>
                  </a:lnTo>
                  <a:lnTo>
                    <a:pt x="20904" y="367931"/>
                  </a:lnTo>
                  <a:lnTo>
                    <a:pt x="21297" y="155702"/>
                  </a:lnTo>
                  <a:lnTo>
                    <a:pt x="511759" y="359956"/>
                  </a:lnTo>
                  <a:lnTo>
                    <a:pt x="511759" y="337261"/>
                  </a:lnTo>
                  <a:lnTo>
                    <a:pt x="179006" y="198653"/>
                  </a:lnTo>
                  <a:lnTo>
                    <a:pt x="181165" y="190512"/>
                  </a:lnTo>
                  <a:lnTo>
                    <a:pt x="188976" y="161023"/>
                  </a:lnTo>
                  <a:lnTo>
                    <a:pt x="315836" y="108394"/>
                  </a:lnTo>
                  <a:lnTo>
                    <a:pt x="324091" y="111823"/>
                  </a:lnTo>
                  <a:lnTo>
                    <a:pt x="327075" y="119011"/>
                  </a:lnTo>
                  <a:lnTo>
                    <a:pt x="327812" y="120738"/>
                  </a:lnTo>
                  <a:lnTo>
                    <a:pt x="328168" y="122605"/>
                  </a:lnTo>
                  <a:lnTo>
                    <a:pt x="328206" y="133146"/>
                  </a:lnTo>
                  <a:lnTo>
                    <a:pt x="328320" y="137693"/>
                  </a:lnTo>
                  <a:lnTo>
                    <a:pt x="324548" y="143179"/>
                  </a:lnTo>
                  <a:lnTo>
                    <a:pt x="318820" y="145211"/>
                  </a:lnTo>
                  <a:lnTo>
                    <a:pt x="308787" y="150190"/>
                  </a:lnTo>
                  <a:lnTo>
                    <a:pt x="294170" y="190512"/>
                  </a:lnTo>
                  <a:lnTo>
                    <a:pt x="294055" y="196418"/>
                  </a:lnTo>
                  <a:lnTo>
                    <a:pt x="330492" y="224942"/>
                  </a:lnTo>
                  <a:lnTo>
                    <a:pt x="374027" y="205917"/>
                  </a:lnTo>
                  <a:lnTo>
                    <a:pt x="407403" y="174548"/>
                  </a:lnTo>
                  <a:lnTo>
                    <a:pt x="428269" y="106946"/>
                  </a:lnTo>
                  <a:lnTo>
                    <a:pt x="428231" y="85547"/>
                  </a:lnTo>
                  <a:lnTo>
                    <a:pt x="426961" y="69469"/>
                  </a:lnTo>
                  <a:lnTo>
                    <a:pt x="422605" y="53657"/>
                  </a:lnTo>
                  <a:lnTo>
                    <a:pt x="415366" y="38950"/>
                  </a:lnTo>
                  <a:lnTo>
                    <a:pt x="407403" y="28460"/>
                  </a:lnTo>
                  <a:lnTo>
                    <a:pt x="407403" y="85547"/>
                  </a:lnTo>
                  <a:lnTo>
                    <a:pt x="407403" y="106946"/>
                  </a:lnTo>
                  <a:lnTo>
                    <a:pt x="390144" y="162737"/>
                  </a:lnTo>
                  <a:lnTo>
                    <a:pt x="344500" y="199136"/>
                  </a:lnTo>
                  <a:lnTo>
                    <a:pt x="327101" y="205917"/>
                  </a:lnTo>
                  <a:lnTo>
                    <a:pt x="318897" y="202323"/>
                  </a:lnTo>
                  <a:lnTo>
                    <a:pt x="316090" y="195046"/>
                  </a:lnTo>
                  <a:lnTo>
                    <a:pt x="315429" y="193408"/>
                  </a:lnTo>
                  <a:lnTo>
                    <a:pt x="315099" y="191681"/>
                  </a:lnTo>
                  <a:lnTo>
                    <a:pt x="314985" y="174548"/>
                  </a:lnTo>
                  <a:lnTo>
                    <a:pt x="314947" y="172885"/>
                  </a:lnTo>
                  <a:lnTo>
                    <a:pt x="318719" y="167386"/>
                  </a:lnTo>
                  <a:lnTo>
                    <a:pt x="324472" y="165354"/>
                  </a:lnTo>
                  <a:lnTo>
                    <a:pt x="334492" y="160375"/>
                  </a:lnTo>
                  <a:lnTo>
                    <a:pt x="342265" y="152692"/>
                  </a:lnTo>
                  <a:lnTo>
                    <a:pt x="347281" y="142976"/>
                  </a:lnTo>
                  <a:lnTo>
                    <a:pt x="349059" y="131914"/>
                  </a:lnTo>
                  <a:lnTo>
                    <a:pt x="349059" y="125984"/>
                  </a:lnTo>
                  <a:lnTo>
                    <a:pt x="321691" y="90258"/>
                  </a:lnTo>
                  <a:lnTo>
                    <a:pt x="311137" y="89535"/>
                  </a:lnTo>
                  <a:lnTo>
                    <a:pt x="300609" y="92075"/>
                  </a:lnTo>
                  <a:lnTo>
                    <a:pt x="173164" y="144957"/>
                  </a:lnTo>
                  <a:lnTo>
                    <a:pt x="170916" y="147548"/>
                  </a:lnTo>
                  <a:lnTo>
                    <a:pt x="159524" y="190512"/>
                  </a:lnTo>
                  <a:lnTo>
                    <a:pt x="75971" y="155702"/>
                  </a:lnTo>
                  <a:lnTo>
                    <a:pt x="38379" y="140042"/>
                  </a:lnTo>
                  <a:lnTo>
                    <a:pt x="38252" y="139890"/>
                  </a:lnTo>
                  <a:lnTo>
                    <a:pt x="321703" y="25082"/>
                  </a:lnTo>
                  <a:lnTo>
                    <a:pt x="337096" y="21069"/>
                  </a:lnTo>
                  <a:lnTo>
                    <a:pt x="352831" y="21069"/>
                  </a:lnTo>
                  <a:lnTo>
                    <a:pt x="392836" y="43459"/>
                  </a:lnTo>
                  <a:lnTo>
                    <a:pt x="407403" y="85547"/>
                  </a:lnTo>
                  <a:lnTo>
                    <a:pt x="407403" y="28460"/>
                  </a:lnTo>
                  <a:lnTo>
                    <a:pt x="395071" y="21069"/>
                  </a:lnTo>
                  <a:lnTo>
                    <a:pt x="362724" y="1689"/>
                  </a:lnTo>
                  <a:lnTo>
                    <a:pt x="338277" y="0"/>
                  </a:lnTo>
                  <a:lnTo>
                    <a:pt x="313905" y="5702"/>
                  </a:lnTo>
                  <a:lnTo>
                    <a:pt x="6070" y="130670"/>
                  </a:lnTo>
                  <a:lnTo>
                    <a:pt x="355" y="172885"/>
                  </a:lnTo>
                  <a:lnTo>
                    <a:pt x="0" y="379107"/>
                  </a:lnTo>
                  <a:lnTo>
                    <a:pt x="2514" y="382930"/>
                  </a:lnTo>
                  <a:lnTo>
                    <a:pt x="31229" y="394893"/>
                  </a:lnTo>
                  <a:lnTo>
                    <a:pt x="47612" y="427875"/>
                  </a:lnTo>
                  <a:lnTo>
                    <a:pt x="49530" y="429628"/>
                  </a:lnTo>
                  <a:lnTo>
                    <a:pt x="51955" y="430669"/>
                  </a:lnTo>
                  <a:lnTo>
                    <a:pt x="185420" y="486257"/>
                  </a:lnTo>
                  <a:lnTo>
                    <a:pt x="201015" y="489737"/>
                  </a:lnTo>
                  <a:lnTo>
                    <a:pt x="215607" y="487121"/>
                  </a:lnTo>
                  <a:lnTo>
                    <a:pt x="229260" y="468515"/>
                  </a:lnTo>
                  <a:lnTo>
                    <a:pt x="257009" y="430669"/>
                  </a:lnTo>
                  <a:lnTo>
                    <a:pt x="257848" y="429044"/>
                  </a:lnTo>
                  <a:lnTo>
                    <a:pt x="259270" y="427494"/>
                  </a:lnTo>
                  <a:lnTo>
                    <a:pt x="258851" y="427494"/>
                  </a:lnTo>
                  <a:lnTo>
                    <a:pt x="260705" y="427304"/>
                  </a:lnTo>
                  <a:lnTo>
                    <a:pt x="263766" y="427494"/>
                  </a:lnTo>
                  <a:lnTo>
                    <a:pt x="270383" y="432447"/>
                  </a:lnTo>
                  <a:lnTo>
                    <a:pt x="292938" y="494017"/>
                  </a:lnTo>
                  <a:lnTo>
                    <a:pt x="301764" y="513397"/>
                  </a:lnTo>
                  <a:lnTo>
                    <a:pt x="312610" y="529539"/>
                  </a:lnTo>
                  <a:lnTo>
                    <a:pt x="325081" y="541959"/>
                  </a:lnTo>
                  <a:lnTo>
                    <a:pt x="338772" y="550164"/>
                  </a:lnTo>
                  <a:lnTo>
                    <a:pt x="476529" y="607542"/>
                  </a:lnTo>
                  <a:lnTo>
                    <a:pt x="481342" y="606386"/>
                  </a:lnTo>
                  <a:lnTo>
                    <a:pt x="497852" y="587070"/>
                  </a:lnTo>
                  <a:lnTo>
                    <a:pt x="520839" y="589292"/>
                  </a:lnTo>
                  <a:lnTo>
                    <a:pt x="522947" y="589292"/>
                  </a:lnTo>
                  <a:lnTo>
                    <a:pt x="523951" y="589114"/>
                  </a:lnTo>
                  <a:lnTo>
                    <a:pt x="524764" y="588835"/>
                  </a:lnTo>
                  <a:lnTo>
                    <a:pt x="525538" y="588835"/>
                  </a:lnTo>
                  <a:lnTo>
                    <a:pt x="529882" y="587070"/>
                  </a:lnTo>
                  <a:lnTo>
                    <a:pt x="538467" y="583577"/>
                  </a:lnTo>
                  <a:lnTo>
                    <a:pt x="578307" y="567372"/>
                  </a:lnTo>
                  <a:lnTo>
                    <a:pt x="588175" y="563359"/>
                  </a:lnTo>
                  <a:lnTo>
                    <a:pt x="665149" y="532041"/>
                  </a:lnTo>
                  <a:lnTo>
                    <a:pt x="667512" y="529272"/>
                  </a:lnTo>
                  <a:lnTo>
                    <a:pt x="701001" y="380403"/>
                  </a:lnTo>
                  <a:lnTo>
                    <a:pt x="827671" y="327901"/>
                  </a:lnTo>
                  <a:lnTo>
                    <a:pt x="835926" y="331292"/>
                  </a:lnTo>
                  <a:lnTo>
                    <a:pt x="838911" y="338518"/>
                  </a:lnTo>
                  <a:lnTo>
                    <a:pt x="839647" y="340233"/>
                  </a:lnTo>
                  <a:lnTo>
                    <a:pt x="840003" y="342061"/>
                  </a:lnTo>
                  <a:lnTo>
                    <a:pt x="840117" y="355930"/>
                  </a:lnTo>
                  <a:lnTo>
                    <a:pt x="840155" y="357187"/>
                  </a:lnTo>
                  <a:lnTo>
                    <a:pt x="836383" y="362661"/>
                  </a:lnTo>
                  <a:lnTo>
                    <a:pt x="830630" y="364693"/>
                  </a:lnTo>
                  <a:lnTo>
                    <a:pt x="820610" y="369684"/>
                  </a:lnTo>
                  <a:lnTo>
                    <a:pt x="812838" y="377380"/>
                  </a:lnTo>
                  <a:lnTo>
                    <a:pt x="807808" y="387096"/>
                  </a:lnTo>
                  <a:lnTo>
                    <a:pt x="806018" y="398157"/>
                  </a:lnTo>
                  <a:lnTo>
                    <a:pt x="806069" y="409130"/>
                  </a:lnTo>
                  <a:lnTo>
                    <a:pt x="826719" y="441477"/>
                  </a:lnTo>
                  <a:lnTo>
                    <a:pt x="840701" y="444601"/>
                  </a:lnTo>
                  <a:lnTo>
                    <a:pt x="844892" y="444601"/>
                  </a:lnTo>
                  <a:lnTo>
                    <a:pt x="885863" y="425399"/>
                  </a:lnTo>
                  <a:lnTo>
                    <a:pt x="919238" y="394030"/>
                  </a:lnTo>
                  <a:lnTo>
                    <a:pt x="934656" y="362178"/>
                  </a:lnTo>
                  <a:lnTo>
                    <a:pt x="940092" y="326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331211" y="2154184"/>
            <a:ext cx="94043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140" dirty="0">
                <a:solidFill>
                  <a:srgbClr val="FFB900"/>
                </a:solidFill>
                <a:latin typeface="Times New Roman"/>
                <a:cs typeface="Times New Roman"/>
              </a:rPr>
              <a:t>ΠΟΙΟΣ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46122" y="3848337"/>
            <a:ext cx="79883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100"/>
              </a:spcBef>
            </a:pP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Ανοικτό</a:t>
            </a:r>
            <a:r>
              <a:rPr sz="11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όλους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35246" y="1711210"/>
            <a:ext cx="2879725" cy="342265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571235" y="2154184"/>
            <a:ext cx="2203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5" dirty="0">
                <a:solidFill>
                  <a:srgbClr val="FFB900"/>
                </a:solidFill>
                <a:latin typeface="Calibri"/>
                <a:cs typeface="Calibri"/>
              </a:rPr>
              <a:t>ΤΙ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16372" y="3848363"/>
            <a:ext cx="2122170" cy="89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Θεμελιώδης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κατανόηση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ανθρώπινων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παραγόντων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 την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ναυτιλιακό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4114165" cy="6880225"/>
            <a:chOff x="6882205" y="0"/>
            <a:chExt cx="411416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125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557" y="0"/>
                  </a:moveTo>
                  <a:lnTo>
                    <a:pt x="2528544" y="0"/>
                  </a:lnTo>
                  <a:lnTo>
                    <a:pt x="2105990" y="1541145"/>
                  </a:lnTo>
                  <a:lnTo>
                    <a:pt x="1763471" y="2816987"/>
                  </a:lnTo>
                  <a:lnTo>
                    <a:pt x="1738680" y="2854680"/>
                  </a:lnTo>
                  <a:lnTo>
                    <a:pt x="1705495" y="2883065"/>
                  </a:lnTo>
                  <a:lnTo>
                    <a:pt x="1666252" y="2901150"/>
                  </a:lnTo>
                  <a:lnTo>
                    <a:pt x="1623288" y="2907868"/>
                  </a:lnTo>
                  <a:lnTo>
                    <a:pt x="1578940" y="2902204"/>
                  </a:lnTo>
                  <a:lnTo>
                    <a:pt x="1532801" y="2881236"/>
                  </a:lnTo>
                  <a:lnTo>
                    <a:pt x="1496568" y="2847975"/>
                  </a:lnTo>
                  <a:lnTo>
                    <a:pt x="1472209" y="2805734"/>
                  </a:lnTo>
                  <a:lnTo>
                    <a:pt x="1461668" y="2757805"/>
                  </a:lnTo>
                  <a:lnTo>
                    <a:pt x="1466926" y="2707513"/>
                  </a:lnTo>
                  <a:lnTo>
                    <a:pt x="1726514" y="1749679"/>
                  </a:lnTo>
                  <a:lnTo>
                    <a:pt x="1732559" y="1714080"/>
                  </a:lnTo>
                  <a:lnTo>
                    <a:pt x="1723542" y="1643265"/>
                  </a:lnTo>
                  <a:lnTo>
                    <a:pt x="1687855" y="1579791"/>
                  </a:lnTo>
                  <a:lnTo>
                    <a:pt x="1643265" y="1543519"/>
                  </a:lnTo>
                  <a:lnTo>
                    <a:pt x="1631238" y="1536039"/>
                  </a:lnTo>
                  <a:lnTo>
                    <a:pt x="1596821" y="1523276"/>
                  </a:lnTo>
                  <a:lnTo>
                    <a:pt x="1596999" y="1523276"/>
                  </a:lnTo>
                  <a:lnTo>
                    <a:pt x="1547749" y="1516799"/>
                  </a:lnTo>
                  <a:lnTo>
                    <a:pt x="1500378" y="1523276"/>
                  </a:lnTo>
                  <a:lnTo>
                    <a:pt x="1456829" y="1541424"/>
                  </a:lnTo>
                  <a:lnTo>
                    <a:pt x="1419326" y="1569935"/>
                  </a:lnTo>
                  <a:lnTo>
                    <a:pt x="1390116" y="1607566"/>
                  </a:lnTo>
                  <a:lnTo>
                    <a:pt x="1371422" y="1653032"/>
                  </a:lnTo>
                  <a:lnTo>
                    <a:pt x="976833" y="3108198"/>
                  </a:lnTo>
                  <a:lnTo>
                    <a:pt x="4140" y="6844284"/>
                  </a:lnTo>
                  <a:lnTo>
                    <a:pt x="330" y="6857009"/>
                  </a:lnTo>
                  <a:lnTo>
                    <a:pt x="0" y="6858000"/>
                  </a:lnTo>
                  <a:lnTo>
                    <a:pt x="26593" y="6858000"/>
                  </a:lnTo>
                  <a:lnTo>
                    <a:pt x="1002233" y="3115945"/>
                  </a:lnTo>
                  <a:lnTo>
                    <a:pt x="1396822" y="1660652"/>
                  </a:lnTo>
                  <a:lnTo>
                    <a:pt x="1417840" y="1614576"/>
                  </a:lnTo>
                  <a:lnTo>
                    <a:pt x="1451114" y="1578394"/>
                  </a:lnTo>
                  <a:lnTo>
                    <a:pt x="1493354" y="1554048"/>
                  </a:lnTo>
                  <a:lnTo>
                    <a:pt x="1541297" y="1543519"/>
                  </a:lnTo>
                  <a:lnTo>
                    <a:pt x="1591640" y="1548765"/>
                  </a:lnTo>
                  <a:lnTo>
                    <a:pt x="1620875" y="1559928"/>
                  </a:lnTo>
                  <a:lnTo>
                    <a:pt x="1669326" y="1597037"/>
                  </a:lnTo>
                  <a:lnTo>
                    <a:pt x="1700237" y="1651076"/>
                  </a:lnTo>
                  <a:lnTo>
                    <a:pt x="1707857" y="1711960"/>
                  </a:lnTo>
                  <a:lnTo>
                    <a:pt x="1702384" y="1743329"/>
                  </a:lnTo>
                  <a:lnTo>
                    <a:pt x="1442669" y="2701163"/>
                  </a:lnTo>
                  <a:lnTo>
                    <a:pt x="1436217" y="2750121"/>
                  </a:lnTo>
                  <a:lnTo>
                    <a:pt x="1442707" y="2797479"/>
                  </a:lnTo>
                  <a:lnTo>
                    <a:pt x="1460855" y="2840990"/>
                  </a:lnTo>
                  <a:lnTo>
                    <a:pt x="1489405" y="2878455"/>
                  </a:lnTo>
                  <a:lnTo>
                    <a:pt x="1527073" y="2907652"/>
                  </a:lnTo>
                  <a:lnTo>
                    <a:pt x="1572590" y="2926334"/>
                  </a:lnTo>
                  <a:lnTo>
                    <a:pt x="1624495" y="2932480"/>
                  </a:lnTo>
                  <a:lnTo>
                    <a:pt x="1674672" y="2924302"/>
                  </a:lnTo>
                  <a:lnTo>
                    <a:pt x="1709928" y="2907868"/>
                  </a:lnTo>
                  <a:lnTo>
                    <a:pt x="1720392" y="2902991"/>
                  </a:lnTo>
                  <a:lnTo>
                    <a:pt x="1758975" y="2869781"/>
                  </a:lnTo>
                  <a:lnTo>
                    <a:pt x="1787728" y="2825877"/>
                  </a:lnTo>
                  <a:lnTo>
                    <a:pt x="1787728" y="2824607"/>
                  </a:lnTo>
                  <a:lnTo>
                    <a:pt x="2130120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02348"/>
            <a:ext cx="3980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/>
              <a:t>Μέθοδος</a:t>
            </a:r>
            <a:r>
              <a:rPr spc="160" dirty="0"/>
              <a:t> </a:t>
            </a:r>
            <a:r>
              <a:rPr spc="204" dirty="0"/>
              <a:t>αξιολόγησης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6769" y="1422400"/>
            <a:ext cx="561276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" dirty="0">
                <a:latin typeface="Calibri"/>
                <a:cs typeface="Calibri"/>
              </a:rPr>
              <a:t>Περιγράψτε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τα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στοιχεία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αξιολόγησης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και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τη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διαδικασία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αξιολόγησης</a:t>
            </a:r>
            <a:endParaRPr sz="155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63905" y="2181986"/>
          <a:ext cx="7582535" cy="11112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3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Στοιχείο</a:t>
                      </a:r>
                      <a:r>
                        <a:rPr sz="15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αξιολόγησης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9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Πώς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90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Σημειώσεις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u="sng" spc="1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Ημέρα</a:t>
                      </a:r>
                      <a:r>
                        <a:rPr sz="1500" b="1" u="sng" spc="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8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1:</a:t>
                      </a:r>
                      <a:r>
                        <a:rPr sz="1500" b="1" u="sng" spc="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114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Ομαδική</a:t>
                      </a:r>
                      <a:r>
                        <a:rPr sz="1500" b="1" u="sng" spc="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1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παρουσίαση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7C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u="sng" spc="1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Μελέτη</a:t>
                      </a:r>
                      <a:r>
                        <a:rPr sz="15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1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περίπτωσης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7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spc="155" dirty="0">
                          <a:latin typeface="Calibri"/>
                          <a:cs typeface="Calibri"/>
                        </a:rPr>
                        <a:t>Ημέρα</a:t>
                      </a:r>
                      <a:r>
                        <a:rPr sz="1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14" dirty="0">
                          <a:latin typeface="Calibri"/>
                          <a:cs typeface="Calibri"/>
                        </a:rPr>
                        <a:t>2:</a:t>
                      </a:r>
                      <a:r>
                        <a:rPr sz="1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20" dirty="0">
                          <a:latin typeface="Calibri"/>
                          <a:cs typeface="Calibri"/>
                        </a:rPr>
                        <a:t>Κουίζ</a:t>
                      </a:r>
                      <a:r>
                        <a:rPr sz="15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55" dirty="0">
                          <a:latin typeface="Calibri"/>
                          <a:cs typeface="Calibri"/>
                        </a:rPr>
                        <a:t>πολλαπλών</a:t>
                      </a:r>
                      <a:r>
                        <a:rPr sz="1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επιλογών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spc="65" dirty="0">
                          <a:latin typeface="Calibri"/>
                          <a:cs typeface="Calibri"/>
                        </a:rPr>
                        <a:t>Διαδικτυακά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55" dirty="0">
                          <a:latin typeface="Calibri"/>
                          <a:cs typeface="Calibri"/>
                        </a:rPr>
                        <a:t>κουίζ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3689" y="0"/>
            <a:ext cx="5024882" cy="6857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125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557" y="0"/>
                  </a:moveTo>
                  <a:lnTo>
                    <a:pt x="2528544" y="0"/>
                  </a:lnTo>
                  <a:lnTo>
                    <a:pt x="2105990" y="1541145"/>
                  </a:lnTo>
                  <a:lnTo>
                    <a:pt x="1763471" y="2816987"/>
                  </a:lnTo>
                  <a:lnTo>
                    <a:pt x="1738680" y="2854680"/>
                  </a:lnTo>
                  <a:lnTo>
                    <a:pt x="1705495" y="2883065"/>
                  </a:lnTo>
                  <a:lnTo>
                    <a:pt x="1666252" y="2901150"/>
                  </a:lnTo>
                  <a:lnTo>
                    <a:pt x="1623288" y="2907868"/>
                  </a:lnTo>
                  <a:lnTo>
                    <a:pt x="1578940" y="2902204"/>
                  </a:lnTo>
                  <a:lnTo>
                    <a:pt x="1532801" y="2881236"/>
                  </a:lnTo>
                  <a:lnTo>
                    <a:pt x="1496568" y="2847975"/>
                  </a:lnTo>
                  <a:lnTo>
                    <a:pt x="1472209" y="2805734"/>
                  </a:lnTo>
                  <a:lnTo>
                    <a:pt x="1461668" y="2757805"/>
                  </a:lnTo>
                  <a:lnTo>
                    <a:pt x="1466926" y="2707513"/>
                  </a:lnTo>
                  <a:lnTo>
                    <a:pt x="1726514" y="1749679"/>
                  </a:lnTo>
                  <a:lnTo>
                    <a:pt x="1732559" y="1714080"/>
                  </a:lnTo>
                  <a:lnTo>
                    <a:pt x="1723542" y="1643265"/>
                  </a:lnTo>
                  <a:lnTo>
                    <a:pt x="1687855" y="1579791"/>
                  </a:lnTo>
                  <a:lnTo>
                    <a:pt x="1643265" y="1543519"/>
                  </a:lnTo>
                  <a:lnTo>
                    <a:pt x="1631238" y="1536039"/>
                  </a:lnTo>
                  <a:lnTo>
                    <a:pt x="1596821" y="1523276"/>
                  </a:lnTo>
                  <a:lnTo>
                    <a:pt x="1596999" y="1523276"/>
                  </a:lnTo>
                  <a:lnTo>
                    <a:pt x="1547749" y="1516799"/>
                  </a:lnTo>
                  <a:lnTo>
                    <a:pt x="1500378" y="1523276"/>
                  </a:lnTo>
                  <a:lnTo>
                    <a:pt x="1456829" y="1541424"/>
                  </a:lnTo>
                  <a:lnTo>
                    <a:pt x="1419326" y="1569935"/>
                  </a:lnTo>
                  <a:lnTo>
                    <a:pt x="1390116" y="1607566"/>
                  </a:lnTo>
                  <a:lnTo>
                    <a:pt x="1371422" y="1653032"/>
                  </a:lnTo>
                  <a:lnTo>
                    <a:pt x="976833" y="3108198"/>
                  </a:lnTo>
                  <a:lnTo>
                    <a:pt x="4140" y="6844284"/>
                  </a:lnTo>
                  <a:lnTo>
                    <a:pt x="330" y="6857009"/>
                  </a:lnTo>
                  <a:lnTo>
                    <a:pt x="0" y="6858000"/>
                  </a:lnTo>
                  <a:lnTo>
                    <a:pt x="26593" y="6858000"/>
                  </a:lnTo>
                  <a:lnTo>
                    <a:pt x="1002233" y="3115945"/>
                  </a:lnTo>
                  <a:lnTo>
                    <a:pt x="1396822" y="1660652"/>
                  </a:lnTo>
                  <a:lnTo>
                    <a:pt x="1417840" y="1614576"/>
                  </a:lnTo>
                  <a:lnTo>
                    <a:pt x="1451114" y="1578394"/>
                  </a:lnTo>
                  <a:lnTo>
                    <a:pt x="1493354" y="1554048"/>
                  </a:lnTo>
                  <a:lnTo>
                    <a:pt x="1541297" y="1543519"/>
                  </a:lnTo>
                  <a:lnTo>
                    <a:pt x="1591640" y="1548765"/>
                  </a:lnTo>
                  <a:lnTo>
                    <a:pt x="1620875" y="1559928"/>
                  </a:lnTo>
                  <a:lnTo>
                    <a:pt x="1669326" y="1597037"/>
                  </a:lnTo>
                  <a:lnTo>
                    <a:pt x="1700237" y="1651076"/>
                  </a:lnTo>
                  <a:lnTo>
                    <a:pt x="1707857" y="1711960"/>
                  </a:lnTo>
                  <a:lnTo>
                    <a:pt x="1702384" y="1743329"/>
                  </a:lnTo>
                  <a:lnTo>
                    <a:pt x="1442669" y="2701163"/>
                  </a:lnTo>
                  <a:lnTo>
                    <a:pt x="1436217" y="2750121"/>
                  </a:lnTo>
                  <a:lnTo>
                    <a:pt x="1442707" y="2797479"/>
                  </a:lnTo>
                  <a:lnTo>
                    <a:pt x="1460855" y="2840990"/>
                  </a:lnTo>
                  <a:lnTo>
                    <a:pt x="1489405" y="2878455"/>
                  </a:lnTo>
                  <a:lnTo>
                    <a:pt x="1527073" y="2907652"/>
                  </a:lnTo>
                  <a:lnTo>
                    <a:pt x="1572590" y="2926334"/>
                  </a:lnTo>
                  <a:lnTo>
                    <a:pt x="1624495" y="2932480"/>
                  </a:lnTo>
                  <a:lnTo>
                    <a:pt x="1674672" y="2924302"/>
                  </a:lnTo>
                  <a:lnTo>
                    <a:pt x="1709928" y="2907868"/>
                  </a:lnTo>
                  <a:lnTo>
                    <a:pt x="1720392" y="2902991"/>
                  </a:lnTo>
                  <a:lnTo>
                    <a:pt x="1758975" y="2869781"/>
                  </a:lnTo>
                  <a:lnTo>
                    <a:pt x="1787728" y="2825877"/>
                  </a:lnTo>
                  <a:lnTo>
                    <a:pt x="1787728" y="2824607"/>
                  </a:lnTo>
                  <a:lnTo>
                    <a:pt x="2130120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6576" y="0"/>
              <a:ext cx="5301996" cy="6857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02360"/>
            <a:ext cx="39960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5" dirty="0"/>
              <a:t>Ομαδική</a:t>
            </a:r>
            <a:r>
              <a:rPr spc="215" dirty="0"/>
              <a:t> </a:t>
            </a:r>
            <a:r>
              <a:rPr spc="280" dirty="0"/>
              <a:t>παρουσίαση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3590" y="1544777"/>
            <a:ext cx="6629400" cy="393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 indent="-78740">
              <a:lnSpc>
                <a:spcPts val="1939"/>
              </a:lnSpc>
              <a:buClr>
                <a:srgbClr val="FFB900"/>
              </a:buClr>
              <a:buSzPct val="113333"/>
              <a:buFont typeface="Arial"/>
              <a:buChar char="•"/>
              <a:tabLst>
                <a:tab pos="91440" algn="l"/>
              </a:tabLst>
            </a:pPr>
            <a:r>
              <a:rPr sz="15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Οι</a:t>
            </a:r>
            <a:r>
              <a:rPr sz="1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ομάδες</a:t>
            </a:r>
            <a:r>
              <a:rPr sz="1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θα</a:t>
            </a:r>
            <a:r>
              <a:rPr sz="15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γίνουν</a:t>
            </a:r>
            <a:endParaRPr sz="1500">
              <a:latin typeface="Calibri"/>
              <a:cs typeface="Calibri"/>
            </a:endParaRPr>
          </a:p>
          <a:p>
            <a:pPr marL="91440" indent="-78740">
              <a:lnSpc>
                <a:spcPct val="100000"/>
              </a:lnSpc>
              <a:spcBef>
                <a:spcPts val="1310"/>
              </a:spcBef>
              <a:buClr>
                <a:srgbClr val="FFB900"/>
              </a:buClr>
              <a:buSzPct val="113333"/>
              <a:buFont typeface="Arial"/>
              <a:buChar char="•"/>
              <a:tabLst>
                <a:tab pos="91440" algn="l"/>
              </a:tabLst>
            </a:pPr>
            <a:r>
              <a:rPr sz="1500" u="sng" spc="1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Θα</a:t>
            </a:r>
            <a:r>
              <a:rPr sz="15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σας</a:t>
            </a:r>
            <a:r>
              <a:rPr sz="15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δοθεί</a:t>
            </a:r>
            <a:r>
              <a:rPr sz="15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μια</a:t>
            </a:r>
            <a:r>
              <a:rPr sz="15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μελέτη</a:t>
            </a:r>
            <a:r>
              <a:rPr sz="1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περίπτωσης</a:t>
            </a:r>
            <a:endParaRPr sz="1500">
              <a:latin typeface="Calibri"/>
              <a:cs typeface="Calibri"/>
            </a:endParaRPr>
          </a:p>
          <a:p>
            <a:pPr marL="91440" indent="-78740">
              <a:lnSpc>
                <a:spcPct val="100000"/>
              </a:lnSpc>
              <a:spcBef>
                <a:spcPts val="1325"/>
              </a:spcBef>
              <a:buClr>
                <a:srgbClr val="FFB900"/>
              </a:buClr>
              <a:buSzPct val="113333"/>
              <a:buFont typeface="Arial"/>
              <a:buChar char="•"/>
              <a:tabLst>
                <a:tab pos="91440" algn="l"/>
              </a:tabLst>
            </a:pPr>
            <a:r>
              <a:rPr sz="15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2-3</a:t>
            </a:r>
            <a:r>
              <a:rPr sz="1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ώρες</a:t>
            </a:r>
            <a:r>
              <a:rPr sz="1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προετοιμασίας</a:t>
            </a:r>
            <a:endParaRPr sz="1500">
              <a:latin typeface="Calibri"/>
              <a:cs typeface="Calibri"/>
            </a:endParaRPr>
          </a:p>
          <a:p>
            <a:pPr marL="91440" indent="-78740">
              <a:lnSpc>
                <a:spcPct val="100000"/>
              </a:lnSpc>
              <a:spcBef>
                <a:spcPts val="1325"/>
              </a:spcBef>
              <a:buClr>
                <a:srgbClr val="FFB900"/>
              </a:buClr>
              <a:buSzPct val="113333"/>
              <a:buFont typeface="Arial"/>
              <a:buChar char="•"/>
              <a:tabLst>
                <a:tab pos="91440" algn="l"/>
              </a:tabLst>
            </a:pPr>
            <a:r>
              <a:rPr sz="15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Η</a:t>
            </a:r>
            <a:r>
              <a:rPr sz="1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παρουσίαση</a:t>
            </a:r>
            <a:r>
              <a:rPr sz="1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διαρκεί</a:t>
            </a:r>
            <a:r>
              <a:rPr sz="1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15</a:t>
            </a:r>
            <a:r>
              <a:rPr sz="1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λεπτά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500" b="1" spc="90" dirty="0">
                <a:solidFill>
                  <a:srgbClr val="0C0C0C"/>
                </a:solidFill>
                <a:latin typeface="Calibri"/>
                <a:cs typeface="Calibri"/>
              </a:rPr>
              <a:t>Εκτέλεση</a:t>
            </a:r>
            <a:r>
              <a:rPr sz="1500" spc="90" dirty="0">
                <a:solidFill>
                  <a:srgbClr val="0C0C0C"/>
                </a:solidFill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Calibri"/>
              <a:cs typeface="Calibri"/>
            </a:endParaRPr>
          </a:p>
          <a:p>
            <a:pPr marL="12700" marR="5080">
              <a:lnSpc>
                <a:spcPts val="1789"/>
              </a:lnSpc>
              <a:buClr>
                <a:srgbClr val="FFB900"/>
              </a:buClr>
              <a:buSzPct val="113333"/>
              <a:buFont typeface="Arial"/>
              <a:buChar char="•"/>
              <a:tabLst>
                <a:tab pos="91440" algn="l"/>
              </a:tabLst>
            </a:pPr>
            <a:r>
              <a:rPr sz="1500" spc="100" dirty="0">
                <a:solidFill>
                  <a:srgbClr val="0C0C0C"/>
                </a:solidFill>
                <a:latin typeface="Calibri"/>
                <a:cs typeface="Calibri"/>
              </a:rPr>
              <a:t>Συμπεριλάβετε</a:t>
            </a:r>
            <a:r>
              <a:rPr sz="1500" spc="5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0C0C0C"/>
                </a:solidFill>
                <a:latin typeface="Calibri"/>
                <a:cs typeface="Calibri"/>
              </a:rPr>
              <a:t>οπτικά</a:t>
            </a:r>
            <a:r>
              <a:rPr sz="1500" spc="6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14" dirty="0">
                <a:solidFill>
                  <a:srgbClr val="0C0C0C"/>
                </a:solidFill>
                <a:latin typeface="Calibri"/>
                <a:cs typeface="Calibri"/>
              </a:rPr>
              <a:t>βοηθήματα</a:t>
            </a:r>
            <a:r>
              <a:rPr sz="1500" spc="5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14" dirty="0">
                <a:solidFill>
                  <a:srgbClr val="0C0C0C"/>
                </a:solidFill>
                <a:latin typeface="Calibri"/>
                <a:cs typeface="Calibri"/>
              </a:rPr>
              <a:t>όπως</a:t>
            </a:r>
            <a:r>
              <a:rPr sz="1500" spc="6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0C0C0C"/>
                </a:solidFill>
                <a:latin typeface="Calibri"/>
                <a:cs typeface="Calibri"/>
              </a:rPr>
              <a:t>διαγράμματα</a:t>
            </a:r>
            <a:r>
              <a:rPr sz="1500" spc="5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20" dirty="0">
                <a:solidFill>
                  <a:srgbClr val="0C0C0C"/>
                </a:solidFill>
                <a:latin typeface="Calibri"/>
                <a:cs typeface="Calibri"/>
              </a:rPr>
              <a:t>ή</a:t>
            </a:r>
            <a:r>
              <a:rPr sz="1500" spc="5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85" dirty="0">
                <a:solidFill>
                  <a:srgbClr val="0C0C0C"/>
                </a:solidFill>
                <a:latin typeface="Calibri"/>
                <a:cs typeface="Calibri"/>
              </a:rPr>
              <a:t>infographics</a:t>
            </a:r>
            <a:r>
              <a:rPr sz="1500" spc="6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0C0C0C"/>
                </a:solidFill>
                <a:latin typeface="Calibri"/>
                <a:cs typeface="Calibri"/>
              </a:rPr>
              <a:t>για </a:t>
            </a:r>
            <a:r>
              <a:rPr sz="1500" spc="-32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0C0C0C"/>
                </a:solidFill>
                <a:latin typeface="Calibri"/>
                <a:cs typeface="Calibri"/>
              </a:rPr>
              <a:t>να</a:t>
            </a:r>
            <a:r>
              <a:rPr sz="1500" spc="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0C0C0C"/>
                </a:solidFill>
                <a:latin typeface="Calibri"/>
                <a:cs typeface="Calibri"/>
              </a:rPr>
              <a:t>απεικονίσετε</a:t>
            </a:r>
            <a:r>
              <a:rPr sz="1500" spc="5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0C0C0C"/>
                </a:solidFill>
                <a:latin typeface="Calibri"/>
                <a:cs typeface="Calibri"/>
              </a:rPr>
              <a:t>τα</a:t>
            </a:r>
            <a:r>
              <a:rPr sz="1500" spc="5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0C0C0C"/>
                </a:solidFill>
                <a:latin typeface="Calibri"/>
                <a:cs typeface="Calibri"/>
              </a:rPr>
              <a:t>βασικά</a:t>
            </a:r>
            <a:r>
              <a:rPr sz="1500" spc="5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0C0C0C"/>
                </a:solidFill>
                <a:latin typeface="Calibri"/>
                <a:cs typeface="Calibri"/>
              </a:rPr>
              <a:t>σημεία.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2700" marR="69850">
              <a:lnSpc>
                <a:spcPts val="1789"/>
              </a:lnSpc>
              <a:buClr>
                <a:srgbClr val="FFB900"/>
              </a:buClr>
              <a:buSzPct val="113333"/>
              <a:buFont typeface="Arial"/>
              <a:buChar char="•"/>
              <a:tabLst>
                <a:tab pos="91440" algn="l"/>
              </a:tabLst>
            </a:pPr>
            <a:r>
              <a:rPr sz="1500" spc="125" dirty="0">
                <a:solidFill>
                  <a:srgbClr val="0C0C0C"/>
                </a:solidFill>
                <a:latin typeface="Calibri"/>
                <a:cs typeface="Calibri"/>
              </a:rPr>
              <a:t>Στόχος: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Προσδιορισμός </a:t>
            </a:r>
            <a:r>
              <a:rPr sz="1500" spc="125" dirty="0">
                <a:solidFill>
                  <a:srgbClr val="0C0C0C"/>
                </a:solidFill>
                <a:latin typeface="Calibri"/>
                <a:cs typeface="Calibri"/>
              </a:rPr>
              <a:t>και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συζήτηση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του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τρόπου </a:t>
            </a:r>
            <a:r>
              <a:rPr sz="1500" spc="150" dirty="0">
                <a:solidFill>
                  <a:srgbClr val="0C0C0C"/>
                </a:solidFill>
                <a:latin typeface="Calibri"/>
                <a:cs typeface="Calibri"/>
              </a:rPr>
              <a:t>με </a:t>
            </a:r>
            <a:r>
              <a:rPr sz="1500" spc="130" dirty="0">
                <a:solidFill>
                  <a:srgbClr val="0C0C0C"/>
                </a:solidFill>
                <a:latin typeface="Calibri"/>
                <a:cs typeface="Calibri"/>
              </a:rPr>
              <a:t>τον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οποίο </a:t>
            </a:r>
            <a:r>
              <a:rPr sz="1500" spc="114" dirty="0">
                <a:solidFill>
                  <a:srgbClr val="0C0C0C"/>
                </a:solidFill>
                <a:latin typeface="Calibri"/>
                <a:cs typeface="Calibri"/>
              </a:rPr>
              <a:t>οι </a:t>
            </a:r>
            <a:r>
              <a:rPr sz="1500" spc="12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ανθρώπινοι</a:t>
            </a:r>
            <a:r>
              <a:rPr sz="1500" spc="7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παράγοντες</a:t>
            </a:r>
            <a:r>
              <a:rPr sz="1500" spc="7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55" dirty="0">
                <a:solidFill>
                  <a:srgbClr val="0C0C0C"/>
                </a:solidFill>
                <a:latin typeface="Calibri"/>
                <a:cs typeface="Calibri"/>
              </a:rPr>
              <a:t>μπορούν</a:t>
            </a:r>
            <a:r>
              <a:rPr sz="1500" spc="7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0C0C0C"/>
                </a:solidFill>
                <a:latin typeface="Calibri"/>
                <a:cs typeface="Calibri"/>
              </a:rPr>
              <a:t>να</a:t>
            </a:r>
            <a:r>
              <a:rPr sz="1500" spc="7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επηρεάσουν</a:t>
            </a:r>
            <a:r>
              <a:rPr sz="1500" spc="7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0C0C0C"/>
                </a:solidFill>
                <a:latin typeface="Calibri"/>
                <a:cs typeface="Calibri"/>
              </a:rPr>
              <a:t>την</a:t>
            </a:r>
            <a:r>
              <a:rPr sz="1500" spc="7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0C0C0C"/>
                </a:solidFill>
                <a:latin typeface="Calibri"/>
                <a:cs typeface="Calibri"/>
              </a:rPr>
              <a:t>ασφάλεια</a:t>
            </a:r>
            <a:r>
              <a:rPr sz="1500" spc="6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στον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 κυβερνοχώρο</a:t>
            </a:r>
            <a:r>
              <a:rPr sz="1500" spc="8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στον</a:t>
            </a:r>
            <a:r>
              <a:rPr sz="1500" spc="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0C0C0C"/>
                </a:solidFill>
                <a:latin typeface="Calibri"/>
                <a:cs typeface="Calibri"/>
              </a:rPr>
              <a:t>ναυτιλιακό</a:t>
            </a:r>
            <a:r>
              <a:rPr sz="1500" spc="7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τομέα</a:t>
            </a:r>
            <a:r>
              <a:rPr sz="1500" spc="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0C0C0C"/>
                </a:solidFill>
                <a:latin typeface="Calibri"/>
                <a:cs typeface="Calibri"/>
              </a:rPr>
              <a:t>και</a:t>
            </a:r>
            <a:r>
              <a:rPr sz="1500" spc="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συζήτηση</a:t>
            </a:r>
            <a:r>
              <a:rPr sz="1500" spc="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0C0C0C"/>
                </a:solidFill>
                <a:latin typeface="Calibri"/>
                <a:cs typeface="Calibri"/>
              </a:rPr>
              <a:t>τρόπων</a:t>
            </a:r>
            <a:r>
              <a:rPr sz="1500" spc="6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0C0C0C"/>
                </a:solidFill>
                <a:latin typeface="Calibri"/>
                <a:cs typeface="Calibri"/>
              </a:rPr>
              <a:t>ενίσχυσης </a:t>
            </a:r>
            <a:r>
              <a:rPr sz="1500" spc="-32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των </a:t>
            </a:r>
            <a:r>
              <a:rPr sz="1500" spc="150" dirty="0">
                <a:solidFill>
                  <a:srgbClr val="0C0C0C"/>
                </a:solidFill>
                <a:latin typeface="Calibri"/>
                <a:cs typeface="Calibri"/>
              </a:rPr>
              <a:t>ανθρώπινων </a:t>
            </a:r>
            <a:r>
              <a:rPr sz="1500" spc="130" dirty="0">
                <a:solidFill>
                  <a:srgbClr val="0C0C0C"/>
                </a:solidFill>
                <a:latin typeface="Calibri"/>
                <a:cs typeface="Calibri"/>
              </a:rPr>
              <a:t>στοιχείων </a:t>
            </a:r>
            <a:r>
              <a:rPr sz="1500" spc="125" dirty="0">
                <a:solidFill>
                  <a:srgbClr val="0C0C0C"/>
                </a:solidFill>
                <a:latin typeface="Calibri"/>
                <a:cs typeface="Calibri"/>
              </a:rPr>
              <a:t>για </a:t>
            </a:r>
            <a:r>
              <a:rPr sz="1500" spc="130" dirty="0">
                <a:solidFill>
                  <a:srgbClr val="0C0C0C"/>
                </a:solidFill>
                <a:latin typeface="Calibri"/>
                <a:cs typeface="Calibri"/>
              </a:rPr>
              <a:t>την </a:t>
            </a:r>
            <a:r>
              <a:rPr sz="1500" spc="160" dirty="0">
                <a:solidFill>
                  <a:srgbClr val="0C0C0C"/>
                </a:solidFill>
                <a:latin typeface="Calibri"/>
                <a:cs typeface="Calibri"/>
              </a:rPr>
              <a:t>πρόληψη </a:t>
            </a:r>
            <a:r>
              <a:rPr sz="1500" spc="140" dirty="0">
                <a:solidFill>
                  <a:srgbClr val="0C0C0C"/>
                </a:solidFill>
                <a:latin typeface="Calibri"/>
                <a:cs typeface="Calibri"/>
              </a:rPr>
              <a:t>μελλοντικών </a:t>
            </a:r>
            <a:r>
              <a:rPr sz="1500" spc="1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0C0C0C"/>
                </a:solidFill>
                <a:latin typeface="Calibri"/>
                <a:cs typeface="Calibri"/>
              </a:rPr>
              <a:t>περιστατικών.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702348"/>
            <a:ext cx="39960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5" dirty="0"/>
              <a:t>Ομαδική</a:t>
            </a:r>
            <a:r>
              <a:rPr spc="215" dirty="0"/>
              <a:t> </a:t>
            </a:r>
            <a:r>
              <a:rPr spc="280" dirty="0"/>
              <a:t>παρουσίαση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5450" y="1828927"/>
            <a:ext cx="7780020" cy="4060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0" dirty="0">
                <a:latin typeface="Calibri"/>
                <a:cs typeface="Calibri"/>
              </a:rPr>
              <a:t>Περίγραμμα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παρουσίασης: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65405" indent="-52705">
              <a:lnSpc>
                <a:spcPct val="100000"/>
              </a:lnSpc>
              <a:buClr>
                <a:srgbClr val="FFB900"/>
              </a:buClr>
              <a:buSzPct val="110000"/>
              <a:buFont typeface="Arial"/>
              <a:buChar char="•"/>
              <a:tabLst>
                <a:tab pos="65405" algn="l"/>
              </a:tabLst>
            </a:pPr>
            <a:r>
              <a:rPr sz="1000" spc="60" dirty="0">
                <a:latin typeface="Calibri"/>
                <a:cs typeface="Calibri"/>
              </a:rPr>
              <a:t>Εισαγωγή:</a:t>
            </a:r>
            <a:endParaRPr sz="100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150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70" dirty="0">
                <a:latin typeface="Calibri"/>
                <a:cs typeface="Calibri"/>
              </a:rPr>
              <a:t>Παρέχετε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μια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επισκόπηση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της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επιλεγμένης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περίπτωσης,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συμπεριλαμβανομένου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του</a:t>
            </a:r>
            <a:r>
              <a:rPr sz="750" spc="45" dirty="0">
                <a:latin typeface="Calibri"/>
                <a:cs typeface="Calibri"/>
              </a:rPr>
              <a:t> τι </a:t>
            </a:r>
            <a:r>
              <a:rPr sz="750" spc="75" dirty="0">
                <a:latin typeface="Calibri"/>
                <a:cs typeface="Calibri"/>
              </a:rPr>
              <a:t>συνέβη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και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του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αντίκτυπου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στις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θαλάσσιες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επιχειρήσεις.</a:t>
            </a:r>
            <a:endParaRPr sz="75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355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70" dirty="0">
                <a:latin typeface="Calibri"/>
                <a:cs typeface="Calibri"/>
              </a:rPr>
              <a:t>Λεπτομερής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ανάλυση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περίπτωσης:</a:t>
            </a:r>
            <a:endParaRPr sz="75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360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50" dirty="0">
                <a:latin typeface="Calibri"/>
                <a:cs typeface="Calibri"/>
              </a:rPr>
              <a:t>Περιγράψτε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το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χρονοδιάγραμμα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των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γεγονότων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και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τις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μεθόδους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που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χρησιμοποίησαν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οι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επιτιθέμενοι.</a:t>
            </a:r>
            <a:endParaRPr sz="75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355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45" dirty="0">
                <a:latin typeface="Calibri"/>
                <a:cs typeface="Calibri"/>
              </a:rPr>
              <a:t>Συζητήστε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τα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τρωτά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σημεία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που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αξιοποιήθηκαν,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εστιάζοντας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ιδιαίτερα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στον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ανθρώπινο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παράγοντα.</a:t>
            </a:r>
            <a:endParaRPr sz="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65405" indent="-52705">
              <a:lnSpc>
                <a:spcPct val="100000"/>
              </a:lnSpc>
              <a:buClr>
                <a:srgbClr val="FFB900"/>
              </a:buClr>
              <a:buSzPct val="110000"/>
              <a:buFont typeface="Arial"/>
              <a:buChar char="•"/>
              <a:tabLst>
                <a:tab pos="65405" algn="l"/>
              </a:tabLst>
            </a:pPr>
            <a:r>
              <a:rPr sz="1000" spc="60" dirty="0">
                <a:latin typeface="Calibri"/>
                <a:cs typeface="Calibri"/>
              </a:rPr>
              <a:t>Αξιολόγηση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ανθρώπινων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παραγόντων:</a:t>
            </a:r>
            <a:endParaRPr sz="100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155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50" dirty="0">
                <a:latin typeface="Calibri"/>
                <a:cs typeface="Calibri"/>
              </a:rPr>
              <a:t>Προσδιορίστε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συγκεκριμένα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ανθρώπινα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λάθη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ή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παραλείψεις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που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συνέβαλαν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στο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περιστατικό.</a:t>
            </a:r>
            <a:endParaRPr sz="75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355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50" dirty="0">
                <a:latin typeface="Calibri"/>
                <a:cs typeface="Calibri"/>
              </a:rPr>
              <a:t>Αναλύστε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ψυχολογικά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στοιχεία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όπως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η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εμπιστοσύνη,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ο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εφησυχασμός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ή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η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έλλειψη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ευαισθητοποίησης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σε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θέματα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κυβερνοασφάλειας.</a:t>
            </a:r>
            <a:endParaRPr sz="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65405" indent="-52705"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SzPct val="110000"/>
              <a:buFont typeface="Arial"/>
              <a:buChar char="•"/>
              <a:tabLst>
                <a:tab pos="65405" algn="l"/>
              </a:tabLst>
            </a:pPr>
            <a:r>
              <a:rPr sz="1000" spc="90" dirty="0">
                <a:latin typeface="Calibri"/>
                <a:cs typeface="Calibri"/>
              </a:rPr>
              <a:t>Ψυχολογικές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εκτιμήσεις:</a:t>
            </a:r>
            <a:endParaRPr sz="100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145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65" dirty="0">
                <a:latin typeface="Calibri"/>
                <a:cs typeface="Calibri"/>
              </a:rPr>
              <a:t>Αξιολογήστε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τις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γνωστικές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προκαταλήψεις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80" dirty="0">
                <a:latin typeface="Calibri"/>
                <a:cs typeface="Calibri"/>
              </a:rPr>
              <a:t>ή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τις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τεχνικές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κοινωνικής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μηχανικής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80" dirty="0">
                <a:latin typeface="Calibri"/>
                <a:cs typeface="Calibri"/>
              </a:rPr>
              <a:t>που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μπορεί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75" dirty="0">
                <a:latin typeface="Calibri"/>
                <a:cs typeface="Calibri"/>
              </a:rPr>
              <a:t>να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έπαιξαν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ρόλο.</a:t>
            </a:r>
            <a:endParaRPr sz="75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359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45" dirty="0">
                <a:latin typeface="Calibri"/>
                <a:cs typeface="Calibri"/>
              </a:rPr>
              <a:t>Συζητήστε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τον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ψυχολογικό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αντίκτυπο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στο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προσωπικό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και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πώς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αυτός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μπορεί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να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επηρέασε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την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αντίδρασή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του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στο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περιστατικό.</a:t>
            </a:r>
            <a:endParaRPr sz="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65405" indent="-52705">
              <a:lnSpc>
                <a:spcPct val="100000"/>
              </a:lnSpc>
              <a:buClr>
                <a:srgbClr val="FFB900"/>
              </a:buClr>
              <a:buSzPct val="110000"/>
              <a:buFont typeface="Arial"/>
              <a:buChar char="•"/>
              <a:tabLst>
                <a:tab pos="65405" algn="l"/>
              </a:tabLst>
            </a:pPr>
            <a:r>
              <a:rPr sz="1000" spc="60" dirty="0">
                <a:latin typeface="Calibri"/>
                <a:cs typeface="Calibri"/>
              </a:rPr>
              <a:t>Συστάσεις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βελτίωση:</a:t>
            </a:r>
            <a:endParaRPr sz="1000">
              <a:latin typeface="Calibri"/>
              <a:cs typeface="Calibri"/>
            </a:endParaRPr>
          </a:p>
          <a:p>
            <a:pPr marL="213360" marR="1576070" lvl="1">
              <a:lnSpc>
                <a:spcPct val="79200"/>
              </a:lnSpc>
              <a:spcBef>
                <a:spcPts val="380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55" dirty="0">
                <a:latin typeface="Calibri"/>
                <a:cs typeface="Calibri"/>
              </a:rPr>
              <a:t>Προσφέρετε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στρατηγικές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για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την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ενίσχυση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της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ασφάλειας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που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σχετίζεται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με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τον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ανθρώπινο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παράγοντα,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όπως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καλύτερη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κατάρτιση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ή 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αποτελεσματικότερες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εκστρατείες</a:t>
            </a:r>
            <a:r>
              <a:rPr sz="750" spc="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ευαισθητοποίησης.</a:t>
            </a:r>
            <a:endParaRPr sz="750">
              <a:latin typeface="Calibri"/>
              <a:cs typeface="Calibri"/>
            </a:endParaRPr>
          </a:p>
          <a:p>
            <a:pPr marL="253365" lvl="1" indent="-40005">
              <a:lnSpc>
                <a:spcPct val="100000"/>
              </a:lnSpc>
              <a:spcBef>
                <a:spcPts val="370"/>
              </a:spcBef>
              <a:buSzPct val="93333"/>
              <a:buFont typeface="Arial"/>
              <a:buChar char="•"/>
              <a:tabLst>
                <a:tab pos="253365" algn="l"/>
              </a:tabLst>
            </a:pPr>
            <a:r>
              <a:rPr sz="750" spc="50" dirty="0">
                <a:latin typeface="Calibri"/>
                <a:cs typeface="Calibri"/>
              </a:rPr>
              <a:t>Προτείνετε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πολιτικές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ή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πρακτικές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που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θα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μπορούσαν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να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μετριάσουν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παρόμοια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περιστατικά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στο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μέλλον.</a:t>
            </a:r>
            <a:endParaRPr sz="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950">
              <a:latin typeface="Calibri"/>
              <a:cs typeface="Calibri"/>
            </a:endParaRPr>
          </a:p>
          <a:p>
            <a:pPr marL="12700" marR="5080">
              <a:lnSpc>
                <a:spcPct val="106800"/>
              </a:lnSpc>
              <a:buClr>
                <a:srgbClr val="FFB900"/>
              </a:buClr>
              <a:buSzPct val="110000"/>
              <a:buFont typeface="Arial"/>
              <a:buChar char="•"/>
              <a:tabLst>
                <a:tab pos="65405" algn="l"/>
              </a:tabLst>
            </a:pPr>
            <a:r>
              <a:rPr sz="1000" spc="95" dirty="0">
                <a:latin typeface="Calibri"/>
                <a:cs typeface="Calibri"/>
              </a:rPr>
              <a:t>Συμπέρασμα: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Ανακεφαλαιώστε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τους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κύριους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ανθρώπινους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παράγοντες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που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εντοπίστηκαν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και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τις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ευρύτερες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επιπτώσεις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για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θαλάσσια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κυβερνοασφάλεια.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Arial"/>
              <a:buChar char="•"/>
            </a:pPr>
            <a:endParaRPr sz="1150">
              <a:latin typeface="Calibri"/>
              <a:cs typeface="Calibri"/>
            </a:endParaRPr>
          </a:p>
          <a:p>
            <a:pPr marL="12700" marR="2127250">
              <a:lnSpc>
                <a:spcPct val="78800"/>
              </a:lnSpc>
              <a:buClr>
                <a:srgbClr val="FFB900"/>
              </a:buClr>
              <a:buSzPct val="110000"/>
              <a:buFont typeface="Arial"/>
              <a:buChar char="•"/>
              <a:tabLst>
                <a:tab pos="65405" algn="l"/>
              </a:tabLst>
            </a:pPr>
            <a:r>
              <a:rPr sz="1000" spc="90" dirty="0">
                <a:latin typeface="Calibri"/>
                <a:cs typeface="Calibri"/>
              </a:rPr>
              <a:t>Συνεδρία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ερωτήσεων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απαντήσεων: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20" dirty="0">
                <a:latin typeface="Calibri"/>
                <a:cs typeface="Calibri"/>
              </a:rPr>
              <a:t>Να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είστε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προετοιμασμένοι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συνομιλήσετε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το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κοινό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απαντήσετε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ερωτήσεις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σχετικά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το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περιστατικό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την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ανάλυσή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σας.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5" name="object 5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7125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557" y="0"/>
                  </a:moveTo>
                  <a:lnTo>
                    <a:pt x="2528544" y="0"/>
                  </a:lnTo>
                  <a:lnTo>
                    <a:pt x="2105990" y="1541145"/>
                  </a:lnTo>
                  <a:lnTo>
                    <a:pt x="1763471" y="2816987"/>
                  </a:lnTo>
                  <a:lnTo>
                    <a:pt x="1738680" y="2854680"/>
                  </a:lnTo>
                  <a:lnTo>
                    <a:pt x="1705495" y="2883065"/>
                  </a:lnTo>
                  <a:lnTo>
                    <a:pt x="1666252" y="2901150"/>
                  </a:lnTo>
                  <a:lnTo>
                    <a:pt x="1623288" y="2907868"/>
                  </a:lnTo>
                  <a:lnTo>
                    <a:pt x="1578940" y="2902204"/>
                  </a:lnTo>
                  <a:lnTo>
                    <a:pt x="1532801" y="2881236"/>
                  </a:lnTo>
                  <a:lnTo>
                    <a:pt x="1496568" y="2847975"/>
                  </a:lnTo>
                  <a:lnTo>
                    <a:pt x="1472209" y="2805734"/>
                  </a:lnTo>
                  <a:lnTo>
                    <a:pt x="1461668" y="2757805"/>
                  </a:lnTo>
                  <a:lnTo>
                    <a:pt x="1466926" y="2707513"/>
                  </a:lnTo>
                  <a:lnTo>
                    <a:pt x="1726514" y="1749679"/>
                  </a:lnTo>
                  <a:lnTo>
                    <a:pt x="1732559" y="1714080"/>
                  </a:lnTo>
                  <a:lnTo>
                    <a:pt x="1723542" y="1643265"/>
                  </a:lnTo>
                  <a:lnTo>
                    <a:pt x="1687855" y="1579791"/>
                  </a:lnTo>
                  <a:lnTo>
                    <a:pt x="1643265" y="1543519"/>
                  </a:lnTo>
                  <a:lnTo>
                    <a:pt x="1631238" y="1536039"/>
                  </a:lnTo>
                  <a:lnTo>
                    <a:pt x="1596821" y="1523276"/>
                  </a:lnTo>
                  <a:lnTo>
                    <a:pt x="1596999" y="1523276"/>
                  </a:lnTo>
                  <a:lnTo>
                    <a:pt x="1547749" y="1516799"/>
                  </a:lnTo>
                  <a:lnTo>
                    <a:pt x="1500378" y="1523276"/>
                  </a:lnTo>
                  <a:lnTo>
                    <a:pt x="1456829" y="1541424"/>
                  </a:lnTo>
                  <a:lnTo>
                    <a:pt x="1419326" y="1569935"/>
                  </a:lnTo>
                  <a:lnTo>
                    <a:pt x="1390116" y="1607566"/>
                  </a:lnTo>
                  <a:lnTo>
                    <a:pt x="1371422" y="1653032"/>
                  </a:lnTo>
                  <a:lnTo>
                    <a:pt x="976833" y="3108198"/>
                  </a:lnTo>
                  <a:lnTo>
                    <a:pt x="4140" y="6844284"/>
                  </a:lnTo>
                  <a:lnTo>
                    <a:pt x="330" y="6857009"/>
                  </a:lnTo>
                  <a:lnTo>
                    <a:pt x="0" y="6858000"/>
                  </a:lnTo>
                  <a:lnTo>
                    <a:pt x="26593" y="6858000"/>
                  </a:lnTo>
                  <a:lnTo>
                    <a:pt x="1002233" y="3115945"/>
                  </a:lnTo>
                  <a:lnTo>
                    <a:pt x="1396822" y="1660652"/>
                  </a:lnTo>
                  <a:lnTo>
                    <a:pt x="1417840" y="1614576"/>
                  </a:lnTo>
                  <a:lnTo>
                    <a:pt x="1451114" y="1578394"/>
                  </a:lnTo>
                  <a:lnTo>
                    <a:pt x="1493354" y="1554048"/>
                  </a:lnTo>
                  <a:lnTo>
                    <a:pt x="1541297" y="1543519"/>
                  </a:lnTo>
                  <a:lnTo>
                    <a:pt x="1591640" y="1548765"/>
                  </a:lnTo>
                  <a:lnTo>
                    <a:pt x="1620875" y="1559928"/>
                  </a:lnTo>
                  <a:lnTo>
                    <a:pt x="1669326" y="1597037"/>
                  </a:lnTo>
                  <a:lnTo>
                    <a:pt x="1700237" y="1651076"/>
                  </a:lnTo>
                  <a:lnTo>
                    <a:pt x="1707857" y="1711960"/>
                  </a:lnTo>
                  <a:lnTo>
                    <a:pt x="1702384" y="1743329"/>
                  </a:lnTo>
                  <a:lnTo>
                    <a:pt x="1442669" y="2701163"/>
                  </a:lnTo>
                  <a:lnTo>
                    <a:pt x="1436217" y="2750121"/>
                  </a:lnTo>
                  <a:lnTo>
                    <a:pt x="1442707" y="2797479"/>
                  </a:lnTo>
                  <a:lnTo>
                    <a:pt x="1460855" y="2840990"/>
                  </a:lnTo>
                  <a:lnTo>
                    <a:pt x="1489405" y="2878455"/>
                  </a:lnTo>
                  <a:lnTo>
                    <a:pt x="1527073" y="2907652"/>
                  </a:lnTo>
                  <a:lnTo>
                    <a:pt x="1572590" y="2926334"/>
                  </a:lnTo>
                  <a:lnTo>
                    <a:pt x="1624495" y="2932480"/>
                  </a:lnTo>
                  <a:lnTo>
                    <a:pt x="1674672" y="2924302"/>
                  </a:lnTo>
                  <a:lnTo>
                    <a:pt x="1709928" y="2907868"/>
                  </a:lnTo>
                  <a:lnTo>
                    <a:pt x="1720392" y="2902991"/>
                  </a:lnTo>
                  <a:lnTo>
                    <a:pt x="1758975" y="2869781"/>
                  </a:lnTo>
                  <a:lnTo>
                    <a:pt x="1787728" y="2825877"/>
                  </a:lnTo>
                  <a:lnTo>
                    <a:pt x="1787728" y="2824607"/>
                  </a:lnTo>
                  <a:lnTo>
                    <a:pt x="2130120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6576" y="0"/>
              <a:ext cx="5301996" cy="68579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49388" y="8978"/>
            <a:ext cx="3350260" cy="6837680"/>
            <a:chOff x="7549388" y="8978"/>
            <a:chExt cx="3350260" cy="6837680"/>
          </a:xfrm>
        </p:grpSpPr>
        <p:sp>
          <p:nvSpPr>
            <p:cNvPr id="3" name="object 3"/>
            <p:cNvSpPr/>
            <p:nvPr/>
          </p:nvSpPr>
          <p:spPr>
            <a:xfrm>
              <a:off x="8359559" y="8978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>
                  <a:moveTo>
                    <a:pt x="1305872" y="4529759"/>
                  </a:moveTo>
                  <a:lnTo>
                    <a:pt x="1219948" y="4529759"/>
                  </a:lnTo>
                  <a:lnTo>
                    <a:pt x="1262532" y="4523078"/>
                  </a:lnTo>
                  <a:lnTo>
                    <a:pt x="1301431" y="4505109"/>
                  </a:lnTo>
                  <a:lnTo>
                    <a:pt x="1334325" y="4476901"/>
                  </a:lnTo>
                  <a:lnTo>
                    <a:pt x="1358924" y="4439475"/>
                  </a:lnTo>
                  <a:lnTo>
                    <a:pt x="1698344" y="3172307"/>
                  </a:lnTo>
                  <a:lnTo>
                    <a:pt x="2513444" y="0"/>
                  </a:lnTo>
                  <a:lnTo>
                    <a:pt x="2520073" y="0"/>
                  </a:lnTo>
                  <a:lnTo>
                    <a:pt x="2526689" y="127"/>
                  </a:lnTo>
                  <a:lnTo>
                    <a:pt x="2533319" y="508"/>
                  </a:lnTo>
                  <a:lnTo>
                    <a:pt x="2539936" y="1230"/>
                  </a:lnTo>
                  <a:lnTo>
                    <a:pt x="1722309" y="3178632"/>
                  </a:lnTo>
                  <a:lnTo>
                    <a:pt x="1382902" y="4447057"/>
                  </a:lnTo>
                  <a:lnTo>
                    <a:pt x="1382902" y="4448326"/>
                  </a:lnTo>
                  <a:lnTo>
                    <a:pt x="1354429" y="4491938"/>
                  </a:lnTo>
                  <a:lnTo>
                    <a:pt x="1316202" y="4524933"/>
                  </a:lnTo>
                  <a:lnTo>
                    <a:pt x="1305872" y="4529759"/>
                  </a:lnTo>
                  <a:close/>
                </a:path>
                <a:path w="2540000" h="6837680">
                  <a:moveTo>
                    <a:pt x="26491" y="6837361"/>
                  </a:moveTo>
                  <a:lnTo>
                    <a:pt x="0" y="6837361"/>
                  </a:lnTo>
                  <a:lnTo>
                    <a:pt x="1257" y="6833578"/>
                  </a:lnTo>
                  <a:lnTo>
                    <a:pt x="5041" y="6820941"/>
                  </a:lnTo>
                  <a:lnTo>
                    <a:pt x="579158" y="4728793"/>
                  </a:lnTo>
                  <a:lnTo>
                    <a:pt x="970305" y="3283496"/>
                  </a:lnTo>
                  <a:lnTo>
                    <a:pt x="988859" y="3238322"/>
                  </a:lnTo>
                  <a:lnTo>
                    <a:pt x="1017827" y="3200946"/>
                  </a:lnTo>
                  <a:lnTo>
                    <a:pt x="1055001" y="3172624"/>
                  </a:lnTo>
                  <a:lnTo>
                    <a:pt x="1098156" y="3154628"/>
                  </a:lnTo>
                  <a:lnTo>
                    <a:pt x="1145108" y="3148202"/>
                  </a:lnTo>
                  <a:lnTo>
                    <a:pt x="1193634" y="3154628"/>
                  </a:lnTo>
                  <a:lnTo>
                    <a:pt x="1239684" y="3174719"/>
                  </a:lnTo>
                  <a:lnTo>
                    <a:pt x="1138707" y="3174719"/>
                  </a:lnTo>
                  <a:lnTo>
                    <a:pt x="1091195" y="3185185"/>
                  </a:lnTo>
                  <a:lnTo>
                    <a:pt x="1049312" y="3209366"/>
                  </a:lnTo>
                  <a:lnTo>
                    <a:pt x="1016342" y="3245307"/>
                  </a:lnTo>
                  <a:lnTo>
                    <a:pt x="995540" y="3291065"/>
                  </a:lnTo>
                  <a:lnTo>
                    <a:pt x="604393" y="4736376"/>
                  </a:lnTo>
                  <a:lnTo>
                    <a:pt x="26491" y="6837361"/>
                  </a:lnTo>
                  <a:close/>
                </a:path>
                <a:path w="2540000" h="6837680">
                  <a:moveTo>
                    <a:pt x="877125" y="6017946"/>
                  </a:moveTo>
                  <a:lnTo>
                    <a:pt x="798117" y="5998857"/>
                  </a:lnTo>
                  <a:lnTo>
                    <a:pt x="743331" y="5956211"/>
                  </a:lnTo>
                  <a:lnTo>
                    <a:pt x="708190" y="5894159"/>
                  </a:lnTo>
                  <a:lnTo>
                    <a:pt x="699287" y="5824245"/>
                  </a:lnTo>
                  <a:lnTo>
                    <a:pt x="705180" y="5788557"/>
                  </a:lnTo>
                  <a:lnTo>
                    <a:pt x="1060526" y="4465434"/>
                  </a:lnTo>
                  <a:lnTo>
                    <a:pt x="1058937" y="4463326"/>
                  </a:lnTo>
                  <a:lnTo>
                    <a:pt x="1040954" y="4420108"/>
                  </a:lnTo>
                  <a:lnTo>
                    <a:pt x="1034541" y="4373105"/>
                  </a:lnTo>
                  <a:lnTo>
                    <a:pt x="1040954" y="4324515"/>
                  </a:lnTo>
                  <a:lnTo>
                    <a:pt x="1298359" y="3373182"/>
                  </a:lnTo>
                  <a:lnTo>
                    <a:pt x="1303807" y="3342004"/>
                  </a:lnTo>
                  <a:lnTo>
                    <a:pt x="1283220" y="3253168"/>
                  </a:lnTo>
                  <a:lnTo>
                    <a:pt x="1243469" y="3207054"/>
                  </a:lnTo>
                  <a:lnTo>
                    <a:pt x="1188579" y="3179889"/>
                  </a:lnTo>
                  <a:lnTo>
                    <a:pt x="1138707" y="3174719"/>
                  </a:lnTo>
                  <a:lnTo>
                    <a:pt x="1239684" y="3174719"/>
                  </a:lnTo>
                  <a:lnTo>
                    <a:pt x="1283944" y="3210763"/>
                  </a:lnTo>
                  <a:lnTo>
                    <a:pt x="1319314" y="3273793"/>
                  </a:lnTo>
                  <a:lnTo>
                    <a:pt x="1327226" y="3308603"/>
                  </a:lnTo>
                  <a:lnTo>
                    <a:pt x="1328266" y="3344112"/>
                  </a:lnTo>
                  <a:lnTo>
                    <a:pt x="1322336" y="3379508"/>
                  </a:lnTo>
                  <a:lnTo>
                    <a:pt x="1064933" y="4330827"/>
                  </a:lnTo>
                  <a:lnTo>
                    <a:pt x="1059763" y="4380763"/>
                  </a:lnTo>
                  <a:lnTo>
                    <a:pt x="1070215" y="4428337"/>
                  </a:lnTo>
                  <a:lnTo>
                    <a:pt x="1070394" y="4428680"/>
                  </a:lnTo>
                  <a:lnTo>
                    <a:pt x="1096735" y="4428680"/>
                  </a:lnTo>
                  <a:lnTo>
                    <a:pt x="1088351" y="4459833"/>
                  </a:lnTo>
                  <a:lnTo>
                    <a:pt x="1094370" y="4470272"/>
                  </a:lnTo>
                  <a:lnTo>
                    <a:pt x="1116898" y="4490999"/>
                  </a:lnTo>
                  <a:lnTo>
                    <a:pt x="1079957" y="4490999"/>
                  </a:lnTo>
                  <a:lnTo>
                    <a:pt x="729030" y="5794972"/>
                  </a:lnTo>
                  <a:lnTo>
                    <a:pt x="723798" y="5825845"/>
                  </a:lnTo>
                  <a:lnTo>
                    <a:pt x="724801" y="5856478"/>
                  </a:lnTo>
                  <a:lnTo>
                    <a:pt x="744093" y="5914147"/>
                  </a:lnTo>
                  <a:lnTo>
                    <a:pt x="782993" y="5960274"/>
                  </a:lnTo>
                  <a:lnTo>
                    <a:pt x="836968" y="5987186"/>
                  </a:lnTo>
                  <a:lnTo>
                    <a:pt x="885825" y="5992584"/>
                  </a:lnTo>
                  <a:lnTo>
                    <a:pt x="967276" y="5992584"/>
                  </a:lnTo>
                  <a:lnTo>
                    <a:pt x="965669" y="5993827"/>
                  </a:lnTo>
                  <a:lnTo>
                    <a:pt x="923328" y="6011697"/>
                  </a:lnTo>
                  <a:lnTo>
                    <a:pt x="877125" y="6017946"/>
                  </a:lnTo>
                  <a:close/>
                </a:path>
                <a:path w="2540000" h="6837680">
                  <a:moveTo>
                    <a:pt x="1096735" y="4428680"/>
                  </a:moveTo>
                  <a:lnTo>
                    <a:pt x="1070394" y="4428680"/>
                  </a:lnTo>
                  <a:lnTo>
                    <a:pt x="1085469" y="4372583"/>
                  </a:lnTo>
                  <a:lnTo>
                    <a:pt x="1111833" y="4372583"/>
                  </a:lnTo>
                  <a:lnTo>
                    <a:pt x="1096735" y="4428680"/>
                  </a:lnTo>
                  <a:close/>
                </a:path>
                <a:path w="2540000" h="6837680">
                  <a:moveTo>
                    <a:pt x="967276" y="5992584"/>
                  </a:moveTo>
                  <a:lnTo>
                    <a:pt x="885825" y="5992584"/>
                  </a:lnTo>
                  <a:lnTo>
                    <a:pt x="932332" y="5982347"/>
                  </a:lnTo>
                  <a:lnTo>
                    <a:pt x="973239" y="5958395"/>
                  </a:lnTo>
                  <a:lnTo>
                    <a:pt x="1005292" y="5922645"/>
                  </a:lnTo>
                  <a:lnTo>
                    <a:pt x="1025231" y="5876988"/>
                  </a:lnTo>
                  <a:lnTo>
                    <a:pt x="1429372" y="4372583"/>
                  </a:lnTo>
                  <a:lnTo>
                    <a:pt x="1455724" y="4372583"/>
                  </a:lnTo>
                  <a:lnTo>
                    <a:pt x="1049083" y="5883388"/>
                  </a:lnTo>
                  <a:lnTo>
                    <a:pt x="1030592" y="5928385"/>
                  </a:lnTo>
                  <a:lnTo>
                    <a:pt x="1002105" y="5965633"/>
                  </a:lnTo>
                  <a:lnTo>
                    <a:pt x="967276" y="5992584"/>
                  </a:lnTo>
                  <a:close/>
                </a:path>
                <a:path w="2540000" h="6837680">
                  <a:moveTo>
                    <a:pt x="1221155" y="4554244"/>
                  </a:moveTo>
                  <a:lnTo>
                    <a:pt x="1169656" y="4548123"/>
                  </a:lnTo>
                  <a:lnTo>
                    <a:pt x="1124545" y="4529544"/>
                  </a:lnTo>
                  <a:lnTo>
                    <a:pt x="1087221" y="4500536"/>
                  </a:lnTo>
                  <a:lnTo>
                    <a:pt x="1079957" y="4490999"/>
                  </a:lnTo>
                  <a:lnTo>
                    <a:pt x="1116898" y="4490999"/>
                  </a:lnTo>
                  <a:lnTo>
                    <a:pt x="1130261" y="4503292"/>
                  </a:lnTo>
                  <a:lnTo>
                    <a:pt x="1175969" y="4524121"/>
                  </a:lnTo>
                  <a:lnTo>
                    <a:pt x="1219948" y="4529759"/>
                  </a:lnTo>
                  <a:lnTo>
                    <a:pt x="1305872" y="4529759"/>
                  </a:lnTo>
                  <a:lnTo>
                    <a:pt x="1270888" y="4546103"/>
                  </a:lnTo>
                  <a:lnTo>
                    <a:pt x="1221155" y="4554244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B9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6577" y="3303708"/>
              <a:ext cx="154969" cy="1517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222" y="3003163"/>
              <a:ext cx="151932" cy="154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7899" y="3446391"/>
              <a:ext cx="151932" cy="1517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6577" y="3003163"/>
              <a:ext cx="154969" cy="1548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7899" y="2860480"/>
              <a:ext cx="154969" cy="1517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9224" y="3297636"/>
              <a:ext cx="151932" cy="1517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220760" y="3431792"/>
              <a:ext cx="248920" cy="316230"/>
            </a:xfrm>
            <a:custGeom>
              <a:avLst/>
              <a:gdLst/>
              <a:ahLst/>
              <a:cxnLst/>
              <a:rect l="l" t="t" r="r" b="b"/>
              <a:pathLst>
                <a:path w="248920" h="316229">
                  <a:moveTo>
                    <a:pt x="203766" y="316230"/>
                  </a:moveTo>
                  <a:lnTo>
                    <a:pt x="186851" y="316230"/>
                  </a:lnTo>
                  <a:lnTo>
                    <a:pt x="184877" y="314959"/>
                  </a:lnTo>
                  <a:lnTo>
                    <a:pt x="184875" y="172719"/>
                  </a:lnTo>
                  <a:lnTo>
                    <a:pt x="180242" y="172719"/>
                  </a:lnTo>
                  <a:lnTo>
                    <a:pt x="171252" y="170179"/>
                  </a:lnTo>
                  <a:lnTo>
                    <a:pt x="142050" y="154939"/>
                  </a:lnTo>
                  <a:lnTo>
                    <a:pt x="121773" y="129539"/>
                  </a:lnTo>
                  <a:lnTo>
                    <a:pt x="112227" y="99059"/>
                  </a:lnTo>
                  <a:lnTo>
                    <a:pt x="115216" y="66039"/>
                  </a:lnTo>
                  <a:lnTo>
                    <a:pt x="0" y="0"/>
                  </a:lnTo>
                  <a:lnTo>
                    <a:pt x="42023" y="0"/>
                  </a:lnTo>
                  <a:lnTo>
                    <a:pt x="123773" y="46989"/>
                  </a:lnTo>
                  <a:lnTo>
                    <a:pt x="150150" y="46989"/>
                  </a:lnTo>
                  <a:lnTo>
                    <a:pt x="137561" y="66039"/>
                  </a:lnTo>
                  <a:lnTo>
                    <a:pt x="132636" y="90169"/>
                  </a:lnTo>
                  <a:lnTo>
                    <a:pt x="137561" y="114299"/>
                  </a:lnTo>
                  <a:lnTo>
                    <a:pt x="150989" y="134619"/>
                  </a:lnTo>
                  <a:lnTo>
                    <a:pt x="170903" y="147319"/>
                  </a:lnTo>
                  <a:lnTo>
                    <a:pt x="195283" y="152399"/>
                  </a:lnTo>
                  <a:lnTo>
                    <a:pt x="248492" y="152399"/>
                  </a:lnTo>
                  <a:lnTo>
                    <a:pt x="237149" y="162559"/>
                  </a:lnTo>
                  <a:lnTo>
                    <a:pt x="205742" y="172719"/>
                  </a:lnTo>
                  <a:lnTo>
                    <a:pt x="205742" y="314959"/>
                  </a:lnTo>
                  <a:lnTo>
                    <a:pt x="203766" y="3162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16044" y="3459732"/>
              <a:ext cx="113317" cy="1244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53563" y="2853943"/>
              <a:ext cx="923925" cy="648970"/>
            </a:xfrm>
            <a:custGeom>
              <a:avLst/>
              <a:gdLst/>
              <a:ahLst/>
              <a:cxnLst/>
              <a:rect l="l" t="t" r="r" b="b"/>
              <a:pathLst>
                <a:path w="923925" h="648970">
                  <a:moveTo>
                    <a:pt x="447128" y="586740"/>
                  </a:moveTo>
                  <a:lnTo>
                    <a:pt x="324675" y="586740"/>
                  </a:lnTo>
                  <a:lnTo>
                    <a:pt x="326885" y="588010"/>
                  </a:lnTo>
                  <a:lnTo>
                    <a:pt x="443230" y="588010"/>
                  </a:lnTo>
                  <a:lnTo>
                    <a:pt x="447128" y="586740"/>
                  </a:lnTo>
                  <a:close/>
                </a:path>
                <a:path w="923925" h="648970">
                  <a:moveTo>
                    <a:pt x="516483" y="605790"/>
                  </a:moveTo>
                  <a:lnTo>
                    <a:pt x="511797" y="600710"/>
                  </a:lnTo>
                  <a:lnTo>
                    <a:pt x="482904" y="586740"/>
                  </a:lnTo>
                  <a:lnTo>
                    <a:pt x="451027" y="585470"/>
                  </a:lnTo>
                  <a:lnTo>
                    <a:pt x="411289" y="601980"/>
                  </a:lnTo>
                  <a:lnTo>
                    <a:pt x="390969" y="624840"/>
                  </a:lnTo>
                  <a:lnTo>
                    <a:pt x="417334" y="624840"/>
                  </a:lnTo>
                  <a:lnTo>
                    <a:pt x="418172" y="623570"/>
                  </a:lnTo>
                  <a:lnTo>
                    <a:pt x="438099" y="609600"/>
                  </a:lnTo>
                  <a:lnTo>
                    <a:pt x="462470" y="605790"/>
                  </a:lnTo>
                  <a:lnTo>
                    <a:pt x="516483" y="605790"/>
                  </a:lnTo>
                  <a:close/>
                </a:path>
                <a:path w="923925" h="648970">
                  <a:moveTo>
                    <a:pt x="923353" y="119380"/>
                  </a:moveTo>
                  <a:lnTo>
                    <a:pt x="917587" y="109220"/>
                  </a:lnTo>
                  <a:lnTo>
                    <a:pt x="911199" y="107950"/>
                  </a:lnTo>
                  <a:lnTo>
                    <a:pt x="790117" y="177800"/>
                  </a:lnTo>
                  <a:lnTo>
                    <a:pt x="784948" y="172923"/>
                  </a:lnTo>
                  <a:lnTo>
                    <a:pt x="784948" y="226060"/>
                  </a:lnTo>
                  <a:lnTo>
                    <a:pt x="779983" y="251460"/>
                  </a:lnTo>
                  <a:lnTo>
                    <a:pt x="766559" y="270510"/>
                  </a:lnTo>
                  <a:lnTo>
                    <a:pt x="746658" y="284480"/>
                  </a:lnTo>
                  <a:lnTo>
                    <a:pt x="722274" y="289560"/>
                  </a:lnTo>
                  <a:lnTo>
                    <a:pt x="697890" y="284480"/>
                  </a:lnTo>
                  <a:lnTo>
                    <a:pt x="677964" y="270510"/>
                  </a:lnTo>
                  <a:lnTo>
                    <a:pt x="664540" y="251460"/>
                  </a:lnTo>
                  <a:lnTo>
                    <a:pt x="659599" y="226060"/>
                  </a:lnTo>
                  <a:lnTo>
                    <a:pt x="664540" y="201930"/>
                  </a:lnTo>
                  <a:lnTo>
                    <a:pt x="677964" y="181610"/>
                  </a:lnTo>
                  <a:lnTo>
                    <a:pt x="689927" y="173990"/>
                  </a:lnTo>
                  <a:lnTo>
                    <a:pt x="697890" y="168910"/>
                  </a:lnTo>
                  <a:lnTo>
                    <a:pt x="722274" y="163830"/>
                  </a:lnTo>
                  <a:lnTo>
                    <a:pt x="746671" y="168910"/>
                  </a:lnTo>
                  <a:lnTo>
                    <a:pt x="766597" y="181610"/>
                  </a:lnTo>
                  <a:lnTo>
                    <a:pt x="780021" y="201930"/>
                  </a:lnTo>
                  <a:lnTo>
                    <a:pt x="784948" y="226060"/>
                  </a:lnTo>
                  <a:lnTo>
                    <a:pt x="784948" y="172923"/>
                  </a:lnTo>
                  <a:lnTo>
                    <a:pt x="775335" y="163830"/>
                  </a:lnTo>
                  <a:lnTo>
                    <a:pt x="765937" y="154940"/>
                  </a:lnTo>
                  <a:lnTo>
                    <a:pt x="735990" y="143510"/>
                  </a:lnTo>
                  <a:lnTo>
                    <a:pt x="673811" y="158750"/>
                  </a:lnTo>
                  <a:lnTo>
                    <a:pt x="657682" y="173990"/>
                  </a:lnTo>
                  <a:lnTo>
                    <a:pt x="575183" y="125730"/>
                  </a:lnTo>
                  <a:lnTo>
                    <a:pt x="542620" y="106680"/>
                  </a:lnTo>
                  <a:lnTo>
                    <a:pt x="545617" y="73660"/>
                  </a:lnTo>
                  <a:lnTo>
                    <a:pt x="536054" y="43180"/>
                  </a:lnTo>
                  <a:lnTo>
                    <a:pt x="525170" y="30276"/>
                  </a:lnTo>
                  <a:lnTo>
                    <a:pt x="525170" y="83820"/>
                  </a:lnTo>
                  <a:lnTo>
                    <a:pt x="520242" y="107950"/>
                  </a:lnTo>
                  <a:lnTo>
                    <a:pt x="506806" y="128270"/>
                  </a:lnTo>
                  <a:lnTo>
                    <a:pt x="486879" y="140970"/>
                  </a:lnTo>
                  <a:lnTo>
                    <a:pt x="462470" y="146050"/>
                  </a:lnTo>
                  <a:lnTo>
                    <a:pt x="438086" y="140970"/>
                  </a:lnTo>
                  <a:lnTo>
                    <a:pt x="418172" y="128270"/>
                  </a:lnTo>
                  <a:lnTo>
                    <a:pt x="416496" y="125730"/>
                  </a:lnTo>
                  <a:lnTo>
                    <a:pt x="404749" y="107950"/>
                  </a:lnTo>
                  <a:lnTo>
                    <a:pt x="404761" y="59690"/>
                  </a:lnTo>
                  <a:lnTo>
                    <a:pt x="438111" y="25400"/>
                  </a:lnTo>
                  <a:lnTo>
                    <a:pt x="462470" y="20320"/>
                  </a:lnTo>
                  <a:lnTo>
                    <a:pt x="486879" y="25400"/>
                  </a:lnTo>
                  <a:lnTo>
                    <a:pt x="506806" y="39370"/>
                  </a:lnTo>
                  <a:lnTo>
                    <a:pt x="520242" y="58420"/>
                  </a:lnTo>
                  <a:lnTo>
                    <a:pt x="525170" y="83820"/>
                  </a:lnTo>
                  <a:lnTo>
                    <a:pt x="525170" y="30276"/>
                  </a:lnTo>
                  <a:lnTo>
                    <a:pt x="516788" y="20320"/>
                  </a:lnTo>
                  <a:lnTo>
                    <a:pt x="515708" y="19050"/>
                  </a:lnTo>
                  <a:lnTo>
                    <a:pt x="486422" y="3810"/>
                  </a:lnTo>
                  <a:lnTo>
                    <a:pt x="453377" y="0"/>
                  </a:lnTo>
                  <a:lnTo>
                    <a:pt x="398068" y="30480"/>
                  </a:lnTo>
                  <a:lnTo>
                    <a:pt x="379857" y="71120"/>
                  </a:lnTo>
                  <a:lnTo>
                    <a:pt x="378993" y="83820"/>
                  </a:lnTo>
                  <a:lnTo>
                    <a:pt x="379857" y="95250"/>
                  </a:lnTo>
                  <a:lnTo>
                    <a:pt x="382485" y="106680"/>
                  </a:lnTo>
                  <a:lnTo>
                    <a:pt x="267195" y="173990"/>
                  </a:lnTo>
                  <a:lnTo>
                    <a:pt x="265239" y="172351"/>
                  </a:lnTo>
                  <a:lnTo>
                    <a:pt x="265239" y="226060"/>
                  </a:lnTo>
                  <a:lnTo>
                    <a:pt x="260324" y="250190"/>
                  </a:lnTo>
                  <a:lnTo>
                    <a:pt x="246900" y="270510"/>
                  </a:lnTo>
                  <a:lnTo>
                    <a:pt x="226987" y="284480"/>
                  </a:lnTo>
                  <a:lnTo>
                    <a:pt x="202590" y="289560"/>
                  </a:lnTo>
                  <a:lnTo>
                    <a:pt x="178219" y="284480"/>
                  </a:lnTo>
                  <a:lnTo>
                    <a:pt x="158305" y="270510"/>
                  </a:lnTo>
                  <a:lnTo>
                    <a:pt x="144856" y="250190"/>
                  </a:lnTo>
                  <a:lnTo>
                    <a:pt x="139903" y="226060"/>
                  </a:lnTo>
                  <a:lnTo>
                    <a:pt x="144830" y="201930"/>
                  </a:lnTo>
                  <a:lnTo>
                    <a:pt x="158267" y="181610"/>
                  </a:lnTo>
                  <a:lnTo>
                    <a:pt x="178193" y="168910"/>
                  </a:lnTo>
                  <a:lnTo>
                    <a:pt x="202590" y="163830"/>
                  </a:lnTo>
                  <a:lnTo>
                    <a:pt x="226987" y="168910"/>
                  </a:lnTo>
                  <a:lnTo>
                    <a:pt x="246900" y="181610"/>
                  </a:lnTo>
                  <a:lnTo>
                    <a:pt x="260324" y="201930"/>
                  </a:lnTo>
                  <a:lnTo>
                    <a:pt x="265239" y="226060"/>
                  </a:lnTo>
                  <a:lnTo>
                    <a:pt x="265239" y="172351"/>
                  </a:lnTo>
                  <a:lnTo>
                    <a:pt x="255130" y="163830"/>
                  </a:lnTo>
                  <a:lnTo>
                    <a:pt x="241554" y="152400"/>
                  </a:lnTo>
                  <a:lnTo>
                    <a:pt x="210896" y="143510"/>
                  </a:lnTo>
                  <a:lnTo>
                    <a:pt x="178993" y="146050"/>
                  </a:lnTo>
                  <a:lnTo>
                    <a:pt x="149631" y="161290"/>
                  </a:lnTo>
                  <a:lnTo>
                    <a:pt x="128562" y="186690"/>
                  </a:lnTo>
                  <a:lnTo>
                    <a:pt x="119278" y="218440"/>
                  </a:lnTo>
                  <a:lnTo>
                    <a:pt x="122174" y="250190"/>
                  </a:lnTo>
                  <a:lnTo>
                    <a:pt x="148399" y="289560"/>
                  </a:lnTo>
                  <a:lnTo>
                    <a:pt x="189738" y="308610"/>
                  </a:lnTo>
                  <a:lnTo>
                    <a:pt x="189738" y="441960"/>
                  </a:lnTo>
                  <a:lnTo>
                    <a:pt x="158661" y="453390"/>
                  </a:lnTo>
                  <a:lnTo>
                    <a:pt x="135178" y="474980"/>
                  </a:lnTo>
                  <a:lnTo>
                    <a:pt x="121526" y="504190"/>
                  </a:lnTo>
                  <a:lnTo>
                    <a:pt x="119938" y="537210"/>
                  </a:lnTo>
                  <a:lnTo>
                    <a:pt x="121119" y="544830"/>
                  </a:lnTo>
                  <a:lnTo>
                    <a:pt x="123342" y="552450"/>
                  </a:lnTo>
                  <a:lnTo>
                    <a:pt x="126568" y="558800"/>
                  </a:lnTo>
                  <a:lnTo>
                    <a:pt x="6781" y="628650"/>
                  </a:lnTo>
                  <a:lnTo>
                    <a:pt x="1765" y="631190"/>
                  </a:lnTo>
                  <a:lnTo>
                    <a:pt x="0" y="637540"/>
                  </a:lnTo>
                  <a:lnTo>
                    <a:pt x="5715" y="647700"/>
                  </a:lnTo>
                  <a:lnTo>
                    <a:pt x="12090" y="648970"/>
                  </a:lnTo>
                  <a:lnTo>
                    <a:pt x="17106" y="646430"/>
                  </a:lnTo>
                  <a:lnTo>
                    <a:pt x="137502" y="576580"/>
                  </a:lnTo>
                  <a:lnTo>
                    <a:pt x="162902" y="598170"/>
                  </a:lnTo>
                  <a:lnTo>
                    <a:pt x="193421" y="608330"/>
                  </a:lnTo>
                  <a:lnTo>
                    <a:pt x="225298" y="605790"/>
                  </a:lnTo>
                  <a:lnTo>
                    <a:pt x="254736" y="590550"/>
                  </a:lnTo>
                  <a:lnTo>
                    <a:pt x="257784" y="588010"/>
                  </a:lnTo>
                  <a:lnTo>
                    <a:pt x="284911" y="588010"/>
                  </a:lnTo>
                  <a:lnTo>
                    <a:pt x="282702" y="586740"/>
                  </a:lnTo>
                  <a:lnTo>
                    <a:pt x="259321" y="586740"/>
                  </a:lnTo>
                  <a:lnTo>
                    <a:pt x="263486" y="581660"/>
                  </a:lnTo>
                  <a:lnTo>
                    <a:pt x="267195" y="577850"/>
                  </a:lnTo>
                  <a:lnTo>
                    <a:pt x="309219" y="577850"/>
                  </a:lnTo>
                  <a:lnTo>
                    <a:pt x="278282" y="560070"/>
                  </a:lnTo>
                  <a:lnTo>
                    <a:pt x="286092" y="528320"/>
                  </a:lnTo>
                  <a:lnTo>
                    <a:pt x="281152" y="496570"/>
                  </a:lnTo>
                  <a:lnTo>
                    <a:pt x="265239" y="469480"/>
                  </a:lnTo>
                  <a:lnTo>
                    <a:pt x="265239" y="524510"/>
                  </a:lnTo>
                  <a:lnTo>
                    <a:pt x="260324" y="548640"/>
                  </a:lnTo>
                  <a:lnTo>
                    <a:pt x="246913" y="568960"/>
                  </a:lnTo>
                  <a:lnTo>
                    <a:pt x="226987" y="582930"/>
                  </a:lnTo>
                  <a:lnTo>
                    <a:pt x="208686" y="586740"/>
                  </a:lnTo>
                  <a:lnTo>
                    <a:pt x="202590" y="586740"/>
                  </a:lnTo>
                  <a:lnTo>
                    <a:pt x="178193" y="582930"/>
                  </a:lnTo>
                  <a:lnTo>
                    <a:pt x="169138" y="576580"/>
                  </a:lnTo>
                  <a:lnTo>
                    <a:pt x="158267" y="568960"/>
                  </a:lnTo>
                  <a:lnTo>
                    <a:pt x="144830" y="548640"/>
                  </a:lnTo>
                  <a:lnTo>
                    <a:pt x="139903" y="524510"/>
                  </a:lnTo>
                  <a:lnTo>
                    <a:pt x="144830" y="500380"/>
                  </a:lnTo>
                  <a:lnTo>
                    <a:pt x="158267" y="480060"/>
                  </a:lnTo>
                  <a:lnTo>
                    <a:pt x="178193" y="467360"/>
                  </a:lnTo>
                  <a:lnTo>
                    <a:pt x="202590" y="462280"/>
                  </a:lnTo>
                  <a:lnTo>
                    <a:pt x="226987" y="467360"/>
                  </a:lnTo>
                  <a:lnTo>
                    <a:pt x="246900" y="480060"/>
                  </a:lnTo>
                  <a:lnTo>
                    <a:pt x="260324" y="500380"/>
                  </a:lnTo>
                  <a:lnTo>
                    <a:pt x="265239" y="524510"/>
                  </a:lnTo>
                  <a:lnTo>
                    <a:pt x="265239" y="469480"/>
                  </a:lnTo>
                  <a:lnTo>
                    <a:pt x="264744" y="468630"/>
                  </a:lnTo>
                  <a:lnTo>
                    <a:pt x="255879" y="462280"/>
                  </a:lnTo>
                  <a:lnTo>
                    <a:pt x="238150" y="449580"/>
                  </a:lnTo>
                  <a:lnTo>
                    <a:pt x="231533" y="447040"/>
                  </a:lnTo>
                  <a:lnTo>
                    <a:pt x="224701" y="444500"/>
                  </a:lnTo>
                  <a:lnTo>
                    <a:pt x="210616" y="441960"/>
                  </a:lnTo>
                  <a:lnTo>
                    <a:pt x="210616" y="309880"/>
                  </a:lnTo>
                  <a:lnTo>
                    <a:pt x="242290" y="299720"/>
                  </a:lnTo>
                  <a:lnTo>
                    <a:pt x="254647" y="289560"/>
                  </a:lnTo>
                  <a:lnTo>
                    <a:pt x="267004" y="279400"/>
                  </a:lnTo>
                  <a:lnTo>
                    <a:pt x="282308" y="251460"/>
                  </a:lnTo>
                  <a:lnTo>
                    <a:pt x="285775" y="218440"/>
                  </a:lnTo>
                  <a:lnTo>
                    <a:pt x="284797" y="212090"/>
                  </a:lnTo>
                  <a:lnTo>
                    <a:pt x="283210" y="204470"/>
                  </a:lnTo>
                  <a:lnTo>
                    <a:pt x="281038" y="198120"/>
                  </a:lnTo>
                  <a:lnTo>
                    <a:pt x="278282" y="191770"/>
                  </a:lnTo>
                  <a:lnTo>
                    <a:pt x="308622" y="173990"/>
                  </a:lnTo>
                  <a:lnTo>
                    <a:pt x="390969" y="125730"/>
                  </a:lnTo>
                  <a:lnTo>
                    <a:pt x="413194" y="151130"/>
                  </a:lnTo>
                  <a:lnTo>
                    <a:pt x="442099" y="163830"/>
                  </a:lnTo>
                  <a:lnTo>
                    <a:pt x="473989" y="166370"/>
                  </a:lnTo>
                  <a:lnTo>
                    <a:pt x="505218" y="154940"/>
                  </a:lnTo>
                  <a:lnTo>
                    <a:pt x="513727" y="149860"/>
                  </a:lnTo>
                  <a:lnTo>
                    <a:pt x="517575" y="146050"/>
                  </a:lnTo>
                  <a:lnTo>
                    <a:pt x="521423" y="142240"/>
                  </a:lnTo>
                  <a:lnTo>
                    <a:pt x="528218" y="134620"/>
                  </a:lnTo>
                  <a:lnTo>
                    <a:pt x="534035" y="125730"/>
                  </a:lnTo>
                  <a:lnTo>
                    <a:pt x="646595" y="191770"/>
                  </a:lnTo>
                  <a:lnTo>
                    <a:pt x="638759" y="223520"/>
                  </a:lnTo>
                  <a:lnTo>
                    <a:pt x="660069" y="281940"/>
                  </a:lnTo>
                  <a:lnTo>
                    <a:pt x="693318" y="304800"/>
                  </a:lnTo>
                  <a:lnTo>
                    <a:pt x="714375" y="309880"/>
                  </a:lnTo>
                  <a:lnTo>
                    <a:pt x="714375" y="441960"/>
                  </a:lnTo>
                  <a:lnTo>
                    <a:pt x="682675" y="450850"/>
                  </a:lnTo>
                  <a:lnTo>
                    <a:pt x="657948" y="471170"/>
                  </a:lnTo>
                  <a:lnTo>
                    <a:pt x="642607" y="499110"/>
                  </a:lnTo>
                  <a:lnTo>
                    <a:pt x="639064" y="532130"/>
                  </a:lnTo>
                  <a:lnTo>
                    <a:pt x="640029" y="539750"/>
                  </a:lnTo>
                  <a:lnTo>
                    <a:pt x="641616" y="546100"/>
                  </a:lnTo>
                  <a:lnTo>
                    <a:pt x="643801" y="553720"/>
                  </a:lnTo>
                  <a:lnTo>
                    <a:pt x="646595" y="560070"/>
                  </a:lnTo>
                  <a:lnTo>
                    <a:pt x="600240" y="586740"/>
                  </a:lnTo>
                  <a:lnTo>
                    <a:pt x="482904" y="586740"/>
                  </a:lnTo>
                  <a:lnTo>
                    <a:pt x="485533" y="588010"/>
                  </a:lnTo>
                  <a:lnTo>
                    <a:pt x="598030" y="588010"/>
                  </a:lnTo>
                  <a:lnTo>
                    <a:pt x="534035" y="624840"/>
                  </a:lnTo>
                  <a:lnTo>
                    <a:pt x="575792" y="624840"/>
                  </a:lnTo>
                  <a:lnTo>
                    <a:pt x="639978" y="588010"/>
                  </a:lnTo>
                  <a:lnTo>
                    <a:pt x="670521" y="588010"/>
                  </a:lnTo>
                  <a:lnTo>
                    <a:pt x="683374" y="598170"/>
                  </a:lnTo>
                  <a:lnTo>
                    <a:pt x="714044" y="608330"/>
                  </a:lnTo>
                  <a:lnTo>
                    <a:pt x="745947" y="604520"/>
                  </a:lnTo>
                  <a:lnTo>
                    <a:pt x="775271" y="589280"/>
                  </a:lnTo>
                  <a:lnTo>
                    <a:pt x="776325" y="588010"/>
                  </a:lnTo>
                  <a:lnTo>
                    <a:pt x="796302" y="563880"/>
                  </a:lnTo>
                  <a:lnTo>
                    <a:pt x="805535" y="533400"/>
                  </a:lnTo>
                  <a:lnTo>
                    <a:pt x="802589" y="501650"/>
                  </a:lnTo>
                  <a:lnTo>
                    <a:pt x="787082" y="472440"/>
                  </a:lnTo>
                  <a:lnTo>
                    <a:pt x="784948" y="470179"/>
                  </a:lnTo>
                  <a:lnTo>
                    <a:pt x="784948" y="524510"/>
                  </a:lnTo>
                  <a:lnTo>
                    <a:pt x="780021" y="548640"/>
                  </a:lnTo>
                  <a:lnTo>
                    <a:pt x="766597" y="568960"/>
                  </a:lnTo>
                  <a:lnTo>
                    <a:pt x="746671" y="582930"/>
                  </a:lnTo>
                  <a:lnTo>
                    <a:pt x="728383" y="586740"/>
                  </a:lnTo>
                  <a:lnTo>
                    <a:pt x="716178" y="586740"/>
                  </a:lnTo>
                  <a:lnTo>
                    <a:pt x="697890" y="582930"/>
                  </a:lnTo>
                  <a:lnTo>
                    <a:pt x="690651" y="577850"/>
                  </a:lnTo>
                  <a:lnTo>
                    <a:pt x="677964" y="568960"/>
                  </a:lnTo>
                  <a:lnTo>
                    <a:pt x="668921" y="555282"/>
                  </a:lnTo>
                  <a:lnTo>
                    <a:pt x="668921" y="586740"/>
                  </a:lnTo>
                  <a:lnTo>
                    <a:pt x="642188" y="586740"/>
                  </a:lnTo>
                  <a:lnTo>
                    <a:pt x="657682" y="577850"/>
                  </a:lnTo>
                  <a:lnTo>
                    <a:pt x="668921" y="586740"/>
                  </a:lnTo>
                  <a:lnTo>
                    <a:pt x="668921" y="555282"/>
                  </a:lnTo>
                  <a:lnTo>
                    <a:pt x="664540" y="548640"/>
                  </a:lnTo>
                  <a:lnTo>
                    <a:pt x="659599" y="524510"/>
                  </a:lnTo>
                  <a:lnTo>
                    <a:pt x="664540" y="500380"/>
                  </a:lnTo>
                  <a:lnTo>
                    <a:pt x="677964" y="480060"/>
                  </a:lnTo>
                  <a:lnTo>
                    <a:pt x="697890" y="467360"/>
                  </a:lnTo>
                  <a:lnTo>
                    <a:pt x="722274" y="462280"/>
                  </a:lnTo>
                  <a:lnTo>
                    <a:pt x="746658" y="467360"/>
                  </a:lnTo>
                  <a:lnTo>
                    <a:pt x="766572" y="480060"/>
                  </a:lnTo>
                  <a:lnTo>
                    <a:pt x="780008" y="500380"/>
                  </a:lnTo>
                  <a:lnTo>
                    <a:pt x="784948" y="524510"/>
                  </a:lnTo>
                  <a:lnTo>
                    <a:pt x="784948" y="470179"/>
                  </a:lnTo>
                  <a:lnTo>
                    <a:pt x="750138" y="445770"/>
                  </a:lnTo>
                  <a:lnTo>
                    <a:pt x="735291" y="441960"/>
                  </a:lnTo>
                  <a:lnTo>
                    <a:pt x="735291" y="308610"/>
                  </a:lnTo>
                  <a:lnTo>
                    <a:pt x="774573" y="289560"/>
                  </a:lnTo>
                  <a:lnTo>
                    <a:pt x="803313" y="246380"/>
                  </a:lnTo>
                  <a:lnTo>
                    <a:pt x="804824" y="213360"/>
                  </a:lnTo>
                  <a:lnTo>
                    <a:pt x="803859" y="208280"/>
                  </a:lnTo>
                  <a:lnTo>
                    <a:pt x="802271" y="201930"/>
                  </a:lnTo>
                  <a:lnTo>
                    <a:pt x="800036" y="196850"/>
                  </a:lnTo>
                  <a:lnTo>
                    <a:pt x="833018" y="177800"/>
                  </a:lnTo>
                  <a:lnTo>
                    <a:pt x="916571" y="129540"/>
                  </a:lnTo>
                  <a:lnTo>
                    <a:pt x="921588" y="125730"/>
                  </a:lnTo>
                  <a:lnTo>
                    <a:pt x="923353" y="1193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9388" y="6167334"/>
              <a:ext cx="3293998" cy="61199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827768" y="2278885"/>
            <a:ext cx="1535431" cy="3436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2000" spc="80" dirty="0" err="1">
                <a:solidFill>
                  <a:srgbClr val="D7791A"/>
                </a:solidFill>
                <a:latin typeface="Calibri"/>
                <a:cs typeface="Calibri"/>
              </a:rPr>
              <a:t>Εκ</a:t>
            </a:r>
            <a:r>
              <a:rPr sz="2000" spc="80" dirty="0">
                <a:solidFill>
                  <a:srgbClr val="D7791A"/>
                </a:solidFill>
                <a:latin typeface="Calibri"/>
                <a:cs typeface="Calibri"/>
              </a:rPr>
              <a:t>παίδε</a:t>
            </a:r>
            <a:r>
              <a:rPr sz="2000" spc="65" dirty="0">
                <a:solidFill>
                  <a:srgbClr val="D7791A"/>
                </a:solidFill>
                <a:latin typeface="Calibri"/>
                <a:cs typeface="Calibri"/>
              </a:rPr>
              <a:t>υ</a:t>
            </a:r>
            <a:r>
              <a:rPr sz="2000" spc="100" dirty="0">
                <a:solidFill>
                  <a:srgbClr val="D7791A"/>
                </a:solidFill>
                <a:latin typeface="Calibri"/>
                <a:cs typeface="Calibri"/>
              </a:rPr>
              <a:t>ση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02511" y="1790827"/>
            <a:ext cx="2879725" cy="342265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717801" y="2194573"/>
            <a:ext cx="14039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85" dirty="0">
                <a:solidFill>
                  <a:srgbClr val="D7791A"/>
                </a:solidFill>
                <a:latin typeface="Calibri"/>
                <a:cs typeface="Calibri"/>
              </a:rPr>
              <a:t>Οργανωτικ</a:t>
            </a:r>
            <a:r>
              <a:rPr sz="2000" spc="105" dirty="0">
                <a:solidFill>
                  <a:srgbClr val="D7791A"/>
                </a:solidFill>
                <a:latin typeface="Calibri"/>
                <a:cs typeface="Calibri"/>
              </a:rPr>
              <a:t>ό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35246" y="1790827"/>
            <a:ext cx="2879725" cy="3422650"/>
            <a:chOff x="4635246" y="1790827"/>
            <a:chExt cx="2879725" cy="3422650"/>
          </a:xfrm>
        </p:grpSpPr>
        <p:sp>
          <p:nvSpPr>
            <p:cNvPr id="21" name="object 21"/>
            <p:cNvSpPr/>
            <p:nvPr/>
          </p:nvSpPr>
          <p:spPr>
            <a:xfrm>
              <a:off x="4651121" y="1806702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26" y="3011952"/>
                  </a:lnTo>
                  <a:lnTo>
                    <a:pt x="2826627" y="3057437"/>
                  </a:lnTo>
                  <a:lnTo>
                    <a:pt x="2810660" y="3101042"/>
                  </a:lnTo>
                  <a:lnTo>
                    <a:pt x="2790666" y="3142529"/>
                  </a:lnTo>
                  <a:lnTo>
                    <a:pt x="2766884" y="3181660"/>
                  </a:lnTo>
                  <a:lnTo>
                    <a:pt x="2739551" y="3218195"/>
                  </a:lnTo>
                  <a:lnTo>
                    <a:pt x="2708909" y="3251898"/>
                  </a:lnTo>
                  <a:lnTo>
                    <a:pt x="2675195" y="3282529"/>
                  </a:lnTo>
                  <a:lnTo>
                    <a:pt x="2638648" y="3309849"/>
                  </a:lnTo>
                  <a:lnTo>
                    <a:pt x="2599506" y="3333620"/>
                  </a:lnTo>
                  <a:lnTo>
                    <a:pt x="2558009" y="3353604"/>
                  </a:lnTo>
                  <a:lnTo>
                    <a:pt x="2514397" y="3369564"/>
                  </a:lnTo>
                  <a:lnTo>
                    <a:pt x="2468906" y="3381257"/>
                  </a:lnTo>
                  <a:lnTo>
                    <a:pt x="2421776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B9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51121" y="1806702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22887" y="3172942"/>
              <a:ext cx="510540" cy="439420"/>
            </a:xfrm>
            <a:custGeom>
              <a:avLst/>
              <a:gdLst/>
              <a:ahLst/>
              <a:cxnLst/>
              <a:rect l="l" t="t" r="r" b="b"/>
              <a:pathLst>
                <a:path w="510539" h="439420">
                  <a:moveTo>
                    <a:pt x="197421" y="351231"/>
                  </a:moveTo>
                  <a:lnTo>
                    <a:pt x="21398" y="279069"/>
                  </a:lnTo>
                  <a:lnTo>
                    <a:pt x="37312" y="240206"/>
                  </a:lnTo>
                  <a:lnTo>
                    <a:pt x="0" y="240206"/>
                  </a:lnTo>
                  <a:lnTo>
                    <a:pt x="0" y="0"/>
                  </a:lnTo>
                  <a:lnTo>
                    <a:pt x="151930" y="0"/>
                  </a:lnTo>
                  <a:lnTo>
                    <a:pt x="151930" y="64922"/>
                  </a:lnTo>
                  <a:lnTo>
                    <a:pt x="291286" y="122058"/>
                  </a:lnTo>
                  <a:lnTo>
                    <a:pt x="290296" y="124460"/>
                  </a:lnTo>
                  <a:lnTo>
                    <a:pt x="304088" y="130086"/>
                  </a:lnTo>
                  <a:lnTo>
                    <a:pt x="331646" y="130086"/>
                  </a:lnTo>
                  <a:lnTo>
                    <a:pt x="337654" y="143738"/>
                  </a:lnTo>
                  <a:lnTo>
                    <a:pt x="398792" y="168616"/>
                  </a:lnTo>
                  <a:lnTo>
                    <a:pt x="409901" y="168616"/>
                  </a:lnTo>
                  <a:lnTo>
                    <a:pt x="488137" y="200685"/>
                  </a:lnTo>
                  <a:lnTo>
                    <a:pt x="501383" y="200685"/>
                  </a:lnTo>
                  <a:lnTo>
                    <a:pt x="501383" y="206120"/>
                  </a:lnTo>
                  <a:lnTo>
                    <a:pt x="510387" y="209804"/>
                  </a:lnTo>
                  <a:lnTo>
                    <a:pt x="501383" y="231799"/>
                  </a:lnTo>
                  <a:lnTo>
                    <a:pt x="501383" y="280797"/>
                  </a:lnTo>
                  <a:lnTo>
                    <a:pt x="226263" y="280797"/>
                  </a:lnTo>
                  <a:lnTo>
                    <a:pt x="197421" y="351231"/>
                  </a:lnTo>
                  <a:close/>
                </a:path>
                <a:path w="510539" h="439420">
                  <a:moveTo>
                    <a:pt x="331646" y="130086"/>
                  </a:moveTo>
                  <a:lnTo>
                    <a:pt x="304088" y="130086"/>
                  </a:lnTo>
                  <a:lnTo>
                    <a:pt x="327163" y="119899"/>
                  </a:lnTo>
                  <a:lnTo>
                    <a:pt x="331646" y="130086"/>
                  </a:lnTo>
                  <a:close/>
                </a:path>
                <a:path w="510539" h="439420">
                  <a:moveTo>
                    <a:pt x="409901" y="168616"/>
                  </a:moveTo>
                  <a:lnTo>
                    <a:pt x="398792" y="168616"/>
                  </a:lnTo>
                  <a:lnTo>
                    <a:pt x="400392" y="164719"/>
                  </a:lnTo>
                  <a:lnTo>
                    <a:pt x="409901" y="168616"/>
                  </a:lnTo>
                  <a:close/>
                </a:path>
                <a:path w="510539" h="439420">
                  <a:moveTo>
                    <a:pt x="501383" y="437856"/>
                  </a:moveTo>
                  <a:lnTo>
                    <a:pt x="404138" y="437856"/>
                  </a:lnTo>
                  <a:lnTo>
                    <a:pt x="404138" y="433881"/>
                  </a:lnTo>
                  <a:lnTo>
                    <a:pt x="306578" y="393890"/>
                  </a:lnTo>
                  <a:lnTo>
                    <a:pt x="312038" y="380555"/>
                  </a:lnTo>
                  <a:lnTo>
                    <a:pt x="277240" y="301547"/>
                  </a:lnTo>
                  <a:lnTo>
                    <a:pt x="226263" y="280797"/>
                  </a:lnTo>
                  <a:lnTo>
                    <a:pt x="501383" y="280797"/>
                  </a:lnTo>
                  <a:lnTo>
                    <a:pt x="501383" y="437856"/>
                  </a:lnTo>
                  <a:close/>
                </a:path>
                <a:path w="510539" h="439420">
                  <a:moveTo>
                    <a:pt x="416572" y="438974"/>
                  </a:moveTo>
                  <a:lnTo>
                    <a:pt x="413841" y="437856"/>
                  </a:lnTo>
                  <a:lnTo>
                    <a:pt x="417029" y="437856"/>
                  </a:lnTo>
                  <a:lnTo>
                    <a:pt x="416572" y="438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54103" y="3397948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231" y="21590"/>
                  </a:moveTo>
                  <a:lnTo>
                    <a:pt x="54686" y="21590"/>
                  </a:lnTo>
                  <a:lnTo>
                    <a:pt x="54686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13030"/>
                  </a:lnTo>
                  <a:lnTo>
                    <a:pt x="42545" y="113030"/>
                  </a:lnTo>
                  <a:lnTo>
                    <a:pt x="42545" y="133350"/>
                  </a:lnTo>
                  <a:lnTo>
                    <a:pt x="97231" y="133350"/>
                  </a:lnTo>
                  <a:lnTo>
                    <a:pt x="97231" y="113030"/>
                  </a:lnTo>
                  <a:lnTo>
                    <a:pt x="97231" y="2159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73002" y="3263445"/>
              <a:ext cx="134946" cy="1766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605589" y="3028340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4" h="607695">
                  <a:moveTo>
                    <a:pt x="465289" y="428713"/>
                  </a:moveTo>
                  <a:lnTo>
                    <a:pt x="451446" y="389610"/>
                  </a:lnTo>
                  <a:lnTo>
                    <a:pt x="444373" y="384403"/>
                  </a:lnTo>
                  <a:lnTo>
                    <a:pt x="444322" y="428015"/>
                  </a:lnTo>
                  <a:lnTo>
                    <a:pt x="444284" y="482866"/>
                  </a:lnTo>
                  <a:lnTo>
                    <a:pt x="444169" y="496544"/>
                  </a:lnTo>
                  <a:lnTo>
                    <a:pt x="443915" y="498119"/>
                  </a:lnTo>
                  <a:lnTo>
                    <a:pt x="361137" y="463638"/>
                  </a:lnTo>
                  <a:lnTo>
                    <a:pt x="356666" y="457911"/>
                  </a:lnTo>
                  <a:lnTo>
                    <a:pt x="353479" y="451472"/>
                  </a:lnTo>
                  <a:lnTo>
                    <a:pt x="351637" y="444538"/>
                  </a:lnTo>
                  <a:lnTo>
                    <a:pt x="351231" y="437311"/>
                  </a:lnTo>
                  <a:lnTo>
                    <a:pt x="351320" y="384403"/>
                  </a:lnTo>
                  <a:lnTo>
                    <a:pt x="351434" y="369430"/>
                  </a:lnTo>
                  <a:lnTo>
                    <a:pt x="351688" y="367855"/>
                  </a:lnTo>
                  <a:lnTo>
                    <a:pt x="434467" y="402361"/>
                  </a:lnTo>
                  <a:lnTo>
                    <a:pt x="438924" y="408076"/>
                  </a:lnTo>
                  <a:lnTo>
                    <a:pt x="442125" y="414515"/>
                  </a:lnTo>
                  <a:lnTo>
                    <a:pt x="443966" y="421449"/>
                  </a:lnTo>
                  <a:lnTo>
                    <a:pt x="444322" y="428015"/>
                  </a:lnTo>
                  <a:lnTo>
                    <a:pt x="444322" y="384378"/>
                  </a:lnTo>
                  <a:lnTo>
                    <a:pt x="442595" y="383082"/>
                  </a:lnTo>
                  <a:lnTo>
                    <a:pt x="406044" y="367855"/>
                  </a:lnTo>
                  <a:lnTo>
                    <a:pt x="353237" y="345859"/>
                  </a:lnTo>
                  <a:lnTo>
                    <a:pt x="351409" y="345071"/>
                  </a:lnTo>
                  <a:lnTo>
                    <a:pt x="349440" y="344652"/>
                  </a:lnTo>
                  <a:lnTo>
                    <a:pt x="347459" y="344652"/>
                  </a:lnTo>
                  <a:lnTo>
                    <a:pt x="330327" y="437311"/>
                  </a:lnTo>
                  <a:lnTo>
                    <a:pt x="332016" y="451472"/>
                  </a:lnTo>
                  <a:lnTo>
                    <a:pt x="442366" y="520090"/>
                  </a:lnTo>
                  <a:lnTo>
                    <a:pt x="444195" y="520877"/>
                  </a:lnTo>
                  <a:lnTo>
                    <a:pt x="446303" y="521335"/>
                  </a:lnTo>
                  <a:lnTo>
                    <a:pt x="448144" y="521335"/>
                  </a:lnTo>
                  <a:lnTo>
                    <a:pt x="462305" y="498119"/>
                  </a:lnTo>
                  <a:lnTo>
                    <a:pt x="465162" y="493433"/>
                  </a:lnTo>
                  <a:lnTo>
                    <a:pt x="465289" y="428713"/>
                  </a:lnTo>
                  <a:close/>
                </a:path>
                <a:path w="940434" h="607695">
                  <a:moveTo>
                    <a:pt x="940092" y="326428"/>
                  </a:moveTo>
                  <a:lnTo>
                    <a:pt x="934466" y="273227"/>
                  </a:lnTo>
                  <a:lnTo>
                    <a:pt x="919175" y="247827"/>
                  </a:lnTo>
                  <a:lnTo>
                    <a:pt x="919175" y="304990"/>
                  </a:lnTo>
                  <a:lnTo>
                    <a:pt x="919175" y="326428"/>
                  </a:lnTo>
                  <a:lnTo>
                    <a:pt x="901966" y="382231"/>
                  </a:lnTo>
                  <a:lnTo>
                    <a:pt x="856310" y="418630"/>
                  </a:lnTo>
                  <a:lnTo>
                    <a:pt x="838936" y="425399"/>
                  </a:lnTo>
                  <a:lnTo>
                    <a:pt x="830732" y="421830"/>
                  </a:lnTo>
                  <a:lnTo>
                    <a:pt x="827265" y="412902"/>
                  </a:lnTo>
                  <a:lnTo>
                    <a:pt x="826935" y="411162"/>
                  </a:lnTo>
                  <a:lnTo>
                    <a:pt x="826782" y="392379"/>
                  </a:lnTo>
                  <a:lnTo>
                    <a:pt x="830554" y="386880"/>
                  </a:lnTo>
                  <a:lnTo>
                    <a:pt x="836256" y="384860"/>
                  </a:lnTo>
                  <a:lnTo>
                    <a:pt x="846289" y="379869"/>
                  </a:lnTo>
                  <a:lnTo>
                    <a:pt x="854075" y="372173"/>
                  </a:lnTo>
                  <a:lnTo>
                    <a:pt x="859104" y="362458"/>
                  </a:lnTo>
                  <a:lnTo>
                    <a:pt x="860869" y="351409"/>
                  </a:lnTo>
                  <a:lnTo>
                    <a:pt x="860767" y="344017"/>
                  </a:lnTo>
                  <a:lnTo>
                    <a:pt x="860399" y="338658"/>
                  </a:lnTo>
                  <a:lnTo>
                    <a:pt x="858697" y="332092"/>
                  </a:lnTo>
                  <a:lnTo>
                    <a:pt x="852220" y="327901"/>
                  </a:lnTo>
                  <a:lnTo>
                    <a:pt x="822972" y="309016"/>
                  </a:lnTo>
                  <a:lnTo>
                    <a:pt x="812444" y="311581"/>
                  </a:lnTo>
                  <a:lnTo>
                    <a:pt x="684872" y="364490"/>
                  </a:lnTo>
                  <a:lnTo>
                    <a:pt x="682574" y="367220"/>
                  </a:lnTo>
                  <a:lnTo>
                    <a:pt x="681812" y="370522"/>
                  </a:lnTo>
                  <a:lnTo>
                    <a:pt x="649071" y="516013"/>
                  </a:lnTo>
                  <a:lnTo>
                    <a:pt x="532688" y="563359"/>
                  </a:lnTo>
                  <a:lnTo>
                    <a:pt x="532688" y="364490"/>
                  </a:lnTo>
                  <a:lnTo>
                    <a:pt x="532434" y="364490"/>
                  </a:lnTo>
                  <a:lnTo>
                    <a:pt x="583844" y="344017"/>
                  </a:lnTo>
                  <a:lnTo>
                    <a:pt x="833513" y="244589"/>
                  </a:lnTo>
                  <a:lnTo>
                    <a:pt x="848906" y="240550"/>
                  </a:lnTo>
                  <a:lnTo>
                    <a:pt x="864654" y="240550"/>
                  </a:lnTo>
                  <a:lnTo>
                    <a:pt x="880097" y="244589"/>
                  </a:lnTo>
                  <a:lnTo>
                    <a:pt x="879957" y="244589"/>
                  </a:lnTo>
                  <a:lnTo>
                    <a:pt x="893737" y="252336"/>
                  </a:lnTo>
                  <a:lnTo>
                    <a:pt x="904659" y="262953"/>
                  </a:lnTo>
                  <a:lnTo>
                    <a:pt x="912736" y="275640"/>
                  </a:lnTo>
                  <a:lnTo>
                    <a:pt x="917663" y="289852"/>
                  </a:lnTo>
                  <a:lnTo>
                    <a:pt x="919175" y="304990"/>
                  </a:lnTo>
                  <a:lnTo>
                    <a:pt x="919175" y="247827"/>
                  </a:lnTo>
                  <a:lnTo>
                    <a:pt x="907021" y="240550"/>
                  </a:lnTo>
                  <a:lnTo>
                    <a:pt x="874661" y="221183"/>
                  </a:lnTo>
                  <a:lnTo>
                    <a:pt x="850201" y="219468"/>
                  </a:lnTo>
                  <a:lnTo>
                    <a:pt x="825817" y="225158"/>
                  </a:lnTo>
                  <a:lnTo>
                    <a:pt x="527418" y="344017"/>
                  </a:lnTo>
                  <a:lnTo>
                    <a:pt x="526694" y="343535"/>
                  </a:lnTo>
                  <a:lnTo>
                    <a:pt x="526288" y="343306"/>
                  </a:lnTo>
                  <a:lnTo>
                    <a:pt x="511797" y="337273"/>
                  </a:lnTo>
                  <a:lnTo>
                    <a:pt x="511759" y="359956"/>
                  </a:lnTo>
                  <a:lnTo>
                    <a:pt x="511683" y="430669"/>
                  </a:lnTo>
                  <a:lnTo>
                    <a:pt x="511416" y="567372"/>
                  </a:lnTo>
                  <a:lnTo>
                    <a:pt x="491032" y="565391"/>
                  </a:lnTo>
                  <a:lnTo>
                    <a:pt x="487692" y="566762"/>
                  </a:lnTo>
                  <a:lnTo>
                    <a:pt x="485521" y="569353"/>
                  </a:lnTo>
                  <a:lnTo>
                    <a:pt x="473367" y="583577"/>
                  </a:lnTo>
                  <a:lnTo>
                    <a:pt x="346798" y="530860"/>
                  </a:lnTo>
                  <a:lnTo>
                    <a:pt x="319430" y="502069"/>
                  </a:lnTo>
                  <a:lnTo>
                    <a:pt x="294462" y="437515"/>
                  </a:lnTo>
                  <a:lnTo>
                    <a:pt x="289534" y="427304"/>
                  </a:lnTo>
                  <a:lnTo>
                    <a:pt x="288455" y="425094"/>
                  </a:lnTo>
                  <a:lnTo>
                    <a:pt x="280771" y="415493"/>
                  </a:lnTo>
                  <a:lnTo>
                    <a:pt x="271843" y="409130"/>
                  </a:lnTo>
                  <a:lnTo>
                    <a:pt x="262153" y="406450"/>
                  </a:lnTo>
                  <a:lnTo>
                    <a:pt x="260032" y="406450"/>
                  </a:lnTo>
                  <a:lnTo>
                    <a:pt x="220370" y="454964"/>
                  </a:lnTo>
                  <a:lnTo>
                    <a:pt x="216268" y="461873"/>
                  </a:lnTo>
                  <a:lnTo>
                    <a:pt x="210070" y="466534"/>
                  </a:lnTo>
                  <a:lnTo>
                    <a:pt x="202577" y="468515"/>
                  </a:lnTo>
                  <a:lnTo>
                    <a:pt x="194627" y="467436"/>
                  </a:lnTo>
                  <a:lnTo>
                    <a:pt x="193433" y="466979"/>
                  </a:lnTo>
                  <a:lnTo>
                    <a:pt x="63652" y="412902"/>
                  </a:lnTo>
                  <a:lnTo>
                    <a:pt x="63512" y="412902"/>
                  </a:lnTo>
                  <a:lnTo>
                    <a:pt x="47104" y="379869"/>
                  </a:lnTo>
                  <a:lnTo>
                    <a:pt x="45212" y="378066"/>
                  </a:lnTo>
                  <a:lnTo>
                    <a:pt x="20904" y="367931"/>
                  </a:lnTo>
                  <a:lnTo>
                    <a:pt x="21297" y="155702"/>
                  </a:lnTo>
                  <a:lnTo>
                    <a:pt x="511759" y="359956"/>
                  </a:lnTo>
                  <a:lnTo>
                    <a:pt x="511759" y="337261"/>
                  </a:lnTo>
                  <a:lnTo>
                    <a:pt x="179006" y="198653"/>
                  </a:lnTo>
                  <a:lnTo>
                    <a:pt x="181165" y="190512"/>
                  </a:lnTo>
                  <a:lnTo>
                    <a:pt x="188976" y="161023"/>
                  </a:lnTo>
                  <a:lnTo>
                    <a:pt x="315836" y="108394"/>
                  </a:lnTo>
                  <a:lnTo>
                    <a:pt x="324091" y="111823"/>
                  </a:lnTo>
                  <a:lnTo>
                    <a:pt x="327075" y="119011"/>
                  </a:lnTo>
                  <a:lnTo>
                    <a:pt x="327812" y="120738"/>
                  </a:lnTo>
                  <a:lnTo>
                    <a:pt x="328168" y="122605"/>
                  </a:lnTo>
                  <a:lnTo>
                    <a:pt x="328206" y="133146"/>
                  </a:lnTo>
                  <a:lnTo>
                    <a:pt x="328320" y="137693"/>
                  </a:lnTo>
                  <a:lnTo>
                    <a:pt x="324548" y="143179"/>
                  </a:lnTo>
                  <a:lnTo>
                    <a:pt x="318820" y="145211"/>
                  </a:lnTo>
                  <a:lnTo>
                    <a:pt x="308787" y="150190"/>
                  </a:lnTo>
                  <a:lnTo>
                    <a:pt x="301015" y="157873"/>
                  </a:lnTo>
                  <a:lnTo>
                    <a:pt x="295986" y="167589"/>
                  </a:lnTo>
                  <a:lnTo>
                    <a:pt x="294208" y="178663"/>
                  </a:lnTo>
                  <a:lnTo>
                    <a:pt x="294093" y="195046"/>
                  </a:lnTo>
                  <a:lnTo>
                    <a:pt x="294055" y="196418"/>
                  </a:lnTo>
                  <a:lnTo>
                    <a:pt x="330492" y="224942"/>
                  </a:lnTo>
                  <a:lnTo>
                    <a:pt x="341960" y="222567"/>
                  </a:lnTo>
                  <a:lnTo>
                    <a:pt x="352094" y="218592"/>
                  </a:lnTo>
                  <a:lnTo>
                    <a:pt x="407403" y="174548"/>
                  </a:lnTo>
                  <a:lnTo>
                    <a:pt x="428269" y="106946"/>
                  </a:lnTo>
                  <a:lnTo>
                    <a:pt x="428231" y="85547"/>
                  </a:lnTo>
                  <a:lnTo>
                    <a:pt x="426961" y="69469"/>
                  </a:lnTo>
                  <a:lnTo>
                    <a:pt x="422605" y="53657"/>
                  </a:lnTo>
                  <a:lnTo>
                    <a:pt x="415366" y="38950"/>
                  </a:lnTo>
                  <a:lnTo>
                    <a:pt x="407403" y="28460"/>
                  </a:lnTo>
                  <a:lnTo>
                    <a:pt x="407403" y="85547"/>
                  </a:lnTo>
                  <a:lnTo>
                    <a:pt x="407403" y="106946"/>
                  </a:lnTo>
                  <a:lnTo>
                    <a:pt x="390144" y="162737"/>
                  </a:lnTo>
                  <a:lnTo>
                    <a:pt x="344500" y="199136"/>
                  </a:lnTo>
                  <a:lnTo>
                    <a:pt x="327101" y="205917"/>
                  </a:lnTo>
                  <a:lnTo>
                    <a:pt x="318897" y="202323"/>
                  </a:lnTo>
                  <a:lnTo>
                    <a:pt x="316090" y="195046"/>
                  </a:lnTo>
                  <a:lnTo>
                    <a:pt x="315429" y="193408"/>
                  </a:lnTo>
                  <a:lnTo>
                    <a:pt x="315099" y="191681"/>
                  </a:lnTo>
                  <a:lnTo>
                    <a:pt x="315023" y="178663"/>
                  </a:lnTo>
                  <a:lnTo>
                    <a:pt x="314947" y="172885"/>
                  </a:lnTo>
                  <a:lnTo>
                    <a:pt x="318719" y="167386"/>
                  </a:lnTo>
                  <a:lnTo>
                    <a:pt x="324472" y="165354"/>
                  </a:lnTo>
                  <a:lnTo>
                    <a:pt x="334492" y="160375"/>
                  </a:lnTo>
                  <a:lnTo>
                    <a:pt x="342265" y="152692"/>
                  </a:lnTo>
                  <a:lnTo>
                    <a:pt x="347281" y="142976"/>
                  </a:lnTo>
                  <a:lnTo>
                    <a:pt x="349059" y="131914"/>
                  </a:lnTo>
                  <a:lnTo>
                    <a:pt x="349059" y="125984"/>
                  </a:lnTo>
                  <a:lnTo>
                    <a:pt x="321691" y="90258"/>
                  </a:lnTo>
                  <a:lnTo>
                    <a:pt x="311137" y="89535"/>
                  </a:lnTo>
                  <a:lnTo>
                    <a:pt x="300609" y="92075"/>
                  </a:lnTo>
                  <a:lnTo>
                    <a:pt x="173164" y="144957"/>
                  </a:lnTo>
                  <a:lnTo>
                    <a:pt x="170916" y="147548"/>
                  </a:lnTo>
                  <a:lnTo>
                    <a:pt x="159524" y="190512"/>
                  </a:lnTo>
                  <a:lnTo>
                    <a:pt x="75971" y="155702"/>
                  </a:lnTo>
                  <a:lnTo>
                    <a:pt x="38379" y="140042"/>
                  </a:lnTo>
                  <a:lnTo>
                    <a:pt x="38252" y="139890"/>
                  </a:lnTo>
                  <a:lnTo>
                    <a:pt x="321703" y="25082"/>
                  </a:lnTo>
                  <a:lnTo>
                    <a:pt x="337096" y="21069"/>
                  </a:lnTo>
                  <a:lnTo>
                    <a:pt x="352831" y="21069"/>
                  </a:lnTo>
                  <a:lnTo>
                    <a:pt x="392836" y="43459"/>
                  </a:lnTo>
                  <a:lnTo>
                    <a:pt x="407403" y="85547"/>
                  </a:lnTo>
                  <a:lnTo>
                    <a:pt x="407403" y="28460"/>
                  </a:lnTo>
                  <a:lnTo>
                    <a:pt x="395071" y="21069"/>
                  </a:lnTo>
                  <a:lnTo>
                    <a:pt x="362724" y="1689"/>
                  </a:lnTo>
                  <a:lnTo>
                    <a:pt x="338277" y="0"/>
                  </a:lnTo>
                  <a:lnTo>
                    <a:pt x="313905" y="5702"/>
                  </a:lnTo>
                  <a:lnTo>
                    <a:pt x="6070" y="130670"/>
                  </a:lnTo>
                  <a:lnTo>
                    <a:pt x="355" y="172885"/>
                  </a:lnTo>
                  <a:lnTo>
                    <a:pt x="0" y="379107"/>
                  </a:lnTo>
                  <a:lnTo>
                    <a:pt x="2514" y="382930"/>
                  </a:lnTo>
                  <a:lnTo>
                    <a:pt x="31229" y="394893"/>
                  </a:lnTo>
                  <a:lnTo>
                    <a:pt x="47612" y="427875"/>
                  </a:lnTo>
                  <a:lnTo>
                    <a:pt x="49530" y="429628"/>
                  </a:lnTo>
                  <a:lnTo>
                    <a:pt x="51955" y="430669"/>
                  </a:lnTo>
                  <a:lnTo>
                    <a:pt x="185420" y="486257"/>
                  </a:lnTo>
                  <a:lnTo>
                    <a:pt x="201015" y="489737"/>
                  </a:lnTo>
                  <a:lnTo>
                    <a:pt x="215607" y="487121"/>
                  </a:lnTo>
                  <a:lnTo>
                    <a:pt x="229260" y="468515"/>
                  </a:lnTo>
                  <a:lnTo>
                    <a:pt x="257009" y="430669"/>
                  </a:lnTo>
                  <a:lnTo>
                    <a:pt x="257848" y="429044"/>
                  </a:lnTo>
                  <a:lnTo>
                    <a:pt x="259270" y="427494"/>
                  </a:lnTo>
                  <a:lnTo>
                    <a:pt x="258851" y="427494"/>
                  </a:lnTo>
                  <a:lnTo>
                    <a:pt x="260705" y="427304"/>
                  </a:lnTo>
                  <a:lnTo>
                    <a:pt x="263766" y="427494"/>
                  </a:lnTo>
                  <a:lnTo>
                    <a:pt x="270383" y="432447"/>
                  </a:lnTo>
                  <a:lnTo>
                    <a:pt x="292938" y="494017"/>
                  </a:lnTo>
                  <a:lnTo>
                    <a:pt x="301764" y="513397"/>
                  </a:lnTo>
                  <a:lnTo>
                    <a:pt x="312610" y="529539"/>
                  </a:lnTo>
                  <a:lnTo>
                    <a:pt x="325081" y="541959"/>
                  </a:lnTo>
                  <a:lnTo>
                    <a:pt x="338772" y="550164"/>
                  </a:lnTo>
                  <a:lnTo>
                    <a:pt x="476529" y="607542"/>
                  </a:lnTo>
                  <a:lnTo>
                    <a:pt x="481342" y="606386"/>
                  </a:lnTo>
                  <a:lnTo>
                    <a:pt x="497852" y="587070"/>
                  </a:lnTo>
                  <a:lnTo>
                    <a:pt x="520839" y="589292"/>
                  </a:lnTo>
                  <a:lnTo>
                    <a:pt x="522947" y="589292"/>
                  </a:lnTo>
                  <a:lnTo>
                    <a:pt x="523951" y="589114"/>
                  </a:lnTo>
                  <a:lnTo>
                    <a:pt x="524764" y="588835"/>
                  </a:lnTo>
                  <a:lnTo>
                    <a:pt x="525538" y="588835"/>
                  </a:lnTo>
                  <a:lnTo>
                    <a:pt x="529882" y="587070"/>
                  </a:lnTo>
                  <a:lnTo>
                    <a:pt x="538467" y="583577"/>
                  </a:lnTo>
                  <a:lnTo>
                    <a:pt x="578307" y="567372"/>
                  </a:lnTo>
                  <a:lnTo>
                    <a:pt x="588175" y="563359"/>
                  </a:lnTo>
                  <a:lnTo>
                    <a:pt x="665149" y="532041"/>
                  </a:lnTo>
                  <a:lnTo>
                    <a:pt x="667512" y="529272"/>
                  </a:lnTo>
                  <a:lnTo>
                    <a:pt x="701001" y="380403"/>
                  </a:lnTo>
                  <a:lnTo>
                    <a:pt x="827671" y="327901"/>
                  </a:lnTo>
                  <a:lnTo>
                    <a:pt x="835926" y="331292"/>
                  </a:lnTo>
                  <a:lnTo>
                    <a:pt x="838911" y="338518"/>
                  </a:lnTo>
                  <a:lnTo>
                    <a:pt x="839647" y="340233"/>
                  </a:lnTo>
                  <a:lnTo>
                    <a:pt x="840003" y="342061"/>
                  </a:lnTo>
                  <a:lnTo>
                    <a:pt x="840117" y="355930"/>
                  </a:lnTo>
                  <a:lnTo>
                    <a:pt x="840155" y="357187"/>
                  </a:lnTo>
                  <a:lnTo>
                    <a:pt x="836383" y="362661"/>
                  </a:lnTo>
                  <a:lnTo>
                    <a:pt x="830630" y="364693"/>
                  </a:lnTo>
                  <a:lnTo>
                    <a:pt x="820610" y="369684"/>
                  </a:lnTo>
                  <a:lnTo>
                    <a:pt x="812838" y="377380"/>
                  </a:lnTo>
                  <a:lnTo>
                    <a:pt x="807808" y="387096"/>
                  </a:lnTo>
                  <a:lnTo>
                    <a:pt x="806018" y="398157"/>
                  </a:lnTo>
                  <a:lnTo>
                    <a:pt x="806069" y="409130"/>
                  </a:lnTo>
                  <a:lnTo>
                    <a:pt x="826719" y="441477"/>
                  </a:lnTo>
                  <a:lnTo>
                    <a:pt x="840701" y="444601"/>
                  </a:lnTo>
                  <a:lnTo>
                    <a:pt x="844892" y="444601"/>
                  </a:lnTo>
                  <a:lnTo>
                    <a:pt x="885863" y="425399"/>
                  </a:lnTo>
                  <a:lnTo>
                    <a:pt x="919238" y="394030"/>
                  </a:lnTo>
                  <a:lnTo>
                    <a:pt x="934656" y="362178"/>
                  </a:lnTo>
                  <a:lnTo>
                    <a:pt x="940092" y="3264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917186" y="2194573"/>
            <a:ext cx="2133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solidFill>
                  <a:srgbClr val="D7791A"/>
                </a:solidFill>
                <a:latin typeface="Calibri"/>
                <a:cs typeface="Calibri"/>
              </a:rPr>
              <a:t>Λήψη</a:t>
            </a:r>
            <a:r>
              <a:rPr sz="2000" spc="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000" spc="100" dirty="0">
                <a:solidFill>
                  <a:srgbClr val="D7791A"/>
                </a:solidFill>
                <a:latin typeface="Calibri"/>
                <a:cs typeface="Calibri"/>
              </a:rPr>
              <a:t>αποφάσεων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368531" y="690918"/>
            <a:ext cx="14522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FFB900"/>
                </a:solidFill>
              </a:rPr>
              <a:t>Ημέρα</a:t>
            </a:r>
            <a:r>
              <a:rPr spc="80" dirty="0">
                <a:solidFill>
                  <a:srgbClr val="FFB900"/>
                </a:solidFill>
              </a:rPr>
              <a:t> </a:t>
            </a:r>
            <a:r>
              <a:rPr spc="75" dirty="0">
                <a:solidFill>
                  <a:srgbClr val="FFB900"/>
                </a:solidFill>
              </a:rPr>
              <a:t>2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02969" y="6235992"/>
            <a:ext cx="31083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55806" y="6235992"/>
            <a:ext cx="155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latin typeface="Calibri"/>
                <a:cs typeface="Calibri"/>
              </a:rPr>
              <a:t>4</a:t>
            </a:r>
            <a:r>
              <a:rPr sz="900" spc="65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9870" cy="6880225"/>
            <a:chOff x="6882205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120" y="0"/>
              <a:ext cx="5024879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/>
              <a:t>Οργανωσιακή</a:t>
            </a:r>
            <a:r>
              <a:rPr sz="2650" spc="225" dirty="0"/>
              <a:t> </a:t>
            </a:r>
            <a:r>
              <a:rPr sz="2650" spc="190" dirty="0"/>
              <a:t>κουλτούρα,</a:t>
            </a:r>
            <a:r>
              <a:rPr sz="2650" spc="215" dirty="0"/>
              <a:t> </a:t>
            </a:r>
            <a:r>
              <a:rPr sz="2650" spc="190" dirty="0"/>
              <a:t>επικοινωνία</a:t>
            </a:r>
            <a:r>
              <a:rPr sz="2650" spc="235" dirty="0"/>
              <a:t> </a:t>
            </a:r>
            <a:r>
              <a:rPr sz="2650" spc="150" dirty="0"/>
              <a:t>και </a:t>
            </a:r>
            <a:r>
              <a:rPr sz="2650" spc="-64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37560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60" dirty="0">
                <a:latin typeface="Calibri"/>
                <a:cs typeface="Calibri"/>
              </a:rPr>
              <a:t>Ο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20" dirty="0">
                <a:latin typeface="Calibri"/>
                <a:cs typeface="Calibri"/>
              </a:rPr>
              <a:t>ρόλος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της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οργανωτικής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κουλτούρας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0790"/>
            <a:ext cx="6236335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0" dirty="0">
                <a:latin typeface="Calibri"/>
                <a:cs typeface="Calibri"/>
              </a:rPr>
              <a:t>Ορισμός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αντίκτυπος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οργανωτικής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κουλτούρας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ασφάλεια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στον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00" dirty="0">
                <a:latin typeface="Calibri"/>
                <a:cs typeface="Calibri"/>
              </a:rPr>
              <a:t>Χαρακτηριστικά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ισχυρής</a:t>
            </a:r>
            <a:r>
              <a:rPr sz="1150" spc="7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κουλτούρας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605"/>
              </a:spcBef>
              <a:buSzPct val="121739"/>
              <a:buFont typeface="Arial"/>
              <a:buChar char="•"/>
              <a:tabLst>
                <a:tab pos="396240" algn="l"/>
              </a:tabLst>
            </a:pPr>
            <a:r>
              <a:rPr sz="1150" spc="70" dirty="0">
                <a:latin typeface="Calibri"/>
                <a:cs typeface="Calibri"/>
              </a:rPr>
              <a:t>Αξίες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(Lencioni,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2002)</a:t>
            </a: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15"/>
              </a:spcBef>
              <a:buSzPct val="121739"/>
              <a:buFont typeface="Arial"/>
              <a:buChar char="•"/>
              <a:tabLst>
                <a:tab pos="396240" algn="l"/>
              </a:tabLst>
            </a:pPr>
            <a:r>
              <a:rPr sz="1150" spc="140" dirty="0">
                <a:latin typeface="Calibri"/>
                <a:cs typeface="Calibri"/>
              </a:rPr>
              <a:t>Προσκόλληση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και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50" dirty="0">
                <a:latin typeface="Calibri"/>
                <a:cs typeface="Calibri"/>
              </a:rPr>
              <a:t>συμμόρφωση</a:t>
            </a:r>
            <a:endParaRPr sz="11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70" dirty="0">
                <a:latin typeface="Calibri"/>
                <a:cs typeface="Calibri"/>
              </a:rPr>
              <a:t>Στρατηγικές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καλλιέργεια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μιας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θετικής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κουλτούρας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620"/>
              </a:spcBef>
              <a:buSzPct val="121739"/>
              <a:buFont typeface="Arial"/>
              <a:buChar char="•"/>
              <a:tabLst>
                <a:tab pos="396240" algn="l"/>
              </a:tabLst>
            </a:pPr>
            <a:r>
              <a:rPr sz="1150" spc="110" dirty="0">
                <a:latin typeface="Calibri"/>
                <a:cs typeface="Calibri"/>
              </a:rPr>
              <a:t>Ψυχολογική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ασφάλεια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στο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χώρο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εργασίας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(XXX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3318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30" y="0"/>
                </a:lnTo>
              </a:path>
            </a:pathLst>
          </a:custGeom>
          <a:ln w="22225">
            <a:solidFill>
              <a:srgbClr val="D7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/>
              <a:t>Οργανωσιακή</a:t>
            </a:r>
            <a:r>
              <a:rPr sz="2650" spc="225" dirty="0"/>
              <a:t> </a:t>
            </a:r>
            <a:r>
              <a:rPr sz="2650" spc="190" dirty="0"/>
              <a:t>κουλτούρα,</a:t>
            </a:r>
            <a:r>
              <a:rPr sz="2650" spc="215" dirty="0"/>
              <a:t> </a:t>
            </a:r>
            <a:r>
              <a:rPr sz="2650" spc="190" dirty="0"/>
              <a:t>επικοινωνία</a:t>
            </a:r>
            <a:r>
              <a:rPr sz="2650" spc="235" dirty="0"/>
              <a:t> </a:t>
            </a:r>
            <a:r>
              <a:rPr sz="2650" spc="150" dirty="0"/>
              <a:t>και </a:t>
            </a:r>
            <a:r>
              <a:rPr sz="2650" spc="-64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4" name="object 4"/>
          <p:cNvSpPr txBox="1"/>
          <p:nvPr/>
        </p:nvSpPr>
        <p:spPr>
          <a:xfrm>
            <a:off x="966469" y="2041905"/>
            <a:ext cx="2038985" cy="77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50" spc="155" dirty="0">
                <a:latin typeface="Calibri"/>
                <a:cs typeface="Calibri"/>
              </a:rPr>
              <a:t>Αποτελεσματική </a:t>
            </a:r>
            <a:r>
              <a:rPr sz="1650" spc="160" dirty="0">
                <a:latin typeface="Calibri"/>
                <a:cs typeface="Calibri"/>
              </a:rPr>
              <a:t> </a:t>
            </a:r>
            <a:r>
              <a:rPr sz="1650" spc="140" dirty="0">
                <a:latin typeface="Calibri"/>
                <a:cs typeface="Calibri"/>
              </a:rPr>
              <a:t>επικοινωνία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135" dirty="0">
                <a:latin typeface="Calibri"/>
                <a:cs typeface="Calibri"/>
              </a:rPr>
              <a:t>για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145" dirty="0">
                <a:latin typeface="Calibri"/>
                <a:cs typeface="Calibri"/>
              </a:rPr>
              <a:t>την </a:t>
            </a:r>
            <a:r>
              <a:rPr sz="1650" spc="-355" dirty="0">
                <a:latin typeface="Calibri"/>
                <a:cs typeface="Calibri"/>
              </a:rPr>
              <a:t> </a:t>
            </a:r>
            <a:r>
              <a:rPr sz="1650" spc="160" dirty="0">
                <a:latin typeface="Calibri"/>
                <a:cs typeface="Calibri"/>
              </a:rPr>
              <a:t>κυβερνοασφάλεια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3590" y="3478872"/>
            <a:ext cx="6095365" cy="1348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0" dirty="0">
                <a:latin typeface="Calibri"/>
                <a:cs typeface="Calibri"/>
              </a:rPr>
              <a:t>Αρχές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αποτελεσματικής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επικοινωνίας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στην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κυβερνοασφάλεια.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0" dirty="0">
                <a:latin typeface="Calibri"/>
                <a:cs typeface="Calibri"/>
              </a:rPr>
              <a:t>Ξεπερνώντας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εμπόδια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αποτελεσματική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επικοινωνία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10" dirty="0">
                <a:latin typeface="Calibri"/>
                <a:cs typeface="Calibri"/>
              </a:rPr>
              <a:t>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ρόλος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διαφανούς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επικοινωνίας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αντιμετώπιση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περιστατικών.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95" dirty="0">
                <a:latin typeface="Calibri"/>
                <a:cs typeface="Calibri"/>
              </a:rPr>
              <a:t>Μετά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περιστατικό</a:t>
            </a:r>
            <a:r>
              <a:rPr sz="1150" spc="1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3689" y="0"/>
            <a:ext cx="5024882" cy="68579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pc="204" dirty="0"/>
              <a:t>Οργανωσιακή</a:t>
            </a:r>
            <a:r>
              <a:rPr spc="225" dirty="0"/>
              <a:t> </a:t>
            </a:r>
            <a:r>
              <a:rPr spc="190" dirty="0"/>
              <a:t>κουλτούρα,</a:t>
            </a:r>
            <a:r>
              <a:rPr spc="215" dirty="0"/>
              <a:t> </a:t>
            </a:r>
            <a:r>
              <a:rPr spc="190" dirty="0"/>
              <a:t>επικοινωνία</a:t>
            </a:r>
            <a:r>
              <a:rPr spc="235" dirty="0"/>
              <a:t> </a:t>
            </a:r>
            <a:r>
              <a:rPr spc="150" dirty="0"/>
              <a:t>και </a:t>
            </a:r>
            <a:r>
              <a:rPr spc="-645" dirty="0"/>
              <a:t> </a:t>
            </a:r>
            <a:r>
              <a:rPr spc="200" dirty="0"/>
              <a:t>κυβερνοασφάλεια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6469" y="2040978"/>
            <a:ext cx="471551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14" dirty="0">
                <a:latin typeface="Calibri"/>
                <a:cs typeface="Calibri"/>
              </a:rPr>
              <a:t>Ηγεσία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στην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κουλτούρα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της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κυβερνοασφάλειας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3590" y="3243547"/>
            <a:ext cx="6294120" cy="4972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39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0" dirty="0">
                <a:latin typeface="Calibri"/>
                <a:cs typeface="Calibri"/>
              </a:rPr>
              <a:t>Ανάπτυξη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ηγεσίας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τομέα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όλα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επίπεδα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του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οργανισμού.</a:t>
            </a: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610"/>
              </a:spcBef>
              <a:buSzPct val="121739"/>
              <a:buFont typeface="Arial"/>
              <a:buChar char="•"/>
              <a:tabLst>
                <a:tab pos="396240" algn="l"/>
              </a:tabLst>
            </a:pPr>
            <a:r>
              <a:rPr sz="1150" spc="85" dirty="0">
                <a:latin typeface="Calibri"/>
                <a:cs typeface="Calibri"/>
              </a:rPr>
              <a:t>Κάθετα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ΚΑΙ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οριζόντια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/>
              <a:t>Οργανωσιακή</a:t>
            </a:r>
            <a:r>
              <a:rPr sz="2650" spc="225" dirty="0"/>
              <a:t> </a:t>
            </a:r>
            <a:r>
              <a:rPr sz="2650" spc="190" dirty="0"/>
              <a:t>κουλτούρα,</a:t>
            </a:r>
            <a:r>
              <a:rPr sz="2650" spc="215" dirty="0"/>
              <a:t> </a:t>
            </a:r>
            <a:r>
              <a:rPr sz="2650" spc="190" dirty="0"/>
              <a:t>επικοινωνία</a:t>
            </a:r>
            <a:r>
              <a:rPr sz="2650" spc="235" dirty="0"/>
              <a:t> </a:t>
            </a:r>
            <a:r>
              <a:rPr sz="2650" spc="150" dirty="0"/>
              <a:t>και </a:t>
            </a:r>
            <a:r>
              <a:rPr sz="2650" spc="-645" dirty="0"/>
              <a:t> </a:t>
            </a:r>
            <a:r>
              <a:rPr sz="2650" spc="200" dirty="0"/>
              <a:t>κυβερνοασφάλεια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875182" y="6416776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498157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30" dirty="0">
                <a:latin typeface="Calibri"/>
                <a:cs typeface="Calibri"/>
              </a:rPr>
              <a:t>Προώθηση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της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συνεργασίας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και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της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εμπιστοσύνης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43719"/>
            <a:ext cx="6458585" cy="269303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03505" marR="723900" indent="-91440">
              <a:lnSpc>
                <a:spcPts val="960"/>
              </a:lnSpc>
              <a:spcBef>
                <a:spcPts val="330"/>
              </a:spcBef>
              <a:buClr>
                <a:srgbClr val="FFB900"/>
              </a:buClr>
              <a:buSzPct val="120000"/>
              <a:buFont typeface="Arial"/>
              <a:buChar char="•"/>
              <a:tabLst>
                <a:tab pos="104139" algn="l"/>
              </a:tabLst>
            </a:pPr>
            <a:r>
              <a:rPr sz="1000" spc="70" dirty="0">
                <a:latin typeface="Calibri"/>
                <a:cs typeface="Calibri"/>
              </a:rPr>
              <a:t>Ορισμός </a:t>
            </a:r>
            <a:r>
              <a:rPr sz="1000" spc="60" dirty="0">
                <a:latin typeface="Calibri"/>
                <a:cs typeface="Calibri"/>
              </a:rPr>
              <a:t>της </a:t>
            </a:r>
            <a:r>
              <a:rPr sz="1000" spc="65" dirty="0">
                <a:latin typeface="Calibri"/>
                <a:cs typeface="Calibri"/>
              </a:rPr>
              <a:t>συνεργασίας </a:t>
            </a:r>
            <a:r>
              <a:rPr sz="1000" spc="60" dirty="0">
                <a:latin typeface="Calibri"/>
                <a:cs typeface="Calibri"/>
              </a:rPr>
              <a:t>και της </a:t>
            </a:r>
            <a:r>
              <a:rPr sz="1000" spc="65" dirty="0">
                <a:latin typeface="Calibri"/>
                <a:cs typeface="Calibri"/>
              </a:rPr>
              <a:t>εμπιστοσύνης: </a:t>
            </a:r>
            <a:r>
              <a:rPr sz="1000" i="1" spc="90" dirty="0">
                <a:latin typeface="Calibri"/>
                <a:cs typeface="Calibri"/>
              </a:rPr>
              <a:t>Η </a:t>
            </a:r>
            <a:r>
              <a:rPr sz="1000" i="1" spc="70" dirty="0">
                <a:latin typeface="Calibri"/>
                <a:cs typeface="Calibri"/>
              </a:rPr>
              <a:t>συνεργασία στον </a:t>
            </a:r>
            <a:r>
              <a:rPr sz="1000" i="1" spc="65" dirty="0">
                <a:latin typeface="Calibri"/>
                <a:cs typeface="Calibri"/>
              </a:rPr>
              <a:t>ν </a:t>
            </a:r>
            <a:r>
              <a:rPr sz="1000" i="1" spc="80" dirty="0">
                <a:latin typeface="Calibri"/>
                <a:cs typeface="Calibri"/>
              </a:rPr>
              <a:t>α υ </a:t>
            </a:r>
            <a:r>
              <a:rPr sz="1000" i="1" spc="55" dirty="0">
                <a:latin typeface="Calibri"/>
                <a:cs typeface="Calibri"/>
              </a:rPr>
              <a:t>τ </a:t>
            </a:r>
            <a:r>
              <a:rPr sz="1000" i="1" spc="40" dirty="0">
                <a:latin typeface="Calibri"/>
                <a:cs typeface="Calibri"/>
              </a:rPr>
              <a:t>ι </a:t>
            </a:r>
            <a:r>
              <a:rPr sz="1000" i="1" spc="65" dirty="0">
                <a:latin typeface="Calibri"/>
                <a:cs typeface="Calibri"/>
              </a:rPr>
              <a:t>λ </a:t>
            </a:r>
            <a:r>
              <a:rPr sz="1000" i="1" spc="40" dirty="0">
                <a:latin typeface="Calibri"/>
                <a:cs typeface="Calibri"/>
              </a:rPr>
              <a:t>ι </a:t>
            </a:r>
            <a:r>
              <a:rPr sz="1000" i="1" spc="80" dirty="0">
                <a:latin typeface="Calibri"/>
                <a:cs typeface="Calibri"/>
              </a:rPr>
              <a:t>α </a:t>
            </a:r>
            <a:r>
              <a:rPr sz="1000" i="1" spc="65" dirty="0">
                <a:latin typeface="Calibri"/>
                <a:cs typeface="Calibri"/>
              </a:rPr>
              <a:t>κ </a:t>
            </a:r>
            <a:r>
              <a:rPr sz="1000" i="1" spc="75" dirty="0">
                <a:latin typeface="Calibri"/>
                <a:cs typeface="Calibri"/>
              </a:rPr>
              <a:t>ό</a:t>
            </a:r>
            <a:r>
              <a:rPr sz="1000" i="1" spc="80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τομέα </a:t>
            </a:r>
            <a:r>
              <a:rPr sz="1000" i="1" spc="70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περιλαμβάνει</a:t>
            </a:r>
            <a:r>
              <a:rPr sz="1000" i="1" spc="40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την</a:t>
            </a:r>
            <a:r>
              <a:rPr sz="1000" i="1" spc="45" dirty="0">
                <a:latin typeface="Calibri"/>
                <a:cs typeface="Calibri"/>
              </a:rPr>
              <a:t> </a:t>
            </a:r>
            <a:r>
              <a:rPr sz="1000" i="1" spc="70" dirty="0">
                <a:latin typeface="Calibri"/>
                <a:cs typeface="Calibri"/>
              </a:rPr>
              <a:t>ανταλλαγή</a:t>
            </a:r>
            <a:r>
              <a:rPr sz="1000" i="1" spc="45" dirty="0">
                <a:latin typeface="Calibri"/>
                <a:cs typeface="Calibri"/>
              </a:rPr>
              <a:t> </a:t>
            </a:r>
            <a:r>
              <a:rPr sz="1000" i="1" spc="70" dirty="0">
                <a:latin typeface="Calibri"/>
                <a:cs typeface="Calibri"/>
              </a:rPr>
              <a:t>πληροφοριών,</a:t>
            </a:r>
            <a:r>
              <a:rPr sz="1000" i="1" spc="40" dirty="0">
                <a:latin typeface="Calibri"/>
                <a:cs typeface="Calibri"/>
              </a:rPr>
              <a:t> </a:t>
            </a:r>
            <a:r>
              <a:rPr sz="1000" i="1" spc="80" dirty="0">
                <a:latin typeface="Calibri"/>
                <a:cs typeface="Calibri"/>
              </a:rPr>
              <a:t>πόρων</a:t>
            </a:r>
            <a:r>
              <a:rPr sz="1000" i="1" spc="45" dirty="0">
                <a:latin typeface="Calibri"/>
                <a:cs typeface="Calibri"/>
              </a:rPr>
              <a:t> </a:t>
            </a:r>
            <a:r>
              <a:rPr sz="1000" i="1" spc="60" dirty="0">
                <a:latin typeface="Calibri"/>
                <a:cs typeface="Calibri"/>
              </a:rPr>
              <a:t>και</a:t>
            </a:r>
            <a:r>
              <a:rPr sz="1000" i="1" spc="45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βέλτιστων</a:t>
            </a:r>
            <a:r>
              <a:rPr sz="1000" i="1" spc="40" dirty="0">
                <a:latin typeface="Calibri"/>
                <a:cs typeface="Calibri"/>
              </a:rPr>
              <a:t> </a:t>
            </a:r>
            <a:r>
              <a:rPr sz="1000" i="1" spc="70" dirty="0">
                <a:latin typeface="Calibri"/>
                <a:cs typeface="Calibri"/>
              </a:rPr>
              <a:t>πρακτικών</a:t>
            </a:r>
            <a:r>
              <a:rPr sz="1000" i="1" spc="45" dirty="0">
                <a:latin typeface="Calibri"/>
                <a:cs typeface="Calibri"/>
              </a:rPr>
              <a:t> </a:t>
            </a:r>
            <a:r>
              <a:rPr sz="1000" i="1" spc="60" dirty="0">
                <a:latin typeface="Calibri"/>
                <a:cs typeface="Calibri"/>
              </a:rPr>
              <a:t>για</a:t>
            </a:r>
            <a:r>
              <a:rPr sz="1000" i="1" spc="45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την</a:t>
            </a:r>
            <a:r>
              <a:rPr sz="1000" i="1" spc="40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ενίσχυση </a:t>
            </a:r>
            <a:r>
              <a:rPr sz="1000" i="1" spc="-210" dirty="0">
                <a:latin typeface="Calibri"/>
                <a:cs typeface="Calibri"/>
              </a:rPr>
              <a:t> </a:t>
            </a:r>
            <a:r>
              <a:rPr sz="1000" i="1" spc="60" dirty="0">
                <a:latin typeface="Calibri"/>
                <a:cs typeface="Calibri"/>
              </a:rPr>
              <a:t>της </a:t>
            </a:r>
            <a:r>
              <a:rPr sz="1000" i="1" spc="65" dirty="0">
                <a:latin typeface="Calibri"/>
                <a:cs typeface="Calibri"/>
              </a:rPr>
              <a:t>συλλογικής </a:t>
            </a:r>
            <a:r>
              <a:rPr sz="1000" i="1" spc="75" dirty="0">
                <a:latin typeface="Calibri"/>
                <a:cs typeface="Calibri"/>
              </a:rPr>
              <a:t>άμυνας </a:t>
            </a:r>
            <a:r>
              <a:rPr sz="1000" i="1" spc="70" dirty="0">
                <a:latin typeface="Calibri"/>
                <a:cs typeface="Calibri"/>
              </a:rPr>
              <a:t>στον κυβερνοχώρο. </a:t>
            </a:r>
            <a:r>
              <a:rPr sz="1000" i="1" spc="90" dirty="0">
                <a:latin typeface="Calibri"/>
                <a:cs typeface="Calibri"/>
              </a:rPr>
              <a:t>Η </a:t>
            </a:r>
            <a:r>
              <a:rPr sz="1000" i="1" spc="70" dirty="0">
                <a:latin typeface="Calibri"/>
                <a:cs typeface="Calibri"/>
              </a:rPr>
              <a:t>εμπιστοσύνη </a:t>
            </a:r>
            <a:r>
              <a:rPr sz="1000" i="1" spc="60" dirty="0">
                <a:latin typeface="Calibri"/>
                <a:cs typeface="Calibri"/>
              </a:rPr>
              <a:t>στηρίζει </a:t>
            </a:r>
            <a:r>
              <a:rPr sz="1000" i="1" spc="65" dirty="0">
                <a:latin typeface="Calibri"/>
                <a:cs typeface="Calibri"/>
              </a:rPr>
              <a:t>αυτές </a:t>
            </a:r>
            <a:r>
              <a:rPr sz="1000" i="1" spc="50" dirty="0">
                <a:latin typeface="Calibri"/>
                <a:cs typeface="Calibri"/>
              </a:rPr>
              <a:t>τις </a:t>
            </a:r>
            <a:r>
              <a:rPr sz="1000" i="1" spc="70" dirty="0">
                <a:latin typeface="Calibri"/>
                <a:cs typeface="Calibri"/>
              </a:rPr>
              <a:t>προσπάθειες </a:t>
            </a:r>
            <a:r>
              <a:rPr sz="1000" i="1" spc="75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συνεργασίας, διασφαλίζοντας </a:t>
            </a:r>
            <a:r>
              <a:rPr sz="1000" i="1" spc="55" dirty="0">
                <a:latin typeface="Calibri"/>
                <a:cs typeface="Calibri"/>
              </a:rPr>
              <a:t>ότι οι </a:t>
            </a:r>
            <a:r>
              <a:rPr sz="1000" i="1" spc="60" dirty="0">
                <a:latin typeface="Calibri"/>
                <a:cs typeface="Calibri"/>
              </a:rPr>
              <a:t>κοινές </a:t>
            </a:r>
            <a:r>
              <a:rPr sz="1000" i="1" spc="70" dirty="0">
                <a:latin typeface="Calibri"/>
                <a:cs typeface="Calibri"/>
              </a:rPr>
              <a:t>πληροφορίες </a:t>
            </a:r>
            <a:r>
              <a:rPr sz="1000" i="1" spc="60" dirty="0">
                <a:latin typeface="Calibri"/>
                <a:cs typeface="Calibri"/>
              </a:rPr>
              <a:t>είναι αξιόπιστες και </a:t>
            </a:r>
            <a:r>
              <a:rPr sz="1000" i="1" spc="55" dirty="0">
                <a:latin typeface="Calibri"/>
                <a:cs typeface="Calibri"/>
              </a:rPr>
              <a:t>ότι οι </a:t>
            </a:r>
            <a:r>
              <a:rPr sz="1000" i="1" spc="60" dirty="0">
                <a:latin typeface="Calibri"/>
                <a:cs typeface="Calibri"/>
              </a:rPr>
              <a:t>εταίροι </a:t>
            </a:r>
            <a:r>
              <a:rPr sz="1000" i="1" spc="80" dirty="0">
                <a:latin typeface="Calibri"/>
                <a:cs typeface="Calibri"/>
              </a:rPr>
              <a:t>θα </a:t>
            </a:r>
            <a:r>
              <a:rPr sz="1000" i="1" spc="-215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ενεργούν</a:t>
            </a:r>
            <a:r>
              <a:rPr sz="1000" i="1" spc="30" dirty="0">
                <a:latin typeface="Calibri"/>
                <a:cs typeface="Calibri"/>
              </a:rPr>
              <a:t> </a:t>
            </a:r>
            <a:r>
              <a:rPr sz="1000" i="1" spc="75" dirty="0">
                <a:latin typeface="Calibri"/>
                <a:cs typeface="Calibri"/>
              </a:rPr>
              <a:t>υπεύθυνα</a:t>
            </a:r>
            <a:r>
              <a:rPr sz="1000" i="1" spc="30" dirty="0">
                <a:latin typeface="Calibri"/>
                <a:cs typeface="Calibri"/>
              </a:rPr>
              <a:t> </a:t>
            </a:r>
            <a:r>
              <a:rPr sz="1000" i="1" spc="70" dirty="0">
                <a:latin typeface="Calibri"/>
                <a:cs typeface="Calibri"/>
              </a:rPr>
              <a:t>με</a:t>
            </a:r>
            <a:r>
              <a:rPr sz="1000" i="1" spc="30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τα</a:t>
            </a:r>
            <a:r>
              <a:rPr sz="1000" i="1" spc="30" dirty="0">
                <a:latin typeface="Calibri"/>
                <a:cs typeface="Calibri"/>
              </a:rPr>
              <a:t> </a:t>
            </a:r>
            <a:r>
              <a:rPr sz="1000" i="1" spc="65" dirty="0">
                <a:latin typeface="Calibri"/>
                <a:cs typeface="Calibri"/>
              </a:rPr>
              <a:t>κοινά</a:t>
            </a:r>
            <a:r>
              <a:rPr sz="1000" i="1" spc="30" dirty="0">
                <a:latin typeface="Calibri"/>
                <a:cs typeface="Calibri"/>
              </a:rPr>
              <a:t> </a:t>
            </a:r>
            <a:r>
              <a:rPr sz="1000" i="1" spc="70" dirty="0">
                <a:latin typeface="Calibri"/>
                <a:cs typeface="Calibri"/>
              </a:rPr>
              <a:t>δεδομένα</a:t>
            </a:r>
            <a:r>
              <a:rPr sz="1000" i="1" spc="35" dirty="0">
                <a:latin typeface="Calibri"/>
                <a:cs typeface="Calibri"/>
              </a:rPr>
              <a:t> </a:t>
            </a:r>
            <a:r>
              <a:rPr sz="1000" i="1" spc="60" dirty="0">
                <a:latin typeface="Calibri"/>
                <a:cs typeface="Calibri"/>
              </a:rPr>
              <a:t>και</a:t>
            </a:r>
            <a:r>
              <a:rPr sz="1000" i="1" spc="35" dirty="0">
                <a:latin typeface="Calibri"/>
                <a:cs typeface="Calibri"/>
              </a:rPr>
              <a:t> </a:t>
            </a:r>
            <a:r>
              <a:rPr sz="1000" i="1" spc="50" dirty="0">
                <a:latin typeface="Calibri"/>
                <a:cs typeface="Calibri"/>
              </a:rPr>
              <a:t>τις</a:t>
            </a:r>
            <a:r>
              <a:rPr sz="1000" i="1" spc="30" dirty="0">
                <a:latin typeface="Calibri"/>
                <a:cs typeface="Calibri"/>
              </a:rPr>
              <a:t> </a:t>
            </a:r>
            <a:r>
              <a:rPr sz="1000" i="1" spc="60" dirty="0">
                <a:latin typeface="Calibri"/>
                <a:cs typeface="Calibri"/>
              </a:rPr>
              <a:t>γνώσεις</a:t>
            </a:r>
            <a:r>
              <a:rPr sz="1000" spc="6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900"/>
              </a:buClr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0000"/>
              <a:buFont typeface="Arial"/>
              <a:buChar char="•"/>
              <a:tabLst>
                <a:tab pos="103505" algn="l"/>
              </a:tabLst>
            </a:pPr>
            <a:r>
              <a:rPr sz="1000" spc="90" dirty="0">
                <a:latin typeface="Calibri"/>
                <a:cs typeface="Calibri"/>
              </a:rPr>
              <a:t>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σημασία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εμπιστοσύνης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συνεργασίας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στις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προσπάθειες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για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ασφάλεια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στον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κυβερνοχώρο.</a:t>
            </a:r>
            <a:endParaRPr sz="10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295"/>
              </a:spcBef>
              <a:buSzPct val="120000"/>
              <a:buFont typeface="Arial"/>
              <a:buChar char="•"/>
              <a:tabLst>
                <a:tab pos="395605" algn="l"/>
                <a:tab pos="396240" algn="l"/>
              </a:tabLst>
            </a:pPr>
            <a:r>
              <a:rPr sz="1000" spc="65" dirty="0">
                <a:latin typeface="Calibri"/>
                <a:cs typeface="Calibri"/>
              </a:rPr>
              <a:t>Ανταλλαγή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πληροφοριών</a:t>
            </a:r>
            <a:endParaRPr sz="10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484"/>
              </a:spcBef>
              <a:buSzPct val="120000"/>
              <a:buFont typeface="Arial"/>
              <a:buChar char="•"/>
              <a:tabLst>
                <a:tab pos="395605" algn="l"/>
                <a:tab pos="396240" algn="l"/>
              </a:tabLst>
            </a:pPr>
            <a:r>
              <a:rPr sz="1000" spc="65" dirty="0">
                <a:latin typeface="Calibri"/>
                <a:cs typeface="Calibri"/>
              </a:rPr>
              <a:t>Κοινές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ασκήσεις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2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SzPct val="120000"/>
              <a:buFont typeface="Arial"/>
              <a:buChar char="•"/>
              <a:tabLst>
                <a:tab pos="103505" algn="l"/>
              </a:tabLst>
            </a:pPr>
            <a:r>
              <a:rPr sz="1000" spc="55" dirty="0">
                <a:latin typeface="Calibri"/>
                <a:cs typeface="Calibri"/>
              </a:rPr>
              <a:t>Τεχνικές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οικοδόμηση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εμπιστοσύνης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εντός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μεταξύ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ομάδων.</a:t>
            </a:r>
            <a:endParaRPr sz="10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280"/>
              </a:spcBef>
              <a:buSzPct val="120000"/>
              <a:buFont typeface="Arial"/>
              <a:buChar char="•"/>
              <a:tabLst>
                <a:tab pos="395605" algn="l"/>
                <a:tab pos="396240" algn="l"/>
              </a:tabLst>
            </a:pPr>
            <a:r>
              <a:rPr sz="1000" spc="60" dirty="0">
                <a:latin typeface="Calibri"/>
                <a:cs typeface="Calibri"/>
              </a:rPr>
              <a:t>Συμμαχίες,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συμπράξεις</a:t>
            </a:r>
            <a:endParaRPr sz="1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2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0000"/>
              <a:buFont typeface="Arial"/>
              <a:buChar char="•"/>
              <a:tabLst>
                <a:tab pos="103505" algn="l"/>
              </a:tabLst>
            </a:pPr>
            <a:r>
              <a:rPr sz="1000" spc="60" dirty="0">
                <a:latin typeface="Calibri"/>
                <a:cs typeface="Calibri"/>
              </a:rPr>
              <a:t>Συνεργατικές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προσεγγίσεις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επίλυση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προβλημάτων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κυβερνοασφάλειας.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103505" marR="1379855" indent="-91440">
              <a:lnSpc>
                <a:spcPts val="960"/>
              </a:lnSpc>
              <a:buClr>
                <a:srgbClr val="FFB900"/>
              </a:buClr>
              <a:buSzPct val="120000"/>
              <a:buFont typeface="Arial"/>
              <a:buChar char="•"/>
              <a:tabLst>
                <a:tab pos="104139" algn="l"/>
              </a:tabLst>
            </a:pPr>
            <a:r>
              <a:rPr sz="1000" spc="70" dirty="0">
                <a:latin typeface="Calibri"/>
                <a:cs typeface="Calibri"/>
              </a:rPr>
              <a:t>Παράδειγμα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πραγματικού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κόσμου: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Έργο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διατμηματικής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συνεργασίας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που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ενίσχυσε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συνολική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κατάσταση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κυβερνοασφάλειας.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94805" y="788746"/>
            <a:ext cx="501650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Επικοινωνία</a:t>
            </a:r>
            <a:r>
              <a:rPr sz="2650" spc="22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</a:t>
            </a:r>
            <a:r>
              <a:rPr sz="2650" spc="17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συνεργασία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60" dirty="0">
                <a:solidFill>
                  <a:srgbClr val="FFFFFF"/>
                </a:solidFill>
              </a:rPr>
              <a:t>σε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όλους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75" dirty="0">
                <a:solidFill>
                  <a:srgbClr val="FFFFFF"/>
                </a:solidFill>
              </a:rPr>
              <a:t>τους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τομείς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6685280" y="1871066"/>
            <a:ext cx="500824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Διατομεακή</a:t>
            </a:r>
            <a:r>
              <a:rPr sz="2000" spc="7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ασφάλεια</a:t>
            </a:r>
            <a:r>
              <a:rPr sz="2000" spc="6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900"/>
                </a:solidFill>
                <a:latin typeface="Calibri"/>
                <a:cs typeface="Calibri"/>
              </a:rPr>
              <a:t>στον</a:t>
            </a:r>
            <a:r>
              <a:rPr sz="2000" spc="5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κυβερνοχώρο </a:t>
            </a:r>
            <a:r>
              <a:rPr sz="2000" spc="-434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229" dirty="0">
                <a:solidFill>
                  <a:srgbClr val="FFB900"/>
                </a:solidFill>
                <a:latin typeface="Calibri"/>
                <a:cs typeface="Calibri"/>
              </a:rPr>
              <a:t>Προκλήσεις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2750782"/>
            <a:ext cx="4642485" cy="135128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596900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ευκαιρίες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διατομεακή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συνεργασία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05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Λιμάνι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Σαν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Ντιέγκο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(2018)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3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διαλειτουργικότητας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κοινών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προτύπων.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55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ENISA,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NIS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3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αποτελεσματική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διατομεακή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επικοινωνία.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372315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5564047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58000"/>
            <a:chOff x="0" y="0"/>
            <a:chExt cx="5840730" cy="6858000"/>
          </a:xfrm>
        </p:grpSpPr>
        <p:sp>
          <p:nvSpPr>
            <p:cNvPr id="4" name="object 4"/>
            <p:cNvSpPr/>
            <p:nvPr/>
          </p:nvSpPr>
          <p:spPr>
            <a:xfrm>
              <a:off x="4495234" y="511369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788746"/>
            <a:ext cx="501650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Επικοινωνία</a:t>
            </a:r>
            <a:r>
              <a:rPr sz="2650" spc="22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</a:t>
            </a:r>
            <a:r>
              <a:rPr sz="2650" spc="17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συνεργασία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60" dirty="0">
                <a:solidFill>
                  <a:srgbClr val="FFFFFF"/>
                </a:solidFill>
              </a:rPr>
              <a:t>σε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όλους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75" dirty="0">
                <a:solidFill>
                  <a:srgbClr val="FFFFFF"/>
                </a:solidFill>
              </a:rPr>
              <a:t>τους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τομείς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2969" y="5764238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5280" y="1871066"/>
            <a:ext cx="4346575" cy="289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4210">
              <a:lnSpc>
                <a:spcPct val="114999"/>
              </a:lnSpc>
              <a:spcBef>
                <a:spcPts val="100"/>
              </a:spcBef>
            </a:pPr>
            <a:r>
              <a:rPr sz="2000" spc="120" dirty="0">
                <a:solidFill>
                  <a:srgbClr val="FFB900"/>
                </a:solidFill>
                <a:latin typeface="Calibri"/>
                <a:cs typeface="Calibri"/>
              </a:rPr>
              <a:t>Κτίριο</a:t>
            </a:r>
            <a:r>
              <a:rPr sz="2000" spc="2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80" dirty="0">
                <a:solidFill>
                  <a:srgbClr val="FFB900"/>
                </a:solidFill>
                <a:latin typeface="Calibri"/>
                <a:cs typeface="Calibri"/>
              </a:rPr>
              <a:t>συνεργασίας </a:t>
            </a:r>
            <a:r>
              <a:rPr sz="2000" spc="-434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80" dirty="0">
                <a:solidFill>
                  <a:srgbClr val="FFB900"/>
                </a:solidFill>
                <a:latin typeface="Calibri"/>
                <a:cs typeface="Calibri"/>
              </a:rPr>
              <a:t>Δίκτυα</a:t>
            </a:r>
            <a:endParaRPr sz="2000">
              <a:latin typeface="Calibri"/>
              <a:cs typeface="Calibri"/>
            </a:endParaRPr>
          </a:p>
          <a:p>
            <a:pPr marL="287020" marR="5080" indent="-274320">
              <a:lnSpc>
                <a:spcPts val="1350"/>
              </a:lnSpc>
              <a:spcBef>
                <a:spcPts val="147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επαγγελματικών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συμμαχιών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o"/>
            </a:pPr>
            <a:endParaRPr sz="1250">
              <a:latin typeface="Calibri"/>
              <a:cs typeface="Calibri"/>
            </a:endParaRPr>
          </a:p>
          <a:p>
            <a:pPr marL="287020" marR="68580" indent="-274320">
              <a:lnSpc>
                <a:spcPct val="1151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Οφέλη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συμπράξεων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δημόσιου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ιδιωτικού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πρωτοβουλίες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67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ESCO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o"/>
            </a:pPr>
            <a:endParaRPr sz="1350">
              <a:latin typeface="Calibri"/>
              <a:cs typeface="Calibri"/>
            </a:endParaRPr>
          </a:p>
          <a:p>
            <a:pPr marL="287020" marR="943610" indent="-274320">
              <a:lnSpc>
                <a:spcPts val="135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Αξιοποίηση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εμπειρογνωμοσύνης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διάφορους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τομείς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ολοκληρωμένες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λύσεις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211544"/>
            <a:ext cx="3537585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00" dirty="0"/>
              <a:t>Ιστορική </a:t>
            </a:r>
            <a:r>
              <a:rPr spc="220" dirty="0"/>
              <a:t>γνώση </a:t>
            </a:r>
            <a:r>
              <a:rPr spc="165" dirty="0"/>
              <a:t>και </a:t>
            </a:r>
            <a:r>
              <a:rPr spc="-740" dirty="0"/>
              <a:t> </a:t>
            </a:r>
            <a:r>
              <a:rPr spc="204" dirty="0"/>
              <a:t>προαπαιτούμενα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0110" y="1728851"/>
            <a:ext cx="5416550" cy="288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64995" algn="l"/>
              </a:tabLst>
            </a:pPr>
            <a:r>
              <a:rPr sz="2400" spc="300" dirty="0">
                <a:solidFill>
                  <a:srgbClr val="D7791A"/>
                </a:solidFill>
                <a:latin typeface="Calibri"/>
                <a:cs typeface="Calibri"/>
              </a:rPr>
              <a:t>Υπόβαθρο	</a:t>
            </a:r>
            <a:r>
              <a:rPr sz="2400" spc="254" dirty="0">
                <a:solidFill>
                  <a:srgbClr val="D7791A"/>
                </a:solidFill>
                <a:latin typeface="Calibri"/>
                <a:cs typeface="Calibri"/>
              </a:rPr>
              <a:t>γνώσεις: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125" dirty="0">
                <a:solidFill>
                  <a:srgbClr val="7E7E7E"/>
                </a:solidFill>
                <a:latin typeface="Calibri"/>
                <a:cs typeface="Calibri"/>
              </a:rPr>
              <a:t>Βασική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7E7E7E"/>
                </a:solidFill>
                <a:latin typeface="Calibri"/>
                <a:cs typeface="Calibri"/>
              </a:rPr>
              <a:t>κατανόηση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7E7E7E"/>
                </a:solidFill>
                <a:latin typeface="Calibri"/>
                <a:cs typeface="Calibri"/>
              </a:rPr>
              <a:t>υπολογιστών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7E7E7E"/>
                </a:solidFill>
                <a:latin typeface="Calibri"/>
                <a:cs typeface="Calibri"/>
              </a:rPr>
              <a:t>δικτύωσης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Εξοικείωση</a:t>
            </a:r>
            <a:r>
              <a:rPr sz="13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συνήθεις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απειλές</a:t>
            </a:r>
            <a:r>
              <a:rPr sz="13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ευπάθειες</a:t>
            </a:r>
            <a:r>
              <a:rPr sz="13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3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του </a:t>
            </a:r>
            <a:r>
              <a:rPr sz="1300" spc="-28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διαδικτύου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95" dirty="0">
                <a:solidFill>
                  <a:srgbClr val="7E7E7E"/>
                </a:solidFill>
                <a:latin typeface="Calibri"/>
                <a:cs typeface="Calibri"/>
              </a:rPr>
              <a:t>Ενημέρωση</a:t>
            </a:r>
            <a:r>
              <a:rPr sz="13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3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3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3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30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160" dirty="0">
                <a:solidFill>
                  <a:srgbClr val="D7791A"/>
                </a:solidFill>
                <a:latin typeface="Calibri"/>
                <a:cs typeface="Calibri"/>
              </a:rPr>
              <a:t>Προαπαιτούμενα: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300" spc="110" dirty="0">
                <a:solidFill>
                  <a:srgbClr val="7E7E7E"/>
                </a:solidFill>
                <a:latin typeface="Calibri"/>
                <a:cs typeface="Calibri"/>
              </a:rPr>
              <a:t>Κανένα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689600" cy="6858000"/>
            <a:chOff x="0" y="0"/>
            <a:chExt cx="5689600" cy="6858000"/>
          </a:xfrm>
        </p:grpSpPr>
        <p:sp>
          <p:nvSpPr>
            <p:cNvPr id="4" name="object 4"/>
            <p:cNvSpPr/>
            <p:nvPr/>
          </p:nvSpPr>
          <p:spPr>
            <a:xfrm>
              <a:off x="4495234" y="511369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89599" cy="68579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788746"/>
            <a:ext cx="501650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Επικοινωνία</a:t>
            </a:r>
            <a:r>
              <a:rPr sz="2650" spc="22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</a:t>
            </a:r>
            <a:r>
              <a:rPr sz="2650" spc="17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συνεργασία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60" dirty="0">
                <a:solidFill>
                  <a:srgbClr val="FFFFFF"/>
                </a:solidFill>
              </a:rPr>
              <a:t>σε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όλους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75" dirty="0">
                <a:solidFill>
                  <a:srgbClr val="FFFFFF"/>
                </a:solidFill>
              </a:rPr>
              <a:t>τους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τομείς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2969" y="5564276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5280" y="1871066"/>
            <a:ext cx="4078604" cy="319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5675">
              <a:lnSpc>
                <a:spcPct val="114999"/>
              </a:lnSpc>
              <a:spcBef>
                <a:spcPts val="100"/>
              </a:spcBef>
            </a:pPr>
            <a:r>
              <a:rPr sz="2000" spc="180" dirty="0">
                <a:solidFill>
                  <a:srgbClr val="FFB900"/>
                </a:solidFill>
                <a:latin typeface="Calibri"/>
                <a:cs typeface="Calibri"/>
              </a:rPr>
              <a:t>Συνεργατικό</a:t>
            </a:r>
            <a:r>
              <a:rPr sz="2000" spc="6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65" dirty="0">
                <a:solidFill>
                  <a:srgbClr val="FFB900"/>
                </a:solidFill>
                <a:latin typeface="Calibri"/>
                <a:cs typeface="Calibri"/>
              </a:rPr>
              <a:t>περιστατικό </a:t>
            </a:r>
            <a:r>
              <a:rPr sz="2000" spc="-434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95" dirty="0">
                <a:solidFill>
                  <a:srgbClr val="FFB900"/>
                </a:solidFill>
                <a:latin typeface="Calibri"/>
                <a:cs typeface="Calibri"/>
              </a:rPr>
              <a:t>Απάντηση</a:t>
            </a:r>
            <a:endParaRPr sz="2000">
              <a:latin typeface="Calibri"/>
              <a:cs typeface="Calibri"/>
            </a:endParaRPr>
          </a:p>
          <a:p>
            <a:pPr marL="287020" marR="198120" indent="-274320">
              <a:lnSpc>
                <a:spcPts val="1350"/>
              </a:lnSpc>
              <a:spcBef>
                <a:spcPts val="147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συνεργατικού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σχεδιασμού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αντιμετώπισης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συμβάντων.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o"/>
            </a:pPr>
            <a:endParaRPr sz="1250">
              <a:latin typeface="Calibri"/>
              <a:cs typeface="Calibri"/>
            </a:endParaRPr>
          </a:p>
          <a:p>
            <a:pPr marL="287020" marR="5080" indent="-274320">
              <a:lnSpc>
                <a:spcPct val="1151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ξεκάθαρων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ρόλων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επικοινωνίας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κανάλια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διάρκεια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περιστατικών.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o"/>
            </a:pPr>
            <a:endParaRPr sz="13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Οφέλη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κοινές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ασκήσεις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προσομοιώσεις.</a:t>
            </a:r>
            <a:endParaRPr sz="11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540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αποφάσεων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υπό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πίεση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65"/>
              </a:spcBef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Πολιτιστικές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o"/>
            </a:pPr>
            <a:endParaRPr sz="11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Ασπίδες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κλειδωμένες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58000"/>
            <a:chOff x="0" y="0"/>
            <a:chExt cx="5840730" cy="6858000"/>
          </a:xfrm>
        </p:grpSpPr>
        <p:sp>
          <p:nvSpPr>
            <p:cNvPr id="4" name="object 4"/>
            <p:cNvSpPr/>
            <p:nvPr/>
          </p:nvSpPr>
          <p:spPr>
            <a:xfrm>
              <a:off x="4495234" y="511369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788746"/>
            <a:ext cx="5016500" cy="792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195" dirty="0">
                <a:solidFill>
                  <a:srgbClr val="FFFFFF"/>
                </a:solidFill>
              </a:rPr>
              <a:t>Επικοινωνία</a:t>
            </a:r>
            <a:r>
              <a:rPr sz="2650" spc="22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</a:t>
            </a:r>
            <a:r>
              <a:rPr sz="2650" spc="175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συνεργασία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60" dirty="0">
                <a:solidFill>
                  <a:srgbClr val="FFFFFF"/>
                </a:solidFill>
              </a:rPr>
              <a:t>σε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όλους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75" dirty="0">
                <a:solidFill>
                  <a:srgbClr val="FFFFFF"/>
                </a:solidFill>
              </a:rPr>
              <a:t>τους</a:t>
            </a:r>
            <a:r>
              <a:rPr sz="2650" spc="210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τομείς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2969" y="5759272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5280" y="1871066"/>
            <a:ext cx="4598035" cy="308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1390">
              <a:lnSpc>
                <a:spcPct val="114999"/>
              </a:lnSpc>
              <a:spcBef>
                <a:spcPts val="100"/>
              </a:spcBef>
            </a:pP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Ξεπερνώντας</a:t>
            </a:r>
            <a:r>
              <a:rPr sz="20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0" dirty="0">
                <a:solidFill>
                  <a:srgbClr val="FFB900"/>
                </a:solidFill>
                <a:latin typeface="Calibri"/>
                <a:cs typeface="Calibri"/>
              </a:rPr>
              <a:t>τα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εμπόδια</a:t>
            </a:r>
            <a:r>
              <a:rPr sz="200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20" dirty="0">
                <a:solidFill>
                  <a:srgbClr val="FFB900"/>
                </a:solidFill>
                <a:latin typeface="Calibri"/>
                <a:cs typeface="Calibri"/>
              </a:rPr>
              <a:t>στην </a:t>
            </a:r>
            <a:r>
              <a:rPr sz="2000" spc="-4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80" dirty="0">
                <a:solidFill>
                  <a:srgbClr val="FFB900"/>
                </a:solidFill>
                <a:latin typeface="Calibri"/>
                <a:cs typeface="Calibri"/>
              </a:rPr>
              <a:t>Συνεργασία</a:t>
            </a:r>
            <a:endParaRPr sz="2000">
              <a:latin typeface="Calibri"/>
              <a:cs typeface="Calibri"/>
            </a:endParaRPr>
          </a:p>
          <a:p>
            <a:pPr marL="286385" marR="640715" indent="-274320">
              <a:lnSpc>
                <a:spcPts val="1350"/>
              </a:lnSpc>
              <a:spcBef>
                <a:spcPts val="1475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Συνήθη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εμπόδια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αποτελεσματική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συνεργασία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τομέα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125" dirty="0">
                <a:solidFill>
                  <a:srgbClr val="FFFFFF"/>
                </a:solidFill>
                <a:latin typeface="Calibri"/>
                <a:cs typeface="Calibri"/>
              </a:rPr>
              <a:t>πώς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ξεπεράσετε.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900"/>
              </a:buClr>
              <a:buFont typeface="Courier New"/>
              <a:buChar char="o"/>
            </a:pPr>
            <a:endParaRPr sz="1200">
              <a:latin typeface="Calibri"/>
              <a:cs typeface="Calibri"/>
            </a:endParaRPr>
          </a:p>
          <a:p>
            <a:pPr marL="130810" marR="5080" indent="-118745">
              <a:lnSpc>
                <a:spcPct val="1151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εμπιστοσύνης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διαφάνειας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συνεργασία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προσπάθειες.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900"/>
              </a:buClr>
              <a:buFont typeface="Courier New"/>
              <a:buChar char="o"/>
            </a:pPr>
            <a:endParaRPr sz="1600">
              <a:latin typeface="Calibri"/>
              <a:cs typeface="Calibri"/>
            </a:endParaRPr>
          </a:p>
          <a:p>
            <a:pPr marL="287020" marR="1813560" indent="-274320">
              <a:lnSpc>
                <a:spcPts val="135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Βέλτιστες πρακτικές για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τη διατήρηση </a:t>
            </a:r>
            <a:r>
              <a:rPr sz="1150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μακροχρόνιων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σχέσεων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συνεργασίας.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900"/>
              </a:buClr>
              <a:buFont typeface="Courier New"/>
              <a:buChar char="o"/>
            </a:pPr>
            <a:endParaRPr sz="12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Περιστατικό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λιμάνι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Σαν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Ντιέγκο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15" dirty="0"/>
              <a:t>Λήψη </a:t>
            </a:r>
            <a:r>
              <a:rPr sz="2650" spc="204" dirty="0"/>
              <a:t>αποφάσεων</a:t>
            </a:r>
            <a:r>
              <a:rPr sz="2650" spc="225" dirty="0"/>
              <a:t> </a:t>
            </a:r>
            <a:r>
              <a:rPr sz="2650" spc="145" dirty="0"/>
              <a:t>σε</a:t>
            </a:r>
            <a:r>
              <a:rPr sz="2650" spc="155" dirty="0"/>
              <a:t> </a:t>
            </a:r>
            <a:r>
              <a:rPr sz="2650" spc="185" dirty="0"/>
              <a:t>στρατηγικό, </a:t>
            </a:r>
            <a:r>
              <a:rPr sz="2650" spc="190" dirty="0"/>
              <a:t> </a:t>
            </a:r>
            <a:r>
              <a:rPr sz="2650" spc="185" dirty="0"/>
              <a:t>επιχειρησιακό</a:t>
            </a:r>
            <a:r>
              <a:rPr sz="2650" spc="220" dirty="0"/>
              <a:t> </a:t>
            </a:r>
            <a:r>
              <a:rPr sz="2650" spc="150" dirty="0"/>
              <a:t>και</a:t>
            </a:r>
            <a:r>
              <a:rPr sz="2650" spc="180" dirty="0"/>
              <a:t> </a:t>
            </a:r>
            <a:r>
              <a:rPr sz="2650" spc="185" dirty="0"/>
              <a:t>τακτικό</a:t>
            </a:r>
            <a:r>
              <a:rPr sz="2650" spc="225" dirty="0"/>
              <a:t> </a:t>
            </a:r>
            <a:r>
              <a:rPr sz="2650" spc="180" dirty="0"/>
              <a:t>επίπεδο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328930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85" dirty="0">
                <a:latin typeface="Calibri"/>
                <a:cs typeface="Calibri"/>
              </a:rPr>
              <a:t>Λήψη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55" dirty="0">
                <a:latin typeface="Calibri"/>
                <a:cs typeface="Calibri"/>
              </a:rPr>
              <a:t>στρατηγικών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70" dirty="0">
                <a:latin typeface="Calibri"/>
                <a:cs typeface="Calibri"/>
              </a:rPr>
              <a:t>αποφάσεων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0790"/>
            <a:ext cx="6691630" cy="169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0" dirty="0">
                <a:latin typeface="Calibri"/>
                <a:cs typeface="Calibri"/>
              </a:rPr>
              <a:t>Επισκόπηση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λήψης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στρατηγικών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αποφάσεων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στον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τομέα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ασφάλειας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στον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205168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90" dirty="0">
                <a:latin typeface="Calibri"/>
                <a:cs typeface="Calibri"/>
              </a:rPr>
              <a:t>Μακροπρόθεσμος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σχεδιασμός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ανάπτυξη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πολιτικής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ισχυρά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πλαίσια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ασφάλειας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5" dirty="0">
                <a:latin typeface="Calibri"/>
                <a:cs typeface="Calibri"/>
              </a:rPr>
              <a:t>Ενσωμάτωση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ασφάλειας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κυβερνοχώρο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συνολική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επιχειρηματική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στρατηγική.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108267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Παράδειγμα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πραγματικού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κόσμου: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40" dirty="0">
                <a:latin typeface="Calibri"/>
                <a:cs typeface="Calibri"/>
              </a:rPr>
              <a:t>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στρατηγική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απόφαση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ναυτιλιακής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εταιρείας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υιοθετήσει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μια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αρχιτεκτονική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μηδενικής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εμπιστοσύνης.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15" dirty="0"/>
              <a:t>Λήψη </a:t>
            </a:r>
            <a:r>
              <a:rPr sz="2650" spc="204" dirty="0"/>
              <a:t>αποφάσεων</a:t>
            </a:r>
            <a:r>
              <a:rPr sz="2650" spc="225" dirty="0"/>
              <a:t> </a:t>
            </a:r>
            <a:r>
              <a:rPr sz="2650" spc="145" dirty="0"/>
              <a:t>σε</a:t>
            </a:r>
            <a:r>
              <a:rPr sz="2650" spc="155" dirty="0"/>
              <a:t> </a:t>
            </a:r>
            <a:r>
              <a:rPr sz="2650" spc="185" dirty="0"/>
              <a:t>στρατηγικό, </a:t>
            </a:r>
            <a:r>
              <a:rPr sz="2650" spc="190" dirty="0"/>
              <a:t> </a:t>
            </a:r>
            <a:r>
              <a:rPr sz="2650" spc="185" dirty="0"/>
              <a:t>επιχειρησιακό</a:t>
            </a:r>
            <a:r>
              <a:rPr sz="2650" spc="220" dirty="0"/>
              <a:t> </a:t>
            </a:r>
            <a:r>
              <a:rPr sz="2650" spc="150" dirty="0"/>
              <a:t>και</a:t>
            </a:r>
            <a:r>
              <a:rPr sz="2650" spc="180" dirty="0"/>
              <a:t> </a:t>
            </a:r>
            <a:r>
              <a:rPr sz="2650" spc="185" dirty="0"/>
              <a:t>τακτικό</a:t>
            </a:r>
            <a:r>
              <a:rPr sz="2650" spc="225" dirty="0"/>
              <a:t> </a:t>
            </a:r>
            <a:r>
              <a:rPr sz="2650" spc="180" dirty="0"/>
              <a:t>επίπεδο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3596004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85" dirty="0">
                <a:latin typeface="Calibri"/>
                <a:cs typeface="Calibri"/>
              </a:rPr>
              <a:t>Λήψη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45" dirty="0">
                <a:latin typeface="Calibri"/>
                <a:cs typeface="Calibri"/>
              </a:rPr>
              <a:t>επιχειρησιακών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spc="170" dirty="0">
                <a:latin typeface="Calibri"/>
                <a:cs typeface="Calibri"/>
              </a:rPr>
              <a:t>αποφάσεων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1070"/>
            <a:ext cx="5302250" cy="2091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1013460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Ο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ρόλος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επιχειρησιακών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αποφάσεων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διατήρηση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καθημερινής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ασφάλειας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στον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70" dirty="0">
                <a:latin typeface="Calibri"/>
                <a:cs typeface="Calibri"/>
              </a:rPr>
              <a:t>Επιχειρησιακές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αντιδράσεις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εντοπισμένες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απειλές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τρωτά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σημεία.</a:t>
            </a:r>
            <a:endParaRPr sz="1150">
              <a:latin typeface="Calibri"/>
              <a:cs typeface="Calibri"/>
            </a:endParaRPr>
          </a:p>
          <a:p>
            <a:pPr marL="104139" marR="625475" indent="-91440">
              <a:lnSpc>
                <a:spcPct val="122800"/>
              </a:lnSpc>
              <a:spcBef>
                <a:spcPts val="133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00" dirty="0">
                <a:latin typeface="Calibri"/>
                <a:cs typeface="Calibri"/>
              </a:rPr>
              <a:t>Συντονισμός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μεταξύ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ομάδων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κυβερνοασφάλειας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άλλων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επιχειρησιακές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μονάδες.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Παράδειγμα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πραγματικού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κόσμου: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30" dirty="0">
                <a:latin typeface="Calibri"/>
                <a:cs typeface="Calibri"/>
              </a:rPr>
              <a:t>Μια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επιχειρησιακή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απόφαση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για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απομόνωση </a:t>
            </a:r>
            <a:r>
              <a:rPr sz="1150" spc="100" dirty="0">
                <a:latin typeface="Calibri"/>
                <a:cs typeface="Calibri"/>
              </a:rPr>
              <a:t>ενός </a:t>
            </a:r>
            <a:r>
              <a:rPr sz="1150" spc="114" dirty="0">
                <a:latin typeface="Calibri"/>
                <a:cs typeface="Calibri"/>
              </a:rPr>
              <a:t>παραβιασμένου </a:t>
            </a:r>
            <a:r>
              <a:rPr sz="1150" spc="110" dirty="0">
                <a:latin typeface="Calibri"/>
                <a:cs typeface="Calibri"/>
              </a:rPr>
              <a:t>συστήματος σε ένα </a:t>
            </a:r>
            <a:r>
              <a:rPr sz="1150" spc="95" dirty="0">
                <a:latin typeface="Calibri"/>
                <a:cs typeface="Calibri"/>
              </a:rPr>
              <a:t>πλοίο, </a:t>
            </a:r>
            <a:r>
              <a:rPr sz="1150" spc="10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αποτρέποντας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ευρύτερη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παραβίαση.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15" dirty="0"/>
              <a:t>Λήψη </a:t>
            </a:r>
            <a:r>
              <a:rPr sz="2650" spc="204" dirty="0"/>
              <a:t>αποφάσεων</a:t>
            </a:r>
            <a:r>
              <a:rPr sz="2650" spc="225" dirty="0"/>
              <a:t> </a:t>
            </a:r>
            <a:r>
              <a:rPr sz="2650" spc="145" dirty="0"/>
              <a:t>σε</a:t>
            </a:r>
            <a:r>
              <a:rPr sz="2650" spc="155" dirty="0"/>
              <a:t> </a:t>
            </a:r>
            <a:r>
              <a:rPr sz="2650" spc="185" dirty="0"/>
              <a:t>στρατηγικό, </a:t>
            </a:r>
            <a:r>
              <a:rPr sz="2650" spc="190" dirty="0"/>
              <a:t> </a:t>
            </a:r>
            <a:r>
              <a:rPr sz="2650" spc="185" dirty="0"/>
              <a:t>επιχειρησιακό</a:t>
            </a:r>
            <a:r>
              <a:rPr sz="2650" spc="220" dirty="0"/>
              <a:t> </a:t>
            </a:r>
            <a:r>
              <a:rPr sz="2650" spc="150" dirty="0"/>
              <a:t>και</a:t>
            </a:r>
            <a:r>
              <a:rPr sz="2650" spc="180" dirty="0"/>
              <a:t> </a:t>
            </a:r>
            <a:r>
              <a:rPr sz="2650" spc="185" dirty="0"/>
              <a:t>τακτικό</a:t>
            </a:r>
            <a:r>
              <a:rPr sz="2650" spc="225" dirty="0"/>
              <a:t> </a:t>
            </a:r>
            <a:r>
              <a:rPr sz="2650" spc="180" dirty="0"/>
              <a:t>επίπεδο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289496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85" dirty="0">
                <a:latin typeface="Calibri"/>
                <a:cs typeface="Calibri"/>
              </a:rPr>
              <a:t>Λήψη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45" dirty="0">
                <a:latin typeface="Calibri"/>
                <a:cs typeface="Calibri"/>
              </a:rPr>
              <a:t>τακτικών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170" dirty="0">
                <a:latin typeface="Calibri"/>
                <a:cs typeface="Calibri"/>
              </a:rPr>
              <a:t>αποφάσεων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1070"/>
            <a:ext cx="5367655" cy="2043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934719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95" dirty="0">
                <a:latin typeface="Calibri"/>
                <a:cs typeface="Calibri"/>
              </a:rPr>
              <a:t>Φύση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τακτικών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αποφάσεων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αντιμετώπιση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άμεσων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απειλών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429259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Εργαλεία </a:t>
            </a:r>
            <a:r>
              <a:rPr sz="1150" spc="70" dirty="0">
                <a:latin typeface="Calibri"/>
                <a:cs typeface="Calibri"/>
              </a:rPr>
              <a:t>και </a:t>
            </a:r>
            <a:r>
              <a:rPr sz="1150" spc="65" dirty="0">
                <a:latin typeface="Calibri"/>
                <a:cs typeface="Calibri"/>
              </a:rPr>
              <a:t>τεχνικές </a:t>
            </a:r>
            <a:r>
              <a:rPr sz="1150" spc="70" dirty="0">
                <a:latin typeface="Calibri"/>
                <a:cs typeface="Calibri"/>
              </a:rPr>
              <a:t>για </a:t>
            </a:r>
            <a:r>
              <a:rPr sz="1150" spc="75" dirty="0">
                <a:latin typeface="Calibri"/>
                <a:cs typeface="Calibri"/>
              </a:rPr>
              <a:t>την αποτελεσματική </a:t>
            </a:r>
            <a:r>
              <a:rPr sz="1150" spc="95" dirty="0">
                <a:latin typeface="Calibri"/>
                <a:cs typeface="Calibri"/>
              </a:rPr>
              <a:t>λήψη </a:t>
            </a:r>
            <a:r>
              <a:rPr sz="1150" spc="75" dirty="0">
                <a:latin typeface="Calibri"/>
                <a:cs typeface="Calibri"/>
              </a:rPr>
              <a:t>τακτικών 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αποφάσεων, συμπεριλαμβανομένων </a:t>
            </a:r>
            <a:r>
              <a:rPr sz="1150" spc="80" dirty="0">
                <a:latin typeface="Calibri"/>
                <a:cs typeface="Calibri"/>
              </a:rPr>
              <a:t>των </a:t>
            </a:r>
            <a:r>
              <a:rPr sz="1150" spc="90" dirty="0">
                <a:latin typeface="Calibri"/>
                <a:cs typeface="Calibri"/>
              </a:rPr>
              <a:t>ομάδων </a:t>
            </a:r>
            <a:r>
              <a:rPr sz="1150" spc="75" dirty="0">
                <a:latin typeface="Calibri"/>
                <a:cs typeface="Calibri"/>
              </a:rPr>
              <a:t>αντιμετώπισης 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περιστατικών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πληροφοριών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για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απειλές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πραγματικό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χρόνο.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80" dirty="0">
                <a:latin typeface="Calibri"/>
                <a:cs typeface="Calibri"/>
              </a:rPr>
              <a:t>Σημασία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ευελιξίας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ευλυγισίας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στις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τακτικές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αποφάσεις.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4139" indent="-91440">
              <a:lnSpc>
                <a:spcPts val="1375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Παράδειγμα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πραγματικού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κόσμου: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Ταχεία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τακτική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αντίδραση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σε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επίθεση</a:t>
            </a:r>
            <a:endParaRPr sz="1150">
              <a:latin typeface="Calibri"/>
              <a:cs typeface="Calibri"/>
            </a:endParaRPr>
          </a:p>
          <a:p>
            <a:pPr marL="103505">
              <a:lnSpc>
                <a:spcPts val="1375"/>
              </a:lnSpc>
            </a:pPr>
            <a:r>
              <a:rPr sz="1150" spc="114" dirty="0">
                <a:latin typeface="Calibri"/>
                <a:cs typeface="Calibri"/>
              </a:rPr>
              <a:t>ransomware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στο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σύστημα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διαχείρισης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φορτίου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ενός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λιμανιού.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203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15" dirty="0"/>
              <a:t>Λήψη </a:t>
            </a:r>
            <a:r>
              <a:rPr sz="2650" spc="204" dirty="0"/>
              <a:t>αποφάσεων</a:t>
            </a:r>
            <a:r>
              <a:rPr sz="2650" spc="225" dirty="0"/>
              <a:t> </a:t>
            </a:r>
            <a:r>
              <a:rPr sz="2650" spc="145" dirty="0"/>
              <a:t>σε</a:t>
            </a:r>
            <a:r>
              <a:rPr sz="2650" spc="155" dirty="0"/>
              <a:t> </a:t>
            </a:r>
            <a:r>
              <a:rPr sz="2650" spc="185" dirty="0"/>
              <a:t>στρατηγικό, </a:t>
            </a:r>
            <a:r>
              <a:rPr sz="2650" spc="190" dirty="0"/>
              <a:t> </a:t>
            </a:r>
            <a:r>
              <a:rPr sz="2650" spc="185" dirty="0"/>
              <a:t>επιχειρησιακό</a:t>
            </a:r>
            <a:r>
              <a:rPr sz="2650" spc="220" dirty="0"/>
              <a:t> </a:t>
            </a:r>
            <a:r>
              <a:rPr sz="2650" spc="150" dirty="0"/>
              <a:t>και</a:t>
            </a:r>
            <a:r>
              <a:rPr sz="2650" spc="180" dirty="0"/>
              <a:t> </a:t>
            </a:r>
            <a:r>
              <a:rPr sz="2650" spc="185" dirty="0"/>
              <a:t>τακτικό</a:t>
            </a:r>
            <a:r>
              <a:rPr sz="2650" spc="225" dirty="0"/>
              <a:t> </a:t>
            </a:r>
            <a:r>
              <a:rPr sz="2650" spc="180" dirty="0"/>
              <a:t>επίπεδο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40978"/>
            <a:ext cx="383921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25" dirty="0">
                <a:latin typeface="Calibri"/>
                <a:cs typeface="Calibri"/>
              </a:rPr>
              <a:t>Ολοκλήρωση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των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επιπέδων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30" dirty="0">
                <a:latin typeface="Calibri"/>
                <a:cs typeface="Calibri"/>
              </a:rPr>
              <a:t>απόφασης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81070"/>
            <a:ext cx="5608955" cy="239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1151890" indent="-91440" algn="just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Διασφάλιση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της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συνοχής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της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ευθυγράμμισης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μεταξύ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 </a:t>
            </a:r>
            <a:r>
              <a:rPr sz="1150" spc="-2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στρατηγικών, επιχειρησιακών </a:t>
            </a:r>
            <a:r>
              <a:rPr sz="1150" spc="95" dirty="0">
                <a:latin typeface="Calibri"/>
                <a:cs typeface="Calibri"/>
              </a:rPr>
              <a:t>και </a:t>
            </a:r>
            <a:r>
              <a:rPr sz="1150" spc="100" dirty="0">
                <a:latin typeface="Calibri"/>
                <a:cs typeface="Calibri"/>
              </a:rPr>
              <a:t>τακτικών </a:t>
            </a:r>
            <a:r>
              <a:rPr sz="1150" spc="110" dirty="0">
                <a:latin typeface="Calibri"/>
                <a:cs typeface="Calibri"/>
              </a:rPr>
              <a:t>επιπέδων </a:t>
            </a:r>
            <a:r>
              <a:rPr sz="1150" spc="120" dirty="0">
                <a:latin typeface="Calibri"/>
                <a:cs typeface="Calibri"/>
              </a:rPr>
              <a:t>λήψης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αποφάσεων.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64643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5" dirty="0">
                <a:latin typeface="Calibri"/>
                <a:cs typeface="Calibri"/>
              </a:rPr>
              <a:t>Μηχανισμοί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ανατροφοδότησης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μάθησης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όλα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επίπεδα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λήψης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αποφάσεων.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44450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ρόλος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ηγεσίας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γεφύρωση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διαφορών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μεταξύ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διαφόρων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επιπέδων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λήψης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αποφάσεων.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Παράδειγμα πραγματικού κόσμου: </a:t>
            </a:r>
            <a:r>
              <a:rPr sz="1150" spc="114" dirty="0">
                <a:latin typeface="Calibri"/>
                <a:cs typeface="Calibri"/>
              </a:rPr>
              <a:t>Ολοκληρωμένο </a:t>
            </a:r>
            <a:r>
              <a:rPr sz="1150" spc="100" dirty="0">
                <a:latin typeface="Calibri"/>
                <a:cs typeface="Calibri"/>
              </a:rPr>
              <a:t>πλαίσιο </a:t>
            </a:r>
            <a:r>
              <a:rPr sz="1150" spc="120" dirty="0">
                <a:latin typeface="Calibri"/>
                <a:cs typeface="Calibri"/>
              </a:rPr>
              <a:t>λήψης </a:t>
            </a:r>
            <a:r>
              <a:rPr sz="1150" spc="12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αποφάσεων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επέτρεψε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απρόσκοπτη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αντίδραση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σε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μια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συντονισμένη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κυβερνο-φυσική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επίθεση.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02056"/>
            <a:ext cx="5840730" cy="6656070"/>
            <a:chOff x="0" y="202056"/>
            <a:chExt cx="5840730" cy="6656070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2056"/>
              <a:ext cx="5840729" cy="665594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349808"/>
            <a:ext cx="4236085" cy="15182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>
                <a:solidFill>
                  <a:srgbClr val="FFFFFF"/>
                </a:solidFill>
              </a:rPr>
              <a:t>Προγράμματα</a:t>
            </a:r>
            <a:r>
              <a:rPr sz="2650" spc="165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κατάρτισης,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ευαισθητοποίησης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 </a:t>
            </a:r>
            <a:r>
              <a:rPr sz="2650" spc="155" dirty="0">
                <a:solidFill>
                  <a:srgbClr val="FFFFFF"/>
                </a:solidFill>
              </a:rPr>
              <a:t> </a:t>
            </a:r>
            <a:r>
              <a:rPr sz="2650" spc="190" dirty="0">
                <a:solidFill>
                  <a:srgbClr val="FFFFFF"/>
                </a:solidFill>
              </a:rPr>
              <a:t>επικοινωνίας</a:t>
            </a:r>
            <a:r>
              <a:rPr sz="2650" spc="229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για</a:t>
            </a:r>
            <a:r>
              <a:rPr sz="2650" spc="180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το </a:t>
            </a:r>
            <a:r>
              <a:rPr sz="2650" spc="1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ναυτιλιακό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προσωπικό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902969" y="6216193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5280" y="2157120"/>
            <a:ext cx="5026025" cy="325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75130">
              <a:lnSpc>
                <a:spcPct val="114999"/>
              </a:lnSpc>
              <a:spcBef>
                <a:spcPts val="100"/>
              </a:spcBef>
            </a:pP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Σημασία</a:t>
            </a:r>
            <a:r>
              <a:rPr sz="200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900"/>
                </a:solidFill>
                <a:latin typeface="Calibri"/>
                <a:cs typeface="Calibri"/>
              </a:rPr>
              <a:t>της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5" dirty="0">
                <a:solidFill>
                  <a:srgbClr val="FFB900"/>
                </a:solidFill>
                <a:latin typeface="Calibri"/>
                <a:cs typeface="Calibri"/>
              </a:rPr>
              <a:t>κατάρτισης</a:t>
            </a:r>
            <a:r>
              <a:rPr sz="200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10" dirty="0">
                <a:solidFill>
                  <a:srgbClr val="FFB900"/>
                </a:solidFill>
                <a:latin typeface="Calibri"/>
                <a:cs typeface="Calibri"/>
              </a:rPr>
              <a:t>και </a:t>
            </a:r>
            <a:r>
              <a:rPr sz="2000" spc="-4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85" dirty="0">
                <a:solidFill>
                  <a:srgbClr val="FFB900"/>
                </a:solidFill>
                <a:latin typeface="Calibri"/>
                <a:cs typeface="Calibri"/>
              </a:rPr>
              <a:t>Ευαισθητοποίηση</a:t>
            </a:r>
            <a:endParaRPr sz="2000">
              <a:latin typeface="Calibri"/>
              <a:cs typeface="Calibri"/>
            </a:endParaRPr>
          </a:p>
          <a:p>
            <a:pPr marL="287020" marR="1518285" indent="-274320">
              <a:lnSpc>
                <a:spcPts val="1350"/>
              </a:lnSpc>
              <a:spcBef>
                <a:spcPts val="148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κρίσιμος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συνεχούς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κατάρτισης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 στη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θαλάσσια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900"/>
              </a:buClr>
              <a:buFont typeface="Courier New"/>
              <a:buChar char="o"/>
            </a:pPr>
            <a:endParaRPr sz="1200">
              <a:latin typeface="Calibri"/>
              <a:cs typeface="Calibri"/>
            </a:endParaRPr>
          </a:p>
          <a:p>
            <a:pPr marL="287020" marR="5080" indent="-274320">
              <a:lnSpc>
                <a:spcPct val="1151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Στοιχεία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αποτελεσματικής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κατάρτισης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θέματα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προγράμματα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ναυτικό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προσωπικό.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900"/>
              </a:buClr>
              <a:buFont typeface="Courier New"/>
              <a:buChar char="o"/>
            </a:pPr>
            <a:endParaRPr sz="1600">
              <a:latin typeface="Calibri"/>
              <a:cs typeface="Calibri"/>
            </a:endParaRPr>
          </a:p>
          <a:p>
            <a:pPr marL="286385" marR="635635" indent="-274320">
              <a:lnSpc>
                <a:spcPts val="135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αντίκτυπος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προγραμμάτων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μείωση του ανθρώπινου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λάθους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στην ενίσχυση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κουλτούρας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ασφάλειας.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900"/>
              </a:buClr>
              <a:buFont typeface="Courier New"/>
              <a:buChar char="o"/>
            </a:pPr>
            <a:endParaRPr sz="12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IMO,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NIS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58000"/>
            <a:chOff x="0" y="0"/>
            <a:chExt cx="5840730" cy="6858000"/>
          </a:xfrm>
        </p:grpSpPr>
        <p:sp>
          <p:nvSpPr>
            <p:cNvPr id="4" name="object 4"/>
            <p:cNvSpPr/>
            <p:nvPr/>
          </p:nvSpPr>
          <p:spPr>
            <a:xfrm>
              <a:off x="4495234" y="511369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349808"/>
            <a:ext cx="4236085" cy="15182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>
                <a:solidFill>
                  <a:srgbClr val="FFFFFF"/>
                </a:solidFill>
              </a:rPr>
              <a:t>Προγράμματα</a:t>
            </a:r>
            <a:r>
              <a:rPr sz="2650" spc="165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κατάρτισης,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ευαισθητοποίησης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 </a:t>
            </a:r>
            <a:r>
              <a:rPr sz="2650" spc="155" dirty="0">
                <a:solidFill>
                  <a:srgbClr val="FFFFFF"/>
                </a:solidFill>
              </a:rPr>
              <a:t> </a:t>
            </a:r>
            <a:r>
              <a:rPr sz="2650" spc="190" dirty="0">
                <a:solidFill>
                  <a:srgbClr val="FFFFFF"/>
                </a:solidFill>
              </a:rPr>
              <a:t>επικοινωνίας</a:t>
            </a:r>
            <a:r>
              <a:rPr sz="2650" spc="229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για</a:t>
            </a:r>
            <a:r>
              <a:rPr sz="2650" spc="180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το </a:t>
            </a:r>
            <a:r>
              <a:rPr sz="2650" spc="1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ναυτιλιακό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προσωπικό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902969" y="5971984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4805" y="2106320"/>
            <a:ext cx="389064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tabLst>
                <a:tab pos="3507104" algn="l"/>
              </a:tabLst>
            </a:pPr>
            <a:r>
              <a:rPr sz="2000" spc="165" dirty="0">
                <a:solidFill>
                  <a:srgbClr val="FFB900"/>
                </a:solidFill>
                <a:latin typeface="Calibri"/>
                <a:cs typeface="Calibri"/>
              </a:rPr>
              <a:t>Ενίσχυσ</a:t>
            </a:r>
            <a:r>
              <a:rPr sz="2000" spc="160" dirty="0">
                <a:solidFill>
                  <a:srgbClr val="FFB900"/>
                </a:solidFill>
                <a:latin typeface="Calibri"/>
                <a:cs typeface="Calibri"/>
              </a:rPr>
              <a:t>η</a:t>
            </a:r>
            <a:r>
              <a:rPr sz="2000" spc="12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65" dirty="0">
                <a:solidFill>
                  <a:srgbClr val="FFB900"/>
                </a:solidFill>
                <a:latin typeface="Calibri"/>
                <a:cs typeface="Calibri"/>
              </a:rPr>
              <a:t>τη</a:t>
            </a:r>
            <a:r>
              <a:rPr sz="2000" spc="120" dirty="0">
                <a:solidFill>
                  <a:srgbClr val="FFB900"/>
                </a:solidFill>
                <a:latin typeface="Calibri"/>
                <a:cs typeface="Calibri"/>
              </a:rPr>
              <a:t>ς</a:t>
            </a:r>
            <a:r>
              <a:rPr sz="2000" spc="12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65" dirty="0">
                <a:solidFill>
                  <a:srgbClr val="FFB900"/>
                </a:solidFill>
                <a:latin typeface="Calibri"/>
                <a:cs typeface="Calibri"/>
              </a:rPr>
              <a:t>επικοινωνία</a:t>
            </a:r>
            <a:r>
              <a:rPr sz="2000" spc="120" dirty="0">
                <a:solidFill>
                  <a:srgbClr val="FFB900"/>
                </a:solidFill>
                <a:latin typeface="Calibri"/>
                <a:cs typeface="Calibri"/>
              </a:rPr>
              <a:t>ς</a:t>
            </a:r>
            <a:r>
              <a:rPr sz="2000" dirty="0">
                <a:solidFill>
                  <a:srgbClr val="FFB900"/>
                </a:solidFill>
                <a:latin typeface="Calibri"/>
                <a:cs typeface="Calibri"/>
              </a:rPr>
              <a:t>	</a:t>
            </a:r>
            <a:r>
              <a:rPr sz="2000" spc="80" dirty="0">
                <a:solidFill>
                  <a:srgbClr val="FFB900"/>
                </a:solidFill>
                <a:latin typeface="Calibri"/>
                <a:cs typeface="Calibri"/>
              </a:rPr>
              <a:t>γι</a:t>
            </a:r>
            <a:r>
              <a:rPr sz="2000" spc="100" dirty="0">
                <a:solidFill>
                  <a:srgbClr val="FFB900"/>
                </a:solidFill>
                <a:latin typeface="Calibri"/>
                <a:cs typeface="Calibri"/>
              </a:rPr>
              <a:t>α  </a:t>
            </a:r>
            <a:r>
              <a:rPr sz="2000" spc="190" dirty="0">
                <a:solidFill>
                  <a:srgbClr val="FFB900"/>
                </a:solidFill>
                <a:latin typeface="Calibri"/>
                <a:cs typeface="Calibri"/>
              </a:rPr>
              <a:t>Κυβερνοασφάλεια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85280" y="3004350"/>
            <a:ext cx="4580890" cy="241871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87020" marR="826135" indent="-274320">
              <a:lnSpc>
                <a:spcPct val="76500"/>
              </a:lnSpc>
              <a:spcBef>
                <a:spcPts val="215"/>
              </a:spcBef>
              <a:buClr>
                <a:srgbClr val="FFB900"/>
              </a:buClr>
              <a:buSzPct val="12380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πρακτικές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κοινοποίηση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πολιτικών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περιστατικών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στο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ναυτιλιακό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προσωπικό.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o"/>
            </a:pPr>
            <a:endParaRPr sz="1050">
              <a:latin typeface="Calibri"/>
              <a:cs typeface="Calibri"/>
            </a:endParaRPr>
          </a:p>
          <a:p>
            <a:pPr marL="287020" marR="5080" indent="-274320">
              <a:lnSpc>
                <a:spcPct val="106000"/>
              </a:lnSpc>
              <a:spcBef>
                <a:spcPts val="5"/>
              </a:spcBef>
              <a:buClr>
                <a:srgbClr val="FFB900"/>
              </a:buClr>
              <a:buSzPct val="12380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σαφούς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συνεπούς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προώθηση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προληπτική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στάση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90"/>
              </a:spcBef>
              <a:buSzPct val="12222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120" dirty="0">
                <a:solidFill>
                  <a:srgbClr val="FFFFFF"/>
                </a:solidFill>
                <a:latin typeface="Calibri"/>
                <a:cs typeface="Calibri"/>
              </a:rPr>
              <a:t>Σαφή</a:t>
            </a:r>
            <a:r>
              <a:rPr sz="9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105" dirty="0">
                <a:solidFill>
                  <a:srgbClr val="FFFFFF"/>
                </a:solidFill>
                <a:latin typeface="Calibri"/>
                <a:cs typeface="Calibri"/>
              </a:rPr>
              <a:t>μηνύματα</a:t>
            </a:r>
            <a:endParaRPr sz="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10"/>
              </a:spcBef>
              <a:buSzPct val="12222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Έγκαιρη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ροή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endParaRPr sz="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20"/>
              </a:spcBef>
              <a:buSzPct val="12222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Αξιοποιήσιμη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νοημοσύνη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o"/>
            </a:pPr>
            <a:endParaRPr sz="1200">
              <a:latin typeface="Calibri"/>
              <a:cs typeface="Calibri"/>
            </a:endParaRPr>
          </a:p>
          <a:p>
            <a:pPr marL="287020" marR="407034" indent="-274320">
              <a:lnSpc>
                <a:spcPct val="75000"/>
              </a:lnSpc>
              <a:buClr>
                <a:srgbClr val="FFB900"/>
              </a:buClr>
              <a:buSzPct val="12380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υπέρβαση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εμποδίων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ποικίλα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δυναμικά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περιβάλλοντα.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00"/>
              </a:spcBef>
              <a:buSzPct val="12222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Πολυκαναλική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επικοινωνία</a:t>
            </a:r>
            <a:endParaRPr sz="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14"/>
              </a:spcBef>
              <a:buSzPct val="12222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130" dirty="0">
                <a:solidFill>
                  <a:srgbClr val="FFFFFF"/>
                </a:solidFill>
                <a:latin typeface="Calibri"/>
                <a:cs typeface="Calibri"/>
              </a:rPr>
              <a:t>Ανατροφοδότηση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58000"/>
            <a:chOff x="0" y="0"/>
            <a:chExt cx="5840730" cy="6858000"/>
          </a:xfrm>
        </p:grpSpPr>
        <p:sp>
          <p:nvSpPr>
            <p:cNvPr id="4" name="object 4"/>
            <p:cNvSpPr/>
            <p:nvPr/>
          </p:nvSpPr>
          <p:spPr>
            <a:xfrm>
              <a:off x="4495234" y="511369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349808"/>
            <a:ext cx="4236085" cy="15182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>
                <a:solidFill>
                  <a:srgbClr val="FFFFFF"/>
                </a:solidFill>
              </a:rPr>
              <a:t>Προγράμματα</a:t>
            </a:r>
            <a:r>
              <a:rPr sz="2650" spc="165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κατάρτισης,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ευαισθητοποίησης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 </a:t>
            </a:r>
            <a:r>
              <a:rPr sz="2650" spc="155" dirty="0">
                <a:solidFill>
                  <a:srgbClr val="FFFFFF"/>
                </a:solidFill>
              </a:rPr>
              <a:t> </a:t>
            </a:r>
            <a:r>
              <a:rPr sz="2650" spc="190" dirty="0">
                <a:solidFill>
                  <a:srgbClr val="FFFFFF"/>
                </a:solidFill>
              </a:rPr>
              <a:t>επικοινωνίας</a:t>
            </a:r>
            <a:r>
              <a:rPr sz="2650" spc="229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για</a:t>
            </a:r>
            <a:r>
              <a:rPr sz="2650" spc="180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το </a:t>
            </a:r>
            <a:r>
              <a:rPr sz="2650" spc="1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ναυτιλιακό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προσωπικό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902969" y="5971984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4805" y="2106320"/>
            <a:ext cx="495808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000" spc="135" dirty="0">
                <a:solidFill>
                  <a:srgbClr val="FFB900"/>
                </a:solidFill>
                <a:latin typeface="Calibri"/>
                <a:cs typeface="Calibri"/>
              </a:rPr>
              <a:t>Σχεδιασμός</a:t>
            </a:r>
            <a:r>
              <a:rPr sz="2000" spc="9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5" dirty="0">
                <a:solidFill>
                  <a:srgbClr val="FFB900"/>
                </a:solidFill>
                <a:latin typeface="Calibri"/>
                <a:cs typeface="Calibri"/>
              </a:rPr>
              <a:t>αποτελεσματικής</a:t>
            </a:r>
            <a:r>
              <a:rPr sz="2000" spc="10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25" dirty="0">
                <a:solidFill>
                  <a:srgbClr val="FFB900"/>
                </a:solidFill>
                <a:latin typeface="Calibri"/>
                <a:cs typeface="Calibri"/>
              </a:rPr>
              <a:t>κατάρτισης </a:t>
            </a:r>
            <a:r>
              <a:rPr sz="2000" spc="-434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Προγράμματα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1249" y="3039465"/>
            <a:ext cx="5136515" cy="2445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0580" indent="-274955">
              <a:lnSpc>
                <a:spcPts val="1370"/>
              </a:lnSpc>
              <a:buClr>
                <a:srgbClr val="FFB900"/>
              </a:buClr>
              <a:buSzPct val="123809"/>
              <a:buFont typeface="Courier New"/>
              <a:buChar char="o"/>
              <a:tabLst>
                <a:tab pos="830580" algn="l"/>
                <a:tab pos="831215" algn="l"/>
              </a:tabLst>
            </a:pP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σχεδιασμό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ελκυστικών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αποτελεσματικών</a:t>
            </a:r>
            <a:endParaRPr sz="1050">
              <a:latin typeface="Calibri"/>
              <a:cs typeface="Calibri"/>
            </a:endParaRPr>
          </a:p>
          <a:p>
            <a:pPr marL="830580">
              <a:lnSpc>
                <a:spcPts val="1220"/>
              </a:lnSpc>
            </a:pPr>
            <a:r>
              <a:rPr sz="1050" spc="110" dirty="0">
                <a:solidFill>
                  <a:srgbClr val="FFFFFF"/>
                </a:solidFill>
                <a:latin typeface="Calibri"/>
                <a:cs typeface="Calibri"/>
              </a:rPr>
              <a:t>προγραμμάτων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κατάρτισης.</a:t>
            </a:r>
            <a:endParaRPr sz="1050">
              <a:latin typeface="Calibri"/>
              <a:cs typeface="Calibri"/>
            </a:endParaRPr>
          </a:p>
          <a:p>
            <a:pPr marL="829944" indent="-274320">
              <a:lnSpc>
                <a:spcPct val="100000"/>
              </a:lnSpc>
              <a:spcBef>
                <a:spcPts val="650"/>
              </a:spcBef>
              <a:buSzPct val="122222"/>
              <a:buFont typeface="Courier New"/>
              <a:buChar char="o"/>
              <a:tabLst>
                <a:tab pos="829944" algn="l"/>
                <a:tab pos="830580" algn="l"/>
              </a:tabLst>
            </a:pP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Συνήθειες,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Αυτοαποτελεσματικότητα,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Μεταγνώση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o"/>
            </a:pPr>
            <a:endParaRPr sz="1150">
              <a:latin typeface="Calibri"/>
              <a:cs typeface="Calibri"/>
            </a:endParaRPr>
          </a:p>
          <a:p>
            <a:pPr marL="830580" marR="1094740" indent="-274320">
              <a:lnSpc>
                <a:spcPct val="95600"/>
              </a:lnSpc>
              <a:buClr>
                <a:srgbClr val="FFB900"/>
              </a:buClr>
              <a:buSzPct val="123809"/>
              <a:buFont typeface="Courier New"/>
              <a:buChar char="o"/>
              <a:tabLst>
                <a:tab pos="830580" algn="l"/>
                <a:tab pos="831215" algn="l"/>
              </a:tabLst>
            </a:pP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Ενσωμάτωση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θεωριών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μεθοδολογιών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μάθησης </a:t>
            </a:r>
            <a:r>
              <a:rPr sz="105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ενηλίκων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στην εκπαίδευση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o"/>
            </a:pPr>
            <a:endParaRPr sz="1400">
              <a:latin typeface="Calibri"/>
              <a:cs typeface="Calibri"/>
            </a:endParaRPr>
          </a:p>
          <a:p>
            <a:pPr marL="830580" marR="569595" indent="-274320">
              <a:lnSpc>
                <a:spcPct val="93800"/>
              </a:lnSpc>
              <a:buClr>
                <a:srgbClr val="FFB900"/>
              </a:buClr>
              <a:buSzPct val="123809"/>
              <a:buFont typeface="Courier New"/>
              <a:buChar char="o"/>
              <a:tabLst>
                <a:tab pos="830580" algn="l"/>
                <a:tab pos="831215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προσομοιώσεων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ασκήσεων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05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μάθησης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ετοιμότητας.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Calibri"/>
              <a:cs typeface="Calibri"/>
            </a:endParaRPr>
          </a:p>
          <a:p>
            <a:pPr marL="12700" marR="5080" indent="656590">
              <a:lnSpc>
                <a:spcPct val="116199"/>
              </a:lnSpc>
              <a:tabLst>
                <a:tab pos="942975" algn="l"/>
              </a:tabLst>
            </a:pPr>
            <a:r>
              <a:rPr sz="1300" dirty="0">
                <a:solidFill>
                  <a:srgbClr val="FFB900"/>
                </a:solidFill>
                <a:latin typeface="Courier New"/>
                <a:cs typeface="Courier New"/>
              </a:rPr>
              <a:t>o	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Παράδειγμα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πραγματικού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κόσμου: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VR</a:t>
            </a:r>
            <a:r>
              <a:rPr sz="10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ναυτική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ακαδημία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προσομοιώσεις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δοκίμων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58000"/>
            <a:chOff x="0" y="0"/>
            <a:chExt cx="5840730" cy="6858000"/>
          </a:xfrm>
        </p:grpSpPr>
        <p:sp>
          <p:nvSpPr>
            <p:cNvPr id="4" name="object 4"/>
            <p:cNvSpPr/>
            <p:nvPr/>
          </p:nvSpPr>
          <p:spPr>
            <a:xfrm>
              <a:off x="4495234" y="511369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349808"/>
            <a:ext cx="4236085" cy="15182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459"/>
              </a:spcBef>
            </a:pPr>
            <a:r>
              <a:rPr sz="2650" spc="204" dirty="0">
                <a:solidFill>
                  <a:srgbClr val="FFFFFF"/>
                </a:solidFill>
              </a:rPr>
              <a:t>Προγράμματα</a:t>
            </a:r>
            <a:r>
              <a:rPr sz="2650" spc="165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κατάρτισης, </a:t>
            </a:r>
            <a:r>
              <a:rPr sz="2650" spc="-650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ευαισθητοποίησης</a:t>
            </a:r>
            <a:r>
              <a:rPr sz="2650" spc="21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και </a:t>
            </a:r>
            <a:r>
              <a:rPr sz="2650" spc="155" dirty="0">
                <a:solidFill>
                  <a:srgbClr val="FFFFFF"/>
                </a:solidFill>
              </a:rPr>
              <a:t> </a:t>
            </a:r>
            <a:r>
              <a:rPr sz="2650" spc="190" dirty="0">
                <a:solidFill>
                  <a:srgbClr val="FFFFFF"/>
                </a:solidFill>
              </a:rPr>
              <a:t>επικοινωνίας</a:t>
            </a:r>
            <a:r>
              <a:rPr sz="2650" spc="229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για</a:t>
            </a:r>
            <a:r>
              <a:rPr sz="2650" spc="180" dirty="0">
                <a:solidFill>
                  <a:srgbClr val="FFFFFF"/>
                </a:solidFill>
              </a:rPr>
              <a:t> </a:t>
            </a:r>
            <a:r>
              <a:rPr sz="2650" spc="145" dirty="0">
                <a:solidFill>
                  <a:srgbClr val="FFFFFF"/>
                </a:solidFill>
              </a:rPr>
              <a:t>το </a:t>
            </a:r>
            <a:r>
              <a:rPr sz="2650" spc="15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ναυτιλιακό</a:t>
            </a:r>
            <a:r>
              <a:rPr sz="2650" spc="22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προσωπικό</a:t>
            </a:r>
            <a:endParaRPr sz="2650"/>
          </a:p>
        </p:txBody>
      </p:sp>
      <p:sp>
        <p:nvSpPr>
          <p:cNvPr id="7" name="object 7"/>
          <p:cNvSpPr txBox="1"/>
          <p:nvPr/>
        </p:nvSpPr>
        <p:spPr>
          <a:xfrm>
            <a:off x="6694805" y="2106320"/>
            <a:ext cx="4203065" cy="1069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000" spc="190" dirty="0">
                <a:solidFill>
                  <a:srgbClr val="FFB900"/>
                </a:solidFill>
                <a:latin typeface="Calibri"/>
                <a:cs typeface="Calibri"/>
              </a:rPr>
              <a:t>Αξιολόγηση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70" dirty="0">
                <a:solidFill>
                  <a:srgbClr val="FFB900"/>
                </a:solidFill>
                <a:latin typeface="Calibri"/>
                <a:cs typeface="Calibri"/>
              </a:rPr>
              <a:t>της</a:t>
            </a:r>
            <a:r>
              <a:rPr sz="2000" spc="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85" dirty="0">
                <a:solidFill>
                  <a:srgbClr val="FFB900"/>
                </a:solidFill>
                <a:latin typeface="Calibri"/>
                <a:cs typeface="Calibri"/>
              </a:rPr>
              <a:t>αποτελεσματικής </a:t>
            </a:r>
            <a:r>
              <a:rPr sz="2000" spc="-4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75" dirty="0">
                <a:solidFill>
                  <a:srgbClr val="FFB900"/>
                </a:solidFill>
                <a:latin typeface="Calibri"/>
                <a:cs typeface="Calibri"/>
              </a:rPr>
              <a:t>κατάρτισης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2000" spc="145" dirty="0">
                <a:solidFill>
                  <a:srgbClr val="FFB900"/>
                </a:solidFill>
                <a:latin typeface="Calibri"/>
                <a:cs typeface="Calibri"/>
              </a:rPr>
              <a:t>Προγράμματα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3162997"/>
            <a:ext cx="9667240" cy="306197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6068695" indent="-274320">
              <a:lnSpc>
                <a:spcPct val="100000"/>
              </a:lnSpc>
              <a:spcBef>
                <a:spcPts val="70"/>
              </a:spcBef>
              <a:buSzPct val="121428"/>
              <a:buFont typeface="Courier New"/>
              <a:buChar char="o"/>
              <a:tabLst>
                <a:tab pos="6068695" algn="l"/>
              </a:tabLst>
            </a:pP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Αξιολόγηση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διαδικασίας: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 .</a:t>
            </a:r>
            <a:endParaRPr sz="14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195"/>
              </a:spcBef>
              <a:buSzPct val="123809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5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Έκανε</a:t>
            </a:r>
            <a:r>
              <a:rPr sz="1050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05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τη</a:t>
            </a:r>
            <a:r>
              <a:rPr sz="1050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050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δουλειά</a:t>
            </a:r>
            <a:r>
              <a:rPr sz="1050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05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του</a:t>
            </a:r>
            <a:endParaRPr sz="105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80"/>
              </a:spcBef>
              <a:buSzPct val="121428"/>
              <a:buFont typeface="Courier New"/>
              <a:buChar char="o"/>
              <a:tabLst>
                <a:tab pos="6068695" algn="l"/>
              </a:tabLst>
            </a:pPr>
            <a:r>
              <a:rPr sz="1400" spc="125" dirty="0">
                <a:solidFill>
                  <a:srgbClr val="FFFFFF"/>
                </a:solidFill>
                <a:latin typeface="Calibri"/>
                <a:cs typeface="Calibri"/>
              </a:rPr>
              <a:t>Αξιολόγηση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Calibri"/>
                <a:cs typeface="Calibri"/>
              </a:rPr>
              <a:t>επιπτώσεων</a:t>
            </a:r>
            <a:endParaRPr sz="14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160"/>
              </a:spcBef>
              <a:buSzPct val="123809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50" u="sng" spc="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Πώς</a:t>
            </a:r>
            <a:r>
              <a:rPr sz="1050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050" u="sng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έχει</a:t>
            </a:r>
            <a:r>
              <a:rPr sz="1050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050" u="sng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αλλάξει</a:t>
            </a:r>
            <a:endParaRPr sz="105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80"/>
              </a:spcBef>
              <a:buSzPct val="121428"/>
              <a:buFont typeface="Courier New"/>
              <a:buChar char="o"/>
              <a:tabLst>
                <a:tab pos="6068695" algn="l"/>
              </a:tabLst>
            </a:pPr>
            <a:r>
              <a:rPr sz="1400" spc="125" dirty="0">
                <a:solidFill>
                  <a:srgbClr val="FFFFFF"/>
                </a:solidFill>
                <a:latin typeface="Calibri"/>
                <a:cs typeface="Calibri"/>
              </a:rPr>
              <a:t>Αξιολόγηση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Calibri"/>
                <a:cs typeface="Calibri"/>
              </a:rPr>
              <a:t>αποτελεσμάτων</a:t>
            </a:r>
            <a:endParaRPr sz="14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160"/>
              </a:spcBef>
              <a:buSzPct val="123809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50" u="sng" spc="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Στόχος</a:t>
            </a:r>
            <a:endParaRPr sz="105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180"/>
              </a:spcBef>
              <a:buSzPct val="123809"/>
              <a:buFont typeface="Courier New"/>
              <a:buChar char="o"/>
              <a:tabLst>
                <a:tab pos="6068060" algn="l"/>
                <a:tab pos="6068695" algn="l"/>
              </a:tabLst>
            </a:pPr>
            <a:r>
              <a:rPr sz="1050" u="sng" spc="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Υποκειμενικό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o"/>
            </a:pPr>
            <a:endParaRPr sz="17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buSzPct val="123076"/>
              <a:buFont typeface="Courier New"/>
              <a:buChar char="o"/>
              <a:tabLst>
                <a:tab pos="6068695" algn="l"/>
              </a:tabLst>
            </a:pP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Εμπλοκή</a:t>
            </a:r>
            <a:r>
              <a:rPr sz="1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ενδιαφερομένων</a:t>
            </a:r>
            <a:r>
              <a:rPr sz="1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συμμετεχόντων</a:t>
            </a:r>
            <a:endParaRPr sz="13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85"/>
              </a:spcBef>
              <a:buSzPct val="123076"/>
              <a:buFont typeface="Courier New"/>
              <a:buChar char="o"/>
              <a:tabLst>
                <a:tab pos="6068695" algn="l"/>
              </a:tabLst>
            </a:pPr>
            <a:r>
              <a:rPr sz="1300" spc="135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FFFFFF"/>
                </a:solidFill>
                <a:latin typeface="Calibri"/>
                <a:cs typeface="Calibri"/>
              </a:rPr>
              <a:t>απόδοσης</a:t>
            </a:r>
            <a:endParaRPr sz="1300">
              <a:latin typeface="Calibri"/>
              <a:cs typeface="Calibri"/>
            </a:endParaRPr>
          </a:p>
          <a:p>
            <a:pPr marL="6068695" indent="-274320">
              <a:lnSpc>
                <a:spcPct val="100000"/>
              </a:lnSpc>
              <a:spcBef>
                <a:spcPts val="80"/>
              </a:spcBef>
              <a:buSzPct val="123076"/>
              <a:buFont typeface="Courier New"/>
              <a:buChar char="o"/>
              <a:tabLst>
                <a:tab pos="6068695" algn="l"/>
              </a:tabLst>
            </a:pP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Υποκειμενικά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211544"/>
            <a:ext cx="4931410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04" dirty="0"/>
              <a:t>Τεχνικά</a:t>
            </a:r>
            <a:r>
              <a:rPr spc="210" dirty="0"/>
              <a:t> </a:t>
            </a:r>
            <a:r>
              <a:rPr spc="195" dirty="0"/>
              <a:t>εργαλεία</a:t>
            </a:r>
            <a:r>
              <a:rPr spc="200" dirty="0"/>
              <a:t> </a:t>
            </a:r>
            <a:r>
              <a:rPr spc="165" dirty="0"/>
              <a:t>και</a:t>
            </a:r>
            <a:r>
              <a:rPr spc="175" dirty="0"/>
              <a:t> </a:t>
            </a:r>
            <a:r>
              <a:rPr spc="190" dirty="0"/>
              <a:t>άλλες </a:t>
            </a:r>
            <a:r>
              <a:rPr spc="-735" dirty="0"/>
              <a:t> </a:t>
            </a:r>
            <a:r>
              <a:rPr spc="190" dirty="0"/>
              <a:t>απαιτήσεις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4255" y="1723135"/>
            <a:ext cx="3223260" cy="115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20" dirty="0">
                <a:solidFill>
                  <a:srgbClr val="D7791A"/>
                </a:solidFill>
                <a:latin typeface="Calibri"/>
                <a:cs typeface="Calibri"/>
              </a:rPr>
              <a:t>Τεχνικά</a:t>
            </a:r>
            <a:r>
              <a:rPr sz="240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400" spc="190" dirty="0">
                <a:solidFill>
                  <a:srgbClr val="D7791A"/>
                </a:solidFill>
                <a:latin typeface="Calibri"/>
                <a:cs typeface="Calibri"/>
              </a:rPr>
              <a:t>εργαλεία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89900"/>
              </a:lnSpc>
              <a:spcBef>
                <a:spcPts val="105"/>
              </a:spcBef>
            </a:pP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Υπολογιστής</a:t>
            </a:r>
            <a:r>
              <a:rPr sz="13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3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7E7E7E"/>
                </a:solidFill>
                <a:latin typeface="Calibri"/>
                <a:cs typeface="Calibri"/>
              </a:rPr>
              <a:t>πρόσβαση</a:t>
            </a:r>
            <a:r>
              <a:rPr sz="13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13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Διαδίκτυο </a:t>
            </a:r>
            <a:r>
              <a:rPr sz="1300" spc="-28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7E7E7E"/>
                </a:solidFill>
                <a:latin typeface="Calibri"/>
                <a:cs typeface="Calibri"/>
              </a:rPr>
              <a:t>Πρόγραμμα</a:t>
            </a:r>
            <a:r>
              <a:rPr sz="13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περιήγησης</a:t>
            </a:r>
            <a:r>
              <a:rPr sz="130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13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7E7E7E"/>
                </a:solidFill>
                <a:latin typeface="Calibri"/>
                <a:cs typeface="Calibri"/>
              </a:rPr>
              <a:t>Web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255" y="4316920"/>
            <a:ext cx="5555615" cy="918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solidFill>
                  <a:srgbClr val="D7791A"/>
                </a:solidFill>
                <a:latin typeface="Calibri"/>
                <a:cs typeface="Calibri"/>
              </a:rPr>
              <a:t>Άλλες</a:t>
            </a:r>
            <a:r>
              <a:rPr sz="2400" spc="17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400" spc="204" dirty="0">
                <a:solidFill>
                  <a:srgbClr val="D7791A"/>
                </a:solidFill>
                <a:latin typeface="Calibri"/>
                <a:cs typeface="Calibri"/>
              </a:rPr>
              <a:t>απαιτήσεις</a:t>
            </a:r>
            <a:endParaRPr sz="2400">
              <a:latin typeface="Calibri"/>
              <a:cs typeface="Calibri"/>
            </a:endParaRPr>
          </a:p>
          <a:p>
            <a:pPr marL="24130" marR="5080">
              <a:lnSpc>
                <a:spcPct val="100000"/>
              </a:lnSpc>
              <a:spcBef>
                <a:spcPts val="1035"/>
              </a:spcBef>
            </a:pPr>
            <a:r>
              <a:rPr sz="1300" spc="95" dirty="0">
                <a:solidFill>
                  <a:srgbClr val="7E7E7E"/>
                </a:solidFill>
                <a:latin typeface="Calibri"/>
                <a:cs typeface="Calibri"/>
              </a:rPr>
              <a:t>Ενημέρωση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πρακτικές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Διαδίκτυο</a:t>
            </a:r>
            <a:r>
              <a:rPr sz="13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7E7E7E"/>
                </a:solidFill>
                <a:latin typeface="Calibri"/>
                <a:cs typeface="Calibri"/>
              </a:rPr>
              <a:t>Προθυμία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για </a:t>
            </a:r>
            <a:r>
              <a:rPr sz="1300" spc="-28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7E7E7E"/>
                </a:solidFill>
                <a:latin typeface="Calibri"/>
                <a:cs typeface="Calibri"/>
              </a:rPr>
              <a:t>μάθηση</a:t>
            </a:r>
            <a:r>
              <a:rPr sz="13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3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πειραματισμό</a:t>
            </a:r>
            <a:r>
              <a:rPr sz="13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3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7E7E7E"/>
                </a:solidFill>
                <a:latin typeface="Calibri"/>
                <a:cs typeface="Calibri"/>
              </a:rPr>
              <a:t>Ενεργός</a:t>
            </a:r>
            <a:r>
              <a:rPr sz="13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7E7E7E"/>
                </a:solidFill>
                <a:latin typeface="Calibri"/>
                <a:cs typeface="Calibri"/>
              </a:rPr>
              <a:t>συμμετοχή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6" name="object 6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0" dirty="0"/>
              <a:t>Μελλοντικές</a:t>
            </a:r>
            <a:r>
              <a:rPr spc="215" dirty="0"/>
              <a:t> </a:t>
            </a:r>
            <a:r>
              <a:rPr spc="180" dirty="0"/>
              <a:t>τάσεις,</a:t>
            </a:r>
            <a:r>
              <a:rPr spc="210" dirty="0"/>
              <a:t> προκλήσεις</a:t>
            </a:r>
            <a:r>
              <a:rPr spc="220" dirty="0"/>
              <a:t> </a:t>
            </a:r>
            <a:r>
              <a:rPr spc="165" dirty="0"/>
              <a:t>και</a:t>
            </a:r>
            <a:r>
              <a:rPr spc="180" dirty="0"/>
              <a:t> </a:t>
            </a:r>
            <a:r>
              <a:rPr spc="150" dirty="0"/>
              <a:t>ο </a:t>
            </a:r>
            <a:r>
              <a:rPr spc="-735" dirty="0"/>
              <a:t> </a:t>
            </a:r>
            <a:r>
              <a:rPr spc="190" dirty="0"/>
              <a:t>ρόλος</a:t>
            </a:r>
            <a:r>
              <a:rPr spc="195" dirty="0"/>
              <a:t> </a:t>
            </a:r>
            <a:r>
              <a:rPr spc="130" dirty="0"/>
              <a:t>της</a:t>
            </a:r>
            <a:r>
              <a:rPr spc="70" dirty="0"/>
              <a:t> </a:t>
            </a:r>
            <a:r>
              <a:rPr spc="200" dirty="0"/>
              <a:t>επικοινωνίας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27377"/>
            <a:ext cx="4002404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20" dirty="0">
                <a:latin typeface="Calibri"/>
                <a:cs typeface="Calibri"/>
              </a:rPr>
              <a:t>Αναδυόμενες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τάσεις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κυβερνοασφάλειας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67468"/>
            <a:ext cx="5563870" cy="221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367030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Επισκόπηση των </a:t>
            </a:r>
            <a:r>
              <a:rPr sz="1150" spc="85" dirty="0">
                <a:latin typeface="Calibri"/>
                <a:cs typeface="Calibri"/>
              </a:rPr>
              <a:t>αναδυόμενων τάσεων </a:t>
            </a:r>
            <a:r>
              <a:rPr sz="1150" spc="80" dirty="0">
                <a:latin typeface="Calibri"/>
                <a:cs typeface="Calibri"/>
              </a:rPr>
              <a:t>στην κυβερνοασφάλεια, </a:t>
            </a:r>
            <a:r>
              <a:rPr sz="1150" spc="8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συμπεριλαμβανομένης </a:t>
            </a:r>
            <a:r>
              <a:rPr sz="1150" spc="70" dirty="0">
                <a:latin typeface="Calibri"/>
                <a:cs typeface="Calibri"/>
              </a:rPr>
              <a:t>της τεχνητής </a:t>
            </a:r>
            <a:r>
              <a:rPr sz="1150" spc="80" dirty="0">
                <a:latin typeface="Calibri"/>
                <a:cs typeface="Calibri"/>
              </a:rPr>
              <a:t>νοημοσύνης, </a:t>
            </a:r>
            <a:r>
              <a:rPr sz="1150" spc="70" dirty="0">
                <a:latin typeface="Calibri"/>
                <a:cs typeface="Calibri"/>
              </a:rPr>
              <a:t>της </a:t>
            </a:r>
            <a:r>
              <a:rPr sz="1150" spc="75" dirty="0">
                <a:latin typeface="Calibri"/>
                <a:cs typeface="Calibri"/>
              </a:rPr>
              <a:t>μηχανικής </a:t>
            </a:r>
            <a:r>
              <a:rPr sz="1150" spc="90" dirty="0">
                <a:latin typeface="Calibri"/>
                <a:cs typeface="Calibri"/>
              </a:rPr>
              <a:t>μάθησης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IoT.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75311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Οι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συνέπειες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αυτών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τάσεων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τις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στρατηγικές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ασφάλειας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κυβερνοχώρο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ναυτιλίας.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Προετοιμασία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τις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μελλοντικές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προκλήσεις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μέσω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καινοτομίας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προσαρμοστικότητας.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6705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Παράδειγμα πραγματικού κόσμου: </a:t>
            </a:r>
            <a:r>
              <a:rPr sz="1150" spc="75" dirty="0">
                <a:latin typeface="Calibri"/>
                <a:cs typeface="Calibri"/>
              </a:rPr>
              <a:t>Υιοθέτηση </a:t>
            </a:r>
            <a:r>
              <a:rPr sz="1150" spc="85" dirty="0">
                <a:latin typeface="Calibri"/>
                <a:cs typeface="Calibri"/>
              </a:rPr>
              <a:t>συστημάτων </a:t>
            </a:r>
            <a:r>
              <a:rPr sz="1150" spc="75" dirty="0">
                <a:latin typeface="Calibri"/>
                <a:cs typeface="Calibri"/>
              </a:rPr>
              <a:t>ανίχνευσης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απειλών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βάση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τεχνητή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νοημοσύνη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έξυπνα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πλοία.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0" dirty="0"/>
              <a:t>Μελλοντικές</a:t>
            </a:r>
            <a:r>
              <a:rPr spc="215" dirty="0"/>
              <a:t> </a:t>
            </a:r>
            <a:r>
              <a:rPr spc="180" dirty="0"/>
              <a:t>τάσεις,</a:t>
            </a:r>
            <a:r>
              <a:rPr spc="210" dirty="0"/>
              <a:t> προκλήσεις</a:t>
            </a:r>
            <a:r>
              <a:rPr spc="220" dirty="0"/>
              <a:t> </a:t>
            </a:r>
            <a:r>
              <a:rPr spc="165" dirty="0"/>
              <a:t>και</a:t>
            </a:r>
            <a:r>
              <a:rPr spc="180" dirty="0"/>
              <a:t> </a:t>
            </a:r>
            <a:r>
              <a:rPr spc="150" dirty="0"/>
              <a:t>ο </a:t>
            </a:r>
            <a:r>
              <a:rPr spc="-735" dirty="0"/>
              <a:t> </a:t>
            </a:r>
            <a:r>
              <a:rPr spc="190" dirty="0"/>
              <a:t>ρόλος</a:t>
            </a:r>
            <a:r>
              <a:rPr spc="195" dirty="0"/>
              <a:t> </a:t>
            </a:r>
            <a:r>
              <a:rPr spc="130" dirty="0"/>
              <a:t>της</a:t>
            </a:r>
            <a:r>
              <a:rPr spc="70" dirty="0"/>
              <a:t> </a:t>
            </a:r>
            <a:r>
              <a:rPr spc="200" dirty="0"/>
              <a:t>επικοινωνίας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27669"/>
            <a:ext cx="4037329" cy="527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50" spc="110" dirty="0">
                <a:latin typeface="Calibri"/>
                <a:cs typeface="Calibri"/>
              </a:rPr>
              <a:t>Αντιμετώπιση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μελλοντικών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60" dirty="0">
                <a:latin typeface="Calibri"/>
                <a:cs typeface="Calibri"/>
              </a:rPr>
              <a:t>προκλήσεων </a:t>
            </a:r>
            <a:r>
              <a:rPr sz="1650" spc="-355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κυβερνοασφάλειας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14941"/>
            <a:ext cx="5630545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17525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5" dirty="0">
                <a:latin typeface="Calibri"/>
                <a:cs typeface="Calibri"/>
              </a:rPr>
              <a:t>Πρόβλεψη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μετριασμός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νέων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τύπων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απειλών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κυβερνοχώρο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ναυτιλιακό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τομέα.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233679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05" dirty="0">
                <a:latin typeface="Calibri"/>
                <a:cs typeface="Calibri"/>
              </a:rPr>
              <a:t>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σημασία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μένουμε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μπροστά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από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καμπύλη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μέσω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έρευνας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συνεργασίας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εμπειρογνώμονες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θέματα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05" dirty="0">
                <a:latin typeface="Calibri"/>
                <a:cs typeface="Calibri"/>
              </a:rPr>
              <a:t>Προκλήσεις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θέτει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αυξανόμενη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πολυπλοκότητα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συνδεσιμότητα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θαλάσσιων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επιχειρήσεων.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0" dirty="0"/>
              <a:t>Μελλοντικές</a:t>
            </a:r>
            <a:r>
              <a:rPr spc="215" dirty="0"/>
              <a:t> </a:t>
            </a:r>
            <a:r>
              <a:rPr spc="180" dirty="0"/>
              <a:t>τάσεις,</a:t>
            </a:r>
            <a:r>
              <a:rPr spc="210" dirty="0"/>
              <a:t> προκλήσεις</a:t>
            </a:r>
            <a:r>
              <a:rPr spc="220" dirty="0"/>
              <a:t> </a:t>
            </a:r>
            <a:r>
              <a:rPr spc="165" dirty="0"/>
              <a:t>και</a:t>
            </a:r>
            <a:r>
              <a:rPr spc="180" dirty="0"/>
              <a:t> </a:t>
            </a:r>
            <a:r>
              <a:rPr spc="150" dirty="0"/>
              <a:t>ο </a:t>
            </a:r>
            <a:r>
              <a:rPr spc="-735" dirty="0"/>
              <a:t> </a:t>
            </a:r>
            <a:r>
              <a:rPr spc="190" dirty="0"/>
              <a:t>ρόλος</a:t>
            </a:r>
            <a:r>
              <a:rPr spc="195" dirty="0"/>
              <a:t> </a:t>
            </a:r>
            <a:r>
              <a:rPr spc="130" dirty="0"/>
              <a:t>της</a:t>
            </a:r>
            <a:r>
              <a:rPr spc="70" dirty="0"/>
              <a:t> </a:t>
            </a:r>
            <a:r>
              <a:rPr spc="200" dirty="0"/>
              <a:t>επικοινωνίας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3590" y="2027377"/>
            <a:ext cx="6280785" cy="289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100"/>
              </a:spcBef>
            </a:pPr>
            <a:r>
              <a:rPr sz="1650" spc="160" dirty="0">
                <a:latin typeface="Calibri"/>
                <a:cs typeface="Calibri"/>
              </a:rPr>
              <a:t>Ο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εξελισσόμενος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20" dirty="0">
                <a:latin typeface="Calibri"/>
                <a:cs typeface="Calibri"/>
              </a:rPr>
              <a:t>ρόλος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της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επικοινωνίας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Calibri"/>
              <a:cs typeface="Calibri"/>
            </a:endParaRPr>
          </a:p>
          <a:p>
            <a:pPr marL="104139" marR="5080" indent="-91440">
              <a:lnSpc>
                <a:spcPct val="122800"/>
              </a:lnSpc>
              <a:spcBef>
                <a:spcPts val="5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10" dirty="0">
                <a:latin typeface="Calibri"/>
                <a:cs typeface="Calibri"/>
              </a:rPr>
              <a:t>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κρίσιμος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ρόλος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αποτελεσματικής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επικοινωνίας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αντιμετώπιση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μελλοντικών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προκλήσεις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στον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τομέα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marR="116459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00" dirty="0">
                <a:latin typeface="Calibri"/>
                <a:cs typeface="Calibri"/>
              </a:rPr>
              <a:t>Ενίσχυση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της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διατομεακής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διασυνοριακής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επικοινωνίας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για</a:t>
            </a:r>
            <a:r>
              <a:rPr sz="1150" spc="-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ενιαία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αντιμετώπιση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απειλών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στον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κυβερνοχώρο.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900"/>
              </a:buClr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104139" marR="1256030" indent="-91440">
              <a:lnSpc>
                <a:spcPct val="1228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3505" algn="l"/>
              </a:tabLst>
            </a:pPr>
            <a:r>
              <a:rPr sz="1150" spc="105" dirty="0">
                <a:latin typeface="Calibri"/>
                <a:cs typeface="Calibri"/>
              </a:rPr>
              <a:t>Αξιοποίηση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νέων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τεχνολογιών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πλατφορμών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επικοινωνίας</a:t>
            </a:r>
            <a:r>
              <a:rPr sz="11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για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καλύτερη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ανταλλαγή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πληροφοριών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σχετικά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απειλές.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9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marR="1041400" indent="-91440" algn="just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Παράδειγμα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πραγματικού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κόσμου: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40" dirty="0">
                <a:latin typeface="Calibri"/>
                <a:cs typeface="Calibri"/>
              </a:rPr>
              <a:t>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χρήση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ασφαλούς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πλατφόρμας </a:t>
            </a:r>
            <a:r>
              <a:rPr sz="1150" spc="-2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επικοινωνίας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από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διεθνή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ομάδα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εργασίας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για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ανταλλαγή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τον </a:t>
            </a:r>
            <a:r>
              <a:rPr sz="1150" spc="-2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συντονισμό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απειλών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πραγματικό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χρόνο.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10" dirty="0"/>
              <a:t>Μελλοντικές</a:t>
            </a:r>
            <a:r>
              <a:rPr spc="215" dirty="0"/>
              <a:t> </a:t>
            </a:r>
            <a:r>
              <a:rPr spc="180" dirty="0"/>
              <a:t>τάσεις,</a:t>
            </a:r>
            <a:r>
              <a:rPr spc="210" dirty="0"/>
              <a:t> προκλήσεις</a:t>
            </a:r>
            <a:r>
              <a:rPr spc="220" dirty="0"/>
              <a:t> </a:t>
            </a:r>
            <a:r>
              <a:rPr spc="165" dirty="0"/>
              <a:t>και</a:t>
            </a:r>
            <a:r>
              <a:rPr spc="180" dirty="0"/>
              <a:t> </a:t>
            </a:r>
            <a:r>
              <a:rPr spc="150" dirty="0"/>
              <a:t>ο </a:t>
            </a:r>
            <a:r>
              <a:rPr spc="-735" dirty="0"/>
              <a:t> </a:t>
            </a:r>
            <a:r>
              <a:rPr spc="190" dirty="0"/>
              <a:t>ρόλος</a:t>
            </a:r>
            <a:r>
              <a:rPr spc="195" dirty="0"/>
              <a:t> </a:t>
            </a:r>
            <a:r>
              <a:rPr spc="130" dirty="0"/>
              <a:t>της</a:t>
            </a:r>
            <a:r>
              <a:rPr spc="70" dirty="0"/>
              <a:t> </a:t>
            </a:r>
            <a:r>
              <a:rPr spc="200" dirty="0"/>
              <a:t>επικοινωνίας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469" y="2027377"/>
            <a:ext cx="281051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114" dirty="0">
                <a:latin typeface="Calibri"/>
                <a:cs typeface="Calibri"/>
              </a:rPr>
              <a:t>Προετοιμασία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για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το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μέλλον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67468"/>
            <a:ext cx="5486400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75" dirty="0">
                <a:latin typeface="Calibri"/>
                <a:cs typeface="Calibri"/>
              </a:rPr>
              <a:t>Στρατηγικός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σχεδιασμός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επενδύσεις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ικανότητες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προετοιμασία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μελλοντικές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προκλήσεις.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649605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110" dirty="0">
                <a:latin typeface="Calibri"/>
                <a:cs typeface="Calibri"/>
              </a:rPr>
              <a:t>Ο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ρόλος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ηγεσίας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καλλιέργεια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μιας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προνοητικής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κουλτούρας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900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103505" marR="304800" indent="-91440">
              <a:lnSpc>
                <a:spcPct val="100000"/>
              </a:lnSpc>
              <a:buClr>
                <a:srgbClr val="FFB900"/>
              </a:buClr>
              <a:buSzPct val="121739"/>
              <a:buFont typeface="Arial"/>
              <a:buChar char="•"/>
              <a:tabLst>
                <a:tab pos="104139" algn="l"/>
              </a:tabLst>
            </a:pPr>
            <a:r>
              <a:rPr sz="1150" spc="80" dirty="0">
                <a:latin typeface="Calibri"/>
                <a:cs typeface="Calibri"/>
              </a:rPr>
              <a:t>Σημασία </a:t>
            </a:r>
            <a:r>
              <a:rPr sz="1150" spc="70" dirty="0">
                <a:latin typeface="Calibri"/>
                <a:cs typeface="Calibri"/>
              </a:rPr>
              <a:t>της </a:t>
            </a:r>
            <a:r>
              <a:rPr sz="1150" spc="80" dirty="0">
                <a:latin typeface="Calibri"/>
                <a:cs typeface="Calibri"/>
              </a:rPr>
              <a:t>παγκόσμιας συνεργασίας </a:t>
            </a:r>
            <a:r>
              <a:rPr sz="1150" spc="70" dirty="0">
                <a:latin typeface="Calibri"/>
                <a:cs typeface="Calibri"/>
              </a:rPr>
              <a:t>και της </a:t>
            </a:r>
            <a:r>
              <a:rPr sz="1150" spc="80" dirty="0">
                <a:latin typeface="Calibri"/>
                <a:cs typeface="Calibri"/>
              </a:rPr>
              <a:t>ανταλλαγής </a:t>
            </a:r>
            <a:r>
              <a:rPr sz="1150" spc="85" dirty="0">
                <a:latin typeface="Calibri"/>
                <a:cs typeface="Calibri"/>
              </a:rPr>
              <a:t>πληροφοριών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ενίσχυση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ανθεκτικότητας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ναυτιλιακής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κυβερνοασφάλειας.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4114165" cy="6880225"/>
            <a:chOff x="6882205" y="0"/>
            <a:chExt cx="411416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125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557" y="0"/>
                  </a:moveTo>
                  <a:lnTo>
                    <a:pt x="2528544" y="0"/>
                  </a:lnTo>
                  <a:lnTo>
                    <a:pt x="2105990" y="1541145"/>
                  </a:lnTo>
                  <a:lnTo>
                    <a:pt x="1763471" y="2816987"/>
                  </a:lnTo>
                  <a:lnTo>
                    <a:pt x="1738680" y="2854680"/>
                  </a:lnTo>
                  <a:lnTo>
                    <a:pt x="1705495" y="2883065"/>
                  </a:lnTo>
                  <a:lnTo>
                    <a:pt x="1666252" y="2901150"/>
                  </a:lnTo>
                  <a:lnTo>
                    <a:pt x="1623288" y="2907868"/>
                  </a:lnTo>
                  <a:lnTo>
                    <a:pt x="1578940" y="2902204"/>
                  </a:lnTo>
                  <a:lnTo>
                    <a:pt x="1532801" y="2881236"/>
                  </a:lnTo>
                  <a:lnTo>
                    <a:pt x="1496568" y="2847975"/>
                  </a:lnTo>
                  <a:lnTo>
                    <a:pt x="1472209" y="2805734"/>
                  </a:lnTo>
                  <a:lnTo>
                    <a:pt x="1461668" y="2757805"/>
                  </a:lnTo>
                  <a:lnTo>
                    <a:pt x="1466926" y="2707513"/>
                  </a:lnTo>
                  <a:lnTo>
                    <a:pt x="1726514" y="1749679"/>
                  </a:lnTo>
                  <a:lnTo>
                    <a:pt x="1732559" y="1714080"/>
                  </a:lnTo>
                  <a:lnTo>
                    <a:pt x="1723542" y="1643265"/>
                  </a:lnTo>
                  <a:lnTo>
                    <a:pt x="1687855" y="1579791"/>
                  </a:lnTo>
                  <a:lnTo>
                    <a:pt x="1643265" y="1543519"/>
                  </a:lnTo>
                  <a:lnTo>
                    <a:pt x="1631238" y="1536039"/>
                  </a:lnTo>
                  <a:lnTo>
                    <a:pt x="1596821" y="1523276"/>
                  </a:lnTo>
                  <a:lnTo>
                    <a:pt x="1596999" y="1523276"/>
                  </a:lnTo>
                  <a:lnTo>
                    <a:pt x="1547749" y="1516799"/>
                  </a:lnTo>
                  <a:lnTo>
                    <a:pt x="1500378" y="1523276"/>
                  </a:lnTo>
                  <a:lnTo>
                    <a:pt x="1456829" y="1541424"/>
                  </a:lnTo>
                  <a:lnTo>
                    <a:pt x="1419326" y="1569935"/>
                  </a:lnTo>
                  <a:lnTo>
                    <a:pt x="1390116" y="1607566"/>
                  </a:lnTo>
                  <a:lnTo>
                    <a:pt x="1371422" y="1653032"/>
                  </a:lnTo>
                  <a:lnTo>
                    <a:pt x="976833" y="3108198"/>
                  </a:lnTo>
                  <a:lnTo>
                    <a:pt x="4140" y="6844284"/>
                  </a:lnTo>
                  <a:lnTo>
                    <a:pt x="330" y="6857009"/>
                  </a:lnTo>
                  <a:lnTo>
                    <a:pt x="0" y="6858000"/>
                  </a:lnTo>
                  <a:lnTo>
                    <a:pt x="26593" y="6858000"/>
                  </a:lnTo>
                  <a:lnTo>
                    <a:pt x="1002233" y="3115945"/>
                  </a:lnTo>
                  <a:lnTo>
                    <a:pt x="1396822" y="1660652"/>
                  </a:lnTo>
                  <a:lnTo>
                    <a:pt x="1417840" y="1614576"/>
                  </a:lnTo>
                  <a:lnTo>
                    <a:pt x="1451114" y="1578394"/>
                  </a:lnTo>
                  <a:lnTo>
                    <a:pt x="1493354" y="1554048"/>
                  </a:lnTo>
                  <a:lnTo>
                    <a:pt x="1541297" y="1543519"/>
                  </a:lnTo>
                  <a:lnTo>
                    <a:pt x="1591640" y="1548765"/>
                  </a:lnTo>
                  <a:lnTo>
                    <a:pt x="1620875" y="1559928"/>
                  </a:lnTo>
                  <a:lnTo>
                    <a:pt x="1669326" y="1597037"/>
                  </a:lnTo>
                  <a:lnTo>
                    <a:pt x="1700237" y="1651076"/>
                  </a:lnTo>
                  <a:lnTo>
                    <a:pt x="1707857" y="1711960"/>
                  </a:lnTo>
                  <a:lnTo>
                    <a:pt x="1702384" y="1743329"/>
                  </a:lnTo>
                  <a:lnTo>
                    <a:pt x="1442669" y="2701163"/>
                  </a:lnTo>
                  <a:lnTo>
                    <a:pt x="1436217" y="2750121"/>
                  </a:lnTo>
                  <a:lnTo>
                    <a:pt x="1442707" y="2797479"/>
                  </a:lnTo>
                  <a:lnTo>
                    <a:pt x="1460855" y="2840990"/>
                  </a:lnTo>
                  <a:lnTo>
                    <a:pt x="1489405" y="2878455"/>
                  </a:lnTo>
                  <a:lnTo>
                    <a:pt x="1527073" y="2907652"/>
                  </a:lnTo>
                  <a:lnTo>
                    <a:pt x="1572590" y="2926334"/>
                  </a:lnTo>
                  <a:lnTo>
                    <a:pt x="1624495" y="2932480"/>
                  </a:lnTo>
                  <a:lnTo>
                    <a:pt x="1674672" y="2924302"/>
                  </a:lnTo>
                  <a:lnTo>
                    <a:pt x="1709928" y="2907868"/>
                  </a:lnTo>
                  <a:lnTo>
                    <a:pt x="1720392" y="2902991"/>
                  </a:lnTo>
                  <a:lnTo>
                    <a:pt x="1758975" y="2869781"/>
                  </a:lnTo>
                  <a:lnTo>
                    <a:pt x="1787728" y="2825877"/>
                  </a:lnTo>
                  <a:lnTo>
                    <a:pt x="1787728" y="2824607"/>
                  </a:lnTo>
                  <a:lnTo>
                    <a:pt x="2130120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02348"/>
            <a:ext cx="3980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/>
              <a:t>Μέθοδος</a:t>
            </a:r>
            <a:r>
              <a:rPr spc="160" dirty="0"/>
              <a:t> </a:t>
            </a:r>
            <a:r>
              <a:rPr spc="204" dirty="0"/>
              <a:t>αξιολόγησης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6769" y="1422400"/>
            <a:ext cx="561276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" dirty="0">
                <a:latin typeface="Calibri"/>
                <a:cs typeface="Calibri"/>
              </a:rPr>
              <a:t>Περιγράψτε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τα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στοιχεία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αξιολόγησης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και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τη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διαδικασία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αξιολόγησης</a:t>
            </a:r>
            <a:endParaRPr sz="155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63905" y="2181986"/>
          <a:ext cx="7582535" cy="11112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5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Στοιχείο</a:t>
                      </a:r>
                      <a:r>
                        <a:rPr sz="15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αξιολόγησης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9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Πώς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90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Σημειώσεις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spc="155" dirty="0">
                          <a:latin typeface="Calibri"/>
                          <a:cs typeface="Calibri"/>
                        </a:rPr>
                        <a:t>Ημέρα</a:t>
                      </a:r>
                      <a:r>
                        <a:rPr sz="1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14" dirty="0">
                          <a:latin typeface="Calibri"/>
                          <a:cs typeface="Calibri"/>
                        </a:rPr>
                        <a:t>1:</a:t>
                      </a:r>
                      <a:r>
                        <a:rPr sz="15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5" dirty="0">
                          <a:latin typeface="Calibri"/>
                          <a:cs typeface="Calibri"/>
                        </a:rPr>
                        <a:t>Ομαδική</a:t>
                      </a:r>
                      <a:r>
                        <a:rPr sz="15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5" dirty="0">
                          <a:latin typeface="Calibri"/>
                          <a:cs typeface="Calibri"/>
                        </a:rPr>
                        <a:t>παρουσίαση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7C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spc="185" dirty="0">
                          <a:latin typeface="Calibri"/>
                          <a:cs typeface="Calibri"/>
                        </a:rPr>
                        <a:t>Μελέτη</a:t>
                      </a:r>
                      <a:r>
                        <a:rPr sz="1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80" dirty="0">
                          <a:latin typeface="Calibri"/>
                          <a:cs typeface="Calibri"/>
                        </a:rPr>
                        <a:t>περίπτωσης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7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u="sng" spc="1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Ημέρα</a:t>
                      </a:r>
                      <a:r>
                        <a:rPr sz="1500" b="1" u="sng" spc="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8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2:</a:t>
                      </a:r>
                      <a:r>
                        <a:rPr sz="1500" b="1" u="sng" spc="5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9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Κουίζ</a:t>
                      </a:r>
                      <a:r>
                        <a:rPr sz="1500" b="1" u="sng" spc="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114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πολλαπλών</a:t>
                      </a:r>
                      <a:r>
                        <a:rPr sz="1500" b="1" u="sng" spc="5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1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επιλογών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u="sng" spc="10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Διαδικτυακά</a:t>
                      </a:r>
                      <a:r>
                        <a:rPr sz="15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u="sng" spc="9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κουίζ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3689" y="0"/>
            <a:ext cx="5024882" cy="6857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125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557" y="0"/>
                  </a:moveTo>
                  <a:lnTo>
                    <a:pt x="2528544" y="0"/>
                  </a:lnTo>
                  <a:lnTo>
                    <a:pt x="2105990" y="1541145"/>
                  </a:lnTo>
                  <a:lnTo>
                    <a:pt x="1763471" y="2816987"/>
                  </a:lnTo>
                  <a:lnTo>
                    <a:pt x="1738680" y="2854680"/>
                  </a:lnTo>
                  <a:lnTo>
                    <a:pt x="1705495" y="2883065"/>
                  </a:lnTo>
                  <a:lnTo>
                    <a:pt x="1666252" y="2901150"/>
                  </a:lnTo>
                  <a:lnTo>
                    <a:pt x="1623288" y="2907868"/>
                  </a:lnTo>
                  <a:lnTo>
                    <a:pt x="1578940" y="2902204"/>
                  </a:lnTo>
                  <a:lnTo>
                    <a:pt x="1532801" y="2881236"/>
                  </a:lnTo>
                  <a:lnTo>
                    <a:pt x="1496568" y="2847975"/>
                  </a:lnTo>
                  <a:lnTo>
                    <a:pt x="1472209" y="2805734"/>
                  </a:lnTo>
                  <a:lnTo>
                    <a:pt x="1461668" y="2757805"/>
                  </a:lnTo>
                  <a:lnTo>
                    <a:pt x="1466926" y="2707513"/>
                  </a:lnTo>
                  <a:lnTo>
                    <a:pt x="1726514" y="1749679"/>
                  </a:lnTo>
                  <a:lnTo>
                    <a:pt x="1732559" y="1714080"/>
                  </a:lnTo>
                  <a:lnTo>
                    <a:pt x="1723542" y="1643265"/>
                  </a:lnTo>
                  <a:lnTo>
                    <a:pt x="1687855" y="1579791"/>
                  </a:lnTo>
                  <a:lnTo>
                    <a:pt x="1643265" y="1543519"/>
                  </a:lnTo>
                  <a:lnTo>
                    <a:pt x="1631238" y="1536039"/>
                  </a:lnTo>
                  <a:lnTo>
                    <a:pt x="1596821" y="1523276"/>
                  </a:lnTo>
                  <a:lnTo>
                    <a:pt x="1596999" y="1523276"/>
                  </a:lnTo>
                  <a:lnTo>
                    <a:pt x="1547749" y="1516799"/>
                  </a:lnTo>
                  <a:lnTo>
                    <a:pt x="1500378" y="1523276"/>
                  </a:lnTo>
                  <a:lnTo>
                    <a:pt x="1456829" y="1541424"/>
                  </a:lnTo>
                  <a:lnTo>
                    <a:pt x="1419326" y="1569935"/>
                  </a:lnTo>
                  <a:lnTo>
                    <a:pt x="1390116" y="1607566"/>
                  </a:lnTo>
                  <a:lnTo>
                    <a:pt x="1371422" y="1653032"/>
                  </a:lnTo>
                  <a:lnTo>
                    <a:pt x="976833" y="3108198"/>
                  </a:lnTo>
                  <a:lnTo>
                    <a:pt x="4140" y="6844284"/>
                  </a:lnTo>
                  <a:lnTo>
                    <a:pt x="330" y="6857009"/>
                  </a:lnTo>
                  <a:lnTo>
                    <a:pt x="0" y="6858000"/>
                  </a:lnTo>
                  <a:lnTo>
                    <a:pt x="26593" y="6858000"/>
                  </a:lnTo>
                  <a:lnTo>
                    <a:pt x="1002233" y="3115945"/>
                  </a:lnTo>
                  <a:lnTo>
                    <a:pt x="1396822" y="1660652"/>
                  </a:lnTo>
                  <a:lnTo>
                    <a:pt x="1417840" y="1614576"/>
                  </a:lnTo>
                  <a:lnTo>
                    <a:pt x="1451114" y="1578394"/>
                  </a:lnTo>
                  <a:lnTo>
                    <a:pt x="1493354" y="1554048"/>
                  </a:lnTo>
                  <a:lnTo>
                    <a:pt x="1541297" y="1543519"/>
                  </a:lnTo>
                  <a:lnTo>
                    <a:pt x="1591640" y="1548765"/>
                  </a:lnTo>
                  <a:lnTo>
                    <a:pt x="1620875" y="1559928"/>
                  </a:lnTo>
                  <a:lnTo>
                    <a:pt x="1669326" y="1597037"/>
                  </a:lnTo>
                  <a:lnTo>
                    <a:pt x="1700237" y="1651076"/>
                  </a:lnTo>
                  <a:lnTo>
                    <a:pt x="1707857" y="1711960"/>
                  </a:lnTo>
                  <a:lnTo>
                    <a:pt x="1702384" y="1743329"/>
                  </a:lnTo>
                  <a:lnTo>
                    <a:pt x="1442669" y="2701163"/>
                  </a:lnTo>
                  <a:lnTo>
                    <a:pt x="1436217" y="2750121"/>
                  </a:lnTo>
                  <a:lnTo>
                    <a:pt x="1442707" y="2797479"/>
                  </a:lnTo>
                  <a:lnTo>
                    <a:pt x="1460855" y="2840990"/>
                  </a:lnTo>
                  <a:lnTo>
                    <a:pt x="1489405" y="2878455"/>
                  </a:lnTo>
                  <a:lnTo>
                    <a:pt x="1527073" y="2907652"/>
                  </a:lnTo>
                  <a:lnTo>
                    <a:pt x="1572590" y="2926334"/>
                  </a:lnTo>
                  <a:lnTo>
                    <a:pt x="1624495" y="2932480"/>
                  </a:lnTo>
                  <a:lnTo>
                    <a:pt x="1674672" y="2924302"/>
                  </a:lnTo>
                  <a:lnTo>
                    <a:pt x="1709928" y="2907868"/>
                  </a:lnTo>
                  <a:lnTo>
                    <a:pt x="1720392" y="2902991"/>
                  </a:lnTo>
                  <a:lnTo>
                    <a:pt x="1758975" y="2869781"/>
                  </a:lnTo>
                  <a:lnTo>
                    <a:pt x="1787728" y="2825877"/>
                  </a:lnTo>
                  <a:lnTo>
                    <a:pt x="1787728" y="2824607"/>
                  </a:lnTo>
                  <a:lnTo>
                    <a:pt x="2130120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390" y="6167334"/>
              <a:ext cx="3293998" cy="61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789" y="6319734"/>
              <a:ext cx="3293998" cy="538263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841119" y="4970970"/>
            <a:ext cx="3781425" cy="361315"/>
          </a:xfrm>
          <a:custGeom>
            <a:avLst/>
            <a:gdLst/>
            <a:ahLst/>
            <a:cxnLst/>
            <a:rect l="l" t="t" r="r" b="b"/>
            <a:pathLst>
              <a:path w="3781425" h="361314">
                <a:moveTo>
                  <a:pt x="3780802" y="167386"/>
                </a:moveTo>
                <a:lnTo>
                  <a:pt x="3779837" y="155575"/>
                </a:lnTo>
                <a:lnTo>
                  <a:pt x="3777843" y="144005"/>
                </a:lnTo>
                <a:lnTo>
                  <a:pt x="3775100" y="133032"/>
                </a:lnTo>
                <a:lnTo>
                  <a:pt x="3756037" y="90614"/>
                </a:lnTo>
                <a:lnTo>
                  <a:pt x="3756037" y="180365"/>
                </a:lnTo>
                <a:lnTo>
                  <a:pt x="3752799" y="211226"/>
                </a:lnTo>
                <a:lnTo>
                  <a:pt x="3728072" y="266700"/>
                </a:lnTo>
                <a:lnTo>
                  <a:pt x="3682187" y="309968"/>
                </a:lnTo>
                <a:lnTo>
                  <a:pt x="3622827" y="333362"/>
                </a:lnTo>
                <a:lnTo>
                  <a:pt x="3589388" y="336410"/>
                </a:lnTo>
                <a:lnTo>
                  <a:pt x="192481" y="336410"/>
                </a:lnTo>
                <a:lnTo>
                  <a:pt x="148691" y="331343"/>
                </a:lnTo>
                <a:lnTo>
                  <a:pt x="109232" y="315849"/>
                </a:lnTo>
                <a:lnTo>
                  <a:pt x="75730" y="291490"/>
                </a:lnTo>
                <a:lnTo>
                  <a:pt x="49796" y="259765"/>
                </a:lnTo>
                <a:lnTo>
                  <a:pt x="33045" y="222211"/>
                </a:lnTo>
                <a:lnTo>
                  <a:pt x="27101" y="180365"/>
                </a:lnTo>
                <a:lnTo>
                  <a:pt x="29756" y="149326"/>
                </a:lnTo>
                <a:lnTo>
                  <a:pt x="54356" y="93484"/>
                </a:lnTo>
                <a:lnTo>
                  <a:pt x="99644" y="50749"/>
                </a:lnTo>
                <a:lnTo>
                  <a:pt x="158991" y="27368"/>
                </a:lnTo>
                <a:lnTo>
                  <a:pt x="192481" y="24307"/>
                </a:lnTo>
                <a:lnTo>
                  <a:pt x="3589388" y="24307"/>
                </a:lnTo>
                <a:lnTo>
                  <a:pt x="3633241" y="29476"/>
                </a:lnTo>
                <a:lnTo>
                  <a:pt x="3672929" y="45161"/>
                </a:lnTo>
                <a:lnTo>
                  <a:pt x="3706749" y="69723"/>
                </a:lnTo>
                <a:lnTo>
                  <a:pt x="3733000" y="101536"/>
                </a:lnTo>
                <a:lnTo>
                  <a:pt x="3749992" y="138963"/>
                </a:lnTo>
                <a:lnTo>
                  <a:pt x="3756037" y="180365"/>
                </a:lnTo>
                <a:lnTo>
                  <a:pt x="3756037" y="90614"/>
                </a:lnTo>
                <a:lnTo>
                  <a:pt x="3725100" y="52133"/>
                </a:lnTo>
                <a:lnTo>
                  <a:pt x="3686822" y="24307"/>
                </a:lnTo>
                <a:lnTo>
                  <a:pt x="3640290" y="5854"/>
                </a:lnTo>
                <a:lnTo>
                  <a:pt x="3589388" y="0"/>
                </a:lnTo>
                <a:lnTo>
                  <a:pt x="192481" y="0"/>
                </a:lnTo>
                <a:lnTo>
                  <a:pt x="154520" y="3543"/>
                </a:lnTo>
                <a:lnTo>
                  <a:pt x="85725" y="30759"/>
                </a:lnTo>
                <a:lnTo>
                  <a:pt x="33159" y="81432"/>
                </a:lnTo>
                <a:lnTo>
                  <a:pt x="3937" y="145465"/>
                </a:lnTo>
                <a:lnTo>
                  <a:pt x="0" y="180365"/>
                </a:lnTo>
                <a:lnTo>
                  <a:pt x="482" y="192074"/>
                </a:lnTo>
                <a:lnTo>
                  <a:pt x="26479" y="271614"/>
                </a:lnTo>
                <a:lnTo>
                  <a:pt x="56718" y="308597"/>
                </a:lnTo>
                <a:lnTo>
                  <a:pt x="95681" y="336918"/>
                </a:lnTo>
                <a:lnTo>
                  <a:pt x="141541" y="354863"/>
                </a:lnTo>
                <a:lnTo>
                  <a:pt x="192481" y="360718"/>
                </a:lnTo>
                <a:lnTo>
                  <a:pt x="3589388" y="360718"/>
                </a:lnTo>
                <a:lnTo>
                  <a:pt x="3627336" y="357174"/>
                </a:lnTo>
                <a:lnTo>
                  <a:pt x="3683508" y="336410"/>
                </a:lnTo>
                <a:lnTo>
                  <a:pt x="3724922" y="306997"/>
                </a:lnTo>
                <a:lnTo>
                  <a:pt x="3766413" y="247840"/>
                </a:lnTo>
                <a:lnTo>
                  <a:pt x="3780510" y="179082"/>
                </a:lnTo>
                <a:lnTo>
                  <a:pt x="3780802" y="167386"/>
                </a:lnTo>
                <a:close/>
              </a:path>
            </a:pathLst>
          </a:custGeom>
          <a:solidFill>
            <a:srgbClr val="FF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18858"/>
            <a:ext cx="4333240" cy="893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pc="204" dirty="0">
                <a:solidFill>
                  <a:srgbClr val="FFB900"/>
                </a:solidFill>
              </a:rPr>
              <a:t>Πόροι:</a:t>
            </a:r>
            <a:r>
              <a:rPr spc="220" dirty="0">
                <a:solidFill>
                  <a:srgbClr val="FFB900"/>
                </a:solidFill>
              </a:rPr>
              <a:t> </a:t>
            </a:r>
            <a:r>
              <a:rPr spc="190" dirty="0"/>
              <a:t>Βιβλία</a:t>
            </a:r>
            <a:r>
              <a:rPr spc="200" dirty="0"/>
              <a:t> </a:t>
            </a:r>
            <a:r>
              <a:rPr spc="165" dirty="0"/>
              <a:t>και</a:t>
            </a:r>
            <a:r>
              <a:rPr spc="180" dirty="0"/>
              <a:t> </a:t>
            </a:r>
            <a:r>
              <a:rPr spc="195" dirty="0"/>
              <a:t>υλικό </a:t>
            </a:r>
            <a:r>
              <a:rPr spc="-735" dirty="0"/>
              <a:t> </a:t>
            </a:r>
            <a:r>
              <a:rPr spc="215" dirty="0"/>
              <a:t>αναφοράς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03224" y="6352159"/>
            <a:ext cx="31083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85" dirty="0">
                <a:latin typeface="Calibri"/>
                <a:cs typeface="Calibri"/>
              </a:rPr>
              <a:t>ΌΝΟΜΑ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ΕΚΠΑΙΔΕΥΤΙΚΉΣ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ΕΝΌΤΗΤΑΣ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CSP: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27485" y="6374396"/>
            <a:ext cx="138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30" dirty="0">
                <a:latin typeface="Calibri"/>
                <a:cs typeface="Calibri"/>
              </a:rPr>
              <a:t>6</a:t>
            </a:r>
            <a:r>
              <a:rPr sz="900" dirty="0"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1757349"/>
            <a:ext cx="6635115" cy="364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9235">
              <a:lnSpc>
                <a:spcPts val="1200"/>
              </a:lnSpc>
              <a:buClr>
                <a:srgbClr val="FFB900"/>
              </a:buClr>
              <a:buSzPct val="122222"/>
              <a:buAutoNum type="arabicPeriod"/>
              <a:tabLst>
                <a:tab pos="241935" algn="l"/>
              </a:tabLst>
            </a:pPr>
            <a:r>
              <a:rPr sz="900" spc="65" dirty="0">
                <a:latin typeface="Calibri"/>
                <a:cs typeface="Calibri"/>
              </a:rPr>
              <a:t>"Ευρωπαϊκό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πλαίσιο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δεξιοτήτων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κυβερνοασφάλειας":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Ευρωπαϊκός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Οργανισμός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την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Κυβερνοασφάλεια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(ENISA)</a:t>
            </a:r>
            <a:endParaRPr sz="900">
              <a:latin typeface="Calibri"/>
              <a:cs typeface="Calibri"/>
            </a:endParaRPr>
          </a:p>
          <a:p>
            <a:pPr marL="241300">
              <a:lnSpc>
                <a:spcPts val="1060"/>
              </a:lnSpc>
            </a:pPr>
            <a:r>
              <a:rPr sz="900" spc="60" dirty="0">
                <a:latin typeface="Calibri"/>
                <a:cs typeface="Calibri"/>
              </a:rPr>
              <a:t>Έκδοση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>
              <a:latin typeface="Calibri"/>
              <a:cs typeface="Calibri"/>
            </a:endParaRPr>
          </a:p>
          <a:p>
            <a:pPr marL="241300" marR="377825" indent="-228600">
              <a:lnSpc>
                <a:spcPts val="1080"/>
              </a:lnSpc>
              <a:buClr>
                <a:srgbClr val="FFB900"/>
              </a:buClr>
              <a:buSzPct val="122222"/>
              <a:buAutoNum type="arabicPeriod" startAt="2"/>
              <a:tabLst>
                <a:tab pos="241935" algn="l"/>
              </a:tabLst>
            </a:pPr>
            <a:r>
              <a:rPr sz="900" spc="60" dirty="0">
                <a:latin typeface="Calibri"/>
                <a:cs typeface="Calibri"/>
              </a:rPr>
              <a:t>Οργανισμός </a:t>
            </a:r>
            <a:r>
              <a:rPr sz="900" spc="55" dirty="0">
                <a:latin typeface="Calibri"/>
                <a:cs typeface="Calibri"/>
              </a:rPr>
              <a:t>της </a:t>
            </a:r>
            <a:r>
              <a:rPr sz="900" spc="60" dirty="0">
                <a:latin typeface="Calibri"/>
                <a:cs typeface="Calibri"/>
              </a:rPr>
              <a:t>Ευρωπαϊκής </a:t>
            </a:r>
            <a:r>
              <a:rPr sz="900" spc="65" dirty="0">
                <a:latin typeface="Calibri"/>
                <a:cs typeface="Calibri"/>
              </a:rPr>
              <a:t>Ένωσης </a:t>
            </a:r>
            <a:r>
              <a:rPr sz="900" spc="55" dirty="0">
                <a:latin typeface="Calibri"/>
                <a:cs typeface="Calibri"/>
              </a:rPr>
              <a:t>για την </a:t>
            </a:r>
            <a:r>
              <a:rPr sz="900" spc="65" dirty="0">
                <a:latin typeface="Calibri"/>
                <a:cs typeface="Calibri"/>
              </a:rPr>
              <a:t>ασφάλεια </a:t>
            </a:r>
            <a:r>
              <a:rPr sz="900" spc="60" dirty="0">
                <a:latin typeface="Calibri"/>
                <a:cs typeface="Calibri"/>
              </a:rPr>
              <a:t>στον </a:t>
            </a:r>
            <a:r>
              <a:rPr sz="900" spc="65" dirty="0">
                <a:latin typeface="Calibri"/>
                <a:cs typeface="Calibri"/>
              </a:rPr>
              <a:t>κυβερνοχώρο </a:t>
            </a:r>
            <a:r>
              <a:rPr sz="900" spc="50" dirty="0">
                <a:latin typeface="Calibri"/>
                <a:cs typeface="Calibri"/>
              </a:rPr>
              <a:t>(ENISA). (2019). </a:t>
            </a:r>
            <a:r>
              <a:rPr sz="900" spc="60" dirty="0">
                <a:latin typeface="Calibri"/>
                <a:cs typeface="Calibri"/>
              </a:rPr>
              <a:t>Κατευθυντήριες 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γραμμές </a:t>
            </a:r>
            <a:r>
              <a:rPr sz="900" spc="55" dirty="0">
                <a:latin typeface="Calibri"/>
                <a:cs typeface="Calibri"/>
              </a:rPr>
              <a:t>για την </a:t>
            </a:r>
            <a:r>
              <a:rPr sz="900" spc="65" dirty="0">
                <a:latin typeface="Calibri"/>
                <a:cs typeface="Calibri"/>
              </a:rPr>
              <a:t>κουλτούρα </a:t>
            </a:r>
            <a:r>
              <a:rPr sz="900" spc="55" dirty="0">
                <a:latin typeface="Calibri"/>
                <a:cs typeface="Calibri"/>
              </a:rPr>
              <a:t>της </a:t>
            </a:r>
            <a:r>
              <a:rPr sz="900" spc="60" dirty="0">
                <a:latin typeface="Calibri"/>
                <a:cs typeface="Calibri"/>
              </a:rPr>
              <a:t>κυβερνοασφάλειας: Συμπεριφορικές πτυχές </a:t>
            </a:r>
            <a:r>
              <a:rPr sz="900" spc="55" dirty="0">
                <a:latin typeface="Calibri"/>
                <a:cs typeface="Calibri"/>
              </a:rPr>
              <a:t>της </a:t>
            </a:r>
            <a:r>
              <a:rPr sz="900" spc="60" dirty="0">
                <a:latin typeface="Calibri"/>
                <a:cs typeface="Calibri"/>
              </a:rPr>
              <a:t>ασφάλειας στον κυβερνοχώρο.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Ανακτήθηκε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από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  <a:hlinkClick r:id="rId5"/>
              </a:rPr>
              <a:t>https://www.enisa.europa.eu.</a:t>
            </a:r>
            <a:endParaRPr sz="900">
              <a:latin typeface="Calibri"/>
              <a:cs typeface="Calibri"/>
            </a:endParaRPr>
          </a:p>
          <a:p>
            <a:pPr marL="241300" marR="391795" indent="-228600">
              <a:lnSpc>
                <a:spcPct val="115900"/>
              </a:lnSpc>
              <a:spcBef>
                <a:spcPts val="355"/>
              </a:spcBef>
              <a:buClr>
                <a:srgbClr val="FFB900"/>
              </a:buClr>
              <a:buSzPct val="122222"/>
              <a:buAutoNum type="arabicPeriod" startAt="2"/>
              <a:tabLst>
                <a:tab pos="240665" algn="l"/>
              </a:tabLst>
            </a:pPr>
            <a:r>
              <a:rPr sz="900" spc="55" dirty="0">
                <a:latin typeface="Calibri"/>
                <a:cs typeface="Calibri"/>
              </a:rPr>
              <a:t>Hanzu-Pazara,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R.,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Raicu,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G.,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&amp;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Zăgan,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(2019).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αντίκτυπος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ανθρώπινης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συμπεριφοράς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στον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κυβερνοχώρο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Ασφάλεια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των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θαλάσσιων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110" dirty="0">
                <a:latin typeface="Calibri"/>
                <a:cs typeface="Calibri"/>
              </a:rPr>
              <a:t>συστημάτων.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Advanced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Engineering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Forum,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34,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267-274.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900"/>
              </a:buClr>
              <a:buFont typeface="Calibri"/>
              <a:buAutoNum type="arabicPeriod" startAt="2"/>
            </a:pPr>
            <a:endParaRPr sz="650">
              <a:latin typeface="Calibri"/>
              <a:cs typeface="Calibri"/>
            </a:endParaRPr>
          </a:p>
          <a:p>
            <a:pPr marL="241300" marR="159385" indent="-228600">
              <a:lnSpc>
                <a:spcPts val="1080"/>
              </a:lnSpc>
              <a:buClr>
                <a:srgbClr val="FFB900"/>
              </a:buClr>
              <a:buSzPct val="122222"/>
              <a:buAutoNum type="arabicPeriod" startAt="2"/>
              <a:tabLst>
                <a:tab pos="241935" algn="l"/>
              </a:tabLst>
            </a:pPr>
            <a:r>
              <a:rPr sz="900" spc="60" dirty="0">
                <a:latin typeface="Calibri"/>
                <a:cs typeface="Calibri"/>
              </a:rPr>
              <a:t>Wiederhold,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(2014).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ρόλος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της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ψυχολογίας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ενίσχυση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της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ασφάλειας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στον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κυβερνοχώρο.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Cyberpsychology, 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Behavior,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and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Social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Networking,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17(3),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131-132.</a:t>
            </a:r>
            <a:endParaRPr sz="900">
              <a:latin typeface="Calibri"/>
              <a:cs typeface="Calibri"/>
            </a:endParaRPr>
          </a:p>
          <a:p>
            <a:pPr marL="241300" marR="683895" indent="-228600" algn="just">
              <a:lnSpc>
                <a:spcPts val="1080"/>
              </a:lnSpc>
              <a:spcBef>
                <a:spcPts val="790"/>
              </a:spcBef>
              <a:buClr>
                <a:srgbClr val="FFB900"/>
              </a:buClr>
              <a:buSzPct val="122222"/>
              <a:buAutoNum type="arabicPeriod" startAt="2"/>
              <a:tabLst>
                <a:tab pos="241935" algn="l"/>
              </a:tabLst>
            </a:pPr>
            <a:r>
              <a:rPr sz="900" spc="60" dirty="0">
                <a:latin typeface="Calibri"/>
                <a:cs typeface="Calibri"/>
              </a:rPr>
              <a:t>Aşan, </a:t>
            </a:r>
            <a:r>
              <a:rPr sz="900" spc="50" dirty="0">
                <a:latin typeface="Calibri"/>
                <a:cs typeface="Calibri"/>
              </a:rPr>
              <a:t>C. (2023). </a:t>
            </a:r>
            <a:r>
              <a:rPr sz="900" spc="85" dirty="0">
                <a:latin typeface="Calibri"/>
                <a:cs typeface="Calibri"/>
              </a:rPr>
              <a:t>Ο </a:t>
            </a:r>
            <a:r>
              <a:rPr sz="900" spc="65" dirty="0">
                <a:latin typeface="Calibri"/>
                <a:cs typeface="Calibri"/>
              </a:rPr>
              <a:t>ρόλος </a:t>
            </a:r>
            <a:r>
              <a:rPr sz="900" spc="55" dirty="0">
                <a:latin typeface="Calibri"/>
                <a:cs typeface="Calibri"/>
              </a:rPr>
              <a:t>της </a:t>
            </a:r>
            <a:r>
              <a:rPr sz="900" spc="60" dirty="0">
                <a:latin typeface="Calibri"/>
                <a:cs typeface="Calibri"/>
              </a:rPr>
              <a:t>επίγνωσης </a:t>
            </a:r>
            <a:r>
              <a:rPr sz="900" spc="55" dirty="0">
                <a:latin typeface="Calibri"/>
                <a:cs typeface="Calibri"/>
              </a:rPr>
              <a:t>της </a:t>
            </a:r>
            <a:r>
              <a:rPr sz="900" spc="60" dirty="0">
                <a:latin typeface="Calibri"/>
                <a:cs typeface="Calibri"/>
              </a:rPr>
              <a:t>κατάστασης στον </a:t>
            </a:r>
            <a:r>
              <a:rPr sz="900" spc="65" dirty="0">
                <a:latin typeface="Calibri"/>
                <a:cs typeface="Calibri"/>
              </a:rPr>
              <a:t>κυβερνοχώρο των </a:t>
            </a:r>
            <a:r>
              <a:rPr sz="900" spc="70" dirty="0">
                <a:latin typeface="Calibri"/>
                <a:cs typeface="Calibri"/>
              </a:rPr>
              <a:t>ανθρώπων </a:t>
            </a:r>
            <a:r>
              <a:rPr sz="900" spc="50" dirty="0">
                <a:latin typeface="Calibri"/>
                <a:cs typeface="Calibri"/>
              </a:rPr>
              <a:t>στις </a:t>
            </a:r>
            <a:r>
              <a:rPr sz="900" spc="55" dirty="0">
                <a:latin typeface="Calibri"/>
                <a:cs typeface="Calibri"/>
              </a:rPr>
              <a:t>επιθέσεις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κοινωνικής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μηχανικής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στον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κυβερνοχώρο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στον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τομέα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ναυτιλίας.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Mersin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University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Journal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Maritime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Faculty.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Σύνδεσμος</a:t>
            </a:r>
            <a:endParaRPr sz="900">
              <a:latin typeface="Calibri"/>
              <a:cs typeface="Calibri"/>
            </a:endParaRPr>
          </a:p>
          <a:p>
            <a:pPr marL="241300" marR="1092200" indent="-228600" algn="just">
              <a:lnSpc>
                <a:spcPct val="115900"/>
              </a:lnSpc>
              <a:spcBef>
                <a:spcPts val="355"/>
              </a:spcBef>
              <a:buClr>
                <a:srgbClr val="FFB900"/>
              </a:buClr>
              <a:buSzPct val="122222"/>
              <a:buAutoNum type="arabicPeriod" startAt="2"/>
              <a:tabLst>
                <a:tab pos="241300" algn="l"/>
              </a:tabLst>
            </a:pPr>
            <a:r>
              <a:rPr sz="900" spc="60" dirty="0">
                <a:latin typeface="Calibri"/>
                <a:cs typeface="Calibri"/>
              </a:rPr>
              <a:t>Akpan,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F., </a:t>
            </a:r>
            <a:r>
              <a:rPr sz="900" spc="60" dirty="0">
                <a:latin typeface="Calibri"/>
                <a:cs typeface="Calibri"/>
              </a:rPr>
              <a:t>Bendiab,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G.,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Shiaeles,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S., </a:t>
            </a:r>
            <a:r>
              <a:rPr sz="900" spc="55" dirty="0">
                <a:latin typeface="Calibri"/>
                <a:cs typeface="Calibri"/>
              </a:rPr>
              <a:t>Karamperidis,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S., </a:t>
            </a:r>
            <a:r>
              <a:rPr sz="900" spc="90" dirty="0">
                <a:latin typeface="Calibri"/>
                <a:cs typeface="Calibri"/>
              </a:rPr>
              <a:t>&amp;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Michaloliakos,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(2022).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Κυβερνοασφάλεια </a:t>
            </a:r>
            <a:r>
              <a:rPr sz="900" spc="-19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Προκλήσεις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στον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ναυτιλιακό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τομέα.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Δίκτυο,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2,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123-138.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900"/>
              </a:buClr>
              <a:buFont typeface="Calibri"/>
              <a:buAutoNum type="arabicPeriod" startAt="2"/>
            </a:pPr>
            <a:endParaRPr sz="650">
              <a:latin typeface="Calibri"/>
              <a:cs typeface="Calibri"/>
            </a:endParaRPr>
          </a:p>
          <a:p>
            <a:pPr marL="241300" marR="218440" indent="-228600">
              <a:lnSpc>
                <a:spcPts val="1080"/>
              </a:lnSpc>
              <a:buClr>
                <a:srgbClr val="FFB900"/>
              </a:buClr>
              <a:buSzPct val="122222"/>
              <a:buAutoNum type="arabicPeriod" startAt="2"/>
              <a:tabLst>
                <a:tab pos="241935" algn="l"/>
              </a:tabLst>
            </a:pPr>
            <a:r>
              <a:rPr sz="900" spc="50" dirty="0">
                <a:latin typeface="Calibri"/>
                <a:cs typeface="Calibri"/>
              </a:rPr>
              <a:t>Endsley,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R.,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&amp;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Jones,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D.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(2024).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Σχεδιασμός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προσανατολισμένος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επίγνωση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της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κατάστασης: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Κοιτάξτε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 </a:t>
            </a:r>
            <a:r>
              <a:rPr sz="900" spc="-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μελλοντικές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κατευθύνσεις.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International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Journal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of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Human-Computer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Interaction,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1-18.</a:t>
            </a:r>
            <a:endParaRPr sz="900">
              <a:latin typeface="Calibri"/>
              <a:cs typeface="Calibri"/>
            </a:endParaRPr>
          </a:p>
          <a:p>
            <a:pPr marL="241300" marR="5080" indent="-228600">
              <a:lnSpc>
                <a:spcPts val="1080"/>
              </a:lnSpc>
              <a:spcBef>
                <a:spcPts val="785"/>
              </a:spcBef>
              <a:buClr>
                <a:srgbClr val="FFB900"/>
              </a:buClr>
              <a:buSzPct val="122222"/>
              <a:buAutoNum type="arabicPeriod" startAt="2"/>
              <a:tabLst>
                <a:tab pos="241935" algn="l"/>
              </a:tabLst>
            </a:pPr>
            <a:r>
              <a:rPr sz="900" spc="55" dirty="0">
                <a:latin typeface="Calibri"/>
                <a:cs typeface="Calibri"/>
              </a:rPr>
              <a:t>Thackray,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H.,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McAlaney,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J., </a:t>
            </a:r>
            <a:r>
              <a:rPr sz="900" spc="60" dirty="0">
                <a:latin typeface="Calibri"/>
                <a:cs typeface="Calibri"/>
              </a:rPr>
              <a:t>Dogan,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H.,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Taylor,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J., </a:t>
            </a:r>
            <a:r>
              <a:rPr sz="900" spc="90" dirty="0">
                <a:latin typeface="Calibri"/>
                <a:cs typeface="Calibri"/>
              </a:rPr>
              <a:t>&amp;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Richardson,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(2016).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Social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Psychology: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Ψυχολογία: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Ένα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ανεπαρκώς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χρησιμοποιούμενο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εργαλείο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στην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ασφάλεια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στον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κυβερνοχώρο.</a:t>
            </a:r>
            <a:endParaRPr sz="900">
              <a:latin typeface="Calibri"/>
              <a:cs typeface="Calibri"/>
            </a:endParaRPr>
          </a:p>
          <a:p>
            <a:pPr marL="241300" marR="469900" indent="-228600">
              <a:lnSpc>
                <a:spcPts val="1080"/>
              </a:lnSpc>
              <a:spcBef>
                <a:spcPts val="795"/>
              </a:spcBef>
              <a:buClr>
                <a:srgbClr val="FFB900"/>
              </a:buClr>
              <a:buSzPct val="122222"/>
              <a:buAutoNum type="arabicPeriod" startAt="2"/>
              <a:tabLst>
                <a:tab pos="241935" algn="l"/>
              </a:tabLst>
            </a:pPr>
            <a:r>
              <a:rPr sz="900" spc="80" dirty="0">
                <a:latin typeface="Calibri"/>
                <a:cs typeface="Calibri"/>
              </a:rPr>
              <a:t>Knox,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B.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J., </a:t>
            </a:r>
            <a:r>
              <a:rPr sz="900" spc="75" dirty="0">
                <a:latin typeface="Calibri"/>
                <a:cs typeface="Calibri"/>
              </a:rPr>
              <a:t>Lugo,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R.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G.,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120" dirty="0">
                <a:latin typeface="Calibri"/>
                <a:cs typeface="Calibri"/>
              </a:rPr>
              <a:t>&amp;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Sütterlin,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S.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(2019).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110" dirty="0">
                <a:latin typeface="Calibri"/>
                <a:cs typeface="Calibri"/>
              </a:rPr>
              <a:t>Η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αναγνώριση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ως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ανθρώπινος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παράγοντας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στην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εκπαίδευση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στρατιωτικής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άμυνας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στον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κυβερνοχώρο.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IFAC-PapersOnLine,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52(19),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163-168.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93593" y="34002"/>
            <a:ext cx="5347970" cy="6819900"/>
          </a:xfrm>
          <a:custGeom>
            <a:avLst/>
            <a:gdLst/>
            <a:ahLst/>
            <a:cxnLst/>
            <a:rect l="l" t="t" r="r" b="b"/>
            <a:pathLst>
              <a:path w="5347970" h="6819900">
                <a:moveTo>
                  <a:pt x="3430203" y="6819431"/>
                </a:moveTo>
                <a:lnTo>
                  <a:pt x="0" y="6819431"/>
                </a:lnTo>
                <a:lnTo>
                  <a:pt x="1917362" y="0"/>
                </a:lnTo>
                <a:lnTo>
                  <a:pt x="5347566" y="0"/>
                </a:lnTo>
                <a:lnTo>
                  <a:pt x="3430203" y="6819431"/>
                </a:lnTo>
                <a:close/>
              </a:path>
            </a:pathLst>
          </a:custGeom>
          <a:solidFill>
            <a:srgbClr val="FFB900">
              <a:alpha val="1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443603" y="5079"/>
            <a:ext cx="2545080" cy="6847205"/>
            <a:chOff x="4443603" y="5079"/>
            <a:chExt cx="2545080" cy="6847205"/>
          </a:xfrm>
        </p:grpSpPr>
        <p:sp>
          <p:nvSpPr>
            <p:cNvPr id="5" name="object 5"/>
            <p:cNvSpPr/>
            <p:nvPr/>
          </p:nvSpPr>
          <p:spPr>
            <a:xfrm>
              <a:off x="545116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2" y="25472"/>
                  </a:lnTo>
                  <a:lnTo>
                    <a:pt x="562464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8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2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1" y="167196"/>
                  </a:lnTo>
                  <a:lnTo>
                    <a:pt x="799159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43603" y="50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304" y="3525926"/>
                  </a:lnTo>
                  <a:lnTo>
                    <a:pt x="1238605" y="3495217"/>
                  </a:lnTo>
                  <a:lnTo>
                    <a:pt x="1244092" y="3464052"/>
                  </a:lnTo>
                  <a:lnTo>
                    <a:pt x="1501902" y="2512695"/>
                  </a:lnTo>
                  <a:lnTo>
                    <a:pt x="1508328" y="2464104"/>
                  </a:lnTo>
                  <a:lnTo>
                    <a:pt x="1501914" y="2417102"/>
                  </a:lnTo>
                  <a:lnTo>
                    <a:pt x="1483918" y="2373871"/>
                  </a:lnTo>
                  <a:lnTo>
                    <a:pt x="1455597" y="2336647"/>
                  </a:lnTo>
                  <a:lnTo>
                    <a:pt x="1418209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642" y="6836588"/>
                  </a:lnTo>
                  <a:lnTo>
                    <a:pt x="13258" y="6836956"/>
                  </a:lnTo>
                  <a:lnTo>
                    <a:pt x="20840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8036" y="2360345"/>
                  </a:lnTo>
                  <a:lnTo>
                    <a:pt x="1240993" y="2332126"/>
                  </a:lnTo>
                  <a:lnTo>
                    <a:pt x="1279944" y="2314143"/>
                  </a:lnTo>
                  <a:lnTo>
                    <a:pt x="1322603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93" y="3626408"/>
                  </a:lnTo>
                  <a:lnTo>
                    <a:pt x="1314729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70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388" y="6167334"/>
            <a:ext cx="3293998" cy="611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783974" cy="68580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49769" y="2189810"/>
            <a:ext cx="4393565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50" spc="260" dirty="0">
                <a:solidFill>
                  <a:srgbClr val="FFB900"/>
                </a:solidFill>
                <a:latin typeface="Calibri"/>
                <a:cs typeface="Calibri"/>
              </a:rPr>
              <a:t>Σας</a:t>
            </a:r>
            <a:r>
              <a:rPr sz="5050" spc="2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5050" spc="300" dirty="0">
                <a:solidFill>
                  <a:srgbClr val="FFB900"/>
                </a:solidFill>
                <a:latin typeface="Calibri"/>
                <a:cs typeface="Calibri"/>
              </a:rPr>
              <a:t>ευχαριστώ</a:t>
            </a:r>
            <a:endParaRPr sz="5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49769" y="3632428"/>
            <a:ext cx="4433570" cy="124777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300" spc="90" dirty="0">
                <a:solidFill>
                  <a:srgbClr val="FFFFFF"/>
                </a:solidFill>
                <a:latin typeface="Calibri"/>
                <a:cs typeface="Calibri"/>
              </a:rPr>
              <a:t>Ώρες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γραφείου: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300" spc="75" dirty="0">
                <a:solidFill>
                  <a:srgbClr val="FFFFFF"/>
                </a:solidFill>
                <a:latin typeface="Calibri"/>
                <a:cs typeface="Calibri"/>
              </a:rPr>
              <a:t>Μ-Θ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Calibri"/>
                <a:cs typeface="Calibri"/>
              </a:rPr>
              <a:t>3:00μμ-4:30μμ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Calibri"/>
                <a:cs typeface="Calibri"/>
              </a:rPr>
              <a:t>αίθουσα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C402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24000"/>
              </a:lnSpc>
              <a:spcBef>
                <a:spcPts val="5"/>
              </a:spcBef>
            </a:pP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στείλτε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Calibri"/>
                <a:cs typeface="Calibri"/>
              </a:rPr>
              <a:t>διεύθυνση: </a:t>
            </a:r>
            <a:r>
              <a:rPr sz="13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55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gehad@example.com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29495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0" dirty="0">
                <a:solidFill>
                  <a:srgbClr val="FFFFFF"/>
                </a:solidFill>
              </a:rPr>
              <a:t>Προτάσεις</a:t>
            </a:r>
            <a:r>
              <a:rPr spc="160" dirty="0">
                <a:solidFill>
                  <a:srgbClr val="FFFFFF"/>
                </a:solidFill>
              </a:rPr>
              <a:t> </a:t>
            </a:r>
            <a:r>
              <a:rPr spc="185" dirty="0">
                <a:solidFill>
                  <a:srgbClr val="FFFFFF"/>
                </a:solidFill>
              </a:rPr>
              <a:t>αξίας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37223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solidFill>
                  <a:srgbClr val="FFB900"/>
                </a:solidFill>
                <a:latin typeface="Calibri"/>
                <a:cs typeface="Calibri"/>
              </a:rPr>
              <a:t>Οφέλη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25" dirty="0">
                <a:solidFill>
                  <a:srgbClr val="FFB900"/>
                </a:solidFill>
                <a:latin typeface="Calibri"/>
                <a:cs typeface="Calibri"/>
              </a:rPr>
              <a:t>για</a:t>
            </a:r>
            <a:r>
              <a:rPr sz="20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900"/>
                </a:solidFill>
                <a:latin typeface="Calibri"/>
                <a:cs typeface="Calibri"/>
              </a:rPr>
              <a:t>τους</a:t>
            </a:r>
            <a:r>
              <a:rPr sz="2000" spc="3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900"/>
                </a:solidFill>
                <a:latin typeface="Calibri"/>
                <a:cs typeface="Calibri"/>
              </a:rPr>
              <a:t>συμμετέχοντες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7330" y="1819249"/>
            <a:ext cx="5362575" cy="171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1340"/>
              </a:lnSpc>
              <a:buClr>
                <a:srgbClr val="FFB900"/>
              </a:buClr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ενότητας: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Προχωρημένη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Εκπαίδευση: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Βασική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Προχωρημένη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960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Επαγγελματική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κατάρτιση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969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Ανάπτυξη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πρακτικών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δεξιοτήτων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965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Ρίζες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ευρωπαϊκό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δεξιοτήτων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965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Γνωριμίες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αιχμής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ειδικούς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βιομηχανίας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ακαδημαϊκούς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εμπειρογνώμονες</a:t>
            </a:r>
            <a:endParaRPr sz="10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960"/>
              </a:spcBef>
              <a:buClr>
                <a:srgbClr val="FFB900"/>
              </a:buClr>
              <a:buSzPct val="12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Βοηθά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ανάπτυξη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δεξιοτήτων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εξέλιξη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σταδιοδρομίας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838406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6030620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1035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0" dirty="0">
                <a:solidFill>
                  <a:srgbClr val="FFFFFF"/>
                </a:solidFill>
              </a:rPr>
              <a:t>WH</a:t>
            </a:r>
            <a:r>
              <a:rPr spc="215" dirty="0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50406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5" dirty="0">
                <a:solidFill>
                  <a:srgbClr val="FFB900"/>
                </a:solidFill>
                <a:latin typeface="Calibri"/>
                <a:cs typeface="Calibri"/>
              </a:rPr>
              <a:t>Προφίλ</a:t>
            </a:r>
            <a:r>
              <a:rPr sz="20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95" dirty="0">
                <a:solidFill>
                  <a:srgbClr val="FFB900"/>
                </a:solidFill>
                <a:latin typeface="Calibri"/>
                <a:cs typeface="Calibri"/>
              </a:rPr>
              <a:t>των</a:t>
            </a:r>
            <a:r>
              <a:rPr sz="200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FFB900"/>
                </a:solidFill>
                <a:latin typeface="Calibri"/>
                <a:cs typeface="Calibri"/>
              </a:rPr>
              <a:t>συμμετεχόντων</a:t>
            </a:r>
            <a:r>
              <a:rPr sz="2000" spc="2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95" dirty="0">
                <a:solidFill>
                  <a:srgbClr val="FFB900"/>
                </a:solidFill>
                <a:latin typeface="Calibri"/>
                <a:cs typeface="Calibri"/>
              </a:rPr>
              <a:t>στην</a:t>
            </a:r>
            <a:r>
              <a:rPr sz="20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90" dirty="0">
                <a:solidFill>
                  <a:srgbClr val="FFB900"/>
                </a:solidFill>
                <a:latin typeface="Calibri"/>
                <a:cs typeface="Calibri"/>
              </a:rPr>
              <a:t>κατάρτιση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7330" y="1821345"/>
            <a:ext cx="2954655" cy="218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153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Διευθυντές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20" dirty="0">
                <a:solidFill>
                  <a:srgbClr val="FFFFFF"/>
                </a:solidFill>
                <a:latin typeface="Calibri"/>
                <a:cs typeface="Calibri"/>
              </a:rPr>
              <a:t>ηγέτες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900"/>
              </a:buClr>
              <a:buFont typeface="Courier New"/>
              <a:buChar char="o"/>
            </a:pPr>
            <a:endParaRPr sz="12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Επαγγελματίες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επαγγελματικής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ζωής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Courier New"/>
              <a:buChar char="o"/>
            </a:pPr>
            <a:endParaRPr sz="1500">
              <a:latin typeface="Calibri"/>
              <a:cs typeface="Calibri"/>
            </a:endParaRPr>
          </a:p>
          <a:p>
            <a:pPr marL="286385" marR="792480" indent="-274320">
              <a:lnSpc>
                <a:spcPts val="135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ΜΜΕ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εργαζόμενοι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δημόσιου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Courier New"/>
              <a:buChar char="o"/>
            </a:pPr>
            <a:endParaRPr sz="1550">
              <a:latin typeface="Calibri"/>
              <a:cs typeface="Calibri"/>
            </a:endParaRPr>
          </a:p>
          <a:p>
            <a:pPr marL="287020" marR="534670" indent="-274320">
              <a:lnSpc>
                <a:spcPts val="135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Επαγγελματίες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FFFF"/>
                </a:solidFill>
                <a:latin typeface="Calibri"/>
                <a:cs typeface="Calibri"/>
              </a:rPr>
              <a:t>λάτρεις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900"/>
              </a:buClr>
              <a:buFont typeface="Courier New"/>
              <a:buChar char="o"/>
            </a:pPr>
            <a:endParaRPr sz="12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Φοιτητές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768022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6030620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4" name="object 4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7490" y="227431"/>
            <a:ext cx="1035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0" dirty="0">
                <a:solidFill>
                  <a:srgbClr val="FFFFFF"/>
                </a:solidFill>
              </a:rPr>
              <a:t>WH</a:t>
            </a:r>
            <a:r>
              <a:rPr spc="215" dirty="0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77330" y="1047622"/>
            <a:ext cx="27260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5" dirty="0">
                <a:solidFill>
                  <a:srgbClr val="FFB900"/>
                </a:solidFill>
                <a:latin typeface="Calibri"/>
                <a:cs typeface="Calibri"/>
              </a:rPr>
              <a:t>Προφίλ</a:t>
            </a:r>
            <a:r>
              <a:rPr sz="2000" spc="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95" dirty="0">
                <a:solidFill>
                  <a:srgbClr val="FFB900"/>
                </a:solidFill>
                <a:latin typeface="Calibri"/>
                <a:cs typeface="Calibri"/>
              </a:rPr>
              <a:t>του</a:t>
            </a:r>
            <a:r>
              <a:rPr sz="2000" spc="1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FFB900"/>
                </a:solidFill>
                <a:latin typeface="Calibri"/>
                <a:cs typeface="Calibri"/>
              </a:rPr>
              <a:t>εκπαιδευτή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7330" y="1821903"/>
            <a:ext cx="4274185" cy="136271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6385" marR="5080" indent="-274320">
              <a:lnSpc>
                <a:spcPts val="1350"/>
              </a:lnSpc>
              <a:spcBef>
                <a:spcPts val="170"/>
              </a:spcBef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Dr.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Ricardo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Lugo,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Ανώτερος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ερευνητής,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Estonian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Maritime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FFFF"/>
                </a:solidFill>
                <a:latin typeface="Calibri"/>
                <a:cs typeface="Calibri"/>
              </a:rPr>
              <a:t>Academy,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FFFF"/>
                </a:solidFill>
                <a:latin typeface="Calibri"/>
                <a:cs typeface="Calibri"/>
              </a:rPr>
              <a:t>TalTech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900"/>
              </a:buClr>
              <a:buFont typeface="Courier New"/>
              <a:buChar char="o"/>
            </a:pPr>
            <a:endParaRPr sz="12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Dr.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Kitty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FFFF"/>
                </a:solidFill>
                <a:latin typeface="Calibri"/>
                <a:cs typeface="Calibri"/>
              </a:rPr>
              <a:t>Kioskli,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CEO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συνιδρυτής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trustilio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BV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900"/>
              </a:buClr>
              <a:buFont typeface="Courier New"/>
              <a:buChar char="o"/>
            </a:pPr>
            <a:endParaRPr sz="1500">
              <a:latin typeface="Calibri"/>
              <a:cs typeface="Calibri"/>
            </a:endParaRPr>
          </a:p>
          <a:p>
            <a:pPr marL="286385" marR="36195" indent="-274320">
              <a:lnSpc>
                <a:spcPts val="1350"/>
              </a:lnSpc>
              <a:buClr>
                <a:srgbClr val="FFB900"/>
              </a:buClr>
              <a:buSzPct val="121739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Καθηγητής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Paresh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Rathod,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Εφαρμοσμένων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Calibri"/>
                <a:cs typeface="Calibri"/>
              </a:rPr>
              <a:t>Επιστημών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Laurea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88" y="5838926"/>
            <a:ext cx="3293998" cy="611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69" y="6030620"/>
            <a:ext cx="6950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150" spc="9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1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1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ναυτιλία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4802</Words>
  <Application>Microsoft Office PowerPoint</Application>
  <PresentationFormat>Ευρεία οθόνη</PresentationFormat>
  <Paragraphs>666</Paragraphs>
  <Slides>66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66</vt:i4>
      </vt:variant>
    </vt:vector>
  </HeadingPairs>
  <TitlesOfParts>
    <vt:vector size="73" baseType="lpstr">
      <vt:lpstr>Aptos</vt:lpstr>
      <vt:lpstr>Aptos Display</vt:lpstr>
      <vt:lpstr>Arial</vt:lpstr>
      <vt:lpstr>Calibri</vt:lpstr>
      <vt:lpstr>Courier New</vt:lpstr>
      <vt:lpstr>Times New Roman</vt:lpstr>
      <vt:lpstr>Θέμα του Office</vt:lpstr>
      <vt:lpstr>Παρουσίαση του PowerPoint</vt:lpstr>
      <vt:lpstr>Παρουσίαση του PowerPoint</vt:lpstr>
      <vt:lpstr>CSP002_S_M: Ανθρώπινοι παράγοντες της ναυτιλιακής  κυβερνοασφάλειας</vt:lpstr>
      <vt:lpstr>Στόχοι: Ποιος-Τι-Γιατί πρέπει να παρακολουθήσετε αυτή την εκπαίδευση</vt:lpstr>
      <vt:lpstr>Ιστορική γνώση και  προαπαιτούμενα</vt:lpstr>
      <vt:lpstr>Τεχνικά εργαλεία και άλλες  απαιτήσεις</vt:lpstr>
      <vt:lpstr>Προτάσεις αξίας</vt:lpstr>
      <vt:lpstr>WHO</vt:lpstr>
      <vt:lpstr>WHO</vt:lpstr>
      <vt:lpstr>ΤΙ</vt:lpstr>
      <vt:lpstr>ΤΙ</vt:lpstr>
      <vt:lpstr>ΓΙΑΤΙ</vt:lpstr>
      <vt:lpstr>ΓΙΑΤΙ</vt:lpstr>
      <vt:lpstr>ΓΙΑΤΙ</vt:lpstr>
      <vt:lpstr>Ημέρα 1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Ψυχολογικοί και κοινωνικοί παράγοντες  στη θαλάσσια κυβερνοασφάλεια</vt:lpstr>
      <vt:lpstr>Ψυχολογικοί και κοινωνικοί παράγοντες  στη θαλάσσια κυβερνοασφάλεια</vt:lpstr>
      <vt:lpstr>Ψυχολογικοί και κοινωνικοί παράγοντες  στη θαλάσσια κυβερνοασφάλεια</vt:lpstr>
      <vt:lpstr>Ψυχολογικοί και κοινωνικοί παράγοντες  στη θαλάσσια κυβερνοασφάλεια</vt:lpstr>
      <vt:lpstr>Ανθρώπινα τρωτά σημεία στη  θαλάσσια κυβερνοασφάλεια</vt:lpstr>
      <vt:lpstr>Ανθρώπινα τρωτά σημεία στη  θαλάσσια κυβερνοασφάλεια</vt:lpstr>
      <vt:lpstr>Ανθρώπινα τρωτά σημεία στη  θαλάσσια κυβερνοασφάλεια</vt:lpstr>
      <vt:lpstr>Ανθρώπινα τρωτά σημεία στη  θαλάσσια κυβερνοασφάλεια</vt:lpstr>
      <vt:lpstr>Κατανόηση των εσωτερικών απειλών  στη ναυτιλιακή κυβερνοασφάλεια</vt:lpstr>
      <vt:lpstr>Μετριασμός των εσωτερικών απειλών  κυβερνοασφάλειας στη ναυτιλία</vt:lpstr>
      <vt:lpstr>Παρουσίαση του PowerPoint</vt:lpstr>
      <vt:lpstr>Κατανόηση των εσωτερικών απειλών  στη ναυτιλιακή κυβερνοασφάλεια</vt:lpstr>
      <vt:lpstr>Κατανόηση των εσωτερικών απειλών  στη ναυτιλιακή κυβερνοασφάλεια</vt:lpstr>
      <vt:lpstr>Μετριασμός των εσωτερικών απειλών  κυβερνοασφάλειας στη ναυτιλία</vt:lpstr>
      <vt:lpstr>Αντιπαθητική</vt:lpstr>
      <vt:lpstr>Αντιπαθητική συμπεριφορά  στη θαλάσσια  κυβερνοασφάλεια</vt:lpstr>
      <vt:lpstr>Αντιπαθητική συμπεριφορά  στη κυβερνοασφάλεια στη ναυτιλία</vt:lpstr>
      <vt:lpstr>Αντιπαθητική συμπεριφορά στη  θαλάσσια κυβερνοασφάλεια</vt:lpstr>
      <vt:lpstr>Μέθοδος αξιολόγησης</vt:lpstr>
      <vt:lpstr>Ομαδική παρουσίαση</vt:lpstr>
      <vt:lpstr>Ομαδική παρουσίαση</vt:lpstr>
      <vt:lpstr>Ημέρα 2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Επικοινωνία και συνεργασία σε  όλους τους τομείς</vt:lpstr>
      <vt:lpstr>Επικοινωνία και συνεργασία σε  όλους τους τομείς</vt:lpstr>
      <vt:lpstr>Επικοινωνία και συνεργασία σε  όλους τους τομείς</vt:lpstr>
      <vt:lpstr>Επικοινωνία και συνεργασία σε  όλους τους τομείς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Προγράμματα κατάρτισης,  ευαισθητοποίησης και  επικοινωνίας για το  ναυτιλιακό προσωπικό</vt:lpstr>
      <vt:lpstr>Προγράμματα κατάρτισης,  ευαισθητοποίησης και  επικοινωνίας για το  ναυτιλιακό προσωπικό</vt:lpstr>
      <vt:lpstr>Προγράμματα κατάρτισης,  ευαισθητοποίησης και  επικοινωνίας για το  ναυτιλιακό προσωπικό</vt:lpstr>
      <vt:lpstr>Προγράμματα κατάρτισης,  ευαισθητοποίησης και  επικοινωνίας για το  ναυτιλιακό προσωπικό</vt:lpstr>
      <vt:lpstr>Μελλοντικές τάσεις, προκλήσεις και ο  ρόλος της επικοινωνίας</vt:lpstr>
      <vt:lpstr>Μελλοντικές τάσεις, προκλήσεις και ο  ρόλος της επικοινωνίας</vt:lpstr>
      <vt:lpstr>Μελλοντικές τάσεις, προκλήσεις και ο  ρόλος της επικοινωνίας</vt:lpstr>
      <vt:lpstr>Μελλοντικές τάσεις, προκλήσεις και ο  ρόλος της επικοινωνίας</vt:lpstr>
      <vt:lpstr>Μέθοδος αξιολόγησης</vt:lpstr>
      <vt:lpstr>Πόροι: Βιβλία και υλικό  αναφοράς</vt:lpstr>
      <vt:lpstr>Σας ευχαριστώ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Δημητρης Κουτρας</dc:creator>
  <cp:lastModifiedBy>Δημητρης Κουτρας</cp:lastModifiedBy>
  <cp:revision>1</cp:revision>
  <dcterms:created xsi:type="dcterms:W3CDTF">2026-04-20T12:51:34Z</dcterms:created>
  <dcterms:modified xsi:type="dcterms:W3CDTF">2026-04-20T12:51:38Z</dcterms:modified>
</cp:coreProperties>
</file>