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81"/>
  </p:notesMasterIdLst>
  <p:handoutMasterIdLst>
    <p:handoutMasterId r:id="rId82"/>
  </p:handoutMasterIdLst>
  <p:sldIdLst>
    <p:sldId id="376" r:id="rId5"/>
    <p:sldId id="388" r:id="rId6"/>
    <p:sldId id="382" r:id="rId7"/>
    <p:sldId id="391" r:id="rId8"/>
    <p:sldId id="396" r:id="rId9"/>
    <p:sldId id="378" r:id="rId10"/>
    <p:sldId id="398" r:id="rId11"/>
    <p:sldId id="393" r:id="rId12"/>
    <p:sldId id="394" r:id="rId13"/>
    <p:sldId id="384" r:id="rId14"/>
    <p:sldId id="397" r:id="rId15"/>
    <p:sldId id="379" r:id="rId16"/>
    <p:sldId id="447" r:id="rId17"/>
    <p:sldId id="448" r:id="rId18"/>
    <p:sldId id="449" r:id="rId19"/>
    <p:sldId id="450" r:id="rId20"/>
    <p:sldId id="451" r:id="rId21"/>
    <p:sldId id="452" r:id="rId22"/>
    <p:sldId id="412" r:id="rId23"/>
    <p:sldId id="453" r:id="rId24"/>
    <p:sldId id="454" r:id="rId25"/>
    <p:sldId id="402" r:id="rId26"/>
    <p:sldId id="403" r:id="rId27"/>
    <p:sldId id="405" r:id="rId28"/>
    <p:sldId id="404" r:id="rId29"/>
    <p:sldId id="406" r:id="rId30"/>
    <p:sldId id="407" r:id="rId31"/>
    <p:sldId id="408" r:id="rId32"/>
    <p:sldId id="409" r:id="rId33"/>
    <p:sldId id="410" r:id="rId34"/>
    <p:sldId id="411" r:id="rId35"/>
    <p:sldId id="414" r:id="rId36"/>
    <p:sldId id="415" r:id="rId37"/>
    <p:sldId id="413" r:id="rId38"/>
    <p:sldId id="416" r:id="rId39"/>
    <p:sldId id="417" r:id="rId40"/>
    <p:sldId id="418" r:id="rId41"/>
    <p:sldId id="419" r:id="rId42"/>
    <p:sldId id="420" r:id="rId43"/>
    <p:sldId id="421" r:id="rId44"/>
    <p:sldId id="422" r:id="rId45"/>
    <p:sldId id="423" r:id="rId46"/>
    <p:sldId id="424" r:id="rId47"/>
    <p:sldId id="425" r:id="rId48"/>
    <p:sldId id="426" r:id="rId49"/>
    <p:sldId id="427" r:id="rId50"/>
    <p:sldId id="428" r:id="rId51"/>
    <p:sldId id="429" r:id="rId52"/>
    <p:sldId id="430" r:id="rId53"/>
    <p:sldId id="431" r:id="rId54"/>
    <p:sldId id="432" r:id="rId55"/>
    <p:sldId id="434" r:id="rId56"/>
    <p:sldId id="435" r:id="rId57"/>
    <p:sldId id="446" r:id="rId58"/>
    <p:sldId id="462" r:id="rId59"/>
    <p:sldId id="463" r:id="rId60"/>
    <p:sldId id="464" r:id="rId61"/>
    <p:sldId id="465" r:id="rId62"/>
    <p:sldId id="436" r:id="rId63"/>
    <p:sldId id="437" r:id="rId64"/>
    <p:sldId id="438" r:id="rId65"/>
    <p:sldId id="439" r:id="rId66"/>
    <p:sldId id="440" r:id="rId67"/>
    <p:sldId id="441" r:id="rId68"/>
    <p:sldId id="442" r:id="rId69"/>
    <p:sldId id="443" r:id="rId70"/>
    <p:sldId id="444" r:id="rId71"/>
    <p:sldId id="455" r:id="rId72"/>
    <p:sldId id="456" r:id="rId73"/>
    <p:sldId id="457" r:id="rId74"/>
    <p:sldId id="458" r:id="rId75"/>
    <p:sldId id="459" r:id="rId76"/>
    <p:sldId id="460" r:id="rId77"/>
    <p:sldId id="461" r:id="rId78"/>
    <p:sldId id="445" r:id="rId79"/>
    <p:sldId id="38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5374" autoAdjust="0"/>
  </p:normalViewPr>
  <p:slideViewPr>
    <p:cSldViewPr snapToGrid="0" showGuides="1">
      <p:cViewPr varScale="1">
        <p:scale>
          <a:sx n="122" d="100"/>
          <a:sy n="122" d="100"/>
        </p:scale>
        <p:origin x="656"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3/14/24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3/14/24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48</a:t>
            </a:fld>
            <a:endParaRPr lang="en-US" noProof="0" dirty="0"/>
          </a:p>
        </p:txBody>
      </p:sp>
    </p:spTree>
    <p:extLst>
      <p:ext uri="{BB962C8B-B14F-4D97-AF65-F5344CB8AC3E}">
        <p14:creationId xmlns:p14="http://schemas.microsoft.com/office/powerpoint/2010/main" val="144533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49</a:t>
            </a:fld>
            <a:endParaRPr lang="en-US" noProof="0" dirty="0"/>
          </a:p>
        </p:txBody>
      </p:sp>
    </p:spTree>
    <p:extLst>
      <p:ext uri="{BB962C8B-B14F-4D97-AF65-F5344CB8AC3E}">
        <p14:creationId xmlns:p14="http://schemas.microsoft.com/office/powerpoint/2010/main" val="291298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75</a:t>
            </a:fld>
            <a:endParaRPr lang="en-US" noProof="0" dirty="0"/>
          </a:p>
        </p:txBody>
      </p:sp>
    </p:spTree>
    <p:extLst>
      <p:ext uri="{BB962C8B-B14F-4D97-AF65-F5344CB8AC3E}">
        <p14:creationId xmlns:p14="http://schemas.microsoft.com/office/powerpoint/2010/main" val="2989076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33.emf"/><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emf"/><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sv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2.jpg"/><Relationship Id="rId4" Type="http://schemas.openxmlformats.org/officeDocument/2006/relationships/image" Target="../media/image4.sv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3.JPG"/></Relationships>
</file>

<file path=ppt/slides/_rels/slide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3.JPG"/></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1.JPG"/></Relationships>
</file>

<file path=ppt/slides/_rels/slide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1.JPG"/></Relationships>
</file>

<file path=ppt/slides/_rels/slide66.xml.rels><?xml version="1.0" encoding="UTF-8" standalone="yes"?>
<Relationships xmlns="http://schemas.openxmlformats.org/package/2006/relationships"><Relationship Id="rId3" Type="http://schemas.openxmlformats.org/officeDocument/2006/relationships/hyperlink" Target="https://www.icc-ccs.org/piracy-reporting-centre/live-piracy-map" TargetMode="External"/><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4.svg"/></Relationships>
</file>

<file path=ppt/slides/_rels/slide7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095521" y="-254022"/>
            <a:ext cx="6162084" cy="2579052"/>
          </a:xfrm>
        </p:spPr>
        <p:txBody>
          <a:bodyPr>
            <a:noAutofit/>
          </a:bodyPr>
          <a:lstStyle/>
          <a:p>
            <a:r>
              <a:rPr lang="en-US" sz="4800" dirty="0"/>
              <a:t>Cyber-security in the maritime sector</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a:p>
            <a:r>
              <a:rPr lang="en-US" dirty="0"/>
              <a:t>Maria </a:t>
            </a:r>
            <a:r>
              <a:rPr lang="en-US" dirty="0" err="1"/>
              <a:t>Lambrou</a:t>
            </a:r>
            <a:endParaRPr lang="en-US"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131165" y="2409335"/>
            <a:ext cx="5367131" cy="1008926"/>
          </a:xfrm>
        </p:spPr>
        <p:txBody>
          <a:bodyPr/>
          <a:lstStyle/>
          <a:p>
            <a:r>
              <a:rPr lang="en-US" sz="3600" dirty="0"/>
              <a:t>CSP00</a:t>
            </a:r>
            <a:r>
              <a:rPr lang="el-GR" sz="3600" dirty="0"/>
              <a:t>2</a:t>
            </a:r>
            <a:r>
              <a:rPr lang="en-GB" sz="3600" dirty="0"/>
              <a:t>_SS_M</a:t>
            </a:r>
          </a:p>
          <a:p>
            <a:r>
              <a:rPr lang="en-US" sz="3600" dirty="0"/>
              <a:t>Human Centric and Secure Maritime Ecosystems</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599787" y="0"/>
            <a:ext cx="4786877" cy="983225"/>
          </a:xfrm>
        </p:spPr>
        <p:txBody>
          <a:bodyPr/>
          <a:lstStyle/>
          <a:p>
            <a:r>
              <a:rPr lang="en-US" dirty="0"/>
              <a:t>Training Outline</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lstStyle/>
          <a:p>
            <a:r>
              <a:rPr lang="en-US" dirty="0"/>
              <a:t>Day-1</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398825" y="2590277"/>
            <a:ext cx="4796710" cy="401939"/>
          </a:xfrm>
        </p:spPr>
        <p:txBody>
          <a:bodyPr>
            <a:noAutofit/>
          </a:bodyPr>
          <a:lstStyle/>
          <a:p>
            <a:r>
              <a:rPr lang="en-US" sz="1600" dirty="0"/>
              <a:t>Topic-2: Cybersecurity</a:t>
            </a:r>
          </a:p>
        </p:txBody>
      </p:sp>
      <p:sp>
        <p:nvSpPr>
          <p:cNvPr id="23" name="Text Placeholder 22">
            <a:extLst>
              <a:ext uri="{FF2B5EF4-FFF2-40B4-BE49-F238E27FC236}">
                <a16:creationId xmlns:a16="http://schemas.microsoft.com/office/drawing/2014/main" id="{E8F44E43-BD27-EF72-1581-53AA4AF310DE}"/>
              </a:ext>
            </a:extLst>
          </p:cNvPr>
          <p:cNvSpPr>
            <a:spLocks noGrp="1"/>
          </p:cNvSpPr>
          <p:nvPr>
            <p:ph type="body" sz="quarter" idx="15"/>
          </p:nvPr>
        </p:nvSpPr>
        <p:spPr>
          <a:xfrm>
            <a:off x="6415872" y="3020229"/>
            <a:ext cx="5592211" cy="817345"/>
          </a:xfrm>
        </p:spPr>
        <p:txBody>
          <a:bodyPr/>
          <a:lstStyle/>
          <a:p>
            <a:pPr>
              <a:spcBef>
                <a:spcPts val="600"/>
              </a:spcBef>
              <a:spcAft>
                <a:spcPts val="0"/>
              </a:spcAft>
            </a:pPr>
            <a:r>
              <a:rPr lang="en-US" dirty="0"/>
              <a:t>Objectives</a:t>
            </a:r>
          </a:p>
          <a:p>
            <a:pPr>
              <a:spcBef>
                <a:spcPts val="600"/>
              </a:spcBef>
              <a:spcAft>
                <a:spcPts val="0"/>
              </a:spcAft>
            </a:pPr>
            <a:r>
              <a:rPr lang="en-US" dirty="0"/>
              <a:t>Methodologies and tools</a:t>
            </a:r>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391897" y="4233830"/>
            <a:ext cx="5188800" cy="401939"/>
          </a:xfrm>
        </p:spPr>
        <p:txBody>
          <a:bodyPr>
            <a:noAutofit/>
          </a:bodyPr>
          <a:lstStyle/>
          <a:p>
            <a:pPr>
              <a:spcBef>
                <a:spcPts val="600"/>
              </a:spcBef>
              <a:spcAft>
                <a:spcPts val="0"/>
              </a:spcAft>
            </a:pPr>
            <a:r>
              <a:rPr lang="en-US" sz="1600" dirty="0"/>
              <a:t>Topic-3: Basic concepts in cyber-defense</a:t>
            </a:r>
          </a:p>
          <a:p>
            <a:pPr>
              <a:spcBef>
                <a:spcPts val="600"/>
              </a:spcBef>
              <a:spcAft>
                <a:spcPts val="0"/>
              </a:spcAft>
            </a:pPr>
            <a:endParaRPr lang="en-US" sz="1600" dirty="0"/>
          </a:p>
          <a:p>
            <a:pPr>
              <a:spcBef>
                <a:spcPts val="600"/>
              </a:spcBef>
              <a:spcAft>
                <a:spcPts val="0"/>
              </a:spcAft>
            </a:pPr>
            <a:r>
              <a:rPr lang="en-US" sz="1600" dirty="0"/>
              <a:t> </a:t>
            </a:r>
          </a:p>
        </p:txBody>
      </p:sp>
      <p:sp>
        <p:nvSpPr>
          <p:cNvPr id="24" name="Text Placeholder 23">
            <a:extLst>
              <a:ext uri="{FF2B5EF4-FFF2-40B4-BE49-F238E27FC236}">
                <a16:creationId xmlns:a16="http://schemas.microsoft.com/office/drawing/2014/main" id="{55DD8B99-A215-EB84-183A-F3B1E73A45B5}"/>
              </a:ext>
            </a:extLst>
          </p:cNvPr>
          <p:cNvSpPr>
            <a:spLocks noGrp="1"/>
          </p:cNvSpPr>
          <p:nvPr>
            <p:ph type="body" sz="quarter" idx="16"/>
          </p:nvPr>
        </p:nvSpPr>
        <p:spPr>
          <a:xfrm>
            <a:off x="6440695" y="3969264"/>
            <a:ext cx="5502565" cy="529133"/>
          </a:xfrm>
        </p:spPr>
        <p:txBody>
          <a:bodyPr/>
          <a:lstStyle/>
          <a:p>
            <a:pPr>
              <a:spcBef>
                <a:spcPts val="600"/>
              </a:spcBef>
              <a:spcAft>
                <a:spcPts val="0"/>
              </a:spcAft>
            </a:pPr>
            <a:r>
              <a:rPr lang="en-US" dirty="0"/>
              <a:t>Cryptography</a:t>
            </a:r>
          </a:p>
          <a:p>
            <a:pPr>
              <a:spcBef>
                <a:spcPts val="600"/>
              </a:spcBef>
              <a:spcAft>
                <a:spcPts val="0"/>
              </a:spcAft>
            </a:pPr>
            <a:r>
              <a:rPr lang="en-US" dirty="0"/>
              <a:t>Hash functions</a:t>
            </a:r>
          </a:p>
          <a:p>
            <a:pPr>
              <a:spcBef>
                <a:spcPts val="600"/>
              </a:spcBef>
              <a:spcAft>
                <a:spcPts val="0"/>
              </a:spcAft>
            </a:pPr>
            <a:r>
              <a:rPr lang="en-US" dirty="0"/>
              <a:t>Security protocols</a:t>
            </a:r>
          </a:p>
          <a:p>
            <a:pPr>
              <a:spcBef>
                <a:spcPts val="600"/>
              </a:spcBef>
              <a:spcAft>
                <a:spcPts val="0"/>
              </a:spcAft>
            </a:pPr>
            <a:r>
              <a:rPr lang="en-US" dirty="0"/>
              <a:t>User authentication and access control</a:t>
            </a:r>
          </a:p>
          <a:p>
            <a:pPr>
              <a:spcBef>
                <a:spcPts val="600"/>
              </a:spcBef>
              <a:spcAft>
                <a:spcPts val="0"/>
              </a:spcAft>
            </a:pPr>
            <a:r>
              <a:rPr lang="en-US" dirty="0"/>
              <a:t>Compartmentalization and simplification</a:t>
            </a:r>
          </a:p>
          <a:p>
            <a:pPr>
              <a:spcBef>
                <a:spcPts val="600"/>
              </a:spcBef>
              <a:spcAft>
                <a:spcPts val="0"/>
              </a:spcAft>
            </a:pPr>
            <a:r>
              <a:rPr lang="en-US" dirty="0"/>
              <a:t>Intrusion detection and prevention</a:t>
            </a:r>
          </a:p>
          <a:p>
            <a:pPr>
              <a:spcBef>
                <a:spcPts val="600"/>
              </a:spcBef>
              <a:spcAft>
                <a:spcPts val="0"/>
              </a:spcAft>
            </a:pPr>
            <a:endParaRPr lang="en-US" dirty="0"/>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A cup of coffee and a notebook on a table&#10;&#10;Description automatically generated">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a:srcRect l="13124" r="13124"/>
          <a:stretch>
            <a:fillRect/>
          </a:stretch>
        </p:blipFill>
        <p:spPr>
          <a:xfrm>
            <a:off x="106080" y="41028"/>
            <a:ext cx="5840730" cy="6862275"/>
          </a:xfrm>
        </p:spPr>
      </p:pic>
      <p:sp>
        <p:nvSpPr>
          <p:cNvPr id="3" name="Text Placeholder 10">
            <a:extLst>
              <a:ext uri="{FF2B5EF4-FFF2-40B4-BE49-F238E27FC236}">
                <a16:creationId xmlns:a16="http://schemas.microsoft.com/office/drawing/2014/main" id="{E4B2C3E4-4FE3-D29C-B81B-5FF833E084E1}"/>
              </a:ext>
            </a:extLst>
          </p:cNvPr>
          <p:cNvSpPr txBox="1">
            <a:spLocks/>
          </p:cNvSpPr>
          <p:nvPr/>
        </p:nvSpPr>
        <p:spPr>
          <a:xfrm>
            <a:off x="6398825" y="1646491"/>
            <a:ext cx="4796710" cy="401939"/>
          </a:xfrm>
          <a:prstGeom prst="rect">
            <a:avLst/>
          </a:prstGeom>
        </p:spPr>
        <p:txBody>
          <a:bodyPr vert="horz" lIns="91440" tIns="0" rIns="0" bIns="45720" rtlCol="0" anchor="b">
            <a:no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Topic-1: Introduction to Maritime Cybersecurity</a:t>
            </a:r>
          </a:p>
        </p:txBody>
      </p:sp>
      <p:sp>
        <p:nvSpPr>
          <p:cNvPr id="4" name="Text Placeholder 22">
            <a:extLst>
              <a:ext uri="{FF2B5EF4-FFF2-40B4-BE49-F238E27FC236}">
                <a16:creationId xmlns:a16="http://schemas.microsoft.com/office/drawing/2014/main" id="{2D8448F6-EA68-E5C8-D2F5-A99BC2470598}"/>
              </a:ext>
            </a:extLst>
          </p:cNvPr>
          <p:cNvSpPr txBox="1">
            <a:spLocks/>
          </p:cNvSpPr>
          <p:nvPr/>
        </p:nvSpPr>
        <p:spPr>
          <a:xfrm>
            <a:off x="6415871" y="2076443"/>
            <a:ext cx="5592211" cy="817345"/>
          </a:xfrm>
          <a:prstGeom prst="rect">
            <a:avLst/>
          </a:prstGeom>
        </p:spPr>
        <p:txBody>
          <a:bodyPr vert="horz" lIns="9144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dirty="0"/>
              <a:t>The Landscape: stakeholders, threat actors, concerns</a:t>
            </a:r>
          </a:p>
          <a:p>
            <a:pPr>
              <a:spcBef>
                <a:spcPts val="600"/>
              </a:spcBef>
              <a:spcAft>
                <a:spcPts val="0"/>
              </a:spcAft>
            </a:pPr>
            <a:r>
              <a:rPr lang="en-US" dirty="0"/>
              <a:t>Regulations and recommendations</a:t>
            </a:r>
          </a:p>
        </p:txBody>
      </p:sp>
      <p:sp>
        <p:nvSpPr>
          <p:cNvPr id="18" name="Text Placeholder 10">
            <a:extLst>
              <a:ext uri="{FF2B5EF4-FFF2-40B4-BE49-F238E27FC236}">
                <a16:creationId xmlns:a16="http://schemas.microsoft.com/office/drawing/2014/main" id="{1192D622-A754-398B-47AF-EEA5E06CE6D6}"/>
              </a:ext>
            </a:extLst>
          </p:cNvPr>
          <p:cNvSpPr txBox="1">
            <a:spLocks/>
          </p:cNvSpPr>
          <p:nvPr/>
        </p:nvSpPr>
        <p:spPr>
          <a:xfrm>
            <a:off x="6309373" y="5714073"/>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Topic-4: Attacks</a:t>
            </a:r>
          </a:p>
        </p:txBody>
      </p:sp>
      <p:sp>
        <p:nvSpPr>
          <p:cNvPr id="19" name="Text Placeholder 24">
            <a:extLst>
              <a:ext uri="{FF2B5EF4-FFF2-40B4-BE49-F238E27FC236}">
                <a16:creationId xmlns:a16="http://schemas.microsoft.com/office/drawing/2014/main" id="{4AAFD040-F3FF-C623-026F-2D52E0E16DA5}"/>
              </a:ext>
            </a:extLst>
          </p:cNvPr>
          <p:cNvSpPr txBox="1">
            <a:spLocks/>
          </p:cNvSpPr>
          <p:nvPr/>
        </p:nvSpPr>
        <p:spPr>
          <a:xfrm>
            <a:off x="6460694" y="6050397"/>
            <a:ext cx="5502564" cy="85290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dirty="0">
                <a:solidFill>
                  <a:schemeClr val="bg1"/>
                </a:solidFill>
              </a:rPr>
              <a:t>Malware categories</a:t>
            </a:r>
          </a:p>
          <a:p>
            <a:pPr>
              <a:spcBef>
                <a:spcPts val="600"/>
              </a:spcBef>
              <a:spcAft>
                <a:spcPts val="0"/>
              </a:spcAft>
            </a:pPr>
            <a:r>
              <a:rPr lang="en-US" dirty="0">
                <a:solidFill>
                  <a:schemeClr val="bg1"/>
                </a:solidFill>
              </a:rPr>
              <a:t>Electronic warfare</a:t>
            </a:r>
          </a:p>
        </p:txBody>
      </p:sp>
    </p:spTree>
    <p:extLst>
      <p:ext uri="{BB962C8B-B14F-4D97-AF65-F5344CB8AC3E}">
        <p14:creationId xmlns:p14="http://schemas.microsoft.com/office/powerpoint/2010/main" val="23719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46789" y="10020"/>
            <a:ext cx="6732237" cy="1394495"/>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Day-2</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11</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696631" y="1413864"/>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Topic-6: Ship systems</a:t>
            </a: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696632" y="1759893"/>
            <a:ext cx="6980091" cy="1329823"/>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Communication</a:t>
            </a:r>
          </a:p>
          <a:p>
            <a:pPr>
              <a:spcBef>
                <a:spcPts val="600"/>
              </a:spcBef>
              <a:spcAft>
                <a:spcPts val="0"/>
              </a:spcAft>
            </a:pPr>
            <a:r>
              <a:rPr lang="en-US" sz="1400" dirty="0"/>
              <a:t>Navigation</a:t>
            </a:r>
          </a:p>
          <a:p>
            <a:pPr>
              <a:spcBef>
                <a:spcPts val="600"/>
              </a:spcBef>
              <a:spcAft>
                <a:spcPts val="0"/>
              </a:spcAft>
            </a:pPr>
            <a:r>
              <a:rPr lang="en-US" sz="1400" dirty="0"/>
              <a:t>Operations</a:t>
            </a:r>
          </a:p>
          <a:p>
            <a:pPr>
              <a:spcBef>
                <a:spcPts val="600"/>
              </a:spcBef>
              <a:spcAft>
                <a:spcPts val="0"/>
              </a:spcAft>
            </a:pPr>
            <a:r>
              <a:rPr lang="en-US" sz="1400" dirty="0"/>
              <a:t>Passenger and crew infotainment</a:t>
            </a:r>
          </a:p>
        </p:txBody>
      </p:sp>
      <p:sp>
        <p:nvSpPr>
          <p:cNvPr id="29" name="Text Placeholder 10">
            <a:extLst>
              <a:ext uri="{FF2B5EF4-FFF2-40B4-BE49-F238E27FC236}">
                <a16:creationId xmlns:a16="http://schemas.microsoft.com/office/drawing/2014/main" id="{61C6165D-1CE5-9474-8E2F-E7C58C8CABBE}"/>
              </a:ext>
            </a:extLst>
          </p:cNvPr>
          <p:cNvSpPr txBox="1">
            <a:spLocks/>
          </p:cNvSpPr>
          <p:nvPr/>
        </p:nvSpPr>
        <p:spPr>
          <a:xfrm>
            <a:off x="646789" y="2997970"/>
            <a:ext cx="6980092" cy="380632"/>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Topic-7: Cybersecurity incidents</a:t>
            </a:r>
          </a:p>
        </p:txBody>
      </p:sp>
      <p:sp>
        <p:nvSpPr>
          <p:cNvPr id="30" name="Text Placeholder 22">
            <a:extLst>
              <a:ext uri="{FF2B5EF4-FFF2-40B4-BE49-F238E27FC236}">
                <a16:creationId xmlns:a16="http://schemas.microsoft.com/office/drawing/2014/main" id="{5DB36269-76D5-9328-F226-43C2864D432B}"/>
              </a:ext>
            </a:extLst>
          </p:cNvPr>
          <p:cNvSpPr txBox="1">
            <a:spLocks/>
          </p:cNvSpPr>
          <p:nvPr/>
        </p:nvSpPr>
        <p:spPr>
          <a:xfrm>
            <a:off x="696632" y="3364190"/>
            <a:ext cx="6980091" cy="82159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Incidents affecting onboard systems</a:t>
            </a:r>
          </a:p>
          <a:p>
            <a:pPr>
              <a:spcBef>
                <a:spcPts val="600"/>
              </a:spcBef>
              <a:spcAft>
                <a:spcPts val="0"/>
              </a:spcAft>
            </a:pPr>
            <a:r>
              <a:rPr lang="en-US" sz="1400" dirty="0"/>
              <a:t>Incidents concerning land-based system</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
        <p:nvSpPr>
          <p:cNvPr id="3" name="Text Placeholder 10">
            <a:extLst>
              <a:ext uri="{FF2B5EF4-FFF2-40B4-BE49-F238E27FC236}">
                <a16:creationId xmlns:a16="http://schemas.microsoft.com/office/drawing/2014/main" id="{AE7F6DC1-CE62-1F55-C5FE-757830874BA7}"/>
              </a:ext>
            </a:extLst>
          </p:cNvPr>
          <p:cNvSpPr txBox="1">
            <a:spLocks/>
          </p:cNvSpPr>
          <p:nvPr/>
        </p:nvSpPr>
        <p:spPr>
          <a:xfrm>
            <a:off x="696632" y="4026499"/>
            <a:ext cx="6980092" cy="56577"/>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Topic-8: Measures</a:t>
            </a:r>
          </a:p>
        </p:txBody>
      </p:sp>
      <p:sp>
        <p:nvSpPr>
          <p:cNvPr id="4" name="Text Placeholder 22">
            <a:extLst>
              <a:ext uri="{FF2B5EF4-FFF2-40B4-BE49-F238E27FC236}">
                <a16:creationId xmlns:a16="http://schemas.microsoft.com/office/drawing/2014/main" id="{C583A4A5-74BC-1F55-9994-E0D01528C330}"/>
              </a:ext>
            </a:extLst>
          </p:cNvPr>
          <p:cNvSpPr txBox="1">
            <a:spLocks/>
          </p:cNvSpPr>
          <p:nvPr/>
        </p:nvSpPr>
        <p:spPr>
          <a:xfrm>
            <a:off x="646790" y="4372983"/>
            <a:ext cx="6980091" cy="122124"/>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Measures for onboard systems</a:t>
            </a:r>
          </a:p>
          <a:p>
            <a:pPr>
              <a:spcBef>
                <a:spcPts val="600"/>
              </a:spcBef>
              <a:spcAft>
                <a:spcPts val="0"/>
              </a:spcAft>
            </a:pPr>
            <a:r>
              <a:rPr lang="en-US" sz="1400" dirty="0"/>
              <a:t>Measures for land-based system</a:t>
            </a:r>
          </a:p>
        </p:txBody>
      </p:sp>
      <p:sp>
        <p:nvSpPr>
          <p:cNvPr id="7" name="Text Placeholder 24">
            <a:extLst>
              <a:ext uri="{FF2B5EF4-FFF2-40B4-BE49-F238E27FC236}">
                <a16:creationId xmlns:a16="http://schemas.microsoft.com/office/drawing/2014/main" id="{0A871D56-76B7-2B7C-617E-9CE7E9E76E1B}"/>
              </a:ext>
            </a:extLst>
          </p:cNvPr>
          <p:cNvSpPr txBox="1">
            <a:spLocks/>
          </p:cNvSpPr>
          <p:nvPr/>
        </p:nvSpPr>
        <p:spPr>
          <a:xfrm>
            <a:off x="805542" y="6312318"/>
            <a:ext cx="5502564" cy="852906"/>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dirty="0"/>
              <a:t>Awareness, Training, Cyber Security Culture</a:t>
            </a:r>
          </a:p>
        </p:txBody>
      </p:sp>
      <p:sp>
        <p:nvSpPr>
          <p:cNvPr id="8" name="Text Placeholder 10">
            <a:extLst>
              <a:ext uri="{FF2B5EF4-FFF2-40B4-BE49-F238E27FC236}">
                <a16:creationId xmlns:a16="http://schemas.microsoft.com/office/drawing/2014/main" id="{22CB1AC5-9864-B894-8294-FBA9B6ACACB3}"/>
              </a:ext>
            </a:extLst>
          </p:cNvPr>
          <p:cNvSpPr txBox="1">
            <a:spLocks/>
          </p:cNvSpPr>
          <p:nvPr/>
        </p:nvSpPr>
        <p:spPr>
          <a:xfrm>
            <a:off x="696631" y="5966289"/>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Topic-5: The Human Factor </a:t>
            </a:r>
          </a:p>
        </p:txBody>
      </p:sp>
      <p:sp>
        <p:nvSpPr>
          <p:cNvPr id="9" name="Text Placeholder 10">
            <a:extLst>
              <a:ext uri="{FF2B5EF4-FFF2-40B4-BE49-F238E27FC236}">
                <a16:creationId xmlns:a16="http://schemas.microsoft.com/office/drawing/2014/main" id="{97451224-4639-359B-FB3C-E666A7BACC6F}"/>
              </a:ext>
            </a:extLst>
          </p:cNvPr>
          <p:cNvSpPr txBox="1">
            <a:spLocks/>
          </p:cNvSpPr>
          <p:nvPr/>
        </p:nvSpPr>
        <p:spPr>
          <a:xfrm>
            <a:off x="646789" y="4989744"/>
            <a:ext cx="6980092" cy="380632"/>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Topic-5: Risk Management</a:t>
            </a:r>
          </a:p>
        </p:txBody>
      </p:sp>
      <p:sp>
        <p:nvSpPr>
          <p:cNvPr id="10" name="Text Placeholder 24">
            <a:extLst>
              <a:ext uri="{FF2B5EF4-FFF2-40B4-BE49-F238E27FC236}">
                <a16:creationId xmlns:a16="http://schemas.microsoft.com/office/drawing/2014/main" id="{9C17323B-050E-0B31-747B-8379FA841073}"/>
              </a:ext>
            </a:extLst>
          </p:cNvPr>
          <p:cNvSpPr txBox="1">
            <a:spLocks/>
          </p:cNvSpPr>
          <p:nvPr/>
        </p:nvSpPr>
        <p:spPr>
          <a:xfrm>
            <a:off x="805542" y="5325816"/>
            <a:ext cx="5502564" cy="938197"/>
          </a:xfrm>
          <a:prstGeom prst="rect">
            <a:avLst/>
          </a:prstGeom>
        </p:spPr>
        <p:txBody>
          <a:bodyPr vert="horz" lIns="0" tIns="45720" rIns="0" bIns="45720" rtlCol="0">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14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dirty="0"/>
              <a:t>The basic concepts</a:t>
            </a:r>
          </a:p>
          <a:p>
            <a:pPr>
              <a:spcBef>
                <a:spcPts val="600"/>
              </a:spcBef>
              <a:spcAft>
                <a:spcPts val="0"/>
              </a:spcAft>
            </a:pPr>
            <a:r>
              <a:rPr lang="en-US" dirty="0"/>
              <a:t>Frameworks, Plans, Procedures</a:t>
            </a:r>
          </a:p>
        </p:txBody>
      </p:sp>
    </p:spTree>
    <p:extLst>
      <p:ext uri="{BB962C8B-B14F-4D97-AF65-F5344CB8AC3E}">
        <p14:creationId xmlns:p14="http://schemas.microsoft.com/office/powerpoint/2010/main" val="3113797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161014"/>
            <a:ext cx="6732237" cy="952706"/>
          </a:xfrm>
        </p:spPr>
        <p:txBody>
          <a:bodyPr>
            <a:normAutofit/>
          </a:bodyPr>
          <a:lstStyle/>
          <a:p>
            <a:r>
              <a:rPr lang="en-US" dirty="0">
                <a:solidFill>
                  <a:schemeClr val="accent1"/>
                </a:solidFill>
              </a:rPr>
              <a:t>Maritime Cybersecurity</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806259" y="1113720"/>
            <a:ext cx="6357432" cy="5177054"/>
          </a:xfrm>
        </p:spPr>
        <p:txBody>
          <a:bodyPr>
            <a:normAutofit fontScale="92500" lnSpcReduction="20000"/>
          </a:bodyPr>
          <a:lstStyle/>
          <a:p>
            <a:pPr>
              <a:spcBef>
                <a:spcPts val="600"/>
              </a:spcBef>
              <a:buFont typeface="Wingdings" pitchFamily="2" charset="2"/>
              <a:buChar char="§"/>
            </a:pPr>
            <a:r>
              <a:rPr lang="en-US" sz="1800" dirty="0">
                <a:effectLst/>
                <a:latin typeface="Century Gothic" panose="020B0502020202020204" pitchFamily="34" charset="0"/>
                <a:ea typeface="Times New Roman" panose="02020603050405020304" pitchFamily="18" charset="0"/>
              </a:rPr>
              <a:t>Cyber-security (or IT security) aims at the protection of computers, computer-controlled systems and networks from attacks by malicious actors.</a:t>
            </a:r>
          </a:p>
          <a:p>
            <a:pPr>
              <a:spcBef>
                <a:spcPts val="600"/>
              </a:spcBef>
              <a:buFont typeface="Wingdings" pitchFamily="2" charset="2"/>
              <a:buChar char="§"/>
            </a:pPr>
            <a:endParaRPr lang="en-US" sz="1800" dirty="0">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1800" dirty="0">
                <a:effectLst/>
                <a:latin typeface="Century Gothic" panose="020B0502020202020204" pitchFamily="34" charset="0"/>
                <a:ea typeface="Times New Roman" panose="02020603050405020304" pitchFamily="18" charset="0"/>
              </a:rPr>
              <a:t>Cybersecurity implies concepts, tools and practices suitable for defense against attacks generated by the human ingenuity. </a:t>
            </a:r>
          </a:p>
          <a:p>
            <a:pPr>
              <a:spcBef>
                <a:spcPts val="600"/>
              </a:spcBef>
              <a:buFont typeface="Wingdings" pitchFamily="2" charset="2"/>
              <a:buChar char="§"/>
            </a:pPr>
            <a:endParaRPr lang="en-US" sz="1800" dirty="0">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1800" dirty="0">
                <a:latin typeface="Century Gothic" panose="020B0502020202020204" pitchFamily="34" charset="0"/>
                <a:ea typeface="Times New Roman" panose="02020603050405020304" pitchFamily="18" charset="0"/>
              </a:rPr>
              <a:t>T</a:t>
            </a:r>
            <a:r>
              <a:rPr lang="en-US" sz="1800" dirty="0">
                <a:effectLst/>
                <a:latin typeface="Century Gothic" panose="020B0502020202020204" pitchFamily="34" charset="0"/>
                <a:ea typeface="Times New Roman" panose="02020603050405020304" pitchFamily="18" charset="0"/>
              </a:rPr>
              <a:t>he increasing digitization and reliance on IT also the emergence of  MASS makes the shipping industry more vulnerable to cyber-attacks.</a:t>
            </a:r>
          </a:p>
          <a:p>
            <a:pPr>
              <a:spcBef>
                <a:spcPts val="600"/>
              </a:spcBef>
              <a:buFont typeface="Wingdings" pitchFamily="2" charset="2"/>
              <a:buChar char="§"/>
            </a:pPr>
            <a:endParaRPr lang="en-US" sz="1800" dirty="0">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1800" dirty="0">
                <a:effectLst/>
                <a:latin typeface="Century Gothic" panose="020B0502020202020204" pitchFamily="34" charset="0"/>
                <a:ea typeface="Times New Roman" panose="02020603050405020304" pitchFamily="18" charset="0"/>
              </a:rPr>
              <a:t>In the maritime domain, there are still many open questions regarding, inter alia, cyber-security measures, legal definitions and insurance.</a:t>
            </a:r>
          </a:p>
          <a:p>
            <a:pPr>
              <a:spcBef>
                <a:spcPts val="600"/>
              </a:spcBef>
              <a:buFont typeface="Wingdings" pitchFamily="2" charset="2"/>
              <a:buChar char="§"/>
            </a:pPr>
            <a:endParaRPr lang="en-US" sz="1800" dirty="0">
              <a:effectLst/>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1800" dirty="0">
                <a:latin typeface="Century Gothic" panose="020B0502020202020204" pitchFamily="34" charset="0"/>
                <a:ea typeface="Times New Roman" panose="02020603050405020304" pitchFamily="18" charset="0"/>
              </a:rPr>
              <a:t>T</a:t>
            </a:r>
            <a:r>
              <a:rPr lang="en-US" sz="1800" dirty="0">
                <a:effectLst/>
                <a:latin typeface="Century Gothic" panose="020B0502020202020204" pitchFamily="34" charset="0"/>
                <a:ea typeface="Times New Roman" panose="02020603050405020304" pitchFamily="18" charset="0"/>
              </a:rPr>
              <a:t>he growing number of cyber-attacks and increasing relevance of cyber-security is challenging one of the oldest concepts of marine insurance contracts, the warranty of seaworthiness,</a:t>
            </a:r>
          </a:p>
          <a:p>
            <a:pPr>
              <a:spcBef>
                <a:spcPts val="600"/>
              </a:spcBef>
              <a:buFont typeface="Wingdings" pitchFamily="2" charset="2"/>
              <a:buChar char="§"/>
            </a:pPr>
            <a:endParaRPr lang="en-US" sz="1800" dirty="0">
              <a:effectLst/>
              <a:latin typeface="Century Gothic" panose="020B0502020202020204" pitchFamily="34" charset="0"/>
              <a:ea typeface="Times New Roman" panose="02020603050405020304" pitchFamily="18" charset="0"/>
            </a:endParaRPr>
          </a:p>
          <a:p>
            <a:pPr marL="0" indent="0">
              <a:spcBef>
                <a:spcPts val="600"/>
              </a:spcBef>
              <a:buNone/>
            </a:pP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12</a:t>
            </a:fld>
            <a:endParaRPr lang="en-US" dirty="0"/>
          </a:p>
        </p:txBody>
      </p:sp>
      <p:pic>
        <p:nvPicPr>
          <p:cNvPr id="20" name="Picture Placeholder 19" descr="Close-up of several cables connected to a switch&#10;&#10;Description automatically generated">
            <a:extLst>
              <a:ext uri="{FF2B5EF4-FFF2-40B4-BE49-F238E27FC236}">
                <a16:creationId xmlns:a16="http://schemas.microsoft.com/office/drawing/2014/main" id="{2369FB28-826B-4B3B-F201-CDE9352EF64A}"/>
              </a:ext>
            </a:extLst>
          </p:cNvPr>
          <p:cNvPicPr>
            <a:picLocks noGrp="1" noChangeAspect="1"/>
          </p:cNvPicPr>
          <p:nvPr>
            <p:ph type="pic" sz="quarter" idx="11"/>
          </p:nvPr>
        </p:nvPicPr>
        <p:blipFill>
          <a:blip r:embed="rId4"/>
          <a:srcRect l="7545" r="7545"/>
          <a:stretch>
            <a:fillRect/>
          </a:stretch>
        </p:blipFill>
        <p:spPr/>
      </p:pic>
    </p:spTree>
    <p:extLst>
      <p:ext uri="{BB962C8B-B14F-4D97-AF65-F5344CB8AC3E}">
        <p14:creationId xmlns:p14="http://schemas.microsoft.com/office/powerpoint/2010/main" val="31132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solidFill>
                  <a:schemeClr val="accent1"/>
                </a:solidFill>
              </a:rPr>
              <a:t>Maritime</a:t>
            </a:r>
            <a:r>
              <a:rPr lang="en-US" sz="3600" dirty="0"/>
              <a:t> </a:t>
            </a:r>
            <a:r>
              <a:rPr lang="en-US" sz="3600" dirty="0">
                <a:solidFill>
                  <a:schemeClr val="accent1"/>
                </a:solidFill>
              </a:rPr>
              <a:t>Cybersecurity Landscape</a:t>
            </a:r>
            <a:endParaRPr lang="en-US" dirty="0">
              <a:solidFill>
                <a:schemeClr val="accent1"/>
              </a:solidFill>
            </a:endParaRP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pic>
        <p:nvPicPr>
          <p:cNvPr id="37" name="Picture 36">
            <a:extLst>
              <a:ext uri="{FF2B5EF4-FFF2-40B4-BE49-F238E27FC236}">
                <a16:creationId xmlns:a16="http://schemas.microsoft.com/office/drawing/2014/main" id="{114DA74B-1F28-529A-FCF0-EE521B2A567F}"/>
              </a:ext>
            </a:extLst>
          </p:cNvPr>
          <p:cNvPicPr>
            <a:picLocks noChangeAspect="1"/>
          </p:cNvPicPr>
          <p:nvPr/>
        </p:nvPicPr>
        <p:blipFill>
          <a:blip r:embed="rId4"/>
          <a:stretch>
            <a:fillRect/>
          </a:stretch>
        </p:blipFill>
        <p:spPr>
          <a:xfrm>
            <a:off x="312093" y="1109174"/>
            <a:ext cx="7407143" cy="5360322"/>
          </a:xfrm>
          <a:prstGeom prst="rect">
            <a:avLst/>
          </a:prstGeom>
        </p:spPr>
      </p:pic>
      <p:grpSp>
        <p:nvGrpSpPr>
          <p:cNvPr id="40" name="Group 39">
            <a:extLst>
              <a:ext uri="{FF2B5EF4-FFF2-40B4-BE49-F238E27FC236}">
                <a16:creationId xmlns:a16="http://schemas.microsoft.com/office/drawing/2014/main" id="{B936D813-E503-7AA0-D8C1-AB05F2D5763C}"/>
              </a:ext>
            </a:extLst>
          </p:cNvPr>
          <p:cNvGrpSpPr/>
          <p:nvPr/>
        </p:nvGrpSpPr>
        <p:grpSpPr>
          <a:xfrm>
            <a:off x="312094" y="6473113"/>
            <a:ext cx="6206499" cy="352907"/>
            <a:chOff x="312094" y="6473113"/>
            <a:chExt cx="6206499" cy="352907"/>
          </a:xfrm>
        </p:grpSpPr>
        <p:sp>
          <p:nvSpPr>
            <p:cNvPr id="38" name="Text Placeholder 10">
              <a:extLst>
                <a:ext uri="{FF2B5EF4-FFF2-40B4-BE49-F238E27FC236}">
                  <a16:creationId xmlns:a16="http://schemas.microsoft.com/office/drawing/2014/main" id="{90268A7B-DF9D-58B0-460D-2AF4ECFB9A2B}"/>
                </a:ext>
              </a:extLst>
            </p:cNvPr>
            <p:cNvSpPr txBox="1">
              <a:spLocks/>
            </p:cNvSpPr>
            <p:nvPr/>
          </p:nvSpPr>
          <p:spPr>
            <a:xfrm>
              <a:off x="312094" y="6473113"/>
              <a:ext cx="6206499" cy="276591"/>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100" dirty="0"/>
                <a:t>Source: </a:t>
              </a:r>
            </a:p>
          </p:txBody>
        </p:sp>
        <p:pic>
          <p:nvPicPr>
            <p:cNvPr id="39" name="Picture 38">
              <a:extLst>
                <a:ext uri="{FF2B5EF4-FFF2-40B4-BE49-F238E27FC236}">
                  <a16:creationId xmlns:a16="http://schemas.microsoft.com/office/drawing/2014/main" id="{38F30164-C588-17D0-2A38-C13A495B3812}"/>
                </a:ext>
              </a:extLst>
            </p:cNvPr>
            <p:cNvPicPr>
              <a:picLocks noChangeAspect="1"/>
            </p:cNvPicPr>
            <p:nvPr/>
          </p:nvPicPr>
          <p:blipFill>
            <a:blip r:embed="rId5"/>
            <a:stretch>
              <a:fillRect/>
            </a:stretch>
          </p:blipFill>
          <p:spPr>
            <a:xfrm>
              <a:off x="747771" y="6521220"/>
              <a:ext cx="1511300" cy="304800"/>
            </a:xfrm>
            <a:prstGeom prst="rect">
              <a:avLst/>
            </a:prstGeom>
          </p:spPr>
        </p:pic>
      </p:grpSp>
      <p:pic>
        <p:nvPicPr>
          <p:cNvPr id="5" name="Picture Placeholder 4" descr="A large ship in the ocean&#10;&#10;Description automatically generated">
            <a:extLst>
              <a:ext uri="{FF2B5EF4-FFF2-40B4-BE49-F238E27FC236}">
                <a16:creationId xmlns:a16="http://schemas.microsoft.com/office/drawing/2014/main" id="{737A77D9-9C1F-F4AC-6978-9A5761733D61}"/>
              </a:ext>
            </a:extLst>
          </p:cNvPr>
          <p:cNvPicPr>
            <a:picLocks noGrp="1" noChangeAspect="1"/>
          </p:cNvPicPr>
          <p:nvPr>
            <p:ph type="pic" sz="quarter" idx="11"/>
          </p:nvPr>
        </p:nvPicPr>
        <p:blipFill>
          <a:blip r:embed="rId6"/>
          <a:srcRect l="11423" r="11423"/>
          <a:stretch>
            <a:fillRect/>
          </a:stretch>
        </p:blipFill>
        <p:spPr/>
      </p:pic>
    </p:spTree>
    <p:extLst>
      <p:ext uri="{BB962C8B-B14F-4D97-AF65-F5344CB8AC3E}">
        <p14:creationId xmlns:p14="http://schemas.microsoft.com/office/powerpoint/2010/main" val="154887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14</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solidFill>
                  <a:schemeClr val="accent1"/>
                </a:solidFill>
              </a:rPr>
              <a:t>Maritime Cybersecurity Landscape</a:t>
            </a:r>
            <a:endParaRPr lang="en-US" dirty="0">
              <a:solidFill>
                <a:schemeClr val="accent1"/>
              </a:solidFill>
            </a:endParaRP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pic>
        <p:nvPicPr>
          <p:cNvPr id="2" name="Picture 1">
            <a:extLst>
              <a:ext uri="{FF2B5EF4-FFF2-40B4-BE49-F238E27FC236}">
                <a16:creationId xmlns:a16="http://schemas.microsoft.com/office/drawing/2014/main" id="{7A9C6C0D-E267-09C1-8391-94FFE36E9117}"/>
              </a:ext>
            </a:extLst>
          </p:cNvPr>
          <p:cNvPicPr>
            <a:picLocks noChangeAspect="1"/>
          </p:cNvPicPr>
          <p:nvPr/>
        </p:nvPicPr>
        <p:blipFill>
          <a:blip r:embed="rId4"/>
          <a:stretch>
            <a:fillRect/>
          </a:stretch>
        </p:blipFill>
        <p:spPr>
          <a:xfrm>
            <a:off x="80563" y="1850693"/>
            <a:ext cx="7447995" cy="3922785"/>
          </a:xfrm>
          <a:prstGeom prst="rect">
            <a:avLst/>
          </a:prstGeom>
        </p:spPr>
      </p:pic>
      <p:grpSp>
        <p:nvGrpSpPr>
          <p:cNvPr id="3" name="Group 2">
            <a:extLst>
              <a:ext uri="{FF2B5EF4-FFF2-40B4-BE49-F238E27FC236}">
                <a16:creationId xmlns:a16="http://schemas.microsoft.com/office/drawing/2014/main" id="{836E251D-12DB-2315-8CFF-703AF29EA151}"/>
              </a:ext>
            </a:extLst>
          </p:cNvPr>
          <p:cNvGrpSpPr/>
          <p:nvPr/>
        </p:nvGrpSpPr>
        <p:grpSpPr>
          <a:xfrm>
            <a:off x="361807" y="6009116"/>
            <a:ext cx="6206499" cy="352907"/>
            <a:chOff x="312094" y="6473113"/>
            <a:chExt cx="6206499" cy="352907"/>
          </a:xfrm>
        </p:grpSpPr>
        <p:sp>
          <p:nvSpPr>
            <p:cNvPr id="4" name="Text Placeholder 10">
              <a:extLst>
                <a:ext uri="{FF2B5EF4-FFF2-40B4-BE49-F238E27FC236}">
                  <a16:creationId xmlns:a16="http://schemas.microsoft.com/office/drawing/2014/main" id="{039B4D45-D28C-ABAD-7395-B812C6A7BB32}"/>
                </a:ext>
              </a:extLst>
            </p:cNvPr>
            <p:cNvSpPr txBox="1">
              <a:spLocks/>
            </p:cNvSpPr>
            <p:nvPr/>
          </p:nvSpPr>
          <p:spPr>
            <a:xfrm>
              <a:off x="312094" y="6473113"/>
              <a:ext cx="6206499" cy="276591"/>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100" dirty="0"/>
                <a:t>Source: </a:t>
              </a:r>
            </a:p>
          </p:txBody>
        </p:sp>
        <p:pic>
          <p:nvPicPr>
            <p:cNvPr id="5" name="Picture 4">
              <a:extLst>
                <a:ext uri="{FF2B5EF4-FFF2-40B4-BE49-F238E27FC236}">
                  <a16:creationId xmlns:a16="http://schemas.microsoft.com/office/drawing/2014/main" id="{4C959B3D-9DC5-6CA5-2F2C-FB854E463775}"/>
                </a:ext>
              </a:extLst>
            </p:cNvPr>
            <p:cNvPicPr>
              <a:picLocks noChangeAspect="1"/>
            </p:cNvPicPr>
            <p:nvPr/>
          </p:nvPicPr>
          <p:blipFill>
            <a:blip r:embed="rId5"/>
            <a:stretch>
              <a:fillRect/>
            </a:stretch>
          </p:blipFill>
          <p:spPr>
            <a:xfrm>
              <a:off x="747771" y="6521220"/>
              <a:ext cx="1511300" cy="304800"/>
            </a:xfrm>
            <a:prstGeom prst="rect">
              <a:avLst/>
            </a:prstGeom>
          </p:spPr>
        </p:pic>
      </p:grpSp>
      <p:pic>
        <p:nvPicPr>
          <p:cNvPr id="8" name="Picture Placeholder 7" descr="A satellite in space with a satellite&#10;&#10;Description automatically generated">
            <a:extLst>
              <a:ext uri="{FF2B5EF4-FFF2-40B4-BE49-F238E27FC236}">
                <a16:creationId xmlns:a16="http://schemas.microsoft.com/office/drawing/2014/main" id="{ACED475E-56A9-A822-2C46-B3602549CEC9}"/>
              </a:ext>
            </a:extLst>
          </p:cNvPr>
          <p:cNvPicPr>
            <a:picLocks noGrp="1" noChangeAspect="1"/>
          </p:cNvPicPr>
          <p:nvPr>
            <p:ph type="pic" sz="quarter" idx="11"/>
          </p:nvPr>
        </p:nvPicPr>
        <p:blipFill>
          <a:blip r:embed="rId6"/>
          <a:srcRect t="13842" b="13842"/>
          <a:stretch>
            <a:fillRect/>
          </a:stretch>
        </p:blipFill>
        <p:spPr/>
      </p:pic>
    </p:spTree>
    <p:extLst>
      <p:ext uri="{BB962C8B-B14F-4D97-AF65-F5344CB8AC3E}">
        <p14:creationId xmlns:p14="http://schemas.microsoft.com/office/powerpoint/2010/main" val="261650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solidFill>
                  <a:schemeClr val="accent1"/>
                </a:solidFill>
              </a:rPr>
              <a:t>Maritime Cybersecurity Landscape</a:t>
            </a:r>
            <a:endParaRPr lang="en-US" dirty="0">
              <a:solidFill>
                <a:schemeClr val="accent1"/>
              </a:solidFill>
            </a:endParaRP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6347468" cy="533400"/>
          </a:xfrm>
        </p:spPr>
        <p:txBody>
          <a:bodyPr vert="horz" lIns="0" tIns="0" rIns="0" bIns="0" rtlCol="0" anchor="ctr">
            <a:noAutofit/>
          </a:bodyPr>
          <a:lstStyle/>
          <a:p>
            <a:pPr algn="l"/>
            <a:r>
              <a:rPr lang="en-US" dirty="0"/>
              <a:t>OT vs IT maritime cybersecurity</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4731293"/>
            <a:ext cx="5885179" cy="850643"/>
          </a:xfrm>
        </p:spPr>
        <p:txBody>
          <a:bodyPr>
            <a:noAutofit/>
          </a:bodyPr>
          <a:lstStyle/>
          <a:p>
            <a:pPr marL="285750" indent="-285750">
              <a:buFont typeface="Arial" panose="020B0604020202020204" pitchFamily="34" charset="0"/>
              <a:buChar char="•"/>
            </a:pPr>
            <a:r>
              <a:rPr lang="en-US" sz="1800" dirty="0"/>
              <a:t>Are maritime IT systems cybersecure enough, already?</a:t>
            </a:r>
          </a:p>
          <a:p>
            <a:pPr marL="285750" indent="-285750">
              <a:buFont typeface="Arial" panose="020B0604020202020204" pitchFamily="34" charset="0"/>
              <a:buChar char="•"/>
            </a:pPr>
            <a:r>
              <a:rPr lang="en-US" sz="1800" dirty="0"/>
              <a:t>Maritime OT  cybersecurity and safety: the crucial link</a:t>
            </a:r>
          </a:p>
          <a:p>
            <a:pPr marL="486918" lvl="1" indent="-285750">
              <a:buFont typeface="Arial" panose="020B0604020202020204" pitchFamily="34" charset="0"/>
              <a:buChar char="•"/>
            </a:pPr>
            <a:r>
              <a:rPr lang="en-US" dirty="0"/>
              <a:t>Minimizing the risk of cyber-security related safety incidents</a:t>
            </a:r>
            <a:r>
              <a:rPr lang="en-US" sz="1400" dirty="0"/>
              <a: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Tree>
    <p:extLst>
      <p:ext uri="{BB962C8B-B14F-4D97-AF65-F5344CB8AC3E}">
        <p14:creationId xmlns:p14="http://schemas.microsoft.com/office/powerpoint/2010/main" val="3318103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solidFill>
                  <a:schemeClr val="accent1"/>
                </a:solidFill>
              </a:rPr>
              <a:t>Maritime Cybersecurity Landscape</a:t>
            </a:r>
            <a:endParaRPr lang="en-US" dirty="0">
              <a:solidFill>
                <a:schemeClr val="accent1"/>
              </a:solidFill>
            </a:endParaRP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pic>
        <p:nvPicPr>
          <p:cNvPr id="2" name="Picture 1">
            <a:extLst>
              <a:ext uri="{FF2B5EF4-FFF2-40B4-BE49-F238E27FC236}">
                <a16:creationId xmlns:a16="http://schemas.microsoft.com/office/drawing/2014/main" id="{58A42D41-15E8-A60A-3F16-8C98FC3C7FF4}"/>
              </a:ext>
            </a:extLst>
          </p:cNvPr>
          <p:cNvPicPr>
            <a:picLocks noChangeAspect="1"/>
          </p:cNvPicPr>
          <p:nvPr/>
        </p:nvPicPr>
        <p:blipFill>
          <a:blip r:embed="rId4"/>
          <a:stretch>
            <a:fillRect/>
          </a:stretch>
        </p:blipFill>
        <p:spPr>
          <a:xfrm>
            <a:off x="-5736" y="1337187"/>
            <a:ext cx="6870700" cy="5765800"/>
          </a:xfrm>
          <a:prstGeom prst="rect">
            <a:avLst/>
          </a:prstGeom>
        </p:spPr>
      </p:pic>
      <p:grpSp>
        <p:nvGrpSpPr>
          <p:cNvPr id="3" name="Group 2">
            <a:extLst>
              <a:ext uri="{FF2B5EF4-FFF2-40B4-BE49-F238E27FC236}">
                <a16:creationId xmlns:a16="http://schemas.microsoft.com/office/drawing/2014/main" id="{8A12D2FB-7ECF-DCE7-17A3-0F799C21C555}"/>
              </a:ext>
            </a:extLst>
          </p:cNvPr>
          <p:cNvGrpSpPr/>
          <p:nvPr/>
        </p:nvGrpSpPr>
        <p:grpSpPr>
          <a:xfrm>
            <a:off x="328248" y="6361506"/>
            <a:ext cx="6206499" cy="352907"/>
            <a:chOff x="312094" y="6473113"/>
            <a:chExt cx="6206499" cy="352907"/>
          </a:xfrm>
        </p:grpSpPr>
        <p:sp>
          <p:nvSpPr>
            <p:cNvPr id="4" name="Text Placeholder 10">
              <a:extLst>
                <a:ext uri="{FF2B5EF4-FFF2-40B4-BE49-F238E27FC236}">
                  <a16:creationId xmlns:a16="http://schemas.microsoft.com/office/drawing/2014/main" id="{F30EDC00-E63F-4CED-725B-C084C502EA92}"/>
                </a:ext>
              </a:extLst>
            </p:cNvPr>
            <p:cNvSpPr txBox="1">
              <a:spLocks/>
            </p:cNvSpPr>
            <p:nvPr/>
          </p:nvSpPr>
          <p:spPr>
            <a:xfrm>
              <a:off x="312094" y="6473113"/>
              <a:ext cx="6206499" cy="276591"/>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100" dirty="0"/>
                <a:t>Source: </a:t>
              </a:r>
            </a:p>
          </p:txBody>
        </p:sp>
        <p:pic>
          <p:nvPicPr>
            <p:cNvPr id="5" name="Picture 4">
              <a:extLst>
                <a:ext uri="{FF2B5EF4-FFF2-40B4-BE49-F238E27FC236}">
                  <a16:creationId xmlns:a16="http://schemas.microsoft.com/office/drawing/2014/main" id="{FB45504C-11D6-1CE7-F17D-00826636C30D}"/>
                </a:ext>
              </a:extLst>
            </p:cNvPr>
            <p:cNvPicPr>
              <a:picLocks noChangeAspect="1"/>
            </p:cNvPicPr>
            <p:nvPr/>
          </p:nvPicPr>
          <p:blipFill>
            <a:blip r:embed="rId5"/>
            <a:stretch>
              <a:fillRect/>
            </a:stretch>
          </p:blipFill>
          <p:spPr>
            <a:xfrm>
              <a:off x="747771" y="6521220"/>
              <a:ext cx="1511300" cy="304800"/>
            </a:xfrm>
            <a:prstGeom prst="rect">
              <a:avLst/>
            </a:prstGeom>
          </p:spPr>
        </p:pic>
      </p:grpSp>
      <p:pic>
        <p:nvPicPr>
          <p:cNvPr id="9" name="Picture Placeholder 8" descr="A large container ship in the ocean&#10;&#10;Description automatically generated">
            <a:extLst>
              <a:ext uri="{FF2B5EF4-FFF2-40B4-BE49-F238E27FC236}">
                <a16:creationId xmlns:a16="http://schemas.microsoft.com/office/drawing/2014/main" id="{6F6E8DD9-8B3C-9F9D-0874-B5B7F1A1844D}"/>
              </a:ext>
            </a:extLst>
          </p:cNvPr>
          <p:cNvPicPr>
            <a:picLocks noGrp="1" noChangeAspect="1"/>
          </p:cNvPicPr>
          <p:nvPr>
            <p:ph type="pic" sz="quarter" idx="11"/>
          </p:nvPr>
        </p:nvPicPr>
        <p:blipFill>
          <a:blip r:embed="rId6"/>
          <a:srcRect t="14029" b="14029"/>
          <a:stretch>
            <a:fillRect/>
          </a:stretch>
        </p:blipFill>
        <p:spPr/>
      </p:pic>
    </p:spTree>
    <p:extLst>
      <p:ext uri="{BB962C8B-B14F-4D97-AF65-F5344CB8AC3E}">
        <p14:creationId xmlns:p14="http://schemas.microsoft.com/office/powerpoint/2010/main" val="2920188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17</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52382" y="692180"/>
            <a:ext cx="6732237" cy="1017147"/>
          </a:xfrm>
        </p:spPr>
        <p:txBody>
          <a:bodyPr>
            <a:noAutofit/>
          </a:bodyPr>
          <a:lstStyle/>
          <a:p>
            <a:r>
              <a:rPr lang="en-US" sz="3600" dirty="0">
                <a:solidFill>
                  <a:schemeClr val="accent1"/>
                </a:solidFill>
              </a:rPr>
              <a:t>Maritime Regulatory Context and Compliance Aspects</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3" name="TextBox 2">
            <a:extLst>
              <a:ext uri="{FF2B5EF4-FFF2-40B4-BE49-F238E27FC236}">
                <a16:creationId xmlns:a16="http://schemas.microsoft.com/office/drawing/2014/main" id="{E959C49D-FA6B-9366-38B2-F2F309307967}"/>
              </a:ext>
            </a:extLst>
          </p:cNvPr>
          <p:cNvSpPr txBox="1"/>
          <p:nvPr/>
        </p:nvSpPr>
        <p:spPr>
          <a:xfrm>
            <a:off x="252382" y="2375084"/>
            <a:ext cx="7176233" cy="2616101"/>
          </a:xfrm>
          <a:prstGeom prst="rect">
            <a:avLst/>
          </a:prstGeom>
          <a:noFill/>
        </p:spPr>
        <p:txBody>
          <a:bodyPr wrap="square">
            <a:spAutoFit/>
          </a:bodyPr>
          <a:lstStyle/>
          <a:p>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new requirements and recommendations set out by the IMO and IACS </a:t>
            </a:r>
          </a:p>
          <a:p>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“creating industry standards that give organizations best practice guidelines to follow; </a:t>
            </a:r>
            <a:r>
              <a:rPr lang="en-GB" sz="1600" b="1" dirty="0">
                <a:solidFill>
                  <a:schemeClr val="tx1">
                    <a:lumMod val="50000"/>
                    <a:lumOff val="50000"/>
                  </a:schemeClr>
                </a:solidFill>
              </a:rPr>
              <a:t>develop a security posture that meets or exceeds regulatory requirements</a:t>
            </a:r>
            <a:r>
              <a:rPr lang="en-GB" sz="1600" dirty="0">
                <a:solidFill>
                  <a:schemeClr val="tx1">
                    <a:lumMod val="50000"/>
                    <a:lumOff val="50000"/>
                  </a:schemeClr>
                </a:solidFill>
              </a:rPr>
              <a:t>”  </a:t>
            </a:r>
          </a:p>
          <a:p>
            <a:pPr marL="285750" indent="-285750">
              <a:buFont typeface="Arial" panose="020B0604020202020204" pitchFamily="34" charset="0"/>
              <a:buChar char="•"/>
            </a:pPr>
            <a:endParaRPr lang="en-GB" sz="1600" dirty="0">
              <a:solidFill>
                <a:schemeClr val="tx1">
                  <a:lumMod val="50000"/>
                  <a:lumOff val="50000"/>
                </a:schemeClr>
              </a:solidFill>
            </a:endParaRPr>
          </a:p>
          <a:p>
            <a:endParaRPr lang="en-GB" dirty="0">
              <a:solidFill>
                <a:srgbClr val="565659"/>
              </a:solidFill>
              <a:latin typeface="AvenirNextLTPro"/>
            </a:endParaRPr>
          </a:p>
          <a:p>
            <a:endParaRPr lang="en-GB" dirty="0"/>
          </a:p>
        </p:txBody>
      </p:sp>
      <p:sp>
        <p:nvSpPr>
          <p:cNvPr id="4" name="Text Placeholder 5">
            <a:extLst>
              <a:ext uri="{FF2B5EF4-FFF2-40B4-BE49-F238E27FC236}">
                <a16:creationId xmlns:a16="http://schemas.microsoft.com/office/drawing/2014/main" id="{356E2667-341C-BA99-0480-1F87E7842DE9}"/>
              </a:ext>
            </a:extLst>
          </p:cNvPr>
          <p:cNvSpPr>
            <a:spLocks noGrp="1"/>
          </p:cNvSpPr>
          <p:nvPr>
            <p:ph type="body" sz="quarter" idx="10"/>
          </p:nvPr>
        </p:nvSpPr>
        <p:spPr>
          <a:xfrm>
            <a:off x="114159" y="1778208"/>
            <a:ext cx="8739963" cy="533400"/>
          </a:xfrm>
        </p:spPr>
        <p:txBody>
          <a:bodyPr vert="horz" lIns="0" tIns="0" rIns="0" bIns="0" rtlCol="0" anchor="ctr">
            <a:noAutofit/>
          </a:bodyPr>
          <a:lstStyle/>
          <a:p>
            <a:pPr algn="l"/>
            <a:r>
              <a:rPr lang="en-US" sz="3200" dirty="0"/>
              <a:t>Reframing regulations to address cybersecurity</a:t>
            </a:r>
          </a:p>
          <a:p>
            <a:pPr algn="l"/>
            <a:endParaRPr lang="en-US" sz="3200" dirty="0"/>
          </a:p>
        </p:txBody>
      </p:sp>
      <p:pic>
        <p:nvPicPr>
          <p:cNvPr id="6" name="Picture Placeholder 5" descr="A large ship in the water&#10;&#10;Description automatically generated">
            <a:extLst>
              <a:ext uri="{FF2B5EF4-FFF2-40B4-BE49-F238E27FC236}">
                <a16:creationId xmlns:a16="http://schemas.microsoft.com/office/drawing/2014/main" id="{A16B17C8-7D25-1630-7FD8-6763FF56A117}"/>
              </a:ext>
            </a:extLst>
          </p:cNvPr>
          <p:cNvPicPr>
            <a:picLocks noGrp="1" noChangeAspect="1"/>
          </p:cNvPicPr>
          <p:nvPr>
            <p:ph type="pic" sz="quarter" idx="11"/>
          </p:nvPr>
        </p:nvPicPr>
        <p:blipFill>
          <a:blip r:embed="rId4"/>
          <a:srcRect l="22362" r="22362"/>
          <a:stretch>
            <a:fillRect/>
          </a:stretch>
        </p:blipFill>
        <p:spPr/>
      </p:pic>
    </p:spTree>
    <p:extLst>
      <p:ext uri="{BB962C8B-B14F-4D97-AF65-F5344CB8AC3E}">
        <p14:creationId xmlns:p14="http://schemas.microsoft.com/office/powerpoint/2010/main" val="1756530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18</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52382" y="692180"/>
            <a:ext cx="6732237" cy="1017147"/>
          </a:xfrm>
        </p:spPr>
        <p:txBody>
          <a:bodyPr>
            <a:noAutofit/>
          </a:bodyPr>
          <a:lstStyle/>
          <a:p>
            <a:r>
              <a:rPr lang="en-US" sz="3600" dirty="0">
                <a:solidFill>
                  <a:schemeClr val="accent1"/>
                </a:solidFill>
              </a:rPr>
              <a:t>Maritime Regulatory Context and Compliance Aspects</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pic>
        <p:nvPicPr>
          <p:cNvPr id="6" name="Picture 5">
            <a:extLst>
              <a:ext uri="{FF2B5EF4-FFF2-40B4-BE49-F238E27FC236}">
                <a16:creationId xmlns:a16="http://schemas.microsoft.com/office/drawing/2014/main" id="{B0CE90B5-1B4A-8143-2616-F9E23C3354A9}"/>
              </a:ext>
            </a:extLst>
          </p:cNvPr>
          <p:cNvPicPr>
            <a:picLocks noChangeAspect="1"/>
          </p:cNvPicPr>
          <p:nvPr/>
        </p:nvPicPr>
        <p:blipFill>
          <a:blip r:embed="rId5"/>
          <a:stretch>
            <a:fillRect/>
          </a:stretch>
        </p:blipFill>
        <p:spPr>
          <a:xfrm>
            <a:off x="-35472" y="1863799"/>
            <a:ext cx="6515100" cy="876300"/>
          </a:xfrm>
          <a:prstGeom prst="rect">
            <a:avLst/>
          </a:prstGeom>
        </p:spPr>
      </p:pic>
      <p:pic>
        <p:nvPicPr>
          <p:cNvPr id="7" name="Picture 6">
            <a:extLst>
              <a:ext uri="{FF2B5EF4-FFF2-40B4-BE49-F238E27FC236}">
                <a16:creationId xmlns:a16="http://schemas.microsoft.com/office/drawing/2014/main" id="{547E8DCA-178A-E022-52E6-272FC9D5787B}"/>
              </a:ext>
            </a:extLst>
          </p:cNvPr>
          <p:cNvPicPr>
            <a:picLocks noChangeAspect="1"/>
          </p:cNvPicPr>
          <p:nvPr/>
        </p:nvPicPr>
        <p:blipFill>
          <a:blip r:embed="rId6"/>
          <a:stretch>
            <a:fillRect/>
          </a:stretch>
        </p:blipFill>
        <p:spPr>
          <a:xfrm>
            <a:off x="-21672" y="2894571"/>
            <a:ext cx="7302500" cy="3225800"/>
          </a:xfrm>
          <a:prstGeom prst="rect">
            <a:avLst/>
          </a:prstGeom>
        </p:spPr>
      </p:pic>
      <p:sp>
        <p:nvSpPr>
          <p:cNvPr id="8" name="Text Placeholder 5">
            <a:extLst>
              <a:ext uri="{FF2B5EF4-FFF2-40B4-BE49-F238E27FC236}">
                <a16:creationId xmlns:a16="http://schemas.microsoft.com/office/drawing/2014/main" id="{6E711B68-FC90-AF6A-8F95-AD258B7A94F2}"/>
              </a:ext>
            </a:extLst>
          </p:cNvPr>
          <p:cNvSpPr>
            <a:spLocks noGrp="1"/>
          </p:cNvSpPr>
          <p:nvPr>
            <p:ph type="body" sz="quarter" idx="10"/>
          </p:nvPr>
        </p:nvSpPr>
        <p:spPr>
          <a:xfrm>
            <a:off x="90794" y="1452389"/>
            <a:ext cx="8739963" cy="533400"/>
          </a:xfrm>
        </p:spPr>
        <p:txBody>
          <a:bodyPr vert="horz" lIns="0" tIns="0" rIns="0" bIns="0" rtlCol="0" anchor="ctr">
            <a:noAutofit/>
          </a:bodyPr>
          <a:lstStyle/>
          <a:p>
            <a:pPr algn="l"/>
            <a:r>
              <a:rPr lang="en-US" sz="3200" dirty="0"/>
              <a:t>Regulations and Recommendations</a:t>
            </a:r>
          </a:p>
          <a:p>
            <a:pPr algn="l"/>
            <a:endParaRPr lang="en-US" sz="3200" dirty="0"/>
          </a:p>
        </p:txBody>
      </p:sp>
    </p:spTree>
    <p:extLst>
      <p:ext uri="{BB962C8B-B14F-4D97-AF65-F5344CB8AC3E}">
        <p14:creationId xmlns:p14="http://schemas.microsoft.com/office/powerpoint/2010/main" val="3927680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19</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52382" y="692180"/>
            <a:ext cx="6732237" cy="1017147"/>
          </a:xfrm>
        </p:spPr>
        <p:txBody>
          <a:bodyPr>
            <a:noAutofit/>
          </a:bodyPr>
          <a:lstStyle/>
          <a:p>
            <a:r>
              <a:rPr lang="en-US" sz="3600" dirty="0">
                <a:solidFill>
                  <a:schemeClr val="accent1"/>
                </a:solidFill>
              </a:rPr>
              <a:t>Maritime Regulatory Context and Compliance Aspects</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Box 2">
            <a:extLst>
              <a:ext uri="{FF2B5EF4-FFF2-40B4-BE49-F238E27FC236}">
                <a16:creationId xmlns:a16="http://schemas.microsoft.com/office/drawing/2014/main" id="{E959C49D-FA6B-9366-38B2-F2F309307967}"/>
              </a:ext>
            </a:extLst>
          </p:cNvPr>
          <p:cNvSpPr txBox="1"/>
          <p:nvPr/>
        </p:nvSpPr>
        <p:spPr>
          <a:xfrm>
            <a:off x="104595" y="1861301"/>
            <a:ext cx="7176233" cy="4524315"/>
          </a:xfrm>
          <a:prstGeom prst="rect">
            <a:avLst/>
          </a:prstGeom>
          <a:noFill/>
        </p:spPr>
        <p:txBody>
          <a:bodyPr wrap="square">
            <a:spAutoFit/>
          </a:bodyPr>
          <a:lstStyle>
            <a:defPPr>
              <a:defRPr lang="en-US"/>
            </a:defPPr>
            <a:lvl1pPr>
              <a:defRPr sz="1600">
                <a:solidFill>
                  <a:schemeClr val="tx1">
                    <a:lumMod val="50000"/>
                    <a:lumOff val="50000"/>
                  </a:schemeClr>
                </a:solidFill>
              </a:defRPr>
            </a:lvl1pPr>
            <a:lvl2pPr marL="742950" lvl="1" indent="-285750">
              <a:buFont typeface="Arial" panose="020B0604020202020204" pitchFamily="34" charset="0"/>
              <a:buChar char="•"/>
              <a:defRPr sz="1600">
                <a:solidFill>
                  <a:schemeClr val="tx1">
                    <a:lumMod val="50000"/>
                    <a:lumOff val="50000"/>
                  </a:schemeClr>
                </a:solidFill>
              </a:defRPr>
            </a:lvl2pPr>
          </a:lstStyle>
          <a:p>
            <a:endParaRPr lang="en-GB" dirty="0"/>
          </a:p>
          <a:p>
            <a:pPr marL="285750" indent="-285750">
              <a:buFont typeface="Arial" panose="020B0604020202020204" pitchFamily="34" charset="0"/>
              <a:buChar char="•"/>
            </a:pPr>
            <a:r>
              <a:rPr lang="en-GB" dirty="0"/>
              <a:t>International Maritime Organization (IMO) adopted resolution MSC.428(98) on Maritime Cyber Risk Management in Safety Management System (SMS)</a:t>
            </a:r>
            <a:endParaRPr lang="el-GR" dirty="0"/>
          </a:p>
          <a:p>
            <a:pPr marL="285750" indent="-285750">
              <a:buFont typeface="Arial" panose="020B0604020202020204" pitchFamily="34" charset="0"/>
              <a:buChar char="•"/>
            </a:pPr>
            <a:endParaRPr lang="el-GR" dirty="0"/>
          </a:p>
          <a:p>
            <a:pPr lvl="1"/>
            <a:r>
              <a:rPr lang="en-GB" dirty="0"/>
              <a:t>encourages administrations to ensure that cyber risks are appropriately addressed in SMS no later than the first annual verification of the company’s Document of Compliance (</a:t>
            </a:r>
            <a:r>
              <a:rPr lang="en-GB" dirty="0" err="1"/>
              <a:t>DoC</a:t>
            </a:r>
            <a:r>
              <a:rPr lang="en-GB" dirty="0"/>
              <a:t>) </a:t>
            </a:r>
            <a:endParaRPr lang="el-GR" dirty="0"/>
          </a:p>
          <a:p>
            <a:pPr lvl="1"/>
            <a:endParaRPr lang="el-GR" dirty="0"/>
          </a:p>
          <a:p>
            <a:pPr marL="285750" indent="-285750">
              <a:buFont typeface="Arial" panose="020B0604020202020204" pitchFamily="34" charset="0"/>
              <a:buChar char="•"/>
            </a:pPr>
            <a:r>
              <a:rPr lang="en-GB" dirty="0"/>
              <a:t>Digital Container Shipping Association’s (DCSA): “DCSA Implementation Guide for Cyber Security on Vessels v1.0”. DCSA’s guidelines are based BIMCO guidelines and the NIST framework.</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International Association for Classification Societies (IACS):  “Recommendation on Cyber Resilience (No. 166)”; recommendations related to cyber resilience, subject to the requirements of a classification society, it applies to newbuild ships only but can also serve as guidance for existing ships.</a:t>
            </a:r>
          </a:p>
        </p:txBody>
      </p:sp>
      <p:sp>
        <p:nvSpPr>
          <p:cNvPr id="4" name="Text Placeholder 5">
            <a:extLst>
              <a:ext uri="{FF2B5EF4-FFF2-40B4-BE49-F238E27FC236}">
                <a16:creationId xmlns:a16="http://schemas.microsoft.com/office/drawing/2014/main" id="{356E2667-341C-BA99-0480-1F87E7842DE9}"/>
              </a:ext>
            </a:extLst>
          </p:cNvPr>
          <p:cNvSpPr>
            <a:spLocks noGrp="1"/>
          </p:cNvSpPr>
          <p:nvPr>
            <p:ph type="body" sz="quarter" idx="10"/>
          </p:nvPr>
        </p:nvSpPr>
        <p:spPr>
          <a:xfrm>
            <a:off x="90794" y="1452389"/>
            <a:ext cx="8739963" cy="533400"/>
          </a:xfrm>
        </p:spPr>
        <p:txBody>
          <a:bodyPr vert="horz" lIns="0" tIns="0" rIns="0" bIns="0" rtlCol="0" anchor="ctr">
            <a:noAutofit/>
          </a:bodyPr>
          <a:lstStyle/>
          <a:p>
            <a:pPr algn="l"/>
            <a:r>
              <a:rPr lang="en-US" sz="3200" dirty="0"/>
              <a:t>Regulations and Recommendations</a:t>
            </a:r>
          </a:p>
          <a:p>
            <a:pPr algn="l"/>
            <a:endParaRPr lang="en-US" sz="3200" dirty="0"/>
          </a:p>
        </p:txBody>
      </p:sp>
    </p:spTree>
    <p:extLst>
      <p:ext uri="{BB962C8B-B14F-4D97-AF65-F5344CB8AC3E}">
        <p14:creationId xmlns:p14="http://schemas.microsoft.com/office/powerpoint/2010/main" val="23255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Human Centric and Secure Maritime Ecosystems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n-US" dirty="0"/>
              <a:t>Exercises details</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98905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07966" y="5615541"/>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27103" y="562063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spTree>
    <p:extLst>
      <p:ext uri="{BB962C8B-B14F-4D97-AF65-F5344CB8AC3E}">
        <p14:creationId xmlns:p14="http://schemas.microsoft.com/office/powerpoint/2010/main" val="64850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20</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52382" y="692180"/>
            <a:ext cx="6732237" cy="1017147"/>
          </a:xfrm>
        </p:spPr>
        <p:txBody>
          <a:bodyPr>
            <a:noAutofit/>
          </a:bodyPr>
          <a:lstStyle/>
          <a:p>
            <a:r>
              <a:rPr lang="en-US" sz="3600" dirty="0">
                <a:solidFill>
                  <a:schemeClr val="accent1"/>
                </a:solidFill>
              </a:rPr>
              <a:t>Maritime Regulatory Context and Compliance Aspects</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8" name="Text Placeholder 5">
            <a:extLst>
              <a:ext uri="{FF2B5EF4-FFF2-40B4-BE49-F238E27FC236}">
                <a16:creationId xmlns:a16="http://schemas.microsoft.com/office/drawing/2014/main" id="{6E711B68-FC90-AF6A-8F95-AD258B7A94F2}"/>
              </a:ext>
            </a:extLst>
          </p:cNvPr>
          <p:cNvSpPr>
            <a:spLocks noGrp="1"/>
          </p:cNvSpPr>
          <p:nvPr>
            <p:ph type="body" sz="quarter" idx="10"/>
          </p:nvPr>
        </p:nvSpPr>
        <p:spPr>
          <a:xfrm>
            <a:off x="658328" y="1152787"/>
            <a:ext cx="8739963" cy="533400"/>
          </a:xfrm>
        </p:spPr>
        <p:txBody>
          <a:bodyPr vert="horz" lIns="0" tIns="0" rIns="0" bIns="0" rtlCol="0" anchor="ctr">
            <a:noAutofit/>
          </a:bodyPr>
          <a:lstStyle/>
          <a:p>
            <a:pPr algn="l"/>
            <a:r>
              <a:rPr lang="en-US" sz="3200" dirty="0"/>
              <a:t>Cyber-seaworthiness (</a:t>
            </a:r>
            <a:r>
              <a:rPr lang="en-US" sz="3200" dirty="0" err="1"/>
              <a:t>Schinas</a:t>
            </a:r>
            <a:r>
              <a:rPr lang="en-US" sz="3200" dirty="0"/>
              <a:t> and Metzger, 2023)</a:t>
            </a:r>
          </a:p>
        </p:txBody>
      </p:sp>
      <p:sp>
        <p:nvSpPr>
          <p:cNvPr id="2" name="TextBox 1">
            <a:extLst>
              <a:ext uri="{FF2B5EF4-FFF2-40B4-BE49-F238E27FC236}">
                <a16:creationId xmlns:a16="http://schemas.microsoft.com/office/drawing/2014/main" id="{09CEA0DF-D796-7E3C-BA85-812B2D4D2299}"/>
              </a:ext>
            </a:extLst>
          </p:cNvPr>
          <p:cNvSpPr txBox="1"/>
          <p:nvPr/>
        </p:nvSpPr>
        <p:spPr>
          <a:xfrm>
            <a:off x="235160" y="1419487"/>
            <a:ext cx="7176233" cy="5047536"/>
          </a:xfrm>
          <a:prstGeom prst="rect">
            <a:avLst/>
          </a:prstGeom>
          <a:noFill/>
        </p:spPr>
        <p:txBody>
          <a:bodyPr wrap="square">
            <a:spAutoFit/>
          </a:bodyPr>
          <a:lstStyle/>
          <a:p>
            <a:endParaRPr lang="en-GB" sz="1600" dirty="0">
              <a:solidFill>
                <a:schemeClr val="tx1">
                  <a:lumMod val="50000"/>
                  <a:lumOff val="50000"/>
                </a:schemeClr>
              </a:solidFill>
            </a:endParaRPr>
          </a:p>
          <a:p>
            <a:r>
              <a:rPr lang="en-GB" sz="1600" dirty="0">
                <a:solidFill>
                  <a:schemeClr val="tx1">
                    <a:lumMod val="50000"/>
                    <a:lumOff val="50000"/>
                  </a:schemeClr>
                </a:solidFill>
              </a:rPr>
              <a:t>A ship is considered to be cyber-seaworthy if:</a:t>
            </a:r>
          </a:p>
          <a:p>
            <a:endParaRPr lang="en-GB" sz="1600" dirty="0">
              <a:solidFill>
                <a:schemeClr val="tx1">
                  <a:lumMod val="50000"/>
                  <a:lumOff val="50000"/>
                </a:schemeClr>
              </a:solidFill>
            </a:endParaRPr>
          </a:p>
          <a:p>
            <a:pPr marL="400050" indent="-400050">
              <a:buFont typeface="+mj-lt"/>
              <a:buAutoNum type="alphaLcPeriod"/>
            </a:pPr>
            <a:r>
              <a:rPr lang="en-GB" sz="1600" dirty="0">
                <a:solidFill>
                  <a:schemeClr val="tx1">
                    <a:lumMod val="50000"/>
                    <a:lumOff val="50000"/>
                  </a:schemeClr>
                </a:solidFill>
              </a:rPr>
              <a:t>the most relevant cyber-risks are addressed in the safety management system (SMS);</a:t>
            </a:r>
          </a:p>
          <a:p>
            <a:pPr marL="400050" indent="-400050">
              <a:buFont typeface="+mj-lt"/>
              <a:buAutoNum type="alphaLcPeriod"/>
            </a:pPr>
            <a:r>
              <a:rPr lang="en-GB" sz="1600" dirty="0">
                <a:solidFill>
                  <a:schemeClr val="tx1">
                    <a:lumMod val="50000"/>
                    <a:lumOff val="50000"/>
                  </a:schemeClr>
                </a:solidFill>
              </a:rPr>
              <a:t>every crew member is trained on cyber-risks and system vulnerabilities for the systems they operate or maintain;</a:t>
            </a:r>
          </a:p>
          <a:p>
            <a:pPr marL="400050" indent="-400050">
              <a:buFont typeface="+mj-lt"/>
              <a:buAutoNum type="alphaLcPeriod"/>
            </a:pPr>
            <a:r>
              <a:rPr lang="en-GB" sz="1600" dirty="0">
                <a:solidFill>
                  <a:schemeClr val="tx1">
                    <a:lumMod val="50000"/>
                    <a:lumOff val="50000"/>
                  </a:schemeClr>
                </a:solidFill>
              </a:rPr>
              <a:t>the hardware interfaces are physically protected;</a:t>
            </a:r>
          </a:p>
          <a:p>
            <a:pPr marL="400050" indent="-400050">
              <a:buFont typeface="+mj-lt"/>
              <a:buAutoNum type="alphaLcPeriod"/>
            </a:pPr>
            <a:r>
              <a:rPr lang="en-GB" sz="1600" dirty="0">
                <a:solidFill>
                  <a:schemeClr val="tx1">
                    <a:lumMod val="50000"/>
                    <a:lumOff val="50000"/>
                  </a:schemeClr>
                </a:solidFill>
              </a:rPr>
              <a:t>each piece of software is protected from unauthorized access</a:t>
            </a:r>
          </a:p>
          <a:p>
            <a:pPr marL="400050" indent="-400050">
              <a:buFont typeface="+mj-lt"/>
              <a:buAutoNum type="alphaLcPeriod"/>
            </a:pPr>
            <a:r>
              <a:rPr lang="en-GB" sz="1600" dirty="0">
                <a:solidFill>
                  <a:schemeClr val="tx1">
                    <a:lumMod val="50000"/>
                    <a:lumOff val="50000"/>
                  </a:schemeClr>
                </a:solidFill>
              </a:rPr>
              <a:t>through a network connection;</a:t>
            </a:r>
          </a:p>
          <a:p>
            <a:pPr marL="400050" indent="-400050">
              <a:buFont typeface="+mj-lt"/>
              <a:buAutoNum type="alphaLcPeriod"/>
            </a:pPr>
            <a:r>
              <a:rPr lang="en-GB" sz="1600" dirty="0">
                <a:solidFill>
                  <a:schemeClr val="tx1">
                    <a:lumMod val="50000"/>
                    <a:lumOff val="50000"/>
                  </a:schemeClr>
                </a:solidFill>
              </a:rPr>
              <a:t>security solutions compliant with the best practice in the industry are in effect, including firewalls, anti-virus, and monitoring systems;</a:t>
            </a:r>
          </a:p>
          <a:p>
            <a:pPr marL="400050" indent="-400050">
              <a:buFont typeface="+mj-lt"/>
              <a:buAutoNum type="alphaLcPeriod"/>
            </a:pPr>
            <a:r>
              <a:rPr lang="en-GB" sz="1600" dirty="0">
                <a:solidFill>
                  <a:schemeClr val="tx1">
                    <a:lumMod val="50000"/>
                    <a:lumOff val="50000"/>
                  </a:schemeClr>
                </a:solidFill>
              </a:rPr>
              <a:t>administrative, private, and recreative data is segregated from the data related to critical and non-critical operations of the ship;</a:t>
            </a:r>
          </a:p>
          <a:p>
            <a:pPr marL="400050" indent="-400050">
              <a:buFont typeface="+mj-lt"/>
              <a:buAutoNum type="alphaLcPeriod"/>
            </a:pPr>
            <a:r>
              <a:rPr lang="en-GB" sz="1600" dirty="0">
                <a:solidFill>
                  <a:schemeClr val="tx1">
                    <a:lumMod val="50000"/>
                    <a:lumOff val="50000"/>
                  </a:schemeClr>
                </a:solidFill>
              </a:rPr>
              <a:t>all software embarked or used in devices that are in some way connected to a network or to other devices must be in the maintenance phase, that is, its manufacturer is providing the necessary updates, including the security ones, to keep this software operational and secure</a:t>
            </a:r>
          </a:p>
          <a:p>
            <a:endParaRPr lang="en-GB" dirty="0"/>
          </a:p>
        </p:txBody>
      </p:sp>
      <p:pic>
        <p:nvPicPr>
          <p:cNvPr id="6" name="Picture Placeholder 5" descr="A large ship in the water&#10;&#10;Description automatically generated">
            <a:extLst>
              <a:ext uri="{FF2B5EF4-FFF2-40B4-BE49-F238E27FC236}">
                <a16:creationId xmlns:a16="http://schemas.microsoft.com/office/drawing/2014/main" id="{E71D42AB-2159-E262-88E3-E57F4628EE89}"/>
              </a:ext>
            </a:extLst>
          </p:cNvPr>
          <p:cNvPicPr>
            <a:picLocks noGrp="1" noChangeAspect="1"/>
          </p:cNvPicPr>
          <p:nvPr>
            <p:ph type="pic" sz="quarter" idx="11"/>
          </p:nvPr>
        </p:nvPicPr>
        <p:blipFill>
          <a:blip r:embed="rId4"/>
          <a:srcRect l="22362" r="22362"/>
          <a:stretch>
            <a:fillRect/>
          </a:stretch>
        </p:blipFill>
        <p:spPr/>
      </p:pic>
    </p:spTree>
    <p:extLst>
      <p:ext uri="{BB962C8B-B14F-4D97-AF65-F5344CB8AC3E}">
        <p14:creationId xmlns:p14="http://schemas.microsoft.com/office/powerpoint/2010/main" val="1085545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952706"/>
          </a:xfrm>
        </p:spPr>
        <p:txBody>
          <a:bodyPr>
            <a:normAutofit/>
          </a:bodyPr>
          <a:lstStyle/>
          <a:p>
            <a:r>
              <a:rPr lang="en-US" dirty="0">
                <a:solidFill>
                  <a:schemeClr val="accent1"/>
                </a:solidFill>
              </a:rPr>
              <a:t>Cybersecurity</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796322" y="1491535"/>
            <a:ext cx="5797550" cy="4403823"/>
          </a:xfrm>
        </p:spPr>
        <p:txBody>
          <a:bodyPr>
            <a:normAutofit/>
          </a:bodyPr>
          <a:lstStyle/>
          <a:p>
            <a:pPr>
              <a:spcBef>
                <a:spcPts val="600"/>
              </a:spcBef>
              <a:buFont typeface="Wingdings" pitchFamily="2" charset="2"/>
              <a:buChar char="§"/>
            </a:pPr>
            <a:r>
              <a:rPr lang="en-US" sz="1800" dirty="0">
                <a:effectLst/>
                <a:latin typeface="Century Gothic" panose="020B0502020202020204" pitchFamily="34" charset="0"/>
                <a:ea typeface="Times New Roman" panose="02020603050405020304" pitchFamily="18" charset="0"/>
              </a:rPr>
              <a:t>Cyber-security (or IT security) aims at the protection of computers, computer-controlled systems and networks from attacks by malicious actors.</a:t>
            </a:r>
          </a:p>
          <a:p>
            <a:pPr>
              <a:spcBef>
                <a:spcPts val="600"/>
              </a:spcBef>
              <a:buFont typeface="Wingdings" pitchFamily="2" charset="2"/>
              <a:buChar char="§"/>
            </a:pPr>
            <a:r>
              <a:rPr lang="en-US" sz="1800" dirty="0">
                <a:effectLst/>
                <a:latin typeface="Century Gothic" panose="020B0502020202020204" pitchFamily="34" charset="0"/>
                <a:ea typeface="Times New Roman" panose="02020603050405020304" pitchFamily="18" charset="0"/>
              </a:rPr>
              <a:t>Cybersecurity implies concepts, tools and practices suitable for defense against attacks generated by the human ingenuity. </a:t>
            </a:r>
          </a:p>
          <a:p>
            <a:pPr>
              <a:spcBef>
                <a:spcPts val="600"/>
              </a:spcBef>
              <a:buFont typeface="Wingdings" pitchFamily="2" charset="2"/>
              <a:buChar char="§"/>
            </a:pPr>
            <a:r>
              <a:rPr lang="en-US" sz="1800" dirty="0">
                <a:latin typeface="Century Gothic" panose="020B0502020202020204" pitchFamily="34" charset="0"/>
                <a:ea typeface="Times New Roman" panose="02020603050405020304" pitchFamily="18" charset="0"/>
              </a:rPr>
              <a:t>S</a:t>
            </a:r>
            <a:r>
              <a:rPr lang="en-US" sz="1800" dirty="0">
                <a:effectLst/>
                <a:latin typeface="Century Gothic" panose="020B0502020202020204" pitchFamily="34" charset="0"/>
                <a:ea typeface="Times New Roman" panose="02020603050405020304" pitchFamily="18" charset="0"/>
              </a:rPr>
              <a:t>ecurity is not an exact science; it is ra</a:t>
            </a:r>
            <a:r>
              <a:rPr lang="en-US" sz="1800" dirty="0">
                <a:latin typeface="Century Gothic" panose="020B0502020202020204" pitchFamily="34" charset="0"/>
                <a:ea typeface="Times New Roman" panose="02020603050405020304" pitchFamily="18" charset="0"/>
              </a:rPr>
              <a:t>ther a collection of ideas, methodologies, and tools.</a:t>
            </a:r>
            <a:endParaRPr lang="en-US" sz="1800" dirty="0">
              <a:effectLst/>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1800" dirty="0">
                <a:effectLst/>
                <a:latin typeface="Century Gothic" panose="020B0502020202020204" pitchFamily="34" charset="0"/>
                <a:ea typeface="Times New Roman" panose="02020603050405020304" pitchFamily="18" charset="0"/>
              </a:rPr>
              <a:t>A rather small number of basic concepts is used in cyber-security. Each concept appears in several tool variants and combinations. </a:t>
            </a:r>
          </a:p>
          <a:p>
            <a:pPr marL="0" indent="0">
              <a:spcBef>
                <a:spcPts val="600"/>
              </a:spcBef>
              <a:buNone/>
            </a:pP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21</a:t>
            </a:fld>
            <a:endParaRPr lang="en-US" dirty="0"/>
          </a:p>
        </p:txBody>
      </p:sp>
      <p:pic>
        <p:nvPicPr>
          <p:cNvPr id="20" name="Picture Placeholder 19" descr="Close-up of several cables connected to a switch&#10;&#10;Description automatically generated">
            <a:extLst>
              <a:ext uri="{FF2B5EF4-FFF2-40B4-BE49-F238E27FC236}">
                <a16:creationId xmlns:a16="http://schemas.microsoft.com/office/drawing/2014/main" id="{2369FB28-826B-4B3B-F201-CDE9352EF64A}"/>
              </a:ext>
            </a:extLst>
          </p:cNvPr>
          <p:cNvPicPr>
            <a:picLocks noGrp="1" noChangeAspect="1"/>
          </p:cNvPicPr>
          <p:nvPr>
            <p:ph type="pic" sz="quarter" idx="11"/>
          </p:nvPr>
        </p:nvPicPr>
        <p:blipFill>
          <a:blip r:embed="rId4"/>
          <a:srcRect l="7545" r="7545"/>
          <a:stretch>
            <a:fillRect/>
          </a:stretch>
        </p:blipFill>
        <p:spPr/>
      </p:pic>
    </p:spTree>
    <p:extLst>
      <p:ext uri="{BB962C8B-B14F-4D97-AF65-F5344CB8AC3E}">
        <p14:creationId xmlns:p14="http://schemas.microsoft.com/office/powerpoint/2010/main" val="4135955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Cybersecurity basic concepts</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fontScale="85000" lnSpcReduction="10000"/>
          </a:bodyPr>
          <a:lstStyle/>
          <a:p>
            <a:pPr>
              <a:spcBef>
                <a:spcPts val="600"/>
              </a:spcBef>
              <a:buFont typeface="Wingdings" pitchFamily="2" charset="2"/>
              <a:buChar char="§"/>
            </a:pPr>
            <a:r>
              <a:rPr lang="en-US" sz="1900" dirty="0">
                <a:effectLst/>
                <a:latin typeface="Century Gothic" panose="020B0502020202020204" pitchFamily="34" charset="0"/>
                <a:ea typeface="Times New Roman" panose="02020603050405020304" pitchFamily="18" charset="0"/>
              </a:rPr>
              <a:t>Cryptography: A cryptographic algorithm takes as input any text and transforms it to a totally incomprehensible text. It can also perform the reverse transformation.</a:t>
            </a:r>
          </a:p>
          <a:p>
            <a:pPr>
              <a:spcBef>
                <a:spcPts val="600"/>
              </a:spcBef>
              <a:buFont typeface="Wingdings" pitchFamily="2" charset="2"/>
              <a:buChar char="§"/>
            </a:pPr>
            <a:r>
              <a:rPr lang="en-US" sz="1900" dirty="0">
                <a:effectLst/>
                <a:latin typeface="Century Gothic" panose="020B0502020202020204" pitchFamily="34" charset="0"/>
                <a:ea typeface="Times New Roman" panose="02020603050405020304" pitchFamily="18" charset="0"/>
              </a:rPr>
              <a:t>Hash functions take any text as input, and output an incomprehensible text of standard size, from which the original text cannot be retrieved.</a:t>
            </a:r>
          </a:p>
          <a:p>
            <a:pPr>
              <a:spcBef>
                <a:spcPts val="600"/>
              </a:spcBef>
              <a:buFont typeface="Wingdings" pitchFamily="2" charset="2"/>
              <a:buChar char="§"/>
            </a:pPr>
            <a:r>
              <a:rPr lang="en-US" sz="1900" dirty="0">
                <a:effectLst/>
                <a:latin typeface="Century Gothic" panose="020B0502020202020204" pitchFamily="34" charset="0"/>
                <a:ea typeface="Times New Roman" panose="02020603050405020304" pitchFamily="18" charset="0"/>
              </a:rPr>
              <a:t>Security protocols are rules that govern the behavior of various communicating entities that try to achieve a security related objective.</a:t>
            </a:r>
          </a:p>
          <a:p>
            <a:pPr>
              <a:spcBef>
                <a:spcPts val="600"/>
              </a:spcBef>
              <a:buFont typeface="Wingdings" pitchFamily="2" charset="2"/>
              <a:buChar char="§"/>
            </a:pPr>
            <a:r>
              <a:rPr lang="en-US" sz="1900" dirty="0">
                <a:effectLst/>
                <a:latin typeface="Century Gothic" panose="020B0502020202020204" pitchFamily="34" charset="0"/>
                <a:ea typeface="Times New Roman" panose="02020603050405020304" pitchFamily="18" charset="0"/>
              </a:rPr>
              <a:t>User authentication and access control are rules and measures that allow specific legal users to gain access to appropriate parts and functions of a system.</a:t>
            </a:r>
          </a:p>
          <a:p>
            <a:pPr>
              <a:spcBef>
                <a:spcPts val="600"/>
              </a:spcBef>
              <a:buFont typeface="Wingdings" pitchFamily="2" charset="2"/>
              <a:buChar char="§"/>
            </a:pPr>
            <a:r>
              <a:rPr lang="en-US" sz="1900" dirty="0">
                <a:effectLst/>
                <a:latin typeface="Century Gothic" panose="020B0502020202020204" pitchFamily="34" charset="0"/>
                <a:ea typeface="Times New Roman" panose="02020603050405020304" pitchFamily="18" charset="0"/>
              </a:rPr>
              <a:t>Compartmentalization and simplification of systems: By dividing a system into parts with barriers between them, and by allowing users to have access to the necessary part only, the overall security is increased. Also, by simplifying each part as much as possible, the behavior of this part can be better foreseen in various circumstances, including the presence of threats. </a:t>
            </a:r>
          </a:p>
          <a:p>
            <a:pPr>
              <a:spcBef>
                <a:spcPts val="600"/>
              </a:spcBef>
              <a:buFont typeface="Wingdings" pitchFamily="2" charset="2"/>
              <a:buChar char="§"/>
            </a:pPr>
            <a:r>
              <a:rPr lang="en-US" sz="1900" dirty="0">
                <a:effectLst/>
                <a:latin typeface="Century Gothic" panose="020B0502020202020204" pitchFamily="34" charset="0"/>
                <a:ea typeface="Times New Roman" panose="02020603050405020304" pitchFamily="18" charset="0"/>
              </a:rPr>
              <a:t>Search for abnormalities during operation: Compromised systems can be diagnosed by comparing their behavior to their usual or desired behavior.</a:t>
            </a:r>
          </a:p>
          <a:p>
            <a:pPr>
              <a:spcBef>
                <a:spcPts val="600"/>
              </a:spcBef>
              <a:buFont typeface="Wingdings" pitchFamily="2" charset="2"/>
              <a:buChar char="§"/>
            </a:pPr>
            <a:endParaRPr lang="en-US" sz="1800" dirty="0">
              <a:effectLst/>
              <a:latin typeface="Century Gothic" panose="020B0502020202020204" pitchFamily="34" charset="0"/>
              <a:ea typeface="Times New Roman" panose="02020603050405020304" pitchFamily="18" charset="0"/>
            </a:endParaRPr>
          </a:p>
          <a:p>
            <a:pPr marL="0" indent="0">
              <a:spcBef>
                <a:spcPts val="600"/>
              </a:spcBef>
              <a:buNone/>
            </a:pP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22</a:t>
            </a:fld>
            <a:endParaRPr lang="en-US" dirty="0"/>
          </a:p>
        </p:txBody>
      </p:sp>
      <p:pic>
        <p:nvPicPr>
          <p:cNvPr id="11" name="Picture Placeholder 10" descr="A typewriter with many black cords&#10;&#10;Description automatically generated">
            <a:extLst>
              <a:ext uri="{FF2B5EF4-FFF2-40B4-BE49-F238E27FC236}">
                <a16:creationId xmlns:a16="http://schemas.microsoft.com/office/drawing/2014/main" id="{1AD8BFA1-3B26-D313-6380-876FE8E12A5B}"/>
              </a:ext>
            </a:extLst>
          </p:cNvPr>
          <p:cNvPicPr>
            <a:picLocks noGrp="1" noChangeAspect="1"/>
          </p:cNvPicPr>
          <p:nvPr>
            <p:ph type="pic" sz="quarter" idx="11"/>
          </p:nvPr>
        </p:nvPicPr>
        <p:blipFill>
          <a:blip r:embed="rId4"/>
          <a:srcRect l="1123" r="1123"/>
          <a:stretch>
            <a:fillRect/>
          </a:stretch>
        </p:blipFill>
        <p:spPr/>
      </p:pic>
    </p:spTree>
    <p:extLst>
      <p:ext uri="{BB962C8B-B14F-4D97-AF65-F5344CB8AC3E}">
        <p14:creationId xmlns:p14="http://schemas.microsoft.com/office/powerpoint/2010/main" val="1344976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Cryptography</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lnSpcReduction="10000"/>
          </a:bodyPr>
          <a:lstStyle/>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In simple words cryptography converts a text message, which must be secretly communicated to a recipient, to incomprehensible gibberish. </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The original text is usually called plaintext. The conversion process is called encryption. The rules used in encryption are collectively called code or cipher, and the outcome of the encryption is the ciphertext.</a:t>
            </a:r>
          </a:p>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E</a:t>
            </a:r>
            <a:r>
              <a:rPr lang="en-US" sz="2000" dirty="0">
                <a:effectLst/>
                <a:latin typeface="Century Gothic" panose="020B0502020202020204" pitchFamily="34" charset="0"/>
                <a:ea typeface="Times New Roman" panose="02020603050405020304" pitchFamily="18" charset="0"/>
              </a:rPr>
              <a:t>ncryption must be such that the recipient should be able to recover the plaintext from the ciphertext by using a reverse conversion, which is called decryption.</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 Ideally, only the legitimate recipient should know how to perform the decryption.</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We shall use the name “Bob” for the message se</a:t>
            </a:r>
            <a:r>
              <a:rPr lang="en-US" sz="2000" dirty="0">
                <a:latin typeface="Century Gothic" panose="020B0502020202020204" pitchFamily="34" charset="0"/>
                <a:ea typeface="Times New Roman" panose="02020603050405020304" pitchFamily="18" charset="0"/>
              </a:rPr>
              <a:t>nder and “Alice” for the recipient (or vice versa).</a:t>
            </a:r>
            <a:endParaRPr lang="en-US" sz="2000" dirty="0">
              <a:effectLst/>
              <a:latin typeface="Century Gothic" panose="020B0502020202020204" pitchFamily="34" charset="0"/>
              <a:ea typeface="Times New Roman" panose="02020603050405020304" pitchFamily="18" charset="0"/>
            </a:endParaRPr>
          </a:p>
          <a:p>
            <a:pPr marL="0" indent="0">
              <a:spcBef>
                <a:spcPts val="600"/>
              </a:spcBef>
              <a:buNone/>
            </a:pP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23</a:t>
            </a:fld>
            <a:endParaRPr lang="en-US" dirty="0"/>
          </a:p>
        </p:txBody>
      </p:sp>
      <p:pic>
        <p:nvPicPr>
          <p:cNvPr id="11" name="Picture Placeholder 10" descr="A typewriter with many black cords&#10;&#10;Description automatically generated">
            <a:extLst>
              <a:ext uri="{FF2B5EF4-FFF2-40B4-BE49-F238E27FC236}">
                <a16:creationId xmlns:a16="http://schemas.microsoft.com/office/drawing/2014/main" id="{1AD8BFA1-3B26-D313-6380-876FE8E12A5B}"/>
              </a:ext>
            </a:extLst>
          </p:cNvPr>
          <p:cNvPicPr>
            <a:picLocks noGrp="1" noChangeAspect="1"/>
          </p:cNvPicPr>
          <p:nvPr>
            <p:ph type="pic" sz="quarter" idx="11"/>
          </p:nvPr>
        </p:nvPicPr>
        <p:blipFill>
          <a:blip r:embed="rId4"/>
          <a:srcRect l="1123" r="1123"/>
          <a:stretch>
            <a:fillRect/>
          </a:stretch>
        </p:blipFill>
        <p:spPr/>
      </p:pic>
    </p:spTree>
    <p:extLst>
      <p:ext uri="{BB962C8B-B14F-4D97-AF65-F5344CB8AC3E}">
        <p14:creationId xmlns:p14="http://schemas.microsoft.com/office/powerpoint/2010/main" val="348322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Symmetric cryptography</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fontScale="92500" lnSpcReduction="20000"/>
          </a:bodyPr>
          <a:lstStyle/>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In cryptography typically everybody knows the algorithm, i.e. the cipher.</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The </a:t>
            </a:r>
            <a:r>
              <a:rPr lang="en-US" sz="2000" dirty="0">
                <a:latin typeface="Century Gothic" panose="020B0502020202020204" pitchFamily="34" charset="0"/>
                <a:ea typeface="Times New Roman" panose="02020603050405020304" pitchFamily="18" charset="0"/>
              </a:rPr>
              <a:t>encryption/decryption algorithm uses an input parameter, which is called the</a:t>
            </a:r>
            <a:r>
              <a:rPr lang="en-US" sz="2000" dirty="0">
                <a:effectLst/>
                <a:latin typeface="Century Gothic" panose="020B0502020202020204" pitchFamily="34" charset="0"/>
                <a:ea typeface="Times New Roman" panose="02020603050405020304" pitchFamily="18" charset="0"/>
              </a:rPr>
              <a:t> “key”.</a:t>
            </a:r>
          </a:p>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The key is only known to the legitimate communicating parties (Bob and Alice).</a:t>
            </a:r>
            <a:endParaRPr lang="en-US" sz="2000" dirty="0">
              <a:effectLst/>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In symmetric cryptography the same key is used for encryption and decryption.</a:t>
            </a:r>
          </a:p>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H</a:t>
            </a:r>
            <a:r>
              <a:rPr lang="en-US" sz="2000" dirty="0">
                <a:effectLst/>
                <a:latin typeface="Century Gothic" panose="020B0502020202020204" pitchFamily="34" charset="0"/>
                <a:ea typeface="Times New Roman" panose="02020603050405020304" pitchFamily="18" charset="0"/>
              </a:rPr>
              <a:t>ow to exchange keys safely </a:t>
            </a:r>
            <a:r>
              <a:rPr lang="en-US" sz="2000" dirty="0">
                <a:latin typeface="Century Gothic" panose="020B0502020202020204" pitchFamily="34" charset="0"/>
                <a:ea typeface="Times New Roman" panose="02020603050405020304" pitchFamily="18" charset="0"/>
              </a:rPr>
              <a:t>is a problem in symmetric cryptography.</a:t>
            </a:r>
            <a:endParaRPr lang="en-US" sz="2000" dirty="0">
              <a:effectLst/>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In Julius </a:t>
            </a:r>
            <a:r>
              <a:rPr lang="en-US" sz="2000" dirty="0" err="1">
                <a:latin typeface="Century Gothic" panose="020B0502020202020204" pitchFamily="34" charset="0"/>
                <a:ea typeface="Times New Roman" panose="02020603050405020304" pitchFamily="18" charset="0"/>
              </a:rPr>
              <a:t>Ceasar’s</a:t>
            </a:r>
            <a:r>
              <a:rPr lang="en-US" sz="2000" dirty="0">
                <a:latin typeface="Century Gothic" panose="020B0502020202020204" pitchFamily="34" charset="0"/>
                <a:ea typeface="Times New Roman" panose="02020603050405020304" pitchFamily="18" charset="0"/>
              </a:rPr>
              <a:t> cipher each letter in the plaintext was replaced by a letter three positions down the alphabet, e.g. "</a:t>
            </a:r>
            <a:r>
              <a:rPr lang="en-US" sz="2000" dirty="0" err="1">
                <a:latin typeface="Century Gothic" panose="020B0502020202020204" pitchFamily="34" charset="0"/>
                <a:ea typeface="Times New Roman" panose="02020603050405020304" pitchFamily="18" charset="0"/>
              </a:rPr>
              <a:t>venividivici</a:t>
            </a:r>
            <a:r>
              <a:rPr lang="en-US" sz="2000" dirty="0">
                <a:latin typeface="Century Gothic" panose="020B0502020202020204" pitchFamily="34" charset="0"/>
                <a:ea typeface="Times New Roman" panose="02020603050405020304" pitchFamily="18" charset="0"/>
              </a:rPr>
              <a:t>" was converted to "</a:t>
            </a:r>
            <a:r>
              <a:rPr lang="en-US" sz="2000" dirty="0" err="1">
                <a:latin typeface="Century Gothic" panose="020B0502020202020204" pitchFamily="34" charset="0"/>
                <a:ea typeface="Times New Roman" panose="02020603050405020304" pitchFamily="18" charset="0"/>
              </a:rPr>
              <a:t>zhqlzlglzlfl</a:t>
            </a:r>
            <a:r>
              <a:rPr lang="en-US" sz="2000" dirty="0">
                <a:latin typeface="Century Gothic" panose="020B0502020202020204" pitchFamily="34" charset="0"/>
                <a:ea typeface="Times New Roman" panose="02020603050405020304" pitchFamily="18" charset="0"/>
              </a:rPr>
              <a:t>".</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Some ciphers rely on mathematical functions that transform the plaintext to ciphertext and vice versa.</a:t>
            </a:r>
          </a:p>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However, m</a:t>
            </a:r>
            <a:r>
              <a:rPr lang="en-US" sz="2000" dirty="0">
                <a:effectLst/>
                <a:latin typeface="Century Gothic" panose="020B0502020202020204" pitchFamily="34" charset="0"/>
                <a:ea typeface="Times New Roman" panose="02020603050405020304" pitchFamily="18" charset="0"/>
              </a:rPr>
              <a:t>odern ciphers mainly rely on ideas from card deck shuffling rather than mathematics.</a:t>
            </a:r>
          </a:p>
          <a:p>
            <a:pPr>
              <a:spcBef>
                <a:spcPts val="600"/>
              </a:spcBef>
              <a:buFont typeface="Wingdings" pitchFamily="2" charset="2"/>
              <a:buChar char="§"/>
            </a:pPr>
            <a:endParaRPr lang="en-US" sz="2000" dirty="0">
              <a:effectLst/>
              <a:latin typeface="Century Gothic" panose="020B0502020202020204" pitchFamily="34" charset="0"/>
              <a:ea typeface="Times New Roman" panose="02020603050405020304" pitchFamily="18" charset="0"/>
            </a:endParaRPr>
          </a:p>
          <a:p>
            <a:pPr marL="0" indent="0">
              <a:spcBef>
                <a:spcPts val="600"/>
              </a:spcBef>
              <a:buNone/>
            </a:pP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24</a:t>
            </a:fld>
            <a:endParaRPr lang="en-US" dirty="0"/>
          </a:p>
        </p:txBody>
      </p:sp>
      <p:pic>
        <p:nvPicPr>
          <p:cNvPr id="11" name="Picture Placeholder 10" descr="A typewriter with many black cords&#10;&#10;Description automatically generated">
            <a:extLst>
              <a:ext uri="{FF2B5EF4-FFF2-40B4-BE49-F238E27FC236}">
                <a16:creationId xmlns:a16="http://schemas.microsoft.com/office/drawing/2014/main" id="{1AD8BFA1-3B26-D313-6380-876FE8E12A5B}"/>
              </a:ext>
            </a:extLst>
          </p:cNvPr>
          <p:cNvPicPr>
            <a:picLocks noGrp="1" noChangeAspect="1"/>
          </p:cNvPicPr>
          <p:nvPr>
            <p:ph type="pic" sz="quarter" idx="11"/>
          </p:nvPr>
        </p:nvPicPr>
        <p:blipFill>
          <a:blip r:embed="rId4"/>
          <a:srcRect l="1123" r="1123"/>
          <a:stretch>
            <a:fillRect/>
          </a:stretch>
        </p:blipFill>
        <p:spPr/>
      </p:pic>
    </p:spTree>
    <p:extLst>
      <p:ext uri="{BB962C8B-B14F-4D97-AF65-F5344CB8AC3E}">
        <p14:creationId xmlns:p14="http://schemas.microsoft.com/office/powerpoint/2010/main" val="3207145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Symmetric ciphers</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fontScale="85000" lnSpcReduction="10000"/>
          </a:bodyPr>
          <a:lstStyle/>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M</a:t>
            </a:r>
            <a:r>
              <a:rPr lang="en-US" sz="2000" dirty="0">
                <a:effectLst/>
                <a:latin typeface="Century Gothic" panose="020B0502020202020204" pitchFamily="34" charset="0"/>
                <a:ea typeface="Times New Roman" panose="02020603050405020304" pitchFamily="18" charset="0"/>
              </a:rPr>
              <a:t>odern ciphers rather rely on controlled shuffling. The Substitution-Permutation Network (SPN) is a fundamental concept used in block cipher algorithms</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An SPN uses two types of “boxes,” which transform a short input bit sequence (block of bits) to an output bit sequence.</a:t>
            </a:r>
          </a:p>
          <a:p>
            <a:pPr>
              <a:spcBef>
                <a:spcPts val="600"/>
              </a:spcBef>
              <a:buFont typeface="Wingdings" pitchFamily="2" charset="2"/>
              <a:buChar char="§"/>
            </a:pPr>
            <a:r>
              <a:rPr lang="en-US" sz="2000" u="sng" dirty="0">
                <a:effectLst/>
                <a:latin typeface="Century Gothic" panose="020B0502020202020204" pitchFamily="34" charset="0"/>
                <a:ea typeface="Times New Roman" panose="02020603050405020304" pitchFamily="18" charset="0"/>
              </a:rPr>
              <a:t>Substitution boxes</a:t>
            </a:r>
            <a:r>
              <a:rPr lang="en-US" sz="2000" dirty="0">
                <a:effectLst/>
                <a:latin typeface="Century Gothic" panose="020B0502020202020204" pitchFamily="34" charset="0"/>
                <a:ea typeface="Times New Roman" panose="02020603050405020304" pitchFamily="18" charset="0"/>
              </a:rPr>
              <a:t>, or S-boxes, perform substitution by mapping each input block to an output block according to a table. One-to-one substitution is necessary for invertibility. </a:t>
            </a:r>
          </a:p>
          <a:p>
            <a:pPr>
              <a:spcBef>
                <a:spcPts val="600"/>
              </a:spcBef>
              <a:buFont typeface="Wingdings" pitchFamily="2" charset="2"/>
              <a:buChar char="§"/>
            </a:pPr>
            <a:r>
              <a:rPr lang="en-US" sz="2000" u="sng" dirty="0">
                <a:effectLst/>
                <a:latin typeface="Century Gothic" panose="020B0502020202020204" pitchFamily="34" charset="0"/>
                <a:ea typeface="Times New Roman" panose="02020603050405020304" pitchFamily="18" charset="0"/>
              </a:rPr>
              <a:t>Permutation boxes</a:t>
            </a:r>
            <a:r>
              <a:rPr lang="en-US" sz="2000" dirty="0">
                <a:effectLst/>
                <a:latin typeface="Century Gothic" panose="020B0502020202020204" pitchFamily="34" charset="0"/>
                <a:ea typeface="Times New Roman" panose="02020603050405020304" pitchFamily="18" charset="0"/>
              </a:rPr>
              <a:t> (P-boxes), perform permutation by rearranging bits. They take outputs from S-boxes and permute the bits, and further distribute their output bits to other S-boxes. </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Repeated and extensive usage of these and similar techniques ensure a controlled transformation of a bit sequence of standard length (e.g. 256, or 512 or 1024 bits) that represents the plaintext to a bit sequence that represents the encrypted text. </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The </a:t>
            </a:r>
            <a:r>
              <a:rPr lang="en-US" sz="2000" u="sng" dirty="0">
                <a:effectLst/>
                <a:latin typeface="Century Gothic" panose="020B0502020202020204" pitchFamily="34" charset="0"/>
                <a:ea typeface="Times New Roman" panose="02020603050405020304" pitchFamily="18" charset="0"/>
              </a:rPr>
              <a:t>Advanced Encryption Standard</a:t>
            </a:r>
            <a:r>
              <a:rPr lang="en-US" sz="2000" dirty="0">
                <a:effectLst/>
                <a:latin typeface="Century Gothic" panose="020B0502020202020204" pitchFamily="34" charset="0"/>
                <a:ea typeface="Times New Roman" panose="02020603050405020304" pitchFamily="18" charset="0"/>
              </a:rPr>
              <a:t> (AES) is the current standard for symmetric cryptography. It is described in recommendations FIPS PUB 197 and ISO/IEC 18033-3. </a:t>
            </a:r>
          </a:p>
          <a:p>
            <a:pPr marL="0" indent="0">
              <a:spcBef>
                <a:spcPts val="600"/>
              </a:spcBef>
              <a:buNone/>
            </a:pP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25</a:t>
            </a:fld>
            <a:endParaRPr lang="en-US" dirty="0"/>
          </a:p>
        </p:txBody>
      </p:sp>
      <p:pic>
        <p:nvPicPr>
          <p:cNvPr id="10" name="Picture Placeholder 9" descr="An SPN network">
            <a:extLst>
              <a:ext uri="{FF2B5EF4-FFF2-40B4-BE49-F238E27FC236}">
                <a16:creationId xmlns:a16="http://schemas.microsoft.com/office/drawing/2014/main" id="{9F80AF7A-DA51-4B61-424E-2BC301934C06}"/>
              </a:ext>
            </a:extLst>
          </p:cNvPr>
          <p:cNvPicPr>
            <a:picLocks noGrp="1" noChangeAspect="1"/>
          </p:cNvPicPr>
          <p:nvPr>
            <p:ph type="pic" sz="quarter" idx="11"/>
          </p:nvPr>
        </p:nvPicPr>
        <p:blipFill>
          <a:blip r:embed="rId4"/>
          <a:srcRect t="11862" b="11862"/>
          <a:stretch>
            <a:fillRect/>
          </a:stretch>
        </p:blipFill>
        <p:spPr/>
      </p:pic>
    </p:spTree>
    <p:extLst>
      <p:ext uri="{BB962C8B-B14F-4D97-AF65-F5344CB8AC3E}">
        <p14:creationId xmlns:p14="http://schemas.microsoft.com/office/powerpoint/2010/main" val="3320462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Asymmetric or public key cryptography</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a:bodyPr>
          <a:lstStyle/>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In 1976 Whitfield Diffie and Martin Hellman proposed an algorithm for key exchange. </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Their method involves two keys for each of the communicating parties, a private key, which is obviously kept secret by each party, and a public key, which is announced to the other party or publicly. </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Each party, by using its own private key in combinations with the other party’s public key, can compute a number. </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The Diffie-Hellman method produces the same number for both parties, which is suitable for further usage as a key in a symmetric encryption scheme. Ideally, nobody else can compute this key.</a:t>
            </a: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26</a:t>
            </a:fld>
            <a:endParaRPr lang="en-US" dirty="0"/>
          </a:p>
        </p:txBody>
      </p:sp>
      <p:pic>
        <p:nvPicPr>
          <p:cNvPr id="7" name="Picture 6" descr="A diagram of a key diagram&#10;&#10;Description automatically generated">
            <a:extLst>
              <a:ext uri="{FF2B5EF4-FFF2-40B4-BE49-F238E27FC236}">
                <a16:creationId xmlns:a16="http://schemas.microsoft.com/office/drawing/2014/main" id="{6A31757A-02CD-8235-F2AE-B34400A1DC86}"/>
              </a:ext>
            </a:extLst>
          </p:cNvPr>
          <p:cNvPicPr>
            <a:picLocks noChangeAspect="1"/>
          </p:cNvPicPr>
          <p:nvPr/>
        </p:nvPicPr>
        <p:blipFill>
          <a:blip r:embed="rId2"/>
          <a:stretch>
            <a:fillRect/>
          </a:stretch>
        </p:blipFill>
        <p:spPr>
          <a:xfrm>
            <a:off x="7581379" y="1186983"/>
            <a:ext cx="4326135" cy="4406951"/>
          </a:xfrm>
          <a:prstGeom prst="rect">
            <a:avLst/>
          </a:prstGeom>
        </p:spPr>
      </p:pic>
      <p:sp>
        <p:nvSpPr>
          <p:cNvPr id="8" name="TextBox 7">
            <a:extLst>
              <a:ext uri="{FF2B5EF4-FFF2-40B4-BE49-F238E27FC236}">
                <a16:creationId xmlns:a16="http://schemas.microsoft.com/office/drawing/2014/main" id="{0DC4359A-D1AA-0EBB-5701-E848166A549E}"/>
              </a:ext>
            </a:extLst>
          </p:cNvPr>
          <p:cNvSpPr txBox="1"/>
          <p:nvPr/>
        </p:nvSpPr>
        <p:spPr>
          <a:xfrm>
            <a:off x="7596554" y="6119446"/>
            <a:ext cx="4149969" cy="461665"/>
          </a:xfrm>
          <a:prstGeom prst="rect">
            <a:avLst/>
          </a:prstGeom>
          <a:noFill/>
        </p:spPr>
        <p:txBody>
          <a:bodyPr wrap="square" rtlCol="0">
            <a:spAutoFit/>
          </a:bodyPr>
          <a:lstStyle/>
          <a:p>
            <a:r>
              <a:rPr lang="en-GB" sz="1200" dirty="0" err="1">
                <a:solidFill>
                  <a:schemeClr val="tx1">
                    <a:lumMod val="50000"/>
                    <a:lumOff val="50000"/>
                  </a:schemeClr>
                </a:solidFill>
              </a:rPr>
              <a:t>Davidgothberg</a:t>
            </a:r>
            <a:r>
              <a:rPr lang="en-GB" sz="1200" dirty="0">
                <a:solidFill>
                  <a:schemeClr val="tx1">
                    <a:lumMod val="50000"/>
                    <a:lumOff val="50000"/>
                  </a:schemeClr>
                </a:solidFill>
              </a:rPr>
              <a:t>, Public domain, via Wikimedia Commons</a:t>
            </a:r>
            <a:endParaRPr lang="en-GR" sz="1200" dirty="0">
              <a:solidFill>
                <a:schemeClr val="tx1">
                  <a:lumMod val="50000"/>
                  <a:lumOff val="50000"/>
                </a:schemeClr>
              </a:solidFill>
            </a:endParaRPr>
          </a:p>
        </p:txBody>
      </p:sp>
    </p:spTree>
    <p:extLst>
      <p:ext uri="{BB962C8B-B14F-4D97-AF65-F5344CB8AC3E}">
        <p14:creationId xmlns:p14="http://schemas.microsoft.com/office/powerpoint/2010/main" val="3464595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Asymmetric or public key cryptography</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a:bodyPr>
          <a:lstStyle/>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In 1977 Ron Rivest, Adi Shamir, and Len Adleman proposed a scheme that uses different keys for encryption and decryption. The scheme is known as </a:t>
            </a:r>
            <a:r>
              <a:rPr lang="en-US" sz="2000" u="sng" dirty="0">
                <a:effectLst/>
                <a:latin typeface="Century Gothic" panose="020B0502020202020204" pitchFamily="34" charset="0"/>
                <a:ea typeface="Times New Roman" panose="02020603050405020304" pitchFamily="18" charset="0"/>
              </a:rPr>
              <a:t>RSA</a:t>
            </a:r>
            <a:r>
              <a:rPr lang="en-US" sz="2000" dirty="0">
                <a:effectLst/>
                <a:latin typeface="Century Gothic" panose="020B0502020202020204" pitchFamily="34" charset="0"/>
                <a:ea typeface="Times New Roman" panose="02020603050405020304" pitchFamily="18" charset="0"/>
              </a:rPr>
              <a:t> from the initials of its inventors.</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Assume that Alice has created a public and a private (secret) key.</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Scenario 1: Bob can send her a secret message by using her public key for encryption. Only Alice can read this message, because only Alice knows the corresponding private key.</a:t>
            </a:r>
            <a:endParaRPr lang="el-GR" sz="2000" dirty="0">
              <a:effectLst/>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Scenario 2: Alternatively, Bob can encrypt a message by using his pr</a:t>
            </a:r>
            <a:r>
              <a:rPr lang="en-US" sz="2000" dirty="0">
                <a:latin typeface="Century Gothic" panose="020B0502020202020204" pitchFamily="34" charset="0"/>
                <a:ea typeface="Times New Roman" panose="02020603050405020304" pitchFamily="18" charset="0"/>
              </a:rPr>
              <a:t>ivate key </a:t>
            </a:r>
            <a:r>
              <a:rPr lang="en-US" sz="2000" dirty="0">
                <a:effectLst/>
                <a:latin typeface="Century Gothic" panose="020B0502020202020204" pitchFamily="34" charset="0"/>
                <a:ea typeface="Times New Roman" panose="02020603050405020304" pitchFamily="18" charset="0"/>
              </a:rPr>
              <a:t>and publish it. Anybody can decrypt it by using Bob’s public key. However, the message must have originated from Bob, who owns the private key (and has created the correct public key).</a:t>
            </a: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27</a:t>
            </a:fld>
            <a:endParaRPr lang="en-US" dirty="0"/>
          </a:p>
        </p:txBody>
      </p:sp>
      <p:pic>
        <p:nvPicPr>
          <p:cNvPr id="3" name="Graphic 2" descr="Male profile with solid fill">
            <a:extLst>
              <a:ext uri="{FF2B5EF4-FFF2-40B4-BE49-F238E27FC236}">
                <a16:creationId xmlns:a16="http://schemas.microsoft.com/office/drawing/2014/main" id="{4E8C6931-94C4-F6D7-603D-BC5852707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6274" y="1186983"/>
            <a:ext cx="914400" cy="914400"/>
          </a:xfrm>
          <a:prstGeom prst="rect">
            <a:avLst/>
          </a:prstGeom>
        </p:spPr>
      </p:pic>
      <p:pic>
        <p:nvPicPr>
          <p:cNvPr id="5" name="Graphic 4" descr="Female Profile with solid fill">
            <a:extLst>
              <a:ext uri="{FF2B5EF4-FFF2-40B4-BE49-F238E27FC236}">
                <a16:creationId xmlns:a16="http://schemas.microsoft.com/office/drawing/2014/main" id="{A29C5EF5-8909-0C80-4453-B7A7AA263E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29258" y="1186983"/>
            <a:ext cx="914400" cy="914400"/>
          </a:xfrm>
          <a:prstGeom prst="rect">
            <a:avLst/>
          </a:prstGeom>
        </p:spPr>
      </p:pic>
      <p:pic>
        <p:nvPicPr>
          <p:cNvPr id="10" name="Graphic 9" descr="Document with solid fill">
            <a:extLst>
              <a:ext uri="{FF2B5EF4-FFF2-40B4-BE49-F238E27FC236}">
                <a16:creationId xmlns:a16="http://schemas.microsoft.com/office/drawing/2014/main" id="{C07B44DA-C8CD-FF04-BC1C-982ACC2391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1929" y="2201222"/>
            <a:ext cx="914400" cy="914400"/>
          </a:xfrm>
          <a:prstGeom prst="rect">
            <a:avLst/>
          </a:prstGeom>
        </p:spPr>
      </p:pic>
      <p:sp>
        <p:nvSpPr>
          <p:cNvPr id="13" name="TextBox 12">
            <a:extLst>
              <a:ext uri="{FF2B5EF4-FFF2-40B4-BE49-F238E27FC236}">
                <a16:creationId xmlns:a16="http://schemas.microsoft.com/office/drawing/2014/main" id="{5BF92919-4581-36EC-081E-D0A85C05C5C1}"/>
              </a:ext>
            </a:extLst>
          </p:cNvPr>
          <p:cNvSpPr txBox="1"/>
          <p:nvPr/>
        </p:nvSpPr>
        <p:spPr>
          <a:xfrm>
            <a:off x="7632725" y="902478"/>
            <a:ext cx="625492" cy="369332"/>
          </a:xfrm>
          <a:prstGeom prst="rect">
            <a:avLst/>
          </a:prstGeom>
          <a:noFill/>
        </p:spPr>
        <p:txBody>
          <a:bodyPr wrap="none" rtlCol="0">
            <a:spAutoFit/>
          </a:bodyPr>
          <a:lstStyle/>
          <a:p>
            <a:r>
              <a:rPr lang="en-GR" dirty="0"/>
              <a:t>Bob</a:t>
            </a:r>
          </a:p>
        </p:txBody>
      </p:sp>
      <p:sp>
        <p:nvSpPr>
          <p:cNvPr id="14" name="TextBox 13">
            <a:extLst>
              <a:ext uri="{FF2B5EF4-FFF2-40B4-BE49-F238E27FC236}">
                <a16:creationId xmlns:a16="http://schemas.microsoft.com/office/drawing/2014/main" id="{0A6FA3A7-49C9-6CD2-5C5A-3498B33042A8}"/>
              </a:ext>
            </a:extLst>
          </p:cNvPr>
          <p:cNvSpPr txBox="1"/>
          <p:nvPr/>
        </p:nvSpPr>
        <p:spPr>
          <a:xfrm>
            <a:off x="11011996" y="817651"/>
            <a:ext cx="748923" cy="369332"/>
          </a:xfrm>
          <a:prstGeom prst="rect">
            <a:avLst/>
          </a:prstGeom>
          <a:noFill/>
        </p:spPr>
        <p:txBody>
          <a:bodyPr wrap="none" rtlCol="0">
            <a:spAutoFit/>
          </a:bodyPr>
          <a:lstStyle/>
          <a:p>
            <a:r>
              <a:rPr lang="en-GR" dirty="0"/>
              <a:t>Alice</a:t>
            </a:r>
          </a:p>
        </p:txBody>
      </p:sp>
      <p:cxnSp>
        <p:nvCxnSpPr>
          <p:cNvPr id="16" name="Straight Connector 15">
            <a:extLst>
              <a:ext uri="{FF2B5EF4-FFF2-40B4-BE49-F238E27FC236}">
                <a16:creationId xmlns:a16="http://schemas.microsoft.com/office/drawing/2014/main" id="{2894C764-BF41-774E-2190-5E377156CC1B}"/>
              </a:ext>
            </a:extLst>
          </p:cNvPr>
          <p:cNvCxnSpPr>
            <a:cxnSpLocks/>
          </p:cNvCxnSpPr>
          <p:nvPr/>
        </p:nvCxnSpPr>
        <p:spPr>
          <a:xfrm>
            <a:off x="7903474" y="3295823"/>
            <a:ext cx="0" cy="1003595"/>
          </a:xfrm>
          <a:prstGeom prst="line">
            <a:avLst/>
          </a:prstGeom>
          <a:ln w="50800">
            <a:tailEnd type="stealth"/>
          </a:ln>
        </p:spPr>
        <p:style>
          <a:lnRef idx="1">
            <a:schemeClr val="dk1"/>
          </a:lnRef>
          <a:fillRef idx="0">
            <a:schemeClr val="dk1"/>
          </a:fillRef>
          <a:effectRef idx="0">
            <a:schemeClr val="dk1"/>
          </a:effectRef>
          <a:fontRef idx="minor">
            <a:schemeClr val="tx1"/>
          </a:fontRef>
        </p:style>
      </p:cxnSp>
      <p:pic>
        <p:nvPicPr>
          <p:cNvPr id="19" name="Graphic 18" descr="Document outline">
            <a:extLst>
              <a:ext uri="{FF2B5EF4-FFF2-40B4-BE49-F238E27FC236}">
                <a16:creationId xmlns:a16="http://schemas.microsoft.com/office/drawing/2014/main" id="{00E75DD4-7C04-A937-187B-204FA9F04D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6274" y="4299418"/>
            <a:ext cx="914400" cy="914400"/>
          </a:xfrm>
          <a:prstGeom prst="rect">
            <a:avLst/>
          </a:prstGeom>
        </p:spPr>
      </p:pic>
      <p:sp>
        <p:nvSpPr>
          <p:cNvPr id="21" name="TextBox 20">
            <a:extLst>
              <a:ext uri="{FF2B5EF4-FFF2-40B4-BE49-F238E27FC236}">
                <a16:creationId xmlns:a16="http://schemas.microsoft.com/office/drawing/2014/main" id="{B0E21F1E-DA54-6D00-CE3E-78941C08D2F4}"/>
              </a:ext>
            </a:extLst>
          </p:cNvPr>
          <p:cNvSpPr txBox="1"/>
          <p:nvPr/>
        </p:nvSpPr>
        <p:spPr>
          <a:xfrm>
            <a:off x="7319559" y="2976361"/>
            <a:ext cx="1151277" cy="369332"/>
          </a:xfrm>
          <a:prstGeom prst="rect">
            <a:avLst/>
          </a:prstGeom>
          <a:noFill/>
        </p:spPr>
        <p:txBody>
          <a:bodyPr wrap="none" rtlCol="0">
            <a:spAutoFit/>
          </a:bodyPr>
          <a:lstStyle/>
          <a:p>
            <a:r>
              <a:rPr lang="en-GR" dirty="0"/>
              <a:t>plaintext</a:t>
            </a:r>
          </a:p>
        </p:txBody>
      </p:sp>
      <p:sp>
        <p:nvSpPr>
          <p:cNvPr id="22" name="TextBox 21">
            <a:extLst>
              <a:ext uri="{FF2B5EF4-FFF2-40B4-BE49-F238E27FC236}">
                <a16:creationId xmlns:a16="http://schemas.microsoft.com/office/drawing/2014/main" id="{1329A945-07D2-C830-9F35-55A803C9ADD9}"/>
              </a:ext>
            </a:extLst>
          </p:cNvPr>
          <p:cNvSpPr txBox="1"/>
          <p:nvPr/>
        </p:nvSpPr>
        <p:spPr>
          <a:xfrm>
            <a:off x="7245281" y="5128991"/>
            <a:ext cx="1316386" cy="369332"/>
          </a:xfrm>
          <a:prstGeom prst="rect">
            <a:avLst/>
          </a:prstGeom>
          <a:noFill/>
        </p:spPr>
        <p:txBody>
          <a:bodyPr wrap="none" rtlCol="0">
            <a:spAutoFit/>
          </a:bodyPr>
          <a:lstStyle/>
          <a:p>
            <a:r>
              <a:rPr lang="en-GR" dirty="0"/>
              <a:t>ciphertext</a:t>
            </a:r>
          </a:p>
        </p:txBody>
      </p:sp>
      <p:sp>
        <p:nvSpPr>
          <p:cNvPr id="25" name="TextBox 24">
            <a:extLst>
              <a:ext uri="{FF2B5EF4-FFF2-40B4-BE49-F238E27FC236}">
                <a16:creationId xmlns:a16="http://schemas.microsoft.com/office/drawing/2014/main" id="{4BF3894B-966A-EF0D-9A4F-E80CC8FFB953}"/>
              </a:ext>
            </a:extLst>
          </p:cNvPr>
          <p:cNvSpPr txBox="1"/>
          <p:nvPr/>
        </p:nvSpPr>
        <p:spPr>
          <a:xfrm>
            <a:off x="7969829" y="3355747"/>
            <a:ext cx="1643372" cy="923330"/>
          </a:xfrm>
          <a:prstGeom prst="rect">
            <a:avLst/>
          </a:prstGeom>
          <a:noFill/>
        </p:spPr>
        <p:txBody>
          <a:bodyPr wrap="square" rtlCol="0">
            <a:spAutoFit/>
          </a:bodyPr>
          <a:lstStyle/>
          <a:p>
            <a:r>
              <a:rPr lang="en-GB" dirty="0"/>
              <a:t>E</a:t>
            </a:r>
            <a:r>
              <a:rPr lang="en-GR" dirty="0"/>
              <a:t>ncrypt with</a:t>
            </a:r>
            <a:br>
              <a:rPr lang="en-GR" dirty="0"/>
            </a:br>
            <a:r>
              <a:rPr lang="en-GR" dirty="0"/>
              <a:t>Alice’s public key</a:t>
            </a:r>
          </a:p>
        </p:txBody>
      </p:sp>
      <p:pic>
        <p:nvPicPr>
          <p:cNvPr id="26" name="Graphic 25" descr="Document outline">
            <a:extLst>
              <a:ext uri="{FF2B5EF4-FFF2-40B4-BE49-F238E27FC236}">
                <a16:creationId xmlns:a16="http://schemas.microsoft.com/office/drawing/2014/main" id="{ECF45393-18D3-A91C-8E0E-46BF9633E5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11996" y="4299418"/>
            <a:ext cx="914400" cy="914400"/>
          </a:xfrm>
          <a:prstGeom prst="rect">
            <a:avLst/>
          </a:prstGeom>
        </p:spPr>
      </p:pic>
      <p:cxnSp>
        <p:nvCxnSpPr>
          <p:cNvPr id="29" name="Straight Connector 28">
            <a:extLst>
              <a:ext uri="{FF2B5EF4-FFF2-40B4-BE49-F238E27FC236}">
                <a16:creationId xmlns:a16="http://schemas.microsoft.com/office/drawing/2014/main" id="{1BC70A81-4CB9-3BFF-7AE6-3FBE3BA20CA2}"/>
              </a:ext>
            </a:extLst>
          </p:cNvPr>
          <p:cNvCxnSpPr>
            <a:cxnSpLocks/>
          </p:cNvCxnSpPr>
          <p:nvPr/>
        </p:nvCxnSpPr>
        <p:spPr>
          <a:xfrm>
            <a:off x="8258217" y="4915665"/>
            <a:ext cx="2819285" cy="25619"/>
          </a:xfrm>
          <a:prstGeom prst="line">
            <a:avLst/>
          </a:prstGeom>
          <a:ln w="50800">
            <a:tailEnd type="stealth"/>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3566929C-2DC4-9ED8-0782-C078622448B1}"/>
              </a:ext>
            </a:extLst>
          </p:cNvPr>
          <p:cNvSpPr txBox="1"/>
          <p:nvPr/>
        </p:nvSpPr>
        <p:spPr>
          <a:xfrm>
            <a:off x="8777893" y="4955948"/>
            <a:ext cx="1672253" cy="369332"/>
          </a:xfrm>
          <a:prstGeom prst="rect">
            <a:avLst/>
          </a:prstGeom>
          <a:noFill/>
        </p:spPr>
        <p:txBody>
          <a:bodyPr wrap="none" rtlCol="0">
            <a:spAutoFit/>
          </a:bodyPr>
          <a:lstStyle/>
          <a:p>
            <a:r>
              <a:rPr lang="en-GB" dirty="0"/>
              <a:t>S</a:t>
            </a:r>
            <a:r>
              <a:rPr lang="en-GR" dirty="0"/>
              <a:t>end to Alice</a:t>
            </a:r>
          </a:p>
        </p:txBody>
      </p:sp>
      <p:pic>
        <p:nvPicPr>
          <p:cNvPr id="34" name="Graphic 33" descr="Document with solid fill">
            <a:extLst>
              <a:ext uri="{FF2B5EF4-FFF2-40B4-BE49-F238E27FC236}">
                <a16:creationId xmlns:a16="http://schemas.microsoft.com/office/drawing/2014/main" id="{9EBEF21E-0C08-E3CC-F294-D1D916C386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11996" y="2234270"/>
            <a:ext cx="914400" cy="914400"/>
          </a:xfrm>
          <a:prstGeom prst="rect">
            <a:avLst/>
          </a:prstGeom>
        </p:spPr>
      </p:pic>
      <p:sp>
        <p:nvSpPr>
          <p:cNvPr id="35" name="TextBox 34">
            <a:extLst>
              <a:ext uri="{FF2B5EF4-FFF2-40B4-BE49-F238E27FC236}">
                <a16:creationId xmlns:a16="http://schemas.microsoft.com/office/drawing/2014/main" id="{AC1BC278-8918-2F1C-AEE3-66A960AECCF1}"/>
              </a:ext>
            </a:extLst>
          </p:cNvPr>
          <p:cNvSpPr txBox="1"/>
          <p:nvPr/>
        </p:nvSpPr>
        <p:spPr>
          <a:xfrm>
            <a:off x="10893557" y="3015734"/>
            <a:ext cx="1151277" cy="369332"/>
          </a:xfrm>
          <a:prstGeom prst="rect">
            <a:avLst/>
          </a:prstGeom>
          <a:noFill/>
        </p:spPr>
        <p:txBody>
          <a:bodyPr wrap="none" rtlCol="0">
            <a:spAutoFit/>
          </a:bodyPr>
          <a:lstStyle/>
          <a:p>
            <a:r>
              <a:rPr lang="en-GR" dirty="0"/>
              <a:t>plaintext</a:t>
            </a:r>
          </a:p>
        </p:txBody>
      </p:sp>
      <p:sp>
        <p:nvSpPr>
          <p:cNvPr id="36" name="TextBox 35">
            <a:extLst>
              <a:ext uri="{FF2B5EF4-FFF2-40B4-BE49-F238E27FC236}">
                <a16:creationId xmlns:a16="http://schemas.microsoft.com/office/drawing/2014/main" id="{4B4C100B-9757-6084-8899-3886007C9A1D}"/>
              </a:ext>
            </a:extLst>
          </p:cNvPr>
          <p:cNvSpPr txBox="1"/>
          <p:nvPr/>
        </p:nvSpPr>
        <p:spPr>
          <a:xfrm>
            <a:off x="9768156" y="3317590"/>
            <a:ext cx="1643372" cy="923330"/>
          </a:xfrm>
          <a:prstGeom prst="rect">
            <a:avLst/>
          </a:prstGeom>
          <a:noFill/>
        </p:spPr>
        <p:txBody>
          <a:bodyPr wrap="square" rtlCol="0">
            <a:spAutoFit/>
          </a:bodyPr>
          <a:lstStyle/>
          <a:p>
            <a:pPr algn="r"/>
            <a:r>
              <a:rPr lang="en-GB" dirty="0"/>
              <a:t>De</a:t>
            </a:r>
            <a:r>
              <a:rPr lang="en-GR" dirty="0"/>
              <a:t>crypt with</a:t>
            </a:r>
            <a:br>
              <a:rPr lang="en-GR" dirty="0"/>
            </a:br>
            <a:r>
              <a:rPr lang="en-GR" dirty="0"/>
              <a:t>Alice’s private key</a:t>
            </a:r>
          </a:p>
        </p:txBody>
      </p:sp>
      <p:cxnSp>
        <p:nvCxnSpPr>
          <p:cNvPr id="37" name="Straight Connector 36">
            <a:extLst>
              <a:ext uri="{FF2B5EF4-FFF2-40B4-BE49-F238E27FC236}">
                <a16:creationId xmlns:a16="http://schemas.microsoft.com/office/drawing/2014/main" id="{27E253D0-B90C-DD31-2E0A-53FD73B28ED9}"/>
              </a:ext>
            </a:extLst>
          </p:cNvPr>
          <p:cNvCxnSpPr>
            <a:cxnSpLocks/>
            <a:stCxn id="26" idx="0"/>
          </p:cNvCxnSpPr>
          <p:nvPr/>
        </p:nvCxnSpPr>
        <p:spPr>
          <a:xfrm flipH="1" flipV="1">
            <a:off x="11469195" y="3355747"/>
            <a:ext cx="1" cy="943671"/>
          </a:xfrm>
          <a:prstGeom prst="line">
            <a:avLst/>
          </a:prstGeom>
          <a:ln w="50800">
            <a:tailEnd type="stealth"/>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9A6F3CA2-FB17-275A-7EB6-3BFDE98A2BB7}"/>
              </a:ext>
            </a:extLst>
          </p:cNvPr>
          <p:cNvSpPr txBox="1"/>
          <p:nvPr/>
        </p:nvSpPr>
        <p:spPr>
          <a:xfrm>
            <a:off x="8934970" y="5745892"/>
            <a:ext cx="1487908" cy="400110"/>
          </a:xfrm>
          <a:prstGeom prst="rect">
            <a:avLst/>
          </a:prstGeom>
          <a:noFill/>
        </p:spPr>
        <p:txBody>
          <a:bodyPr wrap="none" rtlCol="0">
            <a:spAutoFit/>
          </a:bodyPr>
          <a:lstStyle/>
          <a:p>
            <a:r>
              <a:rPr lang="en-GR" sz="2000" dirty="0">
                <a:solidFill>
                  <a:schemeClr val="tx1">
                    <a:lumMod val="50000"/>
                    <a:lumOff val="50000"/>
                  </a:schemeClr>
                </a:solidFill>
              </a:rPr>
              <a:t>Scenario 1</a:t>
            </a:r>
          </a:p>
        </p:txBody>
      </p:sp>
    </p:spTree>
    <p:extLst>
      <p:ext uri="{BB962C8B-B14F-4D97-AF65-F5344CB8AC3E}">
        <p14:creationId xmlns:p14="http://schemas.microsoft.com/office/powerpoint/2010/main" val="1553018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Some remarks on asymmetric cryptography</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lnSpcReduction="10000"/>
          </a:bodyPr>
          <a:lstStyle/>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Both the Diffie-Hellman and the RSA scheme exploit results from number theory, i.e. the area of mathematics that deals with integer numbers.</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 Despite their mathematical elegance, asymmetrical cryptography schemes imply heavy computation. The plaintext and the ciphertext are both bit strings, thus they are very long binary integers.</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Processing long integers is a challenge not only for attackers, but also for the legitimate users of the Diffie-Hellman, the RSA and other similar schemes.</a:t>
            </a:r>
          </a:p>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 That is why in practical applications and protocols symmetric algorithms remain the workhorse of cryptography.</a:t>
            </a:r>
          </a:p>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Nevertheless, the initial remote symmetric key exchange can be done by a Diffie-Hellman or similar scheme.</a:t>
            </a:r>
            <a:endParaRPr lang="en-GR" sz="1800" dirty="0">
              <a:effectLst/>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28</a:t>
            </a:fld>
            <a:endParaRPr lang="en-US" dirty="0"/>
          </a:p>
        </p:txBody>
      </p:sp>
      <p:pic>
        <p:nvPicPr>
          <p:cNvPr id="5" name="Picture Placeholder 4" descr="Whitfield Diffie at the Royal Society admissions day in London, July 2017">
            <a:extLst>
              <a:ext uri="{FF2B5EF4-FFF2-40B4-BE49-F238E27FC236}">
                <a16:creationId xmlns:a16="http://schemas.microsoft.com/office/drawing/2014/main" id="{E09666FB-15A6-FB8D-ED40-1681CD48C31D}"/>
              </a:ext>
            </a:extLst>
          </p:cNvPr>
          <p:cNvPicPr>
            <a:picLocks noGrp="1" noChangeAspect="1"/>
          </p:cNvPicPr>
          <p:nvPr>
            <p:ph type="pic" sz="quarter" idx="11"/>
          </p:nvPr>
        </p:nvPicPr>
        <p:blipFill>
          <a:blip r:embed="rId4"/>
          <a:srcRect t="4502" b="4502"/>
          <a:stretch>
            <a:fillRect/>
          </a:stretch>
        </p:blipFill>
        <p:spPr>
          <a:xfrm flipH="1">
            <a:off x="7163690" y="-26359"/>
            <a:ext cx="5024825" cy="6884359"/>
          </a:xfrm>
        </p:spPr>
      </p:pic>
      <p:sp>
        <p:nvSpPr>
          <p:cNvPr id="7" name="TextBox 6">
            <a:extLst>
              <a:ext uri="{FF2B5EF4-FFF2-40B4-BE49-F238E27FC236}">
                <a16:creationId xmlns:a16="http://schemas.microsoft.com/office/drawing/2014/main" id="{760B9924-5776-BDD6-860C-CAC8B3DAAF15}"/>
              </a:ext>
            </a:extLst>
          </p:cNvPr>
          <p:cNvSpPr txBox="1"/>
          <p:nvPr/>
        </p:nvSpPr>
        <p:spPr>
          <a:xfrm>
            <a:off x="8268369" y="5732569"/>
            <a:ext cx="3469269" cy="923330"/>
          </a:xfrm>
          <a:prstGeom prst="rect">
            <a:avLst/>
          </a:prstGeom>
          <a:noFill/>
        </p:spPr>
        <p:txBody>
          <a:bodyPr wrap="square" rtlCol="0">
            <a:spAutoFit/>
          </a:bodyPr>
          <a:lstStyle/>
          <a:p>
            <a:r>
              <a:rPr lang="en-GB" b="0" i="0" dirty="0">
                <a:solidFill>
                  <a:schemeClr val="bg1"/>
                </a:solidFill>
                <a:effectLst/>
                <a:latin typeface="Arial" panose="020B0604020202020204" pitchFamily="34" charset="0"/>
              </a:rPr>
              <a:t>Whitfield Diffie at the Royal Society admissions day in London, July 2017</a:t>
            </a:r>
            <a:endParaRPr lang="en-GR" dirty="0">
              <a:solidFill>
                <a:schemeClr val="bg1"/>
              </a:solidFill>
            </a:endParaRPr>
          </a:p>
        </p:txBody>
      </p:sp>
    </p:spTree>
    <p:extLst>
      <p:ext uri="{BB962C8B-B14F-4D97-AF65-F5344CB8AC3E}">
        <p14:creationId xmlns:p14="http://schemas.microsoft.com/office/powerpoint/2010/main" val="568378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Hash functions</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548228" cy="5350978"/>
          </a:xfrm>
        </p:spPr>
        <p:txBody>
          <a:bodyPr>
            <a:normAutofit/>
          </a:bodyPr>
          <a:lstStyle/>
          <a:p>
            <a:pPr>
              <a:spcBef>
                <a:spcPts val="600"/>
              </a:spcBef>
              <a:buFont typeface="Wingdings" pitchFamily="2" charset="2"/>
              <a:buChar char="§"/>
            </a:pPr>
            <a:r>
              <a:rPr lang="en-US" sz="2000" dirty="0">
                <a:effectLst/>
                <a:latin typeface="Century Gothic" panose="020B0502020202020204" pitchFamily="34" charset="0"/>
                <a:ea typeface="Times New Roman" panose="02020603050405020304" pitchFamily="18" charset="0"/>
              </a:rPr>
              <a:t>In 1676 Robert Hooke declared that he had discovered a new law of physics, yet he was not willing to announce the law. Instead he published a cryptic message, that woul</a:t>
            </a:r>
            <a:r>
              <a:rPr lang="en-US" sz="2000" dirty="0">
                <a:latin typeface="Century Gothic" panose="020B0502020202020204" pitchFamily="34" charset="0"/>
                <a:ea typeface="Times New Roman" panose="02020603050405020304" pitchFamily="18" charset="0"/>
              </a:rPr>
              <a:t>d later prove his discovery. The message was </a:t>
            </a:r>
            <a:r>
              <a:rPr lang="en-US" sz="2000" i="1" dirty="0" err="1">
                <a:latin typeface="Century Gothic" panose="020B0502020202020204" pitchFamily="34" charset="0"/>
                <a:ea typeface="Times New Roman" panose="02020603050405020304" pitchFamily="18" charset="0"/>
              </a:rPr>
              <a:t>ceiiinosssttuv</a:t>
            </a:r>
            <a:r>
              <a:rPr lang="en-US" sz="2000" dirty="0">
                <a:latin typeface="Century Gothic" panose="020B0502020202020204" pitchFamily="34" charset="0"/>
                <a:ea typeface="Times New Roman" panose="02020603050405020304" pitchFamily="18" charset="0"/>
              </a:rPr>
              <a:t>.</a:t>
            </a:r>
          </a:p>
          <a:p>
            <a:pPr>
              <a:spcBef>
                <a:spcPts val="600"/>
              </a:spcBef>
              <a:buFont typeface="Wingdings" pitchFamily="2" charset="2"/>
              <a:buChar char="§"/>
            </a:pPr>
            <a:r>
              <a:rPr lang="en-US" sz="2000" dirty="0">
                <a:latin typeface="Century Gothic" panose="020B0502020202020204" pitchFamily="34" charset="0"/>
                <a:ea typeface="Times New Roman" panose="02020603050405020304" pitchFamily="18" charset="0"/>
              </a:rPr>
              <a:t>In 1768 he published the law: </a:t>
            </a:r>
            <a:r>
              <a:rPr lang="en-US" sz="2000" i="1" dirty="0" err="1">
                <a:latin typeface="Century Gothic" panose="020B0502020202020204" pitchFamily="34" charset="0"/>
                <a:ea typeface="Times New Roman" panose="02020603050405020304" pitchFamily="18" charset="0"/>
              </a:rPr>
              <a:t>ut</a:t>
            </a:r>
            <a:r>
              <a:rPr lang="en-US" sz="2000" i="1" dirty="0">
                <a:latin typeface="Century Gothic" panose="020B0502020202020204" pitchFamily="34" charset="0"/>
                <a:ea typeface="Times New Roman" panose="02020603050405020304" pitchFamily="18" charset="0"/>
              </a:rPr>
              <a:t> tension sic vis</a:t>
            </a:r>
            <a:r>
              <a:rPr lang="en-US" sz="2000" dirty="0">
                <a:latin typeface="Century Gothic" panose="020B0502020202020204" pitchFamily="34" charset="0"/>
                <a:ea typeface="Times New Roman" panose="02020603050405020304" pitchFamily="18" charset="0"/>
              </a:rPr>
              <a:t> (as the extension, so the force). The initial message consisted of the same letters in alphabetical order.</a:t>
            </a:r>
          </a:p>
          <a:p>
            <a:pPr>
              <a:spcBef>
                <a:spcPts val="600"/>
              </a:spcBef>
              <a:buFont typeface="Wingdings" pitchFamily="2" charset="2"/>
              <a:buChar char="§"/>
            </a:pPr>
            <a:r>
              <a:rPr lang="en-US" sz="1800" dirty="0">
                <a:latin typeface="Century Gothic" panose="020B0502020202020204" pitchFamily="34" charset="0"/>
              </a:rPr>
              <a:t>A </a:t>
            </a:r>
            <a:r>
              <a:rPr lang="en-US" sz="1800" u="sng" dirty="0">
                <a:latin typeface="Century Gothic" panose="020B0502020202020204" pitchFamily="34" charset="0"/>
              </a:rPr>
              <a:t>hash function</a:t>
            </a:r>
            <a:r>
              <a:rPr lang="en-US" sz="1800" dirty="0">
                <a:latin typeface="Century Gothic" panose="020B0502020202020204" pitchFamily="34" charset="0"/>
              </a:rPr>
              <a:t> accepts as input a text of arbitrary length and produces a fixed length output text, often called a </a:t>
            </a:r>
            <a:r>
              <a:rPr lang="en-US" sz="1800" u="sng" dirty="0">
                <a:latin typeface="Century Gothic" panose="020B0502020202020204" pitchFamily="34" charset="0"/>
              </a:rPr>
              <a:t>digest</a:t>
            </a:r>
            <a:r>
              <a:rPr lang="en-US" sz="1800" dirty="0">
                <a:latin typeface="Century Gothic" panose="020B0502020202020204" pitchFamily="34" charset="0"/>
              </a:rPr>
              <a:t> or </a:t>
            </a:r>
            <a:r>
              <a:rPr lang="en-US" sz="1800" u="sng" dirty="0">
                <a:latin typeface="Century Gothic" panose="020B0502020202020204" pitchFamily="34" charset="0"/>
              </a:rPr>
              <a:t>hash code/value</a:t>
            </a:r>
            <a:r>
              <a:rPr lang="en-US" sz="1800" dirty="0">
                <a:latin typeface="Century Gothic" panose="020B0502020202020204" pitchFamily="34" charset="0"/>
              </a:rPr>
              <a:t> or, simply, </a:t>
            </a:r>
            <a:r>
              <a:rPr lang="en-US" sz="1800" u="sng" dirty="0">
                <a:latin typeface="Century Gothic" panose="020B0502020202020204" pitchFamily="34" charset="0"/>
              </a:rPr>
              <a:t>hash</a:t>
            </a:r>
            <a:r>
              <a:rPr lang="en-US" sz="1800" dirty="0">
                <a:latin typeface="Century Gothic" panose="020B0502020202020204" pitchFamily="34" charset="0"/>
              </a:rPr>
              <a:t>.</a:t>
            </a:r>
          </a:p>
          <a:p>
            <a:pPr>
              <a:spcBef>
                <a:spcPts val="600"/>
              </a:spcBef>
              <a:buFont typeface="Wingdings" pitchFamily="2" charset="2"/>
              <a:buChar char="§"/>
            </a:pPr>
            <a:r>
              <a:rPr lang="en-US" sz="1800" dirty="0">
                <a:latin typeface="Century Gothic" panose="020B0502020202020204" pitchFamily="34" charset="0"/>
              </a:rPr>
              <a:t>Ideally a hash function cannot be inverted, i.e. the initial text cannot be retrieved from the hash. Also, it is (almost) impossible to find another text with the same digest.</a:t>
            </a: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29</a:t>
            </a:fld>
            <a:endParaRPr lang="en-US" dirty="0"/>
          </a:p>
        </p:txBody>
      </p:sp>
      <p:sp>
        <p:nvSpPr>
          <p:cNvPr id="40" name="TextBox 39">
            <a:extLst>
              <a:ext uri="{FF2B5EF4-FFF2-40B4-BE49-F238E27FC236}">
                <a16:creationId xmlns:a16="http://schemas.microsoft.com/office/drawing/2014/main" id="{9A6F3CA2-FB17-275A-7EB6-3BFDE98A2BB7}"/>
              </a:ext>
            </a:extLst>
          </p:cNvPr>
          <p:cNvSpPr txBox="1"/>
          <p:nvPr/>
        </p:nvSpPr>
        <p:spPr>
          <a:xfrm>
            <a:off x="8011770" y="5890664"/>
            <a:ext cx="3217547" cy="400110"/>
          </a:xfrm>
          <a:prstGeom prst="rect">
            <a:avLst/>
          </a:prstGeom>
          <a:noFill/>
        </p:spPr>
        <p:txBody>
          <a:bodyPr wrap="none" rtlCol="0">
            <a:spAutoFit/>
          </a:bodyPr>
          <a:lstStyle/>
          <a:p>
            <a:r>
              <a:rPr lang="en-GR" sz="2000" dirty="0">
                <a:solidFill>
                  <a:schemeClr val="tx1">
                    <a:lumMod val="50000"/>
                    <a:lumOff val="50000"/>
                  </a:schemeClr>
                </a:solidFill>
              </a:rPr>
              <a:t>Hooke’s book on Springs</a:t>
            </a:r>
          </a:p>
        </p:txBody>
      </p:sp>
      <p:pic>
        <p:nvPicPr>
          <p:cNvPr id="4" name="Picture 3">
            <a:extLst>
              <a:ext uri="{FF2B5EF4-FFF2-40B4-BE49-F238E27FC236}">
                <a16:creationId xmlns:a16="http://schemas.microsoft.com/office/drawing/2014/main" id="{FD52AC7C-AC92-76F0-D9E1-3D86E6250A13}"/>
              </a:ext>
            </a:extLst>
          </p:cNvPr>
          <p:cNvPicPr>
            <a:picLocks noChangeAspect="1"/>
          </p:cNvPicPr>
          <p:nvPr/>
        </p:nvPicPr>
        <p:blipFill>
          <a:blip r:embed="rId2"/>
          <a:stretch>
            <a:fillRect/>
          </a:stretch>
        </p:blipFill>
        <p:spPr>
          <a:xfrm>
            <a:off x="7370364" y="237637"/>
            <a:ext cx="4500360" cy="5350978"/>
          </a:xfrm>
          <a:prstGeom prst="rect">
            <a:avLst/>
          </a:prstGeom>
        </p:spPr>
      </p:pic>
    </p:spTree>
    <p:extLst>
      <p:ext uri="{BB962C8B-B14F-4D97-AF65-F5344CB8AC3E}">
        <p14:creationId xmlns:p14="http://schemas.microsoft.com/office/powerpoint/2010/main" val="444205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n-US" dirty="0">
                <a:solidFill>
                  <a:schemeClr val="accent1"/>
                </a:solidFill>
              </a:rPr>
              <a:t>Goals: </a:t>
            </a:r>
            <a:r>
              <a:rPr lang="en-US" sz="3600" spc="-6" dirty="0">
                <a:solidFill>
                  <a:srgbClr val="FFFFFF"/>
                </a:solidFill>
                <a:latin typeface="Arial MT"/>
                <a:cs typeface="Arial MT"/>
              </a:rPr>
              <a:t>Who-What-Wh</a:t>
            </a:r>
            <a:r>
              <a:rPr lang="en-US" sz="3600" dirty="0">
                <a:solidFill>
                  <a:srgbClr val="FFFFFF"/>
                </a:solidFill>
                <a:latin typeface="Arial MT"/>
                <a:cs typeface="Arial MT"/>
              </a:rPr>
              <a:t>y you need to take this training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n-US" dirty="0"/>
              <a:t>WHO</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605817" y="3989405"/>
            <a:ext cx="2275880" cy="893763"/>
          </a:xfrm>
        </p:spPr>
        <p:txBody>
          <a:bodyPr/>
          <a:lstStyle/>
          <a:p>
            <a:pPr lvl="0"/>
            <a:r>
              <a:rPr lang="en-US" dirty="0"/>
              <a:t>Maritime Business  undergraduate and postgraduate students</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72012" y="1897212"/>
            <a:ext cx="2847975" cy="3390899"/>
          </a:xfrm>
        </p:spPr>
        <p:txBody>
          <a:bodyPr/>
          <a:lstStyle/>
          <a:p>
            <a:r>
              <a:rPr lang="en-US" dirty="0"/>
              <a:t>WHAT</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952072" y="3897362"/>
            <a:ext cx="2246014" cy="914400"/>
          </a:xfrm>
        </p:spPr>
        <p:txBody>
          <a:bodyPr/>
          <a:lstStyle/>
          <a:p>
            <a:r>
              <a:rPr lang="en-US" dirty="0"/>
              <a:t>Maritime cybersecurity technology essentials and risk management for today’s maritime student and future maritime professionals</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n-US" dirty="0"/>
              <a:t>WHY</a:t>
            </a:r>
          </a:p>
        </p:txBody>
      </p:sp>
      <p:pic>
        <p:nvPicPr>
          <p:cNvPr id="21" name="Picture Placeholder 20" descr="Circuit">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1450" y="3907680"/>
            <a:ext cx="2275880" cy="893763"/>
          </a:xfrm>
        </p:spPr>
        <p:txBody>
          <a:bodyPr/>
          <a:lstStyle/>
          <a:p>
            <a:pPr lvl="0"/>
            <a:r>
              <a:rPr lang="en-US" dirty="0"/>
              <a:t>Equipping participants with the knowledge and skills necessary to manage processes and teams, so as to protect critical systems and data</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pic>
        <p:nvPicPr>
          <p:cNvPr id="5" name="Picture Placeholder 18" descr="3d Glasses">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Abacus">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4294967295"/>
          </p:nvPr>
        </p:nvSpPr>
        <p:spPr>
          <a:xfrm>
            <a:off x="824241" y="6290774"/>
            <a:ext cx="6637071" cy="365125"/>
          </a:xfrm>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116282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Hash function usage</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180753" cy="5103791"/>
          </a:xfrm>
        </p:spPr>
        <p:txBody>
          <a:bodyPr>
            <a:normAutofit fontScale="92500" lnSpcReduction="20000"/>
          </a:bodyPr>
          <a:lstStyle/>
          <a:p>
            <a:pPr>
              <a:spcBef>
                <a:spcPts val="600"/>
              </a:spcBef>
              <a:buFont typeface="Wingdings" pitchFamily="2" charset="2"/>
              <a:buChar char="§"/>
            </a:pPr>
            <a:r>
              <a:rPr lang="en-US" sz="1900" dirty="0">
                <a:latin typeface="Century Gothic" panose="020B0502020202020204" pitchFamily="34" charset="0"/>
              </a:rPr>
              <a:t>A hash function can ensure text integrity. If the digest of a text is kept in a safe place, the text can later be checked for integrity by recomputing the digest and comparing with the past value. Antivirus software makes use of this technique.</a:t>
            </a:r>
          </a:p>
          <a:p>
            <a:pPr>
              <a:spcBef>
                <a:spcPts val="600"/>
              </a:spcBef>
              <a:buFont typeface="Wingdings" pitchFamily="2" charset="2"/>
              <a:buChar char="§"/>
            </a:pPr>
            <a:r>
              <a:rPr lang="en-US" sz="1900" dirty="0">
                <a:latin typeface="Century Gothic" panose="020B0502020202020204" pitchFamily="34" charset="0"/>
                <a:ea typeface="Times New Roman" panose="02020603050405020304" pitchFamily="18" charset="0"/>
              </a:rPr>
              <a:t>Digests of user passwords can be stored in a file (for the log in process) instead of plain passwords. When the user tries to get access, the digest of the password is compared with the stored digest. The administrator or a hacker cannot deduce the passwords from the digests.</a:t>
            </a:r>
          </a:p>
          <a:p>
            <a:pPr>
              <a:spcBef>
                <a:spcPts val="600"/>
              </a:spcBef>
              <a:buFont typeface="Wingdings" pitchFamily="2" charset="2"/>
              <a:buChar char="§"/>
            </a:pPr>
            <a:r>
              <a:rPr lang="en-US" sz="1900" dirty="0">
                <a:latin typeface="Century Gothic" panose="020B0502020202020204" pitchFamily="34" charset="0"/>
                <a:ea typeface="Times New Roman" panose="02020603050405020304" pitchFamily="18" charset="0"/>
              </a:rPr>
              <a:t>A hash function can serve as a signature, together with a public key algorithm. Bob can publish a text, together with the digest encrypted with his private key. Thus, recipients can verify the integrity of the text and that the sender is Bob.</a:t>
            </a:r>
          </a:p>
          <a:p>
            <a:pPr>
              <a:spcBef>
                <a:spcPts val="600"/>
              </a:spcBef>
              <a:buFont typeface="Wingdings" pitchFamily="2" charset="2"/>
              <a:buChar char="§"/>
            </a:pPr>
            <a:r>
              <a:rPr lang="en-US" sz="1900" dirty="0">
                <a:latin typeface="Century Gothic" panose="020B0502020202020204" pitchFamily="34" charset="0"/>
              </a:rPr>
              <a:t>The most widely used hash functions belong to the SHA (Secure Hash Algorithm) family, whose development started in 1993. The current version is SHA-3, which was finalized in 2015 and supports the creation of digests of length up to 512 bits.</a:t>
            </a:r>
          </a:p>
          <a:p>
            <a:pPr>
              <a:spcBef>
                <a:spcPts val="600"/>
              </a:spcBef>
              <a:buFont typeface="Wingdings" pitchFamily="2" charset="2"/>
              <a:buChar char="§"/>
            </a:pPr>
            <a:endParaRPr lang="en-US" sz="1900" dirty="0">
              <a:latin typeface="Century Gothic" panose="020B0502020202020204" pitchFamily="34" charset="0"/>
              <a:ea typeface="Times New Roman" panose="02020603050405020304" pitchFamily="18" charset="0"/>
            </a:endParaRPr>
          </a:p>
          <a:p>
            <a:pPr>
              <a:spcBef>
                <a:spcPts val="600"/>
              </a:spcBef>
              <a:buFont typeface="Wingdings" pitchFamily="2" charset="2"/>
              <a:buChar char="§"/>
            </a:pPr>
            <a:endParaRPr lang="en-US" sz="2000" dirty="0">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30</a:t>
            </a:fld>
            <a:endParaRPr lang="en-US" dirty="0"/>
          </a:p>
        </p:txBody>
      </p:sp>
      <p:pic>
        <p:nvPicPr>
          <p:cNvPr id="1026" name="Picture 2">
            <a:extLst>
              <a:ext uri="{FF2B5EF4-FFF2-40B4-BE49-F238E27FC236}">
                <a16:creationId xmlns:a16="http://schemas.microsoft.com/office/drawing/2014/main" id="{D2BCF7E9-816F-122B-B4D1-855843616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2770" y="1186983"/>
            <a:ext cx="3799230"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09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Keyed Hash function</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180753" cy="5103791"/>
          </a:xfrm>
        </p:spPr>
        <p:txBody>
          <a:bodyPr>
            <a:normAutofit/>
          </a:bodyPr>
          <a:lstStyle/>
          <a:p>
            <a:pPr>
              <a:spcBef>
                <a:spcPts val="600"/>
              </a:spcBef>
              <a:buFont typeface="Wingdings" pitchFamily="2" charset="2"/>
              <a:buChar char="§"/>
            </a:pPr>
            <a:r>
              <a:rPr lang="en-US" sz="1900" dirty="0">
                <a:latin typeface="Century Gothic" panose="020B0502020202020204" pitchFamily="34" charset="0"/>
              </a:rPr>
              <a:t>A hash function can be modified to accept a </a:t>
            </a:r>
            <a:r>
              <a:rPr lang="en-US" sz="1900" u="sng" dirty="0">
                <a:latin typeface="Century Gothic" panose="020B0502020202020204" pitchFamily="34" charset="0"/>
              </a:rPr>
              <a:t>key</a:t>
            </a:r>
            <a:r>
              <a:rPr lang="en-US" sz="1900" dirty="0">
                <a:latin typeface="Century Gothic" panose="020B0502020202020204" pitchFamily="34" charset="0"/>
              </a:rPr>
              <a:t>. If Bob and Alice have exchanged a key, Bob can send Alice a text that can be checked for integrity by Alice, and at the same time only Bob can be the creator of the digest. </a:t>
            </a:r>
          </a:p>
          <a:p>
            <a:pPr>
              <a:spcBef>
                <a:spcPts val="600"/>
              </a:spcBef>
              <a:buFont typeface="Wingdings" pitchFamily="2" charset="2"/>
              <a:buChar char="§"/>
            </a:pPr>
            <a:r>
              <a:rPr lang="en-US" sz="1900" dirty="0">
                <a:latin typeface="Century Gothic" panose="020B0502020202020204" pitchFamily="34" charset="0"/>
              </a:rPr>
              <a:t>The simplest way of adding a key to a hash function would be to hash the composite string of the input text and the key, although this scheme is considered unsafe. </a:t>
            </a:r>
          </a:p>
          <a:p>
            <a:pPr>
              <a:spcBef>
                <a:spcPts val="600"/>
              </a:spcBef>
              <a:buFont typeface="Wingdings" pitchFamily="2" charset="2"/>
              <a:buChar char="§"/>
            </a:pPr>
            <a:r>
              <a:rPr lang="en-US" sz="1900" dirty="0">
                <a:latin typeface="Century Gothic" panose="020B0502020202020204" pitchFamily="34" charset="0"/>
              </a:rPr>
              <a:t>Recommendation RFC 2104 describes a more elaborate scheme of reinforcing any hash function with a key, which is known as </a:t>
            </a:r>
            <a:r>
              <a:rPr lang="en-US" sz="1900" u="sng" dirty="0">
                <a:latin typeface="Century Gothic" panose="020B0502020202020204" pitchFamily="34" charset="0"/>
              </a:rPr>
              <a:t>HMAC</a:t>
            </a:r>
            <a:r>
              <a:rPr lang="en-US" sz="1900" dirty="0">
                <a:latin typeface="Century Gothic" panose="020B0502020202020204" pitchFamily="34" charset="0"/>
              </a:rPr>
              <a:t> (Keyed Hashing for Message Authentication).</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2000" dirty="0">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31</a:t>
            </a:fld>
            <a:endParaRPr lang="en-US" dirty="0"/>
          </a:p>
        </p:txBody>
      </p:sp>
    </p:spTree>
    <p:extLst>
      <p:ext uri="{BB962C8B-B14F-4D97-AF65-F5344CB8AC3E}">
        <p14:creationId xmlns:p14="http://schemas.microsoft.com/office/powerpoint/2010/main" val="422511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Communication protocols and security protocols</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32</a:t>
            </a:fld>
            <a:endParaRPr lang="en-US" dirty="0"/>
          </a:p>
        </p:txBody>
      </p:sp>
      <p:pic>
        <p:nvPicPr>
          <p:cNvPr id="11" name="Picture Placeholder 10" descr="A typewriter with many black cords&#10;&#10;Description automatically generated">
            <a:extLst>
              <a:ext uri="{FF2B5EF4-FFF2-40B4-BE49-F238E27FC236}">
                <a16:creationId xmlns:a16="http://schemas.microsoft.com/office/drawing/2014/main" id="{1AD8BFA1-3B26-D313-6380-876FE8E12A5B}"/>
              </a:ext>
            </a:extLst>
          </p:cNvPr>
          <p:cNvPicPr>
            <a:picLocks noGrp="1" noChangeAspect="1"/>
          </p:cNvPicPr>
          <p:nvPr>
            <p:ph type="pic" sz="quarter" idx="11"/>
          </p:nvPr>
        </p:nvPicPr>
        <p:blipFill>
          <a:blip r:embed="rId4"/>
          <a:srcRect l="1123" r="1123"/>
          <a:stretch>
            <a:fillRect/>
          </a:stretch>
        </p:blipFill>
        <p:spPr/>
      </p:pic>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a:bodyPr>
          <a:lstStyle/>
          <a:p>
            <a:pPr>
              <a:spcBef>
                <a:spcPts val="600"/>
              </a:spcBef>
              <a:buFont typeface="Wingdings" pitchFamily="2" charset="2"/>
              <a:buChar char="§"/>
            </a:pPr>
            <a:r>
              <a:rPr lang="en-US" sz="1900" dirty="0">
                <a:latin typeface="Century Gothic" panose="020B0502020202020204" pitchFamily="34" charset="0"/>
              </a:rPr>
              <a:t>A communication protocol is a set of rules that enable a group of communicating entities (at least two) to achieve a goal. </a:t>
            </a:r>
          </a:p>
          <a:p>
            <a:pPr>
              <a:spcBef>
                <a:spcPts val="600"/>
              </a:spcBef>
              <a:buFont typeface="Wingdings" pitchFamily="2" charset="2"/>
              <a:buChar char="§"/>
            </a:pPr>
            <a:r>
              <a:rPr lang="en-US" sz="1900" dirty="0">
                <a:latin typeface="Century Gothic" panose="020B0502020202020204" pitchFamily="34" charset="0"/>
              </a:rPr>
              <a:t>In other words, a communication protocols is a distributed algorithm, i.e. an algorithm which comprises steps that are executed by communicating entities. I</a:t>
            </a:r>
          </a:p>
          <a:p>
            <a:pPr>
              <a:spcBef>
                <a:spcPts val="600"/>
              </a:spcBef>
              <a:buFont typeface="Wingdings" pitchFamily="2" charset="2"/>
              <a:buChar char="§"/>
            </a:pPr>
            <a:r>
              <a:rPr lang="en-US" sz="1900" dirty="0">
                <a:latin typeface="Century Gothic" panose="020B0502020202020204" pitchFamily="34" charset="0"/>
              </a:rPr>
              <a:t>In each step an entity may start executing a task, after having received messages that are prerequisites or triggers for the execution of the task.</a:t>
            </a:r>
          </a:p>
          <a:p>
            <a:pPr>
              <a:spcBef>
                <a:spcPts val="600"/>
              </a:spcBef>
              <a:buFont typeface="Wingdings" pitchFamily="2" charset="2"/>
              <a:buChar char="§"/>
            </a:pPr>
            <a:r>
              <a:rPr lang="en-US" sz="1900" dirty="0">
                <a:latin typeface="Century Gothic" panose="020B0502020202020204" pitchFamily="34" charset="0"/>
              </a:rPr>
              <a:t>A security protocol is a set of rules used by the entities of a security system. The objective of a security protocol is to achieve a security related result.</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2000" dirty="0">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4294184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Security protocol example</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33</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fontScale="92500" lnSpcReduction="20000"/>
          </a:bodyPr>
          <a:lstStyle/>
          <a:p>
            <a:pPr>
              <a:spcBef>
                <a:spcPts val="600"/>
              </a:spcBef>
              <a:buFont typeface="Wingdings" pitchFamily="2" charset="2"/>
              <a:buChar char="§"/>
            </a:pPr>
            <a:r>
              <a:rPr lang="en-US" sz="1900" dirty="0">
                <a:latin typeface="Century Gothic" panose="020B0502020202020204" pitchFamily="34" charset="0"/>
              </a:rPr>
              <a:t>A protocol can describe message exchanges between the remote control and the car locking mechanism. </a:t>
            </a:r>
          </a:p>
          <a:p>
            <a:pPr>
              <a:spcBef>
                <a:spcPts val="600"/>
              </a:spcBef>
              <a:buFont typeface="Wingdings" pitchFamily="2" charset="2"/>
              <a:buChar char="§"/>
            </a:pPr>
            <a:r>
              <a:rPr lang="en-US" sz="1900" dirty="0">
                <a:latin typeface="Century Gothic" panose="020B0502020202020204" pitchFamily="34" charset="0"/>
              </a:rPr>
              <a:t>In the first version of the protocol the remote-control device emits a signal, which is recognized by the locking mechanism. </a:t>
            </a:r>
          </a:p>
          <a:p>
            <a:pPr>
              <a:spcBef>
                <a:spcPts val="600"/>
              </a:spcBef>
              <a:buFont typeface="Wingdings" pitchFamily="2" charset="2"/>
              <a:buChar char="§"/>
            </a:pPr>
            <a:r>
              <a:rPr lang="en-US" sz="1900" dirty="0">
                <a:latin typeface="Century Gothic" panose="020B0502020202020204" pitchFamily="34" charset="0"/>
              </a:rPr>
              <a:t>The valet attack can be performed by a parking employee (valet) that can record the signal. The employee can later reproduce the signal to trick the locking mechanism. </a:t>
            </a:r>
          </a:p>
          <a:p>
            <a:pPr>
              <a:spcBef>
                <a:spcPts val="600"/>
              </a:spcBef>
              <a:buFont typeface="Wingdings" pitchFamily="2" charset="2"/>
              <a:buChar char="§"/>
            </a:pPr>
            <a:r>
              <a:rPr lang="en-US" sz="1900" dirty="0">
                <a:latin typeface="Century Gothic" panose="020B0502020202020204" pitchFamily="34" charset="0"/>
              </a:rPr>
              <a:t>In a second-generation protocol the remote-control sends a pseudorandom number to the locking mechanism, and the number changes after every usage in some predefined manner. The car lock control mechanism must compute the same number and compare it with the incoming number.</a:t>
            </a:r>
          </a:p>
          <a:p>
            <a:pPr>
              <a:spcBef>
                <a:spcPts val="600"/>
              </a:spcBef>
              <a:buFont typeface="Wingdings" pitchFamily="2" charset="2"/>
              <a:buChar char="§"/>
            </a:pPr>
            <a:r>
              <a:rPr lang="en-US" sz="1900" dirty="0">
                <a:latin typeface="Century Gothic" panose="020B0502020202020204" pitchFamily="34" charset="0"/>
              </a:rPr>
              <a:t>A second-generation attacker will try to discover the algorithm that changes the number.</a:t>
            </a:r>
            <a:endParaRPr lang="en-US" sz="2000" dirty="0">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9" name="Picture Placeholder 8" descr="A close up of a car key&#10;&#10;Description automatically generated">
            <a:extLst>
              <a:ext uri="{FF2B5EF4-FFF2-40B4-BE49-F238E27FC236}">
                <a16:creationId xmlns:a16="http://schemas.microsoft.com/office/drawing/2014/main" id="{6AB05F96-4FD4-0940-AB72-B14F5F1576AE}"/>
              </a:ext>
            </a:extLst>
          </p:cNvPr>
          <p:cNvPicPr>
            <a:picLocks noGrp="1" noChangeAspect="1"/>
          </p:cNvPicPr>
          <p:nvPr>
            <p:ph type="pic" sz="quarter" idx="11"/>
          </p:nvPr>
        </p:nvPicPr>
        <p:blipFill>
          <a:blip r:embed="rId4"/>
          <a:srcRect l="5358" r="5358"/>
          <a:stretch>
            <a:fillRect/>
          </a:stretch>
        </p:blipFill>
        <p:spPr/>
      </p:pic>
    </p:spTree>
    <p:extLst>
      <p:ext uri="{BB962C8B-B14F-4D97-AF65-F5344CB8AC3E}">
        <p14:creationId xmlns:p14="http://schemas.microsoft.com/office/powerpoint/2010/main" val="346372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Secure communications</a:t>
            </a:r>
            <a:endParaRPr lang="en-US" dirty="0"/>
          </a:p>
        </p:txBody>
      </p:sp>
      <p:sp>
        <p:nvSpPr>
          <p:cNvPr id="24" name="Text Placeholder 23">
            <a:extLst>
              <a:ext uri="{FF2B5EF4-FFF2-40B4-BE49-F238E27FC236}">
                <a16:creationId xmlns:a16="http://schemas.microsoft.com/office/drawing/2014/main" id="{A67690BC-58BE-BD46-38A4-61EC504EA898}"/>
              </a:ext>
            </a:extLst>
          </p:cNvPr>
          <p:cNvSpPr>
            <a:spLocks noGrp="1"/>
          </p:cNvSpPr>
          <p:nvPr>
            <p:ph sz="quarter" idx="17"/>
          </p:nvPr>
        </p:nvSpPr>
        <p:spPr>
          <a:xfrm>
            <a:off x="615463" y="1186983"/>
            <a:ext cx="6180753" cy="5103791"/>
          </a:xfrm>
        </p:spPr>
        <p:txBody>
          <a:bodyPr>
            <a:normAutofit fontScale="92500" lnSpcReduction="20000"/>
          </a:bodyPr>
          <a:lstStyle/>
          <a:p>
            <a:pPr>
              <a:spcBef>
                <a:spcPts val="600"/>
              </a:spcBef>
              <a:buFont typeface="Wingdings" pitchFamily="2" charset="2"/>
              <a:buChar char="§"/>
            </a:pPr>
            <a:r>
              <a:rPr lang="en-US" sz="1900" dirty="0">
                <a:latin typeface="Century Gothic" panose="020B0502020202020204" pitchFamily="34" charset="0"/>
              </a:rPr>
              <a:t>The Transmission Control Protocol (TCP) provides reliable data transfer between applications running on different machines. The SSL/TLS (Secure Sockets Layer / Transport Layer Security) protocol suite provides the additionally needed security and privacy. </a:t>
            </a:r>
          </a:p>
          <a:p>
            <a:pPr>
              <a:spcBef>
                <a:spcPts val="600"/>
              </a:spcBef>
              <a:buFont typeface="Wingdings" pitchFamily="2" charset="2"/>
              <a:buChar char="§"/>
            </a:pPr>
            <a:r>
              <a:rPr lang="en-US" sz="1900" dirty="0">
                <a:latin typeface="Century Gothic" panose="020B0502020202020204" pitchFamily="34" charset="0"/>
              </a:rPr>
              <a:t>The communicating parties rely on symmetric cryptography; therefore they must agree on a cipher that both can support, and of course keys must be exchanged before encrypted data transfer begins.</a:t>
            </a:r>
          </a:p>
          <a:p>
            <a:pPr>
              <a:spcBef>
                <a:spcPts val="600"/>
              </a:spcBef>
              <a:buFont typeface="Wingdings" pitchFamily="2" charset="2"/>
              <a:buChar char="§"/>
            </a:pPr>
            <a:r>
              <a:rPr lang="en-US" sz="1900" dirty="0">
                <a:latin typeface="Century Gothic" panose="020B0502020202020204" pitchFamily="34" charset="0"/>
              </a:rPr>
              <a:t> Since the first SSL versions in the 90s, and its subsequent development into TLS, the protocol has been extensively redesigned quite a few times in order to provide defense against various attacks. In this respect, the original communication-oriented protocol has been heavily reshaped by security considerations.</a:t>
            </a:r>
          </a:p>
          <a:p>
            <a:pPr>
              <a:spcBef>
                <a:spcPts val="600"/>
              </a:spcBef>
              <a:buFont typeface="Wingdings" pitchFamily="2" charset="2"/>
              <a:buChar char="§"/>
            </a:pPr>
            <a:r>
              <a:rPr lang="en-US" sz="1900" dirty="0">
                <a:latin typeface="Century Gothic" panose="020B0502020202020204" pitchFamily="34" charset="0"/>
              </a:rPr>
              <a:t> In view of the growing threats in all aspects of communication, this process exemplifies the life-cycle of several protocols that start as communication protocols and acquire plenty of security features, which mark their evolution towards security protocols.</a:t>
            </a:r>
          </a:p>
          <a:p>
            <a:pPr>
              <a:spcBef>
                <a:spcPts val="600"/>
              </a:spcBef>
              <a:buFont typeface="Wingdings" pitchFamily="2" charset="2"/>
              <a:buChar char="§"/>
            </a:pPr>
            <a:endParaRPr lang="en-US" sz="2000" dirty="0">
              <a:latin typeface="Century Gothic" panose="020B0502020202020204" pitchFamily="34" charset="0"/>
              <a:ea typeface="Times New Roman" panose="02020603050405020304" pitchFamily="18"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34</a:t>
            </a:fld>
            <a:endParaRPr lang="en-US" dirty="0"/>
          </a:p>
        </p:txBody>
      </p:sp>
      <p:pic>
        <p:nvPicPr>
          <p:cNvPr id="3" name="Picture 2" descr="A diagram of a software system&#10;&#10;Description automatically generated with medium confidence">
            <a:extLst>
              <a:ext uri="{FF2B5EF4-FFF2-40B4-BE49-F238E27FC236}">
                <a16:creationId xmlns:a16="http://schemas.microsoft.com/office/drawing/2014/main" id="{15316208-5105-A926-7B09-5F201ABCB952}"/>
              </a:ext>
            </a:extLst>
          </p:cNvPr>
          <p:cNvPicPr>
            <a:picLocks noChangeAspect="1"/>
          </p:cNvPicPr>
          <p:nvPr/>
        </p:nvPicPr>
        <p:blipFill>
          <a:blip r:embed="rId2"/>
          <a:stretch>
            <a:fillRect/>
          </a:stretch>
        </p:blipFill>
        <p:spPr>
          <a:xfrm>
            <a:off x="7871255" y="202101"/>
            <a:ext cx="4178948" cy="5715934"/>
          </a:xfrm>
          <a:prstGeom prst="rect">
            <a:avLst/>
          </a:prstGeom>
        </p:spPr>
      </p:pic>
      <p:sp>
        <p:nvSpPr>
          <p:cNvPr id="4" name="TextBox 3">
            <a:extLst>
              <a:ext uri="{FF2B5EF4-FFF2-40B4-BE49-F238E27FC236}">
                <a16:creationId xmlns:a16="http://schemas.microsoft.com/office/drawing/2014/main" id="{AED12B97-1C0C-1198-627C-3261C8A32BA2}"/>
              </a:ext>
            </a:extLst>
          </p:cNvPr>
          <p:cNvSpPr txBox="1"/>
          <p:nvPr/>
        </p:nvSpPr>
        <p:spPr>
          <a:xfrm>
            <a:off x="9172799" y="5889268"/>
            <a:ext cx="2206053" cy="369332"/>
          </a:xfrm>
          <a:prstGeom prst="rect">
            <a:avLst/>
          </a:prstGeom>
          <a:noFill/>
        </p:spPr>
        <p:txBody>
          <a:bodyPr wrap="none" rtlCol="0">
            <a:spAutoFit/>
          </a:bodyPr>
          <a:lstStyle/>
          <a:p>
            <a:r>
              <a:rPr lang="en-GR" dirty="0"/>
              <a:t>TLS 1.3 handshake</a:t>
            </a:r>
          </a:p>
        </p:txBody>
      </p:sp>
    </p:spTree>
    <p:extLst>
      <p:ext uri="{BB962C8B-B14F-4D97-AF65-F5344CB8AC3E}">
        <p14:creationId xmlns:p14="http://schemas.microsoft.com/office/powerpoint/2010/main" val="3873471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Authentication</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35</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a:bodyPr>
          <a:lstStyle/>
          <a:p>
            <a:pPr>
              <a:spcBef>
                <a:spcPts val="600"/>
              </a:spcBef>
              <a:buFont typeface="Wingdings" pitchFamily="2" charset="2"/>
              <a:buChar char="§"/>
            </a:pPr>
            <a:r>
              <a:rPr lang="en-US" sz="1900" dirty="0">
                <a:latin typeface="Century Gothic" panose="020B0502020202020204" pitchFamily="34" charset="0"/>
              </a:rPr>
              <a:t>User authentication is a process that allows only authorized entities (individuals, applications, or services) to gain access to systems and resources. It involves two steps: </a:t>
            </a:r>
          </a:p>
          <a:p>
            <a:pPr lvl="1">
              <a:spcBef>
                <a:spcPts val="600"/>
              </a:spcBef>
              <a:buFont typeface="Wingdings" pitchFamily="2" charset="2"/>
              <a:buChar char="ü"/>
            </a:pPr>
            <a:r>
              <a:rPr lang="en-US" sz="1900" dirty="0">
                <a:latin typeface="Century Gothic" panose="020B0502020202020204" pitchFamily="34" charset="0"/>
              </a:rPr>
              <a:t>Identification, in which the entity provides an identifier to the authentication control subsystem. </a:t>
            </a:r>
          </a:p>
          <a:p>
            <a:pPr lvl="1">
              <a:spcBef>
                <a:spcPts val="600"/>
              </a:spcBef>
              <a:buFont typeface="Wingdings" pitchFamily="2" charset="2"/>
              <a:buChar char="ü"/>
            </a:pPr>
            <a:r>
              <a:rPr lang="en-US" sz="1900" dirty="0">
                <a:latin typeface="Century Gothic" panose="020B0502020202020204" pitchFamily="34" charset="0"/>
              </a:rPr>
              <a:t>Authentication, in which the entity provides a strong indication that proves the unique relationship of the identifier to the entity.</a:t>
            </a:r>
          </a:p>
          <a:p>
            <a:pPr>
              <a:spcBef>
                <a:spcPts val="600"/>
              </a:spcBef>
              <a:buFont typeface="Wingdings" pitchFamily="2" charset="2"/>
              <a:buChar char="§"/>
            </a:pPr>
            <a:r>
              <a:rPr lang="en-US" sz="1900" dirty="0">
                <a:latin typeface="Century Gothic" panose="020B0502020202020204" pitchFamily="34" charset="0"/>
              </a:rPr>
              <a:t>In the simplest kind of user authentication to a computer, the user provides a name and a password</a:t>
            </a:r>
          </a:p>
          <a:p>
            <a:pPr>
              <a:spcBef>
                <a:spcPts val="600"/>
              </a:spcBef>
              <a:buFont typeface="Wingdings" pitchFamily="2" charset="2"/>
              <a:buChar char="§"/>
            </a:pPr>
            <a:endParaRPr lang="en-US" sz="19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7" name="Picture Placeholder 6" descr="A close-up of a lock on a door&#10;&#10;Description automatically generated">
            <a:extLst>
              <a:ext uri="{FF2B5EF4-FFF2-40B4-BE49-F238E27FC236}">
                <a16:creationId xmlns:a16="http://schemas.microsoft.com/office/drawing/2014/main" id="{8FEB4170-707C-5F63-5E89-B8E4174C3C50}"/>
              </a:ext>
            </a:extLst>
          </p:cNvPr>
          <p:cNvPicPr>
            <a:picLocks noGrp="1" noChangeAspect="1"/>
          </p:cNvPicPr>
          <p:nvPr>
            <p:ph type="pic" sz="quarter" idx="11"/>
          </p:nvPr>
        </p:nvPicPr>
        <p:blipFill>
          <a:blip r:embed="rId4"/>
          <a:srcRect l="22516" r="22516"/>
          <a:stretch>
            <a:fillRect/>
          </a:stretch>
        </p:blipFill>
        <p:spPr/>
      </p:pic>
    </p:spTree>
    <p:extLst>
      <p:ext uri="{BB962C8B-B14F-4D97-AF65-F5344CB8AC3E}">
        <p14:creationId xmlns:p14="http://schemas.microsoft.com/office/powerpoint/2010/main" val="1712539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Authentication technologies for humans</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36</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fontScale="92500" lnSpcReduction="10000"/>
          </a:bodyPr>
          <a:lstStyle/>
          <a:p>
            <a:pPr>
              <a:spcBef>
                <a:spcPts val="600"/>
              </a:spcBef>
              <a:buFont typeface="Wingdings" pitchFamily="2" charset="2"/>
              <a:buChar char="§"/>
            </a:pPr>
            <a:r>
              <a:rPr lang="en-US" sz="1900" dirty="0">
                <a:latin typeface="Century Gothic" panose="020B0502020202020204" pitchFamily="34" charset="0"/>
              </a:rPr>
              <a:t>When a human user is involved, the proof may be </a:t>
            </a:r>
          </a:p>
          <a:p>
            <a:pPr lvl="1">
              <a:spcBef>
                <a:spcPts val="600"/>
              </a:spcBef>
              <a:buFont typeface="Wingdings" pitchFamily="2" charset="2"/>
              <a:buChar char="§"/>
            </a:pPr>
            <a:r>
              <a:rPr lang="en-US" sz="1900" dirty="0">
                <a:latin typeface="Century Gothic" panose="020B0502020202020204" pitchFamily="34" charset="0"/>
              </a:rPr>
              <a:t>something the user knows, e.g. a password, </a:t>
            </a:r>
          </a:p>
          <a:p>
            <a:pPr lvl="1">
              <a:spcBef>
                <a:spcPts val="600"/>
              </a:spcBef>
              <a:buFont typeface="Wingdings" pitchFamily="2" charset="2"/>
              <a:buChar char="§"/>
            </a:pPr>
            <a:r>
              <a:rPr lang="en-US" sz="1900" dirty="0">
                <a:latin typeface="Century Gothic" panose="020B0502020202020204" pitchFamily="34" charset="0"/>
              </a:rPr>
              <a:t>something the user has, e.g. a card token or a phone or a digital certificate, or </a:t>
            </a:r>
          </a:p>
          <a:p>
            <a:pPr lvl="1">
              <a:spcBef>
                <a:spcPts val="600"/>
              </a:spcBef>
              <a:buFont typeface="Wingdings" pitchFamily="2" charset="2"/>
              <a:buChar char="§"/>
            </a:pPr>
            <a:r>
              <a:rPr lang="en-US" sz="1900" dirty="0">
                <a:latin typeface="Century Gothic" panose="020B0502020202020204" pitchFamily="34" charset="0"/>
              </a:rPr>
              <a:t>something the user is, e.g. a fingerprint or an iris scan, or </a:t>
            </a:r>
          </a:p>
          <a:p>
            <a:pPr lvl="1">
              <a:spcBef>
                <a:spcPts val="600"/>
              </a:spcBef>
              <a:buFont typeface="Wingdings" pitchFamily="2" charset="2"/>
              <a:buChar char="§"/>
            </a:pPr>
            <a:r>
              <a:rPr lang="en-US" sz="1900" dirty="0">
                <a:latin typeface="Century Gothic" panose="020B0502020202020204" pitchFamily="34" charset="0"/>
              </a:rPr>
              <a:t>something the user does, e.g. handwriting, voice pattern. </a:t>
            </a:r>
          </a:p>
          <a:p>
            <a:pPr>
              <a:spcBef>
                <a:spcPts val="600"/>
              </a:spcBef>
              <a:buFont typeface="Wingdings" pitchFamily="2" charset="2"/>
              <a:buChar char="§"/>
            </a:pPr>
            <a:r>
              <a:rPr lang="en-US" sz="1900" dirty="0">
                <a:latin typeface="Century Gothic" panose="020B0502020202020204" pitchFamily="34" charset="0"/>
              </a:rPr>
              <a:t>Essential properties of the “proof” are uniqueness and secrecy: Nobody else knows the password, or is in possession of the same token, or has a similar fingerprint.</a:t>
            </a:r>
          </a:p>
          <a:p>
            <a:pPr>
              <a:spcBef>
                <a:spcPts val="600"/>
              </a:spcBef>
              <a:buFont typeface="Wingdings" pitchFamily="2" charset="2"/>
              <a:buChar char="§"/>
            </a:pPr>
            <a:r>
              <a:rPr lang="en-US" sz="1900" dirty="0">
                <a:latin typeface="Century Gothic" panose="020B0502020202020204" pitchFamily="34" charset="0"/>
              </a:rPr>
              <a:t>If the level of certainty is considered inadequate for an application, additional authentication data can be required (second factor authentication). </a:t>
            </a: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8" name="Picture Placeholder 7" descr="A close-up of a fingerprint&#10;&#10;Description automatically generated">
            <a:extLst>
              <a:ext uri="{FF2B5EF4-FFF2-40B4-BE49-F238E27FC236}">
                <a16:creationId xmlns:a16="http://schemas.microsoft.com/office/drawing/2014/main" id="{59C7400C-CBD0-B964-B146-78437D172ACD}"/>
              </a:ext>
            </a:extLst>
          </p:cNvPr>
          <p:cNvPicPr>
            <a:picLocks noGrp="1" noChangeAspect="1"/>
          </p:cNvPicPr>
          <p:nvPr>
            <p:ph type="pic" sz="quarter" idx="11"/>
          </p:nvPr>
        </p:nvPicPr>
        <p:blipFill>
          <a:blip r:embed="rId4"/>
          <a:srcRect t="4203" b="4203"/>
          <a:stretch>
            <a:fillRect/>
          </a:stretch>
        </p:blipFill>
        <p:spPr/>
      </p:pic>
    </p:spTree>
    <p:extLst>
      <p:ext uri="{BB962C8B-B14F-4D97-AF65-F5344CB8AC3E}">
        <p14:creationId xmlns:p14="http://schemas.microsoft.com/office/powerpoint/2010/main" val="2318401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Access control</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37</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lnSpcReduction="10000"/>
          </a:bodyPr>
          <a:lstStyle/>
          <a:p>
            <a:pPr>
              <a:spcBef>
                <a:spcPts val="600"/>
              </a:spcBef>
              <a:buFont typeface="Wingdings" pitchFamily="2" charset="2"/>
              <a:buChar char="§"/>
            </a:pPr>
            <a:r>
              <a:rPr lang="en-US" sz="1900" dirty="0">
                <a:latin typeface="Century Gothic" panose="020B0502020202020204" pitchFamily="34" charset="0"/>
              </a:rPr>
              <a:t>After an entity successfully finishes the authentication process, the entity gains access to system resources. </a:t>
            </a:r>
          </a:p>
          <a:p>
            <a:pPr>
              <a:spcBef>
                <a:spcPts val="600"/>
              </a:spcBef>
              <a:buFont typeface="Wingdings" pitchFamily="2" charset="2"/>
              <a:buChar char="§"/>
            </a:pPr>
            <a:r>
              <a:rPr lang="en-US" sz="1900" dirty="0">
                <a:latin typeface="Century Gothic" panose="020B0502020202020204" pitchFamily="34" charset="0"/>
              </a:rPr>
              <a:t>Access control determines the system resources that can be accessed and the type of access allowed for each resource. </a:t>
            </a:r>
          </a:p>
          <a:p>
            <a:pPr>
              <a:spcBef>
                <a:spcPts val="600"/>
              </a:spcBef>
              <a:buFont typeface="Wingdings" pitchFamily="2" charset="2"/>
              <a:buChar char="§"/>
            </a:pPr>
            <a:r>
              <a:rPr lang="en-US" sz="1900" dirty="0">
                <a:latin typeface="Century Gothic" panose="020B0502020202020204" pitchFamily="34" charset="0"/>
              </a:rPr>
              <a:t>For example, user A may have only read access to a file, while user B may have read, modify, and delete rights. </a:t>
            </a:r>
          </a:p>
          <a:p>
            <a:pPr>
              <a:spcBef>
                <a:spcPts val="600"/>
              </a:spcBef>
              <a:buFont typeface="Wingdings" pitchFamily="2" charset="2"/>
              <a:buChar char="§"/>
            </a:pPr>
            <a:r>
              <a:rPr lang="en-US" sz="1900" dirty="0">
                <a:latin typeface="Century Gothic" panose="020B0502020202020204" pitchFamily="34" charset="0"/>
              </a:rPr>
              <a:t>Access control can be implemented by using different approaches. In some systems each user is given explicit per resource access. In other systems access can be role based, i.e. a user belongs to one or more role groups (e.g. administrators, operators, common users), and users in the same group gain similar rights.</a:t>
            </a: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14" name="Picture Placeholder 13" descr="A screenshot of a computer&#10;&#10;Description automatically generated">
            <a:extLst>
              <a:ext uri="{FF2B5EF4-FFF2-40B4-BE49-F238E27FC236}">
                <a16:creationId xmlns:a16="http://schemas.microsoft.com/office/drawing/2014/main" id="{B0155723-36D8-ED1C-2057-FEF93BDAE1C4}"/>
              </a:ext>
            </a:extLst>
          </p:cNvPr>
          <p:cNvPicPr>
            <a:picLocks noGrp="1" noChangeAspect="1"/>
          </p:cNvPicPr>
          <p:nvPr>
            <p:ph type="pic" sz="quarter" idx="11"/>
          </p:nvPr>
        </p:nvPicPr>
        <p:blipFill>
          <a:blip r:embed="rId4"/>
          <a:srcRect t="4034" b="4034"/>
          <a:stretch>
            <a:fillRect/>
          </a:stretch>
        </p:blipFill>
        <p:spPr/>
      </p:pic>
    </p:spTree>
    <p:extLst>
      <p:ext uri="{BB962C8B-B14F-4D97-AF65-F5344CB8AC3E}">
        <p14:creationId xmlns:p14="http://schemas.microsoft.com/office/powerpoint/2010/main" val="1775548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Isolation and compartmentalization</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38</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fontScale="92500" lnSpcReduction="10000"/>
          </a:bodyPr>
          <a:lstStyle/>
          <a:p>
            <a:pPr>
              <a:spcBef>
                <a:spcPts val="600"/>
              </a:spcBef>
              <a:buFont typeface="Wingdings" pitchFamily="2" charset="2"/>
              <a:buChar char="§"/>
            </a:pPr>
            <a:r>
              <a:rPr lang="en-US" sz="1900" dirty="0">
                <a:latin typeface="Century Gothic" panose="020B0502020202020204" pitchFamily="34" charset="0"/>
              </a:rPr>
              <a:t>Isolation coupled with access control is an old security (and privacy) protection concept. </a:t>
            </a:r>
          </a:p>
          <a:p>
            <a:pPr>
              <a:spcBef>
                <a:spcPts val="600"/>
              </a:spcBef>
              <a:buFont typeface="Wingdings" pitchFamily="2" charset="2"/>
              <a:buChar char="§"/>
            </a:pPr>
            <a:r>
              <a:rPr lang="en-US" sz="1900" dirty="0">
                <a:latin typeface="Century Gothic" panose="020B0502020202020204" pitchFamily="34" charset="0"/>
              </a:rPr>
              <a:t>The first banking and airline networks used privately owned or leased links. Today, they use the Internet, albeit with additional protection. Critical industrial systems are still isolated from external communications. </a:t>
            </a:r>
          </a:p>
          <a:p>
            <a:pPr>
              <a:spcBef>
                <a:spcPts val="600"/>
              </a:spcBef>
              <a:buFont typeface="Wingdings" pitchFamily="2" charset="2"/>
              <a:buChar char="§"/>
            </a:pPr>
            <a:r>
              <a:rPr lang="en-US" sz="1900" dirty="0">
                <a:latin typeface="Century Gothic" panose="020B0502020202020204" pitchFamily="34" charset="0"/>
              </a:rPr>
              <a:t>Firewalls in a network scan data packets and allow or forbid entrance to specific areas and systems. </a:t>
            </a:r>
          </a:p>
          <a:p>
            <a:pPr>
              <a:spcBef>
                <a:spcPts val="600"/>
              </a:spcBef>
              <a:buFont typeface="Wingdings" pitchFamily="2" charset="2"/>
              <a:buChar char="§"/>
            </a:pPr>
            <a:r>
              <a:rPr lang="en-US" sz="1900" dirty="0">
                <a:latin typeface="Century Gothic" panose="020B0502020202020204" pitchFamily="34" charset="0"/>
              </a:rPr>
              <a:t>Before being installed in a computer, suspicious software can be tested in "sandboxes.”</a:t>
            </a:r>
          </a:p>
          <a:p>
            <a:pPr>
              <a:spcBef>
                <a:spcPts val="600"/>
              </a:spcBef>
              <a:buFont typeface="Wingdings" pitchFamily="2" charset="2"/>
              <a:buChar char="§"/>
            </a:pPr>
            <a:r>
              <a:rPr lang="en-US" sz="1900" dirty="0">
                <a:latin typeface="Century Gothic" panose="020B0502020202020204" pitchFamily="34" charset="0"/>
              </a:rPr>
              <a:t>In a military installation different users have different access rights to separate (possibly protected) spaces and resources according to their "clearance" (level of access rights).</a:t>
            </a:r>
          </a:p>
          <a:p>
            <a:pPr>
              <a:spcBef>
                <a:spcPts val="600"/>
              </a:spcBef>
              <a:buFont typeface="Wingdings" pitchFamily="2" charset="2"/>
              <a:buChar char="§"/>
            </a:pPr>
            <a:r>
              <a:rPr lang="en-US" sz="1900" dirty="0">
                <a:latin typeface="Century Gothic" panose="020B0502020202020204" pitchFamily="34" charset="0"/>
              </a:rPr>
              <a:t>Dividing networks in parts enables the defense to put control points, e.g. firewalls, between parts. </a:t>
            </a: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9" name="Picture Placeholder 8" descr="A drawing of a ship&#10;&#10;Description automatically generated">
            <a:extLst>
              <a:ext uri="{FF2B5EF4-FFF2-40B4-BE49-F238E27FC236}">
                <a16:creationId xmlns:a16="http://schemas.microsoft.com/office/drawing/2014/main" id="{78799CDA-3BB5-3F89-F6ED-EF356743B5E0}"/>
              </a:ext>
            </a:extLst>
          </p:cNvPr>
          <p:cNvPicPr>
            <a:picLocks noGrp="1" noChangeAspect="1"/>
          </p:cNvPicPr>
          <p:nvPr>
            <p:ph type="pic" sz="quarter" idx="11"/>
          </p:nvPr>
        </p:nvPicPr>
        <p:blipFill>
          <a:blip r:embed="rId4"/>
          <a:srcRect l="20138" r="20138"/>
          <a:stretch>
            <a:fillRect/>
          </a:stretch>
        </p:blipFill>
        <p:spPr/>
      </p:pic>
    </p:spTree>
    <p:extLst>
      <p:ext uri="{BB962C8B-B14F-4D97-AF65-F5344CB8AC3E}">
        <p14:creationId xmlns:p14="http://schemas.microsoft.com/office/powerpoint/2010/main" val="1050107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Simplification</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39</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a:bodyPr>
          <a:lstStyle/>
          <a:p>
            <a:pPr>
              <a:spcBef>
                <a:spcPts val="600"/>
              </a:spcBef>
              <a:buFont typeface="Wingdings" pitchFamily="2" charset="2"/>
              <a:buChar char="§"/>
            </a:pPr>
            <a:r>
              <a:rPr lang="en-US" sz="1900" dirty="0">
                <a:latin typeface="Century Gothic" panose="020B0502020202020204" pitchFamily="34" charset="0"/>
              </a:rPr>
              <a:t>A complex system that serves a purpose can be designed in different ways. Occam's razor is a codeword for the principle of using the simplest possible approach. </a:t>
            </a:r>
          </a:p>
          <a:p>
            <a:pPr>
              <a:spcBef>
                <a:spcPts val="600"/>
              </a:spcBef>
              <a:buFont typeface="Wingdings" pitchFamily="2" charset="2"/>
              <a:buChar char="§"/>
            </a:pPr>
            <a:r>
              <a:rPr lang="en-US" sz="1900" dirty="0">
                <a:latin typeface="Century Gothic" panose="020B0502020202020204" pitchFamily="34" charset="0"/>
              </a:rPr>
              <a:t>Simplicity may often be an economy objective, but it can also ensure less faults, more predictive behavior, and thus more security.</a:t>
            </a:r>
          </a:p>
          <a:p>
            <a:pPr>
              <a:spcBef>
                <a:spcPts val="600"/>
              </a:spcBef>
              <a:buFont typeface="Wingdings" pitchFamily="2" charset="2"/>
              <a:buChar char="§"/>
            </a:pPr>
            <a:r>
              <a:rPr lang="en-US" sz="1900" dirty="0">
                <a:latin typeface="Century Gothic" panose="020B0502020202020204" pitchFamily="34" charset="0"/>
              </a:rPr>
              <a:t>Simplification reduces the system’s attack surface, making it less susceptible to exploitation.</a:t>
            </a:r>
          </a:p>
          <a:p>
            <a:pPr>
              <a:spcBef>
                <a:spcPts val="600"/>
              </a:spcBef>
              <a:buFont typeface="Wingdings" pitchFamily="2" charset="2"/>
              <a:buChar char="§"/>
            </a:pPr>
            <a:r>
              <a:rPr lang="en-US" sz="1900" dirty="0">
                <a:latin typeface="Century Gothic" panose="020B0502020202020204" pitchFamily="34" charset="0"/>
              </a:rPr>
              <a:t>Programming languages can perform the same task with a variety of commands. A minimized set of commands ensures more controllable and more secure operating systems, and applications. </a:t>
            </a:r>
          </a:p>
          <a:p>
            <a:pPr>
              <a:spcBef>
                <a:spcPts val="600"/>
              </a:spcBef>
              <a:buFont typeface="Wingdings" pitchFamily="2" charset="2"/>
              <a:buChar char="§"/>
            </a:pPr>
            <a:endParaRPr lang="en-US" sz="19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spTree>
    <p:extLst>
      <p:ext uri="{BB962C8B-B14F-4D97-AF65-F5344CB8AC3E}">
        <p14:creationId xmlns:p14="http://schemas.microsoft.com/office/powerpoint/2010/main" val="49405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n-US" dirty="0">
                <a:solidFill>
                  <a:schemeClr val="accent1"/>
                </a:solidFill>
              </a:rPr>
              <a:t>CSP Training Logistic: </a:t>
            </a:r>
            <a:r>
              <a:rPr lang="en-US" dirty="0"/>
              <a:t>When-Where-How</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n-US" dirty="0"/>
              <a:t>WHEN</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n-US" dirty="0"/>
              <a:t>Time schedule: 15</a:t>
            </a:r>
            <a:r>
              <a:rPr lang="en-US" baseline="30000" dirty="0"/>
              <a:t>th</a:t>
            </a:r>
            <a:r>
              <a:rPr lang="en-US" dirty="0"/>
              <a:t> and 16</a:t>
            </a:r>
            <a:r>
              <a:rPr lang="en-US" baseline="30000" dirty="0"/>
              <a:t>th</a:t>
            </a:r>
            <a:r>
              <a:rPr lang="en-US" dirty="0"/>
              <a:t> June  2024</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n-US" dirty="0"/>
              <a:t>WHERE</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7139" y="3932792"/>
            <a:ext cx="2275880" cy="812512"/>
          </a:xfrm>
        </p:spPr>
        <p:txBody>
          <a:bodyPr/>
          <a:lstStyle/>
          <a:p>
            <a:r>
              <a:rPr lang="en-US" dirty="0"/>
              <a:t>ONLINE and ONSITE</a:t>
            </a:r>
          </a:p>
          <a:p>
            <a:r>
              <a:rPr lang="en-US" dirty="0"/>
              <a:t>@University of the Aegean, Chios Greece</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n-US" dirty="0"/>
              <a:t>HOW</a:t>
            </a:r>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n-US" dirty="0"/>
              <a:t>Both Physical and Virtual</a:t>
            </a:r>
          </a:p>
          <a:p>
            <a:pPr lvl="0"/>
            <a:endParaRPr lang="en-US" dirty="0"/>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spTree>
    <p:extLst>
      <p:ext uri="{BB962C8B-B14F-4D97-AF65-F5344CB8AC3E}">
        <p14:creationId xmlns:p14="http://schemas.microsoft.com/office/powerpoint/2010/main" val="3317799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Intrusion detection</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40</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fontScale="85000" lnSpcReduction="10000"/>
          </a:bodyPr>
          <a:lstStyle/>
          <a:p>
            <a:pPr>
              <a:spcBef>
                <a:spcPts val="600"/>
              </a:spcBef>
              <a:buFont typeface="Wingdings" pitchFamily="2" charset="2"/>
              <a:buChar char="§"/>
            </a:pPr>
            <a:r>
              <a:rPr lang="en-US" sz="1900" dirty="0">
                <a:latin typeface="Century Gothic" panose="020B0502020202020204" pitchFamily="34" charset="0"/>
              </a:rPr>
              <a:t>During a denial-of-service attack on an organization clients cannot access a service, and cybersecurity systems and personnel must react to protect and secure the organization’s assets and operations. The first step is to diagnose the cause of the disruption, and then take appropriate countermeasures.</a:t>
            </a:r>
          </a:p>
          <a:p>
            <a:pPr>
              <a:spcBef>
                <a:spcPts val="600"/>
              </a:spcBef>
              <a:buFont typeface="Wingdings" pitchFamily="2" charset="2"/>
              <a:buChar char="§"/>
            </a:pPr>
            <a:r>
              <a:rPr lang="en-US" sz="1900" dirty="0">
                <a:latin typeface="Century Gothic" panose="020B0502020202020204" pitchFamily="34" charset="0"/>
              </a:rPr>
              <a:t>However, not all attacks are easily and immediately detectable.</a:t>
            </a:r>
          </a:p>
          <a:p>
            <a:pPr>
              <a:spcBef>
                <a:spcPts val="600"/>
              </a:spcBef>
              <a:buFont typeface="Wingdings" pitchFamily="2" charset="2"/>
              <a:buChar char="§"/>
            </a:pPr>
            <a:r>
              <a:rPr lang="en-US" sz="1800" dirty="0">
                <a:latin typeface="Century Gothic" panose="020B0502020202020204" pitchFamily="34" charset="0"/>
              </a:rPr>
              <a:t>An intrusion detection system (IDS) collects data from various parts of a system and its environment and tries to detect abnormalities than might be due to malicious actors.</a:t>
            </a:r>
          </a:p>
          <a:p>
            <a:pPr>
              <a:spcBef>
                <a:spcPts val="600"/>
              </a:spcBef>
              <a:buFont typeface="Wingdings" pitchFamily="2" charset="2"/>
              <a:buChar char="§"/>
            </a:pPr>
            <a:r>
              <a:rPr lang="en-US" sz="1800" dirty="0">
                <a:latin typeface="Century Gothic" panose="020B0502020202020204" pitchFamily="34" charset="0"/>
              </a:rPr>
              <a:t>The IDS may inspect packets passing through links, server ports, and firewalls. It may record sequences of commands given in real time by users and applications or inspect log files that contain already recorded </a:t>
            </a:r>
            <a:r>
              <a:rPr lang="en-US" sz="1800" dirty="0" err="1">
                <a:latin typeface="Century Gothic" panose="020B0502020202020204" pitchFamily="34" charset="0"/>
              </a:rPr>
              <a:t>events.The</a:t>
            </a:r>
            <a:r>
              <a:rPr lang="en-US" sz="1800" dirty="0">
                <a:latin typeface="Century Gothic" panose="020B0502020202020204" pitchFamily="34" charset="0"/>
              </a:rPr>
              <a:t> IDS will then analyze the data and determine if an attack takes place, how it could possibly be repelled, and what damage has been done. It also provides an interface to human operators that will take further action.</a:t>
            </a:r>
          </a:p>
          <a:p>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7" name="Picture Placeholder 6" descr="The Trojan horse on Mykonos vase.&#10;">
            <a:extLst>
              <a:ext uri="{FF2B5EF4-FFF2-40B4-BE49-F238E27FC236}">
                <a16:creationId xmlns:a16="http://schemas.microsoft.com/office/drawing/2014/main" id="{FACAAAC6-6993-24CD-28DD-3A18E9906D1C}"/>
              </a:ext>
            </a:extLst>
          </p:cNvPr>
          <p:cNvPicPr>
            <a:picLocks noGrp="1" noChangeAspect="1"/>
          </p:cNvPicPr>
          <p:nvPr>
            <p:ph type="pic" sz="quarter" idx="11"/>
          </p:nvPr>
        </p:nvPicPr>
        <p:blipFill>
          <a:blip r:embed="rId4"/>
          <a:srcRect t="8984" b="8984"/>
          <a:stretch>
            <a:fillRect/>
          </a:stretch>
        </p:blipFill>
        <p:spPr/>
      </p:pic>
    </p:spTree>
    <p:extLst>
      <p:ext uri="{BB962C8B-B14F-4D97-AF65-F5344CB8AC3E}">
        <p14:creationId xmlns:p14="http://schemas.microsoft.com/office/powerpoint/2010/main" val="2889597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Prevention</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41</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855601"/>
          </a:xfrm>
        </p:spPr>
        <p:txBody>
          <a:bodyPr>
            <a:normAutofit fontScale="92500" lnSpcReduction="20000"/>
          </a:bodyPr>
          <a:lstStyle/>
          <a:p>
            <a:pPr>
              <a:spcBef>
                <a:spcPts val="600"/>
              </a:spcBef>
              <a:buFont typeface="Wingdings" pitchFamily="2" charset="2"/>
              <a:buChar char="§"/>
            </a:pPr>
            <a:r>
              <a:rPr lang="en-US" sz="1900" dirty="0">
                <a:latin typeface="Century Gothic" panose="020B0502020202020204" pitchFamily="34" charset="0"/>
              </a:rPr>
              <a:t>An Intrusion Prevention System (IPS) is a network security technology that continuously monitors network traffic for suspicious activity and takes proactive steps to prevent it.</a:t>
            </a:r>
          </a:p>
          <a:p>
            <a:pPr>
              <a:spcBef>
                <a:spcPts val="600"/>
              </a:spcBef>
              <a:buFont typeface="Wingdings" pitchFamily="2" charset="2"/>
              <a:buChar char="§"/>
            </a:pPr>
            <a:r>
              <a:rPr lang="en-US" sz="1900" dirty="0">
                <a:latin typeface="Century Gothic" panose="020B0502020202020204" pitchFamily="34" charset="0"/>
              </a:rPr>
              <a:t>The most common </a:t>
            </a:r>
            <a:r>
              <a:rPr lang="en-US" sz="1900" u="sng" dirty="0">
                <a:latin typeface="Century Gothic" panose="020B0502020202020204" pitchFamily="34" charset="0"/>
              </a:rPr>
              <a:t>intrusion prevention system </a:t>
            </a:r>
            <a:r>
              <a:rPr lang="en-US" sz="1900" dirty="0">
                <a:latin typeface="Century Gothic" panose="020B0502020202020204" pitchFamily="34" charset="0"/>
              </a:rPr>
              <a:t>(IPS) is a </a:t>
            </a:r>
            <a:r>
              <a:rPr lang="en-US" sz="1900" u="sng" dirty="0">
                <a:latin typeface="Century Gothic" panose="020B0502020202020204" pitchFamily="34" charset="0"/>
              </a:rPr>
              <a:t>firewall</a:t>
            </a:r>
            <a:r>
              <a:rPr lang="en-US" sz="1900" dirty="0">
                <a:latin typeface="Century Gothic" panose="020B0502020202020204" pitchFamily="34" charset="0"/>
              </a:rPr>
              <a:t>. A firewall is a network security device that monitors and controls incoming and outgoing network traffic.</a:t>
            </a:r>
          </a:p>
          <a:p>
            <a:pPr>
              <a:spcBef>
                <a:spcPts val="600"/>
              </a:spcBef>
              <a:buFont typeface="Wingdings" pitchFamily="2" charset="2"/>
              <a:buChar char="§"/>
            </a:pPr>
            <a:r>
              <a:rPr lang="en-US" sz="1900" dirty="0">
                <a:latin typeface="Century Gothic" panose="020B0502020202020204" pitchFamily="34" charset="0"/>
              </a:rPr>
              <a:t>It inspects data packets, and destroys packets that do not comply with rules, or destroys all packets except those that comply with rules.</a:t>
            </a:r>
          </a:p>
          <a:p>
            <a:pPr>
              <a:spcBef>
                <a:spcPts val="600"/>
              </a:spcBef>
              <a:buFont typeface="Wingdings" pitchFamily="2" charset="2"/>
              <a:buChar char="§"/>
            </a:pPr>
            <a:r>
              <a:rPr lang="en-US" sz="1900" dirty="0">
                <a:latin typeface="Century Gothic" panose="020B0502020202020204" pitchFamily="34" charset="0"/>
              </a:rPr>
              <a:t>A more general set of rules applied on data collected by various network sources can be used by a </a:t>
            </a:r>
            <a:r>
              <a:rPr lang="en-US" sz="1900" u="sng" dirty="0">
                <a:latin typeface="Century Gothic" panose="020B0502020202020204" pitchFamily="34" charset="0"/>
              </a:rPr>
              <a:t>network IPS</a:t>
            </a:r>
            <a:r>
              <a:rPr lang="en-US" sz="1900" dirty="0">
                <a:latin typeface="Century Gothic" panose="020B0502020202020204" pitchFamily="34" charset="0"/>
              </a:rPr>
              <a:t>. </a:t>
            </a:r>
          </a:p>
          <a:p>
            <a:pPr>
              <a:spcBef>
                <a:spcPts val="600"/>
              </a:spcBef>
              <a:buFont typeface="Wingdings" pitchFamily="2" charset="2"/>
              <a:buChar char="§"/>
            </a:pPr>
            <a:r>
              <a:rPr lang="en-US" sz="1900" dirty="0">
                <a:latin typeface="Century Gothic" panose="020B0502020202020204" pitchFamily="34" charset="0"/>
              </a:rPr>
              <a:t>A </a:t>
            </a:r>
            <a:r>
              <a:rPr lang="en-US" sz="1900" u="sng" dirty="0">
                <a:latin typeface="Century Gothic" panose="020B0502020202020204" pitchFamily="34" charset="0"/>
              </a:rPr>
              <a:t>host-based IPS</a:t>
            </a:r>
            <a:r>
              <a:rPr lang="en-US" sz="1900" dirty="0">
                <a:latin typeface="Century Gothic" panose="020B0502020202020204" pitchFamily="34" charset="0"/>
              </a:rPr>
              <a:t> will try to detect anomalies in a computer system, e.g. modification of files and other resources, user attempts to access areas outside their allowed range, or to gain root access etc.</a:t>
            </a:r>
            <a:endParaRPr lang="en-US" sz="1800" dirty="0">
              <a:latin typeface="Century Gothic" panose="020B0502020202020204" pitchFamily="34" charset="0"/>
            </a:endParaRPr>
          </a:p>
        </p:txBody>
      </p:sp>
      <p:pic>
        <p:nvPicPr>
          <p:cNvPr id="8" name="Picture Placeholder 7" descr="A stone wall with a tower&#10;&#10;Description automatically generated">
            <a:extLst>
              <a:ext uri="{FF2B5EF4-FFF2-40B4-BE49-F238E27FC236}">
                <a16:creationId xmlns:a16="http://schemas.microsoft.com/office/drawing/2014/main" id="{37268719-2CEF-F27C-5285-19F2B77CFDFA}"/>
              </a:ext>
            </a:extLst>
          </p:cNvPr>
          <p:cNvPicPr>
            <a:picLocks noGrp="1" noChangeAspect="1"/>
          </p:cNvPicPr>
          <p:nvPr>
            <p:ph type="pic" sz="quarter" idx="11"/>
          </p:nvPr>
        </p:nvPicPr>
        <p:blipFill>
          <a:blip r:embed="rId4"/>
          <a:srcRect t="8510" b="8510"/>
          <a:stretch>
            <a:fillRect/>
          </a:stretch>
        </p:blipFill>
        <p:spPr/>
      </p:pic>
    </p:spTree>
    <p:extLst>
      <p:ext uri="{BB962C8B-B14F-4D97-AF65-F5344CB8AC3E}">
        <p14:creationId xmlns:p14="http://schemas.microsoft.com/office/powerpoint/2010/main" val="4241949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Attacks</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42</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fontScale="92500" lnSpcReduction="20000"/>
          </a:bodyPr>
          <a:lstStyle/>
          <a:p>
            <a:pPr>
              <a:spcBef>
                <a:spcPts val="600"/>
              </a:spcBef>
              <a:buFont typeface="Wingdings" pitchFamily="2" charset="2"/>
              <a:buChar char="§"/>
            </a:pPr>
            <a:r>
              <a:rPr lang="en-US" sz="1900" dirty="0">
                <a:latin typeface="Century Gothic" panose="020B0502020202020204" pitchFamily="34" charset="0"/>
              </a:rPr>
              <a:t>Defense is tailored to possible attacks; it can only defend against noticed known attacks. Perhaps the most successful attacks remain unnoticed, or get noticed extremely late.</a:t>
            </a:r>
          </a:p>
          <a:p>
            <a:pPr>
              <a:spcBef>
                <a:spcPts val="600"/>
              </a:spcBef>
              <a:buFont typeface="Wingdings" pitchFamily="2" charset="2"/>
              <a:buChar char="§"/>
            </a:pPr>
            <a:r>
              <a:rPr lang="en-US" sz="1900" dirty="0">
                <a:latin typeface="Century Gothic" panose="020B0502020202020204" pitchFamily="34" charset="0"/>
              </a:rPr>
              <a:t>System loopholes are called </a:t>
            </a:r>
            <a:r>
              <a:rPr lang="en-US" sz="1900" u="sng" dirty="0">
                <a:latin typeface="Century Gothic" panose="020B0502020202020204" pitchFamily="34" charset="0"/>
              </a:rPr>
              <a:t>vulnerabilities</a:t>
            </a:r>
            <a:r>
              <a:rPr lang="en-US" sz="1900" dirty="0">
                <a:latin typeface="Century Gothic" panose="020B0502020202020204" pitchFamily="34" charset="0"/>
              </a:rPr>
              <a:t>. </a:t>
            </a:r>
          </a:p>
          <a:p>
            <a:pPr>
              <a:spcBef>
                <a:spcPts val="600"/>
              </a:spcBef>
              <a:buFont typeface="Wingdings" pitchFamily="2" charset="2"/>
              <a:buChar char="§"/>
            </a:pPr>
            <a:r>
              <a:rPr lang="en-US" sz="1900" dirty="0">
                <a:latin typeface="Century Gothic" panose="020B0502020202020204" pitchFamily="34" charset="0"/>
              </a:rPr>
              <a:t>There is a black market for vulnerabilities. The offer side comes from hackers, while the demand side comprises criminals, secret and military services, police, and big </a:t>
            </a:r>
            <a:r>
              <a:rPr lang="el-GR" sz="1900" dirty="0">
                <a:latin typeface="Century Gothic" panose="020B0502020202020204" pitchFamily="34" charset="0"/>
              </a:rPr>
              <a:t>ΙΤ </a:t>
            </a:r>
            <a:r>
              <a:rPr lang="en-US" sz="1900" dirty="0">
                <a:latin typeface="Century Gothic" panose="020B0502020202020204" pitchFamily="34" charset="0"/>
              </a:rPr>
              <a:t>companies.</a:t>
            </a:r>
          </a:p>
          <a:p>
            <a:pPr>
              <a:spcBef>
                <a:spcPts val="600"/>
              </a:spcBef>
              <a:buFont typeface="Wingdings" pitchFamily="2" charset="2"/>
              <a:buChar char="§"/>
            </a:pPr>
            <a:r>
              <a:rPr lang="en-US" sz="1900" dirty="0">
                <a:latin typeface="Century Gothic" panose="020B0502020202020204" pitchFamily="34" charset="0"/>
              </a:rPr>
              <a:t>The majority of computer crime relies wholly or partially on human deception (social engineering) rather than advanced technology. </a:t>
            </a:r>
          </a:p>
          <a:p>
            <a:pPr>
              <a:spcBef>
                <a:spcPts val="600"/>
              </a:spcBef>
              <a:buFont typeface="Wingdings" pitchFamily="2" charset="2"/>
              <a:buChar char="§"/>
            </a:pPr>
            <a:r>
              <a:rPr lang="en-US" sz="1900" dirty="0">
                <a:latin typeface="Century Gothic" panose="020B0502020202020204" pitchFamily="34" charset="0"/>
              </a:rPr>
              <a:t>A common way of using social engineering is the usage alarming messages or pop-ups to scare victims into taking specific actions.</a:t>
            </a:r>
          </a:p>
          <a:p>
            <a:pPr>
              <a:spcBef>
                <a:spcPts val="600"/>
              </a:spcBef>
              <a:buFont typeface="Wingdings" pitchFamily="2" charset="2"/>
              <a:buChar char="§"/>
            </a:pPr>
            <a:r>
              <a:rPr lang="en-US" sz="1900" dirty="0">
                <a:latin typeface="Century Gothic" panose="020B0502020202020204" pitchFamily="34" charset="0"/>
              </a:rPr>
              <a:t>In the following we summarize common attack methodologies and tools.</a:t>
            </a:r>
          </a:p>
          <a:p>
            <a:pPr>
              <a:spcBef>
                <a:spcPts val="600"/>
              </a:spcBef>
              <a:buFont typeface="Wingdings" pitchFamily="2" charset="2"/>
              <a:buChar char="§"/>
            </a:pPr>
            <a:endParaRPr lang="en-US" sz="1900" dirty="0">
              <a:latin typeface="Century Gothic" panose="020B0502020202020204" pitchFamily="34" charset="0"/>
            </a:endParaRPr>
          </a:p>
        </p:txBody>
      </p:sp>
      <p:pic>
        <p:nvPicPr>
          <p:cNvPr id="14" name="Picture Placeholder 13" descr="A painting of a group of people&#10;&#10;Description automatically generated">
            <a:extLst>
              <a:ext uri="{FF2B5EF4-FFF2-40B4-BE49-F238E27FC236}">
                <a16:creationId xmlns:a16="http://schemas.microsoft.com/office/drawing/2014/main" id="{516E2AB3-33BD-F6B0-8B20-07C14B04E7A4}"/>
              </a:ext>
            </a:extLst>
          </p:cNvPr>
          <p:cNvPicPr>
            <a:picLocks noGrp="1" noChangeAspect="1"/>
          </p:cNvPicPr>
          <p:nvPr>
            <p:ph type="pic" sz="quarter" idx="11"/>
          </p:nvPr>
        </p:nvPicPr>
        <p:blipFill>
          <a:blip r:embed="rId4"/>
          <a:srcRect t="12038" b="12038"/>
          <a:stretch>
            <a:fillRect/>
          </a:stretch>
        </p:blipFill>
        <p:spPr/>
      </p:pic>
    </p:spTree>
    <p:extLst>
      <p:ext uri="{BB962C8B-B14F-4D97-AF65-F5344CB8AC3E}">
        <p14:creationId xmlns:p14="http://schemas.microsoft.com/office/powerpoint/2010/main" val="2461628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Malware</a:t>
            </a:r>
            <a:endParaRPr lang="en-US" dirty="0"/>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43</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fontScale="92500" lnSpcReduction="20000"/>
          </a:bodyPr>
          <a:lstStyle/>
          <a:p>
            <a:pPr marL="0" indent="0">
              <a:spcBef>
                <a:spcPts val="600"/>
              </a:spcBef>
              <a:buNone/>
            </a:pPr>
            <a:r>
              <a:rPr lang="en-US" sz="1900" dirty="0">
                <a:latin typeface="Century Gothic" panose="020B0502020202020204" pitchFamily="34" charset="0"/>
              </a:rPr>
              <a:t>A taxonomy of malware according to the methodology used for infecting machines includes the following types of code:</a:t>
            </a:r>
          </a:p>
          <a:p>
            <a:pPr>
              <a:spcBef>
                <a:spcPts val="600"/>
              </a:spcBef>
              <a:buFont typeface="Wingdings" pitchFamily="2" charset="2"/>
              <a:buChar char="§"/>
            </a:pPr>
            <a:r>
              <a:rPr lang="en-US" sz="1900" dirty="0">
                <a:latin typeface="Century Gothic" panose="020B0502020202020204" pitchFamily="34" charset="0"/>
              </a:rPr>
              <a:t>A </a:t>
            </a:r>
            <a:r>
              <a:rPr lang="en-US" sz="1900" u="sng" dirty="0">
                <a:latin typeface="Century Gothic" panose="020B0502020202020204" pitchFamily="34" charset="0"/>
              </a:rPr>
              <a:t>virus</a:t>
            </a:r>
            <a:r>
              <a:rPr lang="en-US" sz="1900" dirty="0">
                <a:latin typeface="Century Gothic" panose="020B0502020202020204" pitchFamily="34" charset="0"/>
              </a:rPr>
              <a:t> is harmful code that is attached to a useful computer program and can reproduce itself by infecting other programs in the same or in other machines. Upon activation it can perform various malicious actions, e.g. distribute advertisements, send spam email, install bots, collect data, install ransomware, install spyware, remove critical files, etc.</a:t>
            </a:r>
          </a:p>
          <a:p>
            <a:pPr>
              <a:spcBef>
                <a:spcPts val="600"/>
              </a:spcBef>
              <a:buFont typeface="Wingdings" pitchFamily="2" charset="2"/>
              <a:buChar char="§"/>
            </a:pPr>
            <a:r>
              <a:rPr lang="en-US" sz="1900" dirty="0">
                <a:latin typeface="Century Gothic" panose="020B0502020202020204" pitchFamily="34" charset="0"/>
              </a:rPr>
              <a:t>A </a:t>
            </a:r>
            <a:r>
              <a:rPr lang="en-US" sz="1900" u="sng" dirty="0">
                <a:latin typeface="Century Gothic" panose="020B0502020202020204" pitchFamily="34" charset="0"/>
              </a:rPr>
              <a:t>worm</a:t>
            </a:r>
            <a:r>
              <a:rPr lang="en-US" sz="1900" dirty="0">
                <a:latin typeface="Century Gothic" panose="020B0502020202020204" pitchFamily="34" charset="0"/>
              </a:rPr>
              <a:t> is self-sufficient harmful code that can reproduce itself and spread around.</a:t>
            </a:r>
          </a:p>
          <a:p>
            <a:pPr>
              <a:spcBef>
                <a:spcPts val="600"/>
              </a:spcBef>
              <a:buFont typeface="Wingdings" pitchFamily="2" charset="2"/>
              <a:buChar char="§"/>
            </a:pPr>
            <a:r>
              <a:rPr lang="en-US" sz="1900" dirty="0">
                <a:latin typeface="Century Gothic" panose="020B0502020202020204" pitchFamily="34" charset="0"/>
              </a:rPr>
              <a:t>A </a:t>
            </a:r>
            <a:r>
              <a:rPr lang="en-US" sz="1900" u="sng" dirty="0">
                <a:latin typeface="Century Gothic" panose="020B0502020202020204" pitchFamily="34" charset="0"/>
              </a:rPr>
              <a:t>Trojan horse</a:t>
            </a:r>
            <a:r>
              <a:rPr lang="en-US" sz="1900" dirty="0">
                <a:latin typeface="Century Gothic" panose="020B0502020202020204" pitchFamily="34" charset="0"/>
              </a:rPr>
              <a:t> is non-self-reproducing harmful code that relies on social engineering (human error) for its spread. It may reside in a seemingly useful and attractive program that a user is compelled to download and execute.</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16" name="Picture 15" descr="A screenshot of a computer&#10;&#10;Description automatically generated">
            <a:extLst>
              <a:ext uri="{FF2B5EF4-FFF2-40B4-BE49-F238E27FC236}">
                <a16:creationId xmlns:a16="http://schemas.microsoft.com/office/drawing/2014/main" id="{71308D8D-C0A4-FAF2-5338-F144A1642066}"/>
              </a:ext>
            </a:extLst>
          </p:cNvPr>
          <p:cNvPicPr>
            <a:picLocks noChangeAspect="1"/>
          </p:cNvPicPr>
          <p:nvPr/>
        </p:nvPicPr>
        <p:blipFill>
          <a:blip r:embed="rId2"/>
          <a:stretch>
            <a:fillRect/>
          </a:stretch>
        </p:blipFill>
        <p:spPr>
          <a:xfrm>
            <a:off x="9235316" y="2091510"/>
            <a:ext cx="2324100" cy="2984500"/>
          </a:xfrm>
          <a:prstGeom prst="rect">
            <a:avLst/>
          </a:prstGeom>
        </p:spPr>
      </p:pic>
    </p:spTree>
    <p:extLst>
      <p:ext uri="{BB962C8B-B14F-4D97-AF65-F5344CB8AC3E}">
        <p14:creationId xmlns:p14="http://schemas.microsoft.com/office/powerpoint/2010/main" val="1012515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Bots and botnets</a:t>
            </a:r>
            <a:endParaRPr lang="en-US" dirty="0"/>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44</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a:bodyPr>
          <a:lstStyle/>
          <a:p>
            <a:pPr>
              <a:spcBef>
                <a:spcPts val="600"/>
              </a:spcBef>
              <a:buFont typeface="Wingdings" pitchFamily="2" charset="2"/>
              <a:buChar char="§"/>
            </a:pPr>
            <a:r>
              <a:rPr lang="en-US" sz="1900" dirty="0">
                <a:latin typeface="Century Gothic" panose="020B0502020202020204" pitchFamily="34" charset="0"/>
              </a:rPr>
              <a:t>A bot is a harmful computer program that accepts command from a master, and executes malicious actions.</a:t>
            </a:r>
          </a:p>
          <a:p>
            <a:pPr>
              <a:spcBef>
                <a:spcPts val="600"/>
              </a:spcBef>
              <a:buFont typeface="Wingdings" pitchFamily="2" charset="2"/>
              <a:buChar char="§"/>
            </a:pPr>
            <a:r>
              <a:rPr lang="en-US" sz="1900" dirty="0">
                <a:latin typeface="Century Gothic" panose="020B0502020202020204" pitchFamily="34" charset="0"/>
              </a:rPr>
              <a:t>Bots can be members of an organized group (botnet) and act in synchronization. </a:t>
            </a:r>
          </a:p>
          <a:p>
            <a:pPr>
              <a:spcBef>
                <a:spcPts val="600"/>
              </a:spcBef>
              <a:buFont typeface="Wingdings" pitchFamily="2" charset="2"/>
              <a:buChar char="§"/>
            </a:pPr>
            <a:r>
              <a:rPr lang="en-US" sz="1900" dirty="0">
                <a:latin typeface="Century Gothic" panose="020B0502020202020204" pitchFamily="34" charset="0"/>
              </a:rPr>
              <a:t>Some botnets may consist of hundreds of thousands of bots spread over an equal population of infected machines. </a:t>
            </a:r>
          </a:p>
          <a:p>
            <a:pPr>
              <a:spcBef>
                <a:spcPts val="600"/>
              </a:spcBef>
              <a:buFont typeface="Wingdings" pitchFamily="2" charset="2"/>
              <a:buChar char="§"/>
            </a:pPr>
            <a:r>
              <a:rPr lang="en-US" sz="1900" dirty="0">
                <a:latin typeface="Century Gothic" panose="020B0502020202020204" pitchFamily="34" charset="0"/>
              </a:rPr>
              <a:t>Traffic sent from a large bot population towards the same victim machine or network resource can implement a powerful denial of service attack. </a:t>
            </a:r>
          </a:p>
        </p:txBody>
      </p:sp>
      <p:pic>
        <p:nvPicPr>
          <p:cNvPr id="3" name="Graphic 2" descr="Robot with solid fill">
            <a:extLst>
              <a:ext uri="{FF2B5EF4-FFF2-40B4-BE49-F238E27FC236}">
                <a16:creationId xmlns:a16="http://schemas.microsoft.com/office/drawing/2014/main" id="{FEBB6194-2ED4-3D36-5068-5F01DA0D9D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97462" y="1113028"/>
            <a:ext cx="914400" cy="914400"/>
          </a:xfrm>
          <a:prstGeom prst="rect">
            <a:avLst/>
          </a:prstGeom>
        </p:spPr>
      </p:pic>
      <p:pic>
        <p:nvPicPr>
          <p:cNvPr id="4" name="Graphic 3" descr="Robot with solid fill">
            <a:extLst>
              <a:ext uri="{FF2B5EF4-FFF2-40B4-BE49-F238E27FC236}">
                <a16:creationId xmlns:a16="http://schemas.microsoft.com/office/drawing/2014/main" id="{837658D8-33CF-B901-949A-B0EE52EA13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2913" y="3090374"/>
            <a:ext cx="914400" cy="914400"/>
          </a:xfrm>
          <a:prstGeom prst="rect">
            <a:avLst/>
          </a:prstGeom>
        </p:spPr>
      </p:pic>
      <p:pic>
        <p:nvPicPr>
          <p:cNvPr id="7" name="Graphic 6" descr="Robot with solid fill">
            <a:extLst>
              <a:ext uri="{FF2B5EF4-FFF2-40B4-BE49-F238E27FC236}">
                <a16:creationId xmlns:a16="http://schemas.microsoft.com/office/drawing/2014/main" id="{B2B91734-571F-1272-0E24-2888C8854D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18565" y="4774747"/>
            <a:ext cx="914400" cy="914400"/>
          </a:xfrm>
          <a:prstGeom prst="rect">
            <a:avLst/>
          </a:prstGeom>
        </p:spPr>
      </p:pic>
      <p:pic>
        <p:nvPicPr>
          <p:cNvPr id="8" name="Graphic 7" descr="Robot with solid fill">
            <a:extLst>
              <a:ext uri="{FF2B5EF4-FFF2-40B4-BE49-F238E27FC236}">
                <a16:creationId xmlns:a16="http://schemas.microsoft.com/office/drawing/2014/main" id="{A7AB6CAE-08E3-370B-DE54-3CC6EB9B34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74364" y="5376374"/>
            <a:ext cx="914400" cy="914400"/>
          </a:xfrm>
          <a:prstGeom prst="rect">
            <a:avLst/>
          </a:prstGeom>
        </p:spPr>
      </p:pic>
      <p:pic>
        <p:nvPicPr>
          <p:cNvPr id="9" name="Graphic 8" descr="Robot with solid fill">
            <a:extLst>
              <a:ext uri="{FF2B5EF4-FFF2-40B4-BE49-F238E27FC236}">
                <a16:creationId xmlns:a16="http://schemas.microsoft.com/office/drawing/2014/main" id="{8CF8DAE7-B7FC-4A4F-E628-DC84D2A064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3457" y="4919174"/>
            <a:ext cx="914400" cy="914400"/>
          </a:xfrm>
          <a:prstGeom prst="rect">
            <a:avLst/>
          </a:prstGeom>
        </p:spPr>
      </p:pic>
      <p:pic>
        <p:nvPicPr>
          <p:cNvPr id="11" name="Graphic 10" descr="Laptop with solid fill">
            <a:extLst>
              <a:ext uri="{FF2B5EF4-FFF2-40B4-BE49-F238E27FC236}">
                <a16:creationId xmlns:a16="http://schemas.microsoft.com/office/drawing/2014/main" id="{C5859231-E70A-ECD6-AA26-20FDE0C2BE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4560" y="1723292"/>
            <a:ext cx="914400" cy="914400"/>
          </a:xfrm>
          <a:prstGeom prst="rect">
            <a:avLst/>
          </a:prstGeom>
        </p:spPr>
      </p:pic>
      <p:cxnSp>
        <p:nvCxnSpPr>
          <p:cNvPr id="13" name="Straight Connector 12">
            <a:extLst>
              <a:ext uri="{FF2B5EF4-FFF2-40B4-BE49-F238E27FC236}">
                <a16:creationId xmlns:a16="http://schemas.microsoft.com/office/drawing/2014/main" id="{85B24197-9144-2571-5C9D-E64901A31FE1}"/>
              </a:ext>
            </a:extLst>
          </p:cNvPr>
          <p:cNvCxnSpPr>
            <a:cxnSpLocks/>
          </p:cNvCxnSpPr>
          <p:nvPr/>
        </p:nvCxnSpPr>
        <p:spPr>
          <a:xfrm>
            <a:off x="9911862" y="1938826"/>
            <a:ext cx="712698" cy="241666"/>
          </a:xfrm>
          <a:prstGeom prst="line">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4C8C46-B05A-FF58-B37A-82B9356F338C}"/>
              </a:ext>
            </a:extLst>
          </p:cNvPr>
          <p:cNvCxnSpPr>
            <a:cxnSpLocks/>
          </p:cNvCxnSpPr>
          <p:nvPr/>
        </p:nvCxnSpPr>
        <p:spPr>
          <a:xfrm flipV="1">
            <a:off x="8584913" y="2602870"/>
            <a:ext cx="1895518" cy="860620"/>
          </a:xfrm>
          <a:prstGeom prst="line">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F68F09-0286-1A3F-71AE-21CA85482544}"/>
              </a:ext>
            </a:extLst>
          </p:cNvPr>
          <p:cNvCxnSpPr>
            <a:cxnSpLocks/>
          </p:cNvCxnSpPr>
          <p:nvPr/>
        </p:nvCxnSpPr>
        <p:spPr>
          <a:xfrm flipV="1">
            <a:off x="8440784" y="2637692"/>
            <a:ext cx="2324621" cy="2281482"/>
          </a:xfrm>
          <a:prstGeom prst="line">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80528D-0869-D768-7DDD-3EE97ABFDE2E}"/>
              </a:ext>
            </a:extLst>
          </p:cNvPr>
          <p:cNvCxnSpPr>
            <a:cxnSpLocks/>
          </p:cNvCxnSpPr>
          <p:nvPr/>
        </p:nvCxnSpPr>
        <p:spPr>
          <a:xfrm flipV="1">
            <a:off x="9454662" y="2735648"/>
            <a:ext cx="1552142" cy="2640726"/>
          </a:xfrm>
          <a:prstGeom prst="line">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8548E5-965E-B78E-4F0F-87C50997E06D}"/>
              </a:ext>
            </a:extLst>
          </p:cNvPr>
          <p:cNvCxnSpPr>
            <a:cxnSpLocks/>
          </p:cNvCxnSpPr>
          <p:nvPr/>
        </p:nvCxnSpPr>
        <p:spPr>
          <a:xfrm flipV="1">
            <a:off x="11170657" y="2672514"/>
            <a:ext cx="179523" cy="2148704"/>
          </a:xfrm>
          <a:prstGeom prst="line">
            <a:avLst/>
          </a:prstGeom>
          <a:ln w="3175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942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Denial of service attacks</a:t>
            </a:r>
            <a:endParaRPr lang="en-US" dirty="0"/>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45</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fontScale="92500" lnSpcReduction="20000"/>
          </a:bodyPr>
          <a:lstStyle/>
          <a:p>
            <a:pPr>
              <a:spcBef>
                <a:spcPts val="600"/>
              </a:spcBef>
              <a:buFont typeface="Wingdings" pitchFamily="2" charset="2"/>
              <a:buChar char="§"/>
            </a:pPr>
            <a:r>
              <a:rPr lang="en-US" sz="1900" dirty="0">
                <a:latin typeface="Century Gothic" panose="020B0502020202020204" pitchFamily="34" charset="0"/>
              </a:rPr>
              <a:t>A denial of service (DoS) attack aims at the prevention of the provision of a service by obstructing critical resources, usually by flooding the communications of servers and/or by sending an excessive number of requests.</a:t>
            </a:r>
          </a:p>
          <a:p>
            <a:pPr>
              <a:spcBef>
                <a:spcPts val="600"/>
              </a:spcBef>
              <a:buFont typeface="Wingdings" pitchFamily="2" charset="2"/>
              <a:buChar char="§"/>
            </a:pPr>
            <a:r>
              <a:rPr lang="en-US" sz="1900" dirty="0">
                <a:latin typeface="Century Gothic" panose="020B0502020202020204" pitchFamily="34" charset="0"/>
              </a:rPr>
              <a:t> Although some DoS attacks impede critical components of a system, the bulk of DoS attacks do not require more skill than just the production of too much traffic. </a:t>
            </a:r>
          </a:p>
          <a:p>
            <a:pPr>
              <a:spcBef>
                <a:spcPts val="600"/>
              </a:spcBef>
              <a:buFont typeface="Wingdings" pitchFamily="2" charset="2"/>
              <a:buChar char="§"/>
            </a:pPr>
            <a:r>
              <a:rPr lang="en-US" sz="1900" dirty="0">
                <a:latin typeface="Century Gothic" panose="020B0502020202020204" pitchFamily="34" charset="0"/>
              </a:rPr>
              <a:t>By tracing the traffic flood in the network, the defense can possibly halt the attack and trace the traffic sources. </a:t>
            </a:r>
          </a:p>
          <a:p>
            <a:pPr>
              <a:spcBef>
                <a:spcPts val="600"/>
              </a:spcBef>
              <a:buFont typeface="Wingdings" pitchFamily="2" charset="2"/>
              <a:buChar char="§"/>
            </a:pPr>
            <a:r>
              <a:rPr lang="en-US" sz="1900">
                <a:latin typeface="Century Gothic" panose="020B0502020202020204" pitchFamily="34" charset="0"/>
              </a:rPr>
              <a:t>A </a:t>
            </a:r>
            <a:r>
              <a:rPr lang="en-US" sz="1900" dirty="0">
                <a:latin typeface="Century Gothic" panose="020B0502020202020204" pitchFamily="34" charset="0"/>
              </a:rPr>
              <a:t>botnet can generate the necessary amount of traffic by enlisting a large number of bots; in this way the traffic generated, and its sources are distributed, thus less traceable</a:t>
            </a:r>
            <a:r>
              <a:rPr lang="en-US" sz="1900">
                <a:latin typeface="Century Gothic" panose="020B0502020202020204" pitchFamily="34" charset="0"/>
              </a:rPr>
              <a:t>. </a:t>
            </a:r>
          </a:p>
          <a:p>
            <a:pPr>
              <a:spcBef>
                <a:spcPts val="600"/>
              </a:spcBef>
              <a:buFont typeface="Wingdings" pitchFamily="2" charset="2"/>
              <a:buChar char="§"/>
            </a:pPr>
            <a:r>
              <a:rPr lang="en-US" sz="1900">
                <a:latin typeface="Century Gothic" panose="020B0502020202020204" pitchFamily="34" charset="0"/>
              </a:rPr>
              <a:t>Such </a:t>
            </a:r>
            <a:r>
              <a:rPr lang="en-US" sz="1900" dirty="0">
                <a:latin typeface="Century Gothic" panose="020B0502020202020204" pitchFamily="34" charset="0"/>
              </a:rPr>
              <a:t>a distributed attack is called distributed denial of service (DDoS) attack.</a:t>
            </a:r>
          </a:p>
        </p:txBody>
      </p:sp>
      <p:pic>
        <p:nvPicPr>
          <p:cNvPr id="10" name="Picture 9">
            <a:extLst>
              <a:ext uri="{FF2B5EF4-FFF2-40B4-BE49-F238E27FC236}">
                <a16:creationId xmlns:a16="http://schemas.microsoft.com/office/drawing/2014/main" id="{6D16C214-501E-59FF-C4C1-1A020668D260}"/>
              </a:ext>
            </a:extLst>
          </p:cNvPr>
          <p:cNvPicPr>
            <a:picLocks noChangeAspect="1"/>
          </p:cNvPicPr>
          <p:nvPr/>
        </p:nvPicPr>
        <p:blipFill>
          <a:blip r:embed="rId2"/>
          <a:stretch>
            <a:fillRect/>
          </a:stretch>
        </p:blipFill>
        <p:spPr>
          <a:xfrm>
            <a:off x="7277271" y="1875610"/>
            <a:ext cx="4483100" cy="3416300"/>
          </a:xfrm>
          <a:prstGeom prst="rect">
            <a:avLst/>
          </a:prstGeom>
        </p:spPr>
      </p:pic>
      <p:sp>
        <p:nvSpPr>
          <p:cNvPr id="2" name="TextBox 1">
            <a:extLst>
              <a:ext uri="{FF2B5EF4-FFF2-40B4-BE49-F238E27FC236}">
                <a16:creationId xmlns:a16="http://schemas.microsoft.com/office/drawing/2014/main" id="{58FB6D6A-F2CB-6C67-20CA-296E0E4B7325}"/>
              </a:ext>
            </a:extLst>
          </p:cNvPr>
          <p:cNvSpPr txBox="1"/>
          <p:nvPr/>
        </p:nvSpPr>
        <p:spPr>
          <a:xfrm>
            <a:off x="8273127" y="5594318"/>
            <a:ext cx="2491388" cy="369332"/>
          </a:xfrm>
          <a:prstGeom prst="rect">
            <a:avLst/>
          </a:prstGeom>
          <a:noFill/>
        </p:spPr>
        <p:txBody>
          <a:bodyPr wrap="none" rtlCol="0">
            <a:spAutoFit/>
          </a:bodyPr>
          <a:lstStyle/>
          <a:p>
            <a:r>
              <a:rPr lang="en-US" dirty="0"/>
              <a:t>A simple ping attack</a:t>
            </a:r>
            <a:endParaRPr lang="en-GR" dirty="0"/>
          </a:p>
        </p:txBody>
      </p:sp>
    </p:spTree>
    <p:extLst>
      <p:ext uri="{BB962C8B-B14F-4D97-AF65-F5344CB8AC3E}">
        <p14:creationId xmlns:p14="http://schemas.microsoft.com/office/powerpoint/2010/main" val="1957610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Malware by intended effect</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46</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fontScale="92500" lnSpcReduction="20000"/>
          </a:bodyPr>
          <a:lstStyle/>
          <a:p>
            <a:pPr>
              <a:spcBef>
                <a:spcPts val="600"/>
              </a:spcBef>
              <a:buFont typeface="Wingdings" pitchFamily="2" charset="2"/>
              <a:buChar char="§"/>
            </a:pPr>
            <a:r>
              <a:rPr lang="en-US" sz="1900" u="sng" dirty="0">
                <a:latin typeface="Century Gothic" panose="020B0502020202020204" pitchFamily="34" charset="0"/>
              </a:rPr>
              <a:t>Adware</a:t>
            </a:r>
            <a:r>
              <a:rPr lang="en-US" sz="1900" dirty="0">
                <a:latin typeface="Century Gothic" panose="020B0502020202020204" pitchFamily="34" charset="0"/>
              </a:rPr>
              <a:t> sends (mostly unwanted) advertisements.</a:t>
            </a:r>
          </a:p>
          <a:p>
            <a:pPr>
              <a:spcBef>
                <a:spcPts val="600"/>
              </a:spcBef>
              <a:buFont typeface="Wingdings" pitchFamily="2" charset="2"/>
              <a:buChar char="§"/>
            </a:pPr>
            <a:r>
              <a:rPr lang="en-US" sz="1900" u="sng" dirty="0">
                <a:latin typeface="Century Gothic" panose="020B0502020202020204" pitchFamily="34" charset="0"/>
              </a:rPr>
              <a:t>Spam</a:t>
            </a:r>
            <a:r>
              <a:rPr lang="en-US" sz="1900" dirty="0">
                <a:latin typeface="Century Gothic" panose="020B0502020202020204" pitchFamily="34" charset="0"/>
              </a:rPr>
              <a:t> software sends massive numbers of messages (in email and other messaging systems), possibly for malicious purposes. </a:t>
            </a:r>
          </a:p>
          <a:p>
            <a:pPr>
              <a:spcBef>
                <a:spcPts val="600"/>
              </a:spcBef>
              <a:buFont typeface="Wingdings" pitchFamily="2" charset="2"/>
              <a:buChar char="§"/>
            </a:pPr>
            <a:r>
              <a:rPr lang="en-US" sz="1900" u="sng" dirty="0">
                <a:latin typeface="Century Gothic" panose="020B0502020202020204" pitchFamily="34" charset="0"/>
              </a:rPr>
              <a:t>Fishing</a:t>
            </a:r>
            <a:r>
              <a:rPr lang="en-US" sz="1900" dirty="0">
                <a:latin typeface="Century Gothic" panose="020B0502020202020204" pitchFamily="34" charset="0"/>
              </a:rPr>
              <a:t> messages compel users to perform actions that harm themselves, e.g. to open malicious webpages or download Trojan horses.</a:t>
            </a:r>
          </a:p>
          <a:p>
            <a:pPr>
              <a:spcBef>
                <a:spcPts val="600"/>
              </a:spcBef>
              <a:buFont typeface="Wingdings" pitchFamily="2" charset="2"/>
              <a:buChar char="§"/>
            </a:pPr>
            <a:r>
              <a:rPr lang="en-US" sz="1900" u="sng" dirty="0">
                <a:latin typeface="Century Gothic" panose="020B0502020202020204" pitchFamily="34" charset="0"/>
              </a:rPr>
              <a:t>Spyware</a:t>
            </a:r>
            <a:r>
              <a:rPr lang="en-US" sz="1900" dirty="0">
                <a:latin typeface="Century Gothic" panose="020B0502020202020204" pitchFamily="34" charset="0"/>
              </a:rPr>
              <a:t> records a human user’s actions on a computer in order to collect sensitive data. Spyware can possibly consist of more than one components that use different methods to collect data. A </a:t>
            </a:r>
            <a:r>
              <a:rPr lang="en-US" sz="1900" u="sng" dirty="0">
                <a:latin typeface="Century Gothic" panose="020B0502020202020204" pitchFamily="34" charset="0"/>
              </a:rPr>
              <a:t>keylogger</a:t>
            </a:r>
            <a:r>
              <a:rPr lang="en-US" sz="1900" dirty="0">
                <a:latin typeface="Century Gothic" panose="020B0502020202020204" pitchFamily="34" charset="0"/>
              </a:rPr>
              <a:t> records the sequence of keys pressed on the keyboard by using various methods, e.g. by infiltrating the keyboard software, by recording the (slightly different) sound of each key, by taking screenshot etc. Spyware can also use the camera and the microphone of a mobile phone or a laptop.</a:t>
            </a:r>
          </a:p>
          <a:p>
            <a:pPr>
              <a:spcBef>
                <a:spcPts val="600"/>
              </a:spcBef>
              <a:buFont typeface="Wingdings" pitchFamily="2" charset="2"/>
              <a:buChar char="§"/>
            </a:pPr>
            <a:endParaRPr lang="en-US" sz="1900" dirty="0">
              <a:latin typeface="Century Gothic" panose="020B0502020202020204" pitchFamily="34" charset="0"/>
            </a:endParaRPr>
          </a:p>
        </p:txBody>
      </p:sp>
      <p:pic>
        <p:nvPicPr>
          <p:cNvPr id="14" name="Picture Placeholder 13" descr="A painting of a group of people&#10;&#10;Description automatically generated">
            <a:extLst>
              <a:ext uri="{FF2B5EF4-FFF2-40B4-BE49-F238E27FC236}">
                <a16:creationId xmlns:a16="http://schemas.microsoft.com/office/drawing/2014/main" id="{516E2AB3-33BD-F6B0-8B20-07C14B04E7A4}"/>
              </a:ext>
            </a:extLst>
          </p:cNvPr>
          <p:cNvPicPr>
            <a:picLocks noGrp="1" noChangeAspect="1"/>
          </p:cNvPicPr>
          <p:nvPr>
            <p:ph type="pic" sz="quarter" idx="11"/>
          </p:nvPr>
        </p:nvPicPr>
        <p:blipFill>
          <a:blip r:embed="rId4"/>
          <a:srcRect t="12038" b="12038"/>
          <a:stretch>
            <a:fillRect/>
          </a:stretch>
        </p:blipFill>
        <p:spPr/>
      </p:pic>
    </p:spTree>
    <p:extLst>
      <p:ext uri="{BB962C8B-B14F-4D97-AF65-F5344CB8AC3E}">
        <p14:creationId xmlns:p14="http://schemas.microsoft.com/office/powerpoint/2010/main" val="3292723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Malware by intended effect</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fontScale="85000" lnSpcReduction="10000"/>
          </a:bodyPr>
          <a:lstStyle/>
          <a:p>
            <a:pPr>
              <a:spcBef>
                <a:spcPts val="600"/>
              </a:spcBef>
              <a:buFont typeface="Wingdings" pitchFamily="2" charset="2"/>
              <a:buChar char="§"/>
            </a:pPr>
            <a:r>
              <a:rPr lang="en-US" sz="1900" dirty="0">
                <a:latin typeface="Century Gothic" panose="020B0502020202020204" pitchFamily="34" charset="0"/>
              </a:rPr>
              <a:t>A </a:t>
            </a:r>
            <a:r>
              <a:rPr lang="en-US" sz="1900" u="sng" dirty="0">
                <a:latin typeface="Century Gothic" panose="020B0502020202020204" pitchFamily="34" charset="0"/>
              </a:rPr>
              <a:t>backdoor</a:t>
            </a:r>
            <a:r>
              <a:rPr lang="en-US" sz="1900" dirty="0">
                <a:latin typeface="Century Gothic" panose="020B0502020202020204" pitchFamily="34" charset="0"/>
              </a:rPr>
              <a:t> allows an unauthorized user to gain access to a system. Backdoors have been used by maintenance personnel in computers. Law enforcement and secret service are rumored to be able to use backdoors in certain devices, including mobile phones.</a:t>
            </a:r>
          </a:p>
          <a:p>
            <a:pPr>
              <a:spcBef>
                <a:spcPts val="600"/>
              </a:spcBef>
              <a:buFont typeface="Wingdings" pitchFamily="2" charset="2"/>
              <a:buChar char="§"/>
            </a:pPr>
            <a:r>
              <a:rPr lang="en-US" sz="1900" dirty="0">
                <a:latin typeface="Century Gothic" panose="020B0502020202020204" pitchFamily="34" charset="0"/>
              </a:rPr>
              <a:t>A </a:t>
            </a:r>
            <a:r>
              <a:rPr lang="en-US" sz="1900" u="sng" dirty="0">
                <a:latin typeface="Century Gothic" panose="020B0502020202020204" pitchFamily="34" charset="0"/>
              </a:rPr>
              <a:t>rootkit</a:t>
            </a:r>
            <a:r>
              <a:rPr lang="en-US" sz="1900" dirty="0">
                <a:latin typeface="Century Gothic" panose="020B0502020202020204" pitchFamily="34" charset="0"/>
              </a:rPr>
              <a:t> is software that allows the control of a machine by a remote unauthorized user. A rootkit may include various malicious components, as well as means to eliminate the traces of the malicious actions. Some rootkits will even install antivirus software to the victim machine in order to prevent other malware to take control.</a:t>
            </a:r>
          </a:p>
          <a:p>
            <a:pPr>
              <a:spcBef>
                <a:spcPts val="600"/>
              </a:spcBef>
              <a:buFont typeface="Wingdings" pitchFamily="2" charset="2"/>
              <a:buChar char="§"/>
            </a:pPr>
            <a:r>
              <a:rPr lang="en-US" sz="1900" u="sng" dirty="0">
                <a:latin typeface="Century Gothic" panose="020B0502020202020204" pitchFamily="34" charset="0"/>
              </a:rPr>
              <a:t>Ransomware</a:t>
            </a:r>
            <a:r>
              <a:rPr lang="en-US" sz="1900" dirty="0">
                <a:latin typeface="Century Gothic" panose="020B0502020202020204" pitchFamily="34" charset="0"/>
              </a:rPr>
              <a:t> encrypts critical data in a system and asks for ransom before they provide the decryption key.</a:t>
            </a:r>
          </a:p>
          <a:p>
            <a:pPr>
              <a:spcBef>
                <a:spcPts val="600"/>
              </a:spcBef>
              <a:buFont typeface="Wingdings" pitchFamily="2" charset="2"/>
              <a:buChar char="§"/>
            </a:pPr>
            <a:r>
              <a:rPr lang="en-US" sz="1900" u="sng" dirty="0">
                <a:latin typeface="Century Gothic" panose="020B0502020202020204" pitchFamily="34" charset="0"/>
              </a:rPr>
              <a:t>Advanced persistent threat </a:t>
            </a:r>
            <a:r>
              <a:rPr lang="en-US" sz="1900" dirty="0">
                <a:latin typeface="Century Gothic" panose="020B0502020202020204" pitchFamily="34" charset="0"/>
              </a:rPr>
              <a:t>(APT) is a complex attack that uses as many methodologies, resources and tools are needed to achieve a goal. An APT can be afforded either by powerful criminal groups or by state agencies.</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14" name="Picture Placeholder 13" descr="A painting of a group of people&#10;&#10;Description automatically generated">
            <a:extLst>
              <a:ext uri="{FF2B5EF4-FFF2-40B4-BE49-F238E27FC236}">
                <a16:creationId xmlns:a16="http://schemas.microsoft.com/office/drawing/2014/main" id="{516E2AB3-33BD-F6B0-8B20-07C14B04E7A4}"/>
              </a:ext>
            </a:extLst>
          </p:cNvPr>
          <p:cNvPicPr>
            <a:picLocks noGrp="1" noChangeAspect="1"/>
          </p:cNvPicPr>
          <p:nvPr>
            <p:ph type="pic" sz="quarter" idx="11"/>
          </p:nvPr>
        </p:nvPicPr>
        <p:blipFill>
          <a:blip r:embed="rId4"/>
          <a:srcRect t="12038" b="12038"/>
          <a:stretch>
            <a:fillRect/>
          </a:stretch>
        </p:blipFill>
        <p:spPr/>
      </p:pic>
    </p:spTree>
    <p:extLst>
      <p:ext uri="{BB962C8B-B14F-4D97-AF65-F5344CB8AC3E}">
        <p14:creationId xmlns:p14="http://schemas.microsoft.com/office/powerpoint/2010/main" val="3960942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Electronic warfare</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48</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fontScale="92500"/>
          </a:bodyPr>
          <a:lstStyle/>
          <a:p>
            <a:pPr>
              <a:spcBef>
                <a:spcPts val="600"/>
              </a:spcBef>
              <a:buFont typeface="Wingdings" pitchFamily="2" charset="2"/>
              <a:buChar char="§"/>
            </a:pPr>
            <a:r>
              <a:rPr lang="en-US" sz="1900" u="sng" dirty="0">
                <a:latin typeface="Century Gothic" panose="020B0502020202020204" pitchFamily="34" charset="0"/>
              </a:rPr>
              <a:t>Electronic warfare</a:t>
            </a:r>
            <a:r>
              <a:rPr lang="en-US" sz="1900" dirty="0">
                <a:latin typeface="Century Gothic" panose="020B0502020202020204" pitchFamily="34" charset="0"/>
              </a:rPr>
              <a:t> refers to techniques used in military conflicts. The objective is to hinder the usage of the opponent's infrastructure or destroy it. </a:t>
            </a:r>
          </a:p>
          <a:p>
            <a:pPr>
              <a:spcBef>
                <a:spcPts val="600"/>
              </a:spcBef>
              <a:buFont typeface="Wingdings" pitchFamily="2" charset="2"/>
              <a:buChar char="§"/>
            </a:pPr>
            <a:r>
              <a:rPr lang="en-US" sz="1900" dirty="0">
                <a:latin typeface="Century Gothic" panose="020B0502020202020204" pitchFamily="34" charset="0"/>
              </a:rPr>
              <a:t>The obstruction of an adversary’s wireless communications is a classic objective in electronic warfare. A common method of obstruction is (apart from destroying antennas) through </a:t>
            </a:r>
            <a:r>
              <a:rPr lang="en-US" sz="1900" u="sng" dirty="0">
                <a:latin typeface="Century Gothic" panose="020B0502020202020204" pitchFamily="34" charset="0"/>
              </a:rPr>
              <a:t>jamming</a:t>
            </a:r>
            <a:r>
              <a:rPr lang="en-US" sz="1900" dirty="0">
                <a:latin typeface="Century Gothic" panose="020B0502020202020204" pitchFamily="34" charset="0"/>
              </a:rPr>
              <a:t>, i.e. strong emissions on the adversary's wireless communications frequencies. </a:t>
            </a:r>
          </a:p>
          <a:p>
            <a:pPr>
              <a:spcBef>
                <a:spcPts val="600"/>
              </a:spcBef>
              <a:buFont typeface="Wingdings" pitchFamily="2" charset="2"/>
              <a:buChar char="§"/>
            </a:pPr>
            <a:r>
              <a:rPr lang="en-US" sz="1900" dirty="0">
                <a:latin typeface="Century Gothic" panose="020B0502020202020204" pitchFamily="34" charset="0"/>
              </a:rPr>
              <a:t>Defense includes </a:t>
            </a:r>
            <a:r>
              <a:rPr lang="en-US" sz="1900" u="sng" dirty="0">
                <a:latin typeface="Century Gothic" panose="020B0502020202020204" pitchFamily="34" charset="0"/>
              </a:rPr>
              <a:t>frequency hopping</a:t>
            </a:r>
            <a:r>
              <a:rPr lang="en-US" sz="1900" dirty="0">
                <a:latin typeface="Century Gothic" panose="020B0502020202020204" pitchFamily="34" charset="0"/>
              </a:rPr>
              <a:t>, i.e. changing the transmission frequency in a pseudo-random way, </a:t>
            </a:r>
            <a:r>
              <a:rPr lang="en-US" sz="1900" u="sng" dirty="0">
                <a:latin typeface="Century Gothic" panose="020B0502020202020204" pitchFamily="34" charset="0"/>
              </a:rPr>
              <a:t>burst communication</a:t>
            </a:r>
            <a:r>
              <a:rPr lang="en-US" sz="1900" dirty="0">
                <a:latin typeface="Century Gothic" panose="020B0502020202020204" pitchFamily="34" charset="0"/>
              </a:rPr>
              <a:t>, i.e. reducing signal duration, reducing power, limitation of its spatial properties with narrow directional emissions etc.</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9" name="Picture Placeholder 8" descr="A close-up of a plane&#10;&#10;Description automatically generated">
            <a:extLst>
              <a:ext uri="{FF2B5EF4-FFF2-40B4-BE49-F238E27FC236}">
                <a16:creationId xmlns:a16="http://schemas.microsoft.com/office/drawing/2014/main" id="{6F9E3154-3B5C-AC61-257F-C1A7C5619B60}"/>
              </a:ext>
            </a:extLst>
          </p:cNvPr>
          <p:cNvPicPr>
            <a:picLocks noGrp="1" noChangeAspect="1"/>
          </p:cNvPicPr>
          <p:nvPr>
            <p:ph type="pic" sz="quarter" idx="11"/>
          </p:nvPr>
        </p:nvPicPr>
        <p:blipFill>
          <a:blip r:embed="rId5"/>
          <a:srcRect t="6701" b="6701"/>
          <a:stretch>
            <a:fillRect/>
          </a:stretch>
        </p:blipFill>
        <p:spPr/>
      </p:pic>
    </p:spTree>
    <p:extLst>
      <p:ext uri="{BB962C8B-B14F-4D97-AF65-F5344CB8AC3E}">
        <p14:creationId xmlns:p14="http://schemas.microsoft.com/office/powerpoint/2010/main" val="2795967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Electronic warfare: Satellite jamming and spoofing</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49</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96322" y="1273349"/>
            <a:ext cx="5797550" cy="4620823"/>
          </a:xfrm>
        </p:spPr>
        <p:txBody>
          <a:bodyPr>
            <a:normAutofit fontScale="77500" lnSpcReduction="20000"/>
          </a:bodyPr>
          <a:lstStyle/>
          <a:p>
            <a:pPr>
              <a:spcBef>
                <a:spcPts val="600"/>
              </a:spcBef>
              <a:buFont typeface="Wingdings" pitchFamily="2" charset="2"/>
              <a:buChar char="§"/>
            </a:pPr>
            <a:r>
              <a:rPr lang="en-US" sz="1900" u="sng" dirty="0">
                <a:latin typeface="Century Gothic" panose="020B0502020202020204" pitchFamily="34" charset="0"/>
              </a:rPr>
              <a:t>Jamming</a:t>
            </a:r>
            <a:r>
              <a:rPr lang="en-US" sz="1900" dirty="0">
                <a:latin typeface="Century Gothic" panose="020B0502020202020204" pitchFamily="34" charset="0"/>
              </a:rPr>
              <a:t> devices can emit radio frequency signals that overpower the legitimate GPS signals at the receiver side. The aim of this attack is to render positioning inaccurate or unreliable.</a:t>
            </a:r>
          </a:p>
          <a:p>
            <a:pPr>
              <a:spcBef>
                <a:spcPts val="600"/>
              </a:spcBef>
              <a:buFont typeface="Wingdings" pitchFamily="2" charset="2"/>
              <a:buChar char="§"/>
            </a:pPr>
            <a:r>
              <a:rPr lang="en-US" sz="1900" dirty="0">
                <a:latin typeface="Century Gothic" panose="020B0502020202020204" pitchFamily="34" charset="0"/>
              </a:rPr>
              <a:t>Generation of </a:t>
            </a:r>
            <a:r>
              <a:rPr lang="en-US" sz="1900" u="sng" dirty="0">
                <a:latin typeface="Century Gothic" panose="020B0502020202020204" pitchFamily="34" charset="0"/>
              </a:rPr>
              <a:t>false navigation satellite signals</a:t>
            </a:r>
            <a:r>
              <a:rPr lang="en-US" sz="1900" dirty="0">
                <a:latin typeface="Century Gothic" panose="020B0502020202020204" pitchFamily="34" charset="0"/>
              </a:rPr>
              <a:t> can cover an area (depending on the rogue signal power) and replace the legitimate signals. Positioning becomes false and navigation can be misled. </a:t>
            </a:r>
          </a:p>
          <a:p>
            <a:pPr>
              <a:spcBef>
                <a:spcPts val="600"/>
              </a:spcBef>
              <a:buFont typeface="Wingdings" pitchFamily="2" charset="2"/>
              <a:buChar char="§"/>
            </a:pPr>
            <a:r>
              <a:rPr lang="en-US" sz="1900" dirty="0">
                <a:latin typeface="Century Gothic" panose="020B0502020202020204" pitchFamily="34" charset="0"/>
              </a:rPr>
              <a:t>Both the jamming and the satellite signal replacement can be performed by local agents that cannot the sources of the signals.</a:t>
            </a:r>
          </a:p>
          <a:p>
            <a:pPr>
              <a:spcBef>
                <a:spcPts val="600"/>
              </a:spcBef>
              <a:buFont typeface="Wingdings" pitchFamily="2" charset="2"/>
              <a:buChar char="§"/>
            </a:pPr>
            <a:r>
              <a:rPr lang="en-US" sz="1900" dirty="0">
                <a:latin typeface="Century Gothic" panose="020B0502020202020204" pitchFamily="34" charset="0"/>
              </a:rPr>
              <a:t>The owners of a satellite system (states or groups of states) can selectively degrade their services. In the 1990s (and before May 1st 2000) GPS positional accuracy was selectively degraded by its owner, i.e. USA, which induced a pseudorandom error of up to 100 meters to common users, and on occasion could deny access to selected users. Russia, China, India, Japan, and the European Union subsequently developed their own satellite navigation systems.</a:t>
            </a:r>
          </a:p>
          <a:p>
            <a:pPr>
              <a:spcBef>
                <a:spcPts val="600"/>
              </a:spcBef>
              <a:buFont typeface="Wingdings" pitchFamily="2" charset="2"/>
              <a:buChar char="§"/>
            </a:pPr>
            <a:r>
              <a:rPr lang="en-US" sz="1900" dirty="0">
                <a:latin typeface="Century Gothic" panose="020B0502020202020204" pitchFamily="34" charset="0"/>
              </a:rPr>
              <a:t>Ships can always use alternative means of navigation (even sextants), if the problem is diagnosed.</a:t>
            </a:r>
          </a:p>
          <a:p>
            <a:pPr marL="0" indent="0">
              <a:spcBef>
                <a:spcPts val="600"/>
              </a:spcBef>
              <a:buNone/>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14" name="Picture Placeholder 13" descr="A satellite in space with a satellite&#10;&#10;Description automatically generated">
            <a:extLst>
              <a:ext uri="{FF2B5EF4-FFF2-40B4-BE49-F238E27FC236}">
                <a16:creationId xmlns:a16="http://schemas.microsoft.com/office/drawing/2014/main" id="{4C6C4973-B20D-E45D-F316-8E5471E53833}"/>
              </a:ext>
            </a:extLst>
          </p:cNvPr>
          <p:cNvPicPr>
            <a:picLocks noGrp="1" noChangeAspect="1"/>
          </p:cNvPicPr>
          <p:nvPr>
            <p:ph type="pic" sz="quarter" idx="11"/>
          </p:nvPr>
        </p:nvPicPr>
        <p:blipFill>
          <a:blip r:embed="rId5"/>
          <a:srcRect t="13842" b="13842"/>
          <a:stretch>
            <a:fillRect/>
          </a:stretch>
        </p:blipFill>
        <p:spPr/>
      </p:pic>
    </p:spTree>
    <p:extLst>
      <p:ext uri="{BB962C8B-B14F-4D97-AF65-F5344CB8AC3E}">
        <p14:creationId xmlns:p14="http://schemas.microsoft.com/office/powerpoint/2010/main" val="428208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541470" cy="3141635"/>
          </a:xfrm>
        </p:spPr>
        <p:txBody>
          <a:bodyPr>
            <a:noAutofit/>
          </a:bodyPr>
          <a:lstStyle/>
          <a:p>
            <a:pPr>
              <a:spcBef>
                <a:spcPts val="600"/>
              </a:spcBef>
            </a:pPr>
            <a:r>
              <a:rPr lang="en-US" sz="1200" dirty="0"/>
              <a:t>The module offers state of the art knowledge of cybersecurity technology and risk management aspects, pertinent for the maritime domain.</a:t>
            </a:r>
          </a:p>
          <a:p>
            <a:pPr>
              <a:spcBef>
                <a:spcPts val="600"/>
              </a:spcBef>
            </a:pPr>
            <a:r>
              <a:rPr lang="en-US" sz="1200" dirty="0"/>
              <a:t>Regulatory, technology, and human factors are discussed as affecting strategic as well as operational aspects of a shipping company.</a:t>
            </a:r>
          </a:p>
          <a:p>
            <a:pPr>
              <a:spcBef>
                <a:spcPts val="600"/>
              </a:spcBef>
            </a:pPr>
            <a:r>
              <a:rPr lang="en-US" sz="1200" dirty="0"/>
              <a:t>The level of the Training Module is Basic</a:t>
            </a:r>
          </a:p>
          <a:p>
            <a:pPr lvl="1">
              <a:spcBef>
                <a:spcPts val="600"/>
              </a:spcBef>
            </a:pPr>
            <a:r>
              <a:rPr lang="en-US" dirty="0"/>
              <a:t>Rooted with European Cybersecurity Skills Framework</a:t>
            </a:r>
          </a:p>
          <a:p>
            <a:pPr lvl="1">
              <a:spcBef>
                <a:spcPts val="600"/>
              </a:spcBef>
            </a:pPr>
            <a:r>
              <a:rPr lang="en-US" dirty="0"/>
              <a:t>Cutting-edge insights from industry-academic experts</a:t>
            </a:r>
          </a:p>
          <a:p>
            <a:pPr lvl="1">
              <a:spcBef>
                <a:spcPts val="600"/>
              </a:spcBef>
            </a:pPr>
            <a:r>
              <a:rPr lang="en-US" dirty="0"/>
              <a:t>Knowledge and Skill development, also career planning advancement </a:t>
            </a:r>
          </a:p>
          <a:p>
            <a:pPr>
              <a:spcBef>
                <a:spcPts val="600"/>
              </a:spcBef>
            </a:pPr>
            <a:endParaRPr lang="en-US" sz="1200" dirty="0"/>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r>
              <a:rPr lang="en-US" dirty="0"/>
              <a:t>Attack targets in the maritime sector</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6"/>
            <a:ext cx="5265502" cy="4448497"/>
          </a:xfrm>
        </p:spPr>
        <p:txBody>
          <a:bodyPr>
            <a:noAutofit/>
          </a:bodyPr>
          <a:lstStyle/>
          <a:p>
            <a:pPr>
              <a:spcBef>
                <a:spcPts val="600"/>
              </a:spcBef>
            </a:pPr>
            <a:r>
              <a:rPr lang="en-US" sz="2400" dirty="0"/>
              <a:t>Business Information Systems  and Freight Logistics Systems</a:t>
            </a:r>
          </a:p>
          <a:p>
            <a:pPr>
              <a:spcBef>
                <a:spcPts val="600"/>
              </a:spcBef>
            </a:pPr>
            <a:r>
              <a:rPr lang="en-US" sz="2400" dirty="0"/>
              <a:t>Onboard and land-based operations</a:t>
            </a:r>
          </a:p>
          <a:p>
            <a:pPr>
              <a:spcBef>
                <a:spcPts val="600"/>
              </a:spcBef>
            </a:pPr>
            <a:r>
              <a:rPr lang="en-US" sz="2400" dirty="0"/>
              <a:t>Cargo</a:t>
            </a:r>
          </a:p>
          <a:p>
            <a:pPr>
              <a:spcBef>
                <a:spcPts val="600"/>
              </a:spcBef>
            </a:pPr>
            <a:r>
              <a:rPr lang="en-US" sz="2400" dirty="0"/>
              <a:t>Passengers and crew</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large ship in the ocean&#10;&#10;Description automatically generated">
            <a:extLst>
              <a:ext uri="{FF2B5EF4-FFF2-40B4-BE49-F238E27FC236}">
                <a16:creationId xmlns:a16="http://schemas.microsoft.com/office/drawing/2014/main" id="{7C4243B1-385C-83A0-F01D-F038CA2230D6}"/>
              </a:ext>
            </a:extLst>
          </p:cNvPr>
          <p:cNvPicPr>
            <a:picLocks noGrp="1" noChangeAspect="1"/>
          </p:cNvPicPr>
          <p:nvPr>
            <p:ph type="pic" sz="quarter" idx="11"/>
          </p:nvPr>
        </p:nvPicPr>
        <p:blipFill>
          <a:blip r:embed="rId2"/>
          <a:srcRect l="5179" r="5179"/>
          <a:stretch>
            <a:fillRect/>
          </a:stretch>
        </p:blipFill>
        <p:spPr>
          <a:xfrm>
            <a:off x="8716" y="-21997"/>
            <a:ext cx="5840730" cy="6862275"/>
          </a:xfrm>
        </p:spPr>
      </p:pic>
    </p:spTree>
    <p:extLst>
      <p:ext uri="{BB962C8B-B14F-4D97-AF65-F5344CB8AC3E}">
        <p14:creationId xmlns:p14="http://schemas.microsoft.com/office/powerpoint/2010/main" val="3649702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394495"/>
          </a:xfrm>
        </p:spPr>
        <p:txBody>
          <a:bodyPr>
            <a:normAutofit/>
          </a:bodyPr>
          <a:lstStyle/>
          <a:p>
            <a:r>
              <a:rPr lang="en-US" dirty="0">
                <a:solidFill>
                  <a:schemeClr val="accent1"/>
                </a:solidFill>
              </a:rPr>
              <a:t>Management and logistics</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51</a:t>
            </a:fld>
            <a:endParaRPr lang="en-US" dirty="0"/>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4620823"/>
          </a:xfrm>
        </p:spPr>
        <p:txBody>
          <a:bodyPr>
            <a:normAutofit/>
          </a:bodyPr>
          <a:lstStyle/>
          <a:p>
            <a:pPr>
              <a:spcBef>
                <a:spcPts val="600"/>
              </a:spcBef>
              <a:buFont typeface="Wingdings" pitchFamily="2" charset="2"/>
              <a:buChar char="§"/>
            </a:pPr>
            <a:r>
              <a:rPr lang="en-US" sz="1900" u="sng" dirty="0">
                <a:latin typeface="Century Gothic" panose="020B0502020202020204" pitchFamily="34" charset="0"/>
              </a:rPr>
              <a:t>Maritime Logistics and Supply Chain</a:t>
            </a:r>
            <a:r>
              <a:rPr lang="en-US" sz="1900" dirty="0">
                <a:latin typeface="Century Gothic" panose="020B0502020202020204" pitchFamily="34" charset="0"/>
              </a:rPr>
              <a:t> (</a:t>
            </a:r>
            <a:r>
              <a:rPr lang="en-US" sz="1900" dirty="0" err="1">
                <a:latin typeface="Century Gothic" panose="020B0502020202020204" pitchFamily="34" charset="0"/>
              </a:rPr>
              <a:t>MLoSC</a:t>
            </a:r>
            <a:r>
              <a:rPr lang="en-US" sz="1900" dirty="0">
                <a:latin typeface="Century Gothic" panose="020B0502020202020204" pitchFamily="34" charset="0"/>
              </a:rPr>
              <a:t>) services are a primary target of attackers because of the usage of IT and because of the gains they can provide to criminals.</a:t>
            </a:r>
          </a:p>
          <a:p>
            <a:pPr>
              <a:spcBef>
                <a:spcPts val="600"/>
              </a:spcBef>
              <a:buFont typeface="Wingdings" pitchFamily="2" charset="2"/>
              <a:buChar char="§"/>
            </a:pPr>
            <a:r>
              <a:rPr lang="en-US" sz="1900" dirty="0">
                <a:latin typeface="Century Gothic" panose="020B0502020202020204" pitchFamily="34" charset="0"/>
              </a:rPr>
              <a:t>Attacks can directly target </a:t>
            </a:r>
            <a:r>
              <a:rPr lang="en-US" sz="1900" u="sng" dirty="0">
                <a:latin typeface="Century Gothic" panose="020B0502020202020204" pitchFamily="34" charset="0"/>
              </a:rPr>
              <a:t>money transfers</a:t>
            </a:r>
            <a:r>
              <a:rPr lang="en-US" sz="1900" dirty="0">
                <a:latin typeface="Century Gothic" panose="020B0502020202020204" pitchFamily="34" charset="0"/>
              </a:rPr>
              <a:t>, can modify the </a:t>
            </a:r>
            <a:r>
              <a:rPr lang="en-US" sz="1900" u="sng" dirty="0">
                <a:latin typeface="Century Gothic" panose="020B0502020202020204" pitchFamily="34" charset="0"/>
              </a:rPr>
              <a:t>transportation of goods</a:t>
            </a:r>
            <a:r>
              <a:rPr lang="en-US" sz="1900" dirty="0">
                <a:latin typeface="Century Gothic" panose="020B0502020202020204" pitchFamily="34" charset="0"/>
              </a:rPr>
              <a:t>, or aim at </a:t>
            </a:r>
            <a:r>
              <a:rPr lang="en-US" sz="1900" u="sng" dirty="0">
                <a:latin typeface="Century Gothic" panose="020B0502020202020204" pitchFamily="34" charset="0"/>
              </a:rPr>
              <a:t>information collection</a:t>
            </a:r>
            <a:r>
              <a:rPr lang="en-US" sz="1900" dirty="0">
                <a:latin typeface="Century Gothic" panose="020B0502020202020204" pitchFamily="34" charset="0"/>
              </a:rPr>
              <a:t> for later exploitation. Another area of attacks on logistics is the usage of denial-of-service attacks, which can aim at the reputation and trust of a company or at asking for ransom.</a:t>
            </a:r>
          </a:p>
          <a:p>
            <a:pPr>
              <a:spcBef>
                <a:spcPts val="600"/>
              </a:spcBef>
              <a:buFont typeface="Wingdings" pitchFamily="2" charset="2"/>
              <a:buChar char="§"/>
            </a:pPr>
            <a:r>
              <a:rPr lang="en-US" sz="1900" dirty="0">
                <a:latin typeface="Century Gothic" panose="020B0502020202020204" pitchFamily="34" charset="0"/>
              </a:rPr>
              <a:t>Yet another objective is </a:t>
            </a:r>
            <a:r>
              <a:rPr lang="en-US" sz="1900" u="sng" dirty="0">
                <a:latin typeface="Century Gothic" panose="020B0502020202020204" pitchFamily="34" charset="0"/>
              </a:rPr>
              <a:t>industrial spying</a:t>
            </a:r>
            <a:r>
              <a:rPr lang="en-US" sz="1900" dirty="0">
                <a:latin typeface="Century Gothic" panose="020B0502020202020204" pitchFamily="34" charset="0"/>
              </a:rPr>
              <a:t>. </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spTree>
    <p:extLst>
      <p:ext uri="{BB962C8B-B14F-4D97-AF65-F5344CB8AC3E}">
        <p14:creationId xmlns:p14="http://schemas.microsoft.com/office/powerpoint/2010/main" val="501285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394495"/>
          </a:xfrm>
        </p:spPr>
        <p:txBody>
          <a:bodyPr>
            <a:normAutofit/>
          </a:bodyPr>
          <a:lstStyle/>
          <a:p>
            <a:r>
              <a:rPr lang="en-US" dirty="0">
                <a:solidFill>
                  <a:schemeClr val="accent1"/>
                </a:solidFill>
              </a:rPr>
              <a:t>Operations</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52</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4620823"/>
          </a:xfrm>
        </p:spPr>
        <p:txBody>
          <a:bodyPr>
            <a:normAutofit fontScale="85000" lnSpcReduction="20000"/>
          </a:bodyPr>
          <a:lstStyle/>
          <a:p>
            <a:pPr>
              <a:spcBef>
                <a:spcPts val="600"/>
              </a:spcBef>
              <a:buFont typeface="Wingdings" pitchFamily="2" charset="2"/>
              <a:buChar char="§"/>
            </a:pPr>
            <a:r>
              <a:rPr lang="en-US" sz="1900" dirty="0">
                <a:latin typeface="Century Gothic" panose="020B0502020202020204" pitchFamily="34" charset="0"/>
              </a:rPr>
              <a:t>Ships, ports and other related industrial installations include Industrial Control Systems (ICS). </a:t>
            </a:r>
          </a:p>
          <a:p>
            <a:pPr>
              <a:spcBef>
                <a:spcPts val="600"/>
              </a:spcBef>
              <a:buFont typeface="Wingdings" pitchFamily="2" charset="2"/>
              <a:buChar char="§"/>
            </a:pPr>
            <a:r>
              <a:rPr lang="en-US" sz="1900" dirty="0">
                <a:latin typeface="Century Gothic" panose="020B0502020202020204" pitchFamily="34" charset="0"/>
              </a:rPr>
              <a:t>SCADA (supervisory control and data acquisition) is a control system architecture that consists of software, hardware, and communication components. It may also incorporate sensors, and programmable logic controllers (PLCs). </a:t>
            </a:r>
          </a:p>
          <a:p>
            <a:pPr>
              <a:spcBef>
                <a:spcPts val="600"/>
              </a:spcBef>
              <a:buFont typeface="Wingdings" pitchFamily="2" charset="2"/>
              <a:buChar char="§"/>
            </a:pPr>
            <a:r>
              <a:rPr lang="en-US" sz="1900" dirty="0">
                <a:latin typeface="Century Gothic" panose="020B0502020202020204" pitchFamily="34" charset="0"/>
              </a:rPr>
              <a:t>SCADA systems can control loading and unloading systems, e.g. cranes, pipes etc. They can also reside in navigation, propulsion, and power generation of ships.</a:t>
            </a:r>
          </a:p>
          <a:p>
            <a:pPr>
              <a:spcBef>
                <a:spcPts val="600"/>
              </a:spcBef>
              <a:buFont typeface="Wingdings" pitchFamily="2" charset="2"/>
              <a:buChar char="§"/>
            </a:pPr>
            <a:r>
              <a:rPr lang="en-US" sz="1900" dirty="0">
                <a:latin typeface="Century Gothic" panose="020B0502020202020204" pitchFamily="34" charset="0"/>
              </a:rPr>
              <a:t> Traditionally ICSs have been stand-alone or have used internal ship communications (e.g. to connect bridge with engine-room). </a:t>
            </a:r>
          </a:p>
          <a:p>
            <a:pPr>
              <a:spcBef>
                <a:spcPts val="600"/>
              </a:spcBef>
              <a:buFont typeface="Wingdings" pitchFamily="2" charset="2"/>
              <a:buChar char="§"/>
            </a:pPr>
            <a:r>
              <a:rPr lang="en-US" sz="1900" dirty="0">
                <a:latin typeface="Century Gothic" panose="020B0502020202020204" pitchFamily="34" charset="0"/>
              </a:rPr>
              <a:t>However, recent SCADA systems have followed the trend towards integration in wider systems. Even in the years of isolation, attacks were possible. </a:t>
            </a:r>
          </a:p>
          <a:p>
            <a:pPr>
              <a:spcBef>
                <a:spcPts val="600"/>
              </a:spcBef>
              <a:buFont typeface="Wingdings" pitchFamily="2" charset="2"/>
              <a:buChar char="§"/>
            </a:pPr>
            <a:r>
              <a:rPr lang="en-US" sz="1900" dirty="0">
                <a:latin typeface="Century Gothic" panose="020B0502020202020204" pitchFamily="34" charset="0"/>
              </a:rPr>
              <a:t>In the renowned Stuxnet attack the Iranian Uranium enrichment facilities were infected by using a USB stick. The Stuxnet worm subsequently infected a great number of SCADA systems worldwide.</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9" name="Picture Placeholder 8" descr="Cranes on a ship&#10;&#10;Description automatically generated">
            <a:extLst>
              <a:ext uri="{FF2B5EF4-FFF2-40B4-BE49-F238E27FC236}">
                <a16:creationId xmlns:a16="http://schemas.microsoft.com/office/drawing/2014/main" id="{985FB262-BB32-F416-AA57-C7AEB7358F4E}"/>
              </a:ext>
            </a:extLst>
          </p:cNvPr>
          <p:cNvPicPr>
            <a:picLocks noGrp="1" noChangeAspect="1"/>
          </p:cNvPicPr>
          <p:nvPr>
            <p:ph type="pic" sz="quarter" idx="11"/>
          </p:nvPr>
        </p:nvPicPr>
        <p:blipFill>
          <a:blip r:embed="rId4"/>
          <a:srcRect t="14536" b="14536"/>
          <a:stretch>
            <a:fillRect/>
          </a:stretch>
        </p:blipFill>
        <p:spPr/>
      </p:pic>
    </p:spTree>
    <p:extLst>
      <p:ext uri="{BB962C8B-B14F-4D97-AF65-F5344CB8AC3E}">
        <p14:creationId xmlns:p14="http://schemas.microsoft.com/office/powerpoint/2010/main" val="3403495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394495"/>
          </a:xfrm>
        </p:spPr>
        <p:txBody>
          <a:bodyPr>
            <a:normAutofit/>
          </a:bodyPr>
          <a:lstStyle/>
          <a:p>
            <a:r>
              <a:rPr lang="en-US" dirty="0">
                <a:solidFill>
                  <a:schemeClr val="accent1"/>
                </a:solidFill>
              </a:rPr>
              <a:t>Attacks on SCADA systems</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53</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4620823"/>
          </a:xfrm>
        </p:spPr>
        <p:txBody>
          <a:bodyPr>
            <a:normAutofit/>
          </a:bodyPr>
          <a:lstStyle/>
          <a:p>
            <a:pPr>
              <a:spcBef>
                <a:spcPts val="600"/>
              </a:spcBef>
              <a:buFont typeface="Wingdings" pitchFamily="2" charset="2"/>
              <a:buChar char="§"/>
            </a:pPr>
            <a:r>
              <a:rPr lang="en-US" sz="1900" dirty="0">
                <a:latin typeface="Century Gothic" panose="020B0502020202020204" pitchFamily="34" charset="0"/>
              </a:rPr>
              <a:t>Modern attacks on SCADA use various approaches, e.g. network layer and transport layer flood attacks, spoofed DNS attacks, unauthenticated remote access, SQL injection, etc.</a:t>
            </a:r>
          </a:p>
          <a:p>
            <a:pPr>
              <a:spcBef>
                <a:spcPts val="600"/>
              </a:spcBef>
              <a:buFont typeface="Wingdings" pitchFamily="2" charset="2"/>
              <a:buChar char="§"/>
            </a:pPr>
            <a:r>
              <a:rPr lang="en-US" sz="1900" dirty="0">
                <a:latin typeface="Century Gothic" panose="020B0502020202020204" pitchFamily="34" charset="0"/>
              </a:rPr>
              <a:t>The effect on critical SCADA systems can be ship and port facility damage, annoyance, delay, and additional costs, so that the criminals hinder or delay transportation and ask for ransom. </a:t>
            </a:r>
          </a:p>
          <a:p>
            <a:pPr>
              <a:spcBef>
                <a:spcPts val="600"/>
              </a:spcBef>
              <a:buFont typeface="Wingdings" pitchFamily="2" charset="2"/>
              <a:buChar char="§"/>
            </a:pPr>
            <a:r>
              <a:rPr lang="en-US" sz="1900" dirty="0">
                <a:latin typeface="Century Gothic" panose="020B0502020202020204" pitchFamily="34" charset="0"/>
              </a:rPr>
              <a:t>A series of attacks that pertain to port operations aim at facilitating the loading and unloading of illicit goods in containers.</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9" name="Picture Placeholder 8" descr="Cranes on a ship&#10;&#10;Description automatically generated">
            <a:extLst>
              <a:ext uri="{FF2B5EF4-FFF2-40B4-BE49-F238E27FC236}">
                <a16:creationId xmlns:a16="http://schemas.microsoft.com/office/drawing/2014/main" id="{985FB262-BB32-F416-AA57-C7AEB7358F4E}"/>
              </a:ext>
            </a:extLst>
          </p:cNvPr>
          <p:cNvPicPr>
            <a:picLocks noGrp="1" noChangeAspect="1"/>
          </p:cNvPicPr>
          <p:nvPr>
            <p:ph type="pic" sz="quarter" idx="11"/>
          </p:nvPr>
        </p:nvPicPr>
        <p:blipFill>
          <a:blip r:embed="rId4"/>
          <a:srcRect t="14536" b="14536"/>
          <a:stretch>
            <a:fillRect/>
          </a:stretch>
        </p:blipFill>
        <p:spPr/>
      </p:pic>
    </p:spTree>
    <p:extLst>
      <p:ext uri="{BB962C8B-B14F-4D97-AF65-F5344CB8AC3E}">
        <p14:creationId xmlns:p14="http://schemas.microsoft.com/office/powerpoint/2010/main" val="1255647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fontScale="90000"/>
          </a:bodyPr>
          <a:lstStyle/>
          <a:p>
            <a:r>
              <a:rPr lang="en-US" dirty="0">
                <a:solidFill>
                  <a:schemeClr val="accent1"/>
                </a:solidFill>
              </a:rPr>
              <a:t>Operations: Onboard control and communication</a:t>
            </a:r>
            <a:endParaRPr lang="en-US" dirty="0"/>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54</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953823" y="6008770"/>
            <a:ext cx="5797550" cy="680624"/>
          </a:xfrm>
        </p:spPr>
        <p:txBody>
          <a:bodyPr>
            <a:normAutofit/>
          </a:bodyPr>
          <a:lstStyle/>
          <a:p>
            <a:pPr marL="0" indent="0">
              <a:spcBef>
                <a:spcPts val="600"/>
              </a:spcBef>
              <a:buNone/>
            </a:pPr>
            <a:r>
              <a:rPr lang="en-US" sz="1200" dirty="0">
                <a:latin typeface="Century Gothic" panose="020B0502020202020204" pitchFamily="34" charset="0"/>
              </a:rPr>
              <a:t>Image reference: Akpan, Frank, et al. "Cybersecurity challenges in the maritime sector." Network 2.1 (2022): 123-138. From </a:t>
            </a:r>
            <a:r>
              <a:rPr lang="en-US" sz="1200" dirty="0" err="1">
                <a:latin typeface="Century Gothic" panose="020B0502020202020204" pitchFamily="34" charset="0"/>
              </a:rPr>
              <a:t>CruisMapper</a:t>
            </a:r>
            <a:r>
              <a:rPr lang="en-US" sz="1200" dirty="0">
                <a:latin typeface="Century Gothic" panose="020B0502020202020204" pitchFamily="34" charset="0"/>
              </a:rPr>
              <a:t>. Cruise Ship Safety (https://</a:t>
            </a:r>
            <a:r>
              <a:rPr lang="en-US" sz="1200" dirty="0" err="1">
                <a:latin typeface="Century Gothic" panose="020B0502020202020204" pitchFamily="34" charset="0"/>
              </a:rPr>
              <a:t>www.cruisemapper.com</a:t>
            </a:r>
            <a:r>
              <a:rPr lang="en-US" sz="1200" dirty="0">
                <a:latin typeface="Century Gothic" panose="020B0502020202020204" pitchFamily="34" charset="0"/>
              </a:rPr>
              <a:t>).</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4" name="Picture 3" descr="A diagram of a ship&#10;&#10;Description automatically generated">
            <a:extLst>
              <a:ext uri="{FF2B5EF4-FFF2-40B4-BE49-F238E27FC236}">
                <a16:creationId xmlns:a16="http://schemas.microsoft.com/office/drawing/2014/main" id="{8DC4491B-059B-77F1-F5C9-4B82ACD49698}"/>
              </a:ext>
            </a:extLst>
          </p:cNvPr>
          <p:cNvPicPr>
            <a:picLocks noChangeAspect="1"/>
          </p:cNvPicPr>
          <p:nvPr/>
        </p:nvPicPr>
        <p:blipFill>
          <a:blip r:embed="rId2"/>
          <a:stretch>
            <a:fillRect/>
          </a:stretch>
        </p:blipFill>
        <p:spPr>
          <a:xfrm>
            <a:off x="118045" y="1340989"/>
            <a:ext cx="7772400" cy="4564074"/>
          </a:xfrm>
          <a:prstGeom prst="rect">
            <a:avLst/>
          </a:prstGeom>
        </p:spPr>
      </p:pic>
      <p:sp>
        <p:nvSpPr>
          <p:cNvPr id="7" name="TextBox 6">
            <a:extLst>
              <a:ext uri="{FF2B5EF4-FFF2-40B4-BE49-F238E27FC236}">
                <a16:creationId xmlns:a16="http://schemas.microsoft.com/office/drawing/2014/main" id="{AB0F08CA-6A7E-AC06-0BF3-71395BD4ACFB}"/>
              </a:ext>
            </a:extLst>
          </p:cNvPr>
          <p:cNvSpPr txBox="1"/>
          <p:nvPr/>
        </p:nvSpPr>
        <p:spPr>
          <a:xfrm>
            <a:off x="8388001" y="1120676"/>
            <a:ext cx="3685954" cy="2308324"/>
          </a:xfrm>
          <a:prstGeom prst="rect">
            <a:avLst/>
          </a:prstGeom>
          <a:noFill/>
        </p:spPr>
        <p:txBody>
          <a:bodyPr wrap="square" rtlCol="0">
            <a:spAutoFit/>
          </a:bodyPr>
          <a:lstStyle/>
          <a:p>
            <a:pPr marL="342900" indent="-342900">
              <a:buFont typeface="Arial" panose="020B0604020202020204" pitchFamily="34" charset="0"/>
              <a:buChar char="•"/>
            </a:pPr>
            <a:r>
              <a:rPr lang="en-GB" sz="1600" dirty="0">
                <a:latin typeface="Century Gothic" panose="020B0502020202020204" pitchFamily="34" charset="0"/>
              </a:rPr>
              <a:t>Automatic Identification System (AIS),</a:t>
            </a:r>
          </a:p>
          <a:p>
            <a:pPr marL="342900" indent="-342900">
              <a:buFont typeface="Arial" panose="020B0604020202020204" pitchFamily="34" charset="0"/>
              <a:buChar char="•"/>
            </a:pPr>
            <a:r>
              <a:rPr lang="en-GB" sz="1600" dirty="0">
                <a:latin typeface="Century Gothic" panose="020B0502020202020204" pitchFamily="34" charset="0"/>
              </a:rPr>
              <a:t> Electronic Chart Display and Information System (ECDIS), </a:t>
            </a:r>
          </a:p>
          <a:p>
            <a:pPr marL="342900" indent="-342900">
              <a:buFont typeface="Arial" panose="020B0604020202020204" pitchFamily="34" charset="0"/>
              <a:buChar char="•"/>
            </a:pPr>
            <a:r>
              <a:rPr lang="en-GB" sz="1600" dirty="0">
                <a:latin typeface="Century Gothic" panose="020B0502020202020204" pitchFamily="34" charset="0"/>
              </a:rPr>
              <a:t>Satellite navigation (GPS, GLONASS, </a:t>
            </a:r>
            <a:r>
              <a:rPr lang="en-GB" sz="1600" dirty="0" err="1">
                <a:latin typeface="Century Gothic" panose="020B0502020202020204" pitchFamily="34" charset="0"/>
              </a:rPr>
              <a:t>BeiDu</a:t>
            </a:r>
            <a:r>
              <a:rPr lang="en-GB" sz="1600" dirty="0">
                <a:latin typeface="Century Gothic" panose="020B0502020202020204" pitchFamily="34" charset="0"/>
              </a:rPr>
              <a:t>, Galileo)</a:t>
            </a:r>
          </a:p>
          <a:p>
            <a:pPr marL="342900" indent="-342900">
              <a:buFont typeface="Arial" panose="020B0604020202020204" pitchFamily="34" charset="0"/>
              <a:buChar char="•"/>
            </a:pPr>
            <a:r>
              <a:rPr lang="en-GB" sz="1600" dirty="0">
                <a:latin typeface="Century Gothic" panose="020B0502020202020204" pitchFamily="34" charset="0"/>
              </a:rPr>
              <a:t>Global Maritime Distress and Safety System (GMDSS), </a:t>
            </a:r>
          </a:p>
          <a:p>
            <a:pPr marL="342900" indent="-342900">
              <a:buFont typeface="Arial" panose="020B0604020202020204" pitchFamily="34" charset="0"/>
              <a:buChar char="•"/>
            </a:pPr>
            <a:r>
              <a:rPr lang="en-GB" sz="1600" dirty="0">
                <a:latin typeface="Century Gothic" panose="020B0502020202020204" pitchFamily="34" charset="0"/>
              </a:rPr>
              <a:t>Voyage data recorder (VDR)</a:t>
            </a:r>
            <a:endParaRPr lang="en-GR" sz="1600" dirty="0">
              <a:latin typeface="Century Gothic" panose="020B0502020202020204" pitchFamily="34" charset="0"/>
            </a:endParaRPr>
          </a:p>
        </p:txBody>
      </p:sp>
    </p:spTree>
    <p:extLst>
      <p:ext uri="{BB962C8B-B14F-4D97-AF65-F5344CB8AC3E}">
        <p14:creationId xmlns:p14="http://schemas.microsoft.com/office/powerpoint/2010/main" val="3796956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49724" y="108465"/>
            <a:ext cx="6732237" cy="1017147"/>
          </a:xfrm>
        </p:spPr>
        <p:txBody>
          <a:bodyPr>
            <a:noAutofit/>
          </a:bodyPr>
          <a:lstStyle/>
          <a:p>
            <a:r>
              <a:rPr lang="en-US" sz="3600" dirty="0">
                <a:solidFill>
                  <a:schemeClr val="accent1"/>
                </a:solidFill>
              </a:rPr>
              <a:t>Vessel Cybersecurity </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 name="Text Placeholder 5">
            <a:extLst>
              <a:ext uri="{FF2B5EF4-FFF2-40B4-BE49-F238E27FC236}">
                <a16:creationId xmlns:a16="http://schemas.microsoft.com/office/drawing/2014/main" id="{90BF13BB-B555-AE19-3170-B56654170D07}"/>
              </a:ext>
            </a:extLst>
          </p:cNvPr>
          <p:cNvSpPr>
            <a:spLocks noGrp="1"/>
          </p:cNvSpPr>
          <p:nvPr>
            <p:ph type="body" sz="quarter" idx="10"/>
          </p:nvPr>
        </p:nvSpPr>
        <p:spPr>
          <a:xfrm>
            <a:off x="354227" y="505986"/>
            <a:ext cx="12876028" cy="1017147"/>
          </a:xfrm>
        </p:spPr>
        <p:txBody>
          <a:bodyPr vert="horz" lIns="0" tIns="0" rIns="0" bIns="0" rtlCol="0" anchor="ctr">
            <a:noAutofit/>
          </a:bodyPr>
          <a:lstStyle/>
          <a:p>
            <a:pPr algn="l"/>
            <a:r>
              <a:rPr lang="en-US" sz="3200" dirty="0"/>
              <a:t>Vulnerabilities of modern vessels and MASS (Akpan et al, 2022)</a:t>
            </a:r>
          </a:p>
          <a:p>
            <a:pPr algn="l"/>
            <a:endParaRPr lang="en-US" sz="3200" dirty="0"/>
          </a:p>
          <a:p>
            <a:pPr algn="l"/>
            <a:endParaRPr lang="en-US" sz="3200" dirty="0"/>
          </a:p>
        </p:txBody>
      </p:sp>
      <p:pic>
        <p:nvPicPr>
          <p:cNvPr id="3" name="Picture 2">
            <a:extLst>
              <a:ext uri="{FF2B5EF4-FFF2-40B4-BE49-F238E27FC236}">
                <a16:creationId xmlns:a16="http://schemas.microsoft.com/office/drawing/2014/main" id="{9D7F1AAE-BBC3-09E0-6BD7-0CE05E84F6D8}"/>
              </a:ext>
            </a:extLst>
          </p:cNvPr>
          <p:cNvPicPr>
            <a:picLocks noChangeAspect="1"/>
          </p:cNvPicPr>
          <p:nvPr/>
        </p:nvPicPr>
        <p:blipFill>
          <a:blip r:embed="rId4"/>
          <a:stretch>
            <a:fillRect/>
          </a:stretch>
        </p:blipFill>
        <p:spPr>
          <a:xfrm>
            <a:off x="810971" y="1125612"/>
            <a:ext cx="5334000" cy="5918200"/>
          </a:xfrm>
          <a:prstGeom prst="rect">
            <a:avLst/>
          </a:prstGeom>
        </p:spPr>
      </p:pic>
    </p:spTree>
    <p:extLst>
      <p:ext uri="{BB962C8B-B14F-4D97-AF65-F5344CB8AC3E}">
        <p14:creationId xmlns:p14="http://schemas.microsoft.com/office/powerpoint/2010/main" val="821742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52382" y="329960"/>
            <a:ext cx="6732237" cy="1017147"/>
          </a:xfrm>
        </p:spPr>
        <p:txBody>
          <a:bodyPr>
            <a:noAutofit/>
          </a:bodyPr>
          <a:lstStyle/>
          <a:p>
            <a:r>
              <a:rPr lang="en-US" sz="3600" dirty="0">
                <a:solidFill>
                  <a:schemeClr val="accent1"/>
                </a:solidFill>
              </a:rPr>
              <a:t>Vessel Cybersecurity </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 name="Text Placeholder 5">
            <a:extLst>
              <a:ext uri="{FF2B5EF4-FFF2-40B4-BE49-F238E27FC236}">
                <a16:creationId xmlns:a16="http://schemas.microsoft.com/office/drawing/2014/main" id="{90BF13BB-B555-AE19-3170-B56654170D07}"/>
              </a:ext>
            </a:extLst>
          </p:cNvPr>
          <p:cNvSpPr>
            <a:spLocks noGrp="1"/>
          </p:cNvSpPr>
          <p:nvPr>
            <p:ph type="body" sz="quarter" idx="10"/>
          </p:nvPr>
        </p:nvSpPr>
        <p:spPr>
          <a:xfrm>
            <a:off x="409302" y="848295"/>
            <a:ext cx="12876028" cy="1017147"/>
          </a:xfrm>
        </p:spPr>
        <p:txBody>
          <a:bodyPr vert="horz" lIns="0" tIns="0" rIns="0" bIns="0" rtlCol="0" anchor="ctr">
            <a:noAutofit/>
          </a:bodyPr>
          <a:lstStyle/>
          <a:p>
            <a:pPr algn="l"/>
            <a:r>
              <a:rPr lang="en-US" sz="3200" dirty="0"/>
              <a:t>Vulnerabilities of modern vessels and MASS (Akpan et al, 2022)</a:t>
            </a:r>
          </a:p>
          <a:p>
            <a:pPr algn="l"/>
            <a:endParaRPr lang="en-US" sz="3200" dirty="0"/>
          </a:p>
          <a:p>
            <a:pPr algn="l"/>
            <a:endParaRPr lang="en-US" sz="3200" dirty="0"/>
          </a:p>
        </p:txBody>
      </p:sp>
      <p:pic>
        <p:nvPicPr>
          <p:cNvPr id="4" name="Picture 3">
            <a:extLst>
              <a:ext uri="{FF2B5EF4-FFF2-40B4-BE49-F238E27FC236}">
                <a16:creationId xmlns:a16="http://schemas.microsoft.com/office/drawing/2014/main" id="{23BD14F8-9442-97C2-01E1-905E47158E15}"/>
              </a:ext>
            </a:extLst>
          </p:cNvPr>
          <p:cNvPicPr>
            <a:picLocks noChangeAspect="1"/>
          </p:cNvPicPr>
          <p:nvPr/>
        </p:nvPicPr>
        <p:blipFill>
          <a:blip r:embed="rId4"/>
          <a:stretch>
            <a:fillRect/>
          </a:stretch>
        </p:blipFill>
        <p:spPr>
          <a:xfrm>
            <a:off x="1256414" y="1557968"/>
            <a:ext cx="5181600" cy="4013200"/>
          </a:xfrm>
          <a:prstGeom prst="rect">
            <a:avLst/>
          </a:prstGeom>
        </p:spPr>
      </p:pic>
    </p:spTree>
    <p:extLst>
      <p:ext uri="{BB962C8B-B14F-4D97-AF65-F5344CB8AC3E}">
        <p14:creationId xmlns:p14="http://schemas.microsoft.com/office/powerpoint/2010/main" val="2547324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57</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52382" y="692180"/>
            <a:ext cx="6732237" cy="1017147"/>
          </a:xfrm>
        </p:spPr>
        <p:txBody>
          <a:bodyPr>
            <a:noAutofit/>
          </a:bodyPr>
          <a:lstStyle/>
          <a:p>
            <a:r>
              <a:rPr lang="en-US" sz="3600" dirty="0">
                <a:solidFill>
                  <a:schemeClr val="accent1"/>
                </a:solidFill>
              </a:rPr>
              <a:t>Vessel Cybersecurity </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 name="Text Placeholder 5">
            <a:extLst>
              <a:ext uri="{FF2B5EF4-FFF2-40B4-BE49-F238E27FC236}">
                <a16:creationId xmlns:a16="http://schemas.microsoft.com/office/drawing/2014/main" id="{90BF13BB-B555-AE19-3170-B56654170D07}"/>
              </a:ext>
            </a:extLst>
          </p:cNvPr>
          <p:cNvSpPr>
            <a:spLocks noGrp="1"/>
          </p:cNvSpPr>
          <p:nvPr>
            <p:ph type="body" sz="quarter" idx="10"/>
          </p:nvPr>
        </p:nvSpPr>
        <p:spPr>
          <a:xfrm>
            <a:off x="400594" y="1200753"/>
            <a:ext cx="12876028" cy="1017147"/>
          </a:xfrm>
        </p:spPr>
        <p:txBody>
          <a:bodyPr vert="horz" lIns="0" tIns="0" rIns="0" bIns="0" rtlCol="0" anchor="ctr">
            <a:noAutofit/>
          </a:bodyPr>
          <a:lstStyle/>
          <a:p>
            <a:pPr algn="l"/>
            <a:r>
              <a:rPr lang="en-US" sz="3200" dirty="0"/>
              <a:t>Mitigation actions in modern vessels and MASS (Akpan et al, 2022)</a:t>
            </a:r>
          </a:p>
          <a:p>
            <a:pPr algn="l"/>
            <a:endParaRPr lang="en-US" sz="3200" dirty="0"/>
          </a:p>
          <a:p>
            <a:pPr algn="l"/>
            <a:endParaRPr lang="en-US" sz="3200" dirty="0"/>
          </a:p>
        </p:txBody>
      </p:sp>
      <p:pic>
        <p:nvPicPr>
          <p:cNvPr id="3" name="Picture 2">
            <a:extLst>
              <a:ext uri="{FF2B5EF4-FFF2-40B4-BE49-F238E27FC236}">
                <a16:creationId xmlns:a16="http://schemas.microsoft.com/office/drawing/2014/main" id="{5FF64584-77BC-A70D-F7F8-655D4F523FE4}"/>
              </a:ext>
            </a:extLst>
          </p:cNvPr>
          <p:cNvPicPr>
            <a:picLocks noChangeAspect="1"/>
          </p:cNvPicPr>
          <p:nvPr/>
        </p:nvPicPr>
        <p:blipFill>
          <a:blip r:embed="rId4"/>
          <a:stretch>
            <a:fillRect/>
          </a:stretch>
        </p:blipFill>
        <p:spPr>
          <a:xfrm>
            <a:off x="538582" y="1801781"/>
            <a:ext cx="7127491" cy="5012318"/>
          </a:xfrm>
          <a:prstGeom prst="rect">
            <a:avLst/>
          </a:prstGeom>
        </p:spPr>
      </p:pic>
    </p:spTree>
    <p:extLst>
      <p:ext uri="{BB962C8B-B14F-4D97-AF65-F5344CB8AC3E}">
        <p14:creationId xmlns:p14="http://schemas.microsoft.com/office/powerpoint/2010/main" val="2209218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58</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81392" y="0"/>
            <a:ext cx="6732237" cy="1395818"/>
          </a:xfrm>
        </p:spPr>
        <p:txBody>
          <a:bodyPr>
            <a:noAutofit/>
          </a:bodyPr>
          <a:lstStyle/>
          <a:p>
            <a:r>
              <a:rPr lang="en-US" sz="3600" dirty="0">
                <a:solidFill>
                  <a:schemeClr val="accent1"/>
                </a:solidFill>
              </a:rPr>
              <a:t>Vessel Cybersecurity </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 name="Text Placeholder 5">
            <a:extLst>
              <a:ext uri="{FF2B5EF4-FFF2-40B4-BE49-F238E27FC236}">
                <a16:creationId xmlns:a16="http://schemas.microsoft.com/office/drawing/2014/main" id="{90BF13BB-B555-AE19-3170-B56654170D07}"/>
              </a:ext>
            </a:extLst>
          </p:cNvPr>
          <p:cNvSpPr>
            <a:spLocks noGrp="1"/>
          </p:cNvSpPr>
          <p:nvPr>
            <p:ph type="body" sz="quarter" idx="10"/>
          </p:nvPr>
        </p:nvSpPr>
        <p:spPr>
          <a:xfrm>
            <a:off x="357051" y="887244"/>
            <a:ext cx="12876028" cy="1017147"/>
          </a:xfrm>
        </p:spPr>
        <p:txBody>
          <a:bodyPr vert="horz" lIns="0" tIns="0" rIns="0" bIns="0" rtlCol="0" anchor="ctr">
            <a:noAutofit/>
          </a:bodyPr>
          <a:lstStyle/>
          <a:p>
            <a:pPr algn="l"/>
            <a:r>
              <a:rPr lang="en-US" sz="3200" dirty="0"/>
              <a:t>Mitigation actions in modern vessels and MASS (Akpan et al, 2022)</a:t>
            </a:r>
          </a:p>
          <a:p>
            <a:pPr algn="l"/>
            <a:endParaRPr lang="en-US" sz="3200" dirty="0"/>
          </a:p>
          <a:p>
            <a:pPr algn="l"/>
            <a:endParaRPr lang="en-US" sz="3200" dirty="0"/>
          </a:p>
        </p:txBody>
      </p:sp>
      <p:pic>
        <p:nvPicPr>
          <p:cNvPr id="4" name="Picture 3">
            <a:extLst>
              <a:ext uri="{FF2B5EF4-FFF2-40B4-BE49-F238E27FC236}">
                <a16:creationId xmlns:a16="http://schemas.microsoft.com/office/drawing/2014/main" id="{82D541F6-D327-9812-F018-34262838900F}"/>
              </a:ext>
            </a:extLst>
          </p:cNvPr>
          <p:cNvPicPr>
            <a:picLocks noChangeAspect="1"/>
          </p:cNvPicPr>
          <p:nvPr/>
        </p:nvPicPr>
        <p:blipFill>
          <a:blip r:embed="rId4"/>
          <a:stretch>
            <a:fillRect/>
          </a:stretch>
        </p:blipFill>
        <p:spPr>
          <a:xfrm>
            <a:off x="281392" y="1468722"/>
            <a:ext cx="6896100" cy="5524500"/>
          </a:xfrm>
          <a:prstGeom prst="rect">
            <a:avLst/>
          </a:prstGeom>
        </p:spPr>
      </p:pic>
    </p:spTree>
    <p:extLst>
      <p:ext uri="{BB962C8B-B14F-4D97-AF65-F5344CB8AC3E}">
        <p14:creationId xmlns:p14="http://schemas.microsoft.com/office/powerpoint/2010/main" val="4200998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394495"/>
          </a:xfrm>
        </p:spPr>
        <p:txBody>
          <a:bodyPr>
            <a:normAutofit/>
          </a:bodyPr>
          <a:lstStyle/>
          <a:p>
            <a:r>
              <a:rPr lang="en-US" dirty="0">
                <a:solidFill>
                  <a:schemeClr val="accent1"/>
                </a:solidFill>
              </a:rPr>
              <a:t>Other targets of attacks</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59</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4620823"/>
          </a:xfrm>
        </p:spPr>
        <p:txBody>
          <a:bodyPr>
            <a:normAutofit fontScale="92500" lnSpcReduction="10000"/>
          </a:bodyPr>
          <a:lstStyle/>
          <a:p>
            <a:pPr>
              <a:spcBef>
                <a:spcPts val="600"/>
              </a:spcBef>
              <a:buFont typeface="Wingdings" pitchFamily="2" charset="2"/>
              <a:buChar char="§"/>
            </a:pPr>
            <a:r>
              <a:rPr lang="en-US" sz="1900" dirty="0">
                <a:latin typeface="Century Gothic" panose="020B0502020202020204" pitchFamily="34" charset="0"/>
              </a:rPr>
              <a:t>Cargo</a:t>
            </a:r>
          </a:p>
          <a:p>
            <a:pPr lvl="1">
              <a:spcBef>
                <a:spcPts val="600"/>
              </a:spcBef>
              <a:buFont typeface="Wingdings" pitchFamily="2" charset="2"/>
              <a:buChar char="§"/>
            </a:pPr>
            <a:r>
              <a:rPr lang="en-US" sz="1900" dirty="0">
                <a:latin typeface="Century Gothic" panose="020B0502020202020204" pitchFamily="34" charset="0"/>
              </a:rPr>
              <a:t>Misappropriation of </a:t>
            </a:r>
            <a:r>
              <a:rPr lang="en-US" sz="1900" u="sng" dirty="0">
                <a:latin typeface="Century Gothic" panose="020B0502020202020204" pitchFamily="34" charset="0"/>
              </a:rPr>
              <a:t>valuable goods</a:t>
            </a:r>
            <a:r>
              <a:rPr lang="en-US" sz="1900" dirty="0">
                <a:latin typeface="Century Gothic" panose="020B0502020202020204" pitchFamily="34" charset="0"/>
              </a:rPr>
              <a:t> is a theoretical possibility</a:t>
            </a:r>
          </a:p>
          <a:p>
            <a:pPr lvl="1">
              <a:spcBef>
                <a:spcPts val="600"/>
              </a:spcBef>
              <a:buFont typeface="Wingdings" pitchFamily="2" charset="2"/>
              <a:buChar char="§"/>
            </a:pPr>
            <a:r>
              <a:rPr lang="en-US" sz="1900" dirty="0">
                <a:latin typeface="Century Gothic" panose="020B0502020202020204" pitchFamily="34" charset="0"/>
              </a:rPr>
              <a:t>However, most transportation related incidents pertain to the </a:t>
            </a:r>
            <a:r>
              <a:rPr lang="en-US" sz="1900" u="sng" dirty="0">
                <a:latin typeface="Century Gothic" panose="020B0502020202020204" pitchFamily="34" charset="0"/>
              </a:rPr>
              <a:t>transfer of illicit goods</a:t>
            </a:r>
            <a:r>
              <a:rPr lang="en-US" sz="1900" dirty="0">
                <a:latin typeface="Century Gothic" panose="020B0502020202020204" pitchFamily="34" charset="0"/>
              </a:rPr>
              <a:t> along with legal items, e.g. in the same containers. </a:t>
            </a:r>
          </a:p>
          <a:p>
            <a:pPr>
              <a:spcBef>
                <a:spcPts val="600"/>
              </a:spcBef>
              <a:buFont typeface="Wingdings" pitchFamily="2" charset="2"/>
              <a:buChar char="§"/>
            </a:pPr>
            <a:r>
              <a:rPr lang="en-US" sz="1900" dirty="0">
                <a:latin typeface="Century Gothic" panose="020B0502020202020204" pitchFamily="34" charset="0"/>
              </a:rPr>
              <a:t>Passengers and crew</a:t>
            </a:r>
          </a:p>
          <a:p>
            <a:pPr lvl="1">
              <a:spcBef>
                <a:spcPts val="600"/>
              </a:spcBef>
              <a:buFont typeface="Wingdings" pitchFamily="2" charset="2"/>
              <a:buChar char="§"/>
            </a:pPr>
            <a:r>
              <a:rPr lang="en-US" sz="1900" dirty="0">
                <a:latin typeface="Century Gothic" panose="020B0502020202020204" pitchFamily="34" charset="0"/>
              </a:rPr>
              <a:t>Humans onboard ships can be passengers, crews, pilots, rescuers, and other visitors. A wider variety of personnel appears in ports and other land-based facilities.</a:t>
            </a:r>
          </a:p>
          <a:p>
            <a:pPr lvl="1">
              <a:spcBef>
                <a:spcPts val="600"/>
              </a:spcBef>
              <a:buFont typeface="Wingdings" pitchFamily="2" charset="2"/>
              <a:buChar char="§"/>
            </a:pPr>
            <a:r>
              <a:rPr lang="en-US" sz="1900" dirty="0">
                <a:latin typeface="Century Gothic" panose="020B0502020202020204" pitchFamily="34" charset="0"/>
              </a:rPr>
              <a:t>They can be the intended victim or the vehicle of an attack, as they operate industrial devices or carry personal devices that are connected to networks in ships, ports, vehicles, offices etc. </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18" name="Picture Placeholder 17" descr="A large container ship in the ocean&#10;&#10;Description automatically generated">
            <a:extLst>
              <a:ext uri="{FF2B5EF4-FFF2-40B4-BE49-F238E27FC236}">
                <a16:creationId xmlns:a16="http://schemas.microsoft.com/office/drawing/2014/main" id="{222089CF-B85F-15A6-879D-2E55C863F5BF}"/>
              </a:ext>
            </a:extLst>
          </p:cNvPr>
          <p:cNvPicPr>
            <a:picLocks noGrp="1" noChangeAspect="1"/>
          </p:cNvPicPr>
          <p:nvPr>
            <p:ph type="pic" sz="quarter" idx="11"/>
          </p:nvPr>
        </p:nvPicPr>
        <p:blipFill>
          <a:blip r:embed="rId4"/>
          <a:srcRect t="14029" b="14029"/>
          <a:stretch>
            <a:fillRect/>
          </a:stretch>
        </p:blipFill>
        <p:spPr/>
      </p:pic>
    </p:spTree>
    <p:extLst>
      <p:ext uri="{BB962C8B-B14F-4D97-AF65-F5344CB8AC3E}">
        <p14:creationId xmlns:p14="http://schemas.microsoft.com/office/powerpoint/2010/main" val="187041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823776"/>
            <a:ext cx="3580147" cy="2723107"/>
          </a:xfrm>
        </p:spPr>
        <p:txBody>
          <a:bodyPr>
            <a:normAutofit/>
          </a:bodyPr>
          <a:lstStyle/>
          <a:p>
            <a:r>
              <a:rPr lang="en-US" dirty="0"/>
              <a:t>Undergraduate  students of Maritime Studies </a:t>
            </a:r>
            <a:r>
              <a:rPr lang="en-US" dirty="0" err="1"/>
              <a:t>Programmes</a:t>
            </a:r>
            <a:endParaRPr lang="en-US" dirty="0"/>
          </a:p>
          <a:p>
            <a:r>
              <a:rPr lang="en-US" dirty="0"/>
              <a:t>Postgraduate students of Maritime Studies </a:t>
            </a:r>
            <a:r>
              <a:rPr lang="en-US" dirty="0" err="1"/>
              <a:t>Programmes</a:t>
            </a:r>
            <a:endParaRPr lang="en-US" dirty="0"/>
          </a:p>
          <a:p>
            <a:r>
              <a:rPr lang="en-US" dirty="0"/>
              <a:t>PhD candidates, early career researchers in maritime studies, with no prior knowledge of cybersecurity or maritime cybersecurity</a:t>
            </a:r>
          </a:p>
          <a:p>
            <a:endParaRPr lang="en-US" dirty="0"/>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394495"/>
          </a:xfrm>
        </p:spPr>
        <p:txBody>
          <a:bodyPr>
            <a:normAutofit fontScale="90000"/>
          </a:bodyPr>
          <a:lstStyle/>
          <a:p>
            <a:r>
              <a:rPr lang="en-US" dirty="0">
                <a:solidFill>
                  <a:schemeClr val="accent1"/>
                </a:solidFill>
              </a:rPr>
              <a:t>Cybersecurity attacks in the maritime sector</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60</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3978273"/>
          </a:xfrm>
        </p:spPr>
        <p:txBody>
          <a:bodyPr>
            <a:normAutofit fontScale="70000" lnSpcReduction="20000"/>
          </a:bodyPr>
          <a:lstStyle/>
          <a:p>
            <a:pPr>
              <a:spcBef>
                <a:spcPts val="600"/>
              </a:spcBef>
              <a:buFont typeface="Wingdings" pitchFamily="2" charset="2"/>
              <a:buChar char="§"/>
            </a:pPr>
            <a:r>
              <a:rPr lang="en-US" sz="2300" dirty="0">
                <a:latin typeface="Century Gothic" panose="020B0502020202020204" pitchFamily="34" charset="0"/>
              </a:rPr>
              <a:t>In a 2021 report</a:t>
            </a:r>
            <a:r>
              <a:rPr lang="en-US" sz="2300" baseline="30000" dirty="0">
                <a:latin typeface="Century Gothic" panose="020B0502020202020204" pitchFamily="34" charset="0"/>
              </a:rPr>
              <a:t>1</a:t>
            </a:r>
            <a:r>
              <a:rPr lang="en-US" sz="2300" dirty="0">
                <a:latin typeface="Century Gothic" panose="020B0502020202020204" pitchFamily="34" charset="0"/>
              </a:rPr>
              <a:t> forty six “maritime cyber security incidents” have been reported in the eleven-year period 2010-2021. The total number of incidents is negligible as compared with the usual “land based” IT systems. </a:t>
            </a:r>
          </a:p>
          <a:p>
            <a:pPr>
              <a:spcBef>
                <a:spcPts val="600"/>
              </a:spcBef>
              <a:buFont typeface="Wingdings" pitchFamily="2" charset="2"/>
              <a:buChar char="§"/>
            </a:pPr>
            <a:r>
              <a:rPr lang="en-US" sz="2300" dirty="0">
                <a:latin typeface="Century Gothic" panose="020B0502020202020204" pitchFamily="34" charset="0"/>
              </a:rPr>
              <a:t>Most of the attacks were directed against the IT systems of shipping companies, carriers, contractors, and ports. </a:t>
            </a:r>
          </a:p>
          <a:p>
            <a:pPr>
              <a:spcBef>
                <a:spcPts val="600"/>
              </a:spcBef>
              <a:buFont typeface="Wingdings" pitchFamily="2" charset="2"/>
              <a:buChar char="§"/>
            </a:pPr>
            <a:r>
              <a:rPr lang="en-US" sz="2300" dirty="0">
                <a:latin typeface="Century Gothic" panose="020B0502020202020204" pitchFamily="34" charset="0"/>
              </a:rPr>
              <a:t>The administrative system of 6 ships have been attacked.</a:t>
            </a:r>
          </a:p>
          <a:p>
            <a:pPr>
              <a:spcBef>
                <a:spcPts val="600"/>
              </a:spcBef>
              <a:buFont typeface="Wingdings" pitchFamily="2" charset="2"/>
              <a:buChar char="§"/>
            </a:pPr>
            <a:r>
              <a:rPr lang="en-US" sz="2300" dirty="0">
                <a:latin typeface="Century Gothic" panose="020B0502020202020204" pitchFamily="34" charset="0"/>
              </a:rPr>
              <a:t>There is just one attack that affected the onboard control system: The US Coast Guard received a message that a large vessel was "experiencing a significant cyber incident impacting their shipboard network . Even in this case, the resulting onboard systems degradation did not hamper essential ship control.</a:t>
            </a:r>
          </a:p>
          <a:p>
            <a:pPr>
              <a:spcBef>
                <a:spcPts val="600"/>
              </a:spcBef>
              <a:buFont typeface="Wingdings" pitchFamily="2" charset="2"/>
              <a:buChar char="§"/>
            </a:pPr>
            <a:r>
              <a:rPr lang="en-US" sz="2300" dirty="0">
                <a:latin typeface="Century Gothic" panose="020B0502020202020204" pitchFamily="34" charset="0"/>
              </a:rPr>
              <a:t>Perhaps the most frequent type of attacks on operations was jamming or spoofing attacks against the positioning system of ships in an area, the attackers most probably being nearby states.</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18" name="Picture Placeholder 17" descr="A large container ship in the ocean&#10;&#10;Description automatically generated">
            <a:extLst>
              <a:ext uri="{FF2B5EF4-FFF2-40B4-BE49-F238E27FC236}">
                <a16:creationId xmlns:a16="http://schemas.microsoft.com/office/drawing/2014/main" id="{222089CF-B85F-15A6-879D-2E55C863F5BF}"/>
              </a:ext>
            </a:extLst>
          </p:cNvPr>
          <p:cNvPicPr>
            <a:picLocks noGrp="1" noChangeAspect="1"/>
          </p:cNvPicPr>
          <p:nvPr>
            <p:ph type="pic" sz="quarter" idx="11"/>
          </p:nvPr>
        </p:nvPicPr>
        <p:blipFill>
          <a:blip r:embed="rId4"/>
          <a:srcRect t="14029" b="14029"/>
          <a:stretch>
            <a:fillRect/>
          </a:stretch>
        </p:blipFill>
        <p:spPr/>
      </p:pic>
      <p:graphicFrame>
        <p:nvGraphicFramePr>
          <p:cNvPr id="3" name="Table 2">
            <a:extLst>
              <a:ext uri="{FF2B5EF4-FFF2-40B4-BE49-F238E27FC236}">
                <a16:creationId xmlns:a16="http://schemas.microsoft.com/office/drawing/2014/main" id="{3F5177D1-83FC-4A28-FF96-7F08A15AB2EB}"/>
              </a:ext>
            </a:extLst>
          </p:cNvPr>
          <p:cNvGraphicFramePr>
            <a:graphicFrameLocks noGrp="1"/>
          </p:cNvGraphicFramePr>
          <p:nvPr>
            <p:extLst>
              <p:ext uri="{D42A27DB-BD31-4B8C-83A1-F6EECF244321}">
                <p14:modId xmlns:p14="http://schemas.microsoft.com/office/powerpoint/2010/main" val="2872961406"/>
              </p:ext>
            </p:extLst>
          </p:nvPr>
        </p:nvGraphicFramePr>
        <p:xfrm>
          <a:off x="892718" y="5634797"/>
          <a:ext cx="5797550" cy="476250"/>
        </p:xfrm>
        <a:graphic>
          <a:graphicData uri="http://schemas.openxmlformats.org/drawingml/2006/table">
            <a:tbl>
              <a:tblPr firstRow="1" firstCol="1" bandRow="1">
                <a:tableStyleId>{2D5ABB26-0587-4C30-8999-92F81FD0307C}</a:tableStyleId>
              </a:tblPr>
              <a:tblGrid>
                <a:gridCol w="5797550">
                  <a:extLst>
                    <a:ext uri="{9D8B030D-6E8A-4147-A177-3AD203B41FA5}">
                      <a16:colId xmlns:a16="http://schemas.microsoft.com/office/drawing/2014/main" val="1836111153"/>
                    </a:ext>
                  </a:extLst>
                </a:gridCol>
              </a:tblGrid>
              <a:tr h="0">
                <a:tc>
                  <a:txBody>
                    <a:bodyPr/>
                    <a:lstStyle/>
                    <a:p>
                      <a:r>
                        <a:rPr lang="en-GB" sz="1000" kern="100" dirty="0">
                          <a:solidFill>
                            <a:schemeClr val="tx1"/>
                          </a:solidFill>
                          <a:effectLst/>
                        </a:rPr>
                        <a:t>1   P. H. </a:t>
                      </a:r>
                      <a:r>
                        <a:rPr lang="en-GB" sz="1000" kern="100" dirty="0" err="1">
                          <a:solidFill>
                            <a:schemeClr val="tx1"/>
                          </a:solidFill>
                          <a:effectLst/>
                        </a:rPr>
                        <a:t>Meland</a:t>
                      </a:r>
                      <a:r>
                        <a:rPr lang="en-GB" sz="1000" kern="100" dirty="0">
                          <a:solidFill>
                            <a:schemeClr val="tx1"/>
                          </a:solidFill>
                          <a:effectLst/>
                        </a:rPr>
                        <a:t>, K. </a:t>
                      </a:r>
                      <a:r>
                        <a:rPr lang="en-GB" sz="1000" kern="100" dirty="0" err="1">
                          <a:solidFill>
                            <a:schemeClr val="tx1"/>
                          </a:solidFill>
                          <a:effectLst/>
                        </a:rPr>
                        <a:t>Bernsmed</a:t>
                      </a:r>
                      <a:r>
                        <a:rPr lang="en-GB" sz="1000" kern="100" dirty="0">
                          <a:solidFill>
                            <a:schemeClr val="tx1"/>
                          </a:solidFill>
                          <a:effectLst/>
                        </a:rPr>
                        <a:t>, E. Wille, </a:t>
                      </a:r>
                      <a:r>
                        <a:rPr lang="en-GB" sz="1000" kern="100" dirty="0" err="1">
                          <a:solidFill>
                            <a:schemeClr val="tx1"/>
                          </a:solidFill>
                          <a:effectLst/>
                        </a:rPr>
                        <a:t>Ø</a:t>
                      </a:r>
                      <a:r>
                        <a:rPr lang="en-GB" sz="1000" kern="100" dirty="0">
                          <a:solidFill>
                            <a:schemeClr val="tx1"/>
                          </a:solidFill>
                          <a:effectLst/>
                        </a:rPr>
                        <a:t>. J. </a:t>
                      </a:r>
                      <a:r>
                        <a:rPr lang="en-GB" sz="1000" kern="100" dirty="0" err="1">
                          <a:solidFill>
                            <a:schemeClr val="tx1"/>
                          </a:solidFill>
                          <a:effectLst/>
                        </a:rPr>
                        <a:t>Rødseth</a:t>
                      </a:r>
                      <a:r>
                        <a:rPr lang="en-GB" sz="1000" kern="100" dirty="0">
                          <a:solidFill>
                            <a:schemeClr val="tx1"/>
                          </a:solidFill>
                          <a:effectLst/>
                        </a:rPr>
                        <a:t> and D. A. </a:t>
                      </a:r>
                      <a:r>
                        <a:rPr lang="en-GB" sz="1000" kern="100" dirty="0" err="1">
                          <a:solidFill>
                            <a:schemeClr val="tx1"/>
                          </a:solidFill>
                          <a:effectLst/>
                        </a:rPr>
                        <a:t>Nesheim</a:t>
                      </a:r>
                      <a:r>
                        <a:rPr lang="en-GB" sz="1000" kern="100" dirty="0">
                          <a:solidFill>
                            <a:schemeClr val="tx1"/>
                          </a:solidFill>
                          <a:effectLst/>
                        </a:rPr>
                        <a:t>, "A retrospective analysis of maritime cyber security incidents," </a:t>
                      </a:r>
                      <a:r>
                        <a:rPr lang="en-GB" sz="1000" kern="100" dirty="0" err="1">
                          <a:solidFill>
                            <a:schemeClr val="tx1"/>
                          </a:solidFill>
                          <a:effectLst/>
                        </a:rPr>
                        <a:t>TransNav</a:t>
                      </a:r>
                      <a:r>
                        <a:rPr lang="en-GB" sz="1000" kern="100" dirty="0">
                          <a:solidFill>
                            <a:schemeClr val="tx1"/>
                          </a:solidFill>
                          <a:effectLst/>
                        </a:rPr>
                        <a:t> - The International Journal on Marine Navigation and Safety on Sea Transportation, vol. 15, no. 3, pp. 519-530, 2021. </a:t>
                      </a:r>
                      <a:endParaRPr lang="en-GB" sz="1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tc>
                <a:extLst>
                  <a:ext uri="{0D108BD9-81ED-4DB2-BD59-A6C34878D82A}">
                    <a16:rowId xmlns:a16="http://schemas.microsoft.com/office/drawing/2014/main" val="2558326271"/>
                  </a:ext>
                </a:extLst>
              </a:tr>
            </a:tbl>
          </a:graphicData>
        </a:graphic>
      </p:graphicFrame>
    </p:spTree>
    <p:extLst>
      <p:ext uri="{BB962C8B-B14F-4D97-AF65-F5344CB8AC3E}">
        <p14:creationId xmlns:p14="http://schemas.microsoft.com/office/powerpoint/2010/main" val="3616642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431454" y="273905"/>
            <a:ext cx="6732237" cy="1394495"/>
          </a:xfrm>
        </p:spPr>
        <p:txBody>
          <a:bodyPr>
            <a:normAutofit fontScale="90000"/>
          </a:bodyPr>
          <a:lstStyle/>
          <a:p>
            <a:r>
              <a:rPr lang="en-US" dirty="0">
                <a:solidFill>
                  <a:schemeClr val="accent1"/>
                </a:solidFill>
              </a:rPr>
              <a:t>Sample cybersecurity attacks in the maritime sector</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61</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550615" y="1326947"/>
            <a:ext cx="6819749" cy="5017426"/>
          </a:xfrm>
        </p:spPr>
        <p:txBody>
          <a:bodyPr>
            <a:normAutofit fontScale="62500" lnSpcReduction="20000"/>
          </a:bodyPr>
          <a:lstStyle/>
          <a:p>
            <a:pPr marL="0" indent="0">
              <a:spcBef>
                <a:spcPts val="600"/>
              </a:spcBef>
              <a:buNone/>
            </a:pPr>
            <a:r>
              <a:rPr lang="en-US" sz="1900" dirty="0">
                <a:latin typeface="Century Gothic" panose="020B0502020202020204" pitchFamily="34" charset="0"/>
              </a:rPr>
              <a:t>A 2022 paper</a:t>
            </a:r>
            <a:r>
              <a:rPr lang="en-US" sz="1900" baseline="30000" dirty="0">
                <a:latin typeface="Century Gothic" panose="020B0502020202020204" pitchFamily="34" charset="0"/>
              </a:rPr>
              <a:t>1</a:t>
            </a:r>
            <a:r>
              <a:rPr lang="en-US" sz="1900" dirty="0">
                <a:latin typeface="Century Gothic" panose="020B0502020202020204" pitchFamily="34" charset="0"/>
              </a:rPr>
              <a:t> presents several cybersecurity incidents:</a:t>
            </a:r>
          </a:p>
          <a:p>
            <a:pPr>
              <a:spcBef>
                <a:spcPts val="600"/>
              </a:spcBef>
              <a:buFont typeface="Wingdings" pitchFamily="2" charset="2"/>
              <a:buChar char="§"/>
            </a:pPr>
            <a:r>
              <a:rPr lang="en-US" sz="1900" dirty="0">
                <a:latin typeface="Century Gothic" panose="020B0502020202020204" pitchFamily="34" charset="0"/>
              </a:rPr>
              <a:t>A GPS jamming attack in South Korea in 2016 led to a collision of ships.</a:t>
            </a:r>
          </a:p>
          <a:p>
            <a:pPr>
              <a:spcBef>
                <a:spcPts val="600"/>
              </a:spcBef>
              <a:buFont typeface="Wingdings" pitchFamily="2" charset="2"/>
              <a:buChar char="§"/>
            </a:pPr>
            <a:r>
              <a:rPr lang="en-US" sz="1900" dirty="0">
                <a:latin typeface="Century Gothic" panose="020B0502020202020204" pitchFamily="34" charset="0"/>
              </a:rPr>
              <a:t>Another GPS jamming attack in the same area caused navigations issues on 280 ships.</a:t>
            </a:r>
          </a:p>
          <a:p>
            <a:pPr>
              <a:spcBef>
                <a:spcPts val="600"/>
              </a:spcBef>
              <a:buFont typeface="Wingdings" pitchFamily="2" charset="2"/>
              <a:buChar char="§"/>
            </a:pPr>
            <a:r>
              <a:rPr lang="en-US" sz="1900" dirty="0">
                <a:latin typeface="Century Gothic" panose="020B0502020202020204" pitchFamily="34" charset="0"/>
              </a:rPr>
              <a:t>A large container vessel lost its navigation system for several hours </a:t>
            </a:r>
            <a:r>
              <a:rPr lang="en-US" sz="1900" dirty="0" err="1">
                <a:latin typeface="Century Gothic" panose="020B0502020202020204" pitchFamily="34" charset="0"/>
              </a:rPr>
              <a:t>en</a:t>
            </a:r>
            <a:r>
              <a:rPr lang="en-US" sz="1900" dirty="0">
                <a:latin typeface="Century Gothic" panose="020B0502020202020204" pitchFamily="34" charset="0"/>
              </a:rPr>
              <a:t> route from Cyprus to Djibouti in 2017</a:t>
            </a:r>
          </a:p>
          <a:p>
            <a:pPr>
              <a:spcBef>
                <a:spcPts val="600"/>
              </a:spcBef>
              <a:buFont typeface="Wingdings" pitchFamily="2" charset="2"/>
              <a:buChar char="§"/>
            </a:pPr>
            <a:r>
              <a:rPr lang="en-US" sz="1900" dirty="0">
                <a:latin typeface="Century Gothic" panose="020B0502020202020204" pitchFamily="34" charset="0"/>
              </a:rPr>
              <a:t>The GPS system of a ship sailing in the Baltic Sea falsely showed its position on land, in 2018.</a:t>
            </a:r>
          </a:p>
          <a:p>
            <a:pPr>
              <a:spcBef>
                <a:spcPts val="600"/>
              </a:spcBef>
              <a:buFont typeface="Wingdings" pitchFamily="2" charset="2"/>
              <a:buChar char="§"/>
            </a:pPr>
            <a:r>
              <a:rPr lang="en-US" sz="1900" dirty="0">
                <a:latin typeface="Century Gothic" panose="020B0502020202020204" pitchFamily="34" charset="0"/>
              </a:rPr>
              <a:t>A serious malware attack on Maersk’s logistics halted its port operations in 76 locations in 2018.</a:t>
            </a:r>
          </a:p>
          <a:p>
            <a:pPr>
              <a:spcBef>
                <a:spcPts val="600"/>
              </a:spcBef>
              <a:buFont typeface="Wingdings" pitchFamily="2" charset="2"/>
              <a:buChar char="§"/>
            </a:pPr>
            <a:r>
              <a:rPr lang="en-US" sz="1900" dirty="0">
                <a:latin typeface="Century Gothic" panose="020B0502020202020204" pitchFamily="34" charset="0"/>
              </a:rPr>
              <a:t>A virus attack on the ECDIS of a brand new bulk carrier costed thousand of dollars in 2018.</a:t>
            </a:r>
          </a:p>
          <a:p>
            <a:pPr>
              <a:spcBef>
                <a:spcPts val="600"/>
              </a:spcBef>
              <a:buFont typeface="Wingdings" pitchFamily="2" charset="2"/>
              <a:buChar char="§"/>
            </a:pPr>
            <a:r>
              <a:rPr lang="en-US" sz="1900" dirty="0">
                <a:latin typeface="Century Gothic" panose="020B0502020202020204" pitchFamily="34" charset="0"/>
              </a:rPr>
              <a:t>A malware attack on onboard computers supplied by a US Navy contractor resulted in massive sensitive data theft in 2019.</a:t>
            </a:r>
          </a:p>
          <a:p>
            <a:pPr>
              <a:spcBef>
                <a:spcPts val="600"/>
              </a:spcBef>
              <a:buFont typeface="Wingdings" pitchFamily="2" charset="2"/>
              <a:buChar char="§"/>
            </a:pPr>
            <a:r>
              <a:rPr lang="en-US" sz="1900" dirty="0">
                <a:latin typeface="Century Gothic" panose="020B0502020202020204" pitchFamily="34" charset="0"/>
              </a:rPr>
              <a:t>The management systems of two ships were infected by the </a:t>
            </a:r>
            <a:r>
              <a:rPr lang="en-US" sz="1900" dirty="0" err="1">
                <a:latin typeface="Century Gothic" panose="020B0502020202020204" pitchFamily="34" charset="0"/>
              </a:rPr>
              <a:t>AZORult</a:t>
            </a:r>
            <a:r>
              <a:rPr lang="en-US" sz="1900" dirty="0">
                <a:latin typeface="Century Gothic" panose="020B0502020202020204" pitchFamily="34" charset="0"/>
              </a:rPr>
              <a:t> macro-virus, which came in a Word document as an email attachment.</a:t>
            </a:r>
          </a:p>
          <a:p>
            <a:pPr>
              <a:spcBef>
                <a:spcPts val="600"/>
              </a:spcBef>
              <a:buFont typeface="Wingdings" pitchFamily="2" charset="2"/>
              <a:buChar char="§"/>
            </a:pPr>
            <a:r>
              <a:rPr lang="en-US" sz="1900" dirty="0">
                <a:latin typeface="Century Gothic" panose="020B0502020202020204" pitchFamily="34" charset="0"/>
              </a:rPr>
              <a:t>An attack on IT system of the shipping company CMA CGM SA affected its logistics and customer services.</a:t>
            </a:r>
          </a:p>
          <a:p>
            <a:pPr>
              <a:spcBef>
                <a:spcPts val="600"/>
              </a:spcBef>
              <a:buFont typeface="Wingdings" pitchFamily="2" charset="2"/>
              <a:buChar char="§"/>
            </a:pPr>
            <a:r>
              <a:rPr lang="en-US" sz="1900" dirty="0">
                <a:latin typeface="Century Gothic" panose="020B0502020202020204" pitchFamily="34" charset="0"/>
              </a:rPr>
              <a:t>A </a:t>
            </a:r>
            <a:r>
              <a:rPr lang="en-US" sz="1900" i="1" dirty="0" err="1">
                <a:latin typeface="Century Gothic" panose="020B0502020202020204" pitchFamily="34" charset="0"/>
              </a:rPr>
              <a:t>Mespinoza</a:t>
            </a:r>
            <a:r>
              <a:rPr lang="en-US" sz="1900" i="1" dirty="0">
                <a:latin typeface="Century Gothic" panose="020B0502020202020204" pitchFamily="34" charset="0"/>
              </a:rPr>
              <a:t>/</a:t>
            </a:r>
            <a:r>
              <a:rPr lang="en-US" sz="1900" i="1" dirty="0" err="1">
                <a:latin typeface="Century Gothic" panose="020B0502020202020204" pitchFamily="34" charset="0"/>
              </a:rPr>
              <a:t>Pysa</a:t>
            </a:r>
            <a:r>
              <a:rPr lang="en-US" sz="1900" dirty="0">
                <a:latin typeface="Century Gothic" panose="020B0502020202020204" pitchFamily="34" charset="0"/>
              </a:rPr>
              <a:t> ransomware attack compromised operations in </a:t>
            </a:r>
            <a:r>
              <a:rPr lang="el-GR" sz="1900" dirty="0">
                <a:latin typeface="Century Gothic" panose="020B0502020202020204" pitchFamily="34" charset="0"/>
              </a:rPr>
              <a:t> </a:t>
            </a:r>
            <a:r>
              <a:rPr lang="en-US" sz="1900" dirty="0">
                <a:latin typeface="Century Gothic" panose="020B0502020202020204" pitchFamily="34" charset="0"/>
              </a:rPr>
              <a:t>the port of Marseille in 2020.</a:t>
            </a:r>
          </a:p>
          <a:p>
            <a:pPr>
              <a:spcBef>
                <a:spcPts val="600"/>
              </a:spcBef>
              <a:buFont typeface="Wingdings" pitchFamily="2" charset="2"/>
              <a:buChar char="§"/>
            </a:pPr>
            <a:r>
              <a:rPr lang="en-US" sz="1900" dirty="0">
                <a:latin typeface="Century Gothic" panose="020B0502020202020204" pitchFamily="34" charset="0"/>
              </a:rPr>
              <a:t>A ransomware attack on Greek shipping companies (that spread through an IT consulting firm) took place in 2021. A few days after the attack one vessel was hijacked and six ships lost steering control.</a:t>
            </a:r>
          </a:p>
          <a:p>
            <a:pPr>
              <a:spcBef>
                <a:spcPts val="600"/>
              </a:spcBef>
              <a:buFont typeface="Wingdings" pitchFamily="2" charset="2"/>
              <a:buChar char="§"/>
            </a:pPr>
            <a:r>
              <a:rPr lang="en-US" sz="1900" dirty="0">
                <a:latin typeface="Century Gothic" panose="020B0502020202020204" pitchFamily="34" charset="0"/>
              </a:rPr>
              <a:t>An attack on password management in the port of Houston in 2022.</a:t>
            </a:r>
          </a:p>
          <a:p>
            <a:pPr>
              <a:spcBef>
                <a:spcPts val="600"/>
              </a:spcBef>
              <a:buFont typeface="Wingdings" pitchFamily="2" charset="2"/>
              <a:buChar char="§"/>
            </a:pPr>
            <a:endParaRPr lang="en-US" sz="1900" dirty="0">
              <a:latin typeface="Century Gothic" panose="020B0502020202020204" pitchFamily="34" charset="0"/>
            </a:endParaRPr>
          </a:p>
          <a:p>
            <a:pPr marL="0" indent="0">
              <a:spcBef>
                <a:spcPts val="600"/>
              </a:spcBef>
              <a:buNone/>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18" name="Picture Placeholder 17" descr="A large container ship in the ocean&#10;&#10;Description automatically generated">
            <a:extLst>
              <a:ext uri="{FF2B5EF4-FFF2-40B4-BE49-F238E27FC236}">
                <a16:creationId xmlns:a16="http://schemas.microsoft.com/office/drawing/2014/main" id="{222089CF-B85F-15A6-879D-2E55C863F5BF}"/>
              </a:ext>
            </a:extLst>
          </p:cNvPr>
          <p:cNvPicPr>
            <a:picLocks noGrp="1" noChangeAspect="1"/>
          </p:cNvPicPr>
          <p:nvPr>
            <p:ph type="pic" sz="quarter" idx="11"/>
          </p:nvPr>
        </p:nvPicPr>
        <p:blipFill>
          <a:blip r:embed="rId4"/>
          <a:srcRect t="14029" b="14029"/>
          <a:stretch>
            <a:fillRect/>
          </a:stretch>
        </p:blipFill>
        <p:spPr/>
      </p:pic>
      <p:sp>
        <p:nvSpPr>
          <p:cNvPr id="4" name="TextBox 3">
            <a:extLst>
              <a:ext uri="{FF2B5EF4-FFF2-40B4-BE49-F238E27FC236}">
                <a16:creationId xmlns:a16="http://schemas.microsoft.com/office/drawing/2014/main" id="{2F0A41F8-FEDF-33D0-4268-260B66B1C069}"/>
              </a:ext>
            </a:extLst>
          </p:cNvPr>
          <p:cNvSpPr txBox="1"/>
          <p:nvPr/>
        </p:nvSpPr>
        <p:spPr>
          <a:xfrm>
            <a:off x="531341" y="6030097"/>
            <a:ext cx="5564659" cy="553998"/>
          </a:xfrm>
          <a:prstGeom prst="rect">
            <a:avLst/>
          </a:prstGeom>
          <a:noFill/>
        </p:spPr>
        <p:txBody>
          <a:bodyPr wrap="square" rtlCol="0">
            <a:spAutoFit/>
          </a:bodyPr>
          <a:lstStyle/>
          <a:p>
            <a:r>
              <a:rPr lang="en-GB" sz="1000" dirty="0"/>
              <a:t>1 Akpan F, </a:t>
            </a:r>
            <a:r>
              <a:rPr lang="en-GB" sz="1000" dirty="0" err="1"/>
              <a:t>Bendiab</a:t>
            </a:r>
            <a:r>
              <a:rPr lang="en-GB" sz="1000" dirty="0"/>
              <a:t> G, </a:t>
            </a:r>
            <a:r>
              <a:rPr lang="en-GB" sz="1000" dirty="0" err="1"/>
              <a:t>Shiaeles</a:t>
            </a:r>
            <a:r>
              <a:rPr lang="en-GB" sz="1000" dirty="0"/>
              <a:t> S, </a:t>
            </a:r>
            <a:r>
              <a:rPr lang="en-GB" sz="1000" dirty="0" err="1"/>
              <a:t>Karamperidis</a:t>
            </a:r>
            <a:r>
              <a:rPr lang="en-GB" sz="1000" dirty="0"/>
              <a:t> S, </a:t>
            </a:r>
            <a:r>
              <a:rPr lang="en-GB" sz="1000" dirty="0" err="1"/>
              <a:t>Michaloliakos</a:t>
            </a:r>
            <a:r>
              <a:rPr lang="en-GB" sz="1000" dirty="0"/>
              <a:t> M. Cybersecurity Challenges in the Maritime Sector. Network. 2022; 2(1):123-138. https://</a:t>
            </a:r>
            <a:r>
              <a:rPr lang="en-GB" sz="1000" dirty="0" err="1"/>
              <a:t>doi.org</a:t>
            </a:r>
            <a:r>
              <a:rPr lang="en-GB" sz="1000" dirty="0"/>
              <a:t>/10.3390/network2010009</a:t>
            </a:r>
            <a:endParaRPr lang="en-GR" sz="1000" dirty="0"/>
          </a:p>
        </p:txBody>
      </p:sp>
    </p:spTree>
    <p:extLst>
      <p:ext uri="{BB962C8B-B14F-4D97-AF65-F5344CB8AC3E}">
        <p14:creationId xmlns:p14="http://schemas.microsoft.com/office/powerpoint/2010/main" val="2296672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491035" y="116072"/>
            <a:ext cx="6732237" cy="1394495"/>
          </a:xfrm>
        </p:spPr>
        <p:txBody>
          <a:bodyPr>
            <a:normAutofit fontScale="90000"/>
          </a:bodyPr>
          <a:lstStyle/>
          <a:p>
            <a:r>
              <a:rPr lang="en-US" dirty="0">
                <a:solidFill>
                  <a:schemeClr val="accent1"/>
                </a:solidFill>
              </a:rPr>
              <a:t>Connection with maritime crime</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62</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550615" y="1326947"/>
            <a:ext cx="6819749" cy="5017426"/>
          </a:xfrm>
        </p:spPr>
        <p:txBody>
          <a:bodyPr>
            <a:normAutofit fontScale="85000" lnSpcReduction="10000"/>
          </a:bodyPr>
          <a:lstStyle/>
          <a:p>
            <a:pPr marL="0" indent="0">
              <a:spcBef>
                <a:spcPts val="600"/>
              </a:spcBef>
              <a:buNone/>
            </a:pPr>
            <a:r>
              <a:rPr lang="en-US" sz="1900" dirty="0">
                <a:latin typeface="Century Gothic" panose="020B0502020202020204" pitchFamily="34" charset="0"/>
              </a:rPr>
              <a:t>Most </a:t>
            </a:r>
            <a:r>
              <a:rPr lang="en-US" sz="1900" b="1" dirty="0">
                <a:latin typeface="Century Gothic" panose="020B0502020202020204" pitchFamily="34" charset="0"/>
              </a:rPr>
              <a:t>maritime cybersecurity incidents </a:t>
            </a:r>
            <a:r>
              <a:rPr lang="en-US" sz="1900" dirty="0">
                <a:latin typeface="Century Gothic" panose="020B0502020202020204" pitchFamily="34" charset="0"/>
              </a:rPr>
              <a:t>are related with </a:t>
            </a:r>
            <a:r>
              <a:rPr lang="en-US" sz="1900" b="1" dirty="0">
                <a:latin typeface="Century Gothic" panose="020B0502020202020204" pitchFamily="34" charset="0"/>
              </a:rPr>
              <a:t>good old maritime crime</a:t>
            </a:r>
            <a:r>
              <a:rPr lang="en-US" sz="1900" dirty="0">
                <a:latin typeface="Century Gothic" panose="020B0502020202020204" pitchFamily="34" charset="0"/>
              </a:rPr>
              <a:t> objectives, which they </a:t>
            </a:r>
            <a:r>
              <a:rPr lang="en-US" sz="1900" b="1" dirty="0">
                <a:latin typeface="Century Gothic" panose="020B0502020202020204" pitchFamily="34" charset="0"/>
              </a:rPr>
              <a:t>advance and enable further</a:t>
            </a:r>
            <a:r>
              <a:rPr lang="en-US" sz="1900" dirty="0">
                <a:latin typeface="Century Gothic" panose="020B0502020202020204" pitchFamily="34" charset="0"/>
              </a:rPr>
              <a:t>. The usual types of sea based/related illegal activities are:</a:t>
            </a:r>
          </a:p>
          <a:p>
            <a:pPr marL="457200" indent="-457200">
              <a:spcBef>
                <a:spcPts val="600"/>
              </a:spcBef>
              <a:buFont typeface="+mj-lt"/>
              <a:buAutoNum type="arabicPeriod"/>
            </a:pPr>
            <a:r>
              <a:rPr lang="en-US" sz="1900" u="sng" dirty="0">
                <a:latin typeface="Century Gothic" panose="020B0502020202020204" pitchFamily="34" charset="0"/>
              </a:rPr>
              <a:t>Smuggling</a:t>
            </a:r>
            <a:r>
              <a:rPr lang="en-US" sz="1900" dirty="0">
                <a:latin typeface="Century Gothic" panose="020B0502020202020204" pitchFamily="34" charset="0"/>
              </a:rPr>
              <a:t>: Smuggling involves the clandestine transportation of are drugs, weapons, oil and fuel, and counterfeit items across borders, evading customs regulations and taxes.</a:t>
            </a:r>
          </a:p>
          <a:p>
            <a:pPr marL="457200" indent="-457200">
              <a:spcBef>
                <a:spcPts val="600"/>
              </a:spcBef>
              <a:buFont typeface="+mj-lt"/>
              <a:buAutoNum type="arabicPeriod"/>
            </a:pPr>
            <a:r>
              <a:rPr lang="en-US" sz="1900" u="sng" dirty="0">
                <a:latin typeface="Century Gothic" panose="020B0502020202020204" pitchFamily="34" charset="0"/>
              </a:rPr>
              <a:t>Trafficking</a:t>
            </a:r>
            <a:r>
              <a:rPr lang="en-US" sz="1900" dirty="0">
                <a:latin typeface="Century Gothic" panose="020B0502020202020204" pitchFamily="34" charset="0"/>
              </a:rPr>
              <a:t>: In addition to transporting smuggled products, trafficking may also involve wildlife and humans. </a:t>
            </a:r>
          </a:p>
          <a:p>
            <a:pPr marL="457200" indent="-457200">
              <a:spcBef>
                <a:spcPts val="600"/>
              </a:spcBef>
              <a:buFont typeface="+mj-lt"/>
              <a:buAutoNum type="arabicPeriod"/>
            </a:pPr>
            <a:r>
              <a:rPr lang="en-US" sz="1900" dirty="0">
                <a:latin typeface="Century Gothic" panose="020B0502020202020204" pitchFamily="34" charset="0"/>
              </a:rPr>
              <a:t>Illegal </a:t>
            </a:r>
            <a:r>
              <a:rPr lang="en-US" sz="1900" u="sng" dirty="0">
                <a:latin typeface="Century Gothic" panose="020B0502020202020204" pitchFamily="34" charset="0"/>
              </a:rPr>
              <a:t>fishing</a:t>
            </a:r>
            <a:r>
              <a:rPr lang="en-US" sz="1900" dirty="0">
                <a:latin typeface="Century Gothic" panose="020B0502020202020204" pitchFamily="34" charset="0"/>
              </a:rPr>
              <a:t>, which occurs when vessels fish without proper licenses or violate conservation measures or invade the EEZ (exclusive economic zone) of </a:t>
            </a:r>
            <a:r>
              <a:rPr lang="en-US" sz="1900" dirty="0" err="1">
                <a:latin typeface="Century Gothic" panose="020B0502020202020204" pitchFamily="34" charset="0"/>
              </a:rPr>
              <a:t>neighbouring</a:t>
            </a:r>
            <a:r>
              <a:rPr lang="en-US" sz="1900" dirty="0">
                <a:latin typeface="Century Gothic" panose="020B0502020202020204" pitchFamily="34" charset="0"/>
              </a:rPr>
              <a:t> countries.</a:t>
            </a:r>
          </a:p>
          <a:p>
            <a:pPr marL="457200" indent="-457200">
              <a:spcBef>
                <a:spcPts val="600"/>
              </a:spcBef>
              <a:buFont typeface="+mj-lt"/>
              <a:buAutoNum type="arabicPeriod"/>
            </a:pPr>
            <a:r>
              <a:rPr lang="en-US" sz="1900" dirty="0">
                <a:latin typeface="Century Gothic" panose="020B0502020202020204" pitchFamily="34" charset="0"/>
              </a:rPr>
              <a:t>Illegal (or semi-illegal) </a:t>
            </a:r>
            <a:r>
              <a:rPr lang="en-US" sz="1900" u="sng" dirty="0">
                <a:latin typeface="Century Gothic" panose="020B0502020202020204" pitchFamily="34" charset="0"/>
              </a:rPr>
              <a:t>oil drilling</a:t>
            </a:r>
            <a:r>
              <a:rPr lang="en-US" sz="1900" dirty="0">
                <a:latin typeface="Century Gothic" panose="020B0502020202020204" pitchFamily="34" charset="0"/>
              </a:rPr>
              <a:t>, which occurs when a country or entity conducts oil exploration or extraction in an area belonging to the EEZ of another country or in an area that is disputed by a neighboring country. When oil is produced from a well in excess of the quantity permitted by rules, regulations, or orders, it is also considered illegal.</a:t>
            </a:r>
          </a:p>
          <a:p>
            <a:pPr marL="457200" indent="-457200">
              <a:spcBef>
                <a:spcPts val="600"/>
              </a:spcBef>
              <a:buFont typeface="+mj-lt"/>
              <a:buAutoNum type="arabicPeriod"/>
            </a:pPr>
            <a:r>
              <a:rPr lang="en-US" sz="1900" u="sng" dirty="0">
                <a:latin typeface="Century Gothic" panose="020B0502020202020204" pitchFamily="34" charset="0"/>
              </a:rPr>
              <a:t>Piracy</a:t>
            </a:r>
            <a:r>
              <a:rPr lang="en-US" sz="1900" dirty="0">
                <a:latin typeface="Century Gothic" panose="020B0502020202020204" pitchFamily="34" charset="0"/>
              </a:rPr>
              <a:t>: Pirates hijack vessels, endangering crew members and disrupting maritime trade.</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marL="0" indent="0">
              <a:spcBef>
                <a:spcPts val="600"/>
              </a:spcBef>
              <a:buNone/>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8" name="Picture Placeholder 7" descr="A white skull and crossbones on a black background with Skull and Bones in the background&#10;&#10;Description automatically generated">
            <a:extLst>
              <a:ext uri="{FF2B5EF4-FFF2-40B4-BE49-F238E27FC236}">
                <a16:creationId xmlns:a16="http://schemas.microsoft.com/office/drawing/2014/main" id="{75F27479-78A3-797B-F1AC-82C25F0B6E57}"/>
              </a:ext>
            </a:extLst>
          </p:cNvPr>
          <p:cNvPicPr>
            <a:picLocks noGrp="1" noChangeAspect="1"/>
          </p:cNvPicPr>
          <p:nvPr>
            <p:ph type="pic" sz="quarter" idx="11"/>
          </p:nvPr>
        </p:nvPicPr>
        <p:blipFill>
          <a:blip r:embed="rId4"/>
          <a:srcRect l="9325" r="9325"/>
          <a:stretch>
            <a:fillRect/>
          </a:stretch>
        </p:blipFill>
        <p:spPr/>
      </p:pic>
    </p:spTree>
    <p:extLst>
      <p:ext uri="{BB962C8B-B14F-4D97-AF65-F5344CB8AC3E}">
        <p14:creationId xmlns:p14="http://schemas.microsoft.com/office/powerpoint/2010/main" val="19425300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160322"/>
            <a:ext cx="6732237" cy="952706"/>
          </a:xfrm>
        </p:spPr>
        <p:txBody>
          <a:bodyPr>
            <a:normAutofit/>
          </a:bodyPr>
          <a:lstStyle/>
          <a:p>
            <a:r>
              <a:rPr lang="en-US" dirty="0">
                <a:solidFill>
                  <a:schemeClr val="accent1"/>
                </a:solidFill>
              </a:rPr>
              <a:t>Smuggling</a:t>
            </a:r>
            <a:endParaRPr lang="en-US" dirty="0"/>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63</a:t>
            </a:fld>
            <a:endParaRPr lang="en-US" dirty="0"/>
          </a:p>
        </p:txBody>
      </p:sp>
      <p:sp>
        <p:nvSpPr>
          <p:cNvPr id="5" name="Text Placeholder 23">
            <a:extLst>
              <a:ext uri="{FF2B5EF4-FFF2-40B4-BE49-F238E27FC236}">
                <a16:creationId xmlns:a16="http://schemas.microsoft.com/office/drawing/2014/main" id="{237D786A-A252-4701-D853-698479012AF9}"/>
              </a:ext>
            </a:extLst>
          </p:cNvPr>
          <p:cNvSpPr>
            <a:spLocks noGrp="1"/>
          </p:cNvSpPr>
          <p:nvPr>
            <p:ph sz="quarter" idx="17"/>
          </p:nvPr>
        </p:nvSpPr>
        <p:spPr>
          <a:xfrm>
            <a:off x="729414" y="1273349"/>
            <a:ext cx="3563805" cy="5200625"/>
          </a:xfrm>
        </p:spPr>
        <p:txBody>
          <a:bodyPr>
            <a:normAutofit fontScale="70000" lnSpcReduction="20000"/>
          </a:bodyPr>
          <a:lstStyle/>
          <a:p>
            <a:pPr>
              <a:spcBef>
                <a:spcPts val="600"/>
              </a:spcBef>
              <a:buFont typeface="Wingdings" pitchFamily="2" charset="2"/>
              <a:buChar char="§"/>
            </a:pPr>
            <a:r>
              <a:rPr lang="en-US" sz="1900" dirty="0">
                <a:latin typeface="Century Gothic" panose="020B0502020202020204" pitchFamily="34" charset="0"/>
              </a:rPr>
              <a:t>According to the 2022 Illicit Trade Report (ITR) of the  World Customs Organization (WCO) sea is by far the most popular means of transport in terms of quantity.</a:t>
            </a:r>
          </a:p>
          <a:p>
            <a:pPr>
              <a:spcBef>
                <a:spcPts val="600"/>
              </a:spcBef>
              <a:buFont typeface="Wingdings" pitchFamily="2" charset="2"/>
              <a:buChar char="§"/>
            </a:pPr>
            <a:r>
              <a:rPr lang="en-US" sz="1900" dirty="0">
                <a:latin typeface="Century Gothic" panose="020B0502020202020204" pitchFamily="34" charset="0"/>
              </a:rPr>
              <a:t>Although all kinds of ships may be used for smuggling, container ships are the preferable choice of gangs.</a:t>
            </a:r>
          </a:p>
          <a:p>
            <a:pPr>
              <a:spcBef>
                <a:spcPts val="600"/>
              </a:spcBef>
              <a:buFont typeface="Wingdings" pitchFamily="2" charset="2"/>
              <a:buChar char="§"/>
            </a:pPr>
            <a:r>
              <a:rPr lang="en-US" sz="1900" dirty="0">
                <a:latin typeface="Century Gothic" panose="020B0502020202020204" pitchFamily="34" charset="0"/>
              </a:rPr>
              <a:t>In April 2023 Europol said more than 200 tons of cocaine have passed through the European Union’s two busiest ports. </a:t>
            </a:r>
          </a:p>
          <a:p>
            <a:pPr>
              <a:spcBef>
                <a:spcPts val="600"/>
              </a:spcBef>
              <a:buFont typeface="Wingdings" pitchFamily="2" charset="2"/>
              <a:buChar char="§"/>
            </a:pPr>
            <a:r>
              <a:rPr lang="en-US" sz="1900" dirty="0">
                <a:latin typeface="Century Gothic" panose="020B0502020202020204" pitchFamily="34" charset="0"/>
              </a:rPr>
              <a:t>A report by the agency revealed that the tactic has been growing since 2018, when the port of Rotterdam discovered that containers were missing.</a:t>
            </a:r>
          </a:p>
          <a:p>
            <a:pPr>
              <a:spcBef>
                <a:spcPts val="600"/>
              </a:spcBef>
              <a:buFont typeface="Wingdings" pitchFamily="2" charset="2"/>
              <a:buChar char="§"/>
            </a:pPr>
            <a:r>
              <a:rPr lang="en-US" sz="1900" dirty="0">
                <a:latin typeface="Century Gothic" panose="020B0502020202020204" pitchFamily="34" charset="0"/>
              </a:rPr>
              <a:t>In another area, the Information Fusion Center of Singapore, which collects Regional maritime security (MARSEC) incidents in the Southeast Asia and Indo-Pacific regions, has released 832 reported contraband smuggling incidents  for 2023. These involve 203 incidents of domestic product smuggling, 201 incidents of drugs, 158 incidents of tobacco, and 272 incidents of other products. 258 small boats, 127 container vessels, 82 cargo vessels, 125 fishing boats, and 242 other types of vessels were involved. </a:t>
            </a:r>
          </a:p>
          <a:p>
            <a:pPr>
              <a:spcBef>
                <a:spcPts val="600"/>
              </a:spcBef>
              <a:buFont typeface="Wingdings" pitchFamily="2" charset="2"/>
              <a:buChar char="§"/>
            </a:pPr>
            <a:endParaRPr lang="en-US" sz="1900" dirty="0">
              <a:latin typeface="Century Gothic" panose="020B0502020202020204" pitchFamily="34" charset="0"/>
            </a:endParaRPr>
          </a:p>
        </p:txBody>
      </p:sp>
      <p:sp>
        <p:nvSpPr>
          <p:cNvPr id="2" name="TextBox 1">
            <a:extLst>
              <a:ext uri="{FF2B5EF4-FFF2-40B4-BE49-F238E27FC236}">
                <a16:creationId xmlns:a16="http://schemas.microsoft.com/office/drawing/2014/main" id="{58FB6D6A-F2CB-6C67-20CA-296E0E4B7325}"/>
              </a:ext>
            </a:extLst>
          </p:cNvPr>
          <p:cNvSpPr txBox="1"/>
          <p:nvPr/>
        </p:nvSpPr>
        <p:spPr>
          <a:xfrm>
            <a:off x="8273127" y="5594318"/>
            <a:ext cx="2491388" cy="369332"/>
          </a:xfrm>
          <a:prstGeom prst="rect">
            <a:avLst/>
          </a:prstGeom>
          <a:noFill/>
        </p:spPr>
        <p:txBody>
          <a:bodyPr wrap="none" rtlCol="0">
            <a:spAutoFit/>
          </a:bodyPr>
          <a:lstStyle/>
          <a:p>
            <a:r>
              <a:rPr lang="en-US" dirty="0"/>
              <a:t>A simple ping attack</a:t>
            </a:r>
            <a:endParaRPr lang="en-GR" dirty="0"/>
          </a:p>
        </p:txBody>
      </p:sp>
      <p:pic>
        <p:nvPicPr>
          <p:cNvPr id="4" name="Picture 3" descr="Drugs seized by conveyance method">
            <a:extLst>
              <a:ext uri="{FF2B5EF4-FFF2-40B4-BE49-F238E27FC236}">
                <a16:creationId xmlns:a16="http://schemas.microsoft.com/office/drawing/2014/main" id="{EB74B0B1-5107-3E08-BBC8-4E4B1F1C1347}"/>
              </a:ext>
            </a:extLst>
          </p:cNvPr>
          <p:cNvPicPr>
            <a:picLocks noChangeAspect="1"/>
          </p:cNvPicPr>
          <p:nvPr/>
        </p:nvPicPr>
        <p:blipFill>
          <a:blip r:embed="rId2"/>
          <a:stretch>
            <a:fillRect/>
          </a:stretch>
        </p:blipFill>
        <p:spPr>
          <a:xfrm>
            <a:off x="4739268" y="963827"/>
            <a:ext cx="6814605" cy="5184771"/>
          </a:xfrm>
          <a:prstGeom prst="rect">
            <a:avLst/>
          </a:prstGeom>
        </p:spPr>
      </p:pic>
      <p:sp>
        <p:nvSpPr>
          <p:cNvPr id="7" name="TextBox 6">
            <a:extLst>
              <a:ext uri="{FF2B5EF4-FFF2-40B4-BE49-F238E27FC236}">
                <a16:creationId xmlns:a16="http://schemas.microsoft.com/office/drawing/2014/main" id="{FA1C9C84-5025-4AF6-1041-029BD0F47F7D}"/>
              </a:ext>
            </a:extLst>
          </p:cNvPr>
          <p:cNvSpPr txBox="1"/>
          <p:nvPr/>
        </p:nvSpPr>
        <p:spPr>
          <a:xfrm>
            <a:off x="5910293" y="6196975"/>
            <a:ext cx="5643580" cy="276999"/>
          </a:xfrm>
          <a:prstGeom prst="rect">
            <a:avLst/>
          </a:prstGeom>
          <a:noFill/>
        </p:spPr>
        <p:txBody>
          <a:bodyPr wrap="square" rtlCol="0">
            <a:spAutoFit/>
          </a:bodyPr>
          <a:lstStyle/>
          <a:p>
            <a:r>
              <a:rPr lang="en-US" sz="1200" kern="0" dirty="0">
                <a:effectLst/>
                <a:latin typeface="Times New Roman" panose="02020603050405020304" pitchFamily="18" charset="0"/>
                <a:ea typeface="Times New Roman" panose="02020603050405020304" pitchFamily="18" charset="0"/>
              </a:rPr>
              <a:t>World Customs Organization, "Illicit Trade Report 2022," WCO, 2023.</a:t>
            </a:r>
            <a:r>
              <a:rPr lang="en-GR" sz="1200" dirty="0">
                <a:effectLst/>
              </a:rPr>
              <a:t> </a:t>
            </a:r>
            <a:endParaRPr lang="en-GR" sz="1200" dirty="0"/>
          </a:p>
        </p:txBody>
      </p:sp>
    </p:spTree>
    <p:extLst>
      <p:ext uri="{BB962C8B-B14F-4D97-AF65-F5344CB8AC3E}">
        <p14:creationId xmlns:p14="http://schemas.microsoft.com/office/powerpoint/2010/main" val="3186428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394495"/>
          </a:xfrm>
        </p:spPr>
        <p:txBody>
          <a:bodyPr>
            <a:normAutofit fontScale="90000"/>
          </a:bodyPr>
          <a:lstStyle/>
          <a:p>
            <a:r>
              <a:rPr lang="en-US" dirty="0">
                <a:solidFill>
                  <a:schemeClr val="accent1"/>
                </a:solidFill>
              </a:rPr>
              <a:t>Smuggling illicit goods in containers</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64</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5017425"/>
          </a:xfrm>
        </p:spPr>
        <p:txBody>
          <a:bodyPr>
            <a:normAutofit fontScale="70000" lnSpcReduction="20000"/>
          </a:bodyPr>
          <a:lstStyle/>
          <a:p>
            <a:pPr>
              <a:spcBef>
                <a:spcPts val="600"/>
              </a:spcBef>
              <a:buFont typeface="Wingdings" pitchFamily="2" charset="2"/>
              <a:buChar char="§"/>
            </a:pPr>
            <a:r>
              <a:rPr lang="en-US" sz="2300" dirty="0">
                <a:latin typeface="Century Gothic" panose="020B0502020202020204" pitchFamily="34" charset="0"/>
              </a:rPr>
              <a:t>The criminals place their goods in their own or in other people’s containers. In both cases they must monitor the containers and retrieve the goods.</a:t>
            </a:r>
          </a:p>
          <a:p>
            <a:pPr>
              <a:spcBef>
                <a:spcPts val="600"/>
              </a:spcBef>
              <a:buFont typeface="Wingdings" pitchFamily="2" charset="2"/>
              <a:buChar char="§"/>
            </a:pPr>
            <a:r>
              <a:rPr lang="en-US" sz="2300" dirty="0">
                <a:latin typeface="Century Gothic" panose="020B0502020202020204" pitchFamily="34" charset="0"/>
              </a:rPr>
              <a:t>In </a:t>
            </a:r>
            <a:r>
              <a:rPr lang="en-US" sz="2300" u="sng" dirty="0">
                <a:latin typeface="Century Gothic" panose="020B0502020202020204" pitchFamily="34" charset="0"/>
              </a:rPr>
              <a:t>container PIN code fraud</a:t>
            </a:r>
            <a:r>
              <a:rPr lang="en-US" sz="2300" dirty="0">
                <a:latin typeface="Century Gothic" panose="020B0502020202020204" pitchFamily="34" charset="0"/>
              </a:rPr>
              <a:t> an attacker obtains the unique code that allows them to collect a shipping container from a port terminal. </a:t>
            </a:r>
          </a:p>
          <a:p>
            <a:pPr>
              <a:spcBef>
                <a:spcPts val="600"/>
              </a:spcBef>
              <a:buFont typeface="Wingdings" pitchFamily="2" charset="2"/>
              <a:buChar char="§"/>
            </a:pPr>
            <a:r>
              <a:rPr lang="en-US" sz="2300" dirty="0">
                <a:latin typeface="Century Gothic" panose="020B0502020202020204" pitchFamily="34" charset="0"/>
              </a:rPr>
              <a:t>The criminals hack for relevant information the logistics systems of shipping companies, agents, freight forwarders, terminal operators et al.</a:t>
            </a:r>
          </a:p>
          <a:p>
            <a:pPr>
              <a:spcBef>
                <a:spcPts val="600"/>
              </a:spcBef>
              <a:buFont typeface="Wingdings" pitchFamily="2" charset="2"/>
              <a:buChar char="§"/>
            </a:pPr>
            <a:r>
              <a:rPr lang="en-US" sz="2300" dirty="0">
                <a:latin typeface="Century Gothic" panose="020B0502020202020204" pitchFamily="34" charset="0"/>
              </a:rPr>
              <a:t>Once the criminals retrieve the container by impersonating the legitimate recipient, they extract the contraband either in the port, or seize and finally abandon the container. </a:t>
            </a:r>
          </a:p>
          <a:p>
            <a:pPr>
              <a:spcBef>
                <a:spcPts val="600"/>
              </a:spcBef>
              <a:buFont typeface="Wingdings" pitchFamily="2" charset="2"/>
              <a:buChar char="§"/>
            </a:pPr>
            <a:r>
              <a:rPr lang="en-US" sz="2300" dirty="0">
                <a:latin typeface="Century Gothic" panose="020B0502020202020204" pitchFamily="34" charset="0"/>
              </a:rPr>
              <a:t>In 2022, approximately 96.0 million Twenty-foot Equivalent Units (TEUs) of containers were handled in main EU ports. This number does not include containers that were just passing through EU. Physical inspection is applied on about 2% of the containers on the average. When it comes to containers coming from South America the inspection rate rises to 10%. It is estimated that about 200 tons of cocaine arrive through the two major ports of Antwerp and Rotterdam.</a:t>
            </a: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8" name="Picture Placeholder 7" descr="A large red crane with a yellow box&#10;&#10;Description automatically generated with medium confidence">
            <a:extLst>
              <a:ext uri="{FF2B5EF4-FFF2-40B4-BE49-F238E27FC236}">
                <a16:creationId xmlns:a16="http://schemas.microsoft.com/office/drawing/2014/main" id="{2E70868C-A8C1-4F35-7E56-DCD0E7463E19}"/>
              </a:ext>
            </a:extLst>
          </p:cNvPr>
          <p:cNvPicPr>
            <a:picLocks noGrp="1" noChangeAspect="1"/>
          </p:cNvPicPr>
          <p:nvPr>
            <p:ph type="pic" sz="quarter" idx="11"/>
          </p:nvPr>
        </p:nvPicPr>
        <p:blipFill>
          <a:blip r:embed="rId4"/>
          <a:srcRect t="16647" b="16647"/>
          <a:stretch>
            <a:fillRect/>
          </a:stretch>
        </p:blipFill>
        <p:spPr/>
      </p:pic>
    </p:spTree>
    <p:extLst>
      <p:ext uri="{BB962C8B-B14F-4D97-AF65-F5344CB8AC3E}">
        <p14:creationId xmlns:p14="http://schemas.microsoft.com/office/powerpoint/2010/main" val="25898801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44755"/>
            <a:ext cx="6732237" cy="1300038"/>
          </a:xfrm>
        </p:spPr>
        <p:txBody>
          <a:bodyPr>
            <a:normAutofit fontScale="90000"/>
          </a:bodyPr>
          <a:lstStyle/>
          <a:p>
            <a:r>
              <a:rPr lang="en-US" dirty="0">
                <a:solidFill>
                  <a:schemeClr val="accent1"/>
                </a:solidFill>
              </a:rPr>
              <a:t>The effect of port automation on smuggling</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65</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5017425"/>
          </a:xfrm>
        </p:spPr>
        <p:txBody>
          <a:bodyPr>
            <a:normAutofit fontScale="70000" lnSpcReduction="20000"/>
          </a:bodyPr>
          <a:lstStyle/>
          <a:p>
            <a:pPr>
              <a:spcBef>
                <a:spcPts val="600"/>
              </a:spcBef>
              <a:buFont typeface="Wingdings" pitchFamily="2" charset="2"/>
              <a:buChar char="§"/>
            </a:pPr>
            <a:r>
              <a:rPr lang="en-US" sz="1900" dirty="0">
                <a:latin typeface="Century Gothic" panose="020B0502020202020204" pitchFamily="34" charset="0"/>
              </a:rPr>
              <a:t>Illegal transportation is implemented by various personnel categories, which may include corrupt ship crew members, port employees, agents, crane operators, track drivers, members of local criminal groups, etc.</a:t>
            </a:r>
          </a:p>
          <a:p>
            <a:pPr>
              <a:spcBef>
                <a:spcPts val="600"/>
              </a:spcBef>
              <a:buFont typeface="Wingdings" pitchFamily="2" charset="2"/>
              <a:buChar char="§"/>
            </a:pPr>
            <a:r>
              <a:rPr lang="en-US" sz="1900" dirty="0">
                <a:latin typeface="Century Gothic" panose="020B0502020202020204" pitchFamily="34" charset="0"/>
              </a:rPr>
              <a:t>Port logistics support is necessary for criminals to locate the container during transportation or its exact position in container stacks in a port. </a:t>
            </a:r>
          </a:p>
          <a:p>
            <a:pPr>
              <a:spcBef>
                <a:spcPts val="600"/>
              </a:spcBef>
              <a:buFont typeface="Wingdings" pitchFamily="2" charset="2"/>
              <a:buChar char="§"/>
            </a:pPr>
            <a:r>
              <a:rPr lang="en-US" sz="1900" dirty="0">
                <a:latin typeface="Century Gothic" panose="020B0502020202020204" pitchFamily="34" charset="0"/>
              </a:rPr>
              <a:t>The integration and automation of transportation modes and logistics systems allow for more efficient and </a:t>
            </a:r>
            <a:r>
              <a:rPr lang="en-US" sz="1900" u="sng" dirty="0">
                <a:latin typeface="Century Gothic" panose="020B0502020202020204" pitchFamily="34" charset="0"/>
              </a:rPr>
              <a:t>secure</a:t>
            </a:r>
            <a:r>
              <a:rPr lang="en-US" sz="1900" dirty="0">
                <a:latin typeface="Century Gothic" panose="020B0502020202020204" pitchFamily="34" charset="0"/>
              </a:rPr>
              <a:t> end-to-end transportation services. </a:t>
            </a:r>
          </a:p>
          <a:p>
            <a:pPr>
              <a:spcBef>
                <a:spcPts val="600"/>
              </a:spcBef>
              <a:buFont typeface="Wingdings" pitchFamily="2" charset="2"/>
              <a:buChar char="§"/>
            </a:pPr>
            <a:r>
              <a:rPr lang="en-US" sz="1900" dirty="0">
                <a:latin typeface="Century Gothic" panose="020B0502020202020204" pitchFamily="34" charset="0"/>
              </a:rPr>
              <a:t>More efficient container and employee inspection strategies (of the defense side) can benefit from artificial intelligence algorithms. </a:t>
            </a:r>
          </a:p>
          <a:p>
            <a:pPr>
              <a:spcBef>
                <a:spcPts val="600"/>
              </a:spcBef>
              <a:buFont typeface="Wingdings" pitchFamily="2" charset="2"/>
              <a:buChar char="§"/>
            </a:pPr>
            <a:r>
              <a:rPr lang="en-US" sz="1900" dirty="0">
                <a:latin typeface="Century Gothic" panose="020B0502020202020204" pitchFamily="34" charset="0"/>
              </a:rPr>
              <a:t>Also, simple security rules can offer significant security gains for the defense: For example, container related information can and should be given on a strict need to know basis.</a:t>
            </a:r>
          </a:p>
          <a:p>
            <a:pPr>
              <a:spcBef>
                <a:spcPts val="600"/>
              </a:spcBef>
              <a:buFont typeface="Wingdings" pitchFamily="2" charset="2"/>
              <a:buChar char="§"/>
            </a:pPr>
            <a:r>
              <a:rPr lang="en-US" sz="1900" dirty="0">
                <a:latin typeface="Century Gothic" panose="020B0502020202020204" pitchFamily="34" charset="0"/>
              </a:rPr>
              <a:t>However, integration and automation offer new opportunities to the criminals as well. Automation, optimization (and subsequent randomization) in high volumes of goods is often a perfect cover for illegal items. </a:t>
            </a:r>
          </a:p>
          <a:p>
            <a:pPr>
              <a:spcBef>
                <a:spcPts val="600"/>
              </a:spcBef>
              <a:buFont typeface="Wingdings" pitchFamily="2" charset="2"/>
              <a:buChar char="§"/>
            </a:pPr>
            <a:r>
              <a:rPr lang="en-US" sz="1900" dirty="0">
                <a:latin typeface="Century Gothic" panose="020B0502020202020204" pitchFamily="34" charset="0"/>
              </a:rPr>
              <a:t>Also, by properly hacking an integrated transportation system an attacker can achieve safe end-to-end delivery, and achieve savings, since certain criminal intermediaries will be unnecessary. </a:t>
            </a:r>
          </a:p>
          <a:p>
            <a:pPr>
              <a:spcBef>
                <a:spcPts val="600"/>
              </a:spcBef>
              <a:buFont typeface="Wingdings" pitchFamily="2" charset="2"/>
              <a:buChar char="§"/>
            </a:pPr>
            <a:r>
              <a:rPr lang="en-US" sz="1900" dirty="0">
                <a:latin typeface="Century Gothic" panose="020B0502020202020204" pitchFamily="34" charset="0"/>
              </a:rPr>
              <a:t>EU ports connected to the Trans-European Transport Network (TEN-T) are more attractive to criminals</a:t>
            </a:r>
          </a:p>
          <a:p>
            <a:pPr>
              <a:spcBef>
                <a:spcPts val="600"/>
              </a:spcBef>
              <a:buFont typeface="Wingdings" pitchFamily="2" charset="2"/>
              <a:buChar char="§"/>
            </a:pPr>
            <a:endParaRPr lang="en-US" sz="1900" dirty="0">
              <a:latin typeface="Century Gothic" panose="020B0502020202020204" pitchFamily="34" charset="0"/>
            </a:endParaRPr>
          </a:p>
        </p:txBody>
      </p:sp>
      <p:pic>
        <p:nvPicPr>
          <p:cNvPr id="8" name="Picture Placeholder 7" descr="A large red crane with a yellow box&#10;&#10;Description automatically generated with medium confidence">
            <a:extLst>
              <a:ext uri="{FF2B5EF4-FFF2-40B4-BE49-F238E27FC236}">
                <a16:creationId xmlns:a16="http://schemas.microsoft.com/office/drawing/2014/main" id="{2E70868C-A8C1-4F35-7E56-DCD0E7463E19}"/>
              </a:ext>
            </a:extLst>
          </p:cNvPr>
          <p:cNvPicPr>
            <a:picLocks noGrp="1" noChangeAspect="1"/>
          </p:cNvPicPr>
          <p:nvPr>
            <p:ph type="pic" sz="quarter" idx="11"/>
          </p:nvPr>
        </p:nvPicPr>
        <p:blipFill>
          <a:blip r:embed="rId4"/>
          <a:srcRect t="16647" b="16647"/>
          <a:stretch>
            <a:fillRect/>
          </a:stretch>
        </p:blipFill>
        <p:spPr/>
      </p:pic>
    </p:spTree>
    <p:extLst>
      <p:ext uri="{BB962C8B-B14F-4D97-AF65-F5344CB8AC3E}">
        <p14:creationId xmlns:p14="http://schemas.microsoft.com/office/powerpoint/2010/main" val="1329535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44755"/>
            <a:ext cx="6732237" cy="1300038"/>
          </a:xfrm>
        </p:spPr>
        <p:txBody>
          <a:bodyPr>
            <a:normAutofit/>
          </a:bodyPr>
          <a:lstStyle/>
          <a:p>
            <a:r>
              <a:rPr lang="en-US" dirty="0">
                <a:solidFill>
                  <a:schemeClr val="accent1"/>
                </a:solidFill>
              </a:rPr>
              <a:t>Piracy</a:t>
            </a:r>
            <a:br>
              <a:rPr lang="en-US" dirty="0">
                <a:solidFill>
                  <a:schemeClr val="accent1"/>
                </a:solidFill>
              </a:rPr>
            </a:br>
            <a:endParaRPr lang="en-US" dirty="0"/>
          </a:p>
        </p:txBody>
      </p:sp>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66</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796322" y="1273349"/>
            <a:ext cx="5797550" cy="5017425"/>
          </a:xfrm>
        </p:spPr>
        <p:txBody>
          <a:bodyPr>
            <a:normAutofit lnSpcReduction="10000"/>
          </a:bodyPr>
          <a:lstStyle/>
          <a:p>
            <a:pPr>
              <a:spcBef>
                <a:spcPts val="600"/>
              </a:spcBef>
              <a:buFont typeface="Wingdings" pitchFamily="2" charset="2"/>
              <a:buChar char="§"/>
            </a:pPr>
            <a:r>
              <a:rPr lang="en-US" sz="1900" dirty="0">
                <a:latin typeface="Century Gothic" panose="020B0502020202020204" pitchFamily="34" charset="0"/>
              </a:rPr>
              <a:t>Cyber-security breaches in vessels can be exploited by pirates. A successful cyberattack could disable critical operations, leaving the vessel stranded, its communication channels compromised, and its cargo information exposed. This scenario enables pirates to launch a physical attack with increased chances of success.</a:t>
            </a:r>
          </a:p>
          <a:p>
            <a:pPr>
              <a:spcBef>
                <a:spcPts val="600"/>
              </a:spcBef>
              <a:buFont typeface="Wingdings" pitchFamily="2" charset="2"/>
              <a:buChar char="§"/>
            </a:pPr>
            <a:r>
              <a:rPr lang="en-US" sz="1900" dirty="0">
                <a:latin typeface="Century Gothic" panose="020B0502020202020204" pitchFamily="34" charset="0"/>
              </a:rPr>
              <a:t>Conversely, the data collected through piracy can be further exploited by cybercriminals. Pirates often have access to sensitive commercial information, personal data of crew members, and details about shipping routes and cargo. </a:t>
            </a:r>
          </a:p>
          <a:p>
            <a:pPr>
              <a:spcBef>
                <a:spcPts val="600"/>
              </a:spcBef>
              <a:buFont typeface="Wingdings" pitchFamily="2" charset="2"/>
              <a:buChar char="§"/>
            </a:pPr>
            <a:r>
              <a:rPr lang="en-US" sz="1900" dirty="0">
                <a:latin typeface="Century Gothic" panose="020B0502020202020204" pitchFamily="34" charset="0"/>
              </a:rPr>
              <a:t>Selling this data on the dark web can be an additional business, further blurring the lines between cybercrime and traditional piracy.</a:t>
            </a:r>
          </a:p>
          <a:p>
            <a:pPr>
              <a:spcBef>
                <a:spcPts val="600"/>
              </a:spcBef>
              <a:buFont typeface="Wingdings" pitchFamily="2" charset="2"/>
              <a:buChar char="§"/>
            </a:pPr>
            <a:endParaRPr lang="en-US" sz="1900" dirty="0">
              <a:latin typeface="Century Gothic" panose="020B0502020202020204" pitchFamily="34" charset="0"/>
            </a:endParaRPr>
          </a:p>
        </p:txBody>
      </p:sp>
      <p:pic>
        <p:nvPicPr>
          <p:cNvPr id="20" name="Picture 19" descr="A map of the world with different colored pins&#10;&#10;Description automatically generated">
            <a:extLst>
              <a:ext uri="{FF2B5EF4-FFF2-40B4-BE49-F238E27FC236}">
                <a16:creationId xmlns:a16="http://schemas.microsoft.com/office/drawing/2014/main" id="{D1846D38-A1AC-0F58-8BA7-AE3742A6C080}"/>
              </a:ext>
            </a:extLst>
          </p:cNvPr>
          <p:cNvPicPr>
            <a:picLocks noChangeAspect="1"/>
          </p:cNvPicPr>
          <p:nvPr/>
        </p:nvPicPr>
        <p:blipFill>
          <a:blip r:embed="rId2"/>
          <a:stretch>
            <a:fillRect/>
          </a:stretch>
        </p:blipFill>
        <p:spPr>
          <a:xfrm>
            <a:off x="6941782" y="852616"/>
            <a:ext cx="5092481" cy="4201297"/>
          </a:xfrm>
          <a:prstGeom prst="rect">
            <a:avLst/>
          </a:prstGeom>
        </p:spPr>
      </p:pic>
      <p:sp>
        <p:nvSpPr>
          <p:cNvPr id="21" name="TextBox 20">
            <a:extLst>
              <a:ext uri="{FF2B5EF4-FFF2-40B4-BE49-F238E27FC236}">
                <a16:creationId xmlns:a16="http://schemas.microsoft.com/office/drawing/2014/main" id="{A6F0EE81-98A5-52D6-2CB3-3CA6EC7DCB57}"/>
              </a:ext>
            </a:extLst>
          </p:cNvPr>
          <p:cNvSpPr txBox="1"/>
          <p:nvPr/>
        </p:nvSpPr>
        <p:spPr>
          <a:xfrm>
            <a:off x="7528559" y="5336667"/>
            <a:ext cx="4221027" cy="954107"/>
          </a:xfrm>
          <a:prstGeom prst="rect">
            <a:avLst/>
          </a:prstGeom>
          <a:noFill/>
        </p:spPr>
        <p:txBody>
          <a:bodyPr wrap="none" rtlCol="0">
            <a:spAutoFit/>
          </a:bodyPr>
          <a:lstStyle/>
          <a:p>
            <a:r>
              <a:rPr lang="en-GR" sz="1400" kern="0" dirty="0">
                <a:effectLst/>
                <a:latin typeface="Calibri" panose="020F0502020204030204" pitchFamily="34" charset="0"/>
                <a:ea typeface="Times New Roman" panose="02020603050405020304" pitchFamily="18" charset="0"/>
              </a:rPr>
              <a:t>The </a:t>
            </a:r>
            <a:r>
              <a:rPr lang="en-GR" sz="1400" i="1" kern="0" dirty="0">
                <a:effectLst/>
                <a:latin typeface="Calibri" panose="020F0502020204030204" pitchFamily="34" charset="0"/>
                <a:ea typeface="Times New Roman" panose="02020603050405020304" pitchFamily="18" charset="0"/>
              </a:rPr>
              <a:t>ICC Commercial Crime Services</a:t>
            </a:r>
            <a:r>
              <a:rPr lang="en-GR" sz="1400" kern="0" dirty="0">
                <a:effectLst/>
                <a:latin typeface="Calibri" panose="020F0502020204030204" pitchFamily="34" charset="0"/>
                <a:ea typeface="Times New Roman" panose="02020603050405020304" pitchFamily="18" charset="0"/>
              </a:rPr>
              <a:t> (CCS) is a UK based </a:t>
            </a:r>
            <a:br>
              <a:rPr lang="en-GR" sz="1400" kern="0" dirty="0">
                <a:effectLst/>
                <a:latin typeface="Calibri" panose="020F0502020204030204" pitchFamily="34" charset="0"/>
                <a:ea typeface="Times New Roman" panose="02020603050405020304" pitchFamily="18" charset="0"/>
              </a:rPr>
            </a:br>
            <a:r>
              <a:rPr lang="en-GB" sz="1400" kern="0" dirty="0" err="1">
                <a:effectLst/>
                <a:latin typeface="Calibri" panose="020F0502020204030204" pitchFamily="34" charset="0"/>
                <a:ea typeface="Times New Roman" panose="02020603050405020304" pitchFamily="18" charset="0"/>
              </a:rPr>
              <a:t>i</a:t>
            </a:r>
            <a:r>
              <a:rPr lang="en-GR" sz="1400" kern="0" dirty="0">
                <a:effectLst/>
                <a:latin typeface="Calibri" panose="020F0502020204030204" pitchFamily="34" charset="0"/>
                <a:ea typeface="Times New Roman" panose="02020603050405020304" pitchFamily="18" charset="0"/>
              </a:rPr>
              <a:t>nternational organization that focuses on combating </a:t>
            </a:r>
            <a:br>
              <a:rPr lang="en-GR" sz="1400" kern="0" dirty="0">
                <a:effectLst/>
                <a:latin typeface="Calibri" panose="020F0502020204030204" pitchFamily="34" charset="0"/>
                <a:ea typeface="Times New Roman" panose="02020603050405020304" pitchFamily="18" charset="0"/>
              </a:rPr>
            </a:br>
            <a:r>
              <a:rPr lang="en-GR" sz="1400" kern="0" dirty="0">
                <a:effectLst/>
                <a:latin typeface="Calibri" panose="020F0502020204030204" pitchFamily="34" charset="0"/>
                <a:ea typeface="Times New Roman" panose="02020603050405020304" pitchFamily="18" charset="0"/>
              </a:rPr>
              <a:t>commercial crime. ICC offers a live global </a:t>
            </a:r>
            <a:r>
              <a:rPr lang="en-GR" sz="1400" u="sng" kern="0" dirty="0">
                <a:solidFill>
                  <a:srgbClr val="0563C1"/>
                </a:solidFill>
                <a:effectLst/>
                <a:latin typeface="Calibri" panose="020F0502020204030204" pitchFamily="34" charset="0"/>
                <a:ea typeface="Times New Roman" panose="02020603050405020304" pitchFamily="18" charset="0"/>
                <a:hlinkClick r:id="rId3"/>
              </a:rPr>
              <a:t>piracy map</a:t>
            </a:r>
            <a:r>
              <a:rPr lang="en-GR" sz="1400" kern="0" dirty="0">
                <a:effectLst/>
                <a:latin typeface="Calibri" panose="020F0502020204030204" pitchFamily="34" charset="0"/>
                <a:ea typeface="Times New Roman" panose="02020603050405020304" pitchFamily="18" charset="0"/>
              </a:rPr>
              <a:t>. </a:t>
            </a:r>
            <a:endParaRPr lang="en-US" sz="1400" dirty="0">
              <a:latin typeface="Century Gothic" panose="020B0502020202020204" pitchFamily="34" charset="0"/>
            </a:endParaRPr>
          </a:p>
          <a:p>
            <a:endParaRPr lang="en-GR" sz="1400" dirty="0"/>
          </a:p>
        </p:txBody>
      </p:sp>
    </p:spTree>
    <p:extLst>
      <p:ext uri="{BB962C8B-B14F-4D97-AF65-F5344CB8AC3E}">
        <p14:creationId xmlns:p14="http://schemas.microsoft.com/office/powerpoint/2010/main" val="1925629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431454" y="273905"/>
            <a:ext cx="6732237" cy="1394495"/>
          </a:xfrm>
        </p:spPr>
        <p:txBody>
          <a:bodyPr>
            <a:normAutofit fontScale="90000"/>
          </a:bodyPr>
          <a:lstStyle/>
          <a:p>
            <a:r>
              <a:rPr lang="en-US" dirty="0">
                <a:solidFill>
                  <a:schemeClr val="accent1"/>
                </a:solidFill>
              </a:rPr>
              <a:t>Inspection, boarding, and seizure incidents</a:t>
            </a:r>
            <a:br>
              <a:rPr lang="en-US" dirty="0">
                <a:solidFill>
                  <a:schemeClr val="accent1"/>
                </a:solidFill>
              </a:rPr>
            </a:b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67</a:t>
            </a:fld>
            <a:endParaRPr lang="en-US" dirty="0"/>
          </a:p>
        </p:txBody>
      </p:sp>
      <p:sp>
        <p:nvSpPr>
          <p:cNvPr id="7" name="Text Placeholder 23">
            <a:extLst>
              <a:ext uri="{FF2B5EF4-FFF2-40B4-BE49-F238E27FC236}">
                <a16:creationId xmlns:a16="http://schemas.microsoft.com/office/drawing/2014/main" id="{40F17519-B4AF-D0E3-1A5B-890145F98950}"/>
              </a:ext>
            </a:extLst>
          </p:cNvPr>
          <p:cNvSpPr>
            <a:spLocks noGrp="1"/>
          </p:cNvSpPr>
          <p:nvPr>
            <p:ph sz="quarter" idx="17"/>
          </p:nvPr>
        </p:nvSpPr>
        <p:spPr>
          <a:xfrm>
            <a:off x="550616" y="1326947"/>
            <a:ext cx="6187642" cy="5017426"/>
          </a:xfrm>
        </p:spPr>
        <p:txBody>
          <a:bodyPr>
            <a:normAutofit lnSpcReduction="10000"/>
          </a:bodyPr>
          <a:lstStyle/>
          <a:p>
            <a:pPr>
              <a:spcBef>
                <a:spcPts val="600"/>
              </a:spcBef>
              <a:buFont typeface="Wingdings" pitchFamily="2" charset="2"/>
              <a:buChar char="§"/>
            </a:pPr>
            <a:r>
              <a:rPr lang="en-US" sz="1900" dirty="0">
                <a:latin typeface="Century Gothic" panose="020B0502020202020204" pitchFamily="34" charset="0"/>
              </a:rPr>
              <a:t>The coast guard of a state can board and search a ship for illicit items within territorial waters. A chase can be completed in international waters. </a:t>
            </a:r>
          </a:p>
          <a:p>
            <a:pPr>
              <a:spcBef>
                <a:spcPts val="600"/>
              </a:spcBef>
              <a:buFont typeface="Wingdings" pitchFamily="2" charset="2"/>
              <a:buChar char="§"/>
            </a:pPr>
            <a:r>
              <a:rPr lang="en-US" sz="1900" dirty="0">
                <a:latin typeface="Century Gothic" panose="020B0502020202020204" pitchFamily="34" charset="0"/>
              </a:rPr>
              <a:t>Warships of any state can perform boarding, search and cargo seizure actions (in international waters) in cases of piracy and human trafficking.</a:t>
            </a:r>
          </a:p>
          <a:p>
            <a:pPr>
              <a:spcBef>
                <a:spcPts val="600"/>
              </a:spcBef>
              <a:buFont typeface="Wingdings" pitchFamily="2" charset="2"/>
              <a:buChar char="§"/>
            </a:pPr>
            <a:r>
              <a:rPr lang="en-US" sz="1900" dirty="0">
                <a:latin typeface="Century Gothic" panose="020B0502020202020204" pitchFamily="34" charset="0"/>
              </a:rPr>
              <a:t>Gray area boarding can occur in disputed territorial waters and in disputed exclusive economic zones (EEZ). Finally, some states choose to police areas broader than their nominal territorial waters or their (disputed or not) EEZ, regardless of the legality of their actions (which may fall in the area of state induced piracy). </a:t>
            </a:r>
          </a:p>
          <a:p>
            <a:pPr>
              <a:spcBef>
                <a:spcPts val="600"/>
              </a:spcBef>
              <a:buFont typeface="Wingdings" pitchFamily="2" charset="2"/>
              <a:buChar char="§"/>
            </a:pPr>
            <a:r>
              <a:rPr lang="en-US" sz="1900" dirty="0">
                <a:latin typeface="Century Gothic" panose="020B0502020202020204" pitchFamily="34" charset="0"/>
              </a:rPr>
              <a:t>The Red Sea, the Gulf of Aden, and the Black Sea nowadays host gray area boarding incidents and other assaults.</a:t>
            </a: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a:p>
            <a:pPr marL="0" indent="0">
              <a:spcBef>
                <a:spcPts val="600"/>
              </a:spcBef>
              <a:buNone/>
            </a:pPr>
            <a:endParaRPr lang="en-US" sz="1900" dirty="0">
              <a:latin typeface="Century Gothic" panose="020B0502020202020204" pitchFamily="34" charset="0"/>
            </a:endParaRPr>
          </a:p>
          <a:p>
            <a:pPr>
              <a:spcBef>
                <a:spcPts val="600"/>
              </a:spcBef>
              <a:buFont typeface="Wingdings" pitchFamily="2" charset="2"/>
              <a:buChar char="§"/>
            </a:pPr>
            <a:endParaRPr lang="en-US" sz="1900" dirty="0">
              <a:latin typeface="Century Gothic" panose="020B0502020202020204" pitchFamily="34" charset="0"/>
            </a:endParaRPr>
          </a:p>
        </p:txBody>
      </p:sp>
      <p:pic>
        <p:nvPicPr>
          <p:cNvPr id="18" name="Picture Placeholder 17" descr="A large container ship in the ocean&#10;&#10;Description automatically generated">
            <a:extLst>
              <a:ext uri="{FF2B5EF4-FFF2-40B4-BE49-F238E27FC236}">
                <a16:creationId xmlns:a16="http://schemas.microsoft.com/office/drawing/2014/main" id="{222089CF-B85F-15A6-879D-2E55C863F5BF}"/>
              </a:ext>
            </a:extLst>
          </p:cNvPr>
          <p:cNvPicPr>
            <a:picLocks noGrp="1" noChangeAspect="1"/>
          </p:cNvPicPr>
          <p:nvPr>
            <p:ph type="pic" sz="quarter" idx="11"/>
          </p:nvPr>
        </p:nvPicPr>
        <p:blipFill>
          <a:blip r:embed="rId4"/>
          <a:srcRect t="14029" b="14029"/>
          <a:stretch>
            <a:fillRect/>
          </a:stretch>
        </p:blipFill>
        <p:spPr/>
      </p:pic>
    </p:spTree>
    <p:extLst>
      <p:ext uri="{BB962C8B-B14F-4D97-AF65-F5344CB8AC3E}">
        <p14:creationId xmlns:p14="http://schemas.microsoft.com/office/powerpoint/2010/main" val="1270362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68</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0" y="-402368"/>
            <a:ext cx="9616714" cy="1017147"/>
          </a:xfrm>
        </p:spPr>
        <p:txBody>
          <a:bodyPr>
            <a:noAutofit/>
          </a:bodyPr>
          <a:lstStyle/>
          <a:p>
            <a:r>
              <a:rPr lang="en-US" sz="3600" dirty="0">
                <a:solidFill>
                  <a:schemeClr val="accent1"/>
                </a:solidFill>
              </a:rPr>
              <a:t>Cyber Security and Risk Management</a:t>
            </a:r>
            <a:endParaRPr lang="en-US" dirty="0">
              <a:solidFill>
                <a:schemeClr val="accent1"/>
              </a:solidFill>
            </a:endParaRP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a:xfrm flipH="1">
            <a:off x="7167175" y="9960"/>
            <a:ext cx="5024825" cy="6858000"/>
          </a:xfrm>
        </p:spPr>
      </p:pic>
      <p:pic>
        <p:nvPicPr>
          <p:cNvPr id="8" name="Picture 7">
            <a:extLst>
              <a:ext uri="{FF2B5EF4-FFF2-40B4-BE49-F238E27FC236}">
                <a16:creationId xmlns:a16="http://schemas.microsoft.com/office/drawing/2014/main" id="{B2CE69F9-F8F8-B571-A0E3-C7D4CCBAC6C0}"/>
              </a:ext>
            </a:extLst>
          </p:cNvPr>
          <p:cNvPicPr>
            <a:picLocks noChangeAspect="1"/>
          </p:cNvPicPr>
          <p:nvPr/>
        </p:nvPicPr>
        <p:blipFill>
          <a:blip r:embed="rId5"/>
          <a:stretch>
            <a:fillRect/>
          </a:stretch>
        </p:blipFill>
        <p:spPr>
          <a:xfrm>
            <a:off x="438529" y="705395"/>
            <a:ext cx="6627052" cy="6327524"/>
          </a:xfrm>
          <a:prstGeom prst="rect">
            <a:avLst/>
          </a:prstGeom>
        </p:spPr>
      </p:pic>
    </p:spTree>
    <p:extLst>
      <p:ext uri="{BB962C8B-B14F-4D97-AF65-F5344CB8AC3E}">
        <p14:creationId xmlns:p14="http://schemas.microsoft.com/office/powerpoint/2010/main" val="2912670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7175"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69</a:t>
            </a:fld>
            <a:endParaRPr lang="en-US"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8" name="Text Placeholder 5">
            <a:extLst>
              <a:ext uri="{FF2B5EF4-FFF2-40B4-BE49-F238E27FC236}">
                <a16:creationId xmlns:a16="http://schemas.microsoft.com/office/drawing/2014/main" id="{6E711B68-FC90-AF6A-8F95-AD258B7A94F2}"/>
              </a:ext>
            </a:extLst>
          </p:cNvPr>
          <p:cNvSpPr>
            <a:spLocks noGrp="1"/>
          </p:cNvSpPr>
          <p:nvPr>
            <p:ph type="body" sz="quarter" idx="10"/>
          </p:nvPr>
        </p:nvSpPr>
        <p:spPr>
          <a:xfrm>
            <a:off x="107242" y="967677"/>
            <a:ext cx="10791130" cy="1205751"/>
          </a:xfrm>
        </p:spPr>
        <p:txBody>
          <a:bodyPr vert="horz" lIns="0" tIns="0" rIns="0" bIns="0" rtlCol="0" anchor="ctr">
            <a:noAutofit/>
          </a:bodyPr>
          <a:lstStyle/>
          <a:p>
            <a:pPr algn="l"/>
            <a:r>
              <a:rPr lang="en-US" sz="3200" dirty="0"/>
              <a:t>PDCA: a four-step management model for continuous</a:t>
            </a:r>
          </a:p>
          <a:p>
            <a:pPr algn="l"/>
            <a:r>
              <a:rPr lang="en-US" sz="3200" dirty="0"/>
              <a:t> </a:t>
            </a:r>
          </a:p>
          <a:p>
            <a:pPr algn="l"/>
            <a:r>
              <a:rPr lang="en-US" sz="3200" dirty="0"/>
              <a:t>improvement of products, people, and processes (</a:t>
            </a:r>
            <a:r>
              <a:rPr lang="en-US" sz="3200" dirty="0" err="1"/>
              <a:t>Kechagias</a:t>
            </a:r>
            <a:r>
              <a:rPr lang="en-US" sz="3200" dirty="0"/>
              <a:t> et al. 2022)</a:t>
            </a:r>
          </a:p>
          <a:p>
            <a:pPr algn="l"/>
            <a:endParaRPr lang="en-US" sz="3200" dirty="0"/>
          </a:p>
        </p:txBody>
      </p:sp>
      <p:sp>
        <p:nvSpPr>
          <p:cNvPr id="2" name="Title 118">
            <a:extLst>
              <a:ext uri="{FF2B5EF4-FFF2-40B4-BE49-F238E27FC236}">
                <a16:creationId xmlns:a16="http://schemas.microsoft.com/office/drawing/2014/main" id="{D45A178C-C841-0BE3-92C9-EC8217314C06}"/>
              </a:ext>
            </a:extLst>
          </p:cNvPr>
          <p:cNvSpPr txBox="1">
            <a:spLocks/>
          </p:cNvSpPr>
          <p:nvPr/>
        </p:nvSpPr>
        <p:spPr>
          <a:xfrm>
            <a:off x="21782" y="-49470"/>
            <a:ext cx="9616714" cy="10171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solidFill>
                  <a:schemeClr val="accent1"/>
                </a:solidFill>
              </a:rPr>
              <a:t>Cyber Security and Risk Management</a:t>
            </a:r>
          </a:p>
        </p:txBody>
      </p:sp>
      <p:sp>
        <p:nvSpPr>
          <p:cNvPr id="13" name="TextBox 12">
            <a:extLst>
              <a:ext uri="{FF2B5EF4-FFF2-40B4-BE49-F238E27FC236}">
                <a16:creationId xmlns:a16="http://schemas.microsoft.com/office/drawing/2014/main" id="{E394F498-AC66-7F2D-DFA0-52DD726ACD97}"/>
              </a:ext>
            </a:extLst>
          </p:cNvPr>
          <p:cNvSpPr txBox="1"/>
          <p:nvPr/>
        </p:nvSpPr>
        <p:spPr>
          <a:xfrm>
            <a:off x="162400" y="1950373"/>
            <a:ext cx="7274019" cy="4555093"/>
          </a:xfrm>
          <a:prstGeom prst="rect">
            <a:avLst/>
          </a:prstGeom>
          <a:noFill/>
        </p:spPr>
        <p:txBody>
          <a:bodyPr wrap="square">
            <a:spAutoFit/>
          </a:bodyPr>
          <a:lstStyle/>
          <a:p>
            <a:r>
              <a:rPr lang="en-GB" sz="1600" b="1" dirty="0">
                <a:solidFill>
                  <a:schemeClr val="tx1">
                    <a:lumMod val="50000"/>
                    <a:lumOff val="50000"/>
                  </a:schemeClr>
                </a:solidFill>
              </a:rPr>
              <a:t>Plan</a:t>
            </a:r>
          </a:p>
          <a:p>
            <a:r>
              <a:rPr lang="en-GB" sz="1600" dirty="0">
                <a:solidFill>
                  <a:schemeClr val="tx1">
                    <a:lumMod val="50000"/>
                    <a:lumOff val="50000"/>
                  </a:schemeClr>
                </a:solidFill>
              </a:rPr>
              <a:t>Identify cybersecurity objectives</a:t>
            </a:r>
          </a:p>
          <a:p>
            <a:pPr marL="742950" lvl="1" indent="-285750">
              <a:buFont typeface="Arial" panose="020B0604020202020204" pitchFamily="34" charset="0"/>
              <a:buChar char="•"/>
            </a:pPr>
            <a:r>
              <a:rPr lang="en-GB" sz="1600" dirty="0">
                <a:solidFill>
                  <a:schemeClr val="tx1">
                    <a:lumMod val="50000"/>
                    <a:lumOff val="50000"/>
                  </a:schemeClr>
                </a:solidFill>
              </a:rPr>
              <a:t>Make an inventory of systems &amp; software</a:t>
            </a:r>
          </a:p>
          <a:p>
            <a:pPr marL="742950" lvl="1" indent="-285750">
              <a:buFont typeface="Arial" panose="020B0604020202020204" pitchFamily="34" charset="0"/>
              <a:buChar char="•"/>
            </a:pPr>
            <a:r>
              <a:rPr lang="en-GB" sz="1600" dirty="0">
                <a:solidFill>
                  <a:schemeClr val="tx1">
                    <a:lumMod val="50000"/>
                    <a:lumOff val="50000"/>
                  </a:schemeClr>
                </a:solidFill>
              </a:rPr>
              <a:t>Execute cyber risk assessment</a:t>
            </a:r>
          </a:p>
          <a:p>
            <a:pPr marL="742950" lvl="1" indent="-285750">
              <a:buFont typeface="Arial" panose="020B0604020202020204" pitchFamily="34" charset="0"/>
              <a:buChar char="•"/>
            </a:pPr>
            <a:r>
              <a:rPr lang="en-GB" sz="1600" dirty="0">
                <a:solidFill>
                  <a:schemeClr val="tx1">
                    <a:lumMod val="50000"/>
                    <a:lumOff val="50000"/>
                  </a:schemeClr>
                </a:solidFill>
              </a:rPr>
              <a:t>Set Key Performance Indicators (KPIs) for cybersecurity</a:t>
            </a:r>
          </a:p>
          <a:p>
            <a:r>
              <a:rPr lang="en-GB" sz="1600" b="1" dirty="0">
                <a:solidFill>
                  <a:schemeClr val="tx1">
                    <a:lumMod val="50000"/>
                    <a:lumOff val="50000"/>
                  </a:schemeClr>
                </a:solidFill>
              </a:rPr>
              <a:t>Do</a:t>
            </a:r>
          </a:p>
          <a:p>
            <a:pPr marL="742950" lvl="1" indent="-285750">
              <a:buFont typeface="Arial" panose="020B0604020202020204" pitchFamily="34" charset="0"/>
              <a:buChar char="•"/>
            </a:pPr>
            <a:r>
              <a:rPr lang="en-GB" sz="1600" dirty="0">
                <a:solidFill>
                  <a:schemeClr val="tx1">
                    <a:lumMod val="50000"/>
                    <a:lumOff val="50000"/>
                  </a:schemeClr>
                </a:solidFill>
              </a:rPr>
              <a:t>Establish cybersecurity policy &amp; procedures</a:t>
            </a:r>
          </a:p>
          <a:p>
            <a:pPr marL="742950" lvl="1" indent="-285750">
              <a:buFont typeface="Arial" panose="020B0604020202020204" pitchFamily="34" charset="0"/>
              <a:buChar char="•"/>
            </a:pPr>
            <a:r>
              <a:rPr lang="en-GB" sz="1600" dirty="0">
                <a:solidFill>
                  <a:schemeClr val="tx1">
                    <a:lumMod val="50000"/>
                    <a:lumOff val="50000"/>
                  </a:schemeClr>
                </a:solidFill>
              </a:rPr>
              <a:t>Define roles &amp; responsibilities</a:t>
            </a:r>
          </a:p>
          <a:p>
            <a:pPr marL="742950" lvl="1" indent="-285750">
              <a:buFont typeface="Arial" panose="020B0604020202020204" pitchFamily="34" charset="0"/>
              <a:buChar char="•"/>
            </a:pPr>
            <a:r>
              <a:rPr lang="en-GB" sz="1600" dirty="0">
                <a:solidFill>
                  <a:schemeClr val="tx1">
                    <a:lumMod val="50000"/>
                    <a:lumOff val="50000"/>
                  </a:schemeClr>
                </a:solidFill>
              </a:rPr>
              <a:t>Execute cybersecurity training</a:t>
            </a:r>
          </a:p>
          <a:p>
            <a:pPr marL="742950" lvl="1" indent="-285750">
              <a:buFont typeface="Arial" panose="020B0604020202020204" pitchFamily="34" charset="0"/>
              <a:buChar char="•"/>
            </a:pPr>
            <a:r>
              <a:rPr lang="en-GB" sz="1600" dirty="0">
                <a:solidFill>
                  <a:schemeClr val="tx1">
                    <a:lumMod val="50000"/>
                    <a:lumOff val="50000"/>
                  </a:schemeClr>
                </a:solidFill>
              </a:rPr>
              <a:t>Report cyber events &amp; incidents</a:t>
            </a:r>
          </a:p>
          <a:p>
            <a:r>
              <a:rPr lang="en-GB" sz="1600" b="1" dirty="0">
                <a:solidFill>
                  <a:schemeClr val="tx1">
                    <a:lumMod val="50000"/>
                    <a:lumOff val="50000"/>
                  </a:schemeClr>
                </a:solidFill>
              </a:rPr>
              <a:t>Check</a:t>
            </a:r>
          </a:p>
          <a:p>
            <a:pPr marL="742950" lvl="1" indent="-285750">
              <a:buFont typeface="Arial" panose="020B0604020202020204" pitchFamily="34" charset="0"/>
              <a:buChar char="•"/>
            </a:pPr>
            <a:r>
              <a:rPr lang="en-GB" sz="1600" dirty="0">
                <a:solidFill>
                  <a:schemeClr val="tx1">
                    <a:lumMod val="50000"/>
                    <a:lumOff val="50000"/>
                  </a:schemeClr>
                </a:solidFill>
              </a:rPr>
              <a:t>Evaluate the effectiveness of reaching objectives</a:t>
            </a:r>
          </a:p>
          <a:p>
            <a:pPr marL="742950" lvl="1" indent="-285750">
              <a:buFont typeface="Arial" panose="020B0604020202020204" pitchFamily="34" charset="0"/>
              <a:buChar char="•"/>
            </a:pPr>
            <a:r>
              <a:rPr lang="en-GB" sz="1600" dirty="0" err="1">
                <a:solidFill>
                  <a:schemeClr val="tx1">
                    <a:lumMod val="50000"/>
                    <a:lumOff val="50000"/>
                  </a:schemeClr>
                </a:solidFill>
              </a:rPr>
              <a:t>Analyze</a:t>
            </a:r>
            <a:r>
              <a:rPr lang="en-GB" sz="1600" dirty="0">
                <a:solidFill>
                  <a:schemeClr val="tx1">
                    <a:lumMod val="50000"/>
                    <a:lumOff val="50000"/>
                  </a:schemeClr>
                </a:solidFill>
              </a:rPr>
              <a:t> cyber incidents&amp; event reports</a:t>
            </a:r>
          </a:p>
          <a:p>
            <a:pPr marL="742950" lvl="1" indent="-285750">
              <a:buFont typeface="Arial" panose="020B0604020202020204" pitchFamily="34" charset="0"/>
              <a:buChar char="•"/>
            </a:pPr>
            <a:r>
              <a:rPr lang="en-GB" sz="1600" dirty="0">
                <a:solidFill>
                  <a:schemeClr val="tx1">
                    <a:lumMod val="50000"/>
                    <a:lumOff val="50000"/>
                  </a:schemeClr>
                </a:solidFill>
              </a:rPr>
              <a:t>Execute internal audits of cybersecurity</a:t>
            </a:r>
          </a:p>
          <a:p>
            <a:r>
              <a:rPr lang="en-GR" sz="1600" b="1" dirty="0">
                <a:solidFill>
                  <a:schemeClr val="tx1">
                    <a:lumMod val="50000"/>
                    <a:lumOff val="50000"/>
                  </a:schemeClr>
                </a:solidFill>
              </a:rPr>
              <a:t>Act</a:t>
            </a:r>
          </a:p>
          <a:p>
            <a:pPr marL="742950" lvl="1" indent="-285750">
              <a:buFont typeface="Arial" panose="020B0604020202020204" pitchFamily="34" charset="0"/>
              <a:buChar char="•"/>
            </a:pPr>
            <a:r>
              <a:rPr lang="en-GB" sz="1600" dirty="0">
                <a:solidFill>
                  <a:schemeClr val="tx1">
                    <a:lumMod val="50000"/>
                    <a:lumOff val="50000"/>
                  </a:schemeClr>
                </a:solidFill>
              </a:rPr>
              <a:t>Execute corrective &amp; preventive actions</a:t>
            </a:r>
          </a:p>
          <a:p>
            <a:pPr marL="742950" lvl="1" indent="-285750">
              <a:buFont typeface="Arial" panose="020B0604020202020204" pitchFamily="34" charset="0"/>
              <a:buChar char="•"/>
            </a:pPr>
            <a:r>
              <a:rPr lang="en-GB" sz="1600" dirty="0">
                <a:solidFill>
                  <a:schemeClr val="tx1">
                    <a:lumMod val="50000"/>
                    <a:lumOff val="50000"/>
                  </a:schemeClr>
                </a:solidFill>
              </a:rPr>
              <a:t>Strive for continuous improvement</a:t>
            </a:r>
          </a:p>
          <a:p>
            <a:endParaRPr lang="en-GR" dirty="0"/>
          </a:p>
        </p:txBody>
      </p:sp>
    </p:spTree>
    <p:extLst>
      <p:ext uri="{BB962C8B-B14F-4D97-AF65-F5344CB8AC3E}">
        <p14:creationId xmlns:p14="http://schemas.microsoft.com/office/powerpoint/2010/main" val="3788574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693870" y="1948069"/>
            <a:ext cx="6016653" cy="4164495"/>
          </a:xfrm>
        </p:spPr>
        <p:txBody>
          <a:bodyPr>
            <a:normAutofit/>
          </a:bodyPr>
          <a:lstStyle/>
          <a:p>
            <a:r>
              <a:rPr lang="en-US" sz="1200" dirty="0"/>
              <a:t>Maria </a:t>
            </a:r>
            <a:r>
              <a:rPr lang="en-US" sz="1200" dirty="0" err="1"/>
              <a:t>Lambrou</a:t>
            </a:r>
            <a:r>
              <a:rPr lang="en-US" sz="1200" dirty="0"/>
              <a:t> is a Professor with the Department of Shipping, Trade and Transport, Business School, at the University of Aegean. </a:t>
            </a:r>
          </a:p>
          <a:p>
            <a:r>
              <a:rPr lang="en-US" sz="1200" dirty="0"/>
              <a:t>She holds a Diploma in Mechanical Engineering (Aristotle University of Thessaloniki, Greece), also an M.A. in Industrial Relations from Brunel University London, UK, and a Ph.D. in Computer Science (School of Electrical Engineering and Computer Science, NTUA, Greece). She has worked in numerous national and European research projects on communication networks technology, eBusiness, eGovernment and eLearning platforms.</a:t>
            </a:r>
          </a:p>
          <a:p>
            <a:r>
              <a:rPr lang="en-US" sz="1200" dirty="0"/>
              <a:t>Her current research focuses on digital entrepreneurship, digital transformation and capabilities building. She is merely interested in studying organizational transformation vis a vis data-driven decision making and machine learning enabled, algorithmic process management. </a:t>
            </a:r>
          </a:p>
          <a:p>
            <a:r>
              <a:rPr lang="en-US" sz="1200" dirty="0"/>
              <a:t>She held Academic Visitor positions at Imperial College London, University of Melbourne, Norwegian University of Science and Technology, Tokyo University of Marine Science and Technology. Currently, she has an active interest in how digital technology shapes the evolution of maritime organizations.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person standing at a podium&#10;&#10;Description automatically generated">
            <a:extLst>
              <a:ext uri="{FF2B5EF4-FFF2-40B4-BE49-F238E27FC236}">
                <a16:creationId xmlns:a16="http://schemas.microsoft.com/office/drawing/2014/main" id="{3B83D03A-E4F5-929A-EAFA-9F99C1F57B23}"/>
              </a:ext>
            </a:extLst>
          </p:cNvPr>
          <p:cNvPicPr>
            <a:picLocks noGrp="1" noChangeAspect="1"/>
          </p:cNvPicPr>
          <p:nvPr>
            <p:ph type="pic" sz="quarter" idx="11"/>
          </p:nvPr>
        </p:nvPicPr>
        <p:blipFill>
          <a:blip r:embed="rId2"/>
          <a:srcRect l="8033" r="8033"/>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70</a:t>
            </a:fld>
            <a:endParaRPr lang="en-US"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8" name="Text Placeholder 5">
            <a:extLst>
              <a:ext uri="{FF2B5EF4-FFF2-40B4-BE49-F238E27FC236}">
                <a16:creationId xmlns:a16="http://schemas.microsoft.com/office/drawing/2014/main" id="{6E711B68-FC90-AF6A-8F95-AD258B7A94F2}"/>
              </a:ext>
            </a:extLst>
          </p:cNvPr>
          <p:cNvSpPr>
            <a:spLocks noGrp="1"/>
          </p:cNvSpPr>
          <p:nvPr>
            <p:ph type="body" sz="quarter" idx="10"/>
          </p:nvPr>
        </p:nvSpPr>
        <p:spPr>
          <a:xfrm>
            <a:off x="90794" y="1336775"/>
            <a:ext cx="8739963" cy="533400"/>
          </a:xfrm>
        </p:spPr>
        <p:txBody>
          <a:bodyPr vert="horz" lIns="0" tIns="0" rIns="0" bIns="0" rtlCol="0" anchor="ctr">
            <a:noAutofit/>
          </a:bodyPr>
          <a:lstStyle/>
          <a:p>
            <a:pPr algn="l"/>
            <a:r>
              <a:rPr lang="en-US" sz="3200" dirty="0"/>
              <a:t> Procedures and policy</a:t>
            </a:r>
          </a:p>
        </p:txBody>
      </p:sp>
      <p:sp>
        <p:nvSpPr>
          <p:cNvPr id="2" name="TextBox 1">
            <a:extLst>
              <a:ext uri="{FF2B5EF4-FFF2-40B4-BE49-F238E27FC236}">
                <a16:creationId xmlns:a16="http://schemas.microsoft.com/office/drawing/2014/main" id="{D220E2E5-E5D4-B6FA-DB49-B2726A9AF58D}"/>
              </a:ext>
            </a:extLst>
          </p:cNvPr>
          <p:cNvSpPr txBox="1"/>
          <p:nvPr/>
        </p:nvSpPr>
        <p:spPr>
          <a:xfrm>
            <a:off x="90794" y="1985789"/>
            <a:ext cx="7176233" cy="3847207"/>
          </a:xfrm>
          <a:prstGeom prst="rect">
            <a:avLst/>
          </a:prstGeom>
          <a:noFill/>
        </p:spPr>
        <p:txBody>
          <a:bodyPr wrap="square">
            <a:spAutoFit/>
          </a:bodyPr>
          <a:lstStyle/>
          <a:p>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Cyber Security Policy Statement</a:t>
            </a:r>
          </a:p>
          <a:p>
            <a:pPr marL="742950" lvl="1" indent="-285750">
              <a:buFont typeface="Wingdings" pitchFamily="2" charset="77"/>
              <a:buChar char="Ø"/>
            </a:pPr>
            <a:r>
              <a:rPr lang="en-GB" sz="1600" dirty="0">
                <a:solidFill>
                  <a:schemeClr val="tx1">
                    <a:lumMod val="50000"/>
                    <a:lumOff val="50000"/>
                  </a:schemeClr>
                </a:solidFill>
              </a:rPr>
              <a:t>Safeguard the confidentiality, integrity, and availability of Information, Information Systems, and IT / OT equipment.</a:t>
            </a:r>
          </a:p>
          <a:p>
            <a:pPr marL="742950" lvl="1" indent="-285750">
              <a:buFont typeface="Wingdings" pitchFamily="2" charset="77"/>
              <a:buChar char="Ø"/>
            </a:pPr>
            <a:endParaRPr lang="en-GB" sz="1600" dirty="0">
              <a:solidFill>
                <a:schemeClr val="tx1">
                  <a:lumMod val="50000"/>
                  <a:lumOff val="50000"/>
                </a:schemeClr>
              </a:solidFill>
            </a:endParaRPr>
          </a:p>
          <a:p>
            <a:pPr marL="742950" lvl="1" indent="-285750">
              <a:buFont typeface="Wingdings" pitchFamily="2" charset="77"/>
              <a:buChar char="Ø"/>
            </a:pPr>
            <a:r>
              <a:rPr lang="en-GB" sz="1600" dirty="0">
                <a:solidFill>
                  <a:schemeClr val="tx1">
                    <a:lumMod val="50000"/>
                    <a:lumOff val="50000"/>
                  </a:schemeClr>
                </a:solidFill>
              </a:rPr>
              <a:t>Promote the Safety and Security of persons and property within the Organization, both onboard and ashore.</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Cyber Security Plan</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Procedure Manuals</a:t>
            </a:r>
          </a:p>
          <a:p>
            <a:endParaRPr lang="en-GB" dirty="0">
              <a:solidFill>
                <a:srgbClr val="565659"/>
              </a:solidFill>
              <a:latin typeface="AvenirNextLTPro"/>
            </a:endParaRPr>
          </a:p>
          <a:p>
            <a:endParaRPr lang="en-GB" dirty="0"/>
          </a:p>
        </p:txBody>
      </p:sp>
      <p:sp>
        <p:nvSpPr>
          <p:cNvPr id="5" name="Title 118">
            <a:extLst>
              <a:ext uri="{FF2B5EF4-FFF2-40B4-BE49-F238E27FC236}">
                <a16:creationId xmlns:a16="http://schemas.microsoft.com/office/drawing/2014/main" id="{41B2063B-9C1E-D9FF-F41C-4040D8156C03}"/>
              </a:ext>
            </a:extLst>
          </p:cNvPr>
          <p:cNvSpPr txBox="1">
            <a:spLocks/>
          </p:cNvSpPr>
          <p:nvPr/>
        </p:nvSpPr>
        <p:spPr>
          <a:xfrm>
            <a:off x="21782" y="-49470"/>
            <a:ext cx="9616714" cy="10171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solidFill>
                  <a:schemeClr val="accent1"/>
                </a:solidFill>
              </a:rPr>
              <a:t>Cyber Security and Risk Management</a:t>
            </a:r>
          </a:p>
        </p:txBody>
      </p:sp>
    </p:spTree>
    <p:extLst>
      <p:ext uri="{BB962C8B-B14F-4D97-AF65-F5344CB8AC3E}">
        <p14:creationId xmlns:p14="http://schemas.microsoft.com/office/powerpoint/2010/main" val="2315453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71</a:t>
            </a:fld>
            <a:endParaRPr lang="en-US"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8" name="Text Placeholder 5">
            <a:extLst>
              <a:ext uri="{FF2B5EF4-FFF2-40B4-BE49-F238E27FC236}">
                <a16:creationId xmlns:a16="http://schemas.microsoft.com/office/drawing/2014/main" id="{6E711B68-FC90-AF6A-8F95-AD258B7A94F2}"/>
              </a:ext>
            </a:extLst>
          </p:cNvPr>
          <p:cNvSpPr>
            <a:spLocks noGrp="1"/>
          </p:cNvSpPr>
          <p:nvPr>
            <p:ph type="body" sz="quarter" idx="10"/>
          </p:nvPr>
        </p:nvSpPr>
        <p:spPr>
          <a:xfrm>
            <a:off x="90794" y="1452389"/>
            <a:ext cx="8739963" cy="533400"/>
          </a:xfrm>
        </p:spPr>
        <p:txBody>
          <a:bodyPr vert="horz" lIns="0" tIns="0" rIns="0" bIns="0" rtlCol="0" anchor="ctr">
            <a:noAutofit/>
          </a:bodyPr>
          <a:lstStyle/>
          <a:p>
            <a:pPr algn="l"/>
            <a:r>
              <a:rPr lang="en-US" sz="3200" dirty="0"/>
              <a:t> Procedures and policy</a:t>
            </a:r>
          </a:p>
        </p:txBody>
      </p:sp>
      <p:sp>
        <p:nvSpPr>
          <p:cNvPr id="2" name="TextBox 1">
            <a:extLst>
              <a:ext uri="{FF2B5EF4-FFF2-40B4-BE49-F238E27FC236}">
                <a16:creationId xmlns:a16="http://schemas.microsoft.com/office/drawing/2014/main" id="{D220E2E5-E5D4-B6FA-DB49-B2726A9AF58D}"/>
              </a:ext>
            </a:extLst>
          </p:cNvPr>
          <p:cNvSpPr txBox="1"/>
          <p:nvPr/>
        </p:nvSpPr>
        <p:spPr>
          <a:xfrm>
            <a:off x="245799" y="2095299"/>
            <a:ext cx="7176233" cy="4832092"/>
          </a:xfrm>
          <a:prstGeom prst="rect">
            <a:avLst/>
          </a:prstGeom>
          <a:noFill/>
        </p:spPr>
        <p:txBody>
          <a:bodyPr wrap="square">
            <a:spAutoFit/>
          </a:bodyPr>
          <a:lstStyle/>
          <a:p>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Cyber Security Policy Statement</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Cyber Security Plan</a:t>
            </a:r>
          </a:p>
          <a:p>
            <a:pPr marL="285750" indent="-285750">
              <a:buFont typeface="Arial" panose="020B0604020202020204" pitchFamily="34" charset="0"/>
              <a:buChar char="•"/>
            </a:pPr>
            <a:endParaRPr lang="en-GB" sz="1600" dirty="0">
              <a:solidFill>
                <a:schemeClr val="tx1">
                  <a:lumMod val="50000"/>
                  <a:lumOff val="50000"/>
                </a:schemeClr>
              </a:solidFill>
            </a:endParaRPr>
          </a:p>
          <a:p>
            <a:r>
              <a:rPr lang="en-GB" sz="1600" dirty="0">
                <a:solidFill>
                  <a:schemeClr val="tx1">
                    <a:lumMod val="50000"/>
                    <a:lumOff val="50000"/>
                  </a:schemeClr>
                </a:solidFill>
              </a:rPr>
              <a:t>a comprehensive document which:</a:t>
            </a:r>
          </a:p>
          <a:p>
            <a:pPr marL="742950" lvl="1" indent="-285750">
              <a:buFont typeface="Wingdings" pitchFamily="2" charset="77"/>
              <a:buChar char="Ø"/>
            </a:pPr>
            <a:r>
              <a:rPr lang="en-GB" sz="1600" dirty="0">
                <a:solidFill>
                  <a:schemeClr val="tx1">
                    <a:lumMod val="50000"/>
                    <a:lumOff val="50000"/>
                  </a:schemeClr>
                </a:solidFill>
              </a:rPr>
              <a:t>Define the cybersecurity objectives</a:t>
            </a:r>
          </a:p>
          <a:p>
            <a:pPr marL="742950" lvl="1" indent="-285750">
              <a:buFont typeface="Wingdings" pitchFamily="2" charset="77"/>
              <a:buChar char="Ø"/>
            </a:pPr>
            <a:r>
              <a:rPr lang="en-GB" sz="1600" dirty="0">
                <a:solidFill>
                  <a:schemeClr val="tx1">
                    <a:lumMod val="50000"/>
                    <a:lumOff val="50000"/>
                  </a:schemeClr>
                </a:solidFill>
              </a:rPr>
              <a:t>Define required and prohibited actions</a:t>
            </a:r>
          </a:p>
          <a:p>
            <a:pPr marL="742950" lvl="1" indent="-285750">
              <a:buFont typeface="Wingdings" pitchFamily="2" charset="77"/>
              <a:buChar char="Ø"/>
            </a:pPr>
            <a:r>
              <a:rPr lang="en-GB" sz="1600" dirty="0">
                <a:solidFill>
                  <a:schemeClr val="tx1">
                    <a:lumMod val="50000"/>
                    <a:lumOff val="50000"/>
                  </a:schemeClr>
                </a:solidFill>
              </a:rPr>
              <a:t>Define duties and responsibilities</a:t>
            </a:r>
          </a:p>
          <a:p>
            <a:pPr marL="742950" lvl="1" indent="-285750">
              <a:buFont typeface="Wingdings" pitchFamily="2" charset="77"/>
              <a:buChar char="Ø"/>
            </a:pPr>
            <a:r>
              <a:rPr lang="en-GB" sz="1600" dirty="0">
                <a:solidFill>
                  <a:schemeClr val="tx1">
                    <a:lumMod val="50000"/>
                    <a:lumOff val="50000"/>
                  </a:schemeClr>
                </a:solidFill>
              </a:rPr>
              <a:t>Identify threats and vulnerabilities onboard and ashore</a:t>
            </a:r>
          </a:p>
          <a:p>
            <a:pPr marL="742950" lvl="1" indent="-285750">
              <a:buFont typeface="Wingdings" pitchFamily="2" charset="77"/>
              <a:buChar char="Ø"/>
            </a:pPr>
            <a:r>
              <a:rPr lang="en-GB" sz="1600" dirty="0">
                <a:solidFill>
                  <a:schemeClr val="tx1">
                    <a:lumMod val="50000"/>
                    <a:lumOff val="50000"/>
                  </a:schemeClr>
                </a:solidFill>
              </a:rPr>
              <a:t>Describe activity phases of cyber risk exposure assessment</a:t>
            </a:r>
          </a:p>
          <a:p>
            <a:pPr marL="742950" lvl="1" indent="-285750">
              <a:buFont typeface="Wingdings" pitchFamily="2" charset="77"/>
              <a:buChar char="Ø"/>
            </a:pPr>
            <a:r>
              <a:rPr lang="en-GB" sz="1600" dirty="0">
                <a:solidFill>
                  <a:schemeClr val="tx1">
                    <a:lumMod val="50000"/>
                    <a:lumOff val="50000"/>
                  </a:schemeClr>
                </a:solidFill>
              </a:rPr>
              <a:t>Present the adopted protection measures for cybersecurity control</a:t>
            </a:r>
          </a:p>
          <a:p>
            <a:pPr marL="742950" lvl="1" indent="-285750">
              <a:buFont typeface="Wingdings" pitchFamily="2" charset="77"/>
              <a:buChar char="Ø"/>
            </a:pPr>
            <a:r>
              <a:rPr lang="en-GB" sz="1600" dirty="0">
                <a:solidFill>
                  <a:schemeClr val="tx1">
                    <a:lumMod val="50000"/>
                    <a:lumOff val="50000"/>
                  </a:schemeClr>
                </a:solidFill>
              </a:rPr>
              <a:t>Present the contingency and incident res</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Procedure Manuals</a:t>
            </a:r>
          </a:p>
          <a:p>
            <a:endParaRPr lang="en-GB" dirty="0">
              <a:solidFill>
                <a:srgbClr val="565659"/>
              </a:solidFill>
              <a:latin typeface="AvenirNextLTPro"/>
            </a:endParaRPr>
          </a:p>
          <a:p>
            <a:endParaRPr lang="en-GB" dirty="0"/>
          </a:p>
        </p:txBody>
      </p:sp>
      <p:sp>
        <p:nvSpPr>
          <p:cNvPr id="5" name="Title 118">
            <a:extLst>
              <a:ext uri="{FF2B5EF4-FFF2-40B4-BE49-F238E27FC236}">
                <a16:creationId xmlns:a16="http://schemas.microsoft.com/office/drawing/2014/main" id="{5677003E-2C8C-F0B3-A0FE-C6850EAA9A99}"/>
              </a:ext>
            </a:extLst>
          </p:cNvPr>
          <p:cNvSpPr txBox="1">
            <a:spLocks/>
          </p:cNvSpPr>
          <p:nvPr/>
        </p:nvSpPr>
        <p:spPr>
          <a:xfrm>
            <a:off x="21782" y="-49470"/>
            <a:ext cx="9616714" cy="10171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solidFill>
                  <a:schemeClr val="accent1"/>
                </a:solidFill>
              </a:rPr>
              <a:t>Cyber Security and Risk Management</a:t>
            </a:r>
          </a:p>
        </p:txBody>
      </p:sp>
    </p:spTree>
    <p:extLst>
      <p:ext uri="{BB962C8B-B14F-4D97-AF65-F5344CB8AC3E}">
        <p14:creationId xmlns:p14="http://schemas.microsoft.com/office/powerpoint/2010/main" val="876687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72</a:t>
            </a:fld>
            <a:endParaRPr lang="en-US"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8" name="Text Placeholder 5">
            <a:extLst>
              <a:ext uri="{FF2B5EF4-FFF2-40B4-BE49-F238E27FC236}">
                <a16:creationId xmlns:a16="http://schemas.microsoft.com/office/drawing/2014/main" id="{6E711B68-FC90-AF6A-8F95-AD258B7A94F2}"/>
              </a:ext>
            </a:extLst>
          </p:cNvPr>
          <p:cNvSpPr>
            <a:spLocks noGrp="1"/>
          </p:cNvSpPr>
          <p:nvPr>
            <p:ph type="body" sz="quarter" idx="10"/>
          </p:nvPr>
        </p:nvSpPr>
        <p:spPr>
          <a:xfrm>
            <a:off x="90794" y="1452389"/>
            <a:ext cx="8739963" cy="533400"/>
          </a:xfrm>
        </p:spPr>
        <p:txBody>
          <a:bodyPr vert="horz" lIns="0" tIns="0" rIns="0" bIns="0" rtlCol="0" anchor="ctr">
            <a:noAutofit/>
          </a:bodyPr>
          <a:lstStyle/>
          <a:p>
            <a:pPr algn="l"/>
            <a:r>
              <a:rPr lang="en-US" sz="3200" dirty="0"/>
              <a:t> Procedures and policy</a:t>
            </a:r>
          </a:p>
        </p:txBody>
      </p:sp>
      <p:sp>
        <p:nvSpPr>
          <p:cNvPr id="2" name="TextBox 1">
            <a:extLst>
              <a:ext uri="{FF2B5EF4-FFF2-40B4-BE49-F238E27FC236}">
                <a16:creationId xmlns:a16="http://schemas.microsoft.com/office/drawing/2014/main" id="{D220E2E5-E5D4-B6FA-DB49-B2726A9AF58D}"/>
              </a:ext>
            </a:extLst>
          </p:cNvPr>
          <p:cNvSpPr txBox="1"/>
          <p:nvPr/>
        </p:nvSpPr>
        <p:spPr>
          <a:xfrm>
            <a:off x="245799" y="2113827"/>
            <a:ext cx="7176233" cy="3354765"/>
          </a:xfrm>
          <a:prstGeom prst="rect">
            <a:avLst/>
          </a:prstGeom>
          <a:noFill/>
        </p:spPr>
        <p:txBody>
          <a:bodyPr wrap="square">
            <a:spAutoFit/>
          </a:bodyPr>
          <a:lstStyle/>
          <a:p>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Cyber Security Policy Statement</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Cyber Security Plan</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Procedure Manuals and policies</a:t>
            </a:r>
          </a:p>
          <a:p>
            <a:pPr marL="285750" indent="-285750">
              <a:buFont typeface="Arial" panose="020B0604020202020204" pitchFamily="34" charset="0"/>
              <a:buChar char="•"/>
            </a:pPr>
            <a:endParaRPr lang="en-GB" sz="1600" dirty="0">
              <a:solidFill>
                <a:schemeClr val="tx1">
                  <a:lumMod val="50000"/>
                  <a:lumOff val="50000"/>
                </a:schemeClr>
              </a:solidFill>
            </a:endParaRPr>
          </a:p>
          <a:p>
            <a:r>
              <a:rPr lang="en-GB" sz="1600" dirty="0">
                <a:solidFill>
                  <a:schemeClr val="tx1">
                    <a:lumMod val="50000"/>
                    <a:lumOff val="50000"/>
                  </a:schemeClr>
                </a:solidFill>
              </a:rPr>
              <a:t>specific policies such as the hiring and termination policies, separation of duties, data classification, account disablement policy, access rights, business contingency plan or incident response plan, handling of third parties, etc.</a:t>
            </a:r>
          </a:p>
          <a:p>
            <a:endParaRPr lang="en-GB" dirty="0">
              <a:solidFill>
                <a:srgbClr val="565659"/>
              </a:solidFill>
              <a:latin typeface="AvenirNextLTPro"/>
            </a:endParaRPr>
          </a:p>
          <a:p>
            <a:endParaRPr lang="en-GB" dirty="0"/>
          </a:p>
        </p:txBody>
      </p:sp>
      <p:sp>
        <p:nvSpPr>
          <p:cNvPr id="5" name="Title 118">
            <a:extLst>
              <a:ext uri="{FF2B5EF4-FFF2-40B4-BE49-F238E27FC236}">
                <a16:creationId xmlns:a16="http://schemas.microsoft.com/office/drawing/2014/main" id="{F841DC82-46B3-E182-5356-EAAB535633B9}"/>
              </a:ext>
            </a:extLst>
          </p:cNvPr>
          <p:cNvSpPr txBox="1">
            <a:spLocks/>
          </p:cNvSpPr>
          <p:nvPr/>
        </p:nvSpPr>
        <p:spPr>
          <a:xfrm>
            <a:off x="21782" y="-49470"/>
            <a:ext cx="9616714" cy="10171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solidFill>
                  <a:schemeClr val="accent1"/>
                </a:solidFill>
              </a:rPr>
              <a:t>Cyber Security and Risk Management</a:t>
            </a:r>
          </a:p>
        </p:txBody>
      </p:sp>
    </p:spTree>
    <p:extLst>
      <p:ext uri="{BB962C8B-B14F-4D97-AF65-F5344CB8AC3E}">
        <p14:creationId xmlns:p14="http://schemas.microsoft.com/office/powerpoint/2010/main" val="1375394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73</a:t>
            </a:fld>
            <a:endParaRPr lang="en-US"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Box 2">
            <a:extLst>
              <a:ext uri="{FF2B5EF4-FFF2-40B4-BE49-F238E27FC236}">
                <a16:creationId xmlns:a16="http://schemas.microsoft.com/office/drawing/2014/main" id="{E959C49D-FA6B-9366-38B2-F2F309307967}"/>
              </a:ext>
            </a:extLst>
          </p:cNvPr>
          <p:cNvSpPr txBox="1"/>
          <p:nvPr/>
        </p:nvSpPr>
        <p:spPr>
          <a:xfrm>
            <a:off x="252382" y="2375084"/>
            <a:ext cx="7176233" cy="2862322"/>
          </a:xfrm>
          <a:prstGeom prst="rect">
            <a:avLst/>
          </a:prstGeom>
          <a:noFill/>
        </p:spPr>
        <p:txBody>
          <a:bodyPr wrap="square">
            <a:spAutoFit/>
          </a:bodyPr>
          <a:lstStyle/>
          <a:p>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Talent shortages and workforce vulnerabilities</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Awareness and training for all</a:t>
            </a:r>
          </a:p>
          <a:p>
            <a:pPr marL="285750" indent="-285750">
              <a:buFont typeface="Arial" panose="020B0604020202020204" pitchFamily="34" charset="0"/>
              <a:buChar char="•"/>
            </a:pPr>
            <a:endParaRPr lang="en-GB" sz="1600" dirty="0">
              <a:solidFill>
                <a:schemeClr val="tx1">
                  <a:lumMod val="50000"/>
                  <a:lumOff val="50000"/>
                </a:schemeClr>
              </a:solidFill>
            </a:endParaRPr>
          </a:p>
          <a:p>
            <a:pPr marL="285750" indent="-285750">
              <a:buFont typeface="Arial" panose="020B0604020202020204" pitchFamily="34" charset="0"/>
              <a:buChar char="•"/>
            </a:pPr>
            <a:r>
              <a:rPr lang="en-GB" sz="1600" dirty="0">
                <a:solidFill>
                  <a:schemeClr val="tx1">
                    <a:lumMod val="50000"/>
                    <a:lumOff val="50000"/>
                  </a:schemeClr>
                </a:solidFill>
              </a:rPr>
              <a:t>“creating industry standards that give organizations best practice guidelines to follow; </a:t>
            </a:r>
            <a:r>
              <a:rPr lang="en-GB" sz="1600" b="1" dirty="0">
                <a:solidFill>
                  <a:schemeClr val="tx1">
                    <a:lumMod val="50000"/>
                    <a:lumOff val="50000"/>
                  </a:schemeClr>
                </a:solidFill>
              </a:rPr>
              <a:t>develop a security posture that meets or exceeds regulatory requirements</a:t>
            </a:r>
            <a:r>
              <a:rPr lang="en-GB" sz="1600" dirty="0">
                <a:solidFill>
                  <a:schemeClr val="tx1">
                    <a:lumMod val="50000"/>
                    <a:lumOff val="50000"/>
                  </a:schemeClr>
                </a:solidFill>
              </a:rPr>
              <a:t>”  </a:t>
            </a:r>
          </a:p>
          <a:p>
            <a:pPr marL="285750" indent="-285750">
              <a:buFont typeface="Arial" panose="020B0604020202020204" pitchFamily="34" charset="0"/>
              <a:buChar char="•"/>
            </a:pPr>
            <a:endParaRPr lang="en-GB" sz="1600" dirty="0">
              <a:solidFill>
                <a:schemeClr val="tx1">
                  <a:lumMod val="50000"/>
                  <a:lumOff val="50000"/>
                </a:schemeClr>
              </a:solidFill>
            </a:endParaRPr>
          </a:p>
          <a:p>
            <a:endParaRPr lang="en-GB" dirty="0">
              <a:solidFill>
                <a:srgbClr val="565659"/>
              </a:solidFill>
              <a:latin typeface="AvenirNextLTPro"/>
            </a:endParaRPr>
          </a:p>
          <a:p>
            <a:endParaRPr lang="en-GB" dirty="0"/>
          </a:p>
        </p:txBody>
      </p:sp>
      <p:sp>
        <p:nvSpPr>
          <p:cNvPr id="4" name="Text Placeholder 5">
            <a:extLst>
              <a:ext uri="{FF2B5EF4-FFF2-40B4-BE49-F238E27FC236}">
                <a16:creationId xmlns:a16="http://schemas.microsoft.com/office/drawing/2014/main" id="{356E2667-341C-BA99-0480-1F87E7842DE9}"/>
              </a:ext>
            </a:extLst>
          </p:cNvPr>
          <p:cNvSpPr>
            <a:spLocks noGrp="1"/>
          </p:cNvSpPr>
          <p:nvPr>
            <p:ph type="body" sz="quarter" idx="10"/>
          </p:nvPr>
        </p:nvSpPr>
        <p:spPr>
          <a:xfrm>
            <a:off x="252382" y="1709327"/>
            <a:ext cx="8739963" cy="533400"/>
          </a:xfrm>
        </p:spPr>
        <p:txBody>
          <a:bodyPr vert="horz" lIns="0" tIns="0" rIns="0" bIns="0" rtlCol="0" anchor="ctr">
            <a:noAutofit/>
          </a:bodyPr>
          <a:lstStyle/>
          <a:p>
            <a:pPr algn="l"/>
            <a:r>
              <a:rPr lang="en-US" sz="3200" dirty="0"/>
              <a:t>Awareness, Training and Cybersecurity Culture</a:t>
            </a:r>
          </a:p>
          <a:p>
            <a:pPr algn="l"/>
            <a:endParaRPr lang="en-US" sz="3200" dirty="0"/>
          </a:p>
        </p:txBody>
      </p:sp>
      <p:sp>
        <p:nvSpPr>
          <p:cNvPr id="5" name="Title 118">
            <a:extLst>
              <a:ext uri="{FF2B5EF4-FFF2-40B4-BE49-F238E27FC236}">
                <a16:creationId xmlns:a16="http://schemas.microsoft.com/office/drawing/2014/main" id="{4EA0A623-D373-B7FB-C2B2-2ABC7A10A93D}"/>
              </a:ext>
            </a:extLst>
          </p:cNvPr>
          <p:cNvSpPr txBox="1">
            <a:spLocks/>
          </p:cNvSpPr>
          <p:nvPr/>
        </p:nvSpPr>
        <p:spPr>
          <a:xfrm>
            <a:off x="328117" y="640347"/>
            <a:ext cx="6732237" cy="10171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solidFill>
                  <a:schemeClr val="accent1"/>
                </a:solidFill>
              </a:rPr>
              <a:t>Human Factor Aspects</a:t>
            </a:r>
            <a:br>
              <a:rPr lang="en-US" dirty="0"/>
            </a:br>
            <a:endParaRPr lang="en-US" dirty="0"/>
          </a:p>
        </p:txBody>
      </p:sp>
    </p:spTree>
    <p:extLst>
      <p:ext uri="{BB962C8B-B14F-4D97-AF65-F5344CB8AC3E}">
        <p14:creationId xmlns:p14="http://schemas.microsoft.com/office/powerpoint/2010/main" val="1297694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74</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252382" y="692180"/>
            <a:ext cx="6732237" cy="1017147"/>
          </a:xfrm>
        </p:spPr>
        <p:txBody>
          <a:bodyPr>
            <a:noAutofit/>
          </a:bodyPr>
          <a:lstStyle/>
          <a:p>
            <a:r>
              <a:rPr lang="en-US" sz="3600" dirty="0">
                <a:solidFill>
                  <a:schemeClr val="accent1"/>
                </a:solidFill>
              </a:rPr>
              <a:t>Human Factor Aspects</a:t>
            </a:r>
            <a:br>
              <a:rPr lang="en-US" sz="3600" dirty="0"/>
            </a:br>
            <a:endParaRPr lang="en-US" sz="3600" dirty="0"/>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Text Placeholder 5">
            <a:extLst>
              <a:ext uri="{FF2B5EF4-FFF2-40B4-BE49-F238E27FC236}">
                <a16:creationId xmlns:a16="http://schemas.microsoft.com/office/drawing/2014/main" id="{90BF13BB-B555-AE19-3170-B56654170D07}"/>
              </a:ext>
            </a:extLst>
          </p:cNvPr>
          <p:cNvSpPr>
            <a:spLocks noGrp="1"/>
          </p:cNvSpPr>
          <p:nvPr>
            <p:ph type="body" sz="quarter" idx="10"/>
          </p:nvPr>
        </p:nvSpPr>
        <p:spPr>
          <a:xfrm>
            <a:off x="252382" y="1709327"/>
            <a:ext cx="8739963" cy="533400"/>
          </a:xfrm>
        </p:spPr>
        <p:txBody>
          <a:bodyPr vert="horz" lIns="0" tIns="0" rIns="0" bIns="0" rtlCol="0" anchor="ctr">
            <a:noAutofit/>
          </a:bodyPr>
          <a:lstStyle/>
          <a:p>
            <a:pPr algn="l"/>
            <a:r>
              <a:rPr lang="en-US" sz="3200" dirty="0"/>
              <a:t>Awareness, Training and Cybersecurity Culture</a:t>
            </a:r>
          </a:p>
          <a:p>
            <a:pPr algn="l"/>
            <a:endParaRPr lang="en-US" sz="3200" dirty="0"/>
          </a:p>
        </p:txBody>
      </p:sp>
      <p:sp>
        <p:nvSpPr>
          <p:cNvPr id="3" name="Text Placeholder 10">
            <a:extLst>
              <a:ext uri="{FF2B5EF4-FFF2-40B4-BE49-F238E27FC236}">
                <a16:creationId xmlns:a16="http://schemas.microsoft.com/office/drawing/2014/main" id="{9CB1B56D-4625-CA1B-0779-D686C7EB092C}"/>
              </a:ext>
            </a:extLst>
          </p:cNvPr>
          <p:cNvSpPr>
            <a:spLocks noGrp="1"/>
          </p:cNvSpPr>
          <p:nvPr>
            <p:ph type="body" sz="quarter" idx="16"/>
          </p:nvPr>
        </p:nvSpPr>
        <p:spPr>
          <a:xfrm>
            <a:off x="230227" y="3952054"/>
            <a:ext cx="7814232" cy="1632299"/>
          </a:xfrm>
        </p:spPr>
        <p:txBody>
          <a:bodyPr>
            <a:noAutofit/>
          </a:bodyPr>
          <a:lstStyle/>
          <a:p>
            <a:r>
              <a:rPr lang="en-US" sz="1600" dirty="0"/>
              <a:t>Ships, ports, and third-parties are often operating with rotating crews with different levels of cybersecurity understanding; not be fully familiar with the secure operation of the related systems and established cyber hygiene practices</a:t>
            </a:r>
          </a:p>
          <a:p>
            <a:r>
              <a:rPr lang="en-US" sz="1600" dirty="0"/>
              <a:t>Cybersecurity awareness training, education, and certification for the relevant parts of the vessel’s operation (crew, third- parties, ports, operators) </a:t>
            </a:r>
          </a:p>
          <a:p>
            <a:r>
              <a:rPr lang="en-US" sz="1600" dirty="0"/>
              <a:t>Cybersecurity awareness, education, and certification for all levels at the shipping company, including C-suite, shipping managers at various departments, IT Managers and CSOs</a:t>
            </a:r>
          </a:p>
          <a:p>
            <a:endParaRPr lang="en-US" sz="1600" dirty="0"/>
          </a:p>
        </p:txBody>
      </p:sp>
    </p:spTree>
    <p:extLst>
      <p:ext uri="{BB962C8B-B14F-4D97-AF65-F5344CB8AC3E}">
        <p14:creationId xmlns:p14="http://schemas.microsoft.com/office/powerpoint/2010/main" val="4133426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638127" y="86371"/>
            <a:ext cx="6732237" cy="561703"/>
          </a:xfrm>
        </p:spPr>
        <p:txBody>
          <a:bodyPr>
            <a:normAutofit fontScale="90000"/>
          </a:bodyPr>
          <a:lstStyle/>
          <a:p>
            <a:r>
              <a:rPr lang="en-US" dirty="0">
                <a:solidFill>
                  <a:schemeClr val="accent1"/>
                </a:solidFill>
              </a:rPr>
              <a:t>Bibliography </a:t>
            </a:r>
            <a:endParaRPr lang="en-US" dirty="0"/>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75</a:t>
            </a:fld>
            <a:endParaRPr lang="en-US" dirty="0"/>
          </a:p>
        </p:txBody>
      </p:sp>
      <p:sp>
        <p:nvSpPr>
          <p:cNvPr id="7" name="Text Placeholder 11">
            <a:extLst>
              <a:ext uri="{FF2B5EF4-FFF2-40B4-BE49-F238E27FC236}">
                <a16:creationId xmlns:a16="http://schemas.microsoft.com/office/drawing/2014/main" id="{0052B27A-B029-4BBE-DAC8-2AAAC0F6404B}"/>
              </a:ext>
            </a:extLst>
          </p:cNvPr>
          <p:cNvSpPr txBox="1">
            <a:spLocks/>
          </p:cNvSpPr>
          <p:nvPr/>
        </p:nvSpPr>
        <p:spPr>
          <a:xfrm>
            <a:off x="431454" y="648074"/>
            <a:ext cx="6938910" cy="5409032"/>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spcBef>
                <a:spcPts val="600"/>
              </a:spcBef>
              <a:spcAft>
                <a:spcPts val="0"/>
              </a:spcAft>
              <a:buFont typeface="+mj-lt"/>
              <a:buAutoNum type="arabicPeriod"/>
            </a:pPr>
            <a:r>
              <a:rPr lang="en-US" sz="1400" dirty="0"/>
              <a:t>R. Anderson, Security engineering: a guide to building dependable distributed systems, Wiley, 2020. </a:t>
            </a:r>
          </a:p>
          <a:p>
            <a:pPr marL="228600" indent="-228600">
              <a:spcBef>
                <a:spcPts val="600"/>
              </a:spcBef>
              <a:spcAft>
                <a:spcPts val="0"/>
              </a:spcAft>
              <a:buFont typeface="+mj-lt"/>
              <a:buAutoNum type="arabicPeriod"/>
            </a:pPr>
            <a:r>
              <a:rPr lang="en-US" sz="1400" dirty="0"/>
              <a:t>W. Stallings and L. Brown, Computer Security, Pearson, 2023. </a:t>
            </a:r>
          </a:p>
          <a:p>
            <a:pPr marL="228600" indent="-228600">
              <a:spcBef>
                <a:spcPts val="600"/>
              </a:spcBef>
              <a:spcAft>
                <a:spcPts val="0"/>
              </a:spcAft>
              <a:buFont typeface="+mj-lt"/>
              <a:buAutoNum type="arabicPeriod"/>
            </a:pPr>
            <a:r>
              <a:rPr lang="en-US" sz="1400" dirty="0"/>
              <a:t>K. D. Mitnick and W. L. Simon, The Art of Deception - Controlling the Human Element of Security, Wiley, 2011. </a:t>
            </a:r>
          </a:p>
          <a:p>
            <a:pPr marL="228600" indent="-228600">
              <a:spcBef>
                <a:spcPts val="600"/>
              </a:spcBef>
              <a:spcAft>
                <a:spcPts val="0"/>
              </a:spcAft>
              <a:buFont typeface="+mj-lt"/>
              <a:buAutoNum type="arabicPeriod"/>
            </a:pPr>
            <a:r>
              <a:rPr lang="en-US" sz="1400" dirty="0"/>
              <a:t>E.-M. </a:t>
            </a:r>
            <a:r>
              <a:rPr lang="en-US" sz="1400" dirty="0" err="1"/>
              <a:t>Kalogeraki</a:t>
            </a:r>
            <a:r>
              <a:rPr lang="en-US" sz="1400" dirty="0"/>
              <a:t>, S. </a:t>
            </a:r>
            <a:r>
              <a:rPr lang="en-US" sz="1400" dirty="0" err="1"/>
              <a:t>Papastergiou</a:t>
            </a:r>
            <a:r>
              <a:rPr lang="en-US" sz="1400" dirty="0"/>
              <a:t>, H. </a:t>
            </a:r>
            <a:r>
              <a:rPr lang="en-US" sz="1400" dirty="0" err="1"/>
              <a:t>Mouratidis</a:t>
            </a:r>
            <a:r>
              <a:rPr lang="en-US" sz="1400" dirty="0"/>
              <a:t> and N. </a:t>
            </a:r>
            <a:r>
              <a:rPr lang="en-US" sz="1400" dirty="0" err="1"/>
              <a:t>Polemi</a:t>
            </a:r>
            <a:r>
              <a:rPr lang="en-US" sz="1400" dirty="0"/>
              <a:t>, "A Novel Risk Assessment Methodology for SCADA Maritime Logistics Environments," Applied Sciences, vol. 8, no. 9, 2019. </a:t>
            </a:r>
          </a:p>
          <a:p>
            <a:pPr marL="228600" indent="-228600">
              <a:spcBef>
                <a:spcPts val="600"/>
              </a:spcBef>
              <a:spcAft>
                <a:spcPts val="0"/>
              </a:spcAft>
              <a:buFont typeface="+mj-lt"/>
              <a:buAutoNum type="arabicPeriod"/>
            </a:pPr>
            <a:r>
              <a:rPr lang="en-US" sz="1400" dirty="0"/>
              <a:t>P. H. </a:t>
            </a:r>
            <a:r>
              <a:rPr lang="en-US" sz="1400" dirty="0" err="1"/>
              <a:t>Meland</a:t>
            </a:r>
            <a:r>
              <a:rPr lang="en-US" sz="1400" dirty="0"/>
              <a:t>, K. </a:t>
            </a:r>
            <a:r>
              <a:rPr lang="en-US" sz="1400" dirty="0" err="1"/>
              <a:t>Bernsmed</a:t>
            </a:r>
            <a:r>
              <a:rPr lang="en-US" sz="1400" dirty="0"/>
              <a:t>, E. Wille, </a:t>
            </a:r>
            <a:r>
              <a:rPr lang="en-US" sz="1400" dirty="0" err="1"/>
              <a:t>Ø</a:t>
            </a:r>
            <a:r>
              <a:rPr lang="en-US" sz="1400" dirty="0"/>
              <a:t>. J. </a:t>
            </a:r>
            <a:r>
              <a:rPr lang="en-US" sz="1400" dirty="0" err="1"/>
              <a:t>Rødseth</a:t>
            </a:r>
            <a:r>
              <a:rPr lang="en-US" sz="1400" dirty="0"/>
              <a:t> and D. A. </a:t>
            </a:r>
            <a:r>
              <a:rPr lang="en-US" sz="1400" dirty="0" err="1"/>
              <a:t>Nesheim</a:t>
            </a:r>
            <a:r>
              <a:rPr lang="en-US" sz="1400" dirty="0"/>
              <a:t>, "A retrospective analysis of maritime cyber security incidents," </a:t>
            </a:r>
            <a:r>
              <a:rPr lang="en-US" sz="1400" dirty="0" err="1"/>
              <a:t>TransNav</a:t>
            </a:r>
            <a:r>
              <a:rPr lang="en-US" sz="1400" dirty="0"/>
              <a:t> - The International Journal on Marine Navigation and Safety on Sea Transportation, vol. 15, no. 3, pp. 519-530, 2021. </a:t>
            </a:r>
          </a:p>
          <a:p>
            <a:pPr marL="228600" indent="-228600">
              <a:spcBef>
                <a:spcPts val="600"/>
              </a:spcBef>
              <a:spcAft>
                <a:spcPts val="0"/>
              </a:spcAft>
              <a:buFont typeface="+mj-lt"/>
              <a:buAutoNum type="arabicPeriod"/>
            </a:pPr>
            <a:r>
              <a:rPr lang="en-US" sz="1400" dirty="0"/>
              <a:t>European Maritime Safety Agency, "Annual overview of marine casualties and incidents," EMSA, Lisbon, 2023.</a:t>
            </a:r>
          </a:p>
          <a:p>
            <a:pPr marL="228600" indent="-228600">
              <a:spcBef>
                <a:spcPts val="600"/>
              </a:spcBef>
              <a:spcAft>
                <a:spcPts val="0"/>
              </a:spcAft>
              <a:buFont typeface="+mj-lt"/>
              <a:buAutoNum type="arabicPeriod"/>
            </a:pPr>
            <a:r>
              <a:rPr lang="en-US" sz="1400" dirty="0"/>
              <a:t>World Customs Organization, "Illicit Trade Report 2022," WCO, 2023.</a:t>
            </a:r>
          </a:p>
          <a:p>
            <a:pPr marL="228600" indent="-228600">
              <a:spcBef>
                <a:spcPts val="600"/>
              </a:spcBef>
              <a:spcAft>
                <a:spcPts val="0"/>
              </a:spcAft>
              <a:buFont typeface="+mj-lt"/>
              <a:buAutoNum type="arabicPeriod"/>
            </a:pPr>
            <a:r>
              <a:rPr lang="en-US" sz="1400" dirty="0"/>
              <a:t>The Security Steering Committee of the ports of Antwerp, Hamburg/Bremerhaven and Rotterdam, "Criminal Networks in EU Ports: Focus on the Misappropriation of Container Reference Codes in the Ports of Antwerp, Hamburg and Rotterdam," Europol, March 2023.</a:t>
            </a:r>
          </a:p>
          <a:p>
            <a:pPr marL="228600" indent="-228600">
              <a:spcBef>
                <a:spcPts val="600"/>
              </a:spcBef>
              <a:spcAft>
                <a:spcPts val="0"/>
              </a:spcAft>
              <a:buFont typeface="+mj-lt"/>
              <a:buAutoNum type="arabicPeriod"/>
            </a:pPr>
            <a:r>
              <a:rPr lang="en-US" sz="1400" dirty="0"/>
              <a:t>Akpan F, </a:t>
            </a:r>
            <a:r>
              <a:rPr lang="en-US" sz="1400" dirty="0" err="1"/>
              <a:t>Bendiab</a:t>
            </a:r>
            <a:r>
              <a:rPr lang="en-US" sz="1400" dirty="0"/>
              <a:t> G, </a:t>
            </a:r>
            <a:r>
              <a:rPr lang="en-US" sz="1400" dirty="0" err="1"/>
              <a:t>Shiaeles</a:t>
            </a:r>
            <a:r>
              <a:rPr lang="en-US" sz="1400" dirty="0"/>
              <a:t> S, </a:t>
            </a:r>
            <a:r>
              <a:rPr lang="en-US" sz="1400" dirty="0" err="1"/>
              <a:t>Karamperidis</a:t>
            </a:r>
            <a:r>
              <a:rPr lang="en-US" sz="1400" dirty="0"/>
              <a:t> S, </a:t>
            </a:r>
            <a:r>
              <a:rPr lang="en-US" sz="1400" dirty="0" err="1"/>
              <a:t>Michaloliakos</a:t>
            </a:r>
            <a:r>
              <a:rPr lang="en-US" sz="1400" dirty="0"/>
              <a:t> M. “Cybersecurity Challenges in the Maritime Sector”, Network, 2(1):123-138, 2022.</a:t>
            </a:r>
          </a:p>
          <a:p>
            <a:pPr marL="228600" indent="-228600">
              <a:spcBef>
                <a:spcPts val="600"/>
              </a:spcBef>
              <a:spcAft>
                <a:spcPts val="0"/>
              </a:spcAft>
              <a:buFont typeface="+mj-lt"/>
              <a:buAutoNum type="arabicPeriod"/>
            </a:pPr>
            <a:r>
              <a:rPr lang="en-US" sz="1400" dirty="0" err="1"/>
              <a:t>O.Schinas</a:t>
            </a:r>
            <a:r>
              <a:rPr lang="en-US" sz="1400" dirty="0"/>
              <a:t>, D. Metzger, “Cyber-Seaworthiness: A Critical Review of the Literature”, Marine Policy, 15, 2023. </a:t>
            </a:r>
          </a:p>
          <a:p>
            <a:pPr marL="228600" indent="-228600">
              <a:spcBef>
                <a:spcPts val="600"/>
              </a:spcBef>
              <a:spcAft>
                <a:spcPts val="0"/>
              </a:spcAft>
              <a:buFont typeface="+mj-lt"/>
              <a:buAutoNum type="arabicPeriod"/>
            </a:pPr>
            <a:r>
              <a:rPr lang="en-US" sz="1400" dirty="0"/>
              <a:t>DNV Maritime Cyber Priority 2023 Report, </a:t>
            </a:r>
            <a:r>
              <a:rPr lang="en-US" sz="1400" dirty="0" err="1"/>
              <a:t>dnv.com</a:t>
            </a:r>
            <a:r>
              <a:rPr lang="en-US" sz="1400" dirty="0"/>
              <a:t>/cybersecurity</a:t>
            </a:r>
          </a:p>
          <a:p>
            <a:pPr marL="228600" indent="-228600">
              <a:spcAft>
                <a:spcPts val="0"/>
              </a:spcAft>
              <a:buFont typeface="+mj-lt"/>
              <a:buAutoNum type="arabicPeriod"/>
            </a:pPr>
            <a:endParaRPr lang="en-US" sz="1400" dirty="0"/>
          </a:p>
        </p:txBody>
      </p:sp>
      <p:pic>
        <p:nvPicPr>
          <p:cNvPr id="10" name="Picture Placeholder 13" descr="A group of people working on a computer&#10;&#10;Description automatically generated">
            <a:extLst>
              <a:ext uri="{FF2B5EF4-FFF2-40B4-BE49-F238E27FC236}">
                <a16:creationId xmlns:a16="http://schemas.microsoft.com/office/drawing/2014/main" id="{6ABAFA2A-8CD9-56CE-437D-333DB9657AA9}"/>
              </a:ext>
            </a:extLst>
          </p:cNvPr>
          <p:cNvPicPr>
            <a:picLocks noGrp="1" noChangeAspect="1"/>
          </p:cNvPicPr>
          <p:nvPr>
            <p:ph type="pic" sz="quarter" idx="11"/>
          </p:nvPr>
        </p:nvPicPr>
        <p:blipFill>
          <a:blip r:embed="rId5"/>
          <a:srcRect l="13161" r="13161"/>
          <a:stretch>
            <a:fillRect/>
          </a:stretch>
        </p:blipFill>
        <p:spPr/>
      </p:pic>
    </p:spTree>
    <p:extLst>
      <p:ext uri="{BB962C8B-B14F-4D97-AF65-F5344CB8AC3E}">
        <p14:creationId xmlns:p14="http://schemas.microsoft.com/office/powerpoint/2010/main" val="156628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a:p>
            <a:r>
              <a:rPr lang="en-US" dirty="0"/>
              <a:t>Please send all questions to:</a:t>
            </a:r>
          </a:p>
          <a:p>
            <a:r>
              <a:rPr lang="en-US" dirty="0" err="1"/>
              <a:t>mlambrou@aegean.gr</a:t>
            </a:r>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728538"/>
            <a:ext cx="5265502" cy="5308367"/>
          </a:xfrm>
        </p:spPr>
        <p:txBody>
          <a:bodyPr>
            <a:noAutofit/>
          </a:bodyPr>
          <a:lstStyle/>
          <a:p>
            <a:pPr>
              <a:spcBef>
                <a:spcPts val="600"/>
              </a:spcBef>
            </a:pPr>
            <a:endParaRPr lang="en-US" sz="1600" dirty="0"/>
          </a:p>
          <a:p>
            <a:pPr>
              <a:spcBef>
                <a:spcPts val="600"/>
              </a:spcBef>
            </a:pPr>
            <a:r>
              <a:rPr lang="en-US" sz="1600" dirty="0"/>
              <a:t>Introduction to Maritime Cybersecurity</a:t>
            </a:r>
          </a:p>
          <a:p>
            <a:pPr>
              <a:spcBef>
                <a:spcPts val="600"/>
              </a:spcBef>
            </a:pPr>
            <a:r>
              <a:rPr lang="en-US" sz="1600" dirty="0"/>
              <a:t>Cyber-security methodologies and tools: the fundamentals</a:t>
            </a:r>
          </a:p>
          <a:p>
            <a:pPr>
              <a:spcBef>
                <a:spcPts val="600"/>
              </a:spcBef>
            </a:pPr>
            <a:r>
              <a:rPr lang="en-US" sz="1600" dirty="0"/>
              <a:t>Threats and vulnerabilities, attack targets in the maritime sector</a:t>
            </a:r>
          </a:p>
          <a:p>
            <a:pPr>
              <a:spcBef>
                <a:spcPts val="600"/>
              </a:spcBef>
            </a:pPr>
            <a:r>
              <a:rPr lang="en-US" sz="1600" dirty="0"/>
              <a:t>Maritime Regulatory framework and compliance aspects</a:t>
            </a:r>
          </a:p>
          <a:p>
            <a:pPr>
              <a:spcBef>
                <a:spcPts val="600"/>
              </a:spcBef>
            </a:pPr>
            <a:r>
              <a:rPr lang="en-US" sz="1600" dirty="0"/>
              <a:t>Vessel Cybersecurity</a:t>
            </a:r>
            <a:r>
              <a:rPr lang="en-GR" sz="1600" dirty="0"/>
              <a:t> </a:t>
            </a:r>
            <a:endParaRPr lang="en-US" sz="1600" dirty="0"/>
          </a:p>
          <a:p>
            <a:pPr>
              <a:spcBef>
                <a:spcPts val="600"/>
              </a:spcBef>
            </a:pPr>
            <a:r>
              <a:rPr lang="en-US" sz="1600" dirty="0"/>
              <a:t>Cyber security-related, shipping company policy, plans and procedures</a:t>
            </a:r>
          </a:p>
          <a:p>
            <a:pPr>
              <a:spcBef>
                <a:spcPts val="600"/>
              </a:spcBef>
            </a:pPr>
            <a:r>
              <a:rPr lang="en-US" sz="1600" dirty="0"/>
              <a:t>Risk Management of the Maritime Ecosystem</a:t>
            </a:r>
          </a:p>
          <a:p>
            <a:pPr>
              <a:spcBef>
                <a:spcPts val="600"/>
              </a:spcBef>
            </a:pPr>
            <a:r>
              <a:rPr lang="en-US" sz="1600" dirty="0"/>
              <a:t>The Human Factor</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large ship in the ocean&#10;&#10;Description automatically generated">
            <a:extLst>
              <a:ext uri="{FF2B5EF4-FFF2-40B4-BE49-F238E27FC236}">
                <a16:creationId xmlns:a16="http://schemas.microsoft.com/office/drawing/2014/main" id="{7C4243B1-385C-83A0-F01D-F038CA2230D6}"/>
              </a:ext>
            </a:extLst>
          </p:cNvPr>
          <p:cNvPicPr>
            <a:picLocks noGrp="1" noChangeAspect="1"/>
          </p:cNvPicPr>
          <p:nvPr>
            <p:ph type="pic" sz="quarter" idx="11"/>
          </p:nvPr>
        </p:nvPicPr>
        <p:blipFill>
          <a:blip r:embed="rId2"/>
          <a:srcRect l="5179" r="5179"/>
          <a:stretch>
            <a:fillRect/>
          </a:stretch>
        </p:blipFill>
        <p:spPr>
          <a:xfrm>
            <a:off x="8716" y="-21997"/>
            <a:ext cx="5840730" cy="6862275"/>
          </a:xfrm>
        </p:spPr>
      </p:pic>
    </p:spTree>
    <p:extLst>
      <p:ext uri="{BB962C8B-B14F-4D97-AF65-F5344CB8AC3E}">
        <p14:creationId xmlns:p14="http://schemas.microsoft.com/office/powerpoint/2010/main" val="343217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a:spcBef>
                <a:spcPts val="600"/>
              </a:spcBef>
            </a:pPr>
            <a:r>
              <a:rPr lang="en-US" sz="1600" dirty="0"/>
              <a:t>Comprehend and articulate the key concepts and principles of maritime cybersecurity.</a:t>
            </a:r>
          </a:p>
          <a:p>
            <a:pPr>
              <a:spcBef>
                <a:spcPts val="600"/>
              </a:spcBef>
            </a:pPr>
            <a:r>
              <a:rPr lang="en-US" sz="1600" dirty="0"/>
              <a:t>Understand the evolving cyber-threat landscape and the diverse range of cyberattacks.</a:t>
            </a:r>
          </a:p>
          <a:p>
            <a:pPr>
              <a:spcBef>
                <a:spcPts val="600"/>
              </a:spcBef>
            </a:pPr>
            <a:r>
              <a:rPr lang="en-US" sz="1600" dirty="0"/>
              <a:t>Identify the cybersecurity threats, vulnerabilities, and risks to ships and maritime actors</a:t>
            </a:r>
          </a:p>
          <a:p>
            <a:pPr>
              <a:spcBef>
                <a:spcPts val="600"/>
              </a:spcBef>
            </a:pPr>
            <a:r>
              <a:rPr lang="en-US" sz="1600" dirty="0"/>
              <a:t>Ability to design a secure information security architecture and plans that safeguard critical assets.</a:t>
            </a:r>
          </a:p>
          <a:p>
            <a:pPr>
              <a:spcBef>
                <a:spcPts val="600"/>
              </a:spcBef>
            </a:pPr>
            <a:r>
              <a:rPr lang="en-US" sz="1600" dirty="0"/>
              <a:t>Ability to help and select appropriate security controls to protect against identified cybersecurity threats and risks.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large ship in the water&#10;&#10;Description automatically generated">
            <a:extLst>
              <a:ext uri="{FF2B5EF4-FFF2-40B4-BE49-F238E27FC236}">
                <a16:creationId xmlns:a16="http://schemas.microsoft.com/office/drawing/2014/main" id="{2BB82E0C-6157-7D12-9C7F-BD961B339B0C}"/>
              </a:ext>
            </a:extLst>
          </p:cNvPr>
          <p:cNvPicPr>
            <a:picLocks noGrp="1" noChangeAspect="1"/>
          </p:cNvPicPr>
          <p:nvPr>
            <p:ph type="pic" sz="quarter" idx="11"/>
          </p:nvPr>
        </p:nvPicPr>
        <p:blipFill>
          <a:blip r:embed="rId2"/>
          <a:srcRect l="17888" r="17888"/>
          <a:stretch>
            <a:fillRect/>
          </a:stretch>
        </p:blipFill>
        <p:spPr/>
      </p:pic>
    </p:spTree>
    <p:extLst>
      <p:ext uri="{BB962C8B-B14F-4D97-AF65-F5344CB8AC3E}">
        <p14:creationId xmlns:p14="http://schemas.microsoft.com/office/powerpoint/2010/main" val="919446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8443</Words>
  <Application>Microsoft Macintosh PowerPoint</Application>
  <PresentationFormat>Widescreen</PresentationFormat>
  <Paragraphs>672</Paragraphs>
  <Slides>76</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Arial</vt:lpstr>
      <vt:lpstr>Arial MT</vt:lpstr>
      <vt:lpstr>AvenirNextLTPro</vt:lpstr>
      <vt:lpstr>Book Antiqua</vt:lpstr>
      <vt:lpstr>Calibri</vt:lpstr>
      <vt:lpstr>Century Gothic</vt:lpstr>
      <vt:lpstr>Courier New</vt:lpstr>
      <vt:lpstr>Times New Roman</vt:lpstr>
      <vt:lpstr>Wingdings</vt:lpstr>
      <vt:lpstr>Custom</vt:lpstr>
      <vt:lpstr>Cyber-security in the maritime sector</vt:lpstr>
      <vt:lpstr>Human Centric and Secure Maritime Ecosystems</vt:lpstr>
      <vt:lpstr>Goals: Who-What-Why you need to take this training </vt:lpstr>
      <vt:lpstr>CSP Training Logistic: When-Where-How</vt:lpstr>
      <vt:lpstr>Value Propositions</vt:lpstr>
      <vt:lpstr>WHO</vt:lpstr>
      <vt:lpstr>WHO</vt:lpstr>
      <vt:lpstr>WHAT</vt:lpstr>
      <vt:lpstr>WHY</vt:lpstr>
      <vt:lpstr>Training Outline</vt:lpstr>
      <vt:lpstr>Training Outline:   Day-2</vt:lpstr>
      <vt:lpstr>Maritime Cybersecurity</vt:lpstr>
      <vt:lpstr>Maritime Cybersecurity Landscape</vt:lpstr>
      <vt:lpstr>Maritime Cybersecurity Landscape</vt:lpstr>
      <vt:lpstr>Maritime Cybersecurity Landscape</vt:lpstr>
      <vt:lpstr>Maritime Cybersecurity Landscape</vt:lpstr>
      <vt:lpstr>Maritime Regulatory Context and Compliance Aspects </vt:lpstr>
      <vt:lpstr>Maritime Regulatory Context and Compliance Aspects </vt:lpstr>
      <vt:lpstr>Maritime Regulatory Context and Compliance Aspects </vt:lpstr>
      <vt:lpstr>Maritime Regulatory Context and Compliance Aspects </vt:lpstr>
      <vt:lpstr>Cybersecurity</vt:lpstr>
      <vt:lpstr>Cybersecurity basic concepts</vt:lpstr>
      <vt:lpstr>Cryptography</vt:lpstr>
      <vt:lpstr>Symmetric cryptography</vt:lpstr>
      <vt:lpstr>Symmetric ciphers</vt:lpstr>
      <vt:lpstr>Asymmetric or public key cryptography</vt:lpstr>
      <vt:lpstr>Asymmetric or public key cryptography</vt:lpstr>
      <vt:lpstr>Some remarks on asymmetric cryptography</vt:lpstr>
      <vt:lpstr>Hash functions</vt:lpstr>
      <vt:lpstr>Hash function usage</vt:lpstr>
      <vt:lpstr>Keyed Hash function</vt:lpstr>
      <vt:lpstr>Communication protocols and security protocols</vt:lpstr>
      <vt:lpstr>Security protocol example</vt:lpstr>
      <vt:lpstr>Secure communications</vt:lpstr>
      <vt:lpstr>Authentication</vt:lpstr>
      <vt:lpstr>Authentication technologies for humans</vt:lpstr>
      <vt:lpstr>Access control</vt:lpstr>
      <vt:lpstr>Isolation and compartmentalization</vt:lpstr>
      <vt:lpstr>Simplification</vt:lpstr>
      <vt:lpstr>Intrusion detection</vt:lpstr>
      <vt:lpstr>Prevention</vt:lpstr>
      <vt:lpstr>Attacks</vt:lpstr>
      <vt:lpstr>Malware</vt:lpstr>
      <vt:lpstr>Bots and botnets</vt:lpstr>
      <vt:lpstr>Denial of service attacks</vt:lpstr>
      <vt:lpstr>Malware by intended effect</vt:lpstr>
      <vt:lpstr>Malware by intended effect</vt:lpstr>
      <vt:lpstr>Electronic warfare</vt:lpstr>
      <vt:lpstr>Electronic warfare: Satellite jamming and spoofing</vt:lpstr>
      <vt:lpstr>PowerPoint Presentation</vt:lpstr>
      <vt:lpstr>Management and logistics </vt:lpstr>
      <vt:lpstr>Operations </vt:lpstr>
      <vt:lpstr>Attacks on SCADA systems </vt:lpstr>
      <vt:lpstr>Operations: Onboard control and communication</vt:lpstr>
      <vt:lpstr>Vessel Cybersecurity  </vt:lpstr>
      <vt:lpstr>Vessel Cybersecurity  </vt:lpstr>
      <vt:lpstr>Vessel Cybersecurity  </vt:lpstr>
      <vt:lpstr>Vessel Cybersecurity  </vt:lpstr>
      <vt:lpstr>Other targets of attacks </vt:lpstr>
      <vt:lpstr>Cybersecurity attacks in the maritime sector </vt:lpstr>
      <vt:lpstr>Sample cybersecurity attacks in the maritime sector </vt:lpstr>
      <vt:lpstr>Connection with maritime crime </vt:lpstr>
      <vt:lpstr>Smuggling</vt:lpstr>
      <vt:lpstr>Smuggling illicit goods in containers </vt:lpstr>
      <vt:lpstr>The effect of port automation on smuggling </vt:lpstr>
      <vt:lpstr>Piracy </vt:lpstr>
      <vt:lpstr>Inspection, boarding, and seizure incidents </vt:lpstr>
      <vt:lpstr>Cyber Security and Risk Management</vt:lpstr>
      <vt:lpstr>PowerPoint Presentation</vt:lpstr>
      <vt:lpstr>PowerPoint Presentation</vt:lpstr>
      <vt:lpstr>PowerPoint Presentation</vt:lpstr>
      <vt:lpstr>PowerPoint Presentation</vt:lpstr>
      <vt:lpstr>PowerPoint Presentation</vt:lpstr>
      <vt:lpstr>Human Factor Aspects </vt:lpstr>
      <vt:lpstr>Bibliography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2024-03-14T12:23:20Z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