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Lst>
  <p:sldSz cy="6858000" cx="12192000"/>
  <p:notesSz cx="6858000" cy="9144000"/>
  <p:embeddedFontLst>
    <p:embeddedFont>
      <p:font typeface="Book Antiqua"/>
      <p:regular r:id="rId83"/>
      <p:bold r:id="rId84"/>
      <p:italic r:id="rId85"/>
      <p:boldItalic r:id="rId86"/>
    </p:embeddedFont>
    <p:embeddedFont>
      <p:font typeface="Century Gothic"/>
      <p:regular r:id="rId87"/>
      <p:bold r:id="rId88"/>
      <p:italic r:id="rId89"/>
      <p:boldItalic r:id="rId9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 uri="GoogleSlidesCustomDataVersion2">
      <go:slidesCustomData xmlns:go="http://customooxmlschemas.google.com/" r:id="rId91" roundtripDataSignature="AMtx7mgCLdbqedXmJEoFTbaNx+cizEbj4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1EEEFC5-8CDD-4A81-8A8F-1E7AB8112264}">
  <a:tblStyle styleId="{41EEEFC5-8CDD-4A81-8A8F-1E7AB8112264}" styleName="Table_0">
    <a:wholeTbl>
      <a:tcTxStyle b="off" i="off">
        <a:font>
          <a:latin typeface="Century Gothic"/>
          <a:ea typeface="Century Gothic"/>
          <a:cs typeface="Century Gothic"/>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font" Target="fonts/BookAntiqua-bold.fntdata"/><Relationship Id="rId83" Type="http://schemas.openxmlformats.org/officeDocument/2006/relationships/font" Target="fonts/BookAntiqua-regular.fntdata"/><Relationship Id="rId42" Type="http://schemas.openxmlformats.org/officeDocument/2006/relationships/slide" Target="slides/slide36.xml"/><Relationship Id="rId86" Type="http://schemas.openxmlformats.org/officeDocument/2006/relationships/font" Target="fonts/BookAntiqua-boldItalic.fntdata"/><Relationship Id="rId41" Type="http://schemas.openxmlformats.org/officeDocument/2006/relationships/slide" Target="slides/slide35.xml"/><Relationship Id="rId85" Type="http://schemas.openxmlformats.org/officeDocument/2006/relationships/font" Target="fonts/BookAntiqua-italic.fntdata"/><Relationship Id="rId44" Type="http://schemas.openxmlformats.org/officeDocument/2006/relationships/slide" Target="slides/slide38.xml"/><Relationship Id="rId88" Type="http://schemas.openxmlformats.org/officeDocument/2006/relationships/font" Target="fonts/CenturyGothic-bold.fntdata"/><Relationship Id="rId43" Type="http://schemas.openxmlformats.org/officeDocument/2006/relationships/slide" Target="slides/slide37.xml"/><Relationship Id="rId87" Type="http://schemas.openxmlformats.org/officeDocument/2006/relationships/font" Target="fonts/CenturyGothic-regular.fntdata"/><Relationship Id="rId46" Type="http://schemas.openxmlformats.org/officeDocument/2006/relationships/slide" Target="slides/slide40.xml"/><Relationship Id="rId45" Type="http://schemas.openxmlformats.org/officeDocument/2006/relationships/slide" Target="slides/slide39.xml"/><Relationship Id="rId89" Type="http://schemas.openxmlformats.org/officeDocument/2006/relationships/font" Target="fonts/CenturyGothic-italic.fntdata"/><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slide" Target="slides/slide69.xml"/><Relationship Id="rId30" Type="http://schemas.openxmlformats.org/officeDocument/2006/relationships/slide" Target="slides/slide24.xml"/><Relationship Id="rId74" Type="http://schemas.openxmlformats.org/officeDocument/2006/relationships/slide" Target="slides/slide68.xml"/><Relationship Id="rId33" Type="http://schemas.openxmlformats.org/officeDocument/2006/relationships/slide" Target="slides/slide27.xml"/><Relationship Id="rId77" Type="http://schemas.openxmlformats.org/officeDocument/2006/relationships/slide" Target="slides/slide71.xml"/><Relationship Id="rId32" Type="http://schemas.openxmlformats.org/officeDocument/2006/relationships/slide" Target="slides/slide26.xml"/><Relationship Id="rId76" Type="http://schemas.openxmlformats.org/officeDocument/2006/relationships/slide" Target="slides/slide70.xml"/><Relationship Id="rId35" Type="http://schemas.openxmlformats.org/officeDocument/2006/relationships/slide" Target="slides/slide29.xml"/><Relationship Id="rId79" Type="http://schemas.openxmlformats.org/officeDocument/2006/relationships/slide" Target="slides/slide73.xml"/><Relationship Id="rId34" Type="http://schemas.openxmlformats.org/officeDocument/2006/relationships/slide" Target="slides/slide28.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91" Type="http://customschemas.google.com/relationships/presentationmetadata" Target="metadata"/><Relationship Id="rId90" Type="http://schemas.openxmlformats.org/officeDocument/2006/relationships/font" Target="fonts/CenturyGothic-boldItalic.fntdata"/><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 name="Google Shape;21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 name="Google Shape;23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4" name="Google Shape;25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 name="Google Shape;26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1" name="Google Shape;30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 name="Google Shape;31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5" name="Google Shape;32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7" name="Google Shape;33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 name="Google Shape;11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8" name="Google Shape;348;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9" name="Google Shape;35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9" name="Google Shape;36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9" name="Google Shape;379;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9" name="Google Shape;389;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9" name="Google Shape;39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9" name="Google Shape;409;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8" name="Google Shape;418;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3" name="Google Shape;443;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4" name="Google Shape;454;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 name="Google Shape;13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 name="Google Shape;463;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1" name="Google Shape;471;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8" name="Google Shape;478;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8" name="Google Shape;488;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8" name="Google Shape;498;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7" name="Google Shape;507;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7" name="Google Shape;517;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7" name="Google Shape;527;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7" name="Google Shape;537;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7" name="Google Shape;547;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6" name="Google Shape;556;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6" name="Google Shape;566;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6" name="Google Shape;576;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6" name="Google Shape;586;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4" name="Google Shape;594;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2" name="Google Shape;612;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1" name="Google Shape;621;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1" name="Google Shape;631;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1" name="Google Shape;641;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2" name="Google Shape;642;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2" name="Google Shape;652;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3" name="Google Shape;653;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3" name="Google Shape;663;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2" name="Google Shape;672;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2" name="Google Shape;682;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2" name="Google Shape;692;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2" name="Google Shape;702;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1" name="Google Shape;711;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1" name="Google Shape;721;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1" name="Google Shape;731;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1" name="Google Shape;741;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1" name="Google Shape;751;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1" name="Google Shape;761;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2" name="Google Shape;772;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3" name="Google Shape;783;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p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3" name="Google Shape;793;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3" name="Google Shape;803;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p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3" name="Google Shape;813;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p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3" name="Google Shape;823;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p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2" name="Google Shape;832;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p6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2" name="Google Shape;842;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p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2" name="Google Shape;852;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p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3" name="Google Shape;863;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p7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4" name="Google Shape;874;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p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5" name="Google Shape;885;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p7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6" name="Google Shape;896;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p7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7" name="Google Shape;907;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6" name="Shape 916"/>
        <p:cNvGrpSpPr/>
        <p:nvPr/>
      </p:nvGrpSpPr>
      <p:grpSpPr>
        <a:xfrm>
          <a:off x="0" y="0"/>
          <a:ext cx="0" cy="0"/>
          <a:chOff x="0" y="0"/>
          <a:chExt cx="0" cy="0"/>
        </a:xfrm>
      </p:grpSpPr>
      <p:sp>
        <p:nvSpPr>
          <p:cNvPr id="917" name="Google Shape;917;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8" name="Google Shape;918;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9" name="Google Shape;919;p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p7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9" name="Google Shape;929;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 name="Google Shape;20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4" name="Shape 14"/>
        <p:cNvGrpSpPr/>
        <p:nvPr/>
      </p:nvGrpSpPr>
      <p:grpSpPr>
        <a:xfrm>
          <a:off x="0" y="0"/>
          <a:ext cx="0" cy="0"/>
          <a:chOff x="0" y="0"/>
          <a:chExt cx="0" cy="0"/>
        </a:xfrm>
      </p:grpSpPr>
      <p:pic>
        <p:nvPicPr>
          <p:cNvPr id="15" name="Google Shape;15;p78"/>
          <p:cNvPicPr preferRelativeResize="0"/>
          <p:nvPr/>
        </p:nvPicPr>
        <p:blipFill rotWithShape="1">
          <a:blip r:embed="rId2">
            <a:alphaModFix/>
          </a:blip>
          <a:srcRect b="0" l="0" r="0" t="0"/>
          <a:stretch/>
        </p:blipFill>
        <p:spPr>
          <a:xfrm>
            <a:off x="5032131" y="-30007"/>
            <a:ext cx="6064493" cy="6879887"/>
          </a:xfrm>
          <a:prstGeom prst="rect">
            <a:avLst/>
          </a:prstGeom>
          <a:noFill/>
          <a:ln>
            <a:noFill/>
          </a:ln>
        </p:spPr>
      </p:pic>
      <p:sp>
        <p:nvSpPr>
          <p:cNvPr id="16" name="Google Shape;16;p78"/>
          <p:cNvSpPr txBox="1"/>
          <p:nvPr>
            <p:ph type="ctrTitle"/>
          </p:nvPr>
        </p:nvSpPr>
        <p:spPr>
          <a:xfrm>
            <a:off x="7119890" y="723440"/>
            <a:ext cx="4323426" cy="257905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Book Antiqua"/>
              <a:buNone/>
              <a:defRPr sz="6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78"/>
          <p:cNvSpPr txBox="1"/>
          <p:nvPr>
            <p:ph idx="1" type="subTitle"/>
          </p:nvPr>
        </p:nvSpPr>
        <p:spPr>
          <a:xfrm>
            <a:off x="7128152" y="5248834"/>
            <a:ext cx="4323426" cy="100892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SzPts val="1600"/>
              <a:buNone/>
              <a:defRPr sz="1600" cap="none">
                <a:solidFill>
                  <a:schemeClr val="dk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18" name="Google Shape;18;p78"/>
          <p:cNvSpPr/>
          <p:nvPr>
            <p:ph idx="2" type="pic"/>
          </p:nvPr>
        </p:nvSpPr>
        <p:spPr>
          <a:xfrm>
            <a:off x="0" y="-2235"/>
            <a:ext cx="5840730" cy="6862275"/>
          </a:xfrm>
          <a:prstGeom prst="rect">
            <a:avLst/>
          </a:prstGeom>
          <a:solidFill>
            <a:schemeClr val="lt2"/>
          </a:solidFill>
          <a:ln>
            <a:noFill/>
          </a:ln>
        </p:spPr>
      </p:sp>
      <p:sp>
        <p:nvSpPr>
          <p:cNvPr id="19" name="Google Shape;19;p78"/>
          <p:cNvSpPr txBox="1"/>
          <p:nvPr>
            <p:ph idx="3" type="body"/>
          </p:nvPr>
        </p:nvSpPr>
        <p:spPr>
          <a:xfrm>
            <a:off x="7119274" y="3373515"/>
            <a:ext cx="4323426" cy="100892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200"/>
              </a:spcBef>
              <a:spcAft>
                <a:spcPts val="0"/>
              </a:spcAft>
              <a:buSzPts val="6000"/>
              <a:buNone/>
              <a:defRPr b="1" sz="60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20" name="Google Shape;20;p78"/>
          <p:cNvCxnSpPr/>
          <p:nvPr/>
        </p:nvCxnSpPr>
        <p:spPr>
          <a:xfrm flipH="1">
            <a:off x="4559556" y="-10665"/>
            <a:ext cx="1930144" cy="6877290"/>
          </a:xfrm>
          <a:prstGeom prst="straightConnector1">
            <a:avLst/>
          </a:prstGeom>
          <a:noFill/>
          <a:ln cap="flat" cmpd="sng" w="25400">
            <a:solidFill>
              <a:schemeClr val="dk2"/>
            </a:solidFill>
            <a:prstDash val="solid"/>
            <a:round/>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howMasterSp="0">
  <p:cSld name="Agenda">
    <p:spTree>
      <p:nvGrpSpPr>
        <p:cNvPr id="21" name="Shape 21"/>
        <p:cNvGrpSpPr/>
        <p:nvPr/>
      </p:nvGrpSpPr>
      <p:grpSpPr>
        <a:xfrm>
          <a:off x="0" y="0"/>
          <a:ext cx="0" cy="0"/>
          <a:chOff x="0" y="0"/>
          <a:chExt cx="0" cy="0"/>
        </a:xfrm>
      </p:grpSpPr>
      <p:sp>
        <p:nvSpPr>
          <p:cNvPr id="22" name="Google Shape;22;p79"/>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3" name="Google Shape;23;p79"/>
          <p:cNvSpPr/>
          <p:nvPr>
            <p:ph idx="2" type="pic"/>
          </p:nvPr>
        </p:nvSpPr>
        <p:spPr>
          <a:xfrm flipH="1">
            <a:off x="7163691" y="0"/>
            <a:ext cx="5024825" cy="6858000"/>
          </a:xfrm>
          <a:prstGeom prst="rect">
            <a:avLst/>
          </a:prstGeom>
          <a:solidFill>
            <a:schemeClr val="lt2"/>
          </a:solidFill>
          <a:ln>
            <a:noFill/>
          </a:ln>
        </p:spPr>
      </p:sp>
      <p:cxnSp>
        <p:nvCxnSpPr>
          <p:cNvPr id="24" name="Google Shape;24;p79"/>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5" name="Google Shape;25;p79"/>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7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
        <p:nvSpPr>
          <p:cNvPr id="27" name="Google Shape;27;p79"/>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79"/>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9" name="Google Shape;29;p79"/>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0" name="Google Shape;30;p79"/>
          <p:cNvSpPr txBox="1"/>
          <p:nvPr>
            <p:ph idx="4"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1" name="Google Shape;31;p79"/>
          <p:cNvSpPr txBox="1"/>
          <p:nvPr>
            <p:ph idx="5"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2" name="Google Shape;32;p79"/>
          <p:cNvSpPr txBox="1"/>
          <p:nvPr>
            <p:ph idx="6"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3" name="Google Shape;33;p79"/>
          <p:cNvSpPr txBox="1"/>
          <p:nvPr>
            <p:ph idx="7"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4" name="Google Shape;34;p79"/>
          <p:cNvSpPr txBox="1"/>
          <p:nvPr>
            <p:ph idx="8"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5" name="Google Shape;35;p79"/>
          <p:cNvSpPr txBox="1"/>
          <p:nvPr>
            <p:ph idx="9"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6" name="Google Shape;36;p79"/>
          <p:cNvSpPr txBox="1"/>
          <p:nvPr>
            <p:ph idx="13"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7" name="Google Shape;37;p79"/>
          <p:cNvSpPr txBox="1"/>
          <p:nvPr>
            <p:ph idx="14"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Dark" showMasterSp="0">
  <p:cSld name="Comparison Dark">
    <p:bg>
      <p:bgPr>
        <a:solidFill>
          <a:schemeClr val="dk1"/>
        </a:solidFill>
      </p:bgPr>
    </p:bg>
    <p:spTree>
      <p:nvGrpSpPr>
        <p:cNvPr id="38" name="Shape 38"/>
        <p:cNvGrpSpPr/>
        <p:nvPr/>
      </p:nvGrpSpPr>
      <p:grpSpPr>
        <a:xfrm>
          <a:off x="0" y="0"/>
          <a:ext cx="0" cy="0"/>
          <a:chOff x="0" y="0"/>
          <a:chExt cx="0" cy="0"/>
        </a:xfrm>
      </p:grpSpPr>
      <p:grpSp>
        <p:nvGrpSpPr>
          <p:cNvPr id="39" name="Google Shape;39;p80"/>
          <p:cNvGrpSpPr/>
          <p:nvPr/>
        </p:nvGrpSpPr>
        <p:grpSpPr>
          <a:xfrm>
            <a:off x="8233290" y="0"/>
            <a:ext cx="2740011" cy="6850028"/>
            <a:chOff x="8233290" y="0"/>
            <a:chExt cx="2740011" cy="6850028"/>
          </a:xfrm>
        </p:grpSpPr>
        <p:pic>
          <p:nvPicPr>
            <p:cNvPr id="40" name="Google Shape;40;p80"/>
            <p:cNvPicPr preferRelativeResize="0"/>
            <p:nvPr/>
          </p:nvPicPr>
          <p:blipFill rotWithShape="1">
            <a:blip r:embed="rId2">
              <a:alphaModFix/>
            </a:blip>
            <a:srcRect b="0" l="0" r="0" t="0"/>
            <a:stretch/>
          </p:blipFill>
          <p:spPr>
            <a:xfrm>
              <a:off x="8233290" y="0"/>
              <a:ext cx="2740011" cy="6850028"/>
            </a:xfrm>
            <a:prstGeom prst="rect">
              <a:avLst/>
            </a:prstGeom>
            <a:noFill/>
            <a:ln>
              <a:noFill/>
            </a:ln>
          </p:spPr>
        </p:pic>
        <p:pic>
          <p:nvPicPr>
            <p:cNvPr id="41" name="Google Shape;41;p80"/>
            <p:cNvPicPr preferRelativeResize="0"/>
            <p:nvPr/>
          </p:nvPicPr>
          <p:blipFill rotWithShape="1">
            <a:blip r:embed="rId3">
              <a:alphaModFix/>
            </a:blip>
            <a:srcRect b="0" l="0" r="0" t="0"/>
            <a:stretch/>
          </p:blipFill>
          <p:spPr>
            <a:xfrm>
              <a:off x="9001841" y="4372451"/>
              <a:ext cx="878334" cy="1705001"/>
            </a:xfrm>
            <a:prstGeom prst="rect">
              <a:avLst/>
            </a:prstGeom>
            <a:noFill/>
            <a:ln>
              <a:noFill/>
            </a:ln>
          </p:spPr>
        </p:pic>
      </p:grpSp>
      <p:sp>
        <p:nvSpPr>
          <p:cNvPr id="42" name="Google Shape;42;p80"/>
          <p:cNvSpPr txBox="1"/>
          <p:nvPr>
            <p:ph type="title"/>
          </p:nvPr>
        </p:nvSpPr>
        <p:spPr>
          <a:xfrm>
            <a:off x="409099" y="286603"/>
            <a:ext cx="11373803" cy="145075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80"/>
          <p:cNvSpPr/>
          <p:nvPr>
            <p:ph idx="1" type="body"/>
          </p:nvPr>
        </p:nvSpPr>
        <p:spPr>
          <a:xfrm>
            <a:off x="131835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4" name="Google Shape;44;p80"/>
          <p:cNvSpPr/>
          <p:nvPr>
            <p:ph idx="2" type="pic"/>
          </p:nvPr>
        </p:nvSpPr>
        <p:spPr>
          <a:xfrm>
            <a:off x="2239419" y="2833688"/>
            <a:ext cx="1005840" cy="914400"/>
          </a:xfrm>
          <a:prstGeom prst="rect">
            <a:avLst/>
          </a:prstGeom>
          <a:noFill/>
          <a:ln>
            <a:noFill/>
          </a:ln>
        </p:spPr>
      </p:sp>
      <p:sp>
        <p:nvSpPr>
          <p:cNvPr id="45" name="Google Shape;45;p80"/>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6" name="Google Shape;46;p80"/>
          <p:cNvSpPr/>
          <p:nvPr>
            <p:ph idx="4" type="body"/>
          </p:nvPr>
        </p:nvSpPr>
        <p:spPr>
          <a:xfrm>
            <a:off x="465109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7" name="Google Shape;47;p80"/>
          <p:cNvSpPr/>
          <p:nvPr>
            <p:ph idx="5" type="pic"/>
          </p:nvPr>
        </p:nvSpPr>
        <p:spPr>
          <a:xfrm>
            <a:off x="5572159" y="2954840"/>
            <a:ext cx="1005840" cy="914400"/>
          </a:xfrm>
          <a:prstGeom prst="rect">
            <a:avLst/>
          </a:prstGeom>
          <a:noFill/>
          <a:ln>
            <a:noFill/>
          </a:ln>
        </p:spPr>
      </p:sp>
      <p:sp>
        <p:nvSpPr>
          <p:cNvPr id="48" name="Google Shape;48;p80"/>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9" name="Google Shape;49;p80"/>
          <p:cNvSpPr/>
          <p:nvPr>
            <p:ph idx="7" type="body"/>
          </p:nvPr>
        </p:nvSpPr>
        <p:spPr>
          <a:xfrm>
            <a:off x="7995403"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0" name="Google Shape;50;p80"/>
          <p:cNvSpPr/>
          <p:nvPr>
            <p:ph idx="8" type="pic"/>
          </p:nvPr>
        </p:nvSpPr>
        <p:spPr>
          <a:xfrm>
            <a:off x="8916470" y="2833688"/>
            <a:ext cx="1005840" cy="914400"/>
          </a:xfrm>
          <a:prstGeom prst="rect">
            <a:avLst/>
          </a:prstGeom>
          <a:noFill/>
          <a:ln>
            <a:noFill/>
          </a:ln>
        </p:spPr>
      </p:sp>
      <p:sp>
        <p:nvSpPr>
          <p:cNvPr id="51" name="Google Shape;51;p80"/>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2" name="Google Shape;52;p80"/>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p:cSld name="Comparison">
    <p:spTree>
      <p:nvGrpSpPr>
        <p:cNvPr id="53" name="Shape 53"/>
        <p:cNvGrpSpPr/>
        <p:nvPr/>
      </p:nvGrpSpPr>
      <p:grpSpPr>
        <a:xfrm>
          <a:off x="0" y="0"/>
          <a:ext cx="0" cy="0"/>
          <a:chOff x="0" y="0"/>
          <a:chExt cx="0" cy="0"/>
        </a:xfrm>
      </p:grpSpPr>
      <p:grpSp>
        <p:nvGrpSpPr>
          <p:cNvPr id="54" name="Google Shape;54;p81"/>
          <p:cNvGrpSpPr/>
          <p:nvPr/>
        </p:nvGrpSpPr>
        <p:grpSpPr>
          <a:xfrm>
            <a:off x="8233290" y="0"/>
            <a:ext cx="2740011" cy="6850028"/>
            <a:chOff x="8233290" y="0"/>
            <a:chExt cx="2740011" cy="6850028"/>
          </a:xfrm>
        </p:grpSpPr>
        <p:pic>
          <p:nvPicPr>
            <p:cNvPr id="55" name="Google Shape;55;p81"/>
            <p:cNvPicPr preferRelativeResize="0"/>
            <p:nvPr/>
          </p:nvPicPr>
          <p:blipFill rotWithShape="1">
            <a:blip r:embed="rId2">
              <a:alphaModFix/>
            </a:blip>
            <a:srcRect b="0" l="0" r="0" t="0"/>
            <a:stretch/>
          </p:blipFill>
          <p:spPr>
            <a:xfrm>
              <a:off x="8233290" y="0"/>
              <a:ext cx="2740011" cy="6850028"/>
            </a:xfrm>
            <a:prstGeom prst="rect">
              <a:avLst/>
            </a:prstGeom>
            <a:noFill/>
            <a:ln>
              <a:noFill/>
            </a:ln>
          </p:spPr>
        </p:pic>
        <p:pic>
          <p:nvPicPr>
            <p:cNvPr id="56" name="Google Shape;56;p81"/>
            <p:cNvPicPr preferRelativeResize="0"/>
            <p:nvPr/>
          </p:nvPicPr>
          <p:blipFill rotWithShape="1">
            <a:blip r:embed="rId3">
              <a:alphaModFix/>
            </a:blip>
            <a:srcRect b="0" l="0" r="0" t="0"/>
            <a:stretch/>
          </p:blipFill>
          <p:spPr>
            <a:xfrm>
              <a:off x="9001841" y="4372451"/>
              <a:ext cx="878334" cy="1705001"/>
            </a:xfrm>
            <a:prstGeom prst="rect">
              <a:avLst/>
            </a:prstGeom>
            <a:noFill/>
            <a:ln>
              <a:noFill/>
            </a:ln>
          </p:spPr>
        </p:pic>
      </p:grpSp>
      <p:sp>
        <p:nvSpPr>
          <p:cNvPr id="57" name="Google Shape;57;p81"/>
          <p:cNvSpPr/>
          <p:nvPr/>
        </p:nvSpPr>
        <p:spPr>
          <a:xfrm>
            <a:off x="7995403" y="1894376"/>
            <a:ext cx="2847975" cy="3390899"/>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58" name="Google Shape;58;p81"/>
          <p:cNvSpPr txBox="1"/>
          <p:nvPr>
            <p:ph type="ctrTitle"/>
          </p:nvPr>
        </p:nvSpPr>
        <p:spPr>
          <a:xfrm>
            <a:off x="447368" y="270880"/>
            <a:ext cx="11297264" cy="15240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81"/>
          <p:cNvSpPr/>
          <p:nvPr>
            <p:ph idx="1" type="body"/>
          </p:nvPr>
        </p:nvSpPr>
        <p:spPr>
          <a:xfrm>
            <a:off x="1318352"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0" name="Google Shape;60;p81"/>
          <p:cNvSpPr/>
          <p:nvPr>
            <p:ph idx="2" type="pic"/>
          </p:nvPr>
        </p:nvSpPr>
        <p:spPr>
          <a:xfrm>
            <a:off x="2239419" y="2833688"/>
            <a:ext cx="1005840" cy="914400"/>
          </a:xfrm>
          <a:prstGeom prst="rect">
            <a:avLst/>
          </a:prstGeom>
          <a:noFill/>
          <a:ln>
            <a:noFill/>
          </a:ln>
        </p:spPr>
      </p:sp>
      <p:sp>
        <p:nvSpPr>
          <p:cNvPr id="61" name="Google Shape;61;p81"/>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2" name="Google Shape;62;p81"/>
          <p:cNvSpPr/>
          <p:nvPr>
            <p:ph idx="4" type="body"/>
          </p:nvPr>
        </p:nvSpPr>
        <p:spPr>
          <a:xfrm>
            <a:off x="4651092"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3" name="Google Shape;63;p81"/>
          <p:cNvSpPr/>
          <p:nvPr>
            <p:ph idx="5" type="pic"/>
          </p:nvPr>
        </p:nvSpPr>
        <p:spPr>
          <a:xfrm>
            <a:off x="5572159" y="2954840"/>
            <a:ext cx="1005840" cy="914400"/>
          </a:xfrm>
          <a:prstGeom prst="rect">
            <a:avLst/>
          </a:prstGeom>
          <a:noFill/>
          <a:ln>
            <a:noFill/>
          </a:ln>
        </p:spPr>
      </p:sp>
      <p:sp>
        <p:nvSpPr>
          <p:cNvPr id="64" name="Google Shape;64;p81"/>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5" name="Google Shape;65;p81"/>
          <p:cNvSpPr/>
          <p:nvPr>
            <p:ph idx="7" type="body"/>
          </p:nvPr>
        </p:nvSpPr>
        <p:spPr>
          <a:xfrm>
            <a:off x="7995403"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6" name="Google Shape;66;p81"/>
          <p:cNvSpPr/>
          <p:nvPr>
            <p:ph idx="8" type="pic"/>
          </p:nvPr>
        </p:nvSpPr>
        <p:spPr>
          <a:xfrm>
            <a:off x="8916470" y="2833688"/>
            <a:ext cx="1005840" cy="914400"/>
          </a:xfrm>
          <a:prstGeom prst="rect">
            <a:avLst/>
          </a:prstGeom>
          <a:noFill/>
          <a:ln>
            <a:noFill/>
          </a:ln>
        </p:spPr>
      </p:sp>
      <p:sp>
        <p:nvSpPr>
          <p:cNvPr id="67" name="Google Shape;67;p81"/>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8" name="Google Shape;68;p81"/>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showMasterSp="0">
  <p:cSld name="3_Title Slide">
    <p:bg>
      <p:bgPr>
        <a:solidFill>
          <a:schemeClr val="dk1"/>
        </a:solidFill>
      </p:bgPr>
    </p:bg>
    <p:spTree>
      <p:nvGrpSpPr>
        <p:cNvPr id="69" name="Shape 69"/>
        <p:cNvGrpSpPr/>
        <p:nvPr/>
      </p:nvGrpSpPr>
      <p:grpSpPr>
        <a:xfrm>
          <a:off x="0" y="0"/>
          <a:ext cx="0" cy="0"/>
          <a:chOff x="0" y="0"/>
          <a:chExt cx="0" cy="0"/>
        </a:xfrm>
      </p:grpSpPr>
      <p:sp>
        <p:nvSpPr>
          <p:cNvPr id="70" name="Google Shape;70;p82"/>
          <p:cNvSpPr txBox="1"/>
          <p:nvPr>
            <p:ph type="ctrTitle"/>
          </p:nvPr>
        </p:nvSpPr>
        <p:spPr>
          <a:xfrm>
            <a:off x="6615541" y="715654"/>
            <a:ext cx="4786877" cy="15183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82"/>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72" name="Google Shape;72;p82"/>
          <p:cNvSpPr/>
          <p:nvPr>
            <p:ph idx="2" type="pic"/>
          </p:nvPr>
        </p:nvSpPr>
        <p:spPr>
          <a:xfrm>
            <a:off x="0" y="-2235"/>
            <a:ext cx="5840730" cy="6862275"/>
          </a:xfrm>
          <a:prstGeom prst="rect">
            <a:avLst/>
          </a:prstGeom>
          <a:solidFill>
            <a:schemeClr val="lt2"/>
          </a:solidFill>
          <a:ln>
            <a:noFill/>
          </a:ln>
        </p:spPr>
      </p:sp>
      <p:sp>
        <p:nvSpPr>
          <p:cNvPr id="73" name="Google Shape;73;p82"/>
          <p:cNvSpPr txBox="1"/>
          <p:nvPr>
            <p:ph idx="3" type="body"/>
          </p:nvPr>
        </p:nvSpPr>
        <p:spPr>
          <a:xfrm>
            <a:off x="6605708" y="3348617"/>
            <a:ext cx="2699066" cy="2569866"/>
          </a:xfrm>
          <a:prstGeom prst="rect">
            <a:avLst/>
          </a:prstGeom>
          <a:noFill/>
          <a:ln>
            <a:noFill/>
          </a:ln>
        </p:spPr>
        <p:txBody>
          <a:bodyPr anchorCtr="0" anchor="t" bIns="45700" lIns="91425" spcFirstLastPara="1" rIns="0" wrap="square" tIns="0">
            <a:normAutofit/>
          </a:bodyPr>
          <a:lstStyle>
            <a:lvl1pPr indent="-317500" lvl="0" marL="457200" algn="l">
              <a:lnSpc>
                <a:spcPct val="100000"/>
              </a:lnSpc>
              <a:spcBef>
                <a:spcPts val="1200"/>
              </a:spcBef>
              <a:spcAft>
                <a:spcPts val="0"/>
              </a:spcAft>
              <a:buSzPts val="1400"/>
              <a:buFont typeface="Courier New"/>
              <a:buChar char="o"/>
              <a:defRPr sz="1400">
                <a:solidFill>
                  <a:schemeClr val="l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pic>
        <p:nvPicPr>
          <p:cNvPr id="74" name="Google Shape;74;p82"/>
          <p:cNvPicPr preferRelativeResize="0"/>
          <p:nvPr/>
        </p:nvPicPr>
        <p:blipFill rotWithShape="1">
          <a:blip r:embed="rId2">
            <a:alphaModFix/>
          </a:blip>
          <a:srcRect b="0" l="0" r="0" t="0"/>
          <a:stretch/>
        </p:blipFill>
        <p:spPr>
          <a:xfrm rot="10800000">
            <a:off x="4426666" y="5060315"/>
            <a:ext cx="927943" cy="180130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Summary" showMasterSp="0">
  <p:cSld name="Lesson Summary">
    <p:bg>
      <p:bgPr>
        <a:solidFill>
          <a:schemeClr val="dk1"/>
        </a:solidFill>
      </p:bgPr>
    </p:bg>
    <p:spTree>
      <p:nvGrpSpPr>
        <p:cNvPr id="75" name="Shape 75"/>
        <p:cNvGrpSpPr/>
        <p:nvPr/>
      </p:nvGrpSpPr>
      <p:grpSpPr>
        <a:xfrm>
          <a:off x="0" y="0"/>
          <a:ext cx="0" cy="0"/>
          <a:chOff x="0" y="0"/>
          <a:chExt cx="0" cy="0"/>
        </a:xfrm>
      </p:grpSpPr>
      <p:sp>
        <p:nvSpPr>
          <p:cNvPr id="76" name="Google Shape;76;p83"/>
          <p:cNvSpPr txBox="1"/>
          <p:nvPr>
            <p:ph type="ctrTitle"/>
          </p:nvPr>
        </p:nvSpPr>
        <p:spPr>
          <a:xfrm>
            <a:off x="6599788" y="353962"/>
            <a:ext cx="4786877" cy="98322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83"/>
          <p:cNvSpPr txBox="1"/>
          <p:nvPr>
            <p:ph idx="1" type="subTitle"/>
          </p:nvPr>
        </p:nvSpPr>
        <p:spPr>
          <a:xfrm>
            <a:off x="6599788" y="1517074"/>
            <a:ext cx="4786877" cy="763899"/>
          </a:xfrm>
          <a:prstGeom prst="rect">
            <a:avLst/>
          </a:prstGeom>
          <a:noFill/>
          <a:ln>
            <a:noFill/>
          </a:ln>
        </p:spPr>
        <p:txBody>
          <a:bodyPr anchorCtr="0" anchor="t" bIns="0" lIns="91425" spcFirstLastPara="1" rIns="91425" wrap="square" tIns="91425">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78" name="Google Shape;78;p83"/>
          <p:cNvSpPr/>
          <p:nvPr>
            <p:ph idx="2" type="pic"/>
          </p:nvPr>
        </p:nvSpPr>
        <p:spPr>
          <a:xfrm>
            <a:off x="0" y="-2235"/>
            <a:ext cx="5840730" cy="6862275"/>
          </a:xfrm>
          <a:prstGeom prst="rect">
            <a:avLst/>
          </a:prstGeom>
          <a:solidFill>
            <a:schemeClr val="lt2"/>
          </a:solidFill>
          <a:ln>
            <a:noFill/>
          </a:ln>
        </p:spPr>
      </p:sp>
      <p:sp>
        <p:nvSpPr>
          <p:cNvPr id="79" name="Google Shape;79;p83"/>
          <p:cNvSpPr txBox="1"/>
          <p:nvPr>
            <p:ph idx="3" type="body"/>
          </p:nvPr>
        </p:nvSpPr>
        <p:spPr>
          <a:xfrm>
            <a:off x="6599788" y="2341261"/>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0" name="Google Shape;80;p83"/>
          <p:cNvSpPr txBox="1"/>
          <p:nvPr>
            <p:ph idx="4" type="body"/>
          </p:nvPr>
        </p:nvSpPr>
        <p:spPr>
          <a:xfrm>
            <a:off x="6599789" y="2753247"/>
            <a:ext cx="3852296" cy="817345"/>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pic>
        <p:nvPicPr>
          <p:cNvPr id="81" name="Google Shape;81;p83"/>
          <p:cNvPicPr preferRelativeResize="0"/>
          <p:nvPr/>
        </p:nvPicPr>
        <p:blipFill rotWithShape="1">
          <a:blip r:embed="rId2">
            <a:alphaModFix/>
          </a:blip>
          <a:srcRect b="0" l="0" r="0" t="0"/>
          <a:stretch/>
        </p:blipFill>
        <p:spPr>
          <a:xfrm rot="10800000">
            <a:off x="4426666" y="5060315"/>
            <a:ext cx="927943" cy="1801301"/>
          </a:xfrm>
          <a:prstGeom prst="rect">
            <a:avLst/>
          </a:prstGeom>
          <a:noFill/>
          <a:ln>
            <a:noFill/>
          </a:ln>
        </p:spPr>
      </p:pic>
      <p:sp>
        <p:nvSpPr>
          <p:cNvPr id="82" name="Google Shape;82;p83"/>
          <p:cNvSpPr txBox="1"/>
          <p:nvPr>
            <p:ph idx="5" type="body"/>
          </p:nvPr>
        </p:nvSpPr>
        <p:spPr>
          <a:xfrm>
            <a:off x="6599788" y="3563285"/>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3" name="Google Shape;83;p83"/>
          <p:cNvSpPr txBox="1"/>
          <p:nvPr>
            <p:ph idx="6" type="body"/>
          </p:nvPr>
        </p:nvSpPr>
        <p:spPr>
          <a:xfrm>
            <a:off x="6599788" y="3982578"/>
            <a:ext cx="3860546" cy="529133"/>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4" name="Google Shape;84;p83"/>
          <p:cNvSpPr txBox="1"/>
          <p:nvPr>
            <p:ph idx="7" type="body"/>
          </p:nvPr>
        </p:nvSpPr>
        <p:spPr>
          <a:xfrm>
            <a:off x="6599788" y="4564818"/>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5" name="Google Shape;85;p83"/>
          <p:cNvSpPr txBox="1"/>
          <p:nvPr>
            <p:ph idx="8" type="body"/>
          </p:nvPr>
        </p:nvSpPr>
        <p:spPr>
          <a:xfrm>
            <a:off x="6599788" y="4975138"/>
            <a:ext cx="3860546" cy="852906"/>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p:spTree>
      <p:nvGrpSpPr>
        <p:cNvPr id="86" name="Shape 86"/>
        <p:cNvGrpSpPr/>
        <p:nvPr/>
      </p:nvGrpSpPr>
      <p:grpSpPr>
        <a:xfrm>
          <a:off x="0" y="0"/>
          <a:ext cx="0" cy="0"/>
          <a:chOff x="0" y="0"/>
          <a:chExt cx="0" cy="0"/>
        </a:xfrm>
      </p:grpSpPr>
      <p:sp>
        <p:nvSpPr>
          <p:cNvPr id="87" name="Google Shape;87;p84"/>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84"/>
          <p:cNvSpPr txBox="1"/>
          <p:nvPr>
            <p:ph idx="1" type="body"/>
          </p:nvPr>
        </p:nvSpPr>
        <p:spPr>
          <a:xfrm>
            <a:off x="796322" y="2252076"/>
            <a:ext cx="5797550" cy="3051762"/>
          </a:xfrm>
          <a:prstGeom prst="rect">
            <a:avLst/>
          </a:prstGeom>
          <a:noFill/>
          <a:ln>
            <a:noFill/>
          </a:ln>
        </p:spPr>
        <p:txBody>
          <a:bodyPr anchorCtr="0" anchor="t" bIns="45700" lIns="0" spcFirstLastPara="1" rIns="0" wrap="square" tIns="45700">
            <a:normAutofit/>
          </a:bodyPr>
          <a:lstStyle>
            <a:lvl1pPr indent="-317500" lvl="0" marL="457200" algn="l">
              <a:lnSpc>
                <a:spcPct val="100000"/>
              </a:lnSpc>
              <a:spcBef>
                <a:spcPts val="1200"/>
              </a:spcBef>
              <a:spcAft>
                <a:spcPts val="0"/>
              </a:spcAft>
              <a:buSzPts val="1400"/>
              <a:buChar char=" "/>
              <a:defRPr sz="1400"/>
            </a:lvl1pPr>
            <a:lvl2pPr indent="-317500" lvl="1" marL="914400" algn="l">
              <a:lnSpc>
                <a:spcPct val="100000"/>
              </a:lnSpc>
              <a:spcBef>
                <a:spcPts val="200"/>
              </a:spcBef>
              <a:spcAft>
                <a:spcPts val="0"/>
              </a:spcAft>
              <a:buClr>
                <a:schemeClr val="dk1"/>
              </a:buClr>
              <a:buSzPts val="1400"/>
              <a:buChar char="◦"/>
              <a:defRPr sz="1400"/>
            </a:lvl2pPr>
            <a:lvl3pPr indent="-317500" lvl="2" marL="1371600" algn="l">
              <a:lnSpc>
                <a:spcPct val="100000"/>
              </a:lnSpc>
              <a:spcBef>
                <a:spcPts val="400"/>
              </a:spcBef>
              <a:spcAft>
                <a:spcPts val="0"/>
              </a:spcAft>
              <a:buClr>
                <a:schemeClr val="dk1"/>
              </a:buClr>
              <a:buSzPts val="1400"/>
              <a:buChar char="◦"/>
              <a:defRPr sz="1400"/>
            </a:lvl3pPr>
            <a:lvl4pPr indent="-317500" lvl="3" marL="1828800" algn="l">
              <a:lnSpc>
                <a:spcPct val="100000"/>
              </a:lnSpc>
              <a:spcBef>
                <a:spcPts val="400"/>
              </a:spcBef>
              <a:spcAft>
                <a:spcPts val="0"/>
              </a:spcAft>
              <a:buClr>
                <a:schemeClr val="dk1"/>
              </a:buClr>
              <a:buSzPts val="1400"/>
              <a:buChar char="◦"/>
              <a:defRPr sz="1400"/>
            </a:lvl4pPr>
            <a:lvl5pPr indent="-317500" lvl="4" marL="2286000" algn="l">
              <a:lnSpc>
                <a:spcPct val="100000"/>
              </a:lnSpc>
              <a:spcBef>
                <a:spcPts val="400"/>
              </a:spcBef>
              <a:spcAft>
                <a:spcPts val="0"/>
              </a:spcAft>
              <a:buClr>
                <a:schemeClr val="dk1"/>
              </a:buClr>
              <a:buSzPts val="1400"/>
              <a:buChar char="◦"/>
              <a:defRPr sz="14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9" name="Google Shape;89;p84"/>
          <p:cNvSpPr/>
          <p:nvPr>
            <p:ph idx="2" type="pic"/>
          </p:nvPr>
        </p:nvSpPr>
        <p:spPr>
          <a:xfrm flipH="1">
            <a:off x="7163691" y="0"/>
            <a:ext cx="5024825" cy="6858000"/>
          </a:xfrm>
          <a:prstGeom prst="rect">
            <a:avLst/>
          </a:prstGeom>
          <a:solidFill>
            <a:schemeClr val="lt2"/>
          </a:solidFill>
          <a:ln>
            <a:noFill/>
          </a:ln>
        </p:spPr>
      </p:sp>
      <p:sp>
        <p:nvSpPr>
          <p:cNvPr id="90" name="Google Shape;90;p84"/>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cxnSp>
        <p:nvCxnSpPr>
          <p:cNvPr id="91" name="Google Shape;91;p84"/>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92" name="Google Shape;92;p8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8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showMasterSp="0">
  <p:cSld name="Closing Slide">
    <p:bg>
      <p:bgPr>
        <a:solidFill>
          <a:schemeClr val="dk1"/>
        </a:solidFill>
      </p:bgPr>
    </p:bg>
    <p:spTree>
      <p:nvGrpSpPr>
        <p:cNvPr id="94" name="Shape 94"/>
        <p:cNvGrpSpPr/>
        <p:nvPr/>
      </p:nvGrpSpPr>
      <p:grpSpPr>
        <a:xfrm>
          <a:off x="0" y="0"/>
          <a:ext cx="0" cy="0"/>
          <a:chOff x="0" y="0"/>
          <a:chExt cx="0" cy="0"/>
        </a:xfrm>
      </p:grpSpPr>
      <p:grpSp>
        <p:nvGrpSpPr>
          <p:cNvPr id="95" name="Google Shape;95;p85"/>
          <p:cNvGrpSpPr/>
          <p:nvPr/>
        </p:nvGrpSpPr>
        <p:grpSpPr>
          <a:xfrm>
            <a:off x="5382569" y="2242"/>
            <a:ext cx="6806909" cy="6862481"/>
            <a:chOff x="5382569" y="2242"/>
            <a:chExt cx="6806909" cy="6862481"/>
          </a:xfrm>
        </p:grpSpPr>
        <p:pic>
          <p:nvPicPr>
            <p:cNvPr id="96" name="Google Shape;96;p85"/>
            <p:cNvPicPr preferRelativeResize="0"/>
            <p:nvPr/>
          </p:nvPicPr>
          <p:blipFill rotWithShape="1">
            <a:blip r:embed="rId2">
              <a:alphaModFix/>
            </a:blip>
            <a:srcRect b="0" l="0" r="0" t="0"/>
            <a:stretch/>
          </p:blipFill>
          <p:spPr>
            <a:xfrm>
              <a:off x="6140328" y="2242"/>
              <a:ext cx="6049150" cy="6862481"/>
            </a:xfrm>
            <a:prstGeom prst="rect">
              <a:avLst/>
            </a:prstGeom>
            <a:noFill/>
            <a:ln>
              <a:noFill/>
            </a:ln>
          </p:spPr>
        </p:pic>
        <p:pic>
          <p:nvPicPr>
            <p:cNvPr id="97" name="Google Shape;97;p85"/>
            <p:cNvPicPr preferRelativeResize="0"/>
            <p:nvPr/>
          </p:nvPicPr>
          <p:blipFill rotWithShape="1">
            <a:blip r:embed="rId3">
              <a:alphaModFix/>
            </a:blip>
            <a:srcRect b="0" l="0" r="0" t="0"/>
            <a:stretch/>
          </p:blipFill>
          <p:spPr>
            <a:xfrm rot="10800000">
              <a:off x="5382569" y="5060315"/>
              <a:ext cx="927943" cy="1801301"/>
            </a:xfrm>
            <a:prstGeom prst="rect">
              <a:avLst/>
            </a:prstGeom>
            <a:noFill/>
            <a:ln>
              <a:noFill/>
            </a:ln>
          </p:spPr>
        </p:pic>
      </p:grpSp>
      <p:sp>
        <p:nvSpPr>
          <p:cNvPr id="98" name="Google Shape;98;p85"/>
          <p:cNvSpPr txBox="1"/>
          <p:nvPr>
            <p:ph type="ctrTitle"/>
          </p:nvPr>
        </p:nvSpPr>
        <p:spPr>
          <a:xfrm>
            <a:off x="6970326" y="1679216"/>
            <a:ext cx="4786877" cy="15183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6000"/>
              <a:buFont typeface="Book Antiqua"/>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 name="Google Shape;99;p85"/>
          <p:cNvSpPr/>
          <p:nvPr>
            <p:ph idx="2" type="pic"/>
          </p:nvPr>
        </p:nvSpPr>
        <p:spPr>
          <a:xfrm>
            <a:off x="-29499" y="-2236"/>
            <a:ext cx="6814124" cy="6871095"/>
          </a:xfrm>
          <a:prstGeom prst="rect">
            <a:avLst/>
          </a:prstGeom>
          <a:solidFill>
            <a:schemeClr val="lt2"/>
          </a:solidFill>
          <a:ln>
            <a:noFill/>
          </a:ln>
        </p:spPr>
      </p:sp>
      <p:sp>
        <p:nvSpPr>
          <p:cNvPr id="100" name="Google Shape;100;p85"/>
          <p:cNvSpPr txBox="1"/>
          <p:nvPr>
            <p:ph idx="1" type="body"/>
          </p:nvPr>
        </p:nvSpPr>
        <p:spPr>
          <a:xfrm>
            <a:off x="6970326" y="3748958"/>
            <a:ext cx="4786878" cy="2258013"/>
          </a:xfrm>
          <a:prstGeom prst="rect">
            <a:avLst/>
          </a:prstGeom>
          <a:noFill/>
          <a:ln>
            <a:noFill/>
          </a:ln>
        </p:spPr>
        <p:txBody>
          <a:bodyPr anchorCtr="0" anchor="t" bIns="45700" lIns="91425" spcFirstLastPara="1" rIns="0" wrap="square" tIns="0">
            <a:normAutofit/>
          </a:bodyPr>
          <a:lstStyle>
            <a:lvl1pPr indent="-228600" lvl="0" marL="457200" algn="l">
              <a:lnSpc>
                <a:spcPct val="100000"/>
              </a:lnSpc>
              <a:spcBef>
                <a:spcPts val="0"/>
              </a:spcBef>
              <a:spcAft>
                <a:spcPts val="0"/>
              </a:spcAft>
              <a:buSzPts val="1600"/>
              <a:buFont typeface="Courier New"/>
              <a:buNone/>
              <a:defRPr sz="1600">
                <a:solidFill>
                  <a:schemeClr val="lt1"/>
                </a:solidFill>
              </a:defRPr>
            </a:lvl1pPr>
            <a:lvl2pPr indent="-304800" lvl="1" marL="914400" algn="l">
              <a:lnSpc>
                <a:spcPct val="100000"/>
              </a:lnSpc>
              <a:spcBef>
                <a:spcPts val="2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7"/>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chemeClr val="dk1"/>
              </a:buClr>
              <a:buSzPts val="6000"/>
              <a:buFont typeface="Book Antiqua"/>
              <a:buNone/>
              <a:defRPr b="0" i="0" sz="6000" u="none" cap="none" strike="noStrike">
                <a:solidFill>
                  <a:schemeClr val="dk1"/>
                </a:solidFill>
                <a:latin typeface="Book Antiqua"/>
                <a:ea typeface="Book Antiqua"/>
                <a:cs typeface="Book Antiqua"/>
                <a:sym typeface="Book Antiqu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77"/>
          <p:cNvSpPr txBox="1"/>
          <p:nvPr>
            <p:ph idx="1" type="body"/>
          </p:nvPr>
        </p:nvSpPr>
        <p:spPr>
          <a:xfrm>
            <a:off x="1097280" y="2108201"/>
            <a:ext cx="10058400" cy="3760891"/>
          </a:xfrm>
          <a:prstGeom prst="rect">
            <a:avLst/>
          </a:prstGeom>
          <a:noFill/>
          <a:ln>
            <a:noFill/>
          </a:ln>
        </p:spPr>
        <p:txBody>
          <a:bodyPr anchorCtr="0" anchor="t" bIns="45700" lIns="0" spcFirstLastPara="1" rIns="0" wrap="square" tIns="45700">
            <a:normAutofit/>
          </a:bodyPr>
          <a:lstStyle>
            <a:lvl1pPr indent="-355600" lvl="0" marL="457200" marR="0" rtl="0" algn="l">
              <a:lnSpc>
                <a:spcPct val="100000"/>
              </a:lnSpc>
              <a:spcBef>
                <a:spcPts val="1200"/>
              </a:spcBef>
              <a:spcAft>
                <a:spcPts val="0"/>
              </a:spcAft>
              <a:buClr>
                <a:schemeClr val="accent1"/>
              </a:buClr>
              <a:buSzPts val="2000"/>
              <a:buFont typeface="Calibri"/>
              <a:buChar char=" "/>
              <a:defRPr b="0" i="0" sz="2000" u="none" cap="none" strike="noStrike">
                <a:solidFill>
                  <a:schemeClr val="dk1"/>
                </a:solidFill>
                <a:latin typeface="Century Gothic"/>
                <a:ea typeface="Century Gothic"/>
                <a:cs typeface="Century Gothic"/>
                <a:sym typeface="Century Gothic"/>
              </a:defRPr>
            </a:lvl1pPr>
            <a:lvl2pPr indent="-342900" lvl="1" marL="914400" marR="0" rtl="0" algn="l">
              <a:lnSpc>
                <a:spcPct val="100000"/>
              </a:lnSpc>
              <a:spcBef>
                <a:spcPts val="200"/>
              </a:spcBef>
              <a:spcAft>
                <a:spcPts val="0"/>
              </a:spcAft>
              <a:buClr>
                <a:schemeClr val="dk1"/>
              </a:buClr>
              <a:buSzPts val="1800"/>
              <a:buFont typeface="Calibri"/>
              <a:buChar char="◦"/>
              <a:defRPr b="0" i="0" sz="1800" u="none" cap="none" strike="noStrike">
                <a:solidFill>
                  <a:schemeClr val="dk1"/>
                </a:solidFill>
                <a:latin typeface="Century Gothic"/>
                <a:ea typeface="Century Gothic"/>
                <a:cs typeface="Century Gothic"/>
                <a:sym typeface="Century Gothic"/>
              </a:defRPr>
            </a:lvl2pPr>
            <a:lvl3pPr indent="-317500" lvl="2" marL="13716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3pPr>
            <a:lvl4pPr indent="-317500" lvl="3" marL="18288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4pPr>
            <a:lvl5pPr indent="-317500" lvl="4" marL="22860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9pPr>
          </a:lstStyle>
          <a:p/>
        </p:txBody>
      </p:sp>
      <p:sp>
        <p:nvSpPr>
          <p:cNvPr id="12" name="Google Shape;12;p77"/>
          <p:cNvSpPr txBox="1"/>
          <p:nvPr>
            <p:ph idx="11" type="ftr"/>
          </p:nvPr>
        </p:nvSpPr>
        <p:spPr>
          <a:xfrm>
            <a:off x="643051" y="6221324"/>
            <a:ext cx="6818262"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100" u="none" cap="none" strike="noStrike">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3" name="Google Shape;13;p77"/>
          <p:cNvSpPr txBox="1"/>
          <p:nvPr>
            <p:ph idx="12" type="sldNum"/>
          </p:nvPr>
        </p:nvSpPr>
        <p:spPr>
          <a:xfrm>
            <a:off x="10930596" y="6221324"/>
            <a:ext cx="617912" cy="365125"/>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b="0" i="0" sz="1100" u="none" cap="none" strike="noStrike">
                <a:solidFill>
                  <a:schemeClr val="dk1"/>
                </a:solidFill>
                <a:latin typeface="Century Gothic"/>
                <a:ea typeface="Century Gothic"/>
                <a:cs typeface="Century Gothic"/>
                <a:sym typeface="Century Gothic"/>
              </a:defRPr>
            </a:lvl1pPr>
            <a:lvl2pPr indent="0" lvl="1" marL="0" marR="0" rtl="0" algn="r">
              <a:spcBef>
                <a:spcPts val="0"/>
              </a:spcBef>
              <a:buNone/>
              <a:defRPr b="0" i="0" sz="1100" u="none" cap="none" strike="noStrike">
                <a:solidFill>
                  <a:schemeClr val="dk1"/>
                </a:solidFill>
                <a:latin typeface="Century Gothic"/>
                <a:ea typeface="Century Gothic"/>
                <a:cs typeface="Century Gothic"/>
                <a:sym typeface="Century Gothic"/>
              </a:defRPr>
            </a:lvl2pPr>
            <a:lvl3pPr indent="0" lvl="2" marL="0" marR="0" rtl="0" algn="r">
              <a:spcBef>
                <a:spcPts val="0"/>
              </a:spcBef>
              <a:buNone/>
              <a:defRPr b="0" i="0" sz="1100" u="none" cap="none" strike="noStrike">
                <a:solidFill>
                  <a:schemeClr val="dk1"/>
                </a:solidFill>
                <a:latin typeface="Century Gothic"/>
                <a:ea typeface="Century Gothic"/>
                <a:cs typeface="Century Gothic"/>
                <a:sym typeface="Century Gothic"/>
              </a:defRPr>
            </a:lvl3pPr>
            <a:lvl4pPr indent="0" lvl="3" marL="0" marR="0" rtl="0" algn="r">
              <a:spcBef>
                <a:spcPts val="0"/>
              </a:spcBef>
              <a:buNone/>
              <a:defRPr b="0" i="0" sz="1100" u="none" cap="none" strike="noStrike">
                <a:solidFill>
                  <a:schemeClr val="dk1"/>
                </a:solidFill>
                <a:latin typeface="Century Gothic"/>
                <a:ea typeface="Century Gothic"/>
                <a:cs typeface="Century Gothic"/>
                <a:sym typeface="Century Gothic"/>
              </a:defRPr>
            </a:lvl4pPr>
            <a:lvl5pPr indent="0" lvl="4" marL="0" marR="0" rtl="0" algn="r">
              <a:spcBef>
                <a:spcPts val="0"/>
              </a:spcBef>
              <a:buNone/>
              <a:defRPr b="0" i="0" sz="1100" u="none" cap="none" strike="noStrike">
                <a:solidFill>
                  <a:schemeClr val="dk1"/>
                </a:solidFill>
                <a:latin typeface="Century Gothic"/>
                <a:ea typeface="Century Gothic"/>
                <a:cs typeface="Century Gothic"/>
                <a:sym typeface="Century Gothic"/>
              </a:defRPr>
            </a:lvl5pPr>
            <a:lvl6pPr indent="0" lvl="5" marL="0" marR="0" rtl="0" algn="r">
              <a:spcBef>
                <a:spcPts val="0"/>
              </a:spcBef>
              <a:buNone/>
              <a:defRPr b="0" i="0" sz="1100" u="none" cap="none" strike="noStrike">
                <a:solidFill>
                  <a:schemeClr val="dk1"/>
                </a:solidFill>
                <a:latin typeface="Century Gothic"/>
                <a:ea typeface="Century Gothic"/>
                <a:cs typeface="Century Gothic"/>
                <a:sym typeface="Century Gothic"/>
              </a:defRPr>
            </a:lvl6pPr>
            <a:lvl7pPr indent="0" lvl="6" marL="0" marR="0" rtl="0" algn="r">
              <a:spcBef>
                <a:spcPts val="0"/>
              </a:spcBef>
              <a:buNone/>
              <a:defRPr b="0" i="0" sz="1100" u="none" cap="none" strike="noStrike">
                <a:solidFill>
                  <a:schemeClr val="dk1"/>
                </a:solidFill>
                <a:latin typeface="Century Gothic"/>
                <a:ea typeface="Century Gothic"/>
                <a:cs typeface="Century Gothic"/>
                <a:sym typeface="Century Gothic"/>
              </a:defRPr>
            </a:lvl7pPr>
            <a:lvl8pPr indent="0" lvl="7" marL="0" marR="0" rtl="0" algn="r">
              <a:spcBef>
                <a:spcPts val="0"/>
              </a:spcBef>
              <a:buNone/>
              <a:defRPr b="0" i="0" sz="1100" u="none" cap="none" strike="noStrike">
                <a:solidFill>
                  <a:schemeClr val="dk1"/>
                </a:solidFill>
                <a:latin typeface="Century Gothic"/>
                <a:ea typeface="Century Gothic"/>
                <a:cs typeface="Century Gothic"/>
                <a:sym typeface="Century Gothic"/>
              </a:defRPr>
            </a:lvl8pPr>
            <a:lvl9pPr indent="0" lvl="8" marL="0" marR="0" rtl="0" algn="r">
              <a:spcBef>
                <a:spcPts val="0"/>
              </a:spcBef>
              <a:buNone/>
              <a:defRPr b="0"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5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20.png"/><Relationship Id="rId5" Type="http://schemas.openxmlformats.org/officeDocument/2006/relationships/image" Target="../media/image22.png"/><Relationship Id="rId6" Type="http://schemas.openxmlformats.org/officeDocument/2006/relationships/image" Target="../media/image1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25.png"/><Relationship Id="rId5" Type="http://schemas.openxmlformats.org/officeDocument/2006/relationships/image" Target="../media/image22.png"/><Relationship Id="rId6" Type="http://schemas.openxmlformats.org/officeDocument/2006/relationships/image" Target="../media/image2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image" Target="../media/image27.png"/><Relationship Id="rId5" Type="http://schemas.openxmlformats.org/officeDocument/2006/relationships/image" Target="../media/image22.png"/><Relationship Id="rId6" Type="http://schemas.openxmlformats.org/officeDocument/2006/relationships/image" Target="../media/image3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2.png"/><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png"/><Relationship Id="rId4" Type="http://schemas.openxmlformats.org/officeDocument/2006/relationships/image" Target="../media/image12.png"/><Relationship Id="rId5" Type="http://schemas.openxmlformats.org/officeDocument/2006/relationships/image" Target="../media/image55.png"/><Relationship Id="rId6"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8.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8.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2.png"/><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2.png"/><Relationship Id="rId4" Type="http://schemas.openxmlformats.org/officeDocument/2006/relationships/image" Target="../media/image5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2.png"/><Relationship Id="rId4" Type="http://schemas.openxmlformats.org/officeDocument/2006/relationships/image" Target="../media/image3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12.png"/><Relationship Id="rId4" Type="http://schemas.openxmlformats.org/officeDocument/2006/relationships/image" Target="../media/image3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12.png"/><Relationship Id="rId4" Type="http://schemas.openxmlformats.org/officeDocument/2006/relationships/image" Target="../media/image3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12.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39.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12.png"/><Relationship Id="rId4" Type="http://schemas.openxmlformats.org/officeDocument/2006/relationships/image" Target="../media/image4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4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12.png"/><Relationship Id="rId4" Type="http://schemas.openxmlformats.org/officeDocument/2006/relationships/image" Target="../media/image3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12.png"/><Relationship Id="rId4" Type="http://schemas.openxmlformats.org/officeDocument/2006/relationships/image" Target="../media/image6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12.png"/><Relationship Id="rId4" Type="http://schemas.openxmlformats.org/officeDocument/2006/relationships/image" Target="../media/image4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12.png"/><Relationship Id="rId4" Type="http://schemas.openxmlformats.org/officeDocument/2006/relationships/image" Target="../media/image4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12.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12.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12.png"/><Relationship Id="rId4" Type="http://schemas.openxmlformats.org/officeDocument/2006/relationships/image" Target="../media/image5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12.png"/><Relationship Id="rId4" Type="http://schemas.openxmlformats.org/officeDocument/2006/relationships/image" Target="../media/image76.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12.png"/><Relationship Id="rId4" Type="http://schemas.openxmlformats.org/officeDocument/2006/relationships/image" Target="../media/image53.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5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60.png"/><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5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12.png"/><Relationship Id="rId4" Type="http://schemas.openxmlformats.org/officeDocument/2006/relationships/image" Target="../media/image5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12.png"/><Relationship Id="rId4" Type="http://schemas.openxmlformats.org/officeDocument/2006/relationships/image" Target="../media/image5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12.png"/><Relationship Id="rId4" Type="http://schemas.openxmlformats.org/officeDocument/2006/relationships/image" Target="../media/image63.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12.png"/><Relationship Id="rId4" Type="http://schemas.openxmlformats.org/officeDocument/2006/relationships/image" Target="../media/image2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8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0.xml"/><Relationship Id="rId3" Type="http://schemas.openxmlformats.org/officeDocument/2006/relationships/image" Target="../media/image15.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12.png"/><Relationship Id="rId4" Type="http://schemas.openxmlformats.org/officeDocument/2006/relationships/image" Target="../media/image2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12.png"/><Relationship Id="rId4" Type="http://schemas.openxmlformats.org/officeDocument/2006/relationships/image" Target="../media/image79.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12.png"/><Relationship Id="rId4" Type="http://schemas.openxmlformats.org/officeDocument/2006/relationships/image" Target="../media/image78.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6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12.png"/><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12.png"/><Relationship Id="rId4" Type="http://schemas.openxmlformats.org/officeDocument/2006/relationships/image" Target="../media/image7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2.png"/><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2.png"/><Relationship Id="rId4" Type="http://schemas.openxmlformats.org/officeDocument/2006/relationships/image" Target="../media/image7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12.png"/><Relationship Id="rId4" Type="http://schemas.openxmlformats.org/officeDocument/2006/relationships/image" Target="../media/image3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43.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12.png"/><Relationship Id="rId4" Type="http://schemas.openxmlformats.org/officeDocument/2006/relationships/image" Target="../media/image30.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12.png"/><Relationship Id="rId4" Type="http://schemas.openxmlformats.org/officeDocument/2006/relationships/image" Target="../media/image30.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12.png"/><Relationship Id="rId4" Type="http://schemas.openxmlformats.org/officeDocument/2006/relationships/image" Target="../media/image7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6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12.png"/><Relationship Id="rId4" Type="http://schemas.openxmlformats.org/officeDocument/2006/relationships/image" Target="../media/image80.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12.png"/><Relationship Id="rId4" Type="http://schemas.openxmlformats.org/officeDocument/2006/relationships/image" Target="../media/image80.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77.png"/><Relationship Id="rId4" Type="http://schemas.openxmlformats.org/officeDocument/2006/relationships/hyperlink" Target="https://www.icc-ccs.org/piracy-reporting-centre/live-piracy-map" TargetMode="External"/><Relationship Id="rId5" Type="http://schemas.openxmlformats.org/officeDocument/2006/relationships/hyperlink" Target="https://www.icc-ccs.org/piracy-reporting-centre/live-piracy-map"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12.png"/><Relationship Id="rId4" Type="http://schemas.openxmlformats.org/officeDocument/2006/relationships/image" Target="../media/image30.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12.png"/><Relationship Id="rId4" Type="http://schemas.openxmlformats.org/officeDocument/2006/relationships/image" Target="../media/image31.png"/><Relationship Id="rId5" Type="http://schemas.openxmlformats.org/officeDocument/2006/relationships/image" Target="../media/image75.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18.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3.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18.png"/><Relationship Id="rId4" Type="http://schemas.openxmlformats.org/officeDocument/2006/relationships/image" Target="../media/image1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18.png"/><Relationship Id="rId4" Type="http://schemas.openxmlformats.org/officeDocument/2006/relationships/image" Target="../media/image1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18.png"/><Relationship Id="rId4" Type="http://schemas.openxmlformats.org/officeDocument/2006/relationships/image" Target="../media/image1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18.png"/><Relationship Id="rId4" Type="http://schemas.openxmlformats.org/officeDocument/2006/relationships/image" Target="../media/image1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18.png"/><Relationship Id="rId4" Type="http://schemas.openxmlformats.org/officeDocument/2006/relationships/image" Target="../media/image1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 Id="rId3" Type="http://schemas.openxmlformats.org/officeDocument/2006/relationships/image" Target="../media/image12.png"/><Relationship Id="rId4" Type="http://schemas.openxmlformats.org/officeDocument/2006/relationships/image" Target="../media/image7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6.xml"/><Relationship Id="rId3" Type="http://schemas.openxmlformats.org/officeDocument/2006/relationships/image" Target="../media/image7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
          <p:cNvSpPr txBox="1"/>
          <p:nvPr>
            <p:ph type="ctrTitle"/>
          </p:nvPr>
        </p:nvSpPr>
        <p:spPr>
          <a:xfrm>
            <a:off x="6095521" y="-254022"/>
            <a:ext cx="6162084" cy="2579052"/>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Book Antiqua"/>
              <a:buNone/>
            </a:pPr>
            <a:r>
              <a:rPr lang="en-US" sz="4800"/>
              <a:t>Sicurezza informatica nel settore marittimo</a:t>
            </a:r>
            <a:endParaRPr/>
          </a:p>
        </p:txBody>
      </p:sp>
      <p:sp>
        <p:nvSpPr>
          <p:cNvPr id="107" name="Google Shape;107;p1"/>
          <p:cNvSpPr txBox="1"/>
          <p:nvPr>
            <p:ph idx="1" type="subTitle"/>
          </p:nvPr>
        </p:nvSpPr>
        <p:spPr>
          <a:xfrm>
            <a:off x="7128152" y="5248834"/>
            <a:ext cx="4323426" cy="1008925"/>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600"/>
              <a:buNone/>
            </a:pPr>
            <a:r>
              <a:rPr lang="en-US"/>
              <a:t>PRESENTAZIONE A CURA DI: </a:t>
            </a:r>
            <a:endParaRPr/>
          </a:p>
          <a:p>
            <a:pPr indent="0" lvl="0" marL="0" rtl="0" algn="l">
              <a:lnSpc>
                <a:spcPct val="100000"/>
              </a:lnSpc>
              <a:spcBef>
                <a:spcPts val="0"/>
              </a:spcBef>
              <a:spcAft>
                <a:spcPts val="0"/>
              </a:spcAft>
              <a:buSzPts val="1600"/>
              <a:buNone/>
            </a:pPr>
            <a:r>
              <a:rPr lang="en-US"/>
              <a:t>MARIA LAMBROU</a:t>
            </a:r>
            <a:endParaRPr/>
          </a:p>
        </p:txBody>
      </p:sp>
      <p:sp>
        <p:nvSpPr>
          <p:cNvPr id="108" name="Google Shape;108;p1"/>
          <p:cNvSpPr txBox="1"/>
          <p:nvPr>
            <p:ph idx="3" type="body"/>
          </p:nvPr>
        </p:nvSpPr>
        <p:spPr>
          <a:xfrm>
            <a:off x="6131165" y="2409335"/>
            <a:ext cx="5367131" cy="100892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sz="3600"/>
              <a:t>CSP002_SS_M</a:t>
            </a:r>
            <a:endParaRPr/>
          </a:p>
          <a:p>
            <a:pPr indent="0" lvl="0" marL="0" rtl="0" algn="l">
              <a:lnSpc>
                <a:spcPct val="100000"/>
              </a:lnSpc>
              <a:spcBef>
                <a:spcPts val="1400"/>
              </a:spcBef>
              <a:spcAft>
                <a:spcPts val="0"/>
              </a:spcAft>
              <a:buSzPts val="3600"/>
              <a:buNone/>
            </a:pPr>
            <a:r>
              <a:rPr lang="en-US" sz="3600"/>
              <a:t>Ecosistemi marittimi sicuri e incentrati sull'uomo</a:t>
            </a:r>
            <a:endParaRPr/>
          </a:p>
        </p:txBody>
      </p:sp>
      <p:sp>
        <p:nvSpPr>
          <p:cNvPr id="109" name="Google Shape;109;p1"/>
          <p:cNvSpPr/>
          <p:nvPr/>
        </p:nvSpPr>
        <p:spPr>
          <a:xfrm rot="10800000">
            <a:off x="3507757" y="-11160"/>
            <a:ext cx="2553080" cy="6858841"/>
          </a:xfrm>
          <a:custGeom>
            <a:rect b="b" l="l" r="r" t="t"/>
            <a:pathLst>
              <a:path extrusionOk="0" h="6858841" w="2553080">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black and white cover with blue squares&#10;&#10;Description automatically generated" id="110" name="Google Shape;110;p1"/>
          <p:cNvPicPr preferRelativeResize="0"/>
          <p:nvPr>
            <p:ph idx="2" type="pic"/>
          </p:nvPr>
        </p:nvPicPr>
        <p:blipFill rotWithShape="1">
          <a:blip r:embed="rId3">
            <a:alphaModFix/>
          </a:blip>
          <a:srcRect b="783" l="0" r="0" t="784"/>
          <a:stretch/>
        </p:blipFill>
        <p:spPr>
          <a:xfrm>
            <a:off x="0" y="-2235"/>
            <a:ext cx="5840730" cy="6862275"/>
          </a:xfrm>
          <a:prstGeom prst="rect">
            <a:avLst/>
          </a:prstGeom>
          <a:solidFill>
            <a:schemeClr val="lt2"/>
          </a:solid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10"/>
          <p:cNvSpPr txBox="1"/>
          <p:nvPr>
            <p:ph type="ctrTitle"/>
          </p:nvPr>
        </p:nvSpPr>
        <p:spPr>
          <a:xfrm>
            <a:off x="6599787" y="0"/>
            <a:ext cx="4786877" cy="98322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Schema di formazione</a:t>
            </a:r>
            <a:endParaRPr/>
          </a:p>
        </p:txBody>
      </p:sp>
      <p:sp>
        <p:nvSpPr>
          <p:cNvPr id="220" name="Google Shape;220;p10"/>
          <p:cNvSpPr txBox="1"/>
          <p:nvPr>
            <p:ph idx="1" type="subTitle"/>
          </p:nvPr>
        </p:nvSpPr>
        <p:spPr>
          <a:xfrm>
            <a:off x="6599787" y="1163112"/>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Giorno 1</a:t>
            </a:r>
            <a:endParaRPr/>
          </a:p>
        </p:txBody>
      </p:sp>
      <p:sp>
        <p:nvSpPr>
          <p:cNvPr id="221" name="Google Shape;221;p10"/>
          <p:cNvSpPr txBox="1"/>
          <p:nvPr>
            <p:ph idx="3" type="body"/>
          </p:nvPr>
        </p:nvSpPr>
        <p:spPr>
          <a:xfrm>
            <a:off x="6398825" y="2590277"/>
            <a:ext cx="4796710" cy="401939"/>
          </a:xfrm>
          <a:prstGeom prst="rect">
            <a:avLst/>
          </a:prstGeom>
          <a:noFill/>
          <a:ln>
            <a:noFill/>
          </a:ln>
        </p:spPr>
        <p:txBody>
          <a:bodyPr anchorCtr="0" anchor="b" bIns="45700" lIns="91425" spcFirstLastPara="1" rIns="0" wrap="square" tIns="0">
            <a:noAutofit/>
          </a:bodyPr>
          <a:lstStyle/>
          <a:p>
            <a:pPr indent="0" lvl="0" marL="0" rtl="0" algn="l">
              <a:lnSpc>
                <a:spcPct val="100000"/>
              </a:lnSpc>
              <a:spcBef>
                <a:spcPts val="0"/>
              </a:spcBef>
              <a:spcAft>
                <a:spcPts val="0"/>
              </a:spcAft>
              <a:buSzPts val="1600"/>
              <a:buFont typeface="Courier New"/>
              <a:buNone/>
            </a:pPr>
            <a:r>
              <a:rPr lang="en-US" sz="1600"/>
              <a:t>Argomento-2: Sicurezza informatica</a:t>
            </a:r>
            <a:endParaRPr/>
          </a:p>
        </p:txBody>
      </p:sp>
      <p:sp>
        <p:nvSpPr>
          <p:cNvPr id="222" name="Google Shape;222;p10"/>
          <p:cNvSpPr txBox="1"/>
          <p:nvPr>
            <p:ph idx="4" type="body"/>
          </p:nvPr>
        </p:nvSpPr>
        <p:spPr>
          <a:xfrm>
            <a:off x="6415872" y="3020229"/>
            <a:ext cx="5592211" cy="817345"/>
          </a:xfrm>
          <a:prstGeom prst="rect">
            <a:avLst/>
          </a:prstGeom>
          <a:noFill/>
          <a:ln>
            <a:noFill/>
          </a:ln>
        </p:spPr>
        <p:txBody>
          <a:bodyPr anchorCtr="0" anchor="t" bIns="45700" lIns="91425" spcFirstLastPara="1" rIns="0" wrap="square" tIns="45700">
            <a:noAutofit/>
          </a:bodyPr>
          <a:lstStyle/>
          <a:p>
            <a:pPr indent="0" lvl="0" marL="0" rtl="0" algn="l">
              <a:lnSpc>
                <a:spcPct val="100000"/>
              </a:lnSpc>
              <a:spcBef>
                <a:spcPts val="0"/>
              </a:spcBef>
              <a:spcAft>
                <a:spcPts val="0"/>
              </a:spcAft>
              <a:buSzPts val="1400"/>
              <a:buNone/>
            </a:pPr>
            <a:r>
              <a:rPr lang="en-US"/>
              <a:t>Obiettivi</a:t>
            </a:r>
            <a:endParaRPr/>
          </a:p>
          <a:p>
            <a:pPr indent="0" lvl="0" marL="0" rtl="0" algn="l">
              <a:lnSpc>
                <a:spcPct val="100000"/>
              </a:lnSpc>
              <a:spcBef>
                <a:spcPts val="600"/>
              </a:spcBef>
              <a:spcAft>
                <a:spcPts val="0"/>
              </a:spcAft>
              <a:buSzPts val="1400"/>
              <a:buNone/>
            </a:pPr>
            <a:r>
              <a:rPr lang="en-US"/>
              <a:t>Metodologie e strumenti</a:t>
            </a:r>
            <a:endParaRPr/>
          </a:p>
        </p:txBody>
      </p:sp>
      <p:sp>
        <p:nvSpPr>
          <p:cNvPr id="223" name="Google Shape;223;p10"/>
          <p:cNvSpPr txBox="1"/>
          <p:nvPr>
            <p:ph idx="5" type="body"/>
          </p:nvPr>
        </p:nvSpPr>
        <p:spPr>
          <a:xfrm>
            <a:off x="6391897" y="4233830"/>
            <a:ext cx="5188800" cy="401939"/>
          </a:xfrm>
          <a:prstGeom prst="rect">
            <a:avLst/>
          </a:prstGeom>
          <a:noFill/>
          <a:ln>
            <a:noFill/>
          </a:ln>
        </p:spPr>
        <p:txBody>
          <a:bodyPr anchorCtr="0" anchor="b" bIns="45700" lIns="91425" spcFirstLastPara="1" rIns="0" wrap="square" tIns="0">
            <a:noAutofit/>
          </a:bodyPr>
          <a:lstStyle/>
          <a:p>
            <a:pPr indent="0" lvl="0" marL="0" rtl="0" algn="l">
              <a:lnSpc>
                <a:spcPct val="100000"/>
              </a:lnSpc>
              <a:spcBef>
                <a:spcPts val="0"/>
              </a:spcBef>
              <a:spcAft>
                <a:spcPts val="0"/>
              </a:spcAft>
              <a:buSzPts val="1600"/>
              <a:buNone/>
            </a:pPr>
            <a:r>
              <a:rPr lang="en-US" sz="1600"/>
              <a:t>Argomento 3: Concetti di base della difesa informatica</a:t>
            </a:r>
            <a:endParaRPr/>
          </a:p>
          <a:p>
            <a:pPr indent="0" lvl="0" marL="0" rtl="0" algn="l">
              <a:lnSpc>
                <a:spcPct val="100000"/>
              </a:lnSpc>
              <a:spcBef>
                <a:spcPts val="600"/>
              </a:spcBef>
              <a:spcAft>
                <a:spcPts val="0"/>
              </a:spcAft>
              <a:buSzPts val="1600"/>
              <a:buNone/>
            </a:pPr>
            <a:r>
              <a:t/>
            </a:r>
            <a:endParaRPr sz="1600"/>
          </a:p>
          <a:p>
            <a:pPr indent="0" lvl="0" marL="0" rtl="0" algn="l">
              <a:lnSpc>
                <a:spcPct val="100000"/>
              </a:lnSpc>
              <a:spcBef>
                <a:spcPts val="600"/>
              </a:spcBef>
              <a:spcAft>
                <a:spcPts val="0"/>
              </a:spcAft>
              <a:buSzPts val="1600"/>
              <a:buNone/>
            </a:pPr>
            <a:r>
              <a:rPr lang="en-US" sz="1600"/>
              <a:t> </a:t>
            </a:r>
            <a:endParaRPr/>
          </a:p>
        </p:txBody>
      </p:sp>
      <p:sp>
        <p:nvSpPr>
          <p:cNvPr id="224" name="Google Shape;224;p10"/>
          <p:cNvSpPr txBox="1"/>
          <p:nvPr>
            <p:ph idx="6" type="body"/>
          </p:nvPr>
        </p:nvSpPr>
        <p:spPr>
          <a:xfrm>
            <a:off x="6440695" y="3969264"/>
            <a:ext cx="5502565" cy="529133"/>
          </a:xfrm>
          <a:prstGeom prst="rect">
            <a:avLst/>
          </a:prstGeom>
          <a:noFill/>
          <a:ln>
            <a:noFill/>
          </a:ln>
        </p:spPr>
        <p:txBody>
          <a:bodyPr anchorCtr="0" anchor="t" bIns="45700" lIns="91425" spcFirstLastPara="1" rIns="0" wrap="square" tIns="45700">
            <a:noAutofit/>
          </a:bodyPr>
          <a:lstStyle/>
          <a:p>
            <a:pPr indent="0" lvl="0" marL="0" rtl="0" algn="l">
              <a:lnSpc>
                <a:spcPct val="100000"/>
              </a:lnSpc>
              <a:spcBef>
                <a:spcPts val="0"/>
              </a:spcBef>
              <a:spcAft>
                <a:spcPts val="0"/>
              </a:spcAft>
              <a:buSzPts val="1400"/>
              <a:buNone/>
            </a:pPr>
            <a:r>
              <a:rPr lang="en-US"/>
              <a:t>Crittografia</a:t>
            </a:r>
            <a:endParaRPr/>
          </a:p>
          <a:p>
            <a:pPr indent="0" lvl="0" marL="0" rtl="0" algn="l">
              <a:lnSpc>
                <a:spcPct val="100000"/>
              </a:lnSpc>
              <a:spcBef>
                <a:spcPts val="600"/>
              </a:spcBef>
              <a:spcAft>
                <a:spcPts val="0"/>
              </a:spcAft>
              <a:buSzPts val="1400"/>
              <a:buNone/>
            </a:pPr>
            <a:r>
              <a:rPr lang="en-US"/>
              <a:t>Funzioni di hash</a:t>
            </a:r>
            <a:endParaRPr/>
          </a:p>
          <a:p>
            <a:pPr indent="0" lvl="0" marL="0" rtl="0" algn="l">
              <a:lnSpc>
                <a:spcPct val="100000"/>
              </a:lnSpc>
              <a:spcBef>
                <a:spcPts val="600"/>
              </a:spcBef>
              <a:spcAft>
                <a:spcPts val="0"/>
              </a:spcAft>
              <a:buSzPts val="1400"/>
              <a:buNone/>
            </a:pPr>
            <a:r>
              <a:rPr lang="en-US"/>
              <a:t>Protocolli di sicurezza</a:t>
            </a:r>
            <a:endParaRPr/>
          </a:p>
          <a:p>
            <a:pPr indent="0" lvl="0" marL="0" rtl="0" algn="l">
              <a:lnSpc>
                <a:spcPct val="100000"/>
              </a:lnSpc>
              <a:spcBef>
                <a:spcPts val="600"/>
              </a:spcBef>
              <a:spcAft>
                <a:spcPts val="0"/>
              </a:spcAft>
              <a:buSzPts val="1400"/>
              <a:buNone/>
            </a:pPr>
            <a:r>
              <a:rPr lang="en-US"/>
              <a:t>Autenticazione degli utenti e controllo degli accessi</a:t>
            </a:r>
            <a:endParaRPr/>
          </a:p>
          <a:p>
            <a:pPr indent="0" lvl="0" marL="0" rtl="0" algn="l">
              <a:lnSpc>
                <a:spcPct val="100000"/>
              </a:lnSpc>
              <a:spcBef>
                <a:spcPts val="600"/>
              </a:spcBef>
              <a:spcAft>
                <a:spcPts val="0"/>
              </a:spcAft>
              <a:buSzPts val="1400"/>
              <a:buNone/>
            </a:pPr>
            <a:r>
              <a:rPr lang="en-US"/>
              <a:t>Compartimentazione e semplificazione</a:t>
            </a:r>
            <a:endParaRPr/>
          </a:p>
          <a:p>
            <a:pPr indent="0" lvl="0" marL="0" rtl="0" algn="l">
              <a:lnSpc>
                <a:spcPct val="100000"/>
              </a:lnSpc>
              <a:spcBef>
                <a:spcPts val="600"/>
              </a:spcBef>
              <a:spcAft>
                <a:spcPts val="0"/>
              </a:spcAft>
              <a:buSzPts val="1400"/>
              <a:buNone/>
            </a:pPr>
            <a:r>
              <a:rPr lang="en-US"/>
              <a:t>Rilevamento e prevenzione delle intrusioni</a:t>
            </a:r>
            <a:endParaRPr/>
          </a:p>
          <a:p>
            <a:pPr indent="0" lvl="0" marL="0" rtl="0" algn="l">
              <a:lnSpc>
                <a:spcPct val="100000"/>
              </a:lnSpc>
              <a:spcBef>
                <a:spcPts val="600"/>
              </a:spcBef>
              <a:spcAft>
                <a:spcPts val="0"/>
              </a:spcAft>
              <a:buSzPts val="1400"/>
              <a:buNone/>
            </a:pPr>
            <a:r>
              <a:t/>
            </a:r>
            <a:endParaRPr/>
          </a:p>
        </p:txBody>
      </p:sp>
      <p:grpSp>
        <p:nvGrpSpPr>
          <p:cNvPr id="225" name="Google Shape;225;p10"/>
          <p:cNvGrpSpPr/>
          <p:nvPr/>
        </p:nvGrpSpPr>
        <p:grpSpPr>
          <a:xfrm>
            <a:off x="3084061" y="0"/>
            <a:ext cx="2959129" cy="6871447"/>
            <a:chOff x="3084061" y="0"/>
            <a:chExt cx="2959129" cy="6871447"/>
          </a:xfrm>
        </p:grpSpPr>
        <p:sp>
          <p:nvSpPr>
            <p:cNvPr id="226" name="Google Shape;226;p10"/>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cxnSp>
          <p:nvCxnSpPr>
            <p:cNvPr id="227" name="Google Shape;227;p10"/>
            <p:cNvCxnSpPr/>
            <p:nvPr/>
          </p:nvCxnSpPr>
          <p:spPr>
            <a:xfrm flipH="1">
              <a:off x="3084061" y="0"/>
              <a:ext cx="1822122" cy="6871447"/>
            </a:xfrm>
            <a:prstGeom prst="straightConnector1">
              <a:avLst/>
            </a:prstGeom>
            <a:noFill/>
            <a:ln cap="flat" cmpd="sng" w="22225">
              <a:solidFill>
                <a:schemeClr val="dk2"/>
              </a:solidFill>
              <a:prstDash val="solid"/>
              <a:round/>
              <a:headEnd len="sm" w="sm" type="none"/>
              <a:tailEnd len="sm" w="sm" type="none"/>
            </a:ln>
          </p:spPr>
        </p:cxnSp>
      </p:grpSp>
      <p:pic>
        <p:nvPicPr>
          <p:cNvPr descr="A cup of coffee and a notebook on a table&#10;&#10;Description automatically generated" id="228" name="Google Shape;228;p10"/>
          <p:cNvPicPr preferRelativeResize="0"/>
          <p:nvPr>
            <p:ph idx="2" type="pic"/>
          </p:nvPr>
        </p:nvPicPr>
        <p:blipFill rotWithShape="1">
          <a:blip r:embed="rId3">
            <a:alphaModFix/>
          </a:blip>
          <a:srcRect b="0" l="13124" r="13124" t="0"/>
          <a:stretch/>
        </p:blipFill>
        <p:spPr>
          <a:xfrm>
            <a:off x="106080" y="41028"/>
            <a:ext cx="5840730" cy="6862275"/>
          </a:xfrm>
          <a:prstGeom prst="rect">
            <a:avLst/>
          </a:prstGeom>
          <a:solidFill>
            <a:schemeClr val="lt2"/>
          </a:solidFill>
          <a:ln>
            <a:noFill/>
          </a:ln>
        </p:spPr>
      </p:pic>
      <p:sp>
        <p:nvSpPr>
          <p:cNvPr id="229" name="Google Shape;229;p10"/>
          <p:cNvSpPr txBox="1"/>
          <p:nvPr/>
        </p:nvSpPr>
        <p:spPr>
          <a:xfrm>
            <a:off x="6398825" y="1646491"/>
            <a:ext cx="4796710" cy="401939"/>
          </a:xfrm>
          <a:prstGeom prst="rect">
            <a:avLst/>
          </a:prstGeom>
          <a:noFill/>
          <a:ln>
            <a:noFill/>
          </a:ln>
        </p:spPr>
        <p:txBody>
          <a:bodyPr anchorCtr="0" anchor="b" bIns="45700" lIns="91425" spcFirstLastPara="1" rIns="0" wrap="square" tIns="0">
            <a:noAutofit/>
          </a:bodyPr>
          <a:lstStyle/>
          <a:p>
            <a:pPr indent="0" lvl="0" marL="0" marR="0" rtl="0" algn="l">
              <a:lnSpc>
                <a:spcPct val="100000"/>
              </a:lnSpc>
              <a:spcBef>
                <a:spcPts val="0"/>
              </a:spcBef>
              <a:spcAft>
                <a:spcPts val="0"/>
              </a:spcAft>
              <a:buClr>
                <a:schemeClr val="accent1"/>
              </a:buClr>
              <a:buSzPts val="1600"/>
              <a:buFont typeface="Courier New"/>
              <a:buNone/>
            </a:pPr>
            <a:r>
              <a:rPr lang="en-US" sz="1600">
                <a:solidFill>
                  <a:schemeClr val="accent1"/>
                </a:solidFill>
                <a:latin typeface="Century Gothic"/>
                <a:ea typeface="Century Gothic"/>
                <a:cs typeface="Century Gothic"/>
                <a:sym typeface="Century Gothic"/>
              </a:rPr>
              <a:t>Argomento-1: Introduzione alla sicurezza informatica marittima</a:t>
            </a:r>
            <a:endParaRPr/>
          </a:p>
        </p:txBody>
      </p:sp>
      <p:sp>
        <p:nvSpPr>
          <p:cNvPr id="230" name="Google Shape;230;p10"/>
          <p:cNvSpPr txBox="1"/>
          <p:nvPr/>
        </p:nvSpPr>
        <p:spPr>
          <a:xfrm>
            <a:off x="6415871" y="2076443"/>
            <a:ext cx="5592211" cy="817345"/>
          </a:xfrm>
          <a:prstGeom prst="rect">
            <a:avLst/>
          </a:prstGeom>
          <a:noFill/>
          <a:ln>
            <a:noFill/>
          </a:ln>
        </p:spPr>
        <p:txBody>
          <a:bodyPr anchorCtr="0" anchor="t" bIns="45700" lIns="91425" spcFirstLastPara="1" rIns="0" wrap="square" tIns="45700">
            <a:noAutofit/>
          </a:bodyPr>
          <a:lstStyle/>
          <a:p>
            <a:pPr indent="0" lvl="0" marL="0" marR="0" rtl="0" algn="l">
              <a:lnSpc>
                <a:spcPct val="100000"/>
              </a:lnSpc>
              <a:spcBef>
                <a:spcPts val="0"/>
              </a:spcBef>
              <a:spcAft>
                <a:spcPts val="0"/>
              </a:spcAft>
              <a:buClr>
                <a:schemeClr val="accent1"/>
              </a:buClr>
              <a:buSzPts val="1400"/>
              <a:buFont typeface="Calibri"/>
              <a:buNone/>
            </a:pPr>
            <a:r>
              <a:rPr lang="en-US" sz="1400">
                <a:solidFill>
                  <a:schemeClr val="lt1"/>
                </a:solidFill>
                <a:latin typeface="Century Gothic"/>
                <a:ea typeface="Century Gothic"/>
                <a:cs typeface="Century Gothic"/>
                <a:sym typeface="Century Gothic"/>
              </a:rPr>
              <a:t>Il paesaggio: stakeholder, attori della minaccia, preoccupazioni</a:t>
            </a:r>
            <a:endParaRPr/>
          </a:p>
          <a:p>
            <a:pPr indent="0" lvl="0" marL="0" marR="0" rtl="0" algn="l">
              <a:lnSpc>
                <a:spcPct val="100000"/>
              </a:lnSpc>
              <a:spcBef>
                <a:spcPts val="600"/>
              </a:spcBef>
              <a:spcAft>
                <a:spcPts val="0"/>
              </a:spcAft>
              <a:buClr>
                <a:schemeClr val="accent1"/>
              </a:buClr>
              <a:buSzPts val="1400"/>
              <a:buFont typeface="Calibri"/>
              <a:buNone/>
            </a:pPr>
            <a:r>
              <a:rPr lang="en-US" sz="1400">
                <a:solidFill>
                  <a:schemeClr val="lt1"/>
                </a:solidFill>
                <a:latin typeface="Century Gothic"/>
                <a:ea typeface="Century Gothic"/>
                <a:cs typeface="Century Gothic"/>
                <a:sym typeface="Century Gothic"/>
              </a:rPr>
              <a:t>Regolamenti e raccomandazioni</a:t>
            </a:r>
            <a:endParaRPr/>
          </a:p>
        </p:txBody>
      </p:sp>
      <p:sp>
        <p:nvSpPr>
          <p:cNvPr id="231" name="Google Shape;231;p10"/>
          <p:cNvSpPr txBox="1"/>
          <p:nvPr/>
        </p:nvSpPr>
        <p:spPr>
          <a:xfrm>
            <a:off x="6309373" y="5714073"/>
            <a:ext cx="6980092" cy="346029"/>
          </a:xfrm>
          <a:prstGeom prst="rect">
            <a:avLst/>
          </a:prstGeom>
          <a:noFill/>
          <a:ln>
            <a:noFill/>
          </a:ln>
        </p:spPr>
        <p:txBody>
          <a:bodyPr anchorCtr="0" anchor="t" bIns="45700" lIns="91425" spcFirstLastPara="1" rIns="91425" wrap="square" tIns="45700">
            <a:noAutofit/>
          </a:bodyPr>
          <a:lstStyle/>
          <a:p>
            <a:pPr indent="-101600" lvl="0" marL="91440" marR="0" rtl="0" algn="l">
              <a:lnSpc>
                <a:spcPct val="100000"/>
              </a:lnSpc>
              <a:spcBef>
                <a:spcPts val="0"/>
              </a:spcBef>
              <a:spcAft>
                <a:spcPts val="0"/>
              </a:spcAft>
              <a:buClr>
                <a:schemeClr val="accent1"/>
              </a:buClr>
              <a:buSzPts val="1600"/>
              <a:buFont typeface="Calibri"/>
              <a:buChar char=" "/>
            </a:pPr>
            <a:r>
              <a:rPr lang="en-US" sz="1600">
                <a:solidFill>
                  <a:schemeClr val="accent1"/>
                </a:solidFill>
                <a:latin typeface="Century Gothic"/>
                <a:ea typeface="Century Gothic"/>
                <a:cs typeface="Century Gothic"/>
                <a:sym typeface="Century Gothic"/>
              </a:rPr>
              <a:t>Argomento 4: Attacchi</a:t>
            </a:r>
            <a:endParaRPr/>
          </a:p>
        </p:txBody>
      </p:sp>
      <p:sp>
        <p:nvSpPr>
          <p:cNvPr id="232" name="Google Shape;232;p10"/>
          <p:cNvSpPr txBox="1"/>
          <p:nvPr/>
        </p:nvSpPr>
        <p:spPr>
          <a:xfrm>
            <a:off x="6460694" y="6050397"/>
            <a:ext cx="5502564" cy="852906"/>
          </a:xfrm>
          <a:prstGeom prst="rect">
            <a:avLst/>
          </a:prstGeom>
          <a:noFill/>
          <a:ln>
            <a:noFill/>
          </a:ln>
        </p:spPr>
        <p:txBody>
          <a:bodyPr anchorCtr="0" anchor="t" bIns="45700" lIns="0" spcFirstLastPara="1" rIns="0" wrap="square" tIns="45700">
            <a:normAutofit/>
          </a:bodyPr>
          <a:lstStyle/>
          <a:p>
            <a:pPr indent="-91440" lvl="0" marL="91440" marR="0" rtl="0" algn="l">
              <a:lnSpc>
                <a:spcPct val="100000"/>
              </a:lnSpc>
              <a:spcBef>
                <a:spcPts val="0"/>
              </a:spcBef>
              <a:spcAft>
                <a:spcPts val="0"/>
              </a:spcAft>
              <a:buClr>
                <a:schemeClr val="accent1"/>
              </a:buClr>
              <a:buSzPts val="1400"/>
              <a:buFont typeface="Calibri"/>
              <a:buChar char=" "/>
            </a:pPr>
            <a:r>
              <a:rPr lang="en-US" sz="1400">
                <a:solidFill>
                  <a:schemeClr val="lt1"/>
                </a:solidFill>
                <a:latin typeface="Century Gothic"/>
                <a:ea typeface="Century Gothic"/>
                <a:cs typeface="Century Gothic"/>
                <a:sym typeface="Century Gothic"/>
              </a:rPr>
              <a:t>Categorie di malware</a:t>
            </a:r>
            <a:endParaRPr/>
          </a:p>
          <a:p>
            <a:pPr indent="-91440" lvl="0" marL="91440" marR="0" rtl="0" algn="l">
              <a:lnSpc>
                <a:spcPct val="100000"/>
              </a:lnSpc>
              <a:spcBef>
                <a:spcPts val="600"/>
              </a:spcBef>
              <a:spcAft>
                <a:spcPts val="0"/>
              </a:spcAft>
              <a:buClr>
                <a:schemeClr val="accent1"/>
              </a:buClr>
              <a:buSzPts val="1400"/>
              <a:buFont typeface="Calibri"/>
              <a:buChar char=" "/>
            </a:pPr>
            <a:r>
              <a:rPr lang="en-US" sz="1400">
                <a:solidFill>
                  <a:schemeClr val="lt1"/>
                </a:solidFill>
                <a:latin typeface="Century Gothic"/>
                <a:ea typeface="Century Gothic"/>
                <a:cs typeface="Century Gothic"/>
                <a:sym typeface="Century Gothic"/>
              </a:rPr>
              <a:t>Guerra elettronica</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11"/>
          <p:cNvSpPr txBox="1"/>
          <p:nvPr>
            <p:ph type="ctrTitle"/>
          </p:nvPr>
        </p:nvSpPr>
        <p:spPr>
          <a:xfrm>
            <a:off x="646789" y="10020"/>
            <a:ext cx="6732237" cy="139449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Book Antiqua"/>
              <a:buNone/>
            </a:pPr>
            <a:r>
              <a:rPr lang="en-US">
                <a:solidFill>
                  <a:schemeClr val="accent1"/>
                </a:solidFill>
              </a:rPr>
              <a:t>Schema di formazione: </a:t>
            </a:r>
            <a:br>
              <a:rPr lang="en-US">
                <a:solidFill>
                  <a:schemeClr val="accent1"/>
                </a:solidFill>
              </a:rPr>
            </a:br>
            <a:br>
              <a:rPr lang="en-US">
                <a:solidFill>
                  <a:schemeClr val="accent1"/>
                </a:solidFill>
              </a:rPr>
            </a:br>
            <a:r>
              <a:rPr lang="en-US"/>
              <a:t>Giorno 2</a:t>
            </a:r>
            <a:endParaRPr/>
          </a:p>
        </p:txBody>
      </p:sp>
      <p:sp>
        <p:nvSpPr>
          <p:cNvPr id="238" name="Google Shape;238;p11"/>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239" name="Google Shape;239;p11"/>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240" name="Google Shape;240;p11"/>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41" name="Google Shape;241;p11"/>
          <p:cNvSpPr txBox="1"/>
          <p:nvPr/>
        </p:nvSpPr>
        <p:spPr>
          <a:xfrm>
            <a:off x="696631" y="1413864"/>
            <a:ext cx="6980092" cy="346029"/>
          </a:xfrm>
          <a:prstGeom prst="rect">
            <a:avLst/>
          </a:prstGeom>
          <a:noFill/>
          <a:ln>
            <a:noFill/>
          </a:ln>
        </p:spPr>
        <p:txBody>
          <a:bodyPr anchorCtr="0" anchor="t" bIns="45700" lIns="91425" spcFirstLastPara="1" rIns="91425" wrap="square" tIns="45700">
            <a:noAutofit/>
          </a:bodyPr>
          <a:lstStyle/>
          <a:p>
            <a:pPr indent="-101600" lvl="0" marL="91440" marR="0" rtl="0" algn="l">
              <a:lnSpc>
                <a:spcPct val="100000"/>
              </a:lnSpc>
              <a:spcBef>
                <a:spcPts val="0"/>
              </a:spcBef>
              <a:spcAft>
                <a:spcPts val="0"/>
              </a:spcAft>
              <a:buClr>
                <a:schemeClr val="accent1"/>
              </a:buClr>
              <a:buSzPts val="1600"/>
              <a:buFont typeface="Calibri"/>
              <a:buChar char=" "/>
            </a:pPr>
            <a:r>
              <a:rPr lang="en-US" sz="1600">
                <a:solidFill>
                  <a:schemeClr val="accent1"/>
                </a:solidFill>
                <a:latin typeface="Century Gothic"/>
                <a:ea typeface="Century Gothic"/>
                <a:cs typeface="Century Gothic"/>
                <a:sym typeface="Century Gothic"/>
              </a:rPr>
              <a:t>Argomento-6: Sistemi navali</a:t>
            </a:r>
            <a:endParaRPr/>
          </a:p>
        </p:txBody>
      </p:sp>
      <p:sp>
        <p:nvSpPr>
          <p:cNvPr id="242" name="Google Shape;242;p11"/>
          <p:cNvSpPr txBox="1"/>
          <p:nvPr/>
        </p:nvSpPr>
        <p:spPr>
          <a:xfrm>
            <a:off x="696632" y="1759893"/>
            <a:ext cx="6980091" cy="1329823"/>
          </a:xfrm>
          <a:prstGeom prst="rect">
            <a:avLst/>
          </a:prstGeom>
          <a:noFill/>
          <a:ln>
            <a:noFill/>
          </a:ln>
        </p:spPr>
        <p:txBody>
          <a:bodyPr anchorCtr="0" anchor="t" bIns="45700" lIns="91425" spcFirstLastPara="1" rIns="91425" wrap="square" tIns="45700">
            <a:noAutofit/>
          </a:bodyPr>
          <a:lstStyle/>
          <a:p>
            <a:pPr indent="-91440" lvl="0" marL="91440" marR="0" rtl="0" algn="l">
              <a:lnSpc>
                <a:spcPct val="100000"/>
              </a:lnSpc>
              <a:spcBef>
                <a:spcPts val="0"/>
              </a:spcBef>
              <a:spcAft>
                <a:spcPts val="0"/>
              </a:spcAft>
              <a:buClr>
                <a:schemeClr val="accent1"/>
              </a:buClr>
              <a:buSzPts val="1400"/>
              <a:buFont typeface="Calibri"/>
              <a:buChar char=" "/>
            </a:pPr>
            <a:r>
              <a:rPr lang="en-US" sz="1400">
                <a:solidFill>
                  <a:schemeClr val="dk1"/>
                </a:solidFill>
                <a:latin typeface="Century Gothic"/>
                <a:ea typeface="Century Gothic"/>
                <a:cs typeface="Century Gothic"/>
                <a:sym typeface="Century Gothic"/>
              </a:rPr>
              <a:t>Comunicazione</a:t>
            </a:r>
            <a:endParaRPr/>
          </a:p>
          <a:p>
            <a:pPr indent="-91440" lvl="0" marL="91440" marR="0" rtl="0" algn="l">
              <a:lnSpc>
                <a:spcPct val="100000"/>
              </a:lnSpc>
              <a:spcBef>
                <a:spcPts val="600"/>
              </a:spcBef>
              <a:spcAft>
                <a:spcPts val="0"/>
              </a:spcAft>
              <a:buClr>
                <a:schemeClr val="accent1"/>
              </a:buClr>
              <a:buSzPts val="1400"/>
              <a:buFont typeface="Calibri"/>
              <a:buChar char=" "/>
            </a:pPr>
            <a:r>
              <a:rPr lang="en-US" sz="1400">
                <a:solidFill>
                  <a:schemeClr val="dk1"/>
                </a:solidFill>
                <a:latin typeface="Century Gothic"/>
                <a:ea typeface="Century Gothic"/>
                <a:cs typeface="Century Gothic"/>
                <a:sym typeface="Century Gothic"/>
              </a:rPr>
              <a:t>Navigazione</a:t>
            </a:r>
            <a:endParaRPr/>
          </a:p>
          <a:p>
            <a:pPr indent="-91440" lvl="0" marL="91440" marR="0" rtl="0" algn="l">
              <a:lnSpc>
                <a:spcPct val="100000"/>
              </a:lnSpc>
              <a:spcBef>
                <a:spcPts val="600"/>
              </a:spcBef>
              <a:spcAft>
                <a:spcPts val="0"/>
              </a:spcAft>
              <a:buClr>
                <a:schemeClr val="accent1"/>
              </a:buClr>
              <a:buSzPts val="1400"/>
              <a:buFont typeface="Calibri"/>
              <a:buChar char=" "/>
            </a:pPr>
            <a:r>
              <a:rPr lang="en-US" sz="1400">
                <a:solidFill>
                  <a:schemeClr val="dk1"/>
                </a:solidFill>
                <a:latin typeface="Century Gothic"/>
                <a:ea typeface="Century Gothic"/>
                <a:cs typeface="Century Gothic"/>
                <a:sym typeface="Century Gothic"/>
              </a:rPr>
              <a:t>Operazioni</a:t>
            </a:r>
            <a:endParaRPr/>
          </a:p>
          <a:p>
            <a:pPr indent="-91440" lvl="0" marL="91440" marR="0" rtl="0" algn="l">
              <a:lnSpc>
                <a:spcPct val="100000"/>
              </a:lnSpc>
              <a:spcBef>
                <a:spcPts val="600"/>
              </a:spcBef>
              <a:spcAft>
                <a:spcPts val="0"/>
              </a:spcAft>
              <a:buClr>
                <a:schemeClr val="accent1"/>
              </a:buClr>
              <a:buSzPts val="1400"/>
              <a:buFont typeface="Calibri"/>
              <a:buChar char=" "/>
            </a:pPr>
            <a:r>
              <a:rPr lang="en-US" sz="1400">
                <a:solidFill>
                  <a:schemeClr val="dk1"/>
                </a:solidFill>
                <a:latin typeface="Century Gothic"/>
                <a:ea typeface="Century Gothic"/>
                <a:cs typeface="Century Gothic"/>
                <a:sym typeface="Century Gothic"/>
              </a:rPr>
              <a:t>Infotainment per passeggeri ed equipaggio</a:t>
            </a:r>
            <a:endParaRPr/>
          </a:p>
        </p:txBody>
      </p:sp>
      <p:sp>
        <p:nvSpPr>
          <p:cNvPr id="243" name="Google Shape;243;p11"/>
          <p:cNvSpPr txBox="1"/>
          <p:nvPr/>
        </p:nvSpPr>
        <p:spPr>
          <a:xfrm>
            <a:off x="646789" y="2997970"/>
            <a:ext cx="6980092" cy="380632"/>
          </a:xfrm>
          <a:prstGeom prst="rect">
            <a:avLst/>
          </a:prstGeom>
          <a:noFill/>
          <a:ln>
            <a:noFill/>
          </a:ln>
        </p:spPr>
        <p:txBody>
          <a:bodyPr anchorCtr="0" anchor="t" bIns="45700" lIns="91425" spcFirstLastPara="1" rIns="91425" wrap="square" tIns="45700">
            <a:noAutofit/>
          </a:bodyPr>
          <a:lstStyle/>
          <a:p>
            <a:pPr indent="-101600" lvl="0" marL="91440" marR="0" rtl="0" algn="l">
              <a:lnSpc>
                <a:spcPct val="100000"/>
              </a:lnSpc>
              <a:spcBef>
                <a:spcPts val="0"/>
              </a:spcBef>
              <a:spcAft>
                <a:spcPts val="0"/>
              </a:spcAft>
              <a:buClr>
                <a:schemeClr val="accent1"/>
              </a:buClr>
              <a:buSzPts val="1600"/>
              <a:buFont typeface="Calibri"/>
              <a:buChar char=" "/>
            </a:pPr>
            <a:r>
              <a:rPr lang="en-US" sz="1600">
                <a:solidFill>
                  <a:schemeClr val="accent1"/>
                </a:solidFill>
                <a:latin typeface="Century Gothic"/>
                <a:ea typeface="Century Gothic"/>
                <a:cs typeface="Century Gothic"/>
                <a:sym typeface="Century Gothic"/>
              </a:rPr>
              <a:t>Argomento 7: Incidenti di sicurezza informatica</a:t>
            </a:r>
            <a:endParaRPr/>
          </a:p>
        </p:txBody>
      </p:sp>
      <p:sp>
        <p:nvSpPr>
          <p:cNvPr id="244" name="Google Shape;244;p11"/>
          <p:cNvSpPr txBox="1"/>
          <p:nvPr/>
        </p:nvSpPr>
        <p:spPr>
          <a:xfrm>
            <a:off x="696632" y="3364190"/>
            <a:ext cx="6980091" cy="821590"/>
          </a:xfrm>
          <a:prstGeom prst="rect">
            <a:avLst/>
          </a:prstGeom>
          <a:noFill/>
          <a:ln>
            <a:noFill/>
          </a:ln>
        </p:spPr>
        <p:txBody>
          <a:bodyPr anchorCtr="0" anchor="t" bIns="45700" lIns="91425" spcFirstLastPara="1" rIns="91425" wrap="square" tIns="45700">
            <a:noAutofit/>
          </a:bodyPr>
          <a:lstStyle/>
          <a:p>
            <a:pPr indent="-91440" lvl="0" marL="91440" marR="0" rtl="0" algn="l">
              <a:lnSpc>
                <a:spcPct val="100000"/>
              </a:lnSpc>
              <a:spcBef>
                <a:spcPts val="0"/>
              </a:spcBef>
              <a:spcAft>
                <a:spcPts val="0"/>
              </a:spcAft>
              <a:buClr>
                <a:schemeClr val="accent1"/>
              </a:buClr>
              <a:buSzPts val="1400"/>
              <a:buFont typeface="Calibri"/>
              <a:buChar char=" "/>
            </a:pPr>
            <a:r>
              <a:rPr lang="en-US" sz="1400">
                <a:solidFill>
                  <a:schemeClr val="dk1"/>
                </a:solidFill>
                <a:latin typeface="Century Gothic"/>
                <a:ea typeface="Century Gothic"/>
                <a:cs typeface="Century Gothic"/>
                <a:sym typeface="Century Gothic"/>
              </a:rPr>
              <a:t>Incidenti che interessano i sistemi di bordo</a:t>
            </a:r>
            <a:endParaRPr/>
          </a:p>
          <a:p>
            <a:pPr indent="-91440" lvl="0" marL="91440" marR="0" rtl="0" algn="l">
              <a:lnSpc>
                <a:spcPct val="100000"/>
              </a:lnSpc>
              <a:spcBef>
                <a:spcPts val="600"/>
              </a:spcBef>
              <a:spcAft>
                <a:spcPts val="0"/>
              </a:spcAft>
              <a:buClr>
                <a:schemeClr val="accent1"/>
              </a:buClr>
              <a:buSzPts val="1400"/>
              <a:buFont typeface="Calibri"/>
              <a:buChar char=" "/>
            </a:pPr>
            <a:r>
              <a:rPr lang="en-US" sz="1400">
                <a:solidFill>
                  <a:schemeClr val="dk1"/>
                </a:solidFill>
                <a:latin typeface="Century Gothic"/>
                <a:ea typeface="Century Gothic"/>
                <a:cs typeface="Century Gothic"/>
                <a:sym typeface="Century Gothic"/>
              </a:rPr>
              <a:t>Incidenti relativi al sistema terrestre</a:t>
            </a:r>
            <a:endParaRPr/>
          </a:p>
        </p:txBody>
      </p:sp>
      <p:pic>
        <p:nvPicPr>
          <p:cNvPr descr="A cup of coffee and a notebook on a table&#10;&#10;Description automatically generated" id="245" name="Google Shape;245;p11"/>
          <p:cNvPicPr preferRelativeResize="0"/>
          <p:nvPr>
            <p:ph idx="2" type="pic"/>
          </p:nvPr>
        </p:nvPicPr>
        <p:blipFill rotWithShape="1">
          <a:blip r:embed="rId4">
            <a:alphaModFix/>
          </a:blip>
          <a:srcRect b="0" l="18260" r="18260" t="0"/>
          <a:stretch/>
        </p:blipFill>
        <p:spPr>
          <a:xfrm flipH="1">
            <a:off x="7163691" y="0"/>
            <a:ext cx="5024825" cy="6858000"/>
          </a:xfrm>
          <a:prstGeom prst="rect">
            <a:avLst/>
          </a:prstGeom>
          <a:solidFill>
            <a:schemeClr val="lt2"/>
          </a:solidFill>
          <a:ln>
            <a:noFill/>
          </a:ln>
        </p:spPr>
      </p:pic>
      <p:sp>
        <p:nvSpPr>
          <p:cNvPr id="246" name="Google Shape;246;p11"/>
          <p:cNvSpPr txBox="1"/>
          <p:nvPr/>
        </p:nvSpPr>
        <p:spPr>
          <a:xfrm>
            <a:off x="696632" y="4026499"/>
            <a:ext cx="6980092" cy="56577"/>
          </a:xfrm>
          <a:prstGeom prst="rect">
            <a:avLst/>
          </a:prstGeom>
          <a:noFill/>
          <a:ln>
            <a:noFill/>
          </a:ln>
        </p:spPr>
        <p:txBody>
          <a:bodyPr anchorCtr="0" anchor="t" bIns="45700" lIns="91425" spcFirstLastPara="1" rIns="91425" wrap="square" tIns="45700">
            <a:noAutofit/>
          </a:bodyPr>
          <a:lstStyle/>
          <a:p>
            <a:pPr indent="-101600" lvl="0" marL="91440" marR="0" rtl="0" algn="l">
              <a:lnSpc>
                <a:spcPct val="100000"/>
              </a:lnSpc>
              <a:spcBef>
                <a:spcPts val="0"/>
              </a:spcBef>
              <a:spcAft>
                <a:spcPts val="0"/>
              </a:spcAft>
              <a:buClr>
                <a:schemeClr val="accent1"/>
              </a:buClr>
              <a:buSzPts val="1600"/>
              <a:buFont typeface="Calibri"/>
              <a:buChar char=" "/>
            </a:pPr>
            <a:r>
              <a:rPr lang="en-US" sz="1600">
                <a:solidFill>
                  <a:schemeClr val="accent1"/>
                </a:solidFill>
                <a:latin typeface="Century Gothic"/>
                <a:ea typeface="Century Gothic"/>
                <a:cs typeface="Century Gothic"/>
                <a:sym typeface="Century Gothic"/>
              </a:rPr>
              <a:t>Argomento 8: Misure</a:t>
            </a:r>
            <a:endParaRPr/>
          </a:p>
        </p:txBody>
      </p:sp>
      <p:sp>
        <p:nvSpPr>
          <p:cNvPr id="247" name="Google Shape;247;p11"/>
          <p:cNvSpPr txBox="1"/>
          <p:nvPr/>
        </p:nvSpPr>
        <p:spPr>
          <a:xfrm>
            <a:off x="646790" y="4372983"/>
            <a:ext cx="6980091" cy="122124"/>
          </a:xfrm>
          <a:prstGeom prst="rect">
            <a:avLst/>
          </a:prstGeom>
          <a:noFill/>
          <a:ln>
            <a:noFill/>
          </a:ln>
        </p:spPr>
        <p:txBody>
          <a:bodyPr anchorCtr="0" anchor="t" bIns="45700" lIns="91425" spcFirstLastPara="1" rIns="91425" wrap="square" tIns="45700">
            <a:noAutofit/>
          </a:bodyPr>
          <a:lstStyle/>
          <a:p>
            <a:pPr indent="-91440" lvl="0" marL="91440" marR="0" rtl="0" algn="l">
              <a:lnSpc>
                <a:spcPct val="100000"/>
              </a:lnSpc>
              <a:spcBef>
                <a:spcPts val="0"/>
              </a:spcBef>
              <a:spcAft>
                <a:spcPts val="0"/>
              </a:spcAft>
              <a:buClr>
                <a:schemeClr val="accent1"/>
              </a:buClr>
              <a:buSzPts val="1400"/>
              <a:buFont typeface="Calibri"/>
              <a:buChar char=" "/>
            </a:pPr>
            <a:r>
              <a:rPr lang="en-US" sz="1400">
                <a:solidFill>
                  <a:schemeClr val="dk1"/>
                </a:solidFill>
                <a:latin typeface="Century Gothic"/>
                <a:ea typeface="Century Gothic"/>
                <a:cs typeface="Century Gothic"/>
                <a:sym typeface="Century Gothic"/>
              </a:rPr>
              <a:t>Misure per i sistemi di bordo</a:t>
            </a:r>
            <a:endParaRPr/>
          </a:p>
          <a:p>
            <a:pPr indent="-91440" lvl="0" marL="91440" marR="0" rtl="0" algn="l">
              <a:lnSpc>
                <a:spcPct val="100000"/>
              </a:lnSpc>
              <a:spcBef>
                <a:spcPts val="600"/>
              </a:spcBef>
              <a:spcAft>
                <a:spcPts val="0"/>
              </a:spcAft>
              <a:buClr>
                <a:schemeClr val="accent1"/>
              </a:buClr>
              <a:buSzPts val="1400"/>
              <a:buFont typeface="Calibri"/>
              <a:buChar char=" "/>
            </a:pPr>
            <a:r>
              <a:rPr lang="en-US" sz="1400">
                <a:solidFill>
                  <a:schemeClr val="dk1"/>
                </a:solidFill>
                <a:latin typeface="Century Gothic"/>
                <a:ea typeface="Century Gothic"/>
                <a:cs typeface="Century Gothic"/>
                <a:sym typeface="Century Gothic"/>
              </a:rPr>
              <a:t>Misure per il sistema terrestre</a:t>
            </a:r>
            <a:endParaRPr/>
          </a:p>
        </p:txBody>
      </p:sp>
      <p:sp>
        <p:nvSpPr>
          <p:cNvPr id="248" name="Google Shape;248;p11"/>
          <p:cNvSpPr txBox="1"/>
          <p:nvPr/>
        </p:nvSpPr>
        <p:spPr>
          <a:xfrm>
            <a:off x="805542" y="6312318"/>
            <a:ext cx="5502564" cy="852906"/>
          </a:xfrm>
          <a:prstGeom prst="rect">
            <a:avLst/>
          </a:prstGeom>
          <a:noFill/>
          <a:ln>
            <a:noFill/>
          </a:ln>
        </p:spPr>
        <p:txBody>
          <a:bodyPr anchorCtr="0" anchor="t" bIns="45700" lIns="0" spcFirstLastPara="1" rIns="0" wrap="square" tIns="45700">
            <a:normAutofit/>
          </a:bodyPr>
          <a:lstStyle/>
          <a:p>
            <a:pPr indent="-91440" lvl="0" marL="91440" marR="0" rtl="0" algn="l">
              <a:lnSpc>
                <a:spcPct val="100000"/>
              </a:lnSpc>
              <a:spcBef>
                <a:spcPts val="0"/>
              </a:spcBef>
              <a:spcAft>
                <a:spcPts val="0"/>
              </a:spcAft>
              <a:buClr>
                <a:schemeClr val="accent1"/>
              </a:buClr>
              <a:buSzPts val="1400"/>
              <a:buFont typeface="Calibri"/>
              <a:buChar char=" "/>
            </a:pPr>
            <a:r>
              <a:rPr lang="en-US" sz="1400">
                <a:solidFill>
                  <a:schemeClr val="dk1"/>
                </a:solidFill>
                <a:latin typeface="Century Gothic"/>
                <a:ea typeface="Century Gothic"/>
                <a:cs typeface="Century Gothic"/>
                <a:sym typeface="Century Gothic"/>
              </a:rPr>
              <a:t>Sensibilizzazione, formazione, cultura della sicurezza informatica</a:t>
            </a:r>
            <a:endParaRPr/>
          </a:p>
        </p:txBody>
      </p:sp>
      <p:sp>
        <p:nvSpPr>
          <p:cNvPr id="249" name="Google Shape;249;p11"/>
          <p:cNvSpPr txBox="1"/>
          <p:nvPr/>
        </p:nvSpPr>
        <p:spPr>
          <a:xfrm>
            <a:off x="696631" y="5966289"/>
            <a:ext cx="6980092" cy="346029"/>
          </a:xfrm>
          <a:prstGeom prst="rect">
            <a:avLst/>
          </a:prstGeom>
          <a:noFill/>
          <a:ln>
            <a:noFill/>
          </a:ln>
        </p:spPr>
        <p:txBody>
          <a:bodyPr anchorCtr="0" anchor="t" bIns="45700" lIns="91425" spcFirstLastPara="1" rIns="91425" wrap="square" tIns="45700">
            <a:noAutofit/>
          </a:bodyPr>
          <a:lstStyle/>
          <a:p>
            <a:pPr indent="-101600" lvl="0" marL="91440" marR="0" rtl="0" algn="l">
              <a:lnSpc>
                <a:spcPct val="100000"/>
              </a:lnSpc>
              <a:spcBef>
                <a:spcPts val="0"/>
              </a:spcBef>
              <a:spcAft>
                <a:spcPts val="0"/>
              </a:spcAft>
              <a:buClr>
                <a:schemeClr val="accent1"/>
              </a:buClr>
              <a:buSzPts val="1600"/>
              <a:buFont typeface="Calibri"/>
              <a:buChar char=" "/>
            </a:pPr>
            <a:r>
              <a:rPr lang="en-US" sz="1600">
                <a:solidFill>
                  <a:schemeClr val="accent1"/>
                </a:solidFill>
                <a:latin typeface="Century Gothic"/>
                <a:ea typeface="Century Gothic"/>
                <a:cs typeface="Century Gothic"/>
                <a:sym typeface="Century Gothic"/>
              </a:rPr>
              <a:t>Argomento 5: Il fattore umano </a:t>
            </a:r>
            <a:endParaRPr/>
          </a:p>
        </p:txBody>
      </p:sp>
      <p:sp>
        <p:nvSpPr>
          <p:cNvPr id="250" name="Google Shape;250;p11"/>
          <p:cNvSpPr txBox="1"/>
          <p:nvPr/>
        </p:nvSpPr>
        <p:spPr>
          <a:xfrm>
            <a:off x="646789" y="4989744"/>
            <a:ext cx="6980092" cy="380632"/>
          </a:xfrm>
          <a:prstGeom prst="rect">
            <a:avLst/>
          </a:prstGeom>
          <a:noFill/>
          <a:ln>
            <a:noFill/>
          </a:ln>
        </p:spPr>
        <p:txBody>
          <a:bodyPr anchorCtr="0" anchor="t" bIns="45700" lIns="91425" spcFirstLastPara="1" rIns="91425" wrap="square" tIns="45700">
            <a:noAutofit/>
          </a:bodyPr>
          <a:lstStyle/>
          <a:p>
            <a:pPr indent="-101600" lvl="0" marL="91440" marR="0" rtl="0" algn="l">
              <a:lnSpc>
                <a:spcPct val="100000"/>
              </a:lnSpc>
              <a:spcBef>
                <a:spcPts val="0"/>
              </a:spcBef>
              <a:spcAft>
                <a:spcPts val="0"/>
              </a:spcAft>
              <a:buClr>
                <a:schemeClr val="accent1"/>
              </a:buClr>
              <a:buSzPts val="1600"/>
              <a:buFont typeface="Calibri"/>
              <a:buChar char=" "/>
            </a:pPr>
            <a:r>
              <a:rPr lang="en-US" sz="1600">
                <a:solidFill>
                  <a:schemeClr val="accent1"/>
                </a:solidFill>
                <a:latin typeface="Century Gothic"/>
                <a:ea typeface="Century Gothic"/>
                <a:cs typeface="Century Gothic"/>
                <a:sym typeface="Century Gothic"/>
              </a:rPr>
              <a:t>Argomento 5: Gestione del rischio</a:t>
            </a:r>
            <a:endParaRPr/>
          </a:p>
        </p:txBody>
      </p:sp>
      <p:sp>
        <p:nvSpPr>
          <p:cNvPr id="251" name="Google Shape;251;p11"/>
          <p:cNvSpPr txBox="1"/>
          <p:nvPr/>
        </p:nvSpPr>
        <p:spPr>
          <a:xfrm>
            <a:off x="805542" y="5325816"/>
            <a:ext cx="5502564" cy="938197"/>
          </a:xfrm>
          <a:prstGeom prst="rect">
            <a:avLst/>
          </a:prstGeom>
          <a:noFill/>
          <a:ln>
            <a:noFill/>
          </a:ln>
        </p:spPr>
        <p:txBody>
          <a:bodyPr anchorCtr="0" anchor="t" bIns="45700" lIns="0" spcFirstLastPara="1" rIns="0" wrap="square" tIns="45700">
            <a:normAutofit/>
          </a:bodyPr>
          <a:lstStyle/>
          <a:p>
            <a:pPr indent="-91440" lvl="0" marL="91440" marR="0" rtl="0" algn="l">
              <a:lnSpc>
                <a:spcPct val="100000"/>
              </a:lnSpc>
              <a:spcBef>
                <a:spcPts val="0"/>
              </a:spcBef>
              <a:spcAft>
                <a:spcPts val="0"/>
              </a:spcAft>
              <a:buClr>
                <a:schemeClr val="accent1"/>
              </a:buClr>
              <a:buSzPts val="1400"/>
              <a:buFont typeface="Calibri"/>
              <a:buChar char=" "/>
            </a:pPr>
            <a:r>
              <a:rPr lang="en-US" sz="1400">
                <a:solidFill>
                  <a:schemeClr val="dk1"/>
                </a:solidFill>
                <a:latin typeface="Century Gothic"/>
                <a:ea typeface="Century Gothic"/>
                <a:cs typeface="Century Gothic"/>
                <a:sym typeface="Century Gothic"/>
              </a:rPr>
              <a:t>I concetti di base</a:t>
            </a:r>
            <a:endParaRPr/>
          </a:p>
          <a:p>
            <a:pPr indent="-91440" lvl="0" marL="91440" marR="0" rtl="0" algn="l">
              <a:lnSpc>
                <a:spcPct val="100000"/>
              </a:lnSpc>
              <a:spcBef>
                <a:spcPts val="600"/>
              </a:spcBef>
              <a:spcAft>
                <a:spcPts val="0"/>
              </a:spcAft>
              <a:buClr>
                <a:schemeClr val="accent1"/>
              </a:buClr>
              <a:buSzPts val="1400"/>
              <a:buFont typeface="Calibri"/>
              <a:buChar char=" "/>
            </a:pPr>
            <a:r>
              <a:rPr lang="en-US" sz="1400">
                <a:solidFill>
                  <a:schemeClr val="dk1"/>
                </a:solidFill>
                <a:latin typeface="Century Gothic"/>
                <a:ea typeface="Century Gothic"/>
                <a:cs typeface="Century Gothic"/>
                <a:sym typeface="Century Gothic"/>
              </a:rPr>
              <a:t>Quadri, piani, procedure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12"/>
          <p:cNvSpPr txBox="1"/>
          <p:nvPr>
            <p:ph type="ctrTitle"/>
          </p:nvPr>
        </p:nvSpPr>
        <p:spPr>
          <a:xfrm>
            <a:off x="796322" y="161014"/>
            <a:ext cx="6732237" cy="95270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Book Antiqua"/>
              <a:buNone/>
            </a:pPr>
            <a:r>
              <a:rPr lang="en-US">
                <a:solidFill>
                  <a:schemeClr val="accent1"/>
                </a:solidFill>
              </a:rPr>
              <a:t>Cybersicurezza marittima</a:t>
            </a:r>
            <a:endParaRPr/>
          </a:p>
        </p:txBody>
      </p:sp>
      <p:sp>
        <p:nvSpPr>
          <p:cNvPr id="257" name="Google Shape;257;p12"/>
          <p:cNvSpPr txBox="1"/>
          <p:nvPr>
            <p:ph idx="1" type="body"/>
          </p:nvPr>
        </p:nvSpPr>
        <p:spPr>
          <a:xfrm>
            <a:off x="806259" y="1113720"/>
            <a:ext cx="6357432" cy="5177054"/>
          </a:xfrm>
          <a:prstGeom prst="rect">
            <a:avLst/>
          </a:prstGeom>
          <a:noFill/>
          <a:ln>
            <a:noFill/>
          </a:ln>
        </p:spPr>
        <p:txBody>
          <a:bodyPr anchorCtr="0" anchor="t" bIns="45700" lIns="0" spcFirstLastPara="1" rIns="0" wrap="square" tIns="45700">
            <a:normAutofit fontScale="92500" lnSpcReduction="20000"/>
          </a:bodyPr>
          <a:lstStyle/>
          <a:p>
            <a:pPr indent="-105727" lvl="0" marL="91440" rtl="0" algn="l">
              <a:lnSpc>
                <a:spcPct val="100000"/>
              </a:lnSpc>
              <a:spcBef>
                <a:spcPts val="0"/>
              </a:spcBef>
              <a:spcAft>
                <a:spcPts val="0"/>
              </a:spcAft>
              <a:buSzPct val="100000"/>
              <a:buFont typeface="Noto Sans Symbols"/>
              <a:buChar char="▪"/>
            </a:pPr>
            <a:r>
              <a:rPr lang="en-US" sz="1800">
                <a:latin typeface="Century Gothic"/>
                <a:ea typeface="Century Gothic"/>
                <a:cs typeface="Century Gothic"/>
                <a:sym typeface="Century Gothic"/>
              </a:rPr>
              <a:t>La sicurezza informatica (o sicurezza IT) mira a proteggere i computer, i sistemi controllati da computer e le reti dagli attacchi di soggetti malintenzionati.</a:t>
            </a:r>
            <a:endParaRPr/>
          </a:p>
          <a:p>
            <a:pPr indent="0" lvl="0" marL="91440" rtl="0" algn="l">
              <a:lnSpc>
                <a:spcPct val="100000"/>
              </a:lnSpc>
              <a:spcBef>
                <a:spcPts val="800"/>
              </a:spcBef>
              <a:spcAft>
                <a:spcPts val="0"/>
              </a:spcAft>
              <a:buSzPct val="100000"/>
              <a:buFont typeface="Noto Sans Symbols"/>
              <a:buNone/>
            </a:pPr>
            <a:r>
              <a:t/>
            </a:r>
            <a:endParaRPr sz="1800">
              <a:latin typeface="Century Gothic"/>
              <a:ea typeface="Century Gothic"/>
              <a:cs typeface="Century Gothic"/>
              <a:sym typeface="Century Gothic"/>
            </a:endParaRPr>
          </a:p>
          <a:p>
            <a:pPr indent="-105727" lvl="0" marL="91440" rtl="0" algn="l">
              <a:lnSpc>
                <a:spcPct val="100000"/>
              </a:lnSpc>
              <a:spcBef>
                <a:spcPts val="800"/>
              </a:spcBef>
              <a:spcAft>
                <a:spcPts val="0"/>
              </a:spcAft>
              <a:buSzPct val="100000"/>
              <a:buFont typeface="Noto Sans Symbols"/>
              <a:buChar char="▪"/>
            </a:pPr>
            <a:r>
              <a:rPr lang="en-US" sz="1800">
                <a:latin typeface="Century Gothic"/>
                <a:ea typeface="Century Gothic"/>
                <a:cs typeface="Century Gothic"/>
                <a:sym typeface="Century Gothic"/>
              </a:rPr>
              <a:t>La cybersecurity implica concetti, strumenti e pratiche adatti a difendersi dagli attacchi generati dall'ingegno umano. </a:t>
            </a:r>
            <a:endParaRPr/>
          </a:p>
          <a:p>
            <a:pPr indent="0" lvl="0" marL="91440" rtl="0" algn="l">
              <a:lnSpc>
                <a:spcPct val="100000"/>
              </a:lnSpc>
              <a:spcBef>
                <a:spcPts val="800"/>
              </a:spcBef>
              <a:spcAft>
                <a:spcPts val="0"/>
              </a:spcAft>
              <a:buSzPct val="100000"/>
              <a:buFont typeface="Noto Sans Symbols"/>
              <a:buNone/>
            </a:pPr>
            <a:r>
              <a:t/>
            </a:r>
            <a:endParaRPr sz="1800">
              <a:latin typeface="Century Gothic"/>
              <a:ea typeface="Century Gothic"/>
              <a:cs typeface="Century Gothic"/>
              <a:sym typeface="Century Gothic"/>
            </a:endParaRPr>
          </a:p>
          <a:p>
            <a:pPr indent="-105727" lvl="0" marL="91440" rtl="0" algn="l">
              <a:lnSpc>
                <a:spcPct val="100000"/>
              </a:lnSpc>
              <a:spcBef>
                <a:spcPts val="800"/>
              </a:spcBef>
              <a:spcAft>
                <a:spcPts val="0"/>
              </a:spcAft>
              <a:buSzPct val="100000"/>
              <a:buFont typeface="Noto Sans Symbols"/>
              <a:buChar char="▪"/>
            </a:pPr>
            <a:r>
              <a:rPr lang="en-US" sz="1800">
                <a:latin typeface="Century Gothic"/>
                <a:ea typeface="Century Gothic"/>
                <a:cs typeface="Century Gothic"/>
                <a:sym typeface="Century Gothic"/>
              </a:rPr>
              <a:t>La crescente digitalizzazione e l'affidamento alle tecnologie informatiche, nonché l'emergere della MASSA, rendono l'industria navale più vulnerabile agli attacchi informatici.</a:t>
            </a:r>
            <a:endParaRPr/>
          </a:p>
          <a:p>
            <a:pPr indent="0" lvl="0" marL="91440" rtl="0" algn="l">
              <a:lnSpc>
                <a:spcPct val="100000"/>
              </a:lnSpc>
              <a:spcBef>
                <a:spcPts val="800"/>
              </a:spcBef>
              <a:spcAft>
                <a:spcPts val="0"/>
              </a:spcAft>
              <a:buSzPct val="100000"/>
              <a:buFont typeface="Noto Sans Symbols"/>
              <a:buNone/>
            </a:pPr>
            <a:r>
              <a:t/>
            </a:r>
            <a:endParaRPr sz="1800">
              <a:latin typeface="Century Gothic"/>
              <a:ea typeface="Century Gothic"/>
              <a:cs typeface="Century Gothic"/>
              <a:sym typeface="Century Gothic"/>
            </a:endParaRPr>
          </a:p>
          <a:p>
            <a:pPr indent="-105727" lvl="0" marL="91440" rtl="0" algn="l">
              <a:lnSpc>
                <a:spcPct val="100000"/>
              </a:lnSpc>
              <a:spcBef>
                <a:spcPts val="800"/>
              </a:spcBef>
              <a:spcAft>
                <a:spcPts val="0"/>
              </a:spcAft>
              <a:buSzPct val="100000"/>
              <a:buFont typeface="Noto Sans Symbols"/>
              <a:buChar char="▪"/>
            </a:pPr>
            <a:r>
              <a:rPr lang="en-US" sz="1800">
                <a:latin typeface="Century Gothic"/>
                <a:ea typeface="Century Gothic"/>
                <a:cs typeface="Century Gothic"/>
                <a:sym typeface="Century Gothic"/>
              </a:rPr>
              <a:t>Nel settore marittimo, ci sono ancora molte questioni aperte per quanto riguarda, tra l'altro, le misure di sicurezza informatica, le definizioni legali e l'assicurazione.</a:t>
            </a:r>
            <a:endParaRPr/>
          </a:p>
          <a:p>
            <a:pPr indent="0" lvl="0" marL="91440" rtl="0" algn="l">
              <a:lnSpc>
                <a:spcPct val="100000"/>
              </a:lnSpc>
              <a:spcBef>
                <a:spcPts val="800"/>
              </a:spcBef>
              <a:spcAft>
                <a:spcPts val="0"/>
              </a:spcAft>
              <a:buSzPct val="100000"/>
              <a:buFont typeface="Noto Sans Symbols"/>
              <a:buNone/>
            </a:pPr>
            <a:r>
              <a:t/>
            </a:r>
            <a:endParaRPr sz="1800">
              <a:latin typeface="Century Gothic"/>
              <a:ea typeface="Century Gothic"/>
              <a:cs typeface="Century Gothic"/>
              <a:sym typeface="Century Gothic"/>
            </a:endParaRPr>
          </a:p>
          <a:p>
            <a:pPr indent="-105727" lvl="0" marL="91440" rtl="0" algn="l">
              <a:lnSpc>
                <a:spcPct val="100000"/>
              </a:lnSpc>
              <a:spcBef>
                <a:spcPts val="800"/>
              </a:spcBef>
              <a:spcAft>
                <a:spcPts val="0"/>
              </a:spcAft>
              <a:buSzPct val="100000"/>
              <a:buFont typeface="Noto Sans Symbols"/>
              <a:buChar char="▪"/>
            </a:pPr>
            <a:r>
              <a:rPr lang="en-US" sz="1800">
                <a:latin typeface="Century Gothic"/>
                <a:ea typeface="Century Gothic"/>
                <a:cs typeface="Century Gothic"/>
                <a:sym typeface="Century Gothic"/>
              </a:rPr>
              <a:t>Il numero crescente di attacchi informatici e la crescente importanza della sicurezza informatica mettono in discussione uno dei concetti più antichi dei contratti di assicurazione marittima, la garanzia di navigabilità,</a:t>
            </a:r>
            <a:endParaRPr/>
          </a:p>
          <a:p>
            <a:pPr indent="0" lvl="0" marL="91440" rtl="0" algn="l">
              <a:lnSpc>
                <a:spcPct val="100000"/>
              </a:lnSpc>
              <a:spcBef>
                <a:spcPts val="800"/>
              </a:spcBef>
              <a:spcAft>
                <a:spcPts val="0"/>
              </a:spcAft>
              <a:buSzPct val="100000"/>
              <a:buFont typeface="Noto Sans Symbols"/>
              <a:buNone/>
            </a:pPr>
            <a:r>
              <a:t/>
            </a:r>
            <a:endParaRPr sz="1800">
              <a:latin typeface="Century Gothic"/>
              <a:ea typeface="Century Gothic"/>
              <a:cs typeface="Century Gothic"/>
              <a:sym typeface="Century Gothic"/>
            </a:endParaRPr>
          </a:p>
          <a:p>
            <a:pPr indent="0" lvl="0" marL="0" rtl="0" algn="l">
              <a:lnSpc>
                <a:spcPct val="100000"/>
              </a:lnSpc>
              <a:spcBef>
                <a:spcPts val="800"/>
              </a:spcBef>
              <a:spcAft>
                <a:spcPts val="0"/>
              </a:spcAft>
              <a:buSzPct val="1000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ct val="1000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ct val="1000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ct val="1000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ct val="100000"/>
              <a:buNone/>
            </a:pPr>
            <a:r>
              <a:t/>
            </a:r>
            <a:endParaRPr sz="1800">
              <a:latin typeface="Century Gothic"/>
              <a:ea typeface="Century Gothic"/>
              <a:cs typeface="Century Gothic"/>
              <a:sym typeface="Century Gothic"/>
            </a:endParaRPr>
          </a:p>
        </p:txBody>
      </p:sp>
      <p:sp>
        <p:nvSpPr>
          <p:cNvPr id="258" name="Google Shape;258;p12"/>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259" name="Google Shape;259;p12"/>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260" name="Google Shape;260;p1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Close-up of several cables connected to a switch&#10;&#10;Description automatically generated" id="261" name="Google Shape;261;p12"/>
          <p:cNvPicPr preferRelativeResize="0"/>
          <p:nvPr>
            <p:ph idx="2" type="pic"/>
          </p:nvPr>
        </p:nvPicPr>
        <p:blipFill rotWithShape="1">
          <a:blip r:embed="rId4">
            <a:alphaModFix/>
          </a:blip>
          <a:srcRect b="0" l="7545" r="7544" t="0"/>
          <a:stretch/>
        </p:blipFill>
        <p:spPr>
          <a:xfrm flipH="1">
            <a:off x="7163691" y="0"/>
            <a:ext cx="5024825" cy="6858000"/>
          </a:xfrm>
          <a:prstGeom prst="rect">
            <a:avLst/>
          </a:prstGeom>
          <a:solidFill>
            <a:schemeClr val="lt2"/>
          </a:solid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1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67" name="Google Shape;267;p13"/>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accent1"/>
              </a:buClr>
              <a:buSzPts val="3600"/>
              <a:buFont typeface="Book Antiqua"/>
              <a:buNone/>
            </a:pPr>
            <a:r>
              <a:rPr lang="en-US" sz="3600">
                <a:solidFill>
                  <a:schemeClr val="accent1"/>
                </a:solidFill>
              </a:rPr>
              <a:t>Il panorama della sicurezza informatica marittima</a:t>
            </a:r>
            <a:endParaRPr>
              <a:solidFill>
                <a:schemeClr val="accent1"/>
              </a:solidFill>
            </a:endParaRPr>
          </a:p>
        </p:txBody>
      </p:sp>
      <p:sp>
        <p:nvSpPr>
          <p:cNvPr id="268" name="Google Shape;268;p13"/>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269" name="Google Shape;269;p13"/>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pic>
        <p:nvPicPr>
          <p:cNvPr id="270" name="Google Shape;270;p13"/>
          <p:cNvPicPr preferRelativeResize="0"/>
          <p:nvPr/>
        </p:nvPicPr>
        <p:blipFill rotWithShape="1">
          <a:blip r:embed="rId4">
            <a:alphaModFix/>
          </a:blip>
          <a:srcRect b="0" l="0" r="0" t="0"/>
          <a:stretch/>
        </p:blipFill>
        <p:spPr>
          <a:xfrm>
            <a:off x="312093" y="1109174"/>
            <a:ext cx="7407143" cy="5360322"/>
          </a:xfrm>
          <a:prstGeom prst="rect">
            <a:avLst/>
          </a:prstGeom>
          <a:noFill/>
          <a:ln>
            <a:noFill/>
          </a:ln>
        </p:spPr>
      </p:pic>
      <p:grpSp>
        <p:nvGrpSpPr>
          <p:cNvPr id="271" name="Google Shape;271;p13"/>
          <p:cNvGrpSpPr/>
          <p:nvPr/>
        </p:nvGrpSpPr>
        <p:grpSpPr>
          <a:xfrm>
            <a:off x="312094" y="6473113"/>
            <a:ext cx="6206499" cy="352907"/>
            <a:chOff x="312094" y="6473113"/>
            <a:chExt cx="6206499" cy="352907"/>
          </a:xfrm>
        </p:grpSpPr>
        <p:sp>
          <p:nvSpPr>
            <p:cNvPr id="272" name="Google Shape;272;p13"/>
            <p:cNvSpPr txBox="1"/>
            <p:nvPr/>
          </p:nvSpPr>
          <p:spPr>
            <a:xfrm>
              <a:off x="312094" y="6473113"/>
              <a:ext cx="6206499" cy="276591"/>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chemeClr val="accent1"/>
                </a:buClr>
                <a:buSzPts val="1100"/>
                <a:buFont typeface="Calibri"/>
                <a:buNone/>
              </a:pPr>
              <a:r>
                <a:rPr lang="en-US" sz="1100">
                  <a:solidFill>
                    <a:srgbClr val="7F7F7F"/>
                  </a:solidFill>
                  <a:latin typeface="Century Gothic"/>
                  <a:ea typeface="Century Gothic"/>
                  <a:cs typeface="Century Gothic"/>
                  <a:sym typeface="Century Gothic"/>
                </a:rPr>
                <a:t>Fonte: </a:t>
              </a:r>
              <a:endParaRPr/>
            </a:p>
          </p:txBody>
        </p:sp>
        <p:pic>
          <p:nvPicPr>
            <p:cNvPr id="273" name="Google Shape;273;p13"/>
            <p:cNvPicPr preferRelativeResize="0"/>
            <p:nvPr/>
          </p:nvPicPr>
          <p:blipFill rotWithShape="1">
            <a:blip r:embed="rId5">
              <a:alphaModFix/>
            </a:blip>
            <a:srcRect b="0" l="0" r="0" t="0"/>
            <a:stretch/>
          </p:blipFill>
          <p:spPr>
            <a:xfrm>
              <a:off x="747771" y="6521220"/>
              <a:ext cx="1511300" cy="304800"/>
            </a:xfrm>
            <a:prstGeom prst="rect">
              <a:avLst/>
            </a:prstGeom>
            <a:noFill/>
            <a:ln>
              <a:noFill/>
            </a:ln>
          </p:spPr>
        </p:pic>
      </p:grpSp>
      <p:pic>
        <p:nvPicPr>
          <p:cNvPr descr="A large ship in the ocean&#10;&#10;Description automatically generated" id="274" name="Google Shape;274;p13"/>
          <p:cNvPicPr preferRelativeResize="0"/>
          <p:nvPr>
            <p:ph idx="2" type="pic"/>
          </p:nvPr>
        </p:nvPicPr>
        <p:blipFill rotWithShape="1">
          <a:blip r:embed="rId6">
            <a:alphaModFix/>
          </a:blip>
          <a:srcRect b="0" l="11423" r="11423" t="0"/>
          <a:stretch/>
        </p:blipFill>
        <p:spPr>
          <a:xfrm flipH="1">
            <a:off x="7163691" y="0"/>
            <a:ext cx="5024825" cy="6858000"/>
          </a:xfrm>
          <a:prstGeom prst="rect">
            <a:avLst/>
          </a:prstGeom>
          <a:solidFill>
            <a:schemeClr val="lt2"/>
          </a:solid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1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80" name="Google Shape;280;p14"/>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accent1"/>
              </a:buClr>
              <a:buSzPts val="3600"/>
              <a:buFont typeface="Book Antiqua"/>
              <a:buNone/>
            </a:pPr>
            <a:r>
              <a:rPr lang="en-US" sz="3600">
                <a:solidFill>
                  <a:schemeClr val="accent1"/>
                </a:solidFill>
              </a:rPr>
              <a:t>Il panorama della sicurezza informatica marittima</a:t>
            </a:r>
            <a:endParaRPr>
              <a:solidFill>
                <a:schemeClr val="accent1"/>
              </a:solidFill>
            </a:endParaRPr>
          </a:p>
        </p:txBody>
      </p:sp>
      <p:sp>
        <p:nvSpPr>
          <p:cNvPr id="281" name="Google Shape;281;p14"/>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282" name="Google Shape;282;p14"/>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pic>
        <p:nvPicPr>
          <p:cNvPr id="283" name="Google Shape;283;p14"/>
          <p:cNvPicPr preferRelativeResize="0"/>
          <p:nvPr/>
        </p:nvPicPr>
        <p:blipFill rotWithShape="1">
          <a:blip r:embed="rId4">
            <a:alphaModFix/>
          </a:blip>
          <a:srcRect b="0" l="0" r="0" t="0"/>
          <a:stretch/>
        </p:blipFill>
        <p:spPr>
          <a:xfrm>
            <a:off x="80563" y="1850693"/>
            <a:ext cx="7447995" cy="3922785"/>
          </a:xfrm>
          <a:prstGeom prst="rect">
            <a:avLst/>
          </a:prstGeom>
          <a:noFill/>
          <a:ln>
            <a:noFill/>
          </a:ln>
        </p:spPr>
      </p:pic>
      <p:grpSp>
        <p:nvGrpSpPr>
          <p:cNvPr id="284" name="Google Shape;284;p14"/>
          <p:cNvGrpSpPr/>
          <p:nvPr/>
        </p:nvGrpSpPr>
        <p:grpSpPr>
          <a:xfrm>
            <a:off x="361807" y="6009116"/>
            <a:ext cx="6206499" cy="352907"/>
            <a:chOff x="312094" y="6473113"/>
            <a:chExt cx="6206499" cy="352907"/>
          </a:xfrm>
        </p:grpSpPr>
        <p:sp>
          <p:nvSpPr>
            <p:cNvPr id="285" name="Google Shape;285;p14"/>
            <p:cNvSpPr txBox="1"/>
            <p:nvPr/>
          </p:nvSpPr>
          <p:spPr>
            <a:xfrm>
              <a:off x="312094" y="6473113"/>
              <a:ext cx="6206499" cy="276591"/>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chemeClr val="accent1"/>
                </a:buClr>
                <a:buSzPts val="1100"/>
                <a:buFont typeface="Calibri"/>
                <a:buNone/>
              </a:pPr>
              <a:r>
                <a:rPr lang="en-US" sz="1100">
                  <a:solidFill>
                    <a:srgbClr val="7F7F7F"/>
                  </a:solidFill>
                  <a:latin typeface="Century Gothic"/>
                  <a:ea typeface="Century Gothic"/>
                  <a:cs typeface="Century Gothic"/>
                  <a:sym typeface="Century Gothic"/>
                </a:rPr>
                <a:t>Fonte: </a:t>
              </a:r>
              <a:endParaRPr/>
            </a:p>
          </p:txBody>
        </p:sp>
        <p:pic>
          <p:nvPicPr>
            <p:cNvPr id="286" name="Google Shape;286;p14"/>
            <p:cNvPicPr preferRelativeResize="0"/>
            <p:nvPr/>
          </p:nvPicPr>
          <p:blipFill rotWithShape="1">
            <a:blip r:embed="rId5">
              <a:alphaModFix/>
            </a:blip>
            <a:srcRect b="0" l="0" r="0" t="0"/>
            <a:stretch/>
          </p:blipFill>
          <p:spPr>
            <a:xfrm>
              <a:off x="747771" y="6521220"/>
              <a:ext cx="1511300" cy="304800"/>
            </a:xfrm>
            <a:prstGeom prst="rect">
              <a:avLst/>
            </a:prstGeom>
            <a:noFill/>
            <a:ln>
              <a:noFill/>
            </a:ln>
          </p:spPr>
        </p:pic>
      </p:grpSp>
      <p:pic>
        <p:nvPicPr>
          <p:cNvPr descr="A satellite in space with a satellite&#10;&#10;Description automatically generated" id="287" name="Google Shape;287;p14"/>
          <p:cNvPicPr preferRelativeResize="0"/>
          <p:nvPr>
            <p:ph idx="2" type="pic"/>
          </p:nvPr>
        </p:nvPicPr>
        <p:blipFill rotWithShape="1">
          <a:blip r:embed="rId6">
            <a:alphaModFix/>
          </a:blip>
          <a:srcRect b="13841" l="0" r="0" t="13842"/>
          <a:stretch/>
        </p:blipFill>
        <p:spPr>
          <a:xfrm flipH="1">
            <a:off x="7163691" y="0"/>
            <a:ext cx="5024825" cy="6858000"/>
          </a:xfrm>
          <a:prstGeom prst="rect">
            <a:avLst/>
          </a:prstGeom>
          <a:solidFill>
            <a:schemeClr val="lt2"/>
          </a:solid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1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93" name="Google Shape;293;p15"/>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accent1"/>
              </a:buClr>
              <a:buSzPts val="3600"/>
              <a:buFont typeface="Book Antiqua"/>
              <a:buNone/>
            </a:pPr>
            <a:r>
              <a:rPr lang="en-US" sz="3600">
                <a:solidFill>
                  <a:schemeClr val="accent1"/>
                </a:solidFill>
              </a:rPr>
              <a:t>Il panorama della sicurezza informatica marittima</a:t>
            </a:r>
            <a:endParaRPr>
              <a:solidFill>
                <a:schemeClr val="accent1"/>
              </a:solidFill>
            </a:endParaRPr>
          </a:p>
        </p:txBody>
      </p:sp>
      <p:sp>
        <p:nvSpPr>
          <p:cNvPr id="294" name="Google Shape;294;p15"/>
          <p:cNvSpPr txBox="1"/>
          <p:nvPr>
            <p:ph idx="1" type="body"/>
          </p:nvPr>
        </p:nvSpPr>
        <p:spPr>
          <a:xfrm>
            <a:off x="893304" y="1808873"/>
            <a:ext cx="6347468" cy="533400"/>
          </a:xfrm>
          <a:prstGeom prst="rect">
            <a:avLst/>
          </a:prstGeom>
          <a:noFill/>
          <a:ln>
            <a:noFill/>
          </a:ln>
        </p:spPr>
        <p:txBody>
          <a:bodyPr anchorCtr="0" anchor="ctr" bIns="0" lIns="0" spcFirstLastPara="1" rIns="0" wrap="square" tIns="0">
            <a:noAutofit/>
          </a:bodyPr>
          <a:lstStyle/>
          <a:p>
            <a:pPr indent="0" lvl="0" marL="0" rtl="0" algn="l">
              <a:lnSpc>
                <a:spcPct val="60000"/>
              </a:lnSpc>
              <a:spcBef>
                <a:spcPts val="0"/>
              </a:spcBef>
              <a:spcAft>
                <a:spcPts val="0"/>
              </a:spcAft>
              <a:buSzPts val="4400"/>
              <a:buNone/>
            </a:pPr>
            <a:r>
              <a:rPr lang="en-US"/>
              <a:t>Sicurezza informatica marittima OT vs IT</a:t>
            </a:r>
            <a:endParaRPr/>
          </a:p>
        </p:txBody>
      </p:sp>
      <p:sp>
        <p:nvSpPr>
          <p:cNvPr id="295" name="Google Shape;295;p15"/>
          <p:cNvSpPr txBox="1"/>
          <p:nvPr>
            <p:ph idx="3" type="body"/>
          </p:nvPr>
        </p:nvSpPr>
        <p:spPr>
          <a:xfrm>
            <a:off x="893304" y="4731293"/>
            <a:ext cx="5885179" cy="850643"/>
          </a:xfrm>
          <a:prstGeom prst="rect">
            <a:avLst/>
          </a:prstGeom>
          <a:noFill/>
          <a:ln>
            <a:noFill/>
          </a:ln>
        </p:spPr>
        <p:txBody>
          <a:bodyPr anchorCtr="0" anchor="b" bIns="0" lIns="0" spcFirstLastPara="1" rIns="0" wrap="square" tIns="45700">
            <a:noAutofit/>
          </a:bodyPr>
          <a:lstStyle/>
          <a:p>
            <a:pPr indent="-285750" lvl="0" marL="285750" rtl="0" algn="l">
              <a:lnSpc>
                <a:spcPct val="100000"/>
              </a:lnSpc>
              <a:spcBef>
                <a:spcPts val="0"/>
              </a:spcBef>
              <a:spcAft>
                <a:spcPts val="0"/>
              </a:spcAft>
              <a:buSzPts val="1800"/>
              <a:buFont typeface="Arial"/>
              <a:buChar char="•"/>
            </a:pPr>
            <a:r>
              <a:rPr lang="en-US" sz="1800"/>
              <a:t>I sistemi informatici marittimi sono già abbastanza sicuri dal punto di vista informatico?</a:t>
            </a:r>
            <a:endParaRPr/>
          </a:p>
          <a:p>
            <a:pPr indent="-285750" lvl="0" marL="285750" rtl="0" algn="l">
              <a:lnSpc>
                <a:spcPct val="100000"/>
              </a:lnSpc>
              <a:spcBef>
                <a:spcPts val="1400"/>
              </a:spcBef>
              <a:spcAft>
                <a:spcPts val="0"/>
              </a:spcAft>
              <a:buSzPts val="1800"/>
              <a:buFont typeface="Arial"/>
              <a:buChar char="•"/>
            </a:pPr>
            <a:r>
              <a:rPr lang="en-US" sz="1800"/>
              <a:t>Sicurezza e cybersicurezza OT marittima: il legame cruciale</a:t>
            </a:r>
            <a:endParaRPr/>
          </a:p>
          <a:p>
            <a:pPr indent="-285750" lvl="1" marL="486918" rtl="0" algn="l">
              <a:lnSpc>
                <a:spcPct val="100000"/>
              </a:lnSpc>
              <a:spcBef>
                <a:spcPts val="400"/>
              </a:spcBef>
              <a:spcAft>
                <a:spcPts val="0"/>
              </a:spcAft>
              <a:buClr>
                <a:schemeClr val="dk1"/>
              </a:buClr>
              <a:buSzPts val="1800"/>
              <a:buFont typeface="Arial"/>
              <a:buChar char="•"/>
            </a:pPr>
            <a:r>
              <a:rPr lang="en-US"/>
              <a:t>Ridurre al minimo il rischio di </a:t>
            </a:r>
            <a:r>
              <a:rPr lang="en-US" sz="1400"/>
              <a:t>incidenti</a:t>
            </a:r>
            <a:r>
              <a:rPr lang="en-US"/>
              <a:t> di sicurezza legati alla cyber-security </a:t>
            </a:r>
            <a:endParaRPr/>
          </a:p>
          <a:p>
            <a:pPr indent="-184150" lvl="0" marL="285750" rtl="0" algn="l">
              <a:lnSpc>
                <a:spcPct val="100000"/>
              </a:lnSpc>
              <a:spcBef>
                <a:spcPts val="1600"/>
              </a:spcBef>
              <a:spcAft>
                <a:spcPts val="0"/>
              </a:spcAft>
              <a:buSzPts val="1600"/>
              <a:buFont typeface="Arial"/>
              <a:buNone/>
            </a:pPr>
            <a:r>
              <a:t/>
            </a:r>
            <a:endParaRPr sz="1600"/>
          </a:p>
          <a:p>
            <a:pPr indent="-184150" lvl="0" marL="285750" rtl="0" algn="l">
              <a:lnSpc>
                <a:spcPct val="100000"/>
              </a:lnSpc>
              <a:spcBef>
                <a:spcPts val="1400"/>
              </a:spcBef>
              <a:spcAft>
                <a:spcPts val="0"/>
              </a:spcAft>
              <a:buSzPts val="1600"/>
              <a:buFont typeface="Arial"/>
              <a:buNone/>
            </a:pPr>
            <a:r>
              <a:t/>
            </a:r>
            <a:endParaRPr sz="1600"/>
          </a:p>
        </p:txBody>
      </p:sp>
      <p:sp>
        <p:nvSpPr>
          <p:cNvPr id="296" name="Google Shape;296;p15"/>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297" name="Google Shape;297;p15"/>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pic>
        <p:nvPicPr>
          <p:cNvPr descr="A person holding books in a library&#10;&#10;Description automatically generated" id="298" name="Google Shape;298;p15"/>
          <p:cNvPicPr preferRelativeResize="0"/>
          <p:nvPr>
            <p:ph idx="2" type="pic"/>
          </p:nvPr>
        </p:nvPicPr>
        <p:blipFill rotWithShape="1">
          <a:blip r:embed="rId4">
            <a:alphaModFix/>
          </a:blip>
          <a:srcRect b="0" l="13161" r="13161" t="0"/>
          <a:stretch/>
        </p:blipFill>
        <p:spPr>
          <a:xfrm flipH="1">
            <a:off x="7163691" y="0"/>
            <a:ext cx="5024825" cy="6858000"/>
          </a:xfrm>
          <a:prstGeom prst="rect">
            <a:avLst/>
          </a:prstGeom>
          <a:solidFill>
            <a:schemeClr val="lt2"/>
          </a:solid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16"/>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04" name="Google Shape;304;p16"/>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accent1"/>
              </a:buClr>
              <a:buSzPts val="3600"/>
              <a:buFont typeface="Book Antiqua"/>
              <a:buNone/>
            </a:pPr>
            <a:r>
              <a:rPr lang="en-US" sz="3600">
                <a:solidFill>
                  <a:schemeClr val="accent1"/>
                </a:solidFill>
              </a:rPr>
              <a:t>Il panorama della sicurezza informatica marittima</a:t>
            </a:r>
            <a:endParaRPr>
              <a:solidFill>
                <a:schemeClr val="accent1"/>
              </a:solidFill>
            </a:endParaRPr>
          </a:p>
        </p:txBody>
      </p:sp>
      <p:sp>
        <p:nvSpPr>
          <p:cNvPr id="305" name="Google Shape;305;p16"/>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306" name="Google Shape;306;p16"/>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pic>
        <p:nvPicPr>
          <p:cNvPr id="307" name="Google Shape;307;p16"/>
          <p:cNvPicPr preferRelativeResize="0"/>
          <p:nvPr/>
        </p:nvPicPr>
        <p:blipFill rotWithShape="1">
          <a:blip r:embed="rId4">
            <a:alphaModFix/>
          </a:blip>
          <a:srcRect b="0" l="0" r="0" t="0"/>
          <a:stretch/>
        </p:blipFill>
        <p:spPr>
          <a:xfrm>
            <a:off x="-5736" y="1337187"/>
            <a:ext cx="6870700" cy="5765800"/>
          </a:xfrm>
          <a:prstGeom prst="rect">
            <a:avLst/>
          </a:prstGeom>
          <a:noFill/>
          <a:ln>
            <a:noFill/>
          </a:ln>
        </p:spPr>
      </p:pic>
      <p:grpSp>
        <p:nvGrpSpPr>
          <p:cNvPr id="308" name="Google Shape;308;p16"/>
          <p:cNvGrpSpPr/>
          <p:nvPr/>
        </p:nvGrpSpPr>
        <p:grpSpPr>
          <a:xfrm>
            <a:off x="328248" y="6361506"/>
            <a:ext cx="6206499" cy="352907"/>
            <a:chOff x="312094" y="6473113"/>
            <a:chExt cx="6206499" cy="352907"/>
          </a:xfrm>
        </p:grpSpPr>
        <p:sp>
          <p:nvSpPr>
            <p:cNvPr id="309" name="Google Shape;309;p16"/>
            <p:cNvSpPr txBox="1"/>
            <p:nvPr/>
          </p:nvSpPr>
          <p:spPr>
            <a:xfrm>
              <a:off x="312094" y="6473113"/>
              <a:ext cx="6206499" cy="276591"/>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chemeClr val="accent1"/>
                </a:buClr>
                <a:buSzPts val="1100"/>
                <a:buFont typeface="Calibri"/>
                <a:buNone/>
              </a:pPr>
              <a:r>
                <a:rPr lang="en-US" sz="1100">
                  <a:solidFill>
                    <a:srgbClr val="7F7F7F"/>
                  </a:solidFill>
                  <a:latin typeface="Century Gothic"/>
                  <a:ea typeface="Century Gothic"/>
                  <a:cs typeface="Century Gothic"/>
                  <a:sym typeface="Century Gothic"/>
                </a:rPr>
                <a:t>Fonte: </a:t>
              </a:r>
              <a:endParaRPr/>
            </a:p>
          </p:txBody>
        </p:sp>
        <p:pic>
          <p:nvPicPr>
            <p:cNvPr id="310" name="Google Shape;310;p16"/>
            <p:cNvPicPr preferRelativeResize="0"/>
            <p:nvPr/>
          </p:nvPicPr>
          <p:blipFill rotWithShape="1">
            <a:blip r:embed="rId5">
              <a:alphaModFix/>
            </a:blip>
            <a:srcRect b="0" l="0" r="0" t="0"/>
            <a:stretch/>
          </p:blipFill>
          <p:spPr>
            <a:xfrm>
              <a:off x="747771" y="6521220"/>
              <a:ext cx="1511300" cy="304800"/>
            </a:xfrm>
            <a:prstGeom prst="rect">
              <a:avLst/>
            </a:prstGeom>
            <a:noFill/>
            <a:ln>
              <a:noFill/>
            </a:ln>
          </p:spPr>
        </p:pic>
      </p:grpSp>
      <p:pic>
        <p:nvPicPr>
          <p:cNvPr descr="A large container ship in the ocean&#10;&#10;Description automatically generated" id="311" name="Google Shape;311;p16"/>
          <p:cNvPicPr preferRelativeResize="0"/>
          <p:nvPr>
            <p:ph idx="2" type="pic"/>
          </p:nvPr>
        </p:nvPicPr>
        <p:blipFill rotWithShape="1">
          <a:blip r:embed="rId6">
            <a:alphaModFix/>
          </a:blip>
          <a:srcRect b="14029" l="0" r="0" t="14029"/>
          <a:stretch/>
        </p:blipFill>
        <p:spPr>
          <a:xfrm flipH="1">
            <a:off x="7163691" y="0"/>
            <a:ext cx="5024825" cy="6858000"/>
          </a:xfrm>
          <a:prstGeom prst="rect">
            <a:avLst/>
          </a:prstGeom>
          <a:solidFill>
            <a:schemeClr val="lt2"/>
          </a:solid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17"/>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17" name="Google Shape;317;p17"/>
          <p:cNvSpPr txBox="1"/>
          <p:nvPr>
            <p:ph type="ctrTitle"/>
          </p:nvPr>
        </p:nvSpPr>
        <p:spPr>
          <a:xfrm>
            <a:off x="252382" y="692180"/>
            <a:ext cx="6732237" cy="101714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accent1"/>
              </a:buClr>
              <a:buSzPts val="3600"/>
              <a:buFont typeface="Book Antiqua"/>
              <a:buNone/>
            </a:pPr>
            <a:r>
              <a:rPr lang="en-US" sz="3600">
                <a:solidFill>
                  <a:schemeClr val="accent1"/>
                </a:solidFill>
              </a:rPr>
              <a:t>Contesto normativo marittimo e aspetti di conformità</a:t>
            </a:r>
            <a:br>
              <a:rPr lang="en-US" sz="3600"/>
            </a:br>
            <a:endParaRPr sz="3600"/>
          </a:p>
        </p:txBody>
      </p:sp>
      <p:sp>
        <p:nvSpPr>
          <p:cNvPr id="318" name="Google Shape;318;p17"/>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319" name="Google Shape;319;p17"/>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320" name="Google Shape;320;p17"/>
          <p:cNvSpPr txBox="1"/>
          <p:nvPr/>
        </p:nvSpPr>
        <p:spPr>
          <a:xfrm>
            <a:off x="252382" y="2375084"/>
            <a:ext cx="7176233" cy="261610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600">
              <a:solidFill>
                <a:srgbClr val="7F7F7F"/>
              </a:solidFill>
              <a:latin typeface="Century Gothic"/>
              <a:ea typeface="Century Gothic"/>
              <a:cs typeface="Century Gothic"/>
              <a:sym typeface="Century Gothic"/>
            </a:endParaRPr>
          </a:p>
          <a:p>
            <a:pPr indent="-285750" lvl="0" marL="285750" marR="0" rtl="0" algn="l">
              <a:spcBef>
                <a:spcPts val="0"/>
              </a:spcBef>
              <a:spcAft>
                <a:spcPts val="0"/>
              </a:spcAft>
              <a:buClr>
                <a:srgbClr val="7F7F7F"/>
              </a:buClr>
              <a:buSzPts val="1600"/>
              <a:buFont typeface="Arial"/>
              <a:buChar char="•"/>
            </a:pPr>
            <a:r>
              <a:rPr lang="en-US" sz="1600">
                <a:solidFill>
                  <a:srgbClr val="7F7F7F"/>
                </a:solidFill>
                <a:latin typeface="Century Gothic"/>
                <a:ea typeface="Century Gothic"/>
                <a:cs typeface="Century Gothic"/>
                <a:sym typeface="Century Gothic"/>
              </a:rPr>
              <a:t>nuovi requisiti e raccomandazioni stabiliti dall'IMO e dall'IACS </a:t>
            </a:r>
            <a:endParaRPr/>
          </a:p>
          <a:p>
            <a:pPr indent="0" lvl="0" marL="0" marR="0" rtl="0" algn="l">
              <a:spcBef>
                <a:spcPts val="0"/>
              </a:spcBef>
              <a:spcAft>
                <a:spcPts val="0"/>
              </a:spcAft>
              <a:buNone/>
            </a:pPr>
            <a:r>
              <a:t/>
            </a:r>
            <a:endParaRPr sz="1600">
              <a:solidFill>
                <a:srgbClr val="7F7F7F"/>
              </a:solidFill>
              <a:latin typeface="Century Gothic"/>
              <a:ea typeface="Century Gothic"/>
              <a:cs typeface="Century Gothic"/>
              <a:sym typeface="Century Gothic"/>
            </a:endParaRPr>
          </a:p>
          <a:p>
            <a:pPr indent="-285750" lvl="0" marL="285750" marR="0" rtl="0" algn="l">
              <a:spcBef>
                <a:spcPts val="0"/>
              </a:spcBef>
              <a:spcAft>
                <a:spcPts val="0"/>
              </a:spcAft>
              <a:buClr>
                <a:srgbClr val="7F7F7F"/>
              </a:buClr>
              <a:buSzPts val="1600"/>
              <a:buFont typeface="Arial"/>
              <a:buChar char="•"/>
            </a:pPr>
            <a:r>
              <a:rPr lang="en-US" sz="1600">
                <a:solidFill>
                  <a:srgbClr val="7F7F7F"/>
                </a:solidFill>
                <a:latin typeface="Century Gothic"/>
                <a:ea typeface="Century Gothic"/>
                <a:cs typeface="Century Gothic"/>
                <a:sym typeface="Century Gothic"/>
              </a:rPr>
              <a:t>"creare standard di settore che forniscano alle organizzazioni linee guida per le migliori pratiche da seguire; </a:t>
            </a:r>
            <a:r>
              <a:rPr b="1" lang="en-US" sz="1600">
                <a:solidFill>
                  <a:srgbClr val="7F7F7F"/>
                </a:solidFill>
                <a:latin typeface="Century Gothic"/>
                <a:ea typeface="Century Gothic"/>
                <a:cs typeface="Century Gothic"/>
                <a:sym typeface="Century Gothic"/>
              </a:rPr>
              <a:t>sviluppare una struttura di sicurezza che soddisfi o superi i requisiti normativi</a:t>
            </a:r>
            <a:r>
              <a:rPr lang="en-US" sz="1600">
                <a:solidFill>
                  <a:srgbClr val="7F7F7F"/>
                </a:solidFill>
                <a:latin typeface="Century Gothic"/>
                <a:ea typeface="Century Gothic"/>
                <a:cs typeface="Century Gothic"/>
                <a:sym typeface="Century Gothic"/>
              </a:rPr>
              <a:t>".  </a:t>
            </a:r>
            <a:endParaRPr/>
          </a:p>
          <a:p>
            <a:pPr indent="-184150" lvl="0" marL="285750" marR="0" rtl="0" algn="l">
              <a:spcBef>
                <a:spcPts val="0"/>
              </a:spcBef>
              <a:spcAft>
                <a:spcPts val="0"/>
              </a:spcAft>
              <a:buClr>
                <a:schemeClr val="dk1"/>
              </a:buClr>
              <a:buSzPts val="1600"/>
              <a:buFont typeface="Arial"/>
              <a:buNone/>
            </a:pPr>
            <a:r>
              <a:t/>
            </a:r>
            <a:endParaRPr sz="1600">
              <a:solidFill>
                <a:srgbClr val="7F7F7F"/>
              </a:solidFill>
              <a:latin typeface="Century Gothic"/>
              <a:ea typeface="Century Gothic"/>
              <a:cs typeface="Century Gothic"/>
              <a:sym typeface="Century Gothic"/>
            </a:endParaRPr>
          </a:p>
          <a:p>
            <a:pPr indent="0" lvl="0" marL="0" marR="0" rtl="0" algn="l">
              <a:spcBef>
                <a:spcPts val="0"/>
              </a:spcBef>
              <a:spcAft>
                <a:spcPts val="0"/>
              </a:spcAft>
              <a:buNone/>
            </a:pPr>
            <a:r>
              <a:t/>
            </a:r>
            <a:endParaRPr sz="1800">
              <a:solidFill>
                <a:srgbClr val="565659"/>
              </a:solidFill>
              <a:latin typeface="Avenir"/>
              <a:ea typeface="Avenir"/>
              <a:cs typeface="Avenir"/>
              <a:sym typeface="Avenir"/>
            </a:endParaRPr>
          </a:p>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321" name="Google Shape;321;p17"/>
          <p:cNvSpPr txBox="1"/>
          <p:nvPr>
            <p:ph idx="1" type="body"/>
          </p:nvPr>
        </p:nvSpPr>
        <p:spPr>
          <a:xfrm>
            <a:off x="114159" y="1778208"/>
            <a:ext cx="8739963" cy="533400"/>
          </a:xfrm>
          <a:prstGeom prst="rect">
            <a:avLst/>
          </a:prstGeom>
          <a:noFill/>
          <a:ln>
            <a:noFill/>
          </a:ln>
        </p:spPr>
        <p:txBody>
          <a:bodyPr anchorCtr="0" anchor="ctr" bIns="0" lIns="0" spcFirstLastPara="1" rIns="0" wrap="square" tIns="0">
            <a:noAutofit/>
          </a:bodyPr>
          <a:lstStyle/>
          <a:p>
            <a:pPr indent="0" lvl="0" marL="0" rtl="0" algn="l">
              <a:lnSpc>
                <a:spcPct val="60000"/>
              </a:lnSpc>
              <a:spcBef>
                <a:spcPts val="0"/>
              </a:spcBef>
              <a:spcAft>
                <a:spcPts val="0"/>
              </a:spcAft>
              <a:buSzPts val="3200"/>
              <a:buNone/>
            </a:pPr>
            <a:r>
              <a:rPr lang="en-US" sz="3200"/>
              <a:t>Riformulare le normative per affrontare la cybersecurity</a:t>
            </a:r>
            <a:endParaRPr/>
          </a:p>
          <a:p>
            <a:pPr indent="0" lvl="0" marL="0" rtl="0" algn="l">
              <a:lnSpc>
                <a:spcPct val="60000"/>
              </a:lnSpc>
              <a:spcBef>
                <a:spcPts val="0"/>
              </a:spcBef>
              <a:spcAft>
                <a:spcPts val="0"/>
              </a:spcAft>
              <a:buSzPts val="3200"/>
              <a:buNone/>
            </a:pPr>
            <a:r>
              <a:t/>
            </a:r>
            <a:endParaRPr sz="3200"/>
          </a:p>
        </p:txBody>
      </p:sp>
      <p:pic>
        <p:nvPicPr>
          <p:cNvPr descr="A large ship in the water&#10;&#10;Description automatically generated" id="322" name="Google Shape;322;p17"/>
          <p:cNvPicPr preferRelativeResize="0"/>
          <p:nvPr>
            <p:ph idx="2" type="pic"/>
          </p:nvPr>
        </p:nvPicPr>
        <p:blipFill rotWithShape="1">
          <a:blip r:embed="rId4">
            <a:alphaModFix/>
          </a:blip>
          <a:srcRect b="0" l="22362" r="22362" t="0"/>
          <a:stretch/>
        </p:blipFill>
        <p:spPr>
          <a:xfrm flipH="1">
            <a:off x="7163691" y="0"/>
            <a:ext cx="5024825" cy="6858000"/>
          </a:xfrm>
          <a:prstGeom prst="rect">
            <a:avLst/>
          </a:prstGeom>
          <a:solidFill>
            <a:schemeClr val="lt2"/>
          </a:solid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descr="A person writing at a desk&#10;" id="327" name="Google Shape;327;p18"/>
          <p:cNvPicPr preferRelativeResize="0"/>
          <p:nvPr>
            <p:ph idx="2" type="pic"/>
          </p:nvPr>
        </p:nvPicPr>
        <p:blipFill rotWithShape="1">
          <a:blip r:embed="rId3">
            <a:alphaModFix/>
          </a:blip>
          <a:srcRect b="0" l="7594" r="7594" t="0"/>
          <a:stretch/>
        </p:blipFill>
        <p:spPr>
          <a:xfrm flipH="1">
            <a:off x="7163691" y="0"/>
            <a:ext cx="5024825" cy="6858000"/>
          </a:xfrm>
          <a:prstGeom prst="rect">
            <a:avLst/>
          </a:prstGeom>
          <a:solidFill>
            <a:schemeClr val="lt2"/>
          </a:solidFill>
          <a:ln>
            <a:noFill/>
          </a:ln>
        </p:spPr>
      </p:pic>
      <p:sp>
        <p:nvSpPr>
          <p:cNvPr id="328" name="Google Shape;328;p1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29" name="Google Shape;329;p18"/>
          <p:cNvSpPr txBox="1"/>
          <p:nvPr>
            <p:ph type="ctrTitle"/>
          </p:nvPr>
        </p:nvSpPr>
        <p:spPr>
          <a:xfrm>
            <a:off x="252382" y="692180"/>
            <a:ext cx="6732237" cy="101714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accent1"/>
              </a:buClr>
              <a:buSzPts val="3600"/>
              <a:buFont typeface="Book Antiqua"/>
              <a:buNone/>
            </a:pPr>
            <a:r>
              <a:rPr lang="en-US" sz="3600">
                <a:solidFill>
                  <a:schemeClr val="accent1"/>
                </a:solidFill>
              </a:rPr>
              <a:t>Contesto normativo marittimo e aspetti di conformità</a:t>
            </a:r>
            <a:br>
              <a:rPr lang="en-US" sz="3600"/>
            </a:br>
            <a:endParaRPr sz="3600"/>
          </a:p>
        </p:txBody>
      </p:sp>
      <p:sp>
        <p:nvSpPr>
          <p:cNvPr id="330" name="Google Shape;330;p18"/>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331" name="Google Shape;331;p18"/>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pic>
        <p:nvPicPr>
          <p:cNvPr id="332" name="Google Shape;332;p18"/>
          <p:cNvPicPr preferRelativeResize="0"/>
          <p:nvPr/>
        </p:nvPicPr>
        <p:blipFill rotWithShape="1">
          <a:blip r:embed="rId5">
            <a:alphaModFix/>
          </a:blip>
          <a:srcRect b="0" l="0" r="0" t="0"/>
          <a:stretch/>
        </p:blipFill>
        <p:spPr>
          <a:xfrm>
            <a:off x="-35472" y="1863799"/>
            <a:ext cx="6515100" cy="876300"/>
          </a:xfrm>
          <a:prstGeom prst="rect">
            <a:avLst/>
          </a:prstGeom>
          <a:noFill/>
          <a:ln>
            <a:noFill/>
          </a:ln>
        </p:spPr>
      </p:pic>
      <p:pic>
        <p:nvPicPr>
          <p:cNvPr id="333" name="Google Shape;333;p18"/>
          <p:cNvPicPr preferRelativeResize="0"/>
          <p:nvPr/>
        </p:nvPicPr>
        <p:blipFill rotWithShape="1">
          <a:blip r:embed="rId6">
            <a:alphaModFix/>
          </a:blip>
          <a:srcRect b="0" l="0" r="0" t="0"/>
          <a:stretch/>
        </p:blipFill>
        <p:spPr>
          <a:xfrm>
            <a:off x="-21672" y="2894571"/>
            <a:ext cx="7302500" cy="3225800"/>
          </a:xfrm>
          <a:prstGeom prst="rect">
            <a:avLst/>
          </a:prstGeom>
          <a:noFill/>
          <a:ln>
            <a:noFill/>
          </a:ln>
        </p:spPr>
      </p:pic>
      <p:sp>
        <p:nvSpPr>
          <p:cNvPr id="334" name="Google Shape;334;p18"/>
          <p:cNvSpPr txBox="1"/>
          <p:nvPr>
            <p:ph idx="1" type="body"/>
          </p:nvPr>
        </p:nvSpPr>
        <p:spPr>
          <a:xfrm>
            <a:off x="90794" y="1452389"/>
            <a:ext cx="8739963" cy="533400"/>
          </a:xfrm>
          <a:prstGeom prst="rect">
            <a:avLst/>
          </a:prstGeom>
          <a:noFill/>
          <a:ln>
            <a:noFill/>
          </a:ln>
        </p:spPr>
        <p:txBody>
          <a:bodyPr anchorCtr="0" anchor="ctr" bIns="0" lIns="0" spcFirstLastPara="1" rIns="0" wrap="square" tIns="0">
            <a:noAutofit/>
          </a:bodyPr>
          <a:lstStyle/>
          <a:p>
            <a:pPr indent="0" lvl="0" marL="0" rtl="0" algn="l">
              <a:lnSpc>
                <a:spcPct val="60000"/>
              </a:lnSpc>
              <a:spcBef>
                <a:spcPts val="0"/>
              </a:spcBef>
              <a:spcAft>
                <a:spcPts val="0"/>
              </a:spcAft>
              <a:buSzPts val="3200"/>
              <a:buNone/>
            </a:pPr>
            <a:r>
              <a:rPr lang="en-US" sz="3200"/>
              <a:t>Regolamenti e raccomandazioni</a:t>
            </a:r>
            <a:endParaRPr/>
          </a:p>
          <a:p>
            <a:pPr indent="0" lvl="0" marL="0" rtl="0" algn="l">
              <a:lnSpc>
                <a:spcPct val="60000"/>
              </a:lnSpc>
              <a:spcBef>
                <a:spcPts val="0"/>
              </a:spcBef>
              <a:spcAft>
                <a:spcPts val="0"/>
              </a:spcAft>
              <a:buSzPts val="3200"/>
              <a:buNone/>
            </a:pPr>
            <a:r>
              <a:t/>
            </a:r>
            <a:endParaRPr sz="32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descr="A person writing at a desk&#10;" id="339" name="Google Shape;339;p19"/>
          <p:cNvPicPr preferRelativeResize="0"/>
          <p:nvPr>
            <p:ph idx="2" type="pic"/>
          </p:nvPr>
        </p:nvPicPr>
        <p:blipFill rotWithShape="1">
          <a:blip r:embed="rId3">
            <a:alphaModFix/>
          </a:blip>
          <a:srcRect b="0" l="7594" r="7594" t="0"/>
          <a:stretch/>
        </p:blipFill>
        <p:spPr>
          <a:xfrm flipH="1">
            <a:off x="7163691" y="0"/>
            <a:ext cx="5024825" cy="6858000"/>
          </a:xfrm>
          <a:prstGeom prst="rect">
            <a:avLst/>
          </a:prstGeom>
          <a:solidFill>
            <a:schemeClr val="lt2"/>
          </a:solidFill>
          <a:ln>
            <a:noFill/>
          </a:ln>
        </p:spPr>
      </p:pic>
      <p:sp>
        <p:nvSpPr>
          <p:cNvPr id="340" name="Google Shape;340;p1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41" name="Google Shape;341;p19"/>
          <p:cNvSpPr txBox="1"/>
          <p:nvPr>
            <p:ph type="ctrTitle"/>
          </p:nvPr>
        </p:nvSpPr>
        <p:spPr>
          <a:xfrm>
            <a:off x="252382" y="692180"/>
            <a:ext cx="6732237" cy="101714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accent1"/>
              </a:buClr>
              <a:buSzPts val="3600"/>
              <a:buFont typeface="Book Antiqua"/>
              <a:buNone/>
            </a:pPr>
            <a:r>
              <a:rPr lang="en-US" sz="3600">
                <a:solidFill>
                  <a:schemeClr val="accent1"/>
                </a:solidFill>
              </a:rPr>
              <a:t>Contesto normativo marittimo e aspetti di conformità</a:t>
            </a:r>
            <a:br>
              <a:rPr lang="en-US" sz="3600"/>
            </a:br>
            <a:endParaRPr sz="3600"/>
          </a:p>
        </p:txBody>
      </p:sp>
      <p:sp>
        <p:nvSpPr>
          <p:cNvPr id="342" name="Google Shape;342;p19"/>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343" name="Google Shape;343;p19"/>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344" name="Google Shape;344;p19"/>
          <p:cNvSpPr txBox="1"/>
          <p:nvPr/>
        </p:nvSpPr>
        <p:spPr>
          <a:xfrm>
            <a:off x="104595" y="1861301"/>
            <a:ext cx="7176233" cy="452431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600">
              <a:solidFill>
                <a:srgbClr val="7F7F7F"/>
              </a:solidFill>
              <a:latin typeface="Century Gothic"/>
              <a:ea typeface="Century Gothic"/>
              <a:cs typeface="Century Gothic"/>
              <a:sym typeface="Century Gothic"/>
            </a:endParaRPr>
          </a:p>
          <a:p>
            <a:pPr indent="-285750" lvl="0" marL="285750" marR="0" rtl="0" algn="l">
              <a:spcBef>
                <a:spcPts val="0"/>
              </a:spcBef>
              <a:spcAft>
                <a:spcPts val="0"/>
              </a:spcAft>
              <a:buClr>
                <a:srgbClr val="7F7F7F"/>
              </a:buClr>
              <a:buSzPts val="1600"/>
              <a:buFont typeface="Arial"/>
              <a:buChar char="•"/>
            </a:pPr>
            <a:r>
              <a:rPr lang="en-US" sz="1600">
                <a:solidFill>
                  <a:srgbClr val="7F7F7F"/>
                </a:solidFill>
                <a:latin typeface="Century Gothic"/>
                <a:ea typeface="Century Gothic"/>
                <a:cs typeface="Century Gothic"/>
                <a:sym typeface="Century Gothic"/>
              </a:rPr>
              <a:t>L'Organizzazione marittima internazionale (IMO) ha adottato la risoluzione MSC.428(98) sulla gestione dei rischi informatici nel sistema di gestione della sicurezza (SMS).</a:t>
            </a:r>
            <a:endParaRPr sz="1600">
              <a:solidFill>
                <a:srgbClr val="7F7F7F"/>
              </a:solidFill>
              <a:latin typeface="Century Gothic"/>
              <a:ea typeface="Century Gothic"/>
              <a:cs typeface="Century Gothic"/>
              <a:sym typeface="Century Gothic"/>
            </a:endParaRPr>
          </a:p>
          <a:p>
            <a:pPr indent="-184150" lvl="0" marL="285750" marR="0" rtl="0" algn="l">
              <a:spcBef>
                <a:spcPts val="0"/>
              </a:spcBef>
              <a:spcAft>
                <a:spcPts val="0"/>
              </a:spcAft>
              <a:buClr>
                <a:srgbClr val="7F7F7F"/>
              </a:buClr>
              <a:buSzPts val="1600"/>
              <a:buFont typeface="Arial"/>
              <a:buNone/>
            </a:pPr>
            <a:r>
              <a:t/>
            </a:r>
            <a:endParaRPr sz="1600">
              <a:solidFill>
                <a:srgbClr val="7F7F7F"/>
              </a:solidFill>
              <a:latin typeface="Century Gothic"/>
              <a:ea typeface="Century Gothic"/>
              <a:cs typeface="Century Gothic"/>
              <a:sym typeface="Century Gothic"/>
            </a:endParaRPr>
          </a:p>
          <a:p>
            <a:pPr indent="-285750" lvl="1" marL="742950" marR="0" rtl="0" algn="l">
              <a:spcBef>
                <a:spcPts val="0"/>
              </a:spcBef>
              <a:spcAft>
                <a:spcPts val="0"/>
              </a:spcAft>
              <a:buClr>
                <a:srgbClr val="7F7F7F"/>
              </a:buClr>
              <a:buSzPts val="1600"/>
              <a:buFont typeface="Arial"/>
              <a:buChar char="•"/>
            </a:pPr>
            <a:r>
              <a:rPr b="0" i="0" lang="en-US" sz="1600" u="none" cap="none" strike="noStrike">
                <a:solidFill>
                  <a:srgbClr val="7F7F7F"/>
                </a:solidFill>
                <a:latin typeface="Century Gothic"/>
                <a:ea typeface="Century Gothic"/>
                <a:cs typeface="Century Gothic"/>
                <a:sym typeface="Century Gothic"/>
              </a:rPr>
              <a:t>incoraggia le amministrazioni a garantire che i rischi informatici siano adeguatamente affrontati negli SMS entro la prima verifica annuale del documento di conformità (DoC) dell'impresa </a:t>
            </a:r>
            <a:endParaRPr b="0" i="0" sz="1600" u="none" cap="none" strike="noStrike">
              <a:solidFill>
                <a:srgbClr val="7F7F7F"/>
              </a:solidFill>
              <a:latin typeface="Century Gothic"/>
              <a:ea typeface="Century Gothic"/>
              <a:cs typeface="Century Gothic"/>
              <a:sym typeface="Century Gothic"/>
            </a:endParaRPr>
          </a:p>
          <a:p>
            <a:pPr indent="-184150" lvl="1" marL="742950" marR="0" rtl="0" algn="l">
              <a:spcBef>
                <a:spcPts val="0"/>
              </a:spcBef>
              <a:spcAft>
                <a:spcPts val="0"/>
              </a:spcAft>
              <a:buClr>
                <a:srgbClr val="7F7F7F"/>
              </a:buClr>
              <a:buSzPts val="1600"/>
              <a:buFont typeface="Arial"/>
              <a:buNone/>
            </a:pPr>
            <a:r>
              <a:t/>
            </a:r>
            <a:endParaRPr b="0" i="0" sz="1600" u="none" cap="none" strike="noStrike">
              <a:solidFill>
                <a:srgbClr val="7F7F7F"/>
              </a:solidFill>
              <a:latin typeface="Century Gothic"/>
              <a:ea typeface="Century Gothic"/>
              <a:cs typeface="Century Gothic"/>
              <a:sym typeface="Century Gothic"/>
            </a:endParaRPr>
          </a:p>
          <a:p>
            <a:pPr indent="-285750" lvl="0" marL="285750" marR="0" rtl="0" algn="l">
              <a:spcBef>
                <a:spcPts val="0"/>
              </a:spcBef>
              <a:spcAft>
                <a:spcPts val="0"/>
              </a:spcAft>
              <a:buClr>
                <a:srgbClr val="7F7F7F"/>
              </a:buClr>
              <a:buSzPts val="1600"/>
              <a:buFont typeface="Arial"/>
              <a:buChar char="•"/>
            </a:pPr>
            <a:r>
              <a:rPr lang="en-US" sz="1600">
                <a:solidFill>
                  <a:srgbClr val="7F7F7F"/>
                </a:solidFill>
                <a:latin typeface="Century Gothic"/>
                <a:ea typeface="Century Gothic"/>
                <a:cs typeface="Century Gothic"/>
                <a:sym typeface="Century Gothic"/>
              </a:rPr>
              <a:t>Digital Container Shipping Association (DCSA): "DCSA Implementation Guide for Cyber Security on Vessels v1.0". Le linee guida della DCSA si basano sulle linee guida BIMCO e sul framework NIST.</a:t>
            </a:r>
            <a:endParaRPr/>
          </a:p>
          <a:p>
            <a:pPr indent="-184150" lvl="0" marL="285750" marR="0" rtl="0" algn="l">
              <a:spcBef>
                <a:spcPts val="0"/>
              </a:spcBef>
              <a:spcAft>
                <a:spcPts val="0"/>
              </a:spcAft>
              <a:buClr>
                <a:srgbClr val="7F7F7F"/>
              </a:buClr>
              <a:buSzPts val="1600"/>
              <a:buFont typeface="Arial"/>
              <a:buNone/>
            </a:pPr>
            <a:r>
              <a:t/>
            </a:r>
            <a:endParaRPr sz="1600">
              <a:solidFill>
                <a:srgbClr val="7F7F7F"/>
              </a:solidFill>
              <a:latin typeface="Century Gothic"/>
              <a:ea typeface="Century Gothic"/>
              <a:cs typeface="Century Gothic"/>
              <a:sym typeface="Century Gothic"/>
            </a:endParaRPr>
          </a:p>
          <a:p>
            <a:pPr indent="-285750" lvl="0" marL="285750" marR="0" rtl="0" algn="l">
              <a:spcBef>
                <a:spcPts val="0"/>
              </a:spcBef>
              <a:spcAft>
                <a:spcPts val="0"/>
              </a:spcAft>
              <a:buClr>
                <a:srgbClr val="7F7F7F"/>
              </a:buClr>
              <a:buSzPts val="1600"/>
              <a:buFont typeface="Arial"/>
              <a:buChar char="•"/>
            </a:pPr>
            <a:r>
              <a:rPr lang="en-US" sz="1600">
                <a:solidFill>
                  <a:srgbClr val="7F7F7F"/>
                </a:solidFill>
                <a:latin typeface="Century Gothic"/>
                <a:ea typeface="Century Gothic"/>
                <a:cs typeface="Century Gothic"/>
                <a:sym typeface="Century Gothic"/>
              </a:rPr>
              <a:t>Associazione internazionale delle società di classificazione (IACS):  "Recommendation on Cyber Resilience (No. 166)"; raccomandazioni relative alla resilienza informatica, soggette ai requisiti di una società di classificazione, si applica solo alle navi di nuova costruzione ma può servire anche come guida per le navi esistenti.</a:t>
            </a:r>
            <a:endParaRPr/>
          </a:p>
        </p:txBody>
      </p:sp>
      <p:sp>
        <p:nvSpPr>
          <p:cNvPr id="345" name="Google Shape;345;p19"/>
          <p:cNvSpPr txBox="1"/>
          <p:nvPr>
            <p:ph idx="1" type="body"/>
          </p:nvPr>
        </p:nvSpPr>
        <p:spPr>
          <a:xfrm>
            <a:off x="90794" y="1452389"/>
            <a:ext cx="8739963" cy="533400"/>
          </a:xfrm>
          <a:prstGeom prst="rect">
            <a:avLst/>
          </a:prstGeom>
          <a:noFill/>
          <a:ln>
            <a:noFill/>
          </a:ln>
        </p:spPr>
        <p:txBody>
          <a:bodyPr anchorCtr="0" anchor="ctr" bIns="0" lIns="0" spcFirstLastPara="1" rIns="0" wrap="square" tIns="0">
            <a:noAutofit/>
          </a:bodyPr>
          <a:lstStyle/>
          <a:p>
            <a:pPr indent="0" lvl="0" marL="0" rtl="0" algn="l">
              <a:lnSpc>
                <a:spcPct val="60000"/>
              </a:lnSpc>
              <a:spcBef>
                <a:spcPts val="0"/>
              </a:spcBef>
              <a:spcAft>
                <a:spcPts val="0"/>
              </a:spcAft>
              <a:buSzPts val="3200"/>
              <a:buNone/>
            </a:pPr>
            <a:r>
              <a:rPr lang="en-US" sz="3200"/>
              <a:t>Regolamenti e raccomandazioni</a:t>
            </a:r>
            <a:endParaRPr/>
          </a:p>
          <a:p>
            <a:pPr indent="0" lvl="0" marL="0" rtl="0" algn="l">
              <a:lnSpc>
                <a:spcPct val="60000"/>
              </a:lnSpc>
              <a:spcBef>
                <a:spcPts val="0"/>
              </a:spcBef>
              <a:spcAft>
                <a:spcPts val="0"/>
              </a:spcAft>
              <a:buSzPts val="3200"/>
              <a:buNone/>
            </a:pPr>
            <a:r>
              <a:t/>
            </a:r>
            <a:endParaRPr sz="32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descr="A person writing at a desk&#10;" id="115" name="Google Shape;115;p2"/>
          <p:cNvPicPr preferRelativeResize="0"/>
          <p:nvPr>
            <p:ph idx="2" type="pic"/>
          </p:nvPr>
        </p:nvPicPr>
        <p:blipFill rotWithShape="1">
          <a:blip r:embed="rId3">
            <a:alphaModFix/>
          </a:blip>
          <a:srcRect b="0" l="7594" r="7594" t="0"/>
          <a:stretch/>
        </p:blipFill>
        <p:spPr>
          <a:xfrm flipH="1">
            <a:off x="7163691" y="0"/>
            <a:ext cx="5024825" cy="6858000"/>
          </a:xfrm>
          <a:prstGeom prst="rect">
            <a:avLst/>
          </a:prstGeom>
          <a:solidFill>
            <a:schemeClr val="lt2"/>
          </a:solidFill>
          <a:ln>
            <a:noFill/>
          </a:ln>
        </p:spPr>
      </p:pic>
      <p:sp>
        <p:nvSpPr>
          <p:cNvPr id="116" name="Google Shape;116;p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17" name="Google Shape;117;p2"/>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Book Antiqua"/>
              <a:buNone/>
            </a:pPr>
            <a:r>
              <a:rPr lang="en-US" sz="3600"/>
              <a:t>Ecosistemi marittimi sicuri e incentrati sull'uomo</a:t>
            </a:r>
            <a:endParaRPr/>
          </a:p>
        </p:txBody>
      </p:sp>
      <p:sp>
        <p:nvSpPr>
          <p:cNvPr id="118" name="Google Shape;118;p2"/>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o1.</a:t>
            </a:r>
            <a:endParaRPr/>
          </a:p>
        </p:txBody>
      </p:sp>
      <p:sp>
        <p:nvSpPr>
          <p:cNvPr id="119" name="Google Shape;119;p2"/>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fontScale="92500" lnSpcReduction="20000"/>
          </a:bodyPr>
          <a:lstStyle/>
          <a:p>
            <a:pPr indent="0" lvl="0" marL="0" rtl="0" algn="l">
              <a:lnSpc>
                <a:spcPct val="100000"/>
              </a:lnSpc>
              <a:spcBef>
                <a:spcPts val="0"/>
              </a:spcBef>
              <a:spcAft>
                <a:spcPts val="0"/>
              </a:spcAft>
              <a:buSzPct val="100000"/>
              <a:buNone/>
            </a:pPr>
            <a:r>
              <a:rPr lang="en-US"/>
              <a:t>Obiettivi: Chi-Cosa-Perché è necessario partecipare a questa formazione</a:t>
            </a:r>
            <a:endParaRPr/>
          </a:p>
        </p:txBody>
      </p:sp>
      <p:sp>
        <p:nvSpPr>
          <p:cNvPr id="120" name="Google Shape;120;p2"/>
          <p:cNvSpPr txBox="1"/>
          <p:nvPr>
            <p:ph idx="4" type="body"/>
          </p:nvPr>
        </p:nvSpPr>
        <p:spPr>
          <a:xfrm>
            <a:off x="824242" y="3006909"/>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o3.</a:t>
            </a:r>
            <a:endParaRPr/>
          </a:p>
        </p:txBody>
      </p:sp>
      <p:sp>
        <p:nvSpPr>
          <p:cNvPr id="121" name="Google Shape;121;p2"/>
          <p:cNvSpPr txBox="1"/>
          <p:nvPr>
            <p:ph idx="5" type="body"/>
          </p:nvPr>
        </p:nvSpPr>
        <p:spPr>
          <a:xfrm>
            <a:off x="1643379" y="3009613"/>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t>Risultati dell'apprendimento</a:t>
            </a:r>
            <a:endParaRPr/>
          </a:p>
        </p:txBody>
      </p:sp>
      <p:sp>
        <p:nvSpPr>
          <p:cNvPr id="122" name="Google Shape;122;p2"/>
          <p:cNvSpPr txBox="1"/>
          <p:nvPr>
            <p:ph idx="6" type="body"/>
          </p:nvPr>
        </p:nvSpPr>
        <p:spPr>
          <a:xfrm>
            <a:off x="824242" y="3635783"/>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o4.</a:t>
            </a:r>
            <a:endParaRPr/>
          </a:p>
        </p:txBody>
      </p:sp>
      <p:sp>
        <p:nvSpPr>
          <p:cNvPr id="123" name="Google Shape;123;p2"/>
          <p:cNvSpPr txBox="1"/>
          <p:nvPr>
            <p:ph idx="7" type="body"/>
          </p:nvPr>
        </p:nvSpPr>
        <p:spPr>
          <a:xfrm>
            <a:off x="1643379" y="3638169"/>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t>Schemi di formazione</a:t>
            </a:r>
            <a:endParaRPr/>
          </a:p>
        </p:txBody>
      </p:sp>
      <p:sp>
        <p:nvSpPr>
          <p:cNvPr id="124" name="Google Shape;124;p2"/>
          <p:cNvSpPr txBox="1"/>
          <p:nvPr>
            <p:ph idx="8" type="body"/>
          </p:nvPr>
        </p:nvSpPr>
        <p:spPr>
          <a:xfrm>
            <a:off x="824242" y="4264656"/>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o5.</a:t>
            </a:r>
            <a:endParaRPr/>
          </a:p>
        </p:txBody>
      </p:sp>
      <p:sp>
        <p:nvSpPr>
          <p:cNvPr id="125" name="Google Shape;125;p2"/>
          <p:cNvSpPr txBox="1"/>
          <p:nvPr>
            <p:ph idx="9" type="body"/>
          </p:nvPr>
        </p:nvSpPr>
        <p:spPr>
          <a:xfrm>
            <a:off x="1643379" y="4269747"/>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t>Dettagli degli esercizi</a:t>
            </a:r>
            <a:endParaRPr/>
          </a:p>
        </p:txBody>
      </p:sp>
      <p:sp>
        <p:nvSpPr>
          <p:cNvPr id="126" name="Google Shape;126;p2"/>
          <p:cNvSpPr txBox="1"/>
          <p:nvPr>
            <p:ph idx="13" type="body"/>
          </p:nvPr>
        </p:nvSpPr>
        <p:spPr>
          <a:xfrm>
            <a:off x="824242" y="2378035"/>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o2.</a:t>
            </a:r>
            <a:endParaRPr/>
          </a:p>
        </p:txBody>
      </p:sp>
      <p:sp>
        <p:nvSpPr>
          <p:cNvPr id="127" name="Google Shape;127;p2"/>
          <p:cNvSpPr txBox="1"/>
          <p:nvPr>
            <p:ph idx="14" type="body"/>
          </p:nvPr>
        </p:nvSpPr>
        <p:spPr>
          <a:xfrm>
            <a:off x="1643379" y="2378035"/>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t>Logistica della formazione: Quando-Dove-Come</a:t>
            </a:r>
            <a:endParaRPr/>
          </a:p>
        </p:txBody>
      </p:sp>
      <p:sp>
        <p:nvSpPr>
          <p:cNvPr id="128" name="Google Shape;128;p2"/>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129" name="Google Shape;129;p2"/>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130" name="Google Shape;130;p2"/>
          <p:cNvSpPr txBox="1"/>
          <p:nvPr/>
        </p:nvSpPr>
        <p:spPr>
          <a:xfrm>
            <a:off x="807966" y="4986668"/>
            <a:ext cx="788639"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lang="en-US" sz="4400">
                <a:solidFill>
                  <a:schemeClr val="dk2"/>
                </a:solidFill>
                <a:latin typeface="Century Gothic"/>
                <a:ea typeface="Century Gothic"/>
                <a:cs typeface="Century Gothic"/>
                <a:sym typeface="Century Gothic"/>
              </a:rPr>
              <a:t>o6.</a:t>
            </a:r>
            <a:endParaRPr/>
          </a:p>
        </p:txBody>
      </p:sp>
      <p:sp>
        <p:nvSpPr>
          <p:cNvPr id="131" name="Google Shape;131;p2"/>
          <p:cNvSpPr txBox="1"/>
          <p:nvPr/>
        </p:nvSpPr>
        <p:spPr>
          <a:xfrm>
            <a:off x="1627103" y="4989054"/>
            <a:ext cx="5885179"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lang="en-US" sz="2000">
                <a:solidFill>
                  <a:srgbClr val="7F7F7F"/>
                </a:solidFill>
                <a:latin typeface="Century Gothic"/>
                <a:ea typeface="Century Gothic"/>
                <a:cs typeface="Century Gothic"/>
                <a:sym typeface="Century Gothic"/>
              </a:rPr>
              <a:t>Informazioni pratiche e requisiti</a:t>
            </a:r>
            <a:endParaRPr/>
          </a:p>
        </p:txBody>
      </p:sp>
      <p:sp>
        <p:nvSpPr>
          <p:cNvPr id="132" name="Google Shape;132;p2"/>
          <p:cNvSpPr txBox="1"/>
          <p:nvPr/>
        </p:nvSpPr>
        <p:spPr>
          <a:xfrm>
            <a:off x="807966" y="5615541"/>
            <a:ext cx="788639"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lang="en-US" sz="4400">
                <a:solidFill>
                  <a:schemeClr val="dk2"/>
                </a:solidFill>
                <a:latin typeface="Century Gothic"/>
                <a:ea typeface="Century Gothic"/>
                <a:cs typeface="Century Gothic"/>
                <a:sym typeface="Century Gothic"/>
              </a:rPr>
              <a:t>o7.</a:t>
            </a:r>
            <a:endParaRPr/>
          </a:p>
        </p:txBody>
      </p:sp>
      <p:sp>
        <p:nvSpPr>
          <p:cNvPr id="133" name="Google Shape;133;p2"/>
          <p:cNvSpPr txBox="1"/>
          <p:nvPr/>
        </p:nvSpPr>
        <p:spPr>
          <a:xfrm>
            <a:off x="1627103" y="5620632"/>
            <a:ext cx="5885179"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lang="en-US" sz="2000">
                <a:solidFill>
                  <a:srgbClr val="7F7F7F"/>
                </a:solidFill>
                <a:latin typeface="Century Gothic"/>
                <a:ea typeface="Century Gothic"/>
                <a:cs typeface="Century Gothic"/>
                <a:sym typeface="Century Gothic"/>
              </a:rPr>
              <a:t>Informazioni sulla registrazione e contatti</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20"/>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51" name="Google Shape;351;p20"/>
          <p:cNvSpPr txBox="1"/>
          <p:nvPr>
            <p:ph type="ctrTitle"/>
          </p:nvPr>
        </p:nvSpPr>
        <p:spPr>
          <a:xfrm>
            <a:off x="252382" y="692180"/>
            <a:ext cx="6732237" cy="101714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accent1"/>
              </a:buClr>
              <a:buSzPts val="3600"/>
              <a:buFont typeface="Book Antiqua"/>
              <a:buNone/>
            </a:pPr>
            <a:r>
              <a:rPr lang="en-US" sz="3600">
                <a:solidFill>
                  <a:schemeClr val="accent1"/>
                </a:solidFill>
              </a:rPr>
              <a:t>Contesto normativo marittimo e aspetti di conformità</a:t>
            </a:r>
            <a:br>
              <a:rPr lang="en-US" sz="3600"/>
            </a:br>
            <a:endParaRPr sz="3600"/>
          </a:p>
        </p:txBody>
      </p:sp>
      <p:sp>
        <p:nvSpPr>
          <p:cNvPr id="352" name="Google Shape;352;p20"/>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353" name="Google Shape;353;p20"/>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354" name="Google Shape;354;p20"/>
          <p:cNvSpPr txBox="1"/>
          <p:nvPr>
            <p:ph idx="1" type="body"/>
          </p:nvPr>
        </p:nvSpPr>
        <p:spPr>
          <a:xfrm>
            <a:off x="658328" y="1152787"/>
            <a:ext cx="8739963" cy="533400"/>
          </a:xfrm>
          <a:prstGeom prst="rect">
            <a:avLst/>
          </a:prstGeom>
          <a:noFill/>
          <a:ln>
            <a:noFill/>
          </a:ln>
        </p:spPr>
        <p:txBody>
          <a:bodyPr anchorCtr="0" anchor="ctr" bIns="0" lIns="0" spcFirstLastPara="1" rIns="0" wrap="square" tIns="0">
            <a:noAutofit/>
          </a:bodyPr>
          <a:lstStyle/>
          <a:p>
            <a:pPr indent="0" lvl="0" marL="0" rtl="0" algn="l">
              <a:lnSpc>
                <a:spcPct val="60000"/>
              </a:lnSpc>
              <a:spcBef>
                <a:spcPts val="0"/>
              </a:spcBef>
              <a:spcAft>
                <a:spcPts val="0"/>
              </a:spcAft>
              <a:buSzPts val="3200"/>
              <a:buNone/>
            </a:pPr>
            <a:r>
              <a:rPr lang="en-US" sz="3200"/>
              <a:t>Cyber-salvataggio (Schinas e Metzger, 2023)</a:t>
            </a:r>
            <a:endParaRPr/>
          </a:p>
        </p:txBody>
      </p:sp>
      <p:sp>
        <p:nvSpPr>
          <p:cNvPr id="355" name="Google Shape;355;p20"/>
          <p:cNvSpPr txBox="1"/>
          <p:nvPr/>
        </p:nvSpPr>
        <p:spPr>
          <a:xfrm>
            <a:off x="235160" y="1419487"/>
            <a:ext cx="7176233" cy="504753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600">
              <a:solidFill>
                <a:srgbClr val="7F7F7F"/>
              </a:solidFill>
              <a:latin typeface="Century Gothic"/>
              <a:ea typeface="Century Gothic"/>
              <a:cs typeface="Century Gothic"/>
              <a:sym typeface="Century Gothic"/>
            </a:endParaRPr>
          </a:p>
          <a:p>
            <a:pPr indent="0" lvl="0" marL="0" marR="0" rtl="0" algn="l">
              <a:spcBef>
                <a:spcPts val="0"/>
              </a:spcBef>
              <a:spcAft>
                <a:spcPts val="0"/>
              </a:spcAft>
              <a:buNone/>
            </a:pPr>
            <a:r>
              <a:rPr lang="en-US" sz="1600">
                <a:solidFill>
                  <a:srgbClr val="7F7F7F"/>
                </a:solidFill>
                <a:latin typeface="Century Gothic"/>
                <a:ea typeface="Century Gothic"/>
                <a:cs typeface="Century Gothic"/>
                <a:sym typeface="Century Gothic"/>
              </a:rPr>
              <a:t>Una nave è considerata cyber-sicura se:</a:t>
            </a:r>
            <a:endParaRPr/>
          </a:p>
          <a:p>
            <a:pPr indent="0" lvl="0" marL="0" marR="0" rtl="0" algn="l">
              <a:spcBef>
                <a:spcPts val="0"/>
              </a:spcBef>
              <a:spcAft>
                <a:spcPts val="0"/>
              </a:spcAft>
              <a:buNone/>
            </a:pPr>
            <a:r>
              <a:t/>
            </a:r>
            <a:endParaRPr sz="1600">
              <a:solidFill>
                <a:srgbClr val="7F7F7F"/>
              </a:solidFill>
              <a:latin typeface="Century Gothic"/>
              <a:ea typeface="Century Gothic"/>
              <a:cs typeface="Century Gothic"/>
              <a:sym typeface="Century Gothic"/>
            </a:endParaRPr>
          </a:p>
          <a:p>
            <a:pPr indent="-400050" lvl="0" marL="400050" marR="0" rtl="0" algn="l">
              <a:spcBef>
                <a:spcPts val="0"/>
              </a:spcBef>
              <a:spcAft>
                <a:spcPts val="0"/>
              </a:spcAft>
              <a:buClr>
                <a:srgbClr val="7F7F7F"/>
              </a:buClr>
              <a:buSzPts val="1600"/>
              <a:buFont typeface="Book Antiqua"/>
              <a:buAutoNum type="alphaLcPeriod"/>
            </a:pPr>
            <a:r>
              <a:rPr lang="en-US" sz="1600">
                <a:solidFill>
                  <a:srgbClr val="7F7F7F"/>
                </a:solidFill>
                <a:latin typeface="Century Gothic"/>
                <a:ea typeface="Century Gothic"/>
                <a:cs typeface="Century Gothic"/>
                <a:sym typeface="Century Gothic"/>
              </a:rPr>
              <a:t>i rischi informatici più rilevanti sono affrontati nel sistema di gestione della sicurezza (SMS);</a:t>
            </a:r>
            <a:endParaRPr/>
          </a:p>
          <a:p>
            <a:pPr indent="-400050" lvl="0" marL="400050" marR="0" rtl="0" algn="l">
              <a:spcBef>
                <a:spcPts val="0"/>
              </a:spcBef>
              <a:spcAft>
                <a:spcPts val="0"/>
              </a:spcAft>
              <a:buClr>
                <a:srgbClr val="7F7F7F"/>
              </a:buClr>
              <a:buSzPts val="1600"/>
              <a:buFont typeface="Book Antiqua"/>
              <a:buAutoNum type="alphaLcPeriod"/>
            </a:pPr>
            <a:r>
              <a:rPr lang="en-US" sz="1600">
                <a:solidFill>
                  <a:srgbClr val="7F7F7F"/>
                </a:solidFill>
                <a:latin typeface="Century Gothic"/>
                <a:ea typeface="Century Gothic"/>
                <a:cs typeface="Century Gothic"/>
                <a:sym typeface="Century Gothic"/>
              </a:rPr>
              <a:t>ogni membro dell'equipaggio è addestrato sui rischi informatici e sulle vulnerabilità dei sistemi che gestisce o manutiene;</a:t>
            </a:r>
            <a:endParaRPr/>
          </a:p>
          <a:p>
            <a:pPr indent="-400050" lvl="0" marL="400050" marR="0" rtl="0" algn="l">
              <a:spcBef>
                <a:spcPts val="0"/>
              </a:spcBef>
              <a:spcAft>
                <a:spcPts val="0"/>
              </a:spcAft>
              <a:buClr>
                <a:srgbClr val="7F7F7F"/>
              </a:buClr>
              <a:buSzPts val="1600"/>
              <a:buFont typeface="Book Antiqua"/>
              <a:buAutoNum type="alphaLcPeriod"/>
            </a:pPr>
            <a:r>
              <a:rPr lang="en-US" sz="1600">
                <a:solidFill>
                  <a:srgbClr val="7F7F7F"/>
                </a:solidFill>
                <a:latin typeface="Century Gothic"/>
                <a:ea typeface="Century Gothic"/>
                <a:cs typeface="Century Gothic"/>
                <a:sym typeface="Century Gothic"/>
              </a:rPr>
              <a:t>le interfacce hardware sono fisicamente protette;</a:t>
            </a:r>
            <a:endParaRPr/>
          </a:p>
          <a:p>
            <a:pPr indent="-400050" lvl="0" marL="400050" marR="0" rtl="0" algn="l">
              <a:spcBef>
                <a:spcPts val="0"/>
              </a:spcBef>
              <a:spcAft>
                <a:spcPts val="0"/>
              </a:spcAft>
              <a:buClr>
                <a:srgbClr val="7F7F7F"/>
              </a:buClr>
              <a:buSzPts val="1600"/>
              <a:buFont typeface="Book Antiqua"/>
              <a:buAutoNum type="alphaLcPeriod"/>
            </a:pPr>
            <a:r>
              <a:rPr lang="en-US" sz="1600">
                <a:solidFill>
                  <a:srgbClr val="7F7F7F"/>
                </a:solidFill>
                <a:latin typeface="Century Gothic"/>
                <a:ea typeface="Century Gothic"/>
                <a:cs typeface="Century Gothic"/>
                <a:sym typeface="Century Gothic"/>
              </a:rPr>
              <a:t>ogni software è protetto da accessi non autorizzati</a:t>
            </a:r>
            <a:endParaRPr/>
          </a:p>
          <a:p>
            <a:pPr indent="-400050" lvl="0" marL="400050" marR="0" rtl="0" algn="l">
              <a:spcBef>
                <a:spcPts val="0"/>
              </a:spcBef>
              <a:spcAft>
                <a:spcPts val="0"/>
              </a:spcAft>
              <a:buClr>
                <a:srgbClr val="7F7F7F"/>
              </a:buClr>
              <a:buSzPts val="1600"/>
              <a:buFont typeface="Book Antiqua"/>
              <a:buAutoNum type="alphaLcPeriod"/>
            </a:pPr>
            <a:r>
              <a:rPr lang="en-US" sz="1600">
                <a:solidFill>
                  <a:srgbClr val="7F7F7F"/>
                </a:solidFill>
                <a:latin typeface="Century Gothic"/>
                <a:ea typeface="Century Gothic"/>
                <a:cs typeface="Century Gothic"/>
                <a:sym typeface="Century Gothic"/>
              </a:rPr>
              <a:t>attraverso una connessione di rete;</a:t>
            </a:r>
            <a:endParaRPr/>
          </a:p>
          <a:p>
            <a:pPr indent="-400050" lvl="0" marL="400050" marR="0" rtl="0" algn="l">
              <a:spcBef>
                <a:spcPts val="0"/>
              </a:spcBef>
              <a:spcAft>
                <a:spcPts val="0"/>
              </a:spcAft>
              <a:buClr>
                <a:srgbClr val="7F7F7F"/>
              </a:buClr>
              <a:buSzPts val="1600"/>
              <a:buFont typeface="Book Antiqua"/>
              <a:buAutoNum type="alphaLcPeriod"/>
            </a:pPr>
            <a:r>
              <a:rPr lang="en-US" sz="1600">
                <a:solidFill>
                  <a:srgbClr val="7F7F7F"/>
                </a:solidFill>
                <a:latin typeface="Century Gothic"/>
                <a:ea typeface="Century Gothic"/>
                <a:cs typeface="Century Gothic"/>
                <a:sym typeface="Century Gothic"/>
              </a:rPr>
              <a:t>sono in vigore soluzioni di sicurezza conformi alle migliori pratiche del settore, tra cui firewall, antivirus e sistemi di monitoraggio;</a:t>
            </a:r>
            <a:endParaRPr/>
          </a:p>
          <a:p>
            <a:pPr indent="-400050" lvl="0" marL="400050" marR="0" rtl="0" algn="l">
              <a:spcBef>
                <a:spcPts val="0"/>
              </a:spcBef>
              <a:spcAft>
                <a:spcPts val="0"/>
              </a:spcAft>
              <a:buClr>
                <a:srgbClr val="7F7F7F"/>
              </a:buClr>
              <a:buSzPts val="1600"/>
              <a:buFont typeface="Book Antiqua"/>
              <a:buAutoNum type="alphaLcPeriod"/>
            </a:pPr>
            <a:r>
              <a:rPr lang="en-US" sz="1600">
                <a:solidFill>
                  <a:srgbClr val="7F7F7F"/>
                </a:solidFill>
                <a:latin typeface="Century Gothic"/>
                <a:ea typeface="Century Gothic"/>
                <a:cs typeface="Century Gothic"/>
                <a:sym typeface="Century Gothic"/>
              </a:rPr>
              <a:t>I dati amministrativi, privati e ricreativi sono separati dai dati relativi alle operazioni critiche e non critiche della nave;</a:t>
            </a:r>
            <a:endParaRPr/>
          </a:p>
          <a:p>
            <a:pPr indent="-400050" lvl="0" marL="400050" marR="0" rtl="0" algn="l">
              <a:spcBef>
                <a:spcPts val="0"/>
              </a:spcBef>
              <a:spcAft>
                <a:spcPts val="0"/>
              </a:spcAft>
              <a:buClr>
                <a:srgbClr val="7F7F7F"/>
              </a:buClr>
              <a:buSzPts val="1600"/>
              <a:buFont typeface="Book Antiqua"/>
              <a:buAutoNum type="alphaLcPeriod"/>
            </a:pPr>
            <a:r>
              <a:rPr lang="en-US" sz="1600">
                <a:solidFill>
                  <a:srgbClr val="7F7F7F"/>
                </a:solidFill>
                <a:latin typeface="Century Gothic"/>
                <a:ea typeface="Century Gothic"/>
                <a:cs typeface="Century Gothic"/>
                <a:sym typeface="Century Gothic"/>
              </a:rPr>
              <a:t>tutto il software imbarcato o utilizzato in dispositivi che sono in qualche modo connessi a una rete o ad altri dispositivi deve essere in fase di manutenzione, cioè il suo produttore fornisce gli aggiornamenti necessari, compresi quelli di sicurezza, per mantenere il software operativo e sicuro</a:t>
            </a:r>
            <a:endParaRPr/>
          </a:p>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large ship in the water&#10;&#10;Description automatically generated" id="356" name="Google Shape;356;p20"/>
          <p:cNvPicPr preferRelativeResize="0"/>
          <p:nvPr>
            <p:ph idx="2" type="pic"/>
          </p:nvPr>
        </p:nvPicPr>
        <p:blipFill rotWithShape="1">
          <a:blip r:embed="rId4">
            <a:alphaModFix/>
          </a:blip>
          <a:srcRect b="0" l="22362" r="22362" t="0"/>
          <a:stretch/>
        </p:blipFill>
        <p:spPr>
          <a:xfrm flipH="1">
            <a:off x="7163691" y="0"/>
            <a:ext cx="5024825" cy="6858000"/>
          </a:xfrm>
          <a:prstGeom prst="rect">
            <a:avLst/>
          </a:prstGeom>
          <a:solidFill>
            <a:schemeClr val="lt2"/>
          </a:solid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21"/>
          <p:cNvSpPr txBox="1"/>
          <p:nvPr>
            <p:ph type="ctrTitle"/>
          </p:nvPr>
        </p:nvSpPr>
        <p:spPr>
          <a:xfrm>
            <a:off x="796322" y="320040"/>
            <a:ext cx="6732237" cy="95270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Book Antiqua"/>
              <a:buNone/>
            </a:pPr>
            <a:r>
              <a:rPr lang="en-US">
                <a:solidFill>
                  <a:schemeClr val="accent1"/>
                </a:solidFill>
              </a:rPr>
              <a:t>Sicurezza informatica</a:t>
            </a:r>
            <a:endParaRPr/>
          </a:p>
        </p:txBody>
      </p:sp>
      <p:sp>
        <p:nvSpPr>
          <p:cNvPr id="362" name="Google Shape;362;p21"/>
          <p:cNvSpPr txBox="1"/>
          <p:nvPr>
            <p:ph idx="1" type="body"/>
          </p:nvPr>
        </p:nvSpPr>
        <p:spPr>
          <a:xfrm>
            <a:off x="796322" y="1491535"/>
            <a:ext cx="5797550" cy="4403823"/>
          </a:xfrm>
          <a:prstGeom prst="rect">
            <a:avLst/>
          </a:prstGeom>
          <a:noFill/>
          <a:ln>
            <a:noFill/>
          </a:ln>
        </p:spPr>
        <p:txBody>
          <a:bodyPr anchorCtr="0" anchor="t" bIns="45700" lIns="0" spcFirstLastPara="1" rIns="0" wrap="square" tIns="45700">
            <a:normAutofit/>
          </a:bodyPr>
          <a:lstStyle/>
          <a:p>
            <a:pPr indent="-114300" lvl="0" marL="91440" rtl="0" algn="l">
              <a:lnSpc>
                <a:spcPct val="100000"/>
              </a:lnSpc>
              <a:spcBef>
                <a:spcPts val="0"/>
              </a:spcBef>
              <a:spcAft>
                <a:spcPts val="0"/>
              </a:spcAft>
              <a:buSzPts val="1800"/>
              <a:buFont typeface="Noto Sans Symbols"/>
              <a:buChar char="▪"/>
            </a:pPr>
            <a:r>
              <a:rPr lang="en-US" sz="1800">
                <a:latin typeface="Century Gothic"/>
                <a:ea typeface="Century Gothic"/>
                <a:cs typeface="Century Gothic"/>
                <a:sym typeface="Century Gothic"/>
              </a:rPr>
              <a:t>La sicurezza informatica (o sicurezza IT) mira a proteggere i computer, i sistemi controllati da computer e le reti dagli attacchi di soggetti malintenzionati.</a:t>
            </a:r>
            <a:endParaRPr/>
          </a:p>
          <a:p>
            <a:pPr indent="-114300" lvl="0" marL="91440" rtl="0" algn="l">
              <a:lnSpc>
                <a:spcPct val="100000"/>
              </a:lnSpc>
              <a:spcBef>
                <a:spcPts val="800"/>
              </a:spcBef>
              <a:spcAft>
                <a:spcPts val="0"/>
              </a:spcAft>
              <a:buSzPts val="1800"/>
              <a:buFont typeface="Noto Sans Symbols"/>
              <a:buChar char="▪"/>
            </a:pPr>
            <a:r>
              <a:rPr lang="en-US" sz="1800">
                <a:latin typeface="Century Gothic"/>
                <a:ea typeface="Century Gothic"/>
                <a:cs typeface="Century Gothic"/>
                <a:sym typeface="Century Gothic"/>
              </a:rPr>
              <a:t>La cybersecurity implica concetti, strumenti e pratiche adatti a difendersi dagli attacchi generati dall'ingegno umano. </a:t>
            </a:r>
            <a:endParaRPr/>
          </a:p>
          <a:p>
            <a:pPr indent="-114300" lvl="0" marL="91440" rtl="0" algn="l">
              <a:lnSpc>
                <a:spcPct val="100000"/>
              </a:lnSpc>
              <a:spcBef>
                <a:spcPts val="800"/>
              </a:spcBef>
              <a:spcAft>
                <a:spcPts val="0"/>
              </a:spcAft>
              <a:buSzPts val="1800"/>
              <a:buFont typeface="Noto Sans Symbols"/>
              <a:buChar char="▪"/>
            </a:pPr>
            <a:r>
              <a:rPr lang="en-US" sz="1800">
                <a:latin typeface="Century Gothic"/>
                <a:ea typeface="Century Gothic"/>
                <a:cs typeface="Century Gothic"/>
                <a:sym typeface="Century Gothic"/>
              </a:rPr>
              <a:t>La sicurezza non è una scienza esatta, ma piuttosto un insieme di idee, metodologie e strumenti.</a:t>
            </a:r>
            <a:endParaRPr sz="1800">
              <a:latin typeface="Century Gothic"/>
              <a:ea typeface="Century Gothic"/>
              <a:cs typeface="Century Gothic"/>
              <a:sym typeface="Century Gothic"/>
            </a:endParaRPr>
          </a:p>
          <a:p>
            <a:pPr indent="-114300" lvl="0" marL="91440" rtl="0" algn="l">
              <a:lnSpc>
                <a:spcPct val="100000"/>
              </a:lnSpc>
              <a:spcBef>
                <a:spcPts val="800"/>
              </a:spcBef>
              <a:spcAft>
                <a:spcPts val="0"/>
              </a:spcAft>
              <a:buSzPts val="1800"/>
              <a:buFont typeface="Noto Sans Symbols"/>
              <a:buChar char="▪"/>
            </a:pPr>
            <a:r>
              <a:rPr lang="en-US" sz="1800">
                <a:latin typeface="Century Gothic"/>
                <a:ea typeface="Century Gothic"/>
                <a:cs typeface="Century Gothic"/>
                <a:sym typeface="Century Gothic"/>
              </a:rPr>
              <a:t>Nella sicurezza informatica viene utilizzato un numero piuttosto ridotto di concetti di base. Ogni concetto compare in diverse varianti e combinazioni di strumenti. </a:t>
            </a:r>
            <a:endParaRPr/>
          </a:p>
          <a:p>
            <a:pPr indent="0" lvl="0" marL="0" rtl="0" algn="l">
              <a:lnSpc>
                <a:spcPct val="100000"/>
              </a:lnSpc>
              <a:spcBef>
                <a:spcPts val="800"/>
              </a:spcBef>
              <a:spcAft>
                <a:spcPts val="0"/>
              </a:spcAft>
              <a:buSzPts val="18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ts val="18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ts val="18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ts val="18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ts val="1800"/>
              <a:buNone/>
            </a:pPr>
            <a:r>
              <a:t/>
            </a:r>
            <a:endParaRPr sz="1800">
              <a:latin typeface="Century Gothic"/>
              <a:ea typeface="Century Gothic"/>
              <a:cs typeface="Century Gothic"/>
              <a:sym typeface="Century Gothic"/>
            </a:endParaRPr>
          </a:p>
        </p:txBody>
      </p:sp>
      <p:sp>
        <p:nvSpPr>
          <p:cNvPr id="363" name="Google Shape;363;p21"/>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364" name="Google Shape;364;p21"/>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365" name="Google Shape;365;p21"/>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Close-up of several cables connected to a switch&#10;&#10;Description automatically generated" id="366" name="Google Shape;366;p21"/>
          <p:cNvPicPr preferRelativeResize="0"/>
          <p:nvPr>
            <p:ph idx="2" type="pic"/>
          </p:nvPr>
        </p:nvPicPr>
        <p:blipFill rotWithShape="1">
          <a:blip r:embed="rId4">
            <a:alphaModFix/>
          </a:blip>
          <a:srcRect b="0" l="7545" r="7544" t="0"/>
          <a:stretch/>
        </p:blipFill>
        <p:spPr>
          <a:xfrm flipH="1">
            <a:off x="7163691" y="0"/>
            <a:ext cx="5024825" cy="6858000"/>
          </a:xfrm>
          <a:prstGeom prst="rect">
            <a:avLst/>
          </a:prstGeom>
          <a:solidFill>
            <a:schemeClr val="lt2"/>
          </a:solid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22"/>
          <p:cNvSpPr txBox="1"/>
          <p:nvPr>
            <p:ph type="ctrTitle"/>
          </p:nvPr>
        </p:nvSpPr>
        <p:spPr>
          <a:xfrm>
            <a:off x="638127" y="160322"/>
            <a:ext cx="6732237" cy="95270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Book Antiqua"/>
              <a:buNone/>
            </a:pPr>
            <a:r>
              <a:rPr lang="en-US">
                <a:solidFill>
                  <a:schemeClr val="accent1"/>
                </a:solidFill>
              </a:rPr>
              <a:t>Concetti di base della cybersecurity</a:t>
            </a:r>
            <a:endParaRPr/>
          </a:p>
        </p:txBody>
      </p:sp>
      <p:sp>
        <p:nvSpPr>
          <p:cNvPr id="372" name="Google Shape;372;p22"/>
          <p:cNvSpPr txBox="1"/>
          <p:nvPr>
            <p:ph idx="1" type="body"/>
          </p:nvPr>
        </p:nvSpPr>
        <p:spPr>
          <a:xfrm>
            <a:off x="615463" y="1186983"/>
            <a:ext cx="6548228" cy="5350978"/>
          </a:xfrm>
          <a:prstGeom prst="rect">
            <a:avLst/>
          </a:prstGeom>
          <a:noFill/>
          <a:ln>
            <a:noFill/>
          </a:ln>
        </p:spPr>
        <p:txBody>
          <a:bodyPr anchorCtr="0" anchor="t" bIns="45700" lIns="0" spcFirstLastPara="1" rIns="0" wrap="square" tIns="45700">
            <a:normAutofit fontScale="85000" lnSpcReduction="10000"/>
          </a:bodyPr>
          <a:lstStyle/>
          <a:p>
            <a:pPr indent="-102552" lvl="0" marL="91440" rtl="0" algn="l">
              <a:lnSpc>
                <a:spcPct val="100000"/>
              </a:lnSpc>
              <a:spcBef>
                <a:spcPts val="0"/>
              </a:spcBef>
              <a:spcAft>
                <a:spcPts val="0"/>
              </a:spcAft>
              <a:buSzPct val="100000"/>
              <a:buFont typeface="Noto Sans Symbols"/>
              <a:buChar char="▪"/>
            </a:pPr>
            <a:r>
              <a:rPr lang="en-US" sz="1900">
                <a:latin typeface="Century Gothic"/>
                <a:ea typeface="Century Gothic"/>
                <a:cs typeface="Century Gothic"/>
                <a:sym typeface="Century Gothic"/>
              </a:rPr>
              <a:t>Crittografia: Un algoritmo crittografico prende in input un testo qualsiasi e lo trasforma in un testo totalmente incomprensibile. Può anche eseguire la trasformazione inversa.</a:t>
            </a:r>
            <a:endParaRPr/>
          </a:p>
          <a:p>
            <a:pPr indent="-102552"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Le funzioni di hash accettano un testo qualsiasi come input e producono un testo incomprensibile di dimensioni standard, dal quale non è possibile recuperare il testo originale.</a:t>
            </a:r>
            <a:endParaRPr/>
          </a:p>
          <a:p>
            <a:pPr indent="-102552"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I protocolli di sicurezza sono regole che governano il comportamento di varie entità comunicanti che cercano di raggiungere un obiettivo di sicurezza.</a:t>
            </a:r>
            <a:endParaRPr/>
          </a:p>
          <a:p>
            <a:pPr indent="-102552"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L'autenticazione degli utenti e il controllo degli accessi sono regole e misure che consentono a specifici utenti legali di accedere a parti e funzioni appropriate di un sistema.</a:t>
            </a:r>
            <a:endParaRPr/>
          </a:p>
          <a:p>
            <a:pPr indent="-102552"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Compartimentazione e semplificazione dei sistemi: Dividendo un sistema in parti con barriere tra di esse e consentendo agli utenti di accedere solo alla parte necessaria, si aumenta la sicurezza complessiva. Inoltre, semplificando il più possibile ogni parte, è possibile prevederne meglio il comportamento in varie circostanze, compresa la presenza di minacce. </a:t>
            </a:r>
            <a:endParaRPr/>
          </a:p>
          <a:p>
            <a:pPr indent="-102552"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Ricerca di anomalie durante il funzionamento: I sistemi compromessi possono essere diagnosticati confrontando il loro comportamento con quello abituale o desiderato.</a:t>
            </a:r>
            <a:endParaRPr/>
          </a:p>
          <a:p>
            <a:pPr indent="0" lvl="0" marL="91440" rtl="0" algn="l">
              <a:lnSpc>
                <a:spcPct val="100000"/>
              </a:lnSpc>
              <a:spcBef>
                <a:spcPts val="800"/>
              </a:spcBef>
              <a:spcAft>
                <a:spcPts val="0"/>
              </a:spcAft>
              <a:buSzPct val="100000"/>
              <a:buFont typeface="Noto Sans Symbols"/>
              <a:buNone/>
            </a:pPr>
            <a:r>
              <a:t/>
            </a:r>
            <a:endParaRPr sz="1800">
              <a:latin typeface="Century Gothic"/>
              <a:ea typeface="Century Gothic"/>
              <a:cs typeface="Century Gothic"/>
              <a:sym typeface="Century Gothic"/>
            </a:endParaRPr>
          </a:p>
          <a:p>
            <a:pPr indent="0" lvl="0" marL="0" rtl="0" algn="l">
              <a:lnSpc>
                <a:spcPct val="100000"/>
              </a:lnSpc>
              <a:spcBef>
                <a:spcPts val="800"/>
              </a:spcBef>
              <a:spcAft>
                <a:spcPts val="0"/>
              </a:spcAft>
              <a:buSzPct val="1000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ct val="1000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ct val="1000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ct val="1000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ct val="100000"/>
              <a:buNone/>
            </a:pPr>
            <a:r>
              <a:t/>
            </a:r>
            <a:endParaRPr sz="1800">
              <a:latin typeface="Century Gothic"/>
              <a:ea typeface="Century Gothic"/>
              <a:cs typeface="Century Gothic"/>
              <a:sym typeface="Century Gothic"/>
            </a:endParaRPr>
          </a:p>
        </p:txBody>
      </p:sp>
      <p:sp>
        <p:nvSpPr>
          <p:cNvPr id="373" name="Google Shape;373;p22"/>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374" name="Google Shape;374;p22"/>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375" name="Google Shape;375;p2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A typewriter with many black cords&#10;&#10;Description automatically generated" id="376" name="Google Shape;376;p22"/>
          <p:cNvPicPr preferRelativeResize="0"/>
          <p:nvPr>
            <p:ph idx="2" type="pic"/>
          </p:nvPr>
        </p:nvPicPr>
        <p:blipFill rotWithShape="1">
          <a:blip r:embed="rId4">
            <a:alphaModFix/>
          </a:blip>
          <a:srcRect b="0" l="1123" r="1122" t="0"/>
          <a:stretch/>
        </p:blipFill>
        <p:spPr>
          <a:xfrm flipH="1">
            <a:off x="7163691" y="0"/>
            <a:ext cx="5024825" cy="6858000"/>
          </a:xfrm>
          <a:prstGeom prst="rect">
            <a:avLst/>
          </a:prstGeom>
          <a:solidFill>
            <a:schemeClr val="lt2"/>
          </a:solid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23"/>
          <p:cNvSpPr txBox="1"/>
          <p:nvPr>
            <p:ph type="ctrTitle"/>
          </p:nvPr>
        </p:nvSpPr>
        <p:spPr>
          <a:xfrm>
            <a:off x="638127" y="160322"/>
            <a:ext cx="6732237" cy="95270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Book Antiqua"/>
              <a:buNone/>
            </a:pPr>
            <a:r>
              <a:rPr lang="en-US">
                <a:solidFill>
                  <a:schemeClr val="accent1"/>
                </a:solidFill>
              </a:rPr>
              <a:t>Crittografia</a:t>
            </a:r>
            <a:endParaRPr/>
          </a:p>
        </p:txBody>
      </p:sp>
      <p:sp>
        <p:nvSpPr>
          <p:cNvPr id="382" name="Google Shape;382;p23"/>
          <p:cNvSpPr txBox="1"/>
          <p:nvPr>
            <p:ph idx="1" type="body"/>
          </p:nvPr>
        </p:nvSpPr>
        <p:spPr>
          <a:xfrm>
            <a:off x="615463" y="1186983"/>
            <a:ext cx="6548228" cy="5350978"/>
          </a:xfrm>
          <a:prstGeom prst="rect">
            <a:avLst/>
          </a:prstGeom>
          <a:noFill/>
          <a:ln>
            <a:noFill/>
          </a:ln>
        </p:spPr>
        <p:txBody>
          <a:bodyPr anchorCtr="0" anchor="t" bIns="45700" lIns="0" spcFirstLastPara="1" rIns="0" wrap="square" tIns="45700">
            <a:normAutofit lnSpcReduction="10000"/>
          </a:bodyPr>
          <a:lstStyle/>
          <a:p>
            <a:pPr indent="-127000" lvl="0" marL="91440" rtl="0" algn="l">
              <a:lnSpc>
                <a:spcPct val="100000"/>
              </a:lnSpc>
              <a:spcBef>
                <a:spcPts val="0"/>
              </a:spcBef>
              <a:spcAft>
                <a:spcPts val="0"/>
              </a:spcAft>
              <a:buSzPts val="2000"/>
              <a:buFont typeface="Noto Sans Symbols"/>
              <a:buChar char="▪"/>
            </a:pPr>
            <a:r>
              <a:rPr lang="en-US" sz="2000">
                <a:latin typeface="Century Gothic"/>
                <a:ea typeface="Century Gothic"/>
                <a:cs typeface="Century Gothic"/>
                <a:sym typeface="Century Gothic"/>
              </a:rPr>
              <a:t>In parole povere, la crittografia converte un messaggio di testo, che deve essere comunicato segretamente a un destinatario, in un testo incomprensibile. </a:t>
            </a:r>
            <a:endParaRPr/>
          </a:p>
          <a:p>
            <a:pPr indent="-127000" lvl="0" marL="91440" rtl="0" algn="l">
              <a:lnSpc>
                <a:spcPct val="100000"/>
              </a:lnSpc>
              <a:spcBef>
                <a:spcPts val="800"/>
              </a:spcBef>
              <a:spcAft>
                <a:spcPts val="0"/>
              </a:spcAft>
              <a:buSzPts val="2000"/>
              <a:buFont typeface="Noto Sans Symbols"/>
              <a:buChar char="▪"/>
            </a:pPr>
            <a:r>
              <a:rPr lang="en-US" sz="2000">
                <a:latin typeface="Century Gothic"/>
                <a:ea typeface="Century Gothic"/>
                <a:cs typeface="Century Gothic"/>
                <a:sym typeface="Century Gothic"/>
              </a:rPr>
              <a:t>Il testo originale è solitamente chiamato testo in chiaro. Il processo di conversione si chiama crittografia. Le regole utilizzate nella crittografia sono chiamate collettivamente codice o cifrario e il risultato della crittografia è il testo cifrato.</a:t>
            </a:r>
            <a:endParaRPr/>
          </a:p>
          <a:p>
            <a:pPr indent="-127000" lvl="0" marL="91440" rtl="0" algn="l">
              <a:lnSpc>
                <a:spcPct val="100000"/>
              </a:lnSpc>
              <a:spcBef>
                <a:spcPts val="800"/>
              </a:spcBef>
              <a:spcAft>
                <a:spcPts val="0"/>
              </a:spcAft>
              <a:buSzPts val="2000"/>
              <a:buFont typeface="Noto Sans Symbols"/>
              <a:buChar char="▪"/>
            </a:pPr>
            <a:r>
              <a:rPr lang="en-US" sz="2000">
                <a:latin typeface="Century Gothic"/>
                <a:ea typeface="Century Gothic"/>
                <a:cs typeface="Century Gothic"/>
                <a:sym typeface="Century Gothic"/>
              </a:rPr>
              <a:t>La crittografia deve essere tale che il destinatario sia in grado di recuperare il testo in chiaro dal testo cifrato utilizzando una conversione inversa, detta decrittografia.</a:t>
            </a:r>
            <a:endParaRPr/>
          </a:p>
          <a:p>
            <a:pPr indent="-127000" lvl="0" marL="91440" rtl="0" algn="l">
              <a:lnSpc>
                <a:spcPct val="100000"/>
              </a:lnSpc>
              <a:spcBef>
                <a:spcPts val="800"/>
              </a:spcBef>
              <a:spcAft>
                <a:spcPts val="0"/>
              </a:spcAft>
              <a:buSzPts val="2000"/>
              <a:buFont typeface="Noto Sans Symbols"/>
              <a:buChar char="▪"/>
            </a:pPr>
            <a:r>
              <a:rPr lang="en-US" sz="2000">
                <a:latin typeface="Century Gothic"/>
                <a:ea typeface="Century Gothic"/>
                <a:cs typeface="Century Gothic"/>
                <a:sym typeface="Century Gothic"/>
              </a:rPr>
              <a:t> Idealmente, solo il legittimo destinatario dovrebbe sapere come eseguire la decrittazione.</a:t>
            </a:r>
            <a:endParaRPr/>
          </a:p>
          <a:p>
            <a:pPr indent="-127000" lvl="0" marL="91440" rtl="0" algn="l">
              <a:lnSpc>
                <a:spcPct val="100000"/>
              </a:lnSpc>
              <a:spcBef>
                <a:spcPts val="800"/>
              </a:spcBef>
              <a:spcAft>
                <a:spcPts val="0"/>
              </a:spcAft>
              <a:buSzPts val="2000"/>
              <a:buFont typeface="Noto Sans Symbols"/>
              <a:buChar char="▪"/>
            </a:pPr>
            <a:r>
              <a:rPr lang="en-US" sz="2000">
                <a:latin typeface="Century Gothic"/>
                <a:ea typeface="Century Gothic"/>
                <a:cs typeface="Century Gothic"/>
                <a:sym typeface="Century Gothic"/>
              </a:rPr>
              <a:t>Utilizzeremo il nome "Bob" per il mittente del messaggio e "Alice" per il destinatario (o viceversa).</a:t>
            </a:r>
            <a:endParaRPr sz="2000">
              <a:latin typeface="Century Gothic"/>
              <a:ea typeface="Century Gothic"/>
              <a:cs typeface="Century Gothic"/>
              <a:sym typeface="Century Gothic"/>
            </a:endParaRPr>
          </a:p>
          <a:p>
            <a:pPr indent="0" lvl="0" marL="0" rtl="0" algn="l">
              <a:lnSpc>
                <a:spcPct val="100000"/>
              </a:lnSpc>
              <a:spcBef>
                <a:spcPts val="800"/>
              </a:spcBef>
              <a:spcAft>
                <a:spcPts val="0"/>
              </a:spcAft>
              <a:buSzPts val="18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ts val="18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ts val="18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ts val="18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ts val="1800"/>
              <a:buNone/>
            </a:pPr>
            <a:r>
              <a:t/>
            </a:r>
            <a:endParaRPr sz="1800">
              <a:latin typeface="Century Gothic"/>
              <a:ea typeface="Century Gothic"/>
              <a:cs typeface="Century Gothic"/>
              <a:sym typeface="Century Gothic"/>
            </a:endParaRPr>
          </a:p>
        </p:txBody>
      </p:sp>
      <p:sp>
        <p:nvSpPr>
          <p:cNvPr id="383" name="Google Shape;383;p23"/>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384" name="Google Shape;384;p23"/>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385" name="Google Shape;385;p2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A typewriter with many black cords&#10;&#10;Description automatically generated" id="386" name="Google Shape;386;p23"/>
          <p:cNvPicPr preferRelativeResize="0"/>
          <p:nvPr>
            <p:ph idx="2" type="pic"/>
          </p:nvPr>
        </p:nvPicPr>
        <p:blipFill rotWithShape="1">
          <a:blip r:embed="rId4">
            <a:alphaModFix/>
          </a:blip>
          <a:srcRect b="0" l="1123" r="1122" t="0"/>
          <a:stretch/>
        </p:blipFill>
        <p:spPr>
          <a:xfrm flipH="1">
            <a:off x="7163691" y="0"/>
            <a:ext cx="5024825" cy="6858000"/>
          </a:xfrm>
          <a:prstGeom prst="rect">
            <a:avLst/>
          </a:prstGeom>
          <a:solidFill>
            <a:schemeClr val="lt2"/>
          </a:solid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24"/>
          <p:cNvSpPr txBox="1"/>
          <p:nvPr>
            <p:ph type="ctrTitle"/>
          </p:nvPr>
        </p:nvSpPr>
        <p:spPr>
          <a:xfrm>
            <a:off x="638127" y="160322"/>
            <a:ext cx="6732237" cy="95270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Book Antiqua"/>
              <a:buNone/>
            </a:pPr>
            <a:r>
              <a:rPr lang="en-US">
                <a:solidFill>
                  <a:schemeClr val="accent1"/>
                </a:solidFill>
              </a:rPr>
              <a:t>Crittografia simmetrica</a:t>
            </a:r>
            <a:endParaRPr/>
          </a:p>
        </p:txBody>
      </p:sp>
      <p:sp>
        <p:nvSpPr>
          <p:cNvPr id="392" name="Google Shape;392;p24"/>
          <p:cNvSpPr txBox="1"/>
          <p:nvPr>
            <p:ph idx="1" type="body"/>
          </p:nvPr>
        </p:nvSpPr>
        <p:spPr>
          <a:xfrm>
            <a:off x="615463" y="1186983"/>
            <a:ext cx="6548228" cy="5350978"/>
          </a:xfrm>
          <a:prstGeom prst="rect">
            <a:avLst/>
          </a:prstGeom>
          <a:noFill/>
          <a:ln>
            <a:noFill/>
          </a:ln>
        </p:spPr>
        <p:txBody>
          <a:bodyPr anchorCtr="0" anchor="t" bIns="45700" lIns="0" spcFirstLastPara="1" rIns="0" wrap="square" tIns="45700">
            <a:normAutofit fontScale="92500" lnSpcReduction="20000"/>
          </a:bodyPr>
          <a:lstStyle/>
          <a:p>
            <a:pPr indent="-117475" lvl="0" marL="91440" rtl="0" algn="l">
              <a:lnSpc>
                <a:spcPct val="100000"/>
              </a:lnSpc>
              <a:spcBef>
                <a:spcPts val="0"/>
              </a:spcBef>
              <a:spcAft>
                <a:spcPts val="0"/>
              </a:spcAft>
              <a:buSzPct val="100000"/>
              <a:buFont typeface="Noto Sans Symbols"/>
              <a:buChar char="▪"/>
            </a:pPr>
            <a:r>
              <a:rPr lang="en-US" sz="2000">
                <a:latin typeface="Century Gothic"/>
                <a:ea typeface="Century Gothic"/>
                <a:cs typeface="Century Gothic"/>
                <a:sym typeface="Century Gothic"/>
              </a:rPr>
              <a:t>In crittografia di solito tutti conoscono l'algoritmo, cioè il cifrario.</a:t>
            </a:r>
            <a:endParaRPr/>
          </a:p>
          <a:p>
            <a:pPr indent="-117475" lvl="0" marL="91440" rtl="0" algn="l">
              <a:lnSpc>
                <a:spcPct val="100000"/>
              </a:lnSpc>
              <a:spcBef>
                <a:spcPts val="800"/>
              </a:spcBef>
              <a:spcAft>
                <a:spcPts val="0"/>
              </a:spcAft>
              <a:buSzPct val="100000"/>
              <a:buFont typeface="Noto Sans Symbols"/>
              <a:buChar char="▪"/>
            </a:pPr>
            <a:r>
              <a:rPr lang="en-US" sz="2000">
                <a:latin typeface="Century Gothic"/>
                <a:ea typeface="Century Gothic"/>
                <a:cs typeface="Century Gothic"/>
                <a:sym typeface="Century Gothic"/>
              </a:rPr>
              <a:t>L'algoritmo di crittografia/decrittografia utilizza un parametro di ingresso, chiamato "chiave".</a:t>
            </a:r>
            <a:endParaRPr/>
          </a:p>
          <a:p>
            <a:pPr indent="-117475" lvl="0" marL="91440" rtl="0" algn="l">
              <a:lnSpc>
                <a:spcPct val="100000"/>
              </a:lnSpc>
              <a:spcBef>
                <a:spcPts val="800"/>
              </a:spcBef>
              <a:spcAft>
                <a:spcPts val="0"/>
              </a:spcAft>
              <a:buSzPct val="100000"/>
              <a:buFont typeface="Noto Sans Symbols"/>
              <a:buChar char="▪"/>
            </a:pPr>
            <a:r>
              <a:rPr lang="en-US" sz="2000">
                <a:latin typeface="Century Gothic"/>
                <a:ea typeface="Century Gothic"/>
                <a:cs typeface="Century Gothic"/>
                <a:sym typeface="Century Gothic"/>
              </a:rPr>
              <a:t>La chiave è nota solo alle parti che comunicano legittimamente (Bob e Alice).</a:t>
            </a:r>
            <a:endParaRPr sz="2000">
              <a:latin typeface="Century Gothic"/>
              <a:ea typeface="Century Gothic"/>
              <a:cs typeface="Century Gothic"/>
              <a:sym typeface="Century Gothic"/>
            </a:endParaRPr>
          </a:p>
          <a:p>
            <a:pPr indent="-117475" lvl="0" marL="91440" rtl="0" algn="l">
              <a:lnSpc>
                <a:spcPct val="100000"/>
              </a:lnSpc>
              <a:spcBef>
                <a:spcPts val="800"/>
              </a:spcBef>
              <a:spcAft>
                <a:spcPts val="0"/>
              </a:spcAft>
              <a:buSzPct val="100000"/>
              <a:buFont typeface="Noto Sans Symbols"/>
              <a:buChar char="▪"/>
            </a:pPr>
            <a:r>
              <a:rPr lang="en-US" sz="2000">
                <a:latin typeface="Century Gothic"/>
                <a:ea typeface="Century Gothic"/>
                <a:cs typeface="Century Gothic"/>
                <a:sym typeface="Century Gothic"/>
              </a:rPr>
              <a:t>Nella crittografia simmetrica la stessa chiave viene utilizzata per la crittografia e la decrittografia.</a:t>
            </a:r>
            <a:endParaRPr/>
          </a:p>
          <a:p>
            <a:pPr indent="-117475" lvl="0" marL="91440" rtl="0" algn="l">
              <a:lnSpc>
                <a:spcPct val="100000"/>
              </a:lnSpc>
              <a:spcBef>
                <a:spcPts val="800"/>
              </a:spcBef>
              <a:spcAft>
                <a:spcPts val="0"/>
              </a:spcAft>
              <a:buSzPct val="100000"/>
              <a:buFont typeface="Noto Sans Symbols"/>
              <a:buChar char="▪"/>
            </a:pPr>
            <a:r>
              <a:rPr lang="en-US" sz="2000">
                <a:latin typeface="Century Gothic"/>
                <a:ea typeface="Century Gothic"/>
                <a:cs typeface="Century Gothic"/>
                <a:sym typeface="Century Gothic"/>
              </a:rPr>
              <a:t>Come scambiare le chiavi in modo sicuro è un problema della crittografia simmetrica.</a:t>
            </a:r>
            <a:endParaRPr sz="2000">
              <a:latin typeface="Century Gothic"/>
              <a:ea typeface="Century Gothic"/>
              <a:cs typeface="Century Gothic"/>
              <a:sym typeface="Century Gothic"/>
            </a:endParaRPr>
          </a:p>
          <a:p>
            <a:pPr indent="-117475" lvl="0" marL="91440" rtl="0" algn="l">
              <a:lnSpc>
                <a:spcPct val="100000"/>
              </a:lnSpc>
              <a:spcBef>
                <a:spcPts val="800"/>
              </a:spcBef>
              <a:spcAft>
                <a:spcPts val="0"/>
              </a:spcAft>
              <a:buSzPct val="100000"/>
              <a:buFont typeface="Noto Sans Symbols"/>
              <a:buChar char="▪"/>
            </a:pPr>
            <a:r>
              <a:rPr lang="en-US" sz="2000">
                <a:latin typeface="Century Gothic"/>
                <a:ea typeface="Century Gothic"/>
                <a:cs typeface="Century Gothic"/>
                <a:sym typeface="Century Gothic"/>
              </a:rPr>
              <a:t>Nel cifrario di Giulio Cesare ogni lettera del testo in chiaro veniva sostituita da una lettera tre posizioni più in basso nell'alfabeto, ad esempio "venividivici" veniva convertito in "zhqlzlglzlfl".</a:t>
            </a:r>
            <a:endParaRPr/>
          </a:p>
          <a:p>
            <a:pPr indent="-117475" lvl="0" marL="91440" rtl="0" algn="l">
              <a:lnSpc>
                <a:spcPct val="100000"/>
              </a:lnSpc>
              <a:spcBef>
                <a:spcPts val="800"/>
              </a:spcBef>
              <a:spcAft>
                <a:spcPts val="0"/>
              </a:spcAft>
              <a:buSzPct val="100000"/>
              <a:buFont typeface="Noto Sans Symbols"/>
              <a:buChar char="▪"/>
            </a:pPr>
            <a:r>
              <a:rPr lang="en-US" sz="2000">
                <a:latin typeface="Century Gothic"/>
                <a:ea typeface="Century Gothic"/>
                <a:cs typeface="Century Gothic"/>
                <a:sym typeface="Century Gothic"/>
              </a:rPr>
              <a:t>Alcuni cifrari si basano su funzioni matematiche che trasformano il testo in chiaro in testo cifrato e viceversa.</a:t>
            </a:r>
            <a:endParaRPr/>
          </a:p>
          <a:p>
            <a:pPr indent="-117475" lvl="0" marL="91440" rtl="0" algn="l">
              <a:lnSpc>
                <a:spcPct val="100000"/>
              </a:lnSpc>
              <a:spcBef>
                <a:spcPts val="800"/>
              </a:spcBef>
              <a:spcAft>
                <a:spcPts val="0"/>
              </a:spcAft>
              <a:buSzPct val="100000"/>
              <a:buFont typeface="Noto Sans Symbols"/>
              <a:buChar char="▪"/>
            </a:pPr>
            <a:r>
              <a:rPr lang="en-US" sz="2000">
                <a:latin typeface="Century Gothic"/>
                <a:ea typeface="Century Gothic"/>
                <a:cs typeface="Century Gothic"/>
                <a:sym typeface="Century Gothic"/>
              </a:rPr>
              <a:t>I cifrari moderni, tuttavia, si basano principalmente su idee tratte dal mescolamento dei mazzi di carte piuttosto che sulla matematica.</a:t>
            </a:r>
            <a:endParaRPr/>
          </a:p>
          <a:p>
            <a:pPr indent="0" lvl="0" marL="91440" rtl="0" algn="l">
              <a:lnSpc>
                <a:spcPct val="100000"/>
              </a:lnSpc>
              <a:spcBef>
                <a:spcPts val="800"/>
              </a:spcBef>
              <a:spcAft>
                <a:spcPts val="0"/>
              </a:spcAft>
              <a:buSzPct val="100000"/>
              <a:buFont typeface="Noto Sans Symbols"/>
              <a:buNone/>
            </a:pPr>
            <a:r>
              <a:t/>
            </a:r>
            <a:endParaRPr sz="2000">
              <a:latin typeface="Century Gothic"/>
              <a:ea typeface="Century Gothic"/>
              <a:cs typeface="Century Gothic"/>
              <a:sym typeface="Century Gothic"/>
            </a:endParaRPr>
          </a:p>
          <a:p>
            <a:pPr indent="0" lvl="0" marL="0" rtl="0" algn="l">
              <a:lnSpc>
                <a:spcPct val="100000"/>
              </a:lnSpc>
              <a:spcBef>
                <a:spcPts val="800"/>
              </a:spcBef>
              <a:spcAft>
                <a:spcPts val="0"/>
              </a:spcAft>
              <a:buSzPct val="1000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ct val="1000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ct val="1000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ct val="1000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ct val="100000"/>
              <a:buNone/>
            </a:pPr>
            <a:r>
              <a:t/>
            </a:r>
            <a:endParaRPr sz="1800">
              <a:latin typeface="Century Gothic"/>
              <a:ea typeface="Century Gothic"/>
              <a:cs typeface="Century Gothic"/>
              <a:sym typeface="Century Gothic"/>
            </a:endParaRPr>
          </a:p>
        </p:txBody>
      </p:sp>
      <p:sp>
        <p:nvSpPr>
          <p:cNvPr id="393" name="Google Shape;393;p24"/>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394" name="Google Shape;394;p24"/>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395" name="Google Shape;395;p2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A typewriter with many black cords&#10;&#10;Description automatically generated" id="396" name="Google Shape;396;p24"/>
          <p:cNvPicPr preferRelativeResize="0"/>
          <p:nvPr>
            <p:ph idx="2" type="pic"/>
          </p:nvPr>
        </p:nvPicPr>
        <p:blipFill rotWithShape="1">
          <a:blip r:embed="rId4">
            <a:alphaModFix/>
          </a:blip>
          <a:srcRect b="0" l="1123" r="1122" t="0"/>
          <a:stretch/>
        </p:blipFill>
        <p:spPr>
          <a:xfrm flipH="1">
            <a:off x="7163691" y="0"/>
            <a:ext cx="5024825" cy="6858000"/>
          </a:xfrm>
          <a:prstGeom prst="rect">
            <a:avLst/>
          </a:prstGeom>
          <a:solidFill>
            <a:schemeClr val="lt2"/>
          </a:solid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25"/>
          <p:cNvSpPr txBox="1"/>
          <p:nvPr>
            <p:ph type="ctrTitle"/>
          </p:nvPr>
        </p:nvSpPr>
        <p:spPr>
          <a:xfrm>
            <a:off x="638127" y="160322"/>
            <a:ext cx="6732237" cy="95270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Book Antiqua"/>
              <a:buNone/>
            </a:pPr>
            <a:r>
              <a:rPr lang="en-US">
                <a:solidFill>
                  <a:schemeClr val="accent1"/>
                </a:solidFill>
              </a:rPr>
              <a:t>Cifrari simmetrici</a:t>
            </a:r>
            <a:endParaRPr/>
          </a:p>
        </p:txBody>
      </p:sp>
      <p:sp>
        <p:nvSpPr>
          <p:cNvPr id="402" name="Google Shape;402;p25"/>
          <p:cNvSpPr txBox="1"/>
          <p:nvPr>
            <p:ph idx="1" type="body"/>
          </p:nvPr>
        </p:nvSpPr>
        <p:spPr>
          <a:xfrm>
            <a:off x="615463" y="1186983"/>
            <a:ext cx="6548228" cy="5350978"/>
          </a:xfrm>
          <a:prstGeom prst="rect">
            <a:avLst/>
          </a:prstGeom>
          <a:noFill/>
          <a:ln>
            <a:noFill/>
          </a:ln>
        </p:spPr>
        <p:txBody>
          <a:bodyPr anchorCtr="0" anchor="t" bIns="45700" lIns="0" spcFirstLastPara="1" rIns="0" wrap="square" tIns="45700">
            <a:normAutofit fontScale="85000" lnSpcReduction="10000"/>
          </a:bodyPr>
          <a:lstStyle/>
          <a:p>
            <a:pPr indent="-107950" lvl="0" marL="91440" rtl="0" algn="l">
              <a:lnSpc>
                <a:spcPct val="100000"/>
              </a:lnSpc>
              <a:spcBef>
                <a:spcPts val="0"/>
              </a:spcBef>
              <a:spcAft>
                <a:spcPts val="0"/>
              </a:spcAft>
              <a:buSzPct val="100000"/>
              <a:buFont typeface="Noto Sans Symbols"/>
              <a:buChar char="▪"/>
            </a:pPr>
            <a:r>
              <a:rPr lang="en-US" sz="2000">
                <a:latin typeface="Century Gothic"/>
                <a:ea typeface="Century Gothic"/>
                <a:cs typeface="Century Gothic"/>
                <a:sym typeface="Century Gothic"/>
              </a:rPr>
              <a:t>I cifrari moderni si basano piuttosto su un rimescolamento controllato. La rete di sostituzione-permutazione (SPN) è un concetto fondamentale utilizzato negli algoritmi di cifratura a blocchi.</a:t>
            </a:r>
            <a:endParaRPr/>
          </a:p>
          <a:p>
            <a:pPr indent="-107950" lvl="0" marL="91440" rtl="0" algn="l">
              <a:lnSpc>
                <a:spcPct val="100000"/>
              </a:lnSpc>
              <a:spcBef>
                <a:spcPts val="800"/>
              </a:spcBef>
              <a:spcAft>
                <a:spcPts val="0"/>
              </a:spcAft>
              <a:buSzPct val="100000"/>
              <a:buFont typeface="Noto Sans Symbols"/>
              <a:buChar char="▪"/>
            </a:pPr>
            <a:r>
              <a:rPr lang="en-US" sz="2000">
                <a:latin typeface="Century Gothic"/>
                <a:ea typeface="Century Gothic"/>
                <a:cs typeface="Century Gothic"/>
                <a:sym typeface="Century Gothic"/>
              </a:rPr>
              <a:t>Un SPN utilizza due tipi di "scatole", che trasformano una breve sequenza di bit in ingresso (blocco di bit) in una sequenza di bit in uscita.</a:t>
            </a:r>
            <a:endParaRPr/>
          </a:p>
          <a:p>
            <a:pPr indent="-107950" lvl="0" marL="91440" rtl="0" algn="l">
              <a:lnSpc>
                <a:spcPct val="100000"/>
              </a:lnSpc>
              <a:spcBef>
                <a:spcPts val="800"/>
              </a:spcBef>
              <a:spcAft>
                <a:spcPts val="0"/>
              </a:spcAft>
              <a:buSzPct val="100000"/>
              <a:buFont typeface="Noto Sans Symbols"/>
              <a:buChar char="▪"/>
            </a:pPr>
            <a:r>
              <a:rPr lang="en-US" sz="2000">
                <a:latin typeface="Century Gothic"/>
                <a:ea typeface="Century Gothic"/>
                <a:cs typeface="Century Gothic"/>
                <a:sym typeface="Century Gothic"/>
              </a:rPr>
              <a:t>Le </a:t>
            </a:r>
            <a:r>
              <a:rPr lang="en-US" sz="2000" u="sng">
                <a:latin typeface="Century Gothic"/>
                <a:ea typeface="Century Gothic"/>
                <a:cs typeface="Century Gothic"/>
                <a:sym typeface="Century Gothic"/>
              </a:rPr>
              <a:t>scatole di sostituzione</a:t>
            </a:r>
            <a:r>
              <a:rPr lang="en-US" sz="2000">
                <a:latin typeface="Century Gothic"/>
                <a:ea typeface="Century Gothic"/>
                <a:cs typeface="Century Gothic"/>
                <a:sym typeface="Century Gothic"/>
              </a:rPr>
              <a:t>, o S-box, eseguono la sostituzione mappando ogni blocco di ingresso a un blocco di uscita in base a una tabella. La sostituzione uno a uno è necessaria per l'invertibilità. </a:t>
            </a:r>
            <a:endParaRPr/>
          </a:p>
          <a:p>
            <a:pPr indent="-107950" lvl="0" marL="91440" rtl="0" algn="l">
              <a:lnSpc>
                <a:spcPct val="100000"/>
              </a:lnSpc>
              <a:spcBef>
                <a:spcPts val="800"/>
              </a:spcBef>
              <a:spcAft>
                <a:spcPts val="0"/>
              </a:spcAft>
              <a:buSzPct val="100000"/>
              <a:buFont typeface="Noto Sans Symbols"/>
              <a:buChar char="▪"/>
            </a:pPr>
            <a:r>
              <a:rPr lang="en-US" sz="2000">
                <a:latin typeface="Century Gothic"/>
                <a:ea typeface="Century Gothic"/>
                <a:cs typeface="Century Gothic"/>
                <a:sym typeface="Century Gothic"/>
              </a:rPr>
              <a:t>Le </a:t>
            </a:r>
            <a:r>
              <a:rPr lang="en-US" sz="2000" u="sng">
                <a:latin typeface="Century Gothic"/>
                <a:ea typeface="Century Gothic"/>
                <a:cs typeface="Century Gothic"/>
                <a:sym typeface="Century Gothic"/>
              </a:rPr>
              <a:t>scatole di permutazione </a:t>
            </a:r>
            <a:r>
              <a:rPr lang="en-US" sz="2000">
                <a:latin typeface="Century Gothic"/>
                <a:ea typeface="Century Gothic"/>
                <a:cs typeface="Century Gothic"/>
                <a:sym typeface="Century Gothic"/>
              </a:rPr>
              <a:t>(P-box) eseguono la permutazione riordinando i bit. Prendono le uscite dalle S-box, permutano i bit e distribuiscono i bit in uscita ad altre S-box. </a:t>
            </a:r>
            <a:endParaRPr/>
          </a:p>
          <a:p>
            <a:pPr indent="-107950" lvl="0" marL="91440" rtl="0" algn="l">
              <a:lnSpc>
                <a:spcPct val="100000"/>
              </a:lnSpc>
              <a:spcBef>
                <a:spcPts val="800"/>
              </a:spcBef>
              <a:spcAft>
                <a:spcPts val="0"/>
              </a:spcAft>
              <a:buSzPct val="100000"/>
              <a:buFont typeface="Noto Sans Symbols"/>
              <a:buChar char="▪"/>
            </a:pPr>
            <a:r>
              <a:rPr lang="en-US" sz="2000">
                <a:latin typeface="Century Gothic"/>
                <a:ea typeface="Century Gothic"/>
                <a:cs typeface="Century Gothic"/>
                <a:sym typeface="Century Gothic"/>
              </a:rPr>
              <a:t>L'uso ripetuto ed esteso di queste tecniche e di altre simili garantisce una trasformazione controllata di una sequenza di bit di lunghezza standard (ad esempio 256, 512 o 1024 bit) che rappresenta il testo in chiaro in una sequenza di bit che rappresenta il testo cifrato. </a:t>
            </a:r>
            <a:endParaRPr/>
          </a:p>
          <a:p>
            <a:pPr indent="-107950" lvl="0" marL="91440" rtl="0" algn="l">
              <a:lnSpc>
                <a:spcPct val="100000"/>
              </a:lnSpc>
              <a:spcBef>
                <a:spcPts val="800"/>
              </a:spcBef>
              <a:spcAft>
                <a:spcPts val="0"/>
              </a:spcAft>
              <a:buSzPct val="100000"/>
              <a:buFont typeface="Noto Sans Symbols"/>
              <a:buChar char="▪"/>
            </a:pPr>
            <a:r>
              <a:rPr lang="en-US" sz="2000">
                <a:latin typeface="Century Gothic"/>
                <a:ea typeface="Century Gothic"/>
                <a:cs typeface="Century Gothic"/>
                <a:sym typeface="Century Gothic"/>
              </a:rPr>
              <a:t>L'</a:t>
            </a:r>
            <a:r>
              <a:rPr lang="en-US" sz="2000" u="sng">
                <a:latin typeface="Century Gothic"/>
                <a:ea typeface="Century Gothic"/>
                <a:cs typeface="Century Gothic"/>
                <a:sym typeface="Century Gothic"/>
              </a:rPr>
              <a:t>Advanced Encryption Standard </a:t>
            </a:r>
            <a:r>
              <a:rPr lang="en-US" sz="2000">
                <a:latin typeface="Century Gothic"/>
                <a:ea typeface="Century Gothic"/>
                <a:cs typeface="Century Gothic"/>
                <a:sym typeface="Century Gothic"/>
              </a:rPr>
              <a:t>(AES) è lo standard attuale per la crittografia simmetrica. È descritto nelle raccomandazioni FIPS PUB 197 e ISO/IEC 18033-3. </a:t>
            </a:r>
            <a:endParaRPr/>
          </a:p>
          <a:p>
            <a:pPr indent="0" lvl="0" marL="0" rtl="0" algn="l">
              <a:lnSpc>
                <a:spcPct val="100000"/>
              </a:lnSpc>
              <a:spcBef>
                <a:spcPts val="800"/>
              </a:spcBef>
              <a:spcAft>
                <a:spcPts val="0"/>
              </a:spcAft>
              <a:buSzPct val="1000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ct val="1000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ct val="1000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ct val="1000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ct val="100000"/>
              <a:buNone/>
            </a:pPr>
            <a:r>
              <a:t/>
            </a:r>
            <a:endParaRPr sz="1800">
              <a:latin typeface="Century Gothic"/>
              <a:ea typeface="Century Gothic"/>
              <a:cs typeface="Century Gothic"/>
              <a:sym typeface="Century Gothic"/>
            </a:endParaRPr>
          </a:p>
        </p:txBody>
      </p:sp>
      <p:sp>
        <p:nvSpPr>
          <p:cNvPr id="403" name="Google Shape;403;p25"/>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404" name="Google Shape;404;p25"/>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405" name="Google Shape;405;p2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An SPN network" id="406" name="Google Shape;406;p25"/>
          <p:cNvPicPr preferRelativeResize="0"/>
          <p:nvPr>
            <p:ph idx="2" type="pic"/>
          </p:nvPr>
        </p:nvPicPr>
        <p:blipFill rotWithShape="1">
          <a:blip r:embed="rId4">
            <a:alphaModFix/>
          </a:blip>
          <a:srcRect b="11862" l="0" r="0" t="11862"/>
          <a:stretch/>
        </p:blipFill>
        <p:spPr>
          <a:xfrm flipH="1">
            <a:off x="7163691" y="0"/>
            <a:ext cx="5024825" cy="6858000"/>
          </a:xfrm>
          <a:prstGeom prst="rect">
            <a:avLst/>
          </a:prstGeom>
          <a:solidFill>
            <a:schemeClr val="lt2"/>
          </a:solid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26"/>
          <p:cNvSpPr txBox="1"/>
          <p:nvPr>
            <p:ph type="ctrTitle"/>
          </p:nvPr>
        </p:nvSpPr>
        <p:spPr>
          <a:xfrm>
            <a:off x="638127" y="160322"/>
            <a:ext cx="6732237" cy="952706"/>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Book Antiqua"/>
              <a:buNone/>
            </a:pPr>
            <a:r>
              <a:rPr lang="en-US">
                <a:solidFill>
                  <a:schemeClr val="accent1"/>
                </a:solidFill>
              </a:rPr>
              <a:t>Crittografia asimmetrica o a chiave pubblica</a:t>
            </a:r>
            <a:endParaRPr/>
          </a:p>
        </p:txBody>
      </p:sp>
      <p:sp>
        <p:nvSpPr>
          <p:cNvPr id="412" name="Google Shape;412;p26"/>
          <p:cNvSpPr txBox="1"/>
          <p:nvPr>
            <p:ph idx="1" type="body"/>
          </p:nvPr>
        </p:nvSpPr>
        <p:spPr>
          <a:xfrm>
            <a:off x="615463" y="1186983"/>
            <a:ext cx="6548228" cy="5350978"/>
          </a:xfrm>
          <a:prstGeom prst="rect">
            <a:avLst/>
          </a:prstGeom>
          <a:noFill/>
          <a:ln>
            <a:noFill/>
          </a:ln>
        </p:spPr>
        <p:txBody>
          <a:bodyPr anchorCtr="0" anchor="t" bIns="45700" lIns="0" spcFirstLastPara="1" rIns="0" wrap="square" tIns="45700">
            <a:normAutofit/>
          </a:bodyPr>
          <a:lstStyle/>
          <a:p>
            <a:pPr indent="-127000" lvl="0" marL="91440" rtl="0" algn="l">
              <a:lnSpc>
                <a:spcPct val="100000"/>
              </a:lnSpc>
              <a:spcBef>
                <a:spcPts val="0"/>
              </a:spcBef>
              <a:spcAft>
                <a:spcPts val="0"/>
              </a:spcAft>
              <a:buSzPts val="2000"/>
              <a:buFont typeface="Noto Sans Symbols"/>
              <a:buChar char="▪"/>
            </a:pPr>
            <a:r>
              <a:rPr lang="en-US" sz="2000">
                <a:latin typeface="Century Gothic"/>
                <a:ea typeface="Century Gothic"/>
                <a:cs typeface="Century Gothic"/>
                <a:sym typeface="Century Gothic"/>
              </a:rPr>
              <a:t>Nel 1976 Whitfield Diffie e Martin Hellman proposero un algoritmo per lo scambio di chiavi. </a:t>
            </a:r>
            <a:endParaRPr/>
          </a:p>
          <a:p>
            <a:pPr indent="-127000" lvl="0" marL="91440" rtl="0" algn="l">
              <a:lnSpc>
                <a:spcPct val="100000"/>
              </a:lnSpc>
              <a:spcBef>
                <a:spcPts val="800"/>
              </a:spcBef>
              <a:spcAft>
                <a:spcPts val="0"/>
              </a:spcAft>
              <a:buSzPts val="2000"/>
              <a:buFont typeface="Noto Sans Symbols"/>
              <a:buChar char="▪"/>
            </a:pPr>
            <a:r>
              <a:rPr lang="en-US" sz="2000">
                <a:latin typeface="Century Gothic"/>
                <a:ea typeface="Century Gothic"/>
                <a:cs typeface="Century Gothic"/>
                <a:sym typeface="Century Gothic"/>
              </a:rPr>
              <a:t>Il loro metodo prevede due chiavi per ciascuna delle parti comunicanti: una chiave privata, che viene ovviamente tenuta segreta da ciascuna parte, e una chiave pubblica, che viene annunciata all'altra parte o pubblicamente. </a:t>
            </a:r>
            <a:endParaRPr/>
          </a:p>
          <a:p>
            <a:pPr indent="-127000" lvl="0" marL="91440" rtl="0" algn="l">
              <a:lnSpc>
                <a:spcPct val="100000"/>
              </a:lnSpc>
              <a:spcBef>
                <a:spcPts val="800"/>
              </a:spcBef>
              <a:spcAft>
                <a:spcPts val="0"/>
              </a:spcAft>
              <a:buSzPts val="2000"/>
              <a:buFont typeface="Noto Sans Symbols"/>
              <a:buChar char="▪"/>
            </a:pPr>
            <a:r>
              <a:rPr lang="en-US" sz="2000">
                <a:latin typeface="Century Gothic"/>
                <a:ea typeface="Century Gothic"/>
                <a:cs typeface="Century Gothic"/>
                <a:sym typeface="Century Gothic"/>
              </a:rPr>
              <a:t>Ogni parte, utilizzando la propria chiave privata in combinazione con la chiave pubblica dell'altra parte, può calcolare un numero. </a:t>
            </a:r>
            <a:endParaRPr/>
          </a:p>
          <a:p>
            <a:pPr indent="-127000" lvl="0" marL="91440" rtl="0" algn="l">
              <a:lnSpc>
                <a:spcPct val="100000"/>
              </a:lnSpc>
              <a:spcBef>
                <a:spcPts val="800"/>
              </a:spcBef>
              <a:spcAft>
                <a:spcPts val="0"/>
              </a:spcAft>
              <a:buSzPts val="2000"/>
              <a:buFont typeface="Noto Sans Symbols"/>
              <a:buChar char="▪"/>
            </a:pPr>
            <a:r>
              <a:rPr lang="en-US" sz="2000">
                <a:latin typeface="Century Gothic"/>
                <a:ea typeface="Century Gothic"/>
                <a:cs typeface="Century Gothic"/>
                <a:sym typeface="Century Gothic"/>
              </a:rPr>
              <a:t>Il metodo Diffie-Hellman produce lo stesso numero per entrambe le parti, adatto a essere utilizzato come chiave in uno schema di crittografia simmetrica. Idealmente, nessun altro può calcolare questa chiave.</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ts val="18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ts val="18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ts val="18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ts val="1800"/>
              <a:buNone/>
            </a:pPr>
            <a:r>
              <a:t/>
            </a:r>
            <a:endParaRPr sz="1800">
              <a:latin typeface="Century Gothic"/>
              <a:ea typeface="Century Gothic"/>
              <a:cs typeface="Century Gothic"/>
              <a:sym typeface="Century Gothic"/>
            </a:endParaRPr>
          </a:p>
        </p:txBody>
      </p:sp>
      <p:sp>
        <p:nvSpPr>
          <p:cNvPr id="413" name="Google Shape;413;p26"/>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A diagram of a key diagram&#10;&#10;Description automatically generated" id="414" name="Google Shape;414;p26"/>
          <p:cNvPicPr preferRelativeResize="0"/>
          <p:nvPr/>
        </p:nvPicPr>
        <p:blipFill rotWithShape="1">
          <a:blip r:embed="rId3">
            <a:alphaModFix/>
          </a:blip>
          <a:srcRect b="0" l="0" r="0" t="0"/>
          <a:stretch/>
        </p:blipFill>
        <p:spPr>
          <a:xfrm>
            <a:off x="7581379" y="1186983"/>
            <a:ext cx="4326135" cy="4406951"/>
          </a:xfrm>
          <a:prstGeom prst="rect">
            <a:avLst/>
          </a:prstGeom>
          <a:noFill/>
          <a:ln>
            <a:noFill/>
          </a:ln>
        </p:spPr>
      </p:pic>
      <p:sp>
        <p:nvSpPr>
          <p:cNvPr id="415" name="Google Shape;415;p26"/>
          <p:cNvSpPr txBox="1"/>
          <p:nvPr/>
        </p:nvSpPr>
        <p:spPr>
          <a:xfrm>
            <a:off x="7596554" y="6119446"/>
            <a:ext cx="414996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rgbClr val="7F7F7F"/>
                </a:solidFill>
                <a:latin typeface="Century Gothic"/>
                <a:ea typeface="Century Gothic"/>
                <a:cs typeface="Century Gothic"/>
                <a:sym typeface="Century Gothic"/>
              </a:rPr>
              <a:t>Davidgothberg, dominio pubblico, via Wikimedia Commons</a:t>
            </a:r>
            <a:endParaRPr sz="1200">
              <a:solidFill>
                <a:srgbClr val="7F7F7F"/>
              </a:solidFill>
              <a:latin typeface="Century Gothic"/>
              <a:ea typeface="Century Gothic"/>
              <a:cs typeface="Century Gothic"/>
              <a:sym typeface="Century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27"/>
          <p:cNvSpPr txBox="1"/>
          <p:nvPr>
            <p:ph type="ctrTitle"/>
          </p:nvPr>
        </p:nvSpPr>
        <p:spPr>
          <a:xfrm>
            <a:off x="638127" y="160322"/>
            <a:ext cx="6732237" cy="952706"/>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Book Antiqua"/>
              <a:buNone/>
            </a:pPr>
            <a:r>
              <a:rPr lang="en-US">
                <a:solidFill>
                  <a:schemeClr val="accent1"/>
                </a:solidFill>
              </a:rPr>
              <a:t>Crittografia asimmetrica o a chiave pubblica</a:t>
            </a:r>
            <a:endParaRPr/>
          </a:p>
        </p:txBody>
      </p:sp>
      <p:sp>
        <p:nvSpPr>
          <p:cNvPr id="421" name="Google Shape;421;p27"/>
          <p:cNvSpPr txBox="1"/>
          <p:nvPr>
            <p:ph idx="1" type="body"/>
          </p:nvPr>
        </p:nvSpPr>
        <p:spPr>
          <a:xfrm>
            <a:off x="615463" y="1186983"/>
            <a:ext cx="6548228" cy="5350978"/>
          </a:xfrm>
          <a:prstGeom prst="rect">
            <a:avLst/>
          </a:prstGeom>
          <a:noFill/>
          <a:ln>
            <a:noFill/>
          </a:ln>
        </p:spPr>
        <p:txBody>
          <a:bodyPr anchorCtr="0" anchor="t" bIns="45700" lIns="0" spcFirstLastPara="1" rIns="0" wrap="square" tIns="45700">
            <a:normAutofit/>
          </a:bodyPr>
          <a:lstStyle/>
          <a:p>
            <a:pPr indent="-127000" lvl="0" marL="91440" rtl="0" algn="l">
              <a:lnSpc>
                <a:spcPct val="100000"/>
              </a:lnSpc>
              <a:spcBef>
                <a:spcPts val="0"/>
              </a:spcBef>
              <a:spcAft>
                <a:spcPts val="0"/>
              </a:spcAft>
              <a:buSzPts val="2000"/>
              <a:buFont typeface="Noto Sans Symbols"/>
              <a:buChar char="▪"/>
            </a:pPr>
            <a:r>
              <a:rPr lang="en-US" sz="2000">
                <a:latin typeface="Century Gothic"/>
                <a:ea typeface="Century Gothic"/>
                <a:cs typeface="Century Gothic"/>
                <a:sym typeface="Century Gothic"/>
              </a:rPr>
              <a:t>Nel 1977 Ron Rivest, Adi Shamir e Len Adleman proposero uno schema che utilizza chiavi diverse per la crittografia e la decrittografia. Lo schema è noto come </a:t>
            </a:r>
            <a:r>
              <a:rPr lang="en-US" sz="2000" u="sng">
                <a:latin typeface="Century Gothic"/>
                <a:ea typeface="Century Gothic"/>
                <a:cs typeface="Century Gothic"/>
                <a:sym typeface="Century Gothic"/>
              </a:rPr>
              <a:t>RSA</a:t>
            </a:r>
            <a:r>
              <a:rPr lang="en-US" sz="2000">
                <a:latin typeface="Century Gothic"/>
                <a:ea typeface="Century Gothic"/>
                <a:cs typeface="Century Gothic"/>
                <a:sym typeface="Century Gothic"/>
              </a:rPr>
              <a:t>, dalle iniziali dei suoi inventori.</a:t>
            </a:r>
            <a:endParaRPr/>
          </a:p>
          <a:p>
            <a:pPr indent="-127000" lvl="0" marL="91440" rtl="0" algn="l">
              <a:lnSpc>
                <a:spcPct val="100000"/>
              </a:lnSpc>
              <a:spcBef>
                <a:spcPts val="800"/>
              </a:spcBef>
              <a:spcAft>
                <a:spcPts val="0"/>
              </a:spcAft>
              <a:buSzPts val="2000"/>
              <a:buFont typeface="Noto Sans Symbols"/>
              <a:buChar char="▪"/>
            </a:pPr>
            <a:r>
              <a:rPr lang="en-US" sz="2000">
                <a:latin typeface="Century Gothic"/>
                <a:ea typeface="Century Gothic"/>
                <a:cs typeface="Century Gothic"/>
                <a:sym typeface="Century Gothic"/>
              </a:rPr>
              <a:t>Si supponga che Alice abbia creato una chiave pubblica e una privata (segreta).</a:t>
            </a:r>
            <a:endParaRPr/>
          </a:p>
          <a:p>
            <a:pPr indent="-127000" lvl="0" marL="91440" rtl="0" algn="l">
              <a:lnSpc>
                <a:spcPct val="100000"/>
              </a:lnSpc>
              <a:spcBef>
                <a:spcPts val="800"/>
              </a:spcBef>
              <a:spcAft>
                <a:spcPts val="0"/>
              </a:spcAft>
              <a:buSzPts val="2000"/>
              <a:buFont typeface="Noto Sans Symbols"/>
              <a:buChar char="▪"/>
            </a:pPr>
            <a:r>
              <a:rPr lang="en-US" sz="2000">
                <a:latin typeface="Century Gothic"/>
                <a:ea typeface="Century Gothic"/>
                <a:cs typeface="Century Gothic"/>
                <a:sym typeface="Century Gothic"/>
              </a:rPr>
              <a:t>Scenario 1: Bob può inviarle un messaggio segreto utilizzando la sua chiave pubblica per la crittografia. Solo Alice può leggere questo messaggio, perché solo Alice conosce la chiave privata corrispondente.</a:t>
            </a:r>
            <a:endParaRPr sz="2000">
              <a:latin typeface="Century Gothic"/>
              <a:ea typeface="Century Gothic"/>
              <a:cs typeface="Century Gothic"/>
              <a:sym typeface="Century Gothic"/>
            </a:endParaRPr>
          </a:p>
          <a:p>
            <a:pPr indent="-127000" lvl="0" marL="91440" rtl="0" algn="l">
              <a:lnSpc>
                <a:spcPct val="100000"/>
              </a:lnSpc>
              <a:spcBef>
                <a:spcPts val="800"/>
              </a:spcBef>
              <a:spcAft>
                <a:spcPts val="0"/>
              </a:spcAft>
              <a:buSzPts val="2000"/>
              <a:buFont typeface="Noto Sans Symbols"/>
              <a:buChar char="▪"/>
            </a:pPr>
            <a:r>
              <a:rPr lang="en-US" sz="2000">
                <a:latin typeface="Century Gothic"/>
                <a:ea typeface="Century Gothic"/>
                <a:cs typeface="Century Gothic"/>
                <a:sym typeface="Century Gothic"/>
              </a:rPr>
              <a:t>Scenario 2: in alternativa, Bob può criptare un messaggio utilizzando la sua chiave privata e pubblicarlo. Chiunque può decifrarlo utilizzando la chiave pubblica di Bob. Tuttavia, il messaggio deve provenire da Bob, che possiede la chiave privata (e ha creato la chiave pubblica corretta).</a:t>
            </a:r>
            <a:endParaRPr/>
          </a:p>
          <a:p>
            <a:pPr indent="0" lvl="0" marL="91440" rtl="0" algn="l">
              <a:lnSpc>
                <a:spcPct val="100000"/>
              </a:lnSpc>
              <a:spcBef>
                <a:spcPts val="1400"/>
              </a:spcBef>
              <a:spcAft>
                <a:spcPts val="0"/>
              </a:spcAft>
              <a:buSzPts val="18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ts val="18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ts val="18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ts val="1800"/>
              <a:buNone/>
            </a:pPr>
            <a:r>
              <a:t/>
            </a:r>
            <a:endParaRPr sz="1800">
              <a:latin typeface="Century Gothic"/>
              <a:ea typeface="Century Gothic"/>
              <a:cs typeface="Century Gothic"/>
              <a:sym typeface="Century Gothic"/>
            </a:endParaRPr>
          </a:p>
        </p:txBody>
      </p:sp>
      <p:sp>
        <p:nvSpPr>
          <p:cNvPr id="422" name="Google Shape;422;p27"/>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Male profile with solid fill" id="423" name="Google Shape;423;p27"/>
          <p:cNvPicPr preferRelativeResize="0"/>
          <p:nvPr/>
        </p:nvPicPr>
        <p:blipFill rotWithShape="1">
          <a:blip r:embed="rId3">
            <a:alphaModFix/>
          </a:blip>
          <a:srcRect b="0" l="0" r="0" t="0"/>
          <a:stretch/>
        </p:blipFill>
        <p:spPr>
          <a:xfrm>
            <a:off x="7446274" y="1186983"/>
            <a:ext cx="914400" cy="914400"/>
          </a:xfrm>
          <a:prstGeom prst="rect">
            <a:avLst/>
          </a:prstGeom>
          <a:noFill/>
          <a:ln>
            <a:noFill/>
          </a:ln>
        </p:spPr>
      </p:pic>
      <p:pic>
        <p:nvPicPr>
          <p:cNvPr descr="Female Profile with solid fill" id="424" name="Google Shape;424;p27"/>
          <p:cNvPicPr preferRelativeResize="0"/>
          <p:nvPr/>
        </p:nvPicPr>
        <p:blipFill rotWithShape="1">
          <a:blip r:embed="rId4">
            <a:alphaModFix/>
          </a:blip>
          <a:srcRect b="0" l="0" r="0" t="0"/>
          <a:stretch/>
        </p:blipFill>
        <p:spPr>
          <a:xfrm>
            <a:off x="10929258" y="1186983"/>
            <a:ext cx="914400" cy="914400"/>
          </a:xfrm>
          <a:prstGeom prst="rect">
            <a:avLst/>
          </a:prstGeom>
          <a:noFill/>
          <a:ln>
            <a:noFill/>
          </a:ln>
        </p:spPr>
      </p:pic>
      <p:pic>
        <p:nvPicPr>
          <p:cNvPr descr="Document with solid fill" id="425" name="Google Shape;425;p27"/>
          <p:cNvPicPr preferRelativeResize="0"/>
          <p:nvPr/>
        </p:nvPicPr>
        <p:blipFill rotWithShape="1">
          <a:blip r:embed="rId5">
            <a:alphaModFix/>
          </a:blip>
          <a:srcRect b="0" l="0" r="0" t="0"/>
          <a:stretch/>
        </p:blipFill>
        <p:spPr>
          <a:xfrm>
            <a:off x="7451929" y="2201222"/>
            <a:ext cx="914400" cy="914400"/>
          </a:xfrm>
          <a:prstGeom prst="rect">
            <a:avLst/>
          </a:prstGeom>
          <a:noFill/>
          <a:ln>
            <a:noFill/>
          </a:ln>
        </p:spPr>
      </p:pic>
      <p:sp>
        <p:nvSpPr>
          <p:cNvPr id="426" name="Google Shape;426;p27"/>
          <p:cNvSpPr txBox="1"/>
          <p:nvPr/>
        </p:nvSpPr>
        <p:spPr>
          <a:xfrm>
            <a:off x="7632725" y="902478"/>
            <a:ext cx="62549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entury Gothic"/>
                <a:ea typeface="Century Gothic"/>
                <a:cs typeface="Century Gothic"/>
                <a:sym typeface="Century Gothic"/>
              </a:rPr>
              <a:t>Bob</a:t>
            </a:r>
            <a:endParaRPr/>
          </a:p>
        </p:txBody>
      </p:sp>
      <p:sp>
        <p:nvSpPr>
          <p:cNvPr id="427" name="Google Shape;427;p27"/>
          <p:cNvSpPr txBox="1"/>
          <p:nvPr/>
        </p:nvSpPr>
        <p:spPr>
          <a:xfrm>
            <a:off x="11011996" y="817651"/>
            <a:ext cx="74892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entury Gothic"/>
                <a:ea typeface="Century Gothic"/>
                <a:cs typeface="Century Gothic"/>
                <a:sym typeface="Century Gothic"/>
              </a:rPr>
              <a:t>Alice</a:t>
            </a:r>
            <a:endParaRPr/>
          </a:p>
        </p:txBody>
      </p:sp>
      <p:cxnSp>
        <p:nvCxnSpPr>
          <p:cNvPr id="428" name="Google Shape;428;p27"/>
          <p:cNvCxnSpPr/>
          <p:nvPr/>
        </p:nvCxnSpPr>
        <p:spPr>
          <a:xfrm>
            <a:off x="7903474" y="3295823"/>
            <a:ext cx="0" cy="1003595"/>
          </a:xfrm>
          <a:prstGeom prst="straightConnector1">
            <a:avLst/>
          </a:prstGeom>
          <a:noFill/>
          <a:ln cap="flat" cmpd="sng" w="50800">
            <a:solidFill>
              <a:schemeClr val="dk1"/>
            </a:solidFill>
            <a:prstDash val="solid"/>
            <a:round/>
            <a:headEnd len="sm" w="sm" type="none"/>
            <a:tailEnd len="med" w="med" type="stealth"/>
          </a:ln>
        </p:spPr>
      </p:cxnSp>
      <p:pic>
        <p:nvPicPr>
          <p:cNvPr descr="Document outline" id="429" name="Google Shape;429;p27"/>
          <p:cNvPicPr preferRelativeResize="0"/>
          <p:nvPr/>
        </p:nvPicPr>
        <p:blipFill rotWithShape="1">
          <a:blip r:embed="rId6">
            <a:alphaModFix/>
          </a:blip>
          <a:srcRect b="0" l="0" r="0" t="0"/>
          <a:stretch/>
        </p:blipFill>
        <p:spPr>
          <a:xfrm>
            <a:off x="7446274" y="4299418"/>
            <a:ext cx="914400" cy="914400"/>
          </a:xfrm>
          <a:prstGeom prst="rect">
            <a:avLst/>
          </a:prstGeom>
          <a:noFill/>
          <a:ln>
            <a:noFill/>
          </a:ln>
        </p:spPr>
      </p:pic>
      <p:sp>
        <p:nvSpPr>
          <p:cNvPr id="430" name="Google Shape;430;p27"/>
          <p:cNvSpPr txBox="1"/>
          <p:nvPr/>
        </p:nvSpPr>
        <p:spPr>
          <a:xfrm>
            <a:off x="7319559" y="2976361"/>
            <a:ext cx="115127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entury Gothic"/>
                <a:ea typeface="Century Gothic"/>
                <a:cs typeface="Century Gothic"/>
                <a:sym typeface="Century Gothic"/>
              </a:rPr>
              <a:t>testo in chiaro</a:t>
            </a:r>
            <a:endParaRPr/>
          </a:p>
        </p:txBody>
      </p:sp>
      <p:sp>
        <p:nvSpPr>
          <p:cNvPr id="431" name="Google Shape;431;p27"/>
          <p:cNvSpPr txBox="1"/>
          <p:nvPr/>
        </p:nvSpPr>
        <p:spPr>
          <a:xfrm>
            <a:off x="7245281" y="5128991"/>
            <a:ext cx="131638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entury Gothic"/>
                <a:ea typeface="Century Gothic"/>
                <a:cs typeface="Century Gothic"/>
                <a:sym typeface="Century Gothic"/>
              </a:rPr>
              <a:t>testo cifrato</a:t>
            </a:r>
            <a:endParaRPr/>
          </a:p>
        </p:txBody>
      </p:sp>
      <p:sp>
        <p:nvSpPr>
          <p:cNvPr id="432" name="Google Shape;432;p27"/>
          <p:cNvSpPr txBox="1"/>
          <p:nvPr/>
        </p:nvSpPr>
        <p:spPr>
          <a:xfrm>
            <a:off x="7969829" y="3355747"/>
            <a:ext cx="1643372"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entury Gothic"/>
                <a:ea typeface="Century Gothic"/>
                <a:cs typeface="Century Gothic"/>
                <a:sym typeface="Century Gothic"/>
              </a:rPr>
              <a:t>Crittografare con</a:t>
            </a:r>
            <a:br>
              <a:rPr lang="en-US" sz="1800">
                <a:solidFill>
                  <a:schemeClr val="dk1"/>
                </a:solidFill>
                <a:latin typeface="Century Gothic"/>
                <a:ea typeface="Century Gothic"/>
                <a:cs typeface="Century Gothic"/>
                <a:sym typeface="Century Gothic"/>
              </a:rPr>
            </a:br>
            <a:r>
              <a:rPr lang="en-US" sz="1800">
                <a:solidFill>
                  <a:schemeClr val="dk1"/>
                </a:solidFill>
                <a:latin typeface="Century Gothic"/>
                <a:ea typeface="Century Gothic"/>
                <a:cs typeface="Century Gothic"/>
                <a:sym typeface="Century Gothic"/>
              </a:rPr>
              <a:t>la chiave pubblica di Alice</a:t>
            </a:r>
            <a:endParaRPr/>
          </a:p>
        </p:txBody>
      </p:sp>
      <p:pic>
        <p:nvPicPr>
          <p:cNvPr descr="Document outline" id="433" name="Google Shape;433;p27"/>
          <p:cNvPicPr preferRelativeResize="0"/>
          <p:nvPr/>
        </p:nvPicPr>
        <p:blipFill rotWithShape="1">
          <a:blip r:embed="rId6">
            <a:alphaModFix/>
          </a:blip>
          <a:srcRect b="0" l="0" r="0" t="0"/>
          <a:stretch/>
        </p:blipFill>
        <p:spPr>
          <a:xfrm>
            <a:off x="11011996" y="4299418"/>
            <a:ext cx="914400" cy="914400"/>
          </a:xfrm>
          <a:prstGeom prst="rect">
            <a:avLst/>
          </a:prstGeom>
          <a:noFill/>
          <a:ln>
            <a:noFill/>
          </a:ln>
        </p:spPr>
      </p:pic>
      <p:cxnSp>
        <p:nvCxnSpPr>
          <p:cNvPr id="434" name="Google Shape;434;p27"/>
          <p:cNvCxnSpPr/>
          <p:nvPr/>
        </p:nvCxnSpPr>
        <p:spPr>
          <a:xfrm>
            <a:off x="8258217" y="4915665"/>
            <a:ext cx="2819285" cy="25619"/>
          </a:xfrm>
          <a:prstGeom prst="straightConnector1">
            <a:avLst/>
          </a:prstGeom>
          <a:noFill/>
          <a:ln cap="flat" cmpd="sng" w="50800">
            <a:solidFill>
              <a:schemeClr val="dk1"/>
            </a:solidFill>
            <a:prstDash val="solid"/>
            <a:round/>
            <a:headEnd len="sm" w="sm" type="none"/>
            <a:tailEnd len="med" w="med" type="stealth"/>
          </a:ln>
        </p:spPr>
      </p:cxnSp>
      <p:sp>
        <p:nvSpPr>
          <p:cNvPr id="435" name="Google Shape;435;p27"/>
          <p:cNvSpPr txBox="1"/>
          <p:nvPr/>
        </p:nvSpPr>
        <p:spPr>
          <a:xfrm>
            <a:off x="8777893" y="4955948"/>
            <a:ext cx="167225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entury Gothic"/>
                <a:ea typeface="Century Gothic"/>
                <a:cs typeface="Century Gothic"/>
                <a:sym typeface="Century Gothic"/>
              </a:rPr>
              <a:t>Invia ad Alice</a:t>
            </a:r>
            <a:endParaRPr/>
          </a:p>
        </p:txBody>
      </p:sp>
      <p:pic>
        <p:nvPicPr>
          <p:cNvPr descr="Document with solid fill" id="436" name="Google Shape;436;p27"/>
          <p:cNvPicPr preferRelativeResize="0"/>
          <p:nvPr/>
        </p:nvPicPr>
        <p:blipFill rotWithShape="1">
          <a:blip r:embed="rId5">
            <a:alphaModFix/>
          </a:blip>
          <a:srcRect b="0" l="0" r="0" t="0"/>
          <a:stretch/>
        </p:blipFill>
        <p:spPr>
          <a:xfrm>
            <a:off x="11011996" y="2234270"/>
            <a:ext cx="914400" cy="914400"/>
          </a:xfrm>
          <a:prstGeom prst="rect">
            <a:avLst/>
          </a:prstGeom>
          <a:noFill/>
          <a:ln>
            <a:noFill/>
          </a:ln>
        </p:spPr>
      </p:pic>
      <p:sp>
        <p:nvSpPr>
          <p:cNvPr id="437" name="Google Shape;437;p27"/>
          <p:cNvSpPr txBox="1"/>
          <p:nvPr/>
        </p:nvSpPr>
        <p:spPr>
          <a:xfrm>
            <a:off x="10893557" y="3015734"/>
            <a:ext cx="115127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entury Gothic"/>
                <a:ea typeface="Century Gothic"/>
                <a:cs typeface="Century Gothic"/>
                <a:sym typeface="Century Gothic"/>
              </a:rPr>
              <a:t>testo in chiaro</a:t>
            </a:r>
            <a:endParaRPr/>
          </a:p>
        </p:txBody>
      </p:sp>
      <p:sp>
        <p:nvSpPr>
          <p:cNvPr id="438" name="Google Shape;438;p27"/>
          <p:cNvSpPr txBox="1"/>
          <p:nvPr/>
        </p:nvSpPr>
        <p:spPr>
          <a:xfrm>
            <a:off x="9768156" y="3317590"/>
            <a:ext cx="1643372" cy="92333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800">
                <a:solidFill>
                  <a:schemeClr val="dk1"/>
                </a:solidFill>
                <a:latin typeface="Century Gothic"/>
                <a:ea typeface="Century Gothic"/>
                <a:cs typeface="Century Gothic"/>
                <a:sym typeface="Century Gothic"/>
              </a:rPr>
              <a:t>Decifrare con</a:t>
            </a:r>
            <a:br>
              <a:rPr lang="en-US" sz="1800">
                <a:solidFill>
                  <a:schemeClr val="dk1"/>
                </a:solidFill>
                <a:latin typeface="Century Gothic"/>
                <a:ea typeface="Century Gothic"/>
                <a:cs typeface="Century Gothic"/>
                <a:sym typeface="Century Gothic"/>
              </a:rPr>
            </a:br>
            <a:r>
              <a:rPr lang="en-US" sz="1800">
                <a:solidFill>
                  <a:schemeClr val="dk1"/>
                </a:solidFill>
                <a:latin typeface="Century Gothic"/>
                <a:ea typeface="Century Gothic"/>
                <a:cs typeface="Century Gothic"/>
                <a:sym typeface="Century Gothic"/>
              </a:rPr>
              <a:t>la chiave privata di Alice</a:t>
            </a:r>
            <a:endParaRPr/>
          </a:p>
        </p:txBody>
      </p:sp>
      <p:cxnSp>
        <p:nvCxnSpPr>
          <p:cNvPr id="439" name="Google Shape;439;p27"/>
          <p:cNvCxnSpPr>
            <a:stCxn id="433" idx="0"/>
          </p:cNvCxnSpPr>
          <p:nvPr/>
        </p:nvCxnSpPr>
        <p:spPr>
          <a:xfrm rot="10800000">
            <a:off x="11469196" y="3355618"/>
            <a:ext cx="0" cy="943800"/>
          </a:xfrm>
          <a:prstGeom prst="straightConnector1">
            <a:avLst/>
          </a:prstGeom>
          <a:noFill/>
          <a:ln cap="flat" cmpd="sng" w="50800">
            <a:solidFill>
              <a:schemeClr val="dk1"/>
            </a:solidFill>
            <a:prstDash val="solid"/>
            <a:round/>
            <a:headEnd len="sm" w="sm" type="none"/>
            <a:tailEnd len="med" w="med" type="stealth"/>
          </a:ln>
        </p:spPr>
      </p:cxnSp>
      <p:sp>
        <p:nvSpPr>
          <p:cNvPr id="440" name="Google Shape;440;p27"/>
          <p:cNvSpPr txBox="1"/>
          <p:nvPr/>
        </p:nvSpPr>
        <p:spPr>
          <a:xfrm>
            <a:off x="8934970" y="5745892"/>
            <a:ext cx="1487908"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7F7F7F"/>
                </a:solidFill>
                <a:latin typeface="Century Gothic"/>
                <a:ea typeface="Century Gothic"/>
                <a:cs typeface="Century Gothic"/>
                <a:sym typeface="Century Gothic"/>
              </a:rPr>
              <a:t>Scenario 1</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28"/>
          <p:cNvSpPr txBox="1"/>
          <p:nvPr>
            <p:ph type="ctrTitle"/>
          </p:nvPr>
        </p:nvSpPr>
        <p:spPr>
          <a:xfrm>
            <a:off x="638127" y="160322"/>
            <a:ext cx="6732237" cy="952706"/>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Book Antiqua"/>
              <a:buNone/>
            </a:pPr>
            <a:r>
              <a:rPr lang="en-US">
                <a:solidFill>
                  <a:schemeClr val="accent1"/>
                </a:solidFill>
              </a:rPr>
              <a:t>Alcune osservazioni sulla crittografia asimmetrica</a:t>
            </a:r>
            <a:endParaRPr/>
          </a:p>
        </p:txBody>
      </p:sp>
      <p:sp>
        <p:nvSpPr>
          <p:cNvPr id="446" name="Google Shape;446;p28"/>
          <p:cNvSpPr txBox="1"/>
          <p:nvPr>
            <p:ph idx="1" type="body"/>
          </p:nvPr>
        </p:nvSpPr>
        <p:spPr>
          <a:xfrm>
            <a:off x="615463" y="1186983"/>
            <a:ext cx="6548228" cy="5350978"/>
          </a:xfrm>
          <a:prstGeom prst="rect">
            <a:avLst/>
          </a:prstGeom>
          <a:noFill/>
          <a:ln>
            <a:noFill/>
          </a:ln>
        </p:spPr>
        <p:txBody>
          <a:bodyPr anchorCtr="0" anchor="t" bIns="45700" lIns="0" spcFirstLastPara="1" rIns="0" wrap="square" tIns="45700">
            <a:normAutofit lnSpcReduction="10000"/>
          </a:bodyPr>
          <a:lstStyle/>
          <a:p>
            <a:pPr indent="-127000" lvl="0" marL="91440" rtl="0" algn="l">
              <a:lnSpc>
                <a:spcPct val="100000"/>
              </a:lnSpc>
              <a:spcBef>
                <a:spcPts val="0"/>
              </a:spcBef>
              <a:spcAft>
                <a:spcPts val="0"/>
              </a:spcAft>
              <a:buSzPts val="2000"/>
              <a:buFont typeface="Noto Sans Symbols"/>
              <a:buChar char="▪"/>
            </a:pPr>
            <a:r>
              <a:rPr lang="en-US" sz="2000">
                <a:latin typeface="Century Gothic"/>
                <a:ea typeface="Century Gothic"/>
                <a:cs typeface="Century Gothic"/>
                <a:sym typeface="Century Gothic"/>
              </a:rPr>
              <a:t>Sia lo schema Diffie-Hellman che quello RSA sfruttano i risultati della teoria dei numeri, ovvero l'area della matematica che si occupa dei numeri interi.</a:t>
            </a:r>
            <a:endParaRPr/>
          </a:p>
          <a:p>
            <a:pPr indent="-127000" lvl="0" marL="91440" rtl="0" algn="l">
              <a:lnSpc>
                <a:spcPct val="100000"/>
              </a:lnSpc>
              <a:spcBef>
                <a:spcPts val="800"/>
              </a:spcBef>
              <a:spcAft>
                <a:spcPts val="0"/>
              </a:spcAft>
              <a:buSzPts val="2000"/>
              <a:buFont typeface="Noto Sans Symbols"/>
              <a:buChar char="▪"/>
            </a:pPr>
            <a:r>
              <a:rPr lang="en-US" sz="2000">
                <a:latin typeface="Century Gothic"/>
                <a:ea typeface="Century Gothic"/>
                <a:cs typeface="Century Gothic"/>
                <a:sym typeface="Century Gothic"/>
              </a:rPr>
              <a:t> Nonostante la loro eleganza matematica, gli schemi di crittografia asimmetrica comportano una forte computazione. Il testo in chiaro e il testo cifrato sono entrambi stringhe di bit, quindi numeri interi binari molto lunghi.</a:t>
            </a:r>
            <a:endParaRPr/>
          </a:p>
          <a:p>
            <a:pPr indent="-127000" lvl="0" marL="91440" rtl="0" algn="l">
              <a:lnSpc>
                <a:spcPct val="100000"/>
              </a:lnSpc>
              <a:spcBef>
                <a:spcPts val="800"/>
              </a:spcBef>
              <a:spcAft>
                <a:spcPts val="0"/>
              </a:spcAft>
              <a:buSzPts val="2000"/>
              <a:buFont typeface="Noto Sans Symbols"/>
              <a:buChar char="▪"/>
            </a:pPr>
            <a:r>
              <a:rPr lang="en-US" sz="2000">
                <a:latin typeface="Century Gothic"/>
                <a:ea typeface="Century Gothic"/>
                <a:cs typeface="Century Gothic"/>
                <a:sym typeface="Century Gothic"/>
              </a:rPr>
              <a:t>L'elaborazione di numeri interi lunghi è una sfida non solo per gli aggressori, ma anche per gli utenti legittimi di Diffie-Hellman, RSA e altri schemi simili.</a:t>
            </a:r>
            <a:endParaRPr/>
          </a:p>
          <a:p>
            <a:pPr indent="-127000" lvl="0" marL="91440" rtl="0" algn="l">
              <a:lnSpc>
                <a:spcPct val="100000"/>
              </a:lnSpc>
              <a:spcBef>
                <a:spcPts val="800"/>
              </a:spcBef>
              <a:spcAft>
                <a:spcPts val="0"/>
              </a:spcAft>
              <a:buSzPts val="2000"/>
              <a:buFont typeface="Noto Sans Symbols"/>
              <a:buChar char="▪"/>
            </a:pPr>
            <a:r>
              <a:rPr lang="en-US" sz="2000">
                <a:latin typeface="Century Gothic"/>
                <a:ea typeface="Century Gothic"/>
                <a:cs typeface="Century Gothic"/>
                <a:sym typeface="Century Gothic"/>
              </a:rPr>
              <a:t> Ecco perché nelle applicazioni pratiche e nei protocolli gli algoritmi simmetrici rimangono il cavallo di battaglia della crittografia.</a:t>
            </a:r>
            <a:endParaRPr/>
          </a:p>
          <a:p>
            <a:pPr indent="-127000" lvl="0" marL="91440" rtl="0" algn="l">
              <a:lnSpc>
                <a:spcPct val="100000"/>
              </a:lnSpc>
              <a:spcBef>
                <a:spcPts val="800"/>
              </a:spcBef>
              <a:spcAft>
                <a:spcPts val="0"/>
              </a:spcAft>
              <a:buSzPts val="2000"/>
              <a:buFont typeface="Noto Sans Symbols"/>
              <a:buChar char="▪"/>
            </a:pPr>
            <a:r>
              <a:rPr lang="en-US" sz="2000">
                <a:latin typeface="Century Gothic"/>
                <a:ea typeface="Century Gothic"/>
                <a:cs typeface="Century Gothic"/>
                <a:sym typeface="Century Gothic"/>
              </a:rPr>
              <a:t>Tuttavia, lo scambio iniziale di chiavi simmetriche a distanza può essere effettuato con uno schema Diffie-Hellman o simile.</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ts val="18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ts val="18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ts val="18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ts val="1800"/>
              <a:buNone/>
            </a:pPr>
            <a:r>
              <a:t/>
            </a:r>
            <a:endParaRPr sz="1800">
              <a:latin typeface="Century Gothic"/>
              <a:ea typeface="Century Gothic"/>
              <a:cs typeface="Century Gothic"/>
              <a:sym typeface="Century Gothic"/>
            </a:endParaRPr>
          </a:p>
        </p:txBody>
      </p:sp>
      <p:sp>
        <p:nvSpPr>
          <p:cNvPr id="447" name="Google Shape;447;p28"/>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448" name="Google Shape;448;p28"/>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449" name="Google Shape;449;p2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Whitfield Diffie at the Royal Society admissions day in London, July 2017" id="450" name="Google Shape;450;p28"/>
          <p:cNvPicPr preferRelativeResize="0"/>
          <p:nvPr>
            <p:ph idx="2" type="pic"/>
          </p:nvPr>
        </p:nvPicPr>
        <p:blipFill rotWithShape="1">
          <a:blip r:embed="rId4">
            <a:alphaModFix/>
          </a:blip>
          <a:srcRect b="4501" l="0" r="0" t="4502"/>
          <a:stretch/>
        </p:blipFill>
        <p:spPr>
          <a:xfrm flipH="1">
            <a:off x="7163690" y="-26359"/>
            <a:ext cx="5024825" cy="6884359"/>
          </a:xfrm>
          <a:prstGeom prst="rect">
            <a:avLst/>
          </a:prstGeom>
          <a:solidFill>
            <a:schemeClr val="lt2"/>
          </a:solidFill>
          <a:ln>
            <a:noFill/>
          </a:ln>
        </p:spPr>
      </p:pic>
      <p:sp>
        <p:nvSpPr>
          <p:cNvPr id="451" name="Google Shape;451;p28"/>
          <p:cNvSpPr txBox="1"/>
          <p:nvPr/>
        </p:nvSpPr>
        <p:spPr>
          <a:xfrm>
            <a:off x="8268369" y="5732569"/>
            <a:ext cx="3469269"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a:solidFill>
                  <a:schemeClr val="lt1"/>
                </a:solidFill>
                <a:latin typeface="Arial"/>
                <a:ea typeface="Arial"/>
                <a:cs typeface="Arial"/>
                <a:sym typeface="Arial"/>
              </a:rPr>
              <a:t>Whitfield Diffie alla giornata delle ammissioni della Royal Society a Londra, luglio 2017.</a:t>
            </a: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29"/>
          <p:cNvSpPr txBox="1"/>
          <p:nvPr>
            <p:ph type="ctrTitle"/>
          </p:nvPr>
        </p:nvSpPr>
        <p:spPr>
          <a:xfrm>
            <a:off x="638127" y="160322"/>
            <a:ext cx="6732237" cy="95270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Book Antiqua"/>
              <a:buNone/>
            </a:pPr>
            <a:r>
              <a:rPr lang="en-US">
                <a:solidFill>
                  <a:schemeClr val="accent1"/>
                </a:solidFill>
              </a:rPr>
              <a:t>Funzioni di hash</a:t>
            </a:r>
            <a:endParaRPr/>
          </a:p>
        </p:txBody>
      </p:sp>
      <p:sp>
        <p:nvSpPr>
          <p:cNvPr id="457" name="Google Shape;457;p29"/>
          <p:cNvSpPr txBox="1"/>
          <p:nvPr>
            <p:ph idx="1" type="body"/>
          </p:nvPr>
        </p:nvSpPr>
        <p:spPr>
          <a:xfrm>
            <a:off x="615463" y="1186983"/>
            <a:ext cx="6548228" cy="5350978"/>
          </a:xfrm>
          <a:prstGeom prst="rect">
            <a:avLst/>
          </a:prstGeom>
          <a:noFill/>
          <a:ln>
            <a:noFill/>
          </a:ln>
        </p:spPr>
        <p:txBody>
          <a:bodyPr anchorCtr="0" anchor="t" bIns="45700" lIns="0" spcFirstLastPara="1" rIns="0" wrap="square" tIns="45700">
            <a:normAutofit/>
          </a:bodyPr>
          <a:lstStyle/>
          <a:p>
            <a:pPr indent="-127000" lvl="0" marL="91440" rtl="0" algn="l">
              <a:lnSpc>
                <a:spcPct val="100000"/>
              </a:lnSpc>
              <a:spcBef>
                <a:spcPts val="0"/>
              </a:spcBef>
              <a:spcAft>
                <a:spcPts val="0"/>
              </a:spcAft>
              <a:buSzPts val="2000"/>
              <a:buFont typeface="Noto Sans Symbols"/>
              <a:buChar char="▪"/>
            </a:pPr>
            <a:r>
              <a:rPr lang="en-US" sz="2000">
                <a:latin typeface="Century Gothic"/>
                <a:ea typeface="Century Gothic"/>
                <a:cs typeface="Century Gothic"/>
                <a:sym typeface="Century Gothic"/>
              </a:rPr>
              <a:t>Nel 1676 Robert Hooke dichiarò di aver scoperto una nuova legge fisica, ma non volle annunciarla. Pubblicò invece un messaggio criptico, che in seguito avrebbe dimostrato la sua scoperta. Il messaggio era </a:t>
            </a:r>
            <a:r>
              <a:rPr i="1" lang="en-US" sz="2000">
                <a:latin typeface="Century Gothic"/>
                <a:ea typeface="Century Gothic"/>
                <a:cs typeface="Century Gothic"/>
                <a:sym typeface="Century Gothic"/>
              </a:rPr>
              <a:t>ceiiinosssttuv</a:t>
            </a:r>
            <a:r>
              <a:rPr lang="en-US" sz="2000">
                <a:latin typeface="Century Gothic"/>
                <a:ea typeface="Century Gothic"/>
                <a:cs typeface="Century Gothic"/>
                <a:sym typeface="Century Gothic"/>
              </a:rPr>
              <a:t>.</a:t>
            </a:r>
            <a:endParaRPr/>
          </a:p>
          <a:p>
            <a:pPr indent="-127000" lvl="0" marL="91440" rtl="0" algn="l">
              <a:lnSpc>
                <a:spcPct val="100000"/>
              </a:lnSpc>
              <a:spcBef>
                <a:spcPts val="800"/>
              </a:spcBef>
              <a:spcAft>
                <a:spcPts val="0"/>
              </a:spcAft>
              <a:buSzPts val="2000"/>
              <a:buFont typeface="Noto Sans Symbols"/>
              <a:buChar char="▪"/>
            </a:pPr>
            <a:r>
              <a:rPr lang="en-US" sz="2000">
                <a:latin typeface="Century Gothic"/>
                <a:ea typeface="Century Gothic"/>
                <a:cs typeface="Century Gothic"/>
                <a:sym typeface="Century Gothic"/>
              </a:rPr>
              <a:t>Nel 1768 pubblicò la legge: </a:t>
            </a:r>
            <a:r>
              <a:rPr i="1" lang="en-US" sz="2000">
                <a:latin typeface="Century Gothic"/>
                <a:ea typeface="Century Gothic"/>
                <a:cs typeface="Century Gothic"/>
                <a:sym typeface="Century Gothic"/>
              </a:rPr>
              <a:t>ut tension sic vis </a:t>
            </a:r>
            <a:r>
              <a:rPr lang="en-US" sz="2000">
                <a:latin typeface="Century Gothic"/>
                <a:ea typeface="Century Gothic"/>
                <a:cs typeface="Century Gothic"/>
                <a:sym typeface="Century Gothic"/>
              </a:rPr>
              <a:t>(come l'estensione, così la forza). Il messaggio iniziale consisteva nelle stesse lettere in ordine alfabetico.</a:t>
            </a:r>
            <a:endParaRPr/>
          </a:p>
          <a:p>
            <a:pPr indent="-114300" lvl="0" marL="91440" rtl="0" algn="l">
              <a:lnSpc>
                <a:spcPct val="100000"/>
              </a:lnSpc>
              <a:spcBef>
                <a:spcPts val="800"/>
              </a:spcBef>
              <a:spcAft>
                <a:spcPts val="0"/>
              </a:spcAft>
              <a:buSzPts val="1800"/>
              <a:buFont typeface="Noto Sans Symbols"/>
              <a:buChar char="▪"/>
            </a:pPr>
            <a:r>
              <a:rPr lang="en-US" sz="1800">
                <a:latin typeface="Century Gothic"/>
                <a:ea typeface="Century Gothic"/>
                <a:cs typeface="Century Gothic"/>
                <a:sym typeface="Century Gothic"/>
              </a:rPr>
              <a:t>Una </a:t>
            </a:r>
            <a:r>
              <a:rPr lang="en-US" sz="1800" u="sng">
                <a:latin typeface="Century Gothic"/>
                <a:ea typeface="Century Gothic"/>
                <a:cs typeface="Century Gothic"/>
                <a:sym typeface="Century Gothic"/>
              </a:rPr>
              <a:t>funzione hash </a:t>
            </a:r>
            <a:r>
              <a:rPr lang="en-US" sz="1800">
                <a:latin typeface="Century Gothic"/>
                <a:ea typeface="Century Gothic"/>
                <a:cs typeface="Century Gothic"/>
                <a:sym typeface="Century Gothic"/>
              </a:rPr>
              <a:t>accetta come input un testo di lunghezza arbitraria e produce un testo di output di lunghezza fissa, spesso chiamato </a:t>
            </a:r>
            <a:r>
              <a:rPr lang="en-US" sz="1800" u="sng">
                <a:latin typeface="Century Gothic"/>
                <a:ea typeface="Century Gothic"/>
                <a:cs typeface="Century Gothic"/>
                <a:sym typeface="Century Gothic"/>
              </a:rPr>
              <a:t>digest </a:t>
            </a:r>
            <a:r>
              <a:rPr lang="en-US" sz="1800">
                <a:latin typeface="Century Gothic"/>
                <a:ea typeface="Century Gothic"/>
                <a:cs typeface="Century Gothic"/>
                <a:sym typeface="Century Gothic"/>
              </a:rPr>
              <a:t>o </a:t>
            </a:r>
            <a:r>
              <a:rPr lang="en-US" sz="1800" u="sng">
                <a:latin typeface="Century Gothic"/>
                <a:ea typeface="Century Gothic"/>
                <a:cs typeface="Century Gothic"/>
                <a:sym typeface="Century Gothic"/>
              </a:rPr>
              <a:t>codice/valore hash </a:t>
            </a:r>
            <a:r>
              <a:rPr lang="en-US" sz="1800">
                <a:latin typeface="Century Gothic"/>
                <a:ea typeface="Century Gothic"/>
                <a:cs typeface="Century Gothic"/>
                <a:sym typeface="Century Gothic"/>
              </a:rPr>
              <a:t>o, semplicemente, </a:t>
            </a:r>
            <a:r>
              <a:rPr lang="en-US" sz="1800" u="sng">
                <a:latin typeface="Century Gothic"/>
                <a:ea typeface="Century Gothic"/>
                <a:cs typeface="Century Gothic"/>
                <a:sym typeface="Century Gothic"/>
              </a:rPr>
              <a:t>hash</a:t>
            </a:r>
            <a:r>
              <a:rPr lang="en-US" sz="1800">
                <a:latin typeface="Century Gothic"/>
                <a:ea typeface="Century Gothic"/>
                <a:cs typeface="Century Gothic"/>
                <a:sym typeface="Century Gothic"/>
              </a:rPr>
              <a:t>.</a:t>
            </a:r>
            <a:endParaRPr/>
          </a:p>
          <a:p>
            <a:pPr indent="-114300" lvl="0" marL="91440" rtl="0" algn="l">
              <a:lnSpc>
                <a:spcPct val="100000"/>
              </a:lnSpc>
              <a:spcBef>
                <a:spcPts val="800"/>
              </a:spcBef>
              <a:spcAft>
                <a:spcPts val="0"/>
              </a:spcAft>
              <a:buSzPts val="1800"/>
              <a:buFont typeface="Noto Sans Symbols"/>
              <a:buChar char="▪"/>
            </a:pPr>
            <a:r>
              <a:rPr lang="en-US" sz="1800">
                <a:latin typeface="Century Gothic"/>
                <a:ea typeface="Century Gothic"/>
                <a:cs typeface="Century Gothic"/>
                <a:sym typeface="Century Gothic"/>
              </a:rPr>
              <a:t>Idealmente, una funzione hash non può essere invertita, cioè il testo iniziale non può essere recuperato dall'hash. Inoltre, è (quasi) impossibile trovare un altro testo con lo stesso digest.</a:t>
            </a:r>
            <a:endParaRPr/>
          </a:p>
          <a:p>
            <a:pPr indent="0" lvl="0" marL="91440" rtl="0" algn="l">
              <a:lnSpc>
                <a:spcPct val="100000"/>
              </a:lnSpc>
              <a:spcBef>
                <a:spcPts val="1400"/>
              </a:spcBef>
              <a:spcAft>
                <a:spcPts val="0"/>
              </a:spcAft>
              <a:buSzPts val="18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ts val="18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ts val="1800"/>
              <a:buNone/>
            </a:pPr>
            <a:r>
              <a:t/>
            </a:r>
            <a:endParaRPr sz="1800">
              <a:latin typeface="Century Gothic"/>
              <a:ea typeface="Century Gothic"/>
              <a:cs typeface="Century Gothic"/>
              <a:sym typeface="Century Gothic"/>
            </a:endParaRPr>
          </a:p>
        </p:txBody>
      </p:sp>
      <p:sp>
        <p:nvSpPr>
          <p:cNvPr id="458" name="Google Shape;458;p2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59" name="Google Shape;459;p29"/>
          <p:cNvSpPr txBox="1"/>
          <p:nvPr/>
        </p:nvSpPr>
        <p:spPr>
          <a:xfrm>
            <a:off x="8011770" y="5890664"/>
            <a:ext cx="321754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7F7F7F"/>
                </a:solidFill>
                <a:latin typeface="Century Gothic"/>
                <a:ea typeface="Century Gothic"/>
                <a:cs typeface="Century Gothic"/>
                <a:sym typeface="Century Gothic"/>
              </a:rPr>
              <a:t>Il libro di Hooke sulle molle</a:t>
            </a:r>
            <a:endParaRPr/>
          </a:p>
        </p:txBody>
      </p:sp>
      <p:pic>
        <p:nvPicPr>
          <p:cNvPr id="460" name="Google Shape;460;p29"/>
          <p:cNvPicPr preferRelativeResize="0"/>
          <p:nvPr/>
        </p:nvPicPr>
        <p:blipFill rotWithShape="1">
          <a:blip r:embed="rId3">
            <a:alphaModFix/>
          </a:blip>
          <a:srcRect b="0" l="0" r="0" t="0"/>
          <a:stretch/>
        </p:blipFill>
        <p:spPr>
          <a:xfrm>
            <a:off x="7370364" y="237637"/>
            <a:ext cx="4500360" cy="535097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3"/>
          <p:cNvSpPr txBox="1"/>
          <p:nvPr>
            <p:ph type="title"/>
          </p:nvPr>
        </p:nvSpPr>
        <p:spPr>
          <a:xfrm>
            <a:off x="1097280" y="286603"/>
            <a:ext cx="10058400" cy="145075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3600"/>
              <a:buFont typeface="Book Antiqua"/>
              <a:buNone/>
            </a:pPr>
            <a:r>
              <a:rPr lang="en-US">
                <a:solidFill>
                  <a:schemeClr val="accent1"/>
                </a:solidFill>
              </a:rPr>
              <a:t>Obiettivi: </a:t>
            </a:r>
            <a:r>
              <a:rPr lang="en-US" sz="3600">
                <a:solidFill>
                  <a:srgbClr val="FFFFFF"/>
                </a:solidFill>
                <a:latin typeface="Arial"/>
                <a:ea typeface="Arial"/>
                <a:cs typeface="Arial"/>
                <a:sym typeface="Arial"/>
              </a:rPr>
              <a:t>Chi-Cosa-Perché è necessario partecipare a questa formazione </a:t>
            </a:r>
            <a:endParaRPr/>
          </a:p>
        </p:txBody>
      </p:sp>
      <p:sp>
        <p:nvSpPr>
          <p:cNvPr id="139" name="Google Shape;139;p3"/>
          <p:cNvSpPr/>
          <p:nvPr>
            <p:ph idx="1" type="body"/>
          </p:nvPr>
        </p:nvSpPr>
        <p:spPr>
          <a:xfrm>
            <a:off x="131835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CHI</a:t>
            </a:r>
            <a:endParaRPr/>
          </a:p>
        </p:txBody>
      </p:sp>
      <p:sp>
        <p:nvSpPr>
          <p:cNvPr id="140" name="Google Shape;140;p3"/>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Studenti universitari e post-laurea in Maritime Business</a:t>
            </a:r>
            <a:endParaRPr/>
          </a:p>
        </p:txBody>
      </p:sp>
      <p:sp>
        <p:nvSpPr>
          <p:cNvPr id="141" name="Google Shape;141;p3"/>
          <p:cNvSpPr/>
          <p:nvPr>
            <p:ph idx="4" type="body"/>
          </p:nvPr>
        </p:nvSpPr>
        <p:spPr>
          <a:xfrm>
            <a:off x="4672012" y="1897212"/>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COSA</a:t>
            </a:r>
            <a:endParaRPr/>
          </a:p>
        </p:txBody>
      </p:sp>
      <p:sp>
        <p:nvSpPr>
          <p:cNvPr id="142" name="Google Shape;142;p3"/>
          <p:cNvSpPr txBox="1"/>
          <p:nvPr>
            <p:ph idx="6" type="body"/>
          </p:nvPr>
        </p:nvSpPr>
        <p:spPr>
          <a:xfrm>
            <a:off x="4952072" y="3897362"/>
            <a:ext cx="2246014" cy="914400"/>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Elementi essenziali della tecnologia di cybersecurity marittima e gestione del rischio per gli studenti e i futuri professionisti del settore marittimo.</a:t>
            </a:r>
            <a:endParaRPr/>
          </a:p>
        </p:txBody>
      </p:sp>
      <p:sp>
        <p:nvSpPr>
          <p:cNvPr id="143" name="Google Shape;143;p3"/>
          <p:cNvSpPr/>
          <p:nvPr>
            <p:ph idx="7" type="body"/>
          </p:nvPr>
        </p:nvSpPr>
        <p:spPr>
          <a:xfrm>
            <a:off x="7995403"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PERCHÉ</a:t>
            </a:r>
            <a:endParaRPr/>
          </a:p>
        </p:txBody>
      </p:sp>
      <p:pic>
        <p:nvPicPr>
          <p:cNvPr descr="Circuit" id="144" name="Google Shape;144;p3"/>
          <p:cNvPicPr preferRelativeResize="0"/>
          <p:nvPr>
            <p:ph idx="8" type="pic"/>
          </p:nvPr>
        </p:nvPicPr>
        <p:blipFill rotWithShape="1">
          <a:blip r:embed="rId3">
            <a:alphaModFix/>
          </a:blip>
          <a:srcRect b="4501" l="0" r="0" t="4502"/>
          <a:stretch/>
        </p:blipFill>
        <p:spPr>
          <a:xfrm>
            <a:off x="8916470" y="2833688"/>
            <a:ext cx="1005840" cy="914400"/>
          </a:xfrm>
          <a:prstGeom prst="rect">
            <a:avLst/>
          </a:prstGeom>
          <a:noFill/>
          <a:ln>
            <a:noFill/>
          </a:ln>
        </p:spPr>
      </p:pic>
      <p:sp>
        <p:nvSpPr>
          <p:cNvPr id="145" name="Google Shape;145;p3"/>
          <p:cNvSpPr txBox="1"/>
          <p:nvPr>
            <p:ph idx="9" type="body"/>
          </p:nvPr>
        </p:nvSpPr>
        <p:spPr>
          <a:xfrm>
            <a:off x="8281450" y="3907680"/>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Fornire ai partecipanti le conoscenze e le competenze necessarie per gestire i processi e i team, in modo da proteggere i sistemi e i dati critici.</a:t>
            </a:r>
            <a:endParaRPr/>
          </a:p>
        </p:txBody>
      </p:sp>
      <p:sp>
        <p:nvSpPr>
          <p:cNvPr id="146" name="Google Shape;146;p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3d Glasses" id="147" name="Google Shape;147;p3"/>
          <p:cNvPicPr preferRelativeResize="0"/>
          <p:nvPr/>
        </p:nvPicPr>
        <p:blipFill rotWithShape="1">
          <a:blip r:embed="rId4">
            <a:alphaModFix/>
          </a:blip>
          <a:srcRect b="4573" l="0" r="0" t="4574"/>
          <a:stretch/>
        </p:blipFill>
        <p:spPr>
          <a:xfrm>
            <a:off x="2239419" y="2833688"/>
            <a:ext cx="1005840" cy="914400"/>
          </a:xfrm>
          <a:prstGeom prst="rect">
            <a:avLst/>
          </a:prstGeom>
          <a:noFill/>
          <a:ln>
            <a:noFill/>
          </a:ln>
        </p:spPr>
      </p:pic>
      <p:pic>
        <p:nvPicPr>
          <p:cNvPr descr="Abacus" id="148" name="Google Shape;148;p3"/>
          <p:cNvPicPr preferRelativeResize="0"/>
          <p:nvPr/>
        </p:nvPicPr>
        <p:blipFill rotWithShape="1">
          <a:blip r:embed="rId5">
            <a:alphaModFix/>
          </a:blip>
          <a:srcRect b="4501" l="0" r="0" t="4502"/>
          <a:stretch/>
        </p:blipFill>
        <p:spPr>
          <a:xfrm>
            <a:off x="5572159" y="2833688"/>
            <a:ext cx="1005840" cy="914400"/>
          </a:xfrm>
          <a:prstGeom prst="rect">
            <a:avLst/>
          </a:prstGeom>
          <a:noFill/>
          <a:ln>
            <a:noFill/>
          </a:ln>
        </p:spPr>
      </p:pic>
      <p:sp>
        <p:nvSpPr>
          <p:cNvPr id="149" name="Google Shape;149;p3"/>
          <p:cNvSpPr txBox="1"/>
          <p:nvPr>
            <p:ph idx="4294967295"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MODULO DI FORMAZIONE CSP NOME: MODELLO DI PRESENTAZIONE CREATO DA PR</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30"/>
          <p:cNvSpPr txBox="1"/>
          <p:nvPr>
            <p:ph type="ctrTitle"/>
          </p:nvPr>
        </p:nvSpPr>
        <p:spPr>
          <a:xfrm>
            <a:off x="638127" y="160322"/>
            <a:ext cx="6732237" cy="95270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Book Antiqua"/>
              <a:buNone/>
            </a:pPr>
            <a:r>
              <a:rPr lang="en-US">
                <a:solidFill>
                  <a:schemeClr val="accent1"/>
                </a:solidFill>
              </a:rPr>
              <a:t>Utilizzo della funzione Hash</a:t>
            </a:r>
            <a:endParaRPr/>
          </a:p>
        </p:txBody>
      </p:sp>
      <p:sp>
        <p:nvSpPr>
          <p:cNvPr id="466" name="Google Shape;466;p30"/>
          <p:cNvSpPr txBox="1"/>
          <p:nvPr>
            <p:ph idx="1" type="body"/>
          </p:nvPr>
        </p:nvSpPr>
        <p:spPr>
          <a:xfrm>
            <a:off x="615463" y="1186983"/>
            <a:ext cx="6180753" cy="5103791"/>
          </a:xfrm>
          <a:prstGeom prst="rect">
            <a:avLst/>
          </a:prstGeom>
          <a:noFill/>
          <a:ln>
            <a:noFill/>
          </a:ln>
        </p:spPr>
        <p:txBody>
          <a:bodyPr anchorCtr="0" anchor="t" bIns="45700" lIns="0" spcFirstLastPara="1" rIns="0" wrap="square" tIns="45700">
            <a:normAutofit fontScale="92500" lnSpcReduction="20000"/>
          </a:bodyPr>
          <a:lstStyle/>
          <a:p>
            <a:pPr indent="-111601" lvl="0" marL="91440" rtl="0" algn="l">
              <a:lnSpc>
                <a:spcPct val="100000"/>
              </a:lnSpc>
              <a:spcBef>
                <a:spcPts val="0"/>
              </a:spcBef>
              <a:spcAft>
                <a:spcPts val="0"/>
              </a:spcAft>
              <a:buSzPct val="100000"/>
              <a:buFont typeface="Noto Sans Symbols"/>
              <a:buChar char="▪"/>
            </a:pPr>
            <a:r>
              <a:rPr lang="en-US" sz="1900">
                <a:latin typeface="Century Gothic"/>
                <a:ea typeface="Century Gothic"/>
                <a:cs typeface="Century Gothic"/>
                <a:sym typeface="Century Gothic"/>
              </a:rPr>
              <a:t>Una funzione hash può garantire l'integrità del testo. Se il digest di un testo viene conservato in un luogo sicuro, è possibile verificarne l'integrità in un secondo momento calcolando nuovamente il digest e confrontandolo con il valore precedente. I software antivirus utilizzano questa tecnica.</a:t>
            </a:r>
            <a:endParaRPr/>
          </a:p>
          <a:p>
            <a:pPr indent="-111601"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I digest delle password degli utenti possono essere memorizzati in un file (per il processo di accesso) al posto delle password semplici. Quando l'utente tenta di accedere, il digest della password viene confrontato con quello memorizzato. L'amministratore o un hacker non possono dedurre le password dai digest.</a:t>
            </a:r>
            <a:endParaRPr/>
          </a:p>
          <a:p>
            <a:pPr indent="-111601"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Una funzione hash può fungere da firma, insieme a un algoritmo a chiave pubblica. Bob può pubblicare un testo, insieme al digest criptato con la sua chiave privata. In questo modo, i destinatari possono verificare l'integrità del testo e che il mittente è Bob.</a:t>
            </a:r>
            <a:endParaRPr/>
          </a:p>
          <a:p>
            <a:pPr indent="-111601"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Le funzioni di hash più utilizzate appartengono alla famiglia SHA (Secure Hash Algorithm), il cui sviluppo è iniziato nel 1993. La versione attuale è SHA-3, finalizzata nel 2015, che supporta la creazione di digest di lunghezza fino a 512 bit.</a:t>
            </a:r>
            <a:endParaRPr/>
          </a:p>
          <a:p>
            <a:pPr indent="0" lvl="0" marL="91440" rtl="0" algn="l">
              <a:lnSpc>
                <a:spcPct val="100000"/>
              </a:lnSpc>
              <a:spcBef>
                <a:spcPts val="800"/>
              </a:spcBef>
              <a:spcAft>
                <a:spcPts val="0"/>
              </a:spcAft>
              <a:buSzPct val="100000"/>
              <a:buFont typeface="Noto Sans Symbols"/>
              <a:buNone/>
            </a:pPr>
            <a:r>
              <a:t/>
            </a:r>
            <a:endParaRPr sz="1900">
              <a:latin typeface="Century Gothic"/>
              <a:ea typeface="Century Gothic"/>
              <a:cs typeface="Century Gothic"/>
              <a:sym typeface="Century Gothic"/>
            </a:endParaRPr>
          </a:p>
          <a:p>
            <a:pPr indent="0" lvl="0" marL="91440" rtl="0" algn="l">
              <a:lnSpc>
                <a:spcPct val="100000"/>
              </a:lnSpc>
              <a:spcBef>
                <a:spcPts val="800"/>
              </a:spcBef>
              <a:spcAft>
                <a:spcPts val="0"/>
              </a:spcAft>
              <a:buSzPct val="100000"/>
              <a:buFont typeface="Noto Sans Symbols"/>
              <a:buNone/>
            </a:pPr>
            <a:r>
              <a:t/>
            </a:r>
            <a:endParaRPr sz="2000">
              <a:latin typeface="Century Gothic"/>
              <a:ea typeface="Century Gothic"/>
              <a:cs typeface="Century Gothic"/>
              <a:sym typeface="Century Gothic"/>
            </a:endParaRPr>
          </a:p>
          <a:p>
            <a:pPr indent="0" lvl="0" marL="91440" rtl="0" algn="l">
              <a:lnSpc>
                <a:spcPct val="100000"/>
              </a:lnSpc>
              <a:spcBef>
                <a:spcPts val="1400"/>
              </a:spcBef>
              <a:spcAft>
                <a:spcPts val="0"/>
              </a:spcAft>
              <a:buSzPct val="1000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ct val="1000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ct val="100000"/>
              <a:buNone/>
            </a:pPr>
            <a:r>
              <a:t/>
            </a:r>
            <a:endParaRPr sz="1800">
              <a:latin typeface="Century Gothic"/>
              <a:ea typeface="Century Gothic"/>
              <a:cs typeface="Century Gothic"/>
              <a:sym typeface="Century Gothic"/>
            </a:endParaRPr>
          </a:p>
        </p:txBody>
      </p:sp>
      <p:sp>
        <p:nvSpPr>
          <p:cNvPr id="467" name="Google Shape;467;p30"/>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468" name="Google Shape;468;p30"/>
          <p:cNvPicPr preferRelativeResize="0"/>
          <p:nvPr/>
        </p:nvPicPr>
        <p:blipFill rotWithShape="1">
          <a:blip r:embed="rId3">
            <a:alphaModFix/>
          </a:blip>
          <a:srcRect b="0" l="0" r="0" t="0"/>
          <a:stretch/>
        </p:blipFill>
        <p:spPr>
          <a:xfrm>
            <a:off x="8392770" y="1186983"/>
            <a:ext cx="3799230" cy="4826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31"/>
          <p:cNvSpPr txBox="1"/>
          <p:nvPr>
            <p:ph type="ctrTitle"/>
          </p:nvPr>
        </p:nvSpPr>
        <p:spPr>
          <a:xfrm>
            <a:off x="638127" y="160322"/>
            <a:ext cx="6732237" cy="95270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Book Antiqua"/>
              <a:buNone/>
            </a:pPr>
            <a:r>
              <a:rPr lang="en-US">
                <a:solidFill>
                  <a:schemeClr val="accent1"/>
                </a:solidFill>
              </a:rPr>
              <a:t>Funzione di hash a chiave</a:t>
            </a:r>
            <a:endParaRPr/>
          </a:p>
        </p:txBody>
      </p:sp>
      <p:sp>
        <p:nvSpPr>
          <p:cNvPr id="474" name="Google Shape;474;p31"/>
          <p:cNvSpPr txBox="1"/>
          <p:nvPr>
            <p:ph idx="1" type="body"/>
          </p:nvPr>
        </p:nvSpPr>
        <p:spPr>
          <a:xfrm>
            <a:off x="615463" y="1186983"/>
            <a:ext cx="6180753" cy="5103791"/>
          </a:xfrm>
          <a:prstGeom prst="rect">
            <a:avLst/>
          </a:prstGeom>
          <a:noFill/>
          <a:ln>
            <a:noFill/>
          </a:ln>
        </p:spPr>
        <p:txBody>
          <a:bodyPr anchorCtr="0" anchor="t" bIns="45700" lIns="0" spcFirstLastPara="1" rIns="0" wrap="square" tIns="45700">
            <a:normAutofit/>
          </a:bodyPr>
          <a:lstStyle/>
          <a:p>
            <a:pPr indent="-120650" lvl="0" marL="91440" rtl="0" algn="l">
              <a:lnSpc>
                <a:spcPct val="100000"/>
              </a:lnSpc>
              <a:spcBef>
                <a:spcPts val="0"/>
              </a:spcBef>
              <a:spcAft>
                <a:spcPts val="0"/>
              </a:spcAft>
              <a:buSzPts val="1900"/>
              <a:buFont typeface="Noto Sans Symbols"/>
              <a:buChar char="▪"/>
            </a:pPr>
            <a:r>
              <a:rPr lang="en-US" sz="1900">
                <a:latin typeface="Century Gothic"/>
                <a:ea typeface="Century Gothic"/>
                <a:cs typeface="Century Gothic"/>
                <a:sym typeface="Century Gothic"/>
              </a:rPr>
              <a:t>Una funzione hash può essere modificata per accettare una </a:t>
            </a:r>
            <a:r>
              <a:rPr lang="en-US" sz="1900" u="sng">
                <a:latin typeface="Century Gothic"/>
                <a:ea typeface="Century Gothic"/>
                <a:cs typeface="Century Gothic"/>
                <a:sym typeface="Century Gothic"/>
              </a:rPr>
              <a:t>chiave</a:t>
            </a:r>
            <a:r>
              <a:rPr lang="en-US" sz="1900">
                <a:latin typeface="Century Gothic"/>
                <a:ea typeface="Century Gothic"/>
                <a:cs typeface="Century Gothic"/>
                <a:sym typeface="Century Gothic"/>
              </a:rPr>
              <a:t>. Se Bob e Alice si sono scambiati una chiave, Bob può inviare ad Alice un testo che può essere controllato da Alice per verificarne l'integrità, e allo stesso tempo solo Bob può essere il creatore del digest. </a:t>
            </a:r>
            <a:endParaRPr/>
          </a:p>
          <a:p>
            <a:pPr indent="-120650" lvl="0" marL="91440" rtl="0" algn="l">
              <a:lnSpc>
                <a:spcPct val="100000"/>
              </a:lnSpc>
              <a:spcBef>
                <a:spcPts val="800"/>
              </a:spcBef>
              <a:spcAft>
                <a:spcPts val="0"/>
              </a:spcAft>
              <a:buSzPts val="1900"/>
              <a:buFont typeface="Noto Sans Symbols"/>
              <a:buChar char="▪"/>
            </a:pPr>
            <a:r>
              <a:rPr lang="en-US" sz="1900">
                <a:latin typeface="Century Gothic"/>
                <a:ea typeface="Century Gothic"/>
                <a:cs typeface="Century Gothic"/>
                <a:sym typeface="Century Gothic"/>
              </a:rPr>
              <a:t>Il modo più semplice per aggiungere una chiave a una funzione di hash sarebbe quello di eseguire l'hash della stringa composta del testo in ingresso e della chiave, anche se questo schema è considerato non sicuro. </a:t>
            </a:r>
            <a:endParaRPr/>
          </a:p>
          <a:p>
            <a:pPr indent="-120650" lvl="0" marL="91440" rtl="0" algn="l">
              <a:lnSpc>
                <a:spcPct val="100000"/>
              </a:lnSpc>
              <a:spcBef>
                <a:spcPts val="800"/>
              </a:spcBef>
              <a:spcAft>
                <a:spcPts val="0"/>
              </a:spcAft>
              <a:buSzPts val="1900"/>
              <a:buFont typeface="Noto Sans Symbols"/>
              <a:buChar char="▪"/>
            </a:pPr>
            <a:r>
              <a:rPr lang="en-US" sz="1900">
                <a:latin typeface="Century Gothic"/>
                <a:ea typeface="Century Gothic"/>
                <a:cs typeface="Century Gothic"/>
                <a:sym typeface="Century Gothic"/>
              </a:rPr>
              <a:t>La raccomandazione RFC 2104 descrive uno schema più elaborato per rafforzare qualsiasi funzione di hash con una chiave, noto come </a:t>
            </a:r>
            <a:r>
              <a:rPr lang="en-US" sz="1900" u="sng">
                <a:latin typeface="Century Gothic"/>
                <a:ea typeface="Century Gothic"/>
                <a:cs typeface="Century Gothic"/>
                <a:sym typeface="Century Gothic"/>
              </a:rPr>
              <a:t>HMAC </a:t>
            </a:r>
            <a:r>
              <a:rPr lang="en-US" sz="1900">
                <a:latin typeface="Century Gothic"/>
                <a:ea typeface="Century Gothic"/>
                <a:cs typeface="Century Gothic"/>
                <a:sym typeface="Century Gothic"/>
              </a:rPr>
              <a:t>(Keyed Hashing for Message Authentication).</a:t>
            </a:r>
            <a:endParaRPr/>
          </a:p>
          <a:p>
            <a:pPr indent="0" lvl="0" marL="91440" rtl="0" algn="l">
              <a:lnSpc>
                <a:spcPct val="100000"/>
              </a:lnSpc>
              <a:spcBef>
                <a:spcPts val="800"/>
              </a:spcBef>
              <a:spcAft>
                <a:spcPts val="0"/>
              </a:spcAft>
              <a:buSzPts val="1900"/>
              <a:buFont typeface="Noto Sans Symbols"/>
              <a:buNone/>
            </a:pPr>
            <a:r>
              <a:t/>
            </a:r>
            <a:endParaRPr sz="1900">
              <a:latin typeface="Century Gothic"/>
              <a:ea typeface="Century Gothic"/>
              <a:cs typeface="Century Gothic"/>
              <a:sym typeface="Century Gothic"/>
            </a:endParaRPr>
          </a:p>
          <a:p>
            <a:pPr indent="0" lvl="0" marL="91440" rtl="0" algn="l">
              <a:lnSpc>
                <a:spcPct val="100000"/>
              </a:lnSpc>
              <a:spcBef>
                <a:spcPts val="800"/>
              </a:spcBef>
              <a:spcAft>
                <a:spcPts val="0"/>
              </a:spcAft>
              <a:buSzPts val="2000"/>
              <a:buFont typeface="Noto Sans Symbols"/>
              <a:buNone/>
            </a:pPr>
            <a:r>
              <a:t/>
            </a:r>
            <a:endParaRPr sz="2000">
              <a:latin typeface="Century Gothic"/>
              <a:ea typeface="Century Gothic"/>
              <a:cs typeface="Century Gothic"/>
              <a:sym typeface="Century Gothic"/>
            </a:endParaRPr>
          </a:p>
          <a:p>
            <a:pPr indent="0" lvl="0" marL="91440" rtl="0" algn="l">
              <a:lnSpc>
                <a:spcPct val="100000"/>
              </a:lnSpc>
              <a:spcBef>
                <a:spcPts val="1400"/>
              </a:spcBef>
              <a:spcAft>
                <a:spcPts val="0"/>
              </a:spcAft>
              <a:buSzPts val="18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ts val="18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ts val="1800"/>
              <a:buNone/>
            </a:pPr>
            <a:r>
              <a:t/>
            </a:r>
            <a:endParaRPr sz="1800">
              <a:latin typeface="Century Gothic"/>
              <a:ea typeface="Century Gothic"/>
              <a:cs typeface="Century Gothic"/>
              <a:sym typeface="Century Gothic"/>
            </a:endParaRPr>
          </a:p>
        </p:txBody>
      </p:sp>
      <p:sp>
        <p:nvSpPr>
          <p:cNvPr id="475" name="Google Shape;475;p31"/>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32"/>
          <p:cNvSpPr txBox="1"/>
          <p:nvPr>
            <p:ph type="ctrTitle"/>
          </p:nvPr>
        </p:nvSpPr>
        <p:spPr>
          <a:xfrm>
            <a:off x="638127" y="160322"/>
            <a:ext cx="6732237" cy="952706"/>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Book Antiqua"/>
              <a:buNone/>
            </a:pPr>
            <a:r>
              <a:rPr lang="en-US">
                <a:solidFill>
                  <a:schemeClr val="accent1"/>
                </a:solidFill>
              </a:rPr>
              <a:t>Protocolli di comunicazione e protocolli di sicurezza</a:t>
            </a:r>
            <a:endParaRPr/>
          </a:p>
        </p:txBody>
      </p:sp>
      <p:sp>
        <p:nvSpPr>
          <p:cNvPr id="481" name="Google Shape;481;p32"/>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482" name="Google Shape;482;p32"/>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483" name="Google Shape;483;p3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A typewriter with many black cords&#10;&#10;Description automatically generated" id="484" name="Google Shape;484;p32"/>
          <p:cNvPicPr preferRelativeResize="0"/>
          <p:nvPr>
            <p:ph idx="2" type="pic"/>
          </p:nvPr>
        </p:nvPicPr>
        <p:blipFill rotWithShape="1">
          <a:blip r:embed="rId4">
            <a:alphaModFix/>
          </a:blip>
          <a:srcRect b="0" l="1123" r="1122" t="0"/>
          <a:stretch/>
        </p:blipFill>
        <p:spPr>
          <a:xfrm flipH="1">
            <a:off x="7163691" y="0"/>
            <a:ext cx="5024825" cy="6858000"/>
          </a:xfrm>
          <a:prstGeom prst="rect">
            <a:avLst/>
          </a:prstGeom>
          <a:solidFill>
            <a:schemeClr val="lt2"/>
          </a:solidFill>
          <a:ln>
            <a:noFill/>
          </a:ln>
        </p:spPr>
      </p:pic>
      <p:sp>
        <p:nvSpPr>
          <p:cNvPr id="485" name="Google Shape;485;p32"/>
          <p:cNvSpPr txBox="1"/>
          <p:nvPr>
            <p:ph idx="1" type="body"/>
          </p:nvPr>
        </p:nvSpPr>
        <p:spPr>
          <a:xfrm>
            <a:off x="796322" y="1273349"/>
            <a:ext cx="5797550" cy="4855601"/>
          </a:xfrm>
          <a:prstGeom prst="rect">
            <a:avLst/>
          </a:prstGeom>
          <a:noFill/>
          <a:ln>
            <a:noFill/>
          </a:ln>
        </p:spPr>
        <p:txBody>
          <a:bodyPr anchorCtr="0" anchor="t" bIns="45700" lIns="0" spcFirstLastPara="1" rIns="0" wrap="square" tIns="45700">
            <a:normAutofit/>
          </a:bodyPr>
          <a:lstStyle/>
          <a:p>
            <a:pPr indent="-120650" lvl="0" marL="91440" rtl="0" algn="l">
              <a:lnSpc>
                <a:spcPct val="100000"/>
              </a:lnSpc>
              <a:spcBef>
                <a:spcPts val="0"/>
              </a:spcBef>
              <a:spcAft>
                <a:spcPts val="0"/>
              </a:spcAft>
              <a:buSzPts val="1900"/>
              <a:buFont typeface="Noto Sans Symbols"/>
              <a:buChar char="▪"/>
            </a:pPr>
            <a:r>
              <a:rPr lang="en-US" sz="1900">
                <a:latin typeface="Century Gothic"/>
                <a:ea typeface="Century Gothic"/>
                <a:cs typeface="Century Gothic"/>
                <a:sym typeface="Century Gothic"/>
              </a:rPr>
              <a:t>Un protocollo di comunicazione è un insieme di regole che consentono a un gruppo di entità comunicanti (almeno due) di raggiungere un obiettivo. </a:t>
            </a:r>
            <a:endParaRPr/>
          </a:p>
          <a:p>
            <a:pPr indent="-120650" lvl="0" marL="91440" rtl="0" algn="l">
              <a:lnSpc>
                <a:spcPct val="100000"/>
              </a:lnSpc>
              <a:spcBef>
                <a:spcPts val="800"/>
              </a:spcBef>
              <a:spcAft>
                <a:spcPts val="0"/>
              </a:spcAft>
              <a:buSzPts val="1900"/>
              <a:buFont typeface="Noto Sans Symbols"/>
              <a:buChar char="▪"/>
            </a:pPr>
            <a:r>
              <a:rPr lang="en-US" sz="1900">
                <a:latin typeface="Century Gothic"/>
                <a:ea typeface="Century Gothic"/>
                <a:cs typeface="Century Gothic"/>
                <a:sym typeface="Century Gothic"/>
              </a:rPr>
              <a:t>In altre parole, un protocollo di comunicazione è un algoritmo distribuito, cioè un algoritmo che comprende fasi eseguite da entità comunicanti. I</a:t>
            </a:r>
            <a:endParaRPr/>
          </a:p>
          <a:p>
            <a:pPr indent="-120650" lvl="0" marL="91440" rtl="0" algn="l">
              <a:lnSpc>
                <a:spcPct val="100000"/>
              </a:lnSpc>
              <a:spcBef>
                <a:spcPts val="800"/>
              </a:spcBef>
              <a:spcAft>
                <a:spcPts val="0"/>
              </a:spcAft>
              <a:buSzPts val="1900"/>
              <a:buFont typeface="Noto Sans Symbols"/>
              <a:buChar char="▪"/>
            </a:pPr>
            <a:r>
              <a:rPr lang="en-US" sz="1900">
                <a:latin typeface="Century Gothic"/>
                <a:ea typeface="Century Gothic"/>
                <a:cs typeface="Century Gothic"/>
                <a:sym typeface="Century Gothic"/>
              </a:rPr>
              <a:t>In ogni fase un'entità può iniziare l'esecuzione di un compito, dopo aver ricevuto messaggi che sono prerequisiti o fattori scatenanti per l'esecuzione del compito.</a:t>
            </a:r>
            <a:endParaRPr/>
          </a:p>
          <a:p>
            <a:pPr indent="-120650" lvl="0" marL="91440" rtl="0" algn="l">
              <a:lnSpc>
                <a:spcPct val="100000"/>
              </a:lnSpc>
              <a:spcBef>
                <a:spcPts val="800"/>
              </a:spcBef>
              <a:spcAft>
                <a:spcPts val="0"/>
              </a:spcAft>
              <a:buSzPts val="1900"/>
              <a:buFont typeface="Noto Sans Symbols"/>
              <a:buChar char="▪"/>
            </a:pPr>
            <a:r>
              <a:rPr lang="en-US" sz="1900">
                <a:latin typeface="Century Gothic"/>
                <a:ea typeface="Century Gothic"/>
                <a:cs typeface="Century Gothic"/>
                <a:sym typeface="Century Gothic"/>
              </a:rPr>
              <a:t>Un protocollo di sicurezza è un insieme di regole utilizzate dalle entità di un sistema di sicurezza. L'obiettivo di un protocollo di sicurezza è quello di ottenere un risultato relativo alla sicurezza.</a:t>
            </a:r>
            <a:endParaRPr/>
          </a:p>
          <a:p>
            <a:pPr indent="0" lvl="0" marL="91440" rtl="0" algn="l">
              <a:lnSpc>
                <a:spcPct val="100000"/>
              </a:lnSpc>
              <a:spcBef>
                <a:spcPts val="800"/>
              </a:spcBef>
              <a:spcAft>
                <a:spcPts val="0"/>
              </a:spcAft>
              <a:buSzPts val="1900"/>
              <a:buFont typeface="Noto Sans Symbols"/>
              <a:buNone/>
            </a:pPr>
            <a:r>
              <a:t/>
            </a:r>
            <a:endParaRPr sz="1900">
              <a:latin typeface="Century Gothic"/>
              <a:ea typeface="Century Gothic"/>
              <a:cs typeface="Century Gothic"/>
              <a:sym typeface="Century Gothic"/>
            </a:endParaRPr>
          </a:p>
          <a:p>
            <a:pPr indent="0" lvl="0" marL="91440" rtl="0" algn="l">
              <a:lnSpc>
                <a:spcPct val="100000"/>
              </a:lnSpc>
              <a:spcBef>
                <a:spcPts val="800"/>
              </a:spcBef>
              <a:spcAft>
                <a:spcPts val="0"/>
              </a:spcAft>
              <a:buSzPts val="2000"/>
              <a:buFont typeface="Noto Sans Symbols"/>
              <a:buNone/>
            </a:pPr>
            <a:r>
              <a:t/>
            </a:r>
            <a:endParaRPr sz="2000">
              <a:latin typeface="Century Gothic"/>
              <a:ea typeface="Century Gothic"/>
              <a:cs typeface="Century Gothic"/>
              <a:sym typeface="Century Gothic"/>
            </a:endParaRPr>
          </a:p>
          <a:p>
            <a:pPr indent="0" lvl="0" marL="91440" rtl="0" algn="l">
              <a:lnSpc>
                <a:spcPct val="100000"/>
              </a:lnSpc>
              <a:spcBef>
                <a:spcPts val="1400"/>
              </a:spcBef>
              <a:spcAft>
                <a:spcPts val="0"/>
              </a:spcAft>
              <a:buSzPts val="18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ts val="18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ts val="1800"/>
              <a:buNone/>
            </a:pPr>
            <a:r>
              <a:t/>
            </a:r>
            <a:endParaRPr sz="1800">
              <a:latin typeface="Century Gothic"/>
              <a:ea typeface="Century Gothic"/>
              <a:cs typeface="Century Gothic"/>
              <a:sym typeface="Century Gothic"/>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33"/>
          <p:cNvSpPr txBox="1"/>
          <p:nvPr>
            <p:ph type="ctrTitle"/>
          </p:nvPr>
        </p:nvSpPr>
        <p:spPr>
          <a:xfrm>
            <a:off x="638127" y="160322"/>
            <a:ext cx="6732237" cy="95270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Book Antiqua"/>
              <a:buNone/>
            </a:pPr>
            <a:r>
              <a:rPr lang="en-US">
                <a:solidFill>
                  <a:schemeClr val="accent1"/>
                </a:solidFill>
              </a:rPr>
              <a:t>Esempio di protocollo di sicurezza</a:t>
            </a:r>
            <a:endParaRPr/>
          </a:p>
        </p:txBody>
      </p:sp>
      <p:sp>
        <p:nvSpPr>
          <p:cNvPr id="491" name="Google Shape;491;p33"/>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492" name="Google Shape;492;p33"/>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493" name="Google Shape;493;p3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94" name="Google Shape;494;p33"/>
          <p:cNvSpPr txBox="1"/>
          <p:nvPr>
            <p:ph idx="1" type="body"/>
          </p:nvPr>
        </p:nvSpPr>
        <p:spPr>
          <a:xfrm>
            <a:off x="796322" y="1273349"/>
            <a:ext cx="5797550" cy="4855601"/>
          </a:xfrm>
          <a:prstGeom prst="rect">
            <a:avLst/>
          </a:prstGeom>
          <a:noFill/>
          <a:ln>
            <a:noFill/>
          </a:ln>
        </p:spPr>
        <p:txBody>
          <a:bodyPr anchorCtr="0" anchor="t" bIns="45700" lIns="0" spcFirstLastPara="1" rIns="0" wrap="square" tIns="45700">
            <a:normAutofit fontScale="92500" lnSpcReduction="20000"/>
          </a:bodyPr>
          <a:lstStyle/>
          <a:p>
            <a:pPr indent="-111601" lvl="0" marL="91440" rtl="0" algn="l">
              <a:lnSpc>
                <a:spcPct val="100000"/>
              </a:lnSpc>
              <a:spcBef>
                <a:spcPts val="0"/>
              </a:spcBef>
              <a:spcAft>
                <a:spcPts val="0"/>
              </a:spcAft>
              <a:buSzPct val="100000"/>
              <a:buFont typeface="Noto Sans Symbols"/>
              <a:buChar char="▪"/>
            </a:pPr>
            <a:r>
              <a:rPr lang="en-US" sz="1900">
                <a:latin typeface="Century Gothic"/>
                <a:ea typeface="Century Gothic"/>
                <a:cs typeface="Century Gothic"/>
                <a:sym typeface="Century Gothic"/>
              </a:rPr>
              <a:t>Un protocollo può descrivere gli scambi di messaggi tra il telecomando e il meccanismo di chiusura dell'auto. </a:t>
            </a:r>
            <a:endParaRPr/>
          </a:p>
          <a:p>
            <a:pPr indent="-111601"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Nella prima versione del protocollo, il dispositivo di comando a distanza emette un segnale che viene riconosciuto dal meccanismo di chiusura. </a:t>
            </a:r>
            <a:endParaRPr/>
          </a:p>
          <a:p>
            <a:pPr indent="-111601"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L'attacco valet può essere eseguito da un dipendente del parcheggio (valet) che può registrare il segnale. Il dipendente può poi riprodurre il segnale per ingannare il meccanismo di chiusura. </a:t>
            </a:r>
            <a:endParaRPr/>
          </a:p>
          <a:p>
            <a:pPr indent="-111601"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In un protocollo di seconda generazione, il telecomando invia un numero pseudorandom al meccanismo di chiusura, che cambia dopo ogni utilizzo in un modo predefinito. Il meccanismo di controllo del blocco dell'auto deve calcolare lo stesso numero e confrontarlo con quello in arrivo.</a:t>
            </a:r>
            <a:endParaRPr/>
          </a:p>
          <a:p>
            <a:pPr indent="-111601"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Un attaccante di seconda generazione cercherà di scoprire l'algoritmo che modifica il numero.</a:t>
            </a:r>
            <a:endParaRPr sz="2000">
              <a:latin typeface="Century Gothic"/>
              <a:ea typeface="Century Gothic"/>
              <a:cs typeface="Century Gothic"/>
              <a:sym typeface="Century Gothic"/>
            </a:endParaRPr>
          </a:p>
          <a:p>
            <a:pPr indent="0" lvl="0" marL="91440" rtl="0" algn="l">
              <a:lnSpc>
                <a:spcPct val="100000"/>
              </a:lnSpc>
              <a:spcBef>
                <a:spcPts val="1400"/>
              </a:spcBef>
              <a:spcAft>
                <a:spcPts val="0"/>
              </a:spcAft>
              <a:buSzPct val="1000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ct val="1000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ct val="100000"/>
              <a:buNone/>
            </a:pPr>
            <a:r>
              <a:t/>
            </a:r>
            <a:endParaRPr sz="1800">
              <a:latin typeface="Century Gothic"/>
              <a:ea typeface="Century Gothic"/>
              <a:cs typeface="Century Gothic"/>
              <a:sym typeface="Century Gothic"/>
            </a:endParaRPr>
          </a:p>
        </p:txBody>
      </p:sp>
      <p:pic>
        <p:nvPicPr>
          <p:cNvPr descr="A close up of a car key&#10;&#10;Description automatically generated" id="495" name="Google Shape;495;p33"/>
          <p:cNvPicPr preferRelativeResize="0"/>
          <p:nvPr>
            <p:ph idx="2" type="pic"/>
          </p:nvPr>
        </p:nvPicPr>
        <p:blipFill rotWithShape="1">
          <a:blip r:embed="rId4">
            <a:alphaModFix/>
          </a:blip>
          <a:srcRect b="0" l="5358" r="5357" t="0"/>
          <a:stretch/>
        </p:blipFill>
        <p:spPr>
          <a:xfrm flipH="1">
            <a:off x="7163691" y="0"/>
            <a:ext cx="5024825" cy="6858000"/>
          </a:xfrm>
          <a:prstGeom prst="rect">
            <a:avLst/>
          </a:prstGeom>
          <a:solidFill>
            <a:schemeClr val="lt2"/>
          </a:solid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34"/>
          <p:cNvSpPr txBox="1"/>
          <p:nvPr>
            <p:ph type="ctrTitle"/>
          </p:nvPr>
        </p:nvSpPr>
        <p:spPr>
          <a:xfrm>
            <a:off x="638127" y="160322"/>
            <a:ext cx="6732237" cy="95270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Book Antiqua"/>
              <a:buNone/>
            </a:pPr>
            <a:r>
              <a:rPr lang="en-US">
                <a:solidFill>
                  <a:schemeClr val="accent1"/>
                </a:solidFill>
              </a:rPr>
              <a:t>Comunicazioni sicure</a:t>
            </a:r>
            <a:endParaRPr/>
          </a:p>
        </p:txBody>
      </p:sp>
      <p:sp>
        <p:nvSpPr>
          <p:cNvPr id="501" name="Google Shape;501;p34"/>
          <p:cNvSpPr txBox="1"/>
          <p:nvPr>
            <p:ph idx="1" type="body"/>
          </p:nvPr>
        </p:nvSpPr>
        <p:spPr>
          <a:xfrm>
            <a:off x="615463" y="1186983"/>
            <a:ext cx="6180753" cy="5103791"/>
          </a:xfrm>
          <a:prstGeom prst="rect">
            <a:avLst/>
          </a:prstGeom>
          <a:noFill/>
          <a:ln>
            <a:noFill/>
          </a:ln>
        </p:spPr>
        <p:txBody>
          <a:bodyPr anchorCtr="0" anchor="t" bIns="45700" lIns="0" spcFirstLastPara="1" rIns="0" wrap="square" tIns="45700">
            <a:normAutofit fontScale="92500" lnSpcReduction="20000"/>
          </a:bodyPr>
          <a:lstStyle/>
          <a:p>
            <a:pPr indent="-111601" lvl="0" marL="91440" rtl="0" algn="l">
              <a:lnSpc>
                <a:spcPct val="100000"/>
              </a:lnSpc>
              <a:spcBef>
                <a:spcPts val="0"/>
              </a:spcBef>
              <a:spcAft>
                <a:spcPts val="0"/>
              </a:spcAft>
              <a:buSzPct val="100000"/>
              <a:buFont typeface="Noto Sans Symbols"/>
              <a:buChar char="▪"/>
            </a:pPr>
            <a:r>
              <a:rPr lang="en-US" sz="1900">
                <a:latin typeface="Century Gothic"/>
                <a:ea typeface="Century Gothic"/>
                <a:cs typeface="Century Gothic"/>
                <a:sym typeface="Century Gothic"/>
              </a:rPr>
              <a:t>Il protocollo TCP (Transmission Control Protocol) garantisce un trasferimento affidabile dei dati tra applicazioni in esecuzione su macchine diverse. La suite di protocolli SSL/TLS (Secure Sockets Layer / Transport Layer Security) fornisce la sicurezza e la privacy necessarie. </a:t>
            </a:r>
            <a:endParaRPr/>
          </a:p>
          <a:p>
            <a:pPr indent="-111601"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Le parti comunicanti si affidano alla crittografia simmetrica; pertanto devono concordare un cifrario che entrambe possano supportare e, naturalmente, le chiavi devono essere scambiate prima di iniziare il trasferimento dei dati crittografati.</a:t>
            </a:r>
            <a:endParaRPr/>
          </a:p>
          <a:p>
            <a:pPr indent="-111601"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 Dalle prime versioni di SSL negli anni '90 e dal suo successivo sviluppo in TLS, il protocollo è stato ampiamente riprogettato più volte per fornire una difesa contro vari attacchi. In questo senso, il protocollo originale orientato alla comunicazione è stato pesantemente rimodellato da considerazioni di sicurezza.</a:t>
            </a:r>
            <a:endParaRPr/>
          </a:p>
          <a:p>
            <a:pPr indent="-111601"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 Alla luce delle crescenti minacce in tutti gli aspetti della comunicazione, questo processo esemplifica il ciclo di vita di diversi protocolli che iniziano come protocolli di comunicazione e acquisiscono numerose caratteristiche di sicurezza, che ne segnano l'evoluzione verso protocolli di sicurezza.</a:t>
            </a:r>
            <a:endParaRPr/>
          </a:p>
          <a:p>
            <a:pPr indent="0" lvl="0" marL="91440" rtl="0" algn="l">
              <a:lnSpc>
                <a:spcPct val="100000"/>
              </a:lnSpc>
              <a:spcBef>
                <a:spcPts val="800"/>
              </a:spcBef>
              <a:spcAft>
                <a:spcPts val="0"/>
              </a:spcAft>
              <a:buSzPct val="100000"/>
              <a:buFont typeface="Noto Sans Symbols"/>
              <a:buNone/>
            </a:pPr>
            <a:r>
              <a:t/>
            </a:r>
            <a:endParaRPr sz="2000">
              <a:latin typeface="Century Gothic"/>
              <a:ea typeface="Century Gothic"/>
              <a:cs typeface="Century Gothic"/>
              <a:sym typeface="Century Gothic"/>
            </a:endParaRPr>
          </a:p>
          <a:p>
            <a:pPr indent="0" lvl="0" marL="91440" rtl="0" algn="l">
              <a:lnSpc>
                <a:spcPct val="100000"/>
              </a:lnSpc>
              <a:spcBef>
                <a:spcPts val="1400"/>
              </a:spcBef>
              <a:spcAft>
                <a:spcPts val="0"/>
              </a:spcAft>
              <a:buSzPct val="1000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ct val="1000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ct val="100000"/>
              <a:buNone/>
            </a:pPr>
            <a:r>
              <a:t/>
            </a:r>
            <a:endParaRPr sz="1800">
              <a:latin typeface="Century Gothic"/>
              <a:ea typeface="Century Gothic"/>
              <a:cs typeface="Century Gothic"/>
              <a:sym typeface="Century Gothic"/>
            </a:endParaRPr>
          </a:p>
        </p:txBody>
      </p:sp>
      <p:sp>
        <p:nvSpPr>
          <p:cNvPr id="502" name="Google Shape;502;p3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A diagram of a software system&#10;&#10;Description automatically generated with medium confidence" id="503" name="Google Shape;503;p34"/>
          <p:cNvPicPr preferRelativeResize="0"/>
          <p:nvPr/>
        </p:nvPicPr>
        <p:blipFill rotWithShape="1">
          <a:blip r:embed="rId3">
            <a:alphaModFix/>
          </a:blip>
          <a:srcRect b="0" l="0" r="0" t="0"/>
          <a:stretch/>
        </p:blipFill>
        <p:spPr>
          <a:xfrm>
            <a:off x="7871255" y="202101"/>
            <a:ext cx="4178948" cy="5715934"/>
          </a:xfrm>
          <a:prstGeom prst="rect">
            <a:avLst/>
          </a:prstGeom>
          <a:noFill/>
          <a:ln>
            <a:noFill/>
          </a:ln>
        </p:spPr>
      </p:pic>
      <p:sp>
        <p:nvSpPr>
          <p:cNvPr id="504" name="Google Shape;504;p34"/>
          <p:cNvSpPr txBox="1"/>
          <p:nvPr/>
        </p:nvSpPr>
        <p:spPr>
          <a:xfrm>
            <a:off x="9172799" y="5889268"/>
            <a:ext cx="220605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entury Gothic"/>
                <a:ea typeface="Century Gothic"/>
                <a:cs typeface="Century Gothic"/>
                <a:sym typeface="Century Gothic"/>
              </a:rPr>
              <a:t>Stretta di mano TLS 1.3</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35"/>
          <p:cNvSpPr txBox="1"/>
          <p:nvPr>
            <p:ph type="ctrTitle"/>
          </p:nvPr>
        </p:nvSpPr>
        <p:spPr>
          <a:xfrm>
            <a:off x="638127" y="160322"/>
            <a:ext cx="6732237" cy="95270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Book Antiqua"/>
              <a:buNone/>
            </a:pPr>
            <a:r>
              <a:rPr lang="en-US">
                <a:solidFill>
                  <a:schemeClr val="accent1"/>
                </a:solidFill>
              </a:rPr>
              <a:t>Autenticazione</a:t>
            </a:r>
            <a:endParaRPr/>
          </a:p>
        </p:txBody>
      </p:sp>
      <p:sp>
        <p:nvSpPr>
          <p:cNvPr id="510" name="Google Shape;510;p35"/>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511" name="Google Shape;511;p35"/>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512" name="Google Shape;512;p3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13" name="Google Shape;513;p35"/>
          <p:cNvSpPr txBox="1"/>
          <p:nvPr>
            <p:ph idx="1" type="body"/>
          </p:nvPr>
        </p:nvSpPr>
        <p:spPr>
          <a:xfrm>
            <a:off x="796322" y="1273349"/>
            <a:ext cx="5797550" cy="4855601"/>
          </a:xfrm>
          <a:prstGeom prst="rect">
            <a:avLst/>
          </a:prstGeom>
          <a:noFill/>
          <a:ln>
            <a:noFill/>
          </a:ln>
        </p:spPr>
        <p:txBody>
          <a:bodyPr anchorCtr="0" anchor="t" bIns="45700" lIns="0" spcFirstLastPara="1" rIns="0" wrap="square" tIns="45700">
            <a:normAutofit/>
          </a:bodyPr>
          <a:lstStyle/>
          <a:p>
            <a:pPr indent="-120650" lvl="0" marL="91440" rtl="0" algn="l">
              <a:lnSpc>
                <a:spcPct val="100000"/>
              </a:lnSpc>
              <a:spcBef>
                <a:spcPts val="0"/>
              </a:spcBef>
              <a:spcAft>
                <a:spcPts val="0"/>
              </a:spcAft>
              <a:buSzPts val="1900"/>
              <a:buFont typeface="Noto Sans Symbols"/>
              <a:buChar char="▪"/>
            </a:pPr>
            <a:r>
              <a:rPr lang="en-US" sz="1900">
                <a:latin typeface="Century Gothic"/>
                <a:ea typeface="Century Gothic"/>
                <a:cs typeface="Century Gothic"/>
                <a:sym typeface="Century Gothic"/>
              </a:rPr>
              <a:t>L'autenticazione degli utenti è un processo che consente solo alle entità autorizzate (individui, applicazioni o servizi) di accedere a sistemi e risorse. Comporta due fasi: </a:t>
            </a:r>
            <a:endParaRPr/>
          </a:p>
          <a:p>
            <a:pPr indent="-182880" lvl="1" marL="384048" rtl="0" algn="l">
              <a:lnSpc>
                <a:spcPct val="100000"/>
              </a:lnSpc>
              <a:spcBef>
                <a:spcPts val="800"/>
              </a:spcBef>
              <a:spcAft>
                <a:spcPts val="0"/>
              </a:spcAft>
              <a:buClr>
                <a:schemeClr val="dk1"/>
              </a:buClr>
              <a:buSzPts val="1900"/>
              <a:buFont typeface="Noto Sans Symbols"/>
              <a:buChar char="✔"/>
            </a:pPr>
            <a:r>
              <a:rPr lang="en-US" sz="1900">
                <a:latin typeface="Century Gothic"/>
                <a:ea typeface="Century Gothic"/>
                <a:cs typeface="Century Gothic"/>
                <a:sym typeface="Century Gothic"/>
              </a:rPr>
              <a:t>Identificazione, in cui l'entità fornisce un identificatore al sottosistema di controllo dell'autenticazione. </a:t>
            </a:r>
            <a:endParaRPr/>
          </a:p>
          <a:p>
            <a:pPr indent="-182880" lvl="1" marL="384048" rtl="0" algn="l">
              <a:lnSpc>
                <a:spcPct val="100000"/>
              </a:lnSpc>
              <a:spcBef>
                <a:spcPts val="1000"/>
              </a:spcBef>
              <a:spcAft>
                <a:spcPts val="0"/>
              </a:spcAft>
              <a:buClr>
                <a:schemeClr val="dk1"/>
              </a:buClr>
              <a:buSzPts val="1900"/>
              <a:buFont typeface="Noto Sans Symbols"/>
              <a:buChar char="✔"/>
            </a:pPr>
            <a:r>
              <a:rPr lang="en-US" sz="1900">
                <a:latin typeface="Century Gothic"/>
                <a:ea typeface="Century Gothic"/>
                <a:cs typeface="Century Gothic"/>
                <a:sym typeface="Century Gothic"/>
              </a:rPr>
              <a:t>Autenticazione, in cui l'entità fornisce un'indicazione forte che dimostra la relazione unica dell'identificatore con l'entità.</a:t>
            </a:r>
            <a:endParaRPr/>
          </a:p>
          <a:p>
            <a:pPr indent="-120650" lvl="0" marL="91440" rtl="0" algn="l">
              <a:lnSpc>
                <a:spcPct val="100000"/>
              </a:lnSpc>
              <a:spcBef>
                <a:spcPts val="1000"/>
              </a:spcBef>
              <a:spcAft>
                <a:spcPts val="0"/>
              </a:spcAft>
              <a:buSzPts val="1900"/>
              <a:buFont typeface="Noto Sans Symbols"/>
              <a:buChar char="▪"/>
            </a:pPr>
            <a:r>
              <a:rPr lang="en-US" sz="1900">
                <a:latin typeface="Century Gothic"/>
                <a:ea typeface="Century Gothic"/>
                <a:cs typeface="Century Gothic"/>
                <a:sym typeface="Century Gothic"/>
              </a:rPr>
              <a:t>Nel tipo più semplice di autenticazione dell'utente a un computer, l'utente fornisce un nome e una password.</a:t>
            </a:r>
            <a:endParaRPr/>
          </a:p>
          <a:p>
            <a:pPr indent="0" lvl="0" marL="91440" rtl="0" algn="l">
              <a:lnSpc>
                <a:spcPct val="100000"/>
              </a:lnSpc>
              <a:spcBef>
                <a:spcPts val="800"/>
              </a:spcBef>
              <a:spcAft>
                <a:spcPts val="0"/>
              </a:spcAft>
              <a:buSzPts val="1900"/>
              <a:buFont typeface="Noto Sans Symbols"/>
              <a:buNone/>
            </a:pPr>
            <a:r>
              <a:t/>
            </a:r>
            <a:endParaRPr sz="1900">
              <a:latin typeface="Century Gothic"/>
              <a:ea typeface="Century Gothic"/>
              <a:cs typeface="Century Gothic"/>
              <a:sym typeface="Century Gothic"/>
            </a:endParaRPr>
          </a:p>
          <a:p>
            <a:pPr indent="0" lvl="0" marL="91440" rtl="0" algn="l">
              <a:lnSpc>
                <a:spcPct val="100000"/>
              </a:lnSpc>
              <a:spcBef>
                <a:spcPts val="1400"/>
              </a:spcBef>
              <a:spcAft>
                <a:spcPts val="0"/>
              </a:spcAft>
              <a:buSzPts val="18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ts val="18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ts val="1800"/>
              <a:buNone/>
            </a:pPr>
            <a:r>
              <a:t/>
            </a:r>
            <a:endParaRPr sz="1800">
              <a:latin typeface="Century Gothic"/>
              <a:ea typeface="Century Gothic"/>
              <a:cs typeface="Century Gothic"/>
              <a:sym typeface="Century Gothic"/>
            </a:endParaRPr>
          </a:p>
        </p:txBody>
      </p:sp>
      <p:pic>
        <p:nvPicPr>
          <p:cNvPr descr="A close-up of a lock on a door&#10;&#10;Description automatically generated" id="514" name="Google Shape;514;p35"/>
          <p:cNvPicPr preferRelativeResize="0"/>
          <p:nvPr>
            <p:ph idx="2" type="pic"/>
          </p:nvPr>
        </p:nvPicPr>
        <p:blipFill rotWithShape="1">
          <a:blip r:embed="rId4">
            <a:alphaModFix/>
          </a:blip>
          <a:srcRect b="0" l="22516" r="22516" t="0"/>
          <a:stretch/>
        </p:blipFill>
        <p:spPr>
          <a:xfrm flipH="1">
            <a:off x="7163691" y="0"/>
            <a:ext cx="5024825" cy="6858000"/>
          </a:xfrm>
          <a:prstGeom prst="rect">
            <a:avLst/>
          </a:prstGeom>
          <a:solidFill>
            <a:schemeClr val="lt2"/>
          </a:solid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36"/>
          <p:cNvSpPr txBox="1"/>
          <p:nvPr>
            <p:ph type="ctrTitle"/>
          </p:nvPr>
        </p:nvSpPr>
        <p:spPr>
          <a:xfrm>
            <a:off x="638127" y="160322"/>
            <a:ext cx="6732237" cy="952706"/>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Book Antiqua"/>
              <a:buNone/>
            </a:pPr>
            <a:r>
              <a:rPr lang="en-US">
                <a:solidFill>
                  <a:schemeClr val="accent1"/>
                </a:solidFill>
              </a:rPr>
              <a:t>Tecnologie di autenticazione per gli esseri umani</a:t>
            </a:r>
            <a:endParaRPr/>
          </a:p>
        </p:txBody>
      </p:sp>
      <p:sp>
        <p:nvSpPr>
          <p:cNvPr id="520" name="Google Shape;520;p36"/>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521" name="Google Shape;521;p36"/>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522" name="Google Shape;522;p36"/>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23" name="Google Shape;523;p36"/>
          <p:cNvSpPr txBox="1"/>
          <p:nvPr>
            <p:ph idx="1" type="body"/>
          </p:nvPr>
        </p:nvSpPr>
        <p:spPr>
          <a:xfrm>
            <a:off x="796322" y="1273349"/>
            <a:ext cx="5797550" cy="4855601"/>
          </a:xfrm>
          <a:prstGeom prst="rect">
            <a:avLst/>
          </a:prstGeom>
          <a:noFill/>
          <a:ln>
            <a:noFill/>
          </a:ln>
        </p:spPr>
        <p:txBody>
          <a:bodyPr anchorCtr="0" anchor="t" bIns="45700" lIns="0" spcFirstLastPara="1" rIns="0" wrap="square" tIns="45700">
            <a:normAutofit fontScale="92500" lnSpcReduction="10000"/>
          </a:bodyPr>
          <a:lstStyle/>
          <a:p>
            <a:pPr indent="-111601" lvl="0" marL="91440" rtl="0" algn="l">
              <a:lnSpc>
                <a:spcPct val="100000"/>
              </a:lnSpc>
              <a:spcBef>
                <a:spcPts val="0"/>
              </a:spcBef>
              <a:spcAft>
                <a:spcPts val="0"/>
              </a:spcAft>
              <a:buSzPct val="100000"/>
              <a:buFont typeface="Noto Sans Symbols"/>
              <a:buChar char="▪"/>
            </a:pPr>
            <a:r>
              <a:rPr lang="en-US" sz="1900">
                <a:latin typeface="Century Gothic"/>
                <a:ea typeface="Century Gothic"/>
                <a:cs typeface="Century Gothic"/>
                <a:sym typeface="Century Gothic"/>
              </a:rPr>
              <a:t>Quando è coinvolto un utente umano, la prova può essere </a:t>
            </a:r>
            <a:endParaRPr/>
          </a:p>
          <a:p>
            <a:pPr indent="-182911" lvl="1" marL="384048" rtl="0" algn="l">
              <a:lnSpc>
                <a:spcPct val="100000"/>
              </a:lnSpc>
              <a:spcBef>
                <a:spcPts val="800"/>
              </a:spcBef>
              <a:spcAft>
                <a:spcPts val="0"/>
              </a:spcAft>
              <a:buClr>
                <a:schemeClr val="dk1"/>
              </a:buClr>
              <a:buSzPct val="100000"/>
              <a:buFont typeface="Noto Sans Symbols"/>
              <a:buChar char="▪"/>
            </a:pPr>
            <a:r>
              <a:rPr lang="en-US" sz="1900">
                <a:latin typeface="Century Gothic"/>
                <a:ea typeface="Century Gothic"/>
                <a:cs typeface="Century Gothic"/>
                <a:sym typeface="Century Gothic"/>
              </a:rPr>
              <a:t>qualcosa che l'utente conosce, ad esempio una password, </a:t>
            </a:r>
            <a:endParaRPr/>
          </a:p>
          <a:p>
            <a:pPr indent="-182911" lvl="1" marL="384048" rtl="0" algn="l">
              <a:lnSpc>
                <a:spcPct val="100000"/>
              </a:lnSpc>
              <a:spcBef>
                <a:spcPts val="1000"/>
              </a:spcBef>
              <a:spcAft>
                <a:spcPts val="0"/>
              </a:spcAft>
              <a:buClr>
                <a:schemeClr val="dk1"/>
              </a:buClr>
              <a:buSzPct val="100000"/>
              <a:buFont typeface="Noto Sans Symbols"/>
              <a:buChar char="▪"/>
            </a:pPr>
            <a:r>
              <a:rPr lang="en-US" sz="1900">
                <a:latin typeface="Century Gothic"/>
                <a:ea typeface="Century Gothic"/>
                <a:cs typeface="Century Gothic"/>
                <a:sym typeface="Century Gothic"/>
              </a:rPr>
              <a:t>qualcosa di cui l'utente dispone, ad esempio un token della carta, un telefono o un certificato digitale, oppure </a:t>
            </a:r>
            <a:endParaRPr/>
          </a:p>
          <a:p>
            <a:pPr indent="-182911" lvl="1" marL="384048" rtl="0" algn="l">
              <a:lnSpc>
                <a:spcPct val="100000"/>
              </a:lnSpc>
              <a:spcBef>
                <a:spcPts val="1000"/>
              </a:spcBef>
              <a:spcAft>
                <a:spcPts val="0"/>
              </a:spcAft>
              <a:buClr>
                <a:schemeClr val="dk1"/>
              </a:buClr>
              <a:buSzPct val="100000"/>
              <a:buFont typeface="Noto Sans Symbols"/>
              <a:buChar char="▪"/>
            </a:pPr>
            <a:r>
              <a:rPr lang="en-US" sz="1900">
                <a:latin typeface="Century Gothic"/>
                <a:ea typeface="Century Gothic"/>
                <a:cs typeface="Century Gothic"/>
                <a:sym typeface="Century Gothic"/>
              </a:rPr>
              <a:t>qualcosa che l'utente è, ad esempio un'impronta digitale o una scansione dell'iride, oppure </a:t>
            </a:r>
            <a:endParaRPr/>
          </a:p>
          <a:p>
            <a:pPr indent="-182911" lvl="1" marL="384048" rtl="0" algn="l">
              <a:lnSpc>
                <a:spcPct val="100000"/>
              </a:lnSpc>
              <a:spcBef>
                <a:spcPts val="1000"/>
              </a:spcBef>
              <a:spcAft>
                <a:spcPts val="0"/>
              </a:spcAft>
              <a:buClr>
                <a:schemeClr val="dk1"/>
              </a:buClr>
              <a:buSzPct val="100000"/>
              <a:buFont typeface="Noto Sans Symbols"/>
              <a:buChar char="▪"/>
            </a:pPr>
            <a:r>
              <a:rPr lang="en-US" sz="1900">
                <a:latin typeface="Century Gothic"/>
                <a:ea typeface="Century Gothic"/>
                <a:cs typeface="Century Gothic"/>
                <a:sym typeface="Century Gothic"/>
              </a:rPr>
              <a:t>qualcosa che l'utente fa, ad esempio la scrittura a mano, il modello vocale. </a:t>
            </a:r>
            <a:endParaRPr/>
          </a:p>
          <a:p>
            <a:pPr indent="-111601" lvl="0" marL="91440" rtl="0" algn="l">
              <a:lnSpc>
                <a:spcPct val="100000"/>
              </a:lnSpc>
              <a:spcBef>
                <a:spcPts val="1000"/>
              </a:spcBef>
              <a:spcAft>
                <a:spcPts val="0"/>
              </a:spcAft>
              <a:buSzPct val="100000"/>
              <a:buFont typeface="Noto Sans Symbols"/>
              <a:buChar char="▪"/>
            </a:pPr>
            <a:r>
              <a:rPr lang="en-US" sz="1900">
                <a:latin typeface="Century Gothic"/>
                <a:ea typeface="Century Gothic"/>
                <a:cs typeface="Century Gothic"/>
                <a:sym typeface="Century Gothic"/>
              </a:rPr>
              <a:t>Le proprietà essenziali della "prova" sono l'unicità e la segretezza: Nessun altro conosce la password, o è in possesso dello stesso token, o ha un'impronta digitale simile.</a:t>
            </a:r>
            <a:endParaRPr/>
          </a:p>
          <a:p>
            <a:pPr indent="-111601"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Se il livello di certezza è considerato inadeguato per un'applicazione, possono essere richiesti ulteriori dati di autenticazione (autenticazione di secondo fattore). </a:t>
            </a:r>
            <a:endParaRPr/>
          </a:p>
          <a:p>
            <a:pPr indent="0" lvl="0" marL="91440" rtl="0" algn="l">
              <a:lnSpc>
                <a:spcPct val="100000"/>
              </a:lnSpc>
              <a:spcBef>
                <a:spcPts val="1400"/>
              </a:spcBef>
              <a:spcAft>
                <a:spcPts val="0"/>
              </a:spcAft>
              <a:buSzPct val="1000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ct val="1000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ct val="100000"/>
              <a:buNone/>
            </a:pPr>
            <a:r>
              <a:t/>
            </a:r>
            <a:endParaRPr sz="1800">
              <a:latin typeface="Century Gothic"/>
              <a:ea typeface="Century Gothic"/>
              <a:cs typeface="Century Gothic"/>
              <a:sym typeface="Century Gothic"/>
            </a:endParaRPr>
          </a:p>
        </p:txBody>
      </p:sp>
      <p:pic>
        <p:nvPicPr>
          <p:cNvPr descr="A close-up of a fingerprint&#10;&#10;Description automatically generated" id="524" name="Google Shape;524;p36"/>
          <p:cNvPicPr preferRelativeResize="0"/>
          <p:nvPr>
            <p:ph idx="2" type="pic"/>
          </p:nvPr>
        </p:nvPicPr>
        <p:blipFill rotWithShape="1">
          <a:blip r:embed="rId4">
            <a:alphaModFix/>
          </a:blip>
          <a:srcRect b="4202" l="0" r="0" t="4203"/>
          <a:stretch/>
        </p:blipFill>
        <p:spPr>
          <a:xfrm flipH="1">
            <a:off x="7163691" y="0"/>
            <a:ext cx="5024825" cy="6858000"/>
          </a:xfrm>
          <a:prstGeom prst="rect">
            <a:avLst/>
          </a:prstGeom>
          <a:solidFill>
            <a:schemeClr val="lt2"/>
          </a:solid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37"/>
          <p:cNvSpPr txBox="1"/>
          <p:nvPr>
            <p:ph type="ctrTitle"/>
          </p:nvPr>
        </p:nvSpPr>
        <p:spPr>
          <a:xfrm>
            <a:off x="638127" y="160322"/>
            <a:ext cx="6732237" cy="95270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Book Antiqua"/>
              <a:buNone/>
            </a:pPr>
            <a:r>
              <a:rPr lang="en-US">
                <a:solidFill>
                  <a:schemeClr val="accent1"/>
                </a:solidFill>
              </a:rPr>
              <a:t>Controllo degli accessi</a:t>
            </a:r>
            <a:endParaRPr/>
          </a:p>
        </p:txBody>
      </p:sp>
      <p:sp>
        <p:nvSpPr>
          <p:cNvPr id="530" name="Google Shape;530;p37"/>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531" name="Google Shape;531;p37"/>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532" name="Google Shape;532;p37"/>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33" name="Google Shape;533;p37"/>
          <p:cNvSpPr txBox="1"/>
          <p:nvPr>
            <p:ph idx="1" type="body"/>
          </p:nvPr>
        </p:nvSpPr>
        <p:spPr>
          <a:xfrm>
            <a:off x="796322" y="1273349"/>
            <a:ext cx="5797550" cy="4855601"/>
          </a:xfrm>
          <a:prstGeom prst="rect">
            <a:avLst/>
          </a:prstGeom>
          <a:noFill/>
          <a:ln>
            <a:noFill/>
          </a:ln>
        </p:spPr>
        <p:txBody>
          <a:bodyPr anchorCtr="0" anchor="t" bIns="45700" lIns="0" spcFirstLastPara="1" rIns="0" wrap="square" tIns="45700">
            <a:normAutofit lnSpcReduction="10000"/>
          </a:bodyPr>
          <a:lstStyle/>
          <a:p>
            <a:pPr indent="-120650" lvl="0" marL="91440" rtl="0" algn="l">
              <a:lnSpc>
                <a:spcPct val="100000"/>
              </a:lnSpc>
              <a:spcBef>
                <a:spcPts val="0"/>
              </a:spcBef>
              <a:spcAft>
                <a:spcPts val="0"/>
              </a:spcAft>
              <a:buSzPts val="1900"/>
              <a:buFont typeface="Noto Sans Symbols"/>
              <a:buChar char="▪"/>
            </a:pPr>
            <a:r>
              <a:rPr lang="en-US" sz="1900">
                <a:latin typeface="Century Gothic"/>
                <a:ea typeface="Century Gothic"/>
                <a:cs typeface="Century Gothic"/>
                <a:sym typeface="Century Gothic"/>
              </a:rPr>
              <a:t>Dopo aver completato con successo il processo di autenticazione, l'entità ottiene l'accesso alle risorse del sistema. </a:t>
            </a:r>
            <a:endParaRPr/>
          </a:p>
          <a:p>
            <a:pPr indent="-120650" lvl="0" marL="91440" rtl="0" algn="l">
              <a:lnSpc>
                <a:spcPct val="100000"/>
              </a:lnSpc>
              <a:spcBef>
                <a:spcPts val="800"/>
              </a:spcBef>
              <a:spcAft>
                <a:spcPts val="0"/>
              </a:spcAft>
              <a:buSzPts val="1900"/>
              <a:buFont typeface="Noto Sans Symbols"/>
              <a:buChar char="▪"/>
            </a:pPr>
            <a:r>
              <a:rPr lang="en-US" sz="1900">
                <a:latin typeface="Century Gothic"/>
                <a:ea typeface="Century Gothic"/>
                <a:cs typeface="Century Gothic"/>
                <a:sym typeface="Century Gothic"/>
              </a:rPr>
              <a:t>Il controllo degli accessi determina le risorse del sistema a cui è possibile accedere e il tipo di accesso consentito per ciascuna risorsa. </a:t>
            </a:r>
            <a:endParaRPr/>
          </a:p>
          <a:p>
            <a:pPr indent="-120650" lvl="0" marL="91440" rtl="0" algn="l">
              <a:lnSpc>
                <a:spcPct val="100000"/>
              </a:lnSpc>
              <a:spcBef>
                <a:spcPts val="800"/>
              </a:spcBef>
              <a:spcAft>
                <a:spcPts val="0"/>
              </a:spcAft>
              <a:buSzPts val="1900"/>
              <a:buFont typeface="Noto Sans Symbols"/>
              <a:buChar char="▪"/>
            </a:pPr>
            <a:r>
              <a:rPr lang="en-US" sz="1900">
                <a:latin typeface="Century Gothic"/>
                <a:ea typeface="Century Gothic"/>
                <a:cs typeface="Century Gothic"/>
                <a:sym typeface="Century Gothic"/>
              </a:rPr>
              <a:t>Ad esempio, l'utente A può avere solo accesso in lettura a un file, mentre l'utente B può avere diritti di lettura, modifica e cancellazione. </a:t>
            </a:r>
            <a:endParaRPr/>
          </a:p>
          <a:p>
            <a:pPr indent="-120650" lvl="0" marL="91440" rtl="0" algn="l">
              <a:lnSpc>
                <a:spcPct val="100000"/>
              </a:lnSpc>
              <a:spcBef>
                <a:spcPts val="800"/>
              </a:spcBef>
              <a:spcAft>
                <a:spcPts val="0"/>
              </a:spcAft>
              <a:buSzPts val="1900"/>
              <a:buFont typeface="Noto Sans Symbols"/>
              <a:buChar char="▪"/>
            </a:pPr>
            <a:r>
              <a:rPr lang="en-US" sz="1900">
                <a:latin typeface="Century Gothic"/>
                <a:ea typeface="Century Gothic"/>
                <a:cs typeface="Century Gothic"/>
                <a:sym typeface="Century Gothic"/>
              </a:rPr>
              <a:t>Il controllo degli accessi può essere implementato utilizzando diversi approcci. In alcuni sistemi ogni utente ha un accesso esplicito per risorsa. In altri sistemi l'accesso può essere basato sui ruoli, cioè un utente appartiene a uno o più gruppi di ruoli (ad esempio, amministratori, operatori, utenti comuni) e gli utenti dello stesso gruppo ottengono diritti simili.</a:t>
            </a:r>
            <a:endParaRPr/>
          </a:p>
          <a:p>
            <a:pPr indent="0" lvl="0" marL="91440" rtl="0" algn="l">
              <a:lnSpc>
                <a:spcPct val="100000"/>
              </a:lnSpc>
              <a:spcBef>
                <a:spcPts val="1400"/>
              </a:spcBef>
              <a:spcAft>
                <a:spcPts val="0"/>
              </a:spcAft>
              <a:buSzPts val="18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ts val="18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ts val="1800"/>
              <a:buNone/>
            </a:pPr>
            <a:r>
              <a:t/>
            </a:r>
            <a:endParaRPr sz="1800">
              <a:latin typeface="Century Gothic"/>
              <a:ea typeface="Century Gothic"/>
              <a:cs typeface="Century Gothic"/>
              <a:sym typeface="Century Gothic"/>
            </a:endParaRPr>
          </a:p>
        </p:txBody>
      </p:sp>
      <p:pic>
        <p:nvPicPr>
          <p:cNvPr descr="A screenshot of a computer&#10;&#10;Description automatically generated" id="534" name="Google Shape;534;p37"/>
          <p:cNvPicPr preferRelativeResize="0"/>
          <p:nvPr>
            <p:ph idx="2" type="pic"/>
          </p:nvPr>
        </p:nvPicPr>
        <p:blipFill rotWithShape="1">
          <a:blip r:embed="rId4">
            <a:alphaModFix/>
          </a:blip>
          <a:srcRect b="4034" l="0" r="0" t="4033"/>
          <a:stretch/>
        </p:blipFill>
        <p:spPr>
          <a:xfrm flipH="1">
            <a:off x="7163691" y="0"/>
            <a:ext cx="5024825" cy="6858000"/>
          </a:xfrm>
          <a:prstGeom prst="rect">
            <a:avLst/>
          </a:prstGeom>
          <a:solidFill>
            <a:schemeClr val="lt2"/>
          </a:solid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38"/>
          <p:cNvSpPr txBox="1"/>
          <p:nvPr>
            <p:ph type="ctrTitle"/>
          </p:nvPr>
        </p:nvSpPr>
        <p:spPr>
          <a:xfrm>
            <a:off x="638127" y="160322"/>
            <a:ext cx="6732237" cy="952706"/>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Book Antiqua"/>
              <a:buNone/>
            </a:pPr>
            <a:r>
              <a:rPr lang="en-US">
                <a:solidFill>
                  <a:schemeClr val="accent1"/>
                </a:solidFill>
              </a:rPr>
              <a:t>Isolamento e compartimentazione</a:t>
            </a:r>
            <a:endParaRPr/>
          </a:p>
        </p:txBody>
      </p:sp>
      <p:sp>
        <p:nvSpPr>
          <p:cNvPr id="540" name="Google Shape;540;p38"/>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541" name="Google Shape;541;p38"/>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542" name="Google Shape;542;p3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43" name="Google Shape;543;p38"/>
          <p:cNvSpPr txBox="1"/>
          <p:nvPr>
            <p:ph idx="1" type="body"/>
          </p:nvPr>
        </p:nvSpPr>
        <p:spPr>
          <a:xfrm>
            <a:off x="796322" y="1273349"/>
            <a:ext cx="5797550" cy="4855601"/>
          </a:xfrm>
          <a:prstGeom prst="rect">
            <a:avLst/>
          </a:prstGeom>
          <a:noFill/>
          <a:ln>
            <a:noFill/>
          </a:ln>
        </p:spPr>
        <p:txBody>
          <a:bodyPr anchorCtr="0" anchor="t" bIns="45700" lIns="0" spcFirstLastPara="1" rIns="0" wrap="square" tIns="45700">
            <a:normAutofit fontScale="92500" lnSpcReduction="10000"/>
          </a:bodyPr>
          <a:lstStyle/>
          <a:p>
            <a:pPr indent="-111601" lvl="0" marL="91440" rtl="0" algn="l">
              <a:lnSpc>
                <a:spcPct val="100000"/>
              </a:lnSpc>
              <a:spcBef>
                <a:spcPts val="0"/>
              </a:spcBef>
              <a:spcAft>
                <a:spcPts val="0"/>
              </a:spcAft>
              <a:buSzPct val="100000"/>
              <a:buFont typeface="Noto Sans Symbols"/>
              <a:buChar char="▪"/>
            </a:pPr>
            <a:r>
              <a:rPr lang="en-US" sz="1900">
                <a:latin typeface="Century Gothic"/>
                <a:ea typeface="Century Gothic"/>
                <a:cs typeface="Century Gothic"/>
                <a:sym typeface="Century Gothic"/>
              </a:rPr>
              <a:t>L'isolamento abbinato al controllo degli accessi è un vecchio concetto di protezione della sicurezza (e della privacy). </a:t>
            </a:r>
            <a:endParaRPr/>
          </a:p>
          <a:p>
            <a:pPr indent="-111601"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Le prime reti bancarie e aeree utilizzavano collegamenti privati o affittati. Oggi utilizzano Internet, anche se con una protezione aggiuntiva. I sistemi industriali critici sono ancora isolati dalle comunicazioni esterne. </a:t>
            </a:r>
            <a:endParaRPr/>
          </a:p>
          <a:p>
            <a:pPr indent="-111601"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I firewall in una rete analizzano i pacchetti di dati e consentono o vietano l'accesso a specifiche aree e sistemi. </a:t>
            </a:r>
            <a:endParaRPr/>
          </a:p>
          <a:p>
            <a:pPr indent="-111601"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Prima di essere installato in un computer, il software sospetto può essere testato in "sandbox".</a:t>
            </a:r>
            <a:endParaRPr/>
          </a:p>
          <a:p>
            <a:pPr indent="-111601"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In un'installazione militare, i diversi utenti hanno diritti di accesso diversi a spazi e risorse separati (eventualmente protetti) in base alla loro "clearance" (livello di diritti di accesso).</a:t>
            </a:r>
            <a:endParaRPr/>
          </a:p>
          <a:p>
            <a:pPr indent="-111601"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La suddivisione delle reti in parti consente alla difesa di inserire punti di controllo, ad esempio firewall, tra le parti. </a:t>
            </a:r>
            <a:endParaRPr/>
          </a:p>
          <a:p>
            <a:pPr indent="0" lvl="0" marL="91440" rtl="0" algn="l">
              <a:lnSpc>
                <a:spcPct val="100000"/>
              </a:lnSpc>
              <a:spcBef>
                <a:spcPts val="1400"/>
              </a:spcBef>
              <a:spcAft>
                <a:spcPts val="0"/>
              </a:spcAft>
              <a:buSzPct val="1000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ct val="1000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ct val="100000"/>
              <a:buNone/>
            </a:pPr>
            <a:r>
              <a:t/>
            </a:r>
            <a:endParaRPr sz="1800">
              <a:latin typeface="Century Gothic"/>
              <a:ea typeface="Century Gothic"/>
              <a:cs typeface="Century Gothic"/>
              <a:sym typeface="Century Gothic"/>
            </a:endParaRPr>
          </a:p>
        </p:txBody>
      </p:sp>
      <p:pic>
        <p:nvPicPr>
          <p:cNvPr descr="A drawing of a ship&#10;&#10;Description automatically generated" id="544" name="Google Shape;544;p38"/>
          <p:cNvPicPr preferRelativeResize="0"/>
          <p:nvPr>
            <p:ph idx="2" type="pic"/>
          </p:nvPr>
        </p:nvPicPr>
        <p:blipFill rotWithShape="1">
          <a:blip r:embed="rId4">
            <a:alphaModFix/>
          </a:blip>
          <a:srcRect b="0" l="20138" r="20138" t="0"/>
          <a:stretch/>
        </p:blipFill>
        <p:spPr>
          <a:xfrm flipH="1">
            <a:off x="7163691" y="0"/>
            <a:ext cx="5024825" cy="6858000"/>
          </a:xfrm>
          <a:prstGeom prst="rect">
            <a:avLst/>
          </a:prstGeom>
          <a:solidFill>
            <a:schemeClr val="lt2"/>
          </a:solid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39"/>
          <p:cNvSpPr txBox="1"/>
          <p:nvPr>
            <p:ph type="ctrTitle"/>
          </p:nvPr>
        </p:nvSpPr>
        <p:spPr>
          <a:xfrm>
            <a:off x="638127" y="160322"/>
            <a:ext cx="6732237" cy="95270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Book Antiqua"/>
              <a:buNone/>
            </a:pPr>
            <a:r>
              <a:rPr lang="en-US">
                <a:solidFill>
                  <a:schemeClr val="accent1"/>
                </a:solidFill>
              </a:rPr>
              <a:t>Semplificazione</a:t>
            </a:r>
            <a:endParaRPr/>
          </a:p>
        </p:txBody>
      </p:sp>
      <p:sp>
        <p:nvSpPr>
          <p:cNvPr id="550" name="Google Shape;550;p39"/>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551" name="Google Shape;551;p39"/>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552" name="Google Shape;552;p3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53" name="Google Shape;553;p39"/>
          <p:cNvSpPr txBox="1"/>
          <p:nvPr>
            <p:ph idx="1" type="body"/>
          </p:nvPr>
        </p:nvSpPr>
        <p:spPr>
          <a:xfrm>
            <a:off x="796322" y="1273349"/>
            <a:ext cx="5797550" cy="4855601"/>
          </a:xfrm>
          <a:prstGeom prst="rect">
            <a:avLst/>
          </a:prstGeom>
          <a:noFill/>
          <a:ln>
            <a:noFill/>
          </a:ln>
        </p:spPr>
        <p:txBody>
          <a:bodyPr anchorCtr="0" anchor="t" bIns="45700" lIns="0" spcFirstLastPara="1" rIns="0" wrap="square" tIns="45700">
            <a:normAutofit/>
          </a:bodyPr>
          <a:lstStyle/>
          <a:p>
            <a:pPr indent="-120650" lvl="0" marL="91440" rtl="0" algn="l">
              <a:lnSpc>
                <a:spcPct val="100000"/>
              </a:lnSpc>
              <a:spcBef>
                <a:spcPts val="0"/>
              </a:spcBef>
              <a:spcAft>
                <a:spcPts val="0"/>
              </a:spcAft>
              <a:buSzPts val="1900"/>
              <a:buFont typeface="Noto Sans Symbols"/>
              <a:buChar char="▪"/>
            </a:pPr>
            <a:r>
              <a:rPr lang="en-US" sz="1900">
                <a:latin typeface="Century Gothic"/>
                <a:ea typeface="Century Gothic"/>
                <a:cs typeface="Century Gothic"/>
                <a:sym typeface="Century Gothic"/>
              </a:rPr>
              <a:t>Un sistema complesso che serve a uno scopo può essere progettato in modi diversi. Il rasoio di Occam è una parola in codice che indica il principio di utilizzare l'approccio più semplice possibile. </a:t>
            </a:r>
            <a:endParaRPr/>
          </a:p>
          <a:p>
            <a:pPr indent="-120650" lvl="0" marL="91440" rtl="0" algn="l">
              <a:lnSpc>
                <a:spcPct val="100000"/>
              </a:lnSpc>
              <a:spcBef>
                <a:spcPts val="800"/>
              </a:spcBef>
              <a:spcAft>
                <a:spcPts val="0"/>
              </a:spcAft>
              <a:buSzPts val="1900"/>
              <a:buFont typeface="Noto Sans Symbols"/>
              <a:buChar char="▪"/>
            </a:pPr>
            <a:r>
              <a:rPr lang="en-US" sz="1900">
                <a:latin typeface="Century Gothic"/>
                <a:ea typeface="Century Gothic"/>
                <a:cs typeface="Century Gothic"/>
                <a:sym typeface="Century Gothic"/>
              </a:rPr>
              <a:t>La semplicità può spesso essere un obiettivo economico, ma può anche garantire meno guasti, un comportamento più predittivo e quindi una maggiore sicurezza.</a:t>
            </a:r>
            <a:endParaRPr/>
          </a:p>
          <a:p>
            <a:pPr indent="-120650" lvl="0" marL="91440" rtl="0" algn="l">
              <a:lnSpc>
                <a:spcPct val="100000"/>
              </a:lnSpc>
              <a:spcBef>
                <a:spcPts val="800"/>
              </a:spcBef>
              <a:spcAft>
                <a:spcPts val="0"/>
              </a:spcAft>
              <a:buSzPts val="1900"/>
              <a:buFont typeface="Noto Sans Symbols"/>
              <a:buChar char="▪"/>
            </a:pPr>
            <a:r>
              <a:rPr lang="en-US" sz="1900">
                <a:latin typeface="Century Gothic"/>
                <a:ea typeface="Century Gothic"/>
                <a:cs typeface="Century Gothic"/>
                <a:sym typeface="Century Gothic"/>
              </a:rPr>
              <a:t>La semplificazione riduce la superficie di attacco del sistema, rendendolo meno suscettibile allo sfruttamento.</a:t>
            </a:r>
            <a:endParaRPr/>
          </a:p>
          <a:p>
            <a:pPr indent="-120650" lvl="0" marL="91440" rtl="0" algn="l">
              <a:lnSpc>
                <a:spcPct val="100000"/>
              </a:lnSpc>
              <a:spcBef>
                <a:spcPts val="800"/>
              </a:spcBef>
              <a:spcAft>
                <a:spcPts val="0"/>
              </a:spcAft>
              <a:buSzPts val="1900"/>
              <a:buFont typeface="Noto Sans Symbols"/>
              <a:buChar char="▪"/>
            </a:pPr>
            <a:r>
              <a:rPr lang="en-US" sz="1900">
                <a:latin typeface="Century Gothic"/>
                <a:ea typeface="Century Gothic"/>
                <a:cs typeface="Century Gothic"/>
                <a:sym typeface="Century Gothic"/>
              </a:rPr>
              <a:t>I linguaggi di programmazione possono eseguire lo stesso compito con una varietà di comandi. Un insieme ridotto di comandi garantisce sistemi operativi e applicazioni più controllabili e sicuri. </a:t>
            </a:r>
            <a:endParaRPr/>
          </a:p>
          <a:p>
            <a:pPr indent="0" lvl="0" marL="91440" rtl="0" algn="l">
              <a:lnSpc>
                <a:spcPct val="100000"/>
              </a:lnSpc>
              <a:spcBef>
                <a:spcPts val="800"/>
              </a:spcBef>
              <a:spcAft>
                <a:spcPts val="0"/>
              </a:spcAft>
              <a:buSzPts val="1900"/>
              <a:buFont typeface="Noto Sans Symbols"/>
              <a:buNone/>
            </a:pPr>
            <a:r>
              <a:t/>
            </a:r>
            <a:endParaRPr sz="1900">
              <a:latin typeface="Century Gothic"/>
              <a:ea typeface="Century Gothic"/>
              <a:cs typeface="Century Gothic"/>
              <a:sym typeface="Century Gothic"/>
            </a:endParaRPr>
          </a:p>
          <a:p>
            <a:pPr indent="0" lvl="0" marL="91440" rtl="0" algn="l">
              <a:lnSpc>
                <a:spcPct val="100000"/>
              </a:lnSpc>
              <a:spcBef>
                <a:spcPts val="1400"/>
              </a:spcBef>
              <a:spcAft>
                <a:spcPts val="0"/>
              </a:spcAft>
              <a:buSzPts val="18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ts val="18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ts val="1800"/>
              <a:buNone/>
            </a:pPr>
            <a:r>
              <a:t/>
            </a:r>
            <a:endParaRPr sz="1800">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4"/>
          <p:cNvSpPr txBox="1"/>
          <p:nvPr>
            <p:ph type="ctrTitle"/>
          </p:nvPr>
        </p:nvSpPr>
        <p:spPr>
          <a:xfrm>
            <a:off x="447368" y="270880"/>
            <a:ext cx="11297264" cy="1524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3600"/>
              <a:buFont typeface="Book Antiqua"/>
              <a:buNone/>
            </a:pPr>
            <a:r>
              <a:rPr lang="en-US">
                <a:solidFill>
                  <a:schemeClr val="accent1"/>
                </a:solidFill>
              </a:rPr>
              <a:t>Logistica della formazione CSP: </a:t>
            </a:r>
            <a:r>
              <a:rPr lang="en-US"/>
              <a:t>quando-dove-come</a:t>
            </a:r>
            <a:endParaRPr/>
          </a:p>
        </p:txBody>
      </p:sp>
      <p:sp>
        <p:nvSpPr>
          <p:cNvPr id="155" name="Google Shape;155;p4"/>
          <p:cNvSpPr/>
          <p:nvPr>
            <p:ph idx="1" type="body"/>
          </p:nvPr>
        </p:nvSpPr>
        <p:spPr>
          <a:xfrm>
            <a:off x="1318352"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QUANDO</a:t>
            </a:r>
            <a:endParaRPr/>
          </a:p>
        </p:txBody>
      </p:sp>
      <p:pic>
        <p:nvPicPr>
          <p:cNvPr descr="Abacus" id="156" name="Google Shape;156;p4"/>
          <p:cNvPicPr preferRelativeResize="0"/>
          <p:nvPr>
            <p:ph idx="2" type="pic"/>
          </p:nvPr>
        </p:nvPicPr>
        <p:blipFill rotWithShape="1">
          <a:blip r:embed="rId3">
            <a:alphaModFix/>
          </a:blip>
          <a:srcRect b="4501" l="0" r="0" t="4502"/>
          <a:stretch/>
        </p:blipFill>
        <p:spPr>
          <a:xfrm>
            <a:off x="2239419" y="2833688"/>
            <a:ext cx="1005840" cy="914400"/>
          </a:xfrm>
          <a:prstGeom prst="rect">
            <a:avLst/>
          </a:prstGeom>
          <a:noFill/>
          <a:ln>
            <a:noFill/>
          </a:ln>
        </p:spPr>
      </p:pic>
      <p:sp>
        <p:nvSpPr>
          <p:cNvPr id="157" name="Google Shape;157;p4"/>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Calendario: 15</a:t>
            </a:r>
            <a:r>
              <a:rPr baseline="30000" lang="en-US"/>
              <a:t>th</a:t>
            </a:r>
            <a:r>
              <a:rPr lang="en-US"/>
              <a:t> e 16</a:t>
            </a:r>
            <a:r>
              <a:rPr baseline="30000" lang="en-US"/>
              <a:t>th</a:t>
            </a:r>
            <a:r>
              <a:rPr lang="en-US"/>
              <a:t> giugno 2024</a:t>
            </a:r>
            <a:endParaRPr/>
          </a:p>
        </p:txBody>
      </p:sp>
      <p:sp>
        <p:nvSpPr>
          <p:cNvPr id="158" name="Google Shape;158;p4"/>
          <p:cNvSpPr/>
          <p:nvPr>
            <p:ph idx="4" type="body"/>
          </p:nvPr>
        </p:nvSpPr>
        <p:spPr>
          <a:xfrm>
            <a:off x="4651092"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DOVE</a:t>
            </a:r>
            <a:endParaRPr/>
          </a:p>
        </p:txBody>
      </p:sp>
      <p:pic>
        <p:nvPicPr>
          <p:cNvPr descr="3d Glasses" id="159" name="Google Shape;159;p4"/>
          <p:cNvPicPr preferRelativeResize="0"/>
          <p:nvPr>
            <p:ph idx="5" type="pic"/>
          </p:nvPr>
        </p:nvPicPr>
        <p:blipFill rotWithShape="1">
          <a:blip r:embed="rId4">
            <a:alphaModFix/>
          </a:blip>
          <a:srcRect b="4573" l="0" r="0" t="4574"/>
          <a:stretch/>
        </p:blipFill>
        <p:spPr>
          <a:xfrm>
            <a:off x="5572159" y="2954840"/>
            <a:ext cx="1005840" cy="914400"/>
          </a:xfrm>
          <a:prstGeom prst="rect">
            <a:avLst/>
          </a:prstGeom>
          <a:noFill/>
          <a:ln>
            <a:noFill/>
          </a:ln>
        </p:spPr>
      </p:pic>
      <p:sp>
        <p:nvSpPr>
          <p:cNvPr id="160" name="Google Shape;160;p4"/>
          <p:cNvSpPr txBox="1"/>
          <p:nvPr>
            <p:ph idx="6" type="body"/>
          </p:nvPr>
        </p:nvSpPr>
        <p:spPr>
          <a:xfrm>
            <a:off x="4937139" y="3932792"/>
            <a:ext cx="2275880" cy="812512"/>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ONLINE e IN SEDE</a:t>
            </a:r>
            <a:endParaRPr/>
          </a:p>
          <a:p>
            <a:pPr indent="0" lvl="0" marL="0" rtl="0" algn="ctr">
              <a:lnSpc>
                <a:spcPct val="100000"/>
              </a:lnSpc>
              <a:spcBef>
                <a:spcPts val="1400"/>
              </a:spcBef>
              <a:spcAft>
                <a:spcPts val="0"/>
              </a:spcAft>
              <a:buSzPts val="1400"/>
              <a:buNone/>
            </a:pPr>
            <a:r>
              <a:rPr lang="en-US"/>
              <a:t>@Università dell'Egeo, Chios Grecia</a:t>
            </a:r>
            <a:endParaRPr/>
          </a:p>
        </p:txBody>
      </p:sp>
      <p:sp>
        <p:nvSpPr>
          <p:cNvPr id="161" name="Google Shape;161;p4"/>
          <p:cNvSpPr/>
          <p:nvPr>
            <p:ph idx="7" type="body"/>
          </p:nvPr>
        </p:nvSpPr>
        <p:spPr>
          <a:xfrm>
            <a:off x="7995403"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COME</a:t>
            </a:r>
            <a:endParaRPr/>
          </a:p>
        </p:txBody>
      </p:sp>
      <p:pic>
        <p:nvPicPr>
          <p:cNvPr descr="Circuit" id="162" name="Google Shape;162;p4"/>
          <p:cNvPicPr preferRelativeResize="0"/>
          <p:nvPr>
            <p:ph idx="8" type="pic"/>
          </p:nvPr>
        </p:nvPicPr>
        <p:blipFill rotWithShape="1">
          <a:blip r:embed="rId5">
            <a:alphaModFix/>
          </a:blip>
          <a:srcRect b="4501" l="0" r="0" t="4502"/>
          <a:stretch/>
        </p:blipFill>
        <p:spPr>
          <a:xfrm>
            <a:off x="8916470" y="2833688"/>
            <a:ext cx="1005840" cy="914400"/>
          </a:xfrm>
          <a:prstGeom prst="rect">
            <a:avLst/>
          </a:prstGeom>
          <a:noFill/>
          <a:ln>
            <a:noFill/>
          </a:ln>
        </p:spPr>
      </p:pic>
      <p:sp>
        <p:nvSpPr>
          <p:cNvPr id="163" name="Google Shape;163;p4"/>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Sia fisico che virtuale</a:t>
            </a:r>
            <a:endParaRPr/>
          </a:p>
          <a:p>
            <a:pPr indent="0" lvl="0" marL="0" rtl="0" algn="ctr">
              <a:lnSpc>
                <a:spcPct val="100000"/>
              </a:lnSpc>
              <a:spcBef>
                <a:spcPts val="1400"/>
              </a:spcBef>
              <a:spcAft>
                <a:spcPts val="0"/>
              </a:spcAft>
              <a:buSzPts val="1400"/>
              <a:buNone/>
            </a:pPr>
            <a:r>
              <a:t/>
            </a:r>
            <a:endParaRPr/>
          </a:p>
        </p:txBody>
      </p:sp>
      <p:sp>
        <p:nvSpPr>
          <p:cNvPr id="164" name="Google Shape;164;p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40"/>
          <p:cNvSpPr txBox="1"/>
          <p:nvPr>
            <p:ph type="ctrTitle"/>
          </p:nvPr>
        </p:nvSpPr>
        <p:spPr>
          <a:xfrm>
            <a:off x="638127" y="160322"/>
            <a:ext cx="6732237" cy="95270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Book Antiqua"/>
              <a:buNone/>
            </a:pPr>
            <a:r>
              <a:rPr lang="en-US">
                <a:solidFill>
                  <a:schemeClr val="accent1"/>
                </a:solidFill>
              </a:rPr>
              <a:t>Rilevamento delle intrusioni</a:t>
            </a:r>
            <a:endParaRPr/>
          </a:p>
        </p:txBody>
      </p:sp>
      <p:sp>
        <p:nvSpPr>
          <p:cNvPr id="559" name="Google Shape;559;p40"/>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560" name="Google Shape;560;p40"/>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561" name="Google Shape;561;p40"/>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62" name="Google Shape;562;p40"/>
          <p:cNvSpPr txBox="1"/>
          <p:nvPr>
            <p:ph idx="1" type="body"/>
          </p:nvPr>
        </p:nvSpPr>
        <p:spPr>
          <a:xfrm>
            <a:off x="796322" y="1273349"/>
            <a:ext cx="5797550" cy="4855601"/>
          </a:xfrm>
          <a:prstGeom prst="rect">
            <a:avLst/>
          </a:prstGeom>
          <a:noFill/>
          <a:ln>
            <a:noFill/>
          </a:ln>
        </p:spPr>
        <p:txBody>
          <a:bodyPr anchorCtr="0" anchor="t" bIns="45700" lIns="0" spcFirstLastPara="1" rIns="0" wrap="square" tIns="45700">
            <a:normAutofit fontScale="85000" lnSpcReduction="10000"/>
          </a:bodyPr>
          <a:lstStyle/>
          <a:p>
            <a:pPr indent="-102552" lvl="0" marL="91440" rtl="0" algn="l">
              <a:lnSpc>
                <a:spcPct val="100000"/>
              </a:lnSpc>
              <a:spcBef>
                <a:spcPts val="0"/>
              </a:spcBef>
              <a:spcAft>
                <a:spcPts val="0"/>
              </a:spcAft>
              <a:buSzPct val="100000"/>
              <a:buFont typeface="Noto Sans Symbols"/>
              <a:buChar char="▪"/>
            </a:pPr>
            <a:r>
              <a:rPr lang="en-US" sz="1900">
                <a:latin typeface="Century Gothic"/>
                <a:ea typeface="Century Gothic"/>
                <a:cs typeface="Century Gothic"/>
                <a:sym typeface="Century Gothic"/>
              </a:rPr>
              <a:t>Durante un attacco denial-of-service a un'organizzazione, i clienti non possono accedere a un servizio e i sistemi e il personale di cybersecurity devono reagire per proteggere e mettere in sicurezza le risorse e le operazioni dell'organizzazione. Il primo passo consiste nel diagnosticare la causa dell'interruzione e nell'adottare le contromisure appropriate.</a:t>
            </a:r>
            <a:endParaRPr/>
          </a:p>
          <a:p>
            <a:pPr indent="-102552"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Tuttavia, non tutti gli attacchi sono facilmente e immediatamente rilevabili.</a:t>
            </a:r>
            <a:endParaRPr/>
          </a:p>
          <a:p>
            <a:pPr indent="-97155" lvl="0" marL="91440" rtl="0" algn="l">
              <a:lnSpc>
                <a:spcPct val="100000"/>
              </a:lnSpc>
              <a:spcBef>
                <a:spcPts val="800"/>
              </a:spcBef>
              <a:spcAft>
                <a:spcPts val="0"/>
              </a:spcAft>
              <a:buSzPct val="100000"/>
              <a:buFont typeface="Noto Sans Symbols"/>
              <a:buChar char="▪"/>
            </a:pPr>
            <a:r>
              <a:rPr lang="en-US" sz="1800">
                <a:latin typeface="Century Gothic"/>
                <a:ea typeface="Century Gothic"/>
                <a:cs typeface="Century Gothic"/>
                <a:sym typeface="Century Gothic"/>
              </a:rPr>
              <a:t>Un sistema di rilevamento delle intrusioni (IDS) raccoglie dati da varie parti di un sistema e dal suo ambiente e cerca di rilevare le anomalie che potrebbero essere dovute ad attori malintenzionati.</a:t>
            </a:r>
            <a:endParaRPr/>
          </a:p>
          <a:p>
            <a:pPr indent="-97155" lvl="0" marL="91440" rtl="0" algn="l">
              <a:lnSpc>
                <a:spcPct val="100000"/>
              </a:lnSpc>
              <a:spcBef>
                <a:spcPts val="800"/>
              </a:spcBef>
              <a:spcAft>
                <a:spcPts val="0"/>
              </a:spcAft>
              <a:buSzPct val="100000"/>
              <a:buFont typeface="Noto Sans Symbols"/>
              <a:buChar char="▪"/>
            </a:pPr>
            <a:r>
              <a:rPr lang="en-US" sz="1800">
                <a:latin typeface="Century Gothic"/>
                <a:ea typeface="Century Gothic"/>
                <a:cs typeface="Century Gothic"/>
                <a:sym typeface="Century Gothic"/>
              </a:rPr>
              <a:t>L'IDS può ispezionare i pacchetti che passano attraverso i collegamenti, le porte dei server e i firewall. Può registrare sequenze di comandi impartiti in tempo reale da utenti e applicazioni o ispezionare file di log contenenti eventi già registrati. L'IDS analizzerà quindi i dati e determinerà se un attacco ha luogo, come può essere respinto e quali danni sono stati causati. Fornisce inoltre un'interfaccia agli operatori umani che prenderanno ulteriori provvedimenti.</a:t>
            </a:r>
            <a:endParaRPr/>
          </a:p>
          <a:p>
            <a:pPr indent="0" lvl="0" marL="91440" rtl="0" algn="l">
              <a:lnSpc>
                <a:spcPct val="100000"/>
              </a:lnSpc>
              <a:spcBef>
                <a:spcPts val="1400"/>
              </a:spcBef>
              <a:spcAft>
                <a:spcPts val="0"/>
              </a:spcAft>
              <a:buSzPct val="100000"/>
              <a:buNone/>
            </a:pPr>
            <a:r>
              <a:t/>
            </a:r>
            <a:endParaRPr sz="1800">
              <a:latin typeface="Century Gothic"/>
              <a:ea typeface="Century Gothic"/>
              <a:cs typeface="Century Gothic"/>
              <a:sym typeface="Century Gothic"/>
            </a:endParaRPr>
          </a:p>
          <a:p>
            <a:pPr indent="0" lvl="0" marL="91440" rtl="0" algn="l">
              <a:lnSpc>
                <a:spcPct val="100000"/>
              </a:lnSpc>
              <a:spcBef>
                <a:spcPts val="1400"/>
              </a:spcBef>
              <a:spcAft>
                <a:spcPts val="0"/>
              </a:spcAft>
              <a:buSzPct val="100000"/>
              <a:buNone/>
            </a:pPr>
            <a:r>
              <a:t/>
            </a:r>
            <a:endParaRPr sz="1800">
              <a:latin typeface="Century Gothic"/>
              <a:ea typeface="Century Gothic"/>
              <a:cs typeface="Century Gothic"/>
              <a:sym typeface="Century Gothic"/>
            </a:endParaRPr>
          </a:p>
        </p:txBody>
      </p:sp>
      <p:pic>
        <p:nvPicPr>
          <p:cNvPr descr="The Trojan horse on Mykonos vase.&#10;" id="563" name="Google Shape;563;p40"/>
          <p:cNvPicPr preferRelativeResize="0"/>
          <p:nvPr>
            <p:ph idx="2" type="pic"/>
          </p:nvPr>
        </p:nvPicPr>
        <p:blipFill rotWithShape="1">
          <a:blip r:embed="rId4">
            <a:alphaModFix/>
          </a:blip>
          <a:srcRect b="8983" l="0" r="0" t="8984"/>
          <a:stretch/>
        </p:blipFill>
        <p:spPr>
          <a:xfrm flipH="1">
            <a:off x="7163691" y="0"/>
            <a:ext cx="5024825" cy="6858000"/>
          </a:xfrm>
          <a:prstGeom prst="rect">
            <a:avLst/>
          </a:prstGeom>
          <a:solidFill>
            <a:schemeClr val="lt2"/>
          </a:solid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41"/>
          <p:cNvSpPr txBox="1"/>
          <p:nvPr>
            <p:ph type="ctrTitle"/>
          </p:nvPr>
        </p:nvSpPr>
        <p:spPr>
          <a:xfrm>
            <a:off x="638127" y="160322"/>
            <a:ext cx="6732237" cy="95270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Book Antiqua"/>
              <a:buNone/>
            </a:pPr>
            <a:r>
              <a:rPr lang="en-US">
                <a:solidFill>
                  <a:schemeClr val="accent1"/>
                </a:solidFill>
              </a:rPr>
              <a:t>Prevenzione</a:t>
            </a:r>
            <a:endParaRPr/>
          </a:p>
        </p:txBody>
      </p:sp>
      <p:sp>
        <p:nvSpPr>
          <p:cNvPr id="569" name="Google Shape;569;p41"/>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570" name="Google Shape;570;p41"/>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571" name="Google Shape;571;p41"/>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72" name="Google Shape;572;p41"/>
          <p:cNvSpPr txBox="1"/>
          <p:nvPr>
            <p:ph idx="1" type="body"/>
          </p:nvPr>
        </p:nvSpPr>
        <p:spPr>
          <a:xfrm>
            <a:off x="796322" y="1273349"/>
            <a:ext cx="5797550" cy="4855601"/>
          </a:xfrm>
          <a:prstGeom prst="rect">
            <a:avLst/>
          </a:prstGeom>
          <a:noFill/>
          <a:ln>
            <a:noFill/>
          </a:ln>
        </p:spPr>
        <p:txBody>
          <a:bodyPr anchorCtr="0" anchor="t" bIns="45700" lIns="0" spcFirstLastPara="1" rIns="0" wrap="square" tIns="45700">
            <a:normAutofit fontScale="92500" lnSpcReduction="20000"/>
          </a:bodyPr>
          <a:lstStyle/>
          <a:p>
            <a:pPr indent="-111601" lvl="0" marL="91440" rtl="0" algn="l">
              <a:lnSpc>
                <a:spcPct val="100000"/>
              </a:lnSpc>
              <a:spcBef>
                <a:spcPts val="0"/>
              </a:spcBef>
              <a:spcAft>
                <a:spcPts val="0"/>
              </a:spcAft>
              <a:buSzPct val="100000"/>
              <a:buFont typeface="Noto Sans Symbols"/>
              <a:buChar char="▪"/>
            </a:pPr>
            <a:r>
              <a:rPr lang="en-US" sz="1900">
                <a:latin typeface="Century Gothic"/>
                <a:ea typeface="Century Gothic"/>
                <a:cs typeface="Century Gothic"/>
                <a:sym typeface="Century Gothic"/>
              </a:rPr>
              <a:t>Un sistema di prevenzione delle intrusioni (IPS) è una tecnologia di sicurezza di rete che monitora continuamente il traffico di rete alla ricerca di attività sospette e adotta misure proattive per prevenirle.</a:t>
            </a:r>
            <a:endParaRPr/>
          </a:p>
          <a:p>
            <a:pPr indent="-111601" lvl="0" marL="91440" rtl="0" algn="l">
              <a:lnSpc>
                <a:spcPct val="100000"/>
              </a:lnSpc>
              <a:spcBef>
                <a:spcPts val="800"/>
              </a:spcBef>
              <a:spcAft>
                <a:spcPts val="0"/>
              </a:spcAft>
              <a:buSzPct val="100000"/>
              <a:buFont typeface="Noto Sans Symbols"/>
              <a:buChar char="▪"/>
            </a:pPr>
            <a:r>
              <a:rPr lang="en-US" sz="1900" u="sng">
                <a:latin typeface="Century Gothic"/>
                <a:ea typeface="Century Gothic"/>
                <a:cs typeface="Century Gothic"/>
                <a:sym typeface="Century Gothic"/>
              </a:rPr>
              <a:t>Il sistema di prevenzione delle intrusioni </a:t>
            </a:r>
            <a:r>
              <a:rPr lang="en-US" sz="1900">
                <a:latin typeface="Century Gothic"/>
                <a:ea typeface="Century Gothic"/>
                <a:cs typeface="Century Gothic"/>
                <a:sym typeface="Century Gothic"/>
              </a:rPr>
              <a:t>(IPS) più comune è il </a:t>
            </a:r>
            <a:r>
              <a:rPr lang="en-US" sz="1900" u="sng">
                <a:latin typeface="Century Gothic"/>
                <a:ea typeface="Century Gothic"/>
                <a:cs typeface="Century Gothic"/>
                <a:sym typeface="Century Gothic"/>
              </a:rPr>
              <a:t>firewall</a:t>
            </a:r>
            <a:r>
              <a:rPr lang="en-US" sz="1900">
                <a:latin typeface="Century Gothic"/>
                <a:ea typeface="Century Gothic"/>
                <a:cs typeface="Century Gothic"/>
                <a:sym typeface="Century Gothic"/>
              </a:rPr>
              <a:t>. Un firewall è un dispositivo di sicurezza di rete che monitora e controlla il traffico di rete in entrata e in uscita.</a:t>
            </a:r>
            <a:endParaRPr/>
          </a:p>
          <a:p>
            <a:pPr indent="-111601"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Ispeziona i pacchetti di dati e distrugge i pacchetti non conformi alle regole, oppure distrugge tutti i pacchetti tranne quelli conformi alle regole.</a:t>
            </a:r>
            <a:endParaRPr/>
          </a:p>
          <a:p>
            <a:pPr indent="-111601"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Un </a:t>
            </a:r>
            <a:r>
              <a:rPr lang="en-US" sz="1900" u="sng">
                <a:latin typeface="Century Gothic"/>
                <a:ea typeface="Century Gothic"/>
                <a:cs typeface="Century Gothic"/>
                <a:sym typeface="Century Gothic"/>
              </a:rPr>
              <a:t>IPS di rete </a:t>
            </a:r>
            <a:r>
              <a:rPr lang="en-US" sz="1900">
                <a:latin typeface="Century Gothic"/>
                <a:ea typeface="Century Gothic"/>
                <a:cs typeface="Century Gothic"/>
                <a:sym typeface="Century Gothic"/>
              </a:rPr>
              <a:t>può utilizzare un insieme più generale di regole applicate ai dati raccolti da varie fonti di rete. </a:t>
            </a:r>
            <a:endParaRPr/>
          </a:p>
          <a:p>
            <a:pPr indent="-111601"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Un </a:t>
            </a:r>
            <a:r>
              <a:rPr lang="en-US" sz="1900" u="sng">
                <a:latin typeface="Century Gothic"/>
                <a:ea typeface="Century Gothic"/>
                <a:cs typeface="Century Gothic"/>
                <a:sym typeface="Century Gothic"/>
              </a:rPr>
              <a:t>IPS basato su host </a:t>
            </a:r>
            <a:r>
              <a:rPr lang="en-US" sz="1900">
                <a:latin typeface="Century Gothic"/>
                <a:ea typeface="Century Gothic"/>
                <a:cs typeface="Century Gothic"/>
                <a:sym typeface="Century Gothic"/>
              </a:rPr>
              <a:t>cercherà di rilevare le anomalie in un sistema informatico, ad esempio la modifica di file e altre risorse, i tentativi degli utenti di accedere ad aree al di fuori dell'area consentita o di ottenere l'accesso come root, ecc.</a:t>
            </a:r>
            <a:endParaRPr sz="1800">
              <a:latin typeface="Century Gothic"/>
              <a:ea typeface="Century Gothic"/>
              <a:cs typeface="Century Gothic"/>
              <a:sym typeface="Century Gothic"/>
            </a:endParaRPr>
          </a:p>
        </p:txBody>
      </p:sp>
      <p:pic>
        <p:nvPicPr>
          <p:cNvPr descr="A stone wall with a tower&#10;&#10;Description automatically generated" id="573" name="Google Shape;573;p41"/>
          <p:cNvPicPr preferRelativeResize="0"/>
          <p:nvPr>
            <p:ph idx="2" type="pic"/>
          </p:nvPr>
        </p:nvPicPr>
        <p:blipFill rotWithShape="1">
          <a:blip r:embed="rId4">
            <a:alphaModFix/>
          </a:blip>
          <a:srcRect b="8509" l="0" r="0" t="8510"/>
          <a:stretch/>
        </p:blipFill>
        <p:spPr>
          <a:xfrm flipH="1">
            <a:off x="7163691" y="0"/>
            <a:ext cx="5024825" cy="6858000"/>
          </a:xfrm>
          <a:prstGeom prst="rect">
            <a:avLst/>
          </a:prstGeom>
          <a:solidFill>
            <a:schemeClr val="lt2"/>
          </a:solid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42"/>
          <p:cNvSpPr txBox="1"/>
          <p:nvPr>
            <p:ph type="ctrTitle"/>
          </p:nvPr>
        </p:nvSpPr>
        <p:spPr>
          <a:xfrm>
            <a:off x="638127" y="160322"/>
            <a:ext cx="6732237" cy="95270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Book Antiqua"/>
              <a:buNone/>
            </a:pPr>
            <a:r>
              <a:rPr lang="en-US">
                <a:solidFill>
                  <a:schemeClr val="accent1"/>
                </a:solidFill>
              </a:rPr>
              <a:t>Attacchi</a:t>
            </a:r>
            <a:endParaRPr/>
          </a:p>
        </p:txBody>
      </p:sp>
      <p:sp>
        <p:nvSpPr>
          <p:cNvPr id="579" name="Google Shape;579;p42"/>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580" name="Google Shape;580;p42"/>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581" name="Google Shape;581;p4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82" name="Google Shape;582;p42"/>
          <p:cNvSpPr txBox="1"/>
          <p:nvPr>
            <p:ph idx="1" type="body"/>
          </p:nvPr>
        </p:nvSpPr>
        <p:spPr>
          <a:xfrm>
            <a:off x="796322" y="1273349"/>
            <a:ext cx="5797550" cy="4620823"/>
          </a:xfrm>
          <a:prstGeom prst="rect">
            <a:avLst/>
          </a:prstGeom>
          <a:noFill/>
          <a:ln>
            <a:noFill/>
          </a:ln>
        </p:spPr>
        <p:txBody>
          <a:bodyPr anchorCtr="0" anchor="t" bIns="45700" lIns="0" spcFirstLastPara="1" rIns="0" wrap="square" tIns="45700">
            <a:normAutofit fontScale="92500" lnSpcReduction="20000"/>
          </a:bodyPr>
          <a:lstStyle/>
          <a:p>
            <a:pPr indent="-111601" lvl="0" marL="91440" rtl="0" algn="l">
              <a:lnSpc>
                <a:spcPct val="100000"/>
              </a:lnSpc>
              <a:spcBef>
                <a:spcPts val="0"/>
              </a:spcBef>
              <a:spcAft>
                <a:spcPts val="0"/>
              </a:spcAft>
              <a:buSzPct val="100000"/>
              <a:buFont typeface="Noto Sans Symbols"/>
              <a:buChar char="▪"/>
            </a:pPr>
            <a:r>
              <a:rPr lang="en-US" sz="1900">
                <a:latin typeface="Century Gothic"/>
                <a:ea typeface="Century Gothic"/>
                <a:cs typeface="Century Gothic"/>
                <a:sym typeface="Century Gothic"/>
              </a:rPr>
              <a:t>La difesa è adattata ai possibili attacchi; può solo difendersi dagli attacchi noti. Forse gli attacchi più riusciti passano inosservati o vengono notati molto tardi.</a:t>
            </a:r>
            <a:endParaRPr/>
          </a:p>
          <a:p>
            <a:pPr indent="-111601"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Le falle del sistema sono chiamate </a:t>
            </a:r>
            <a:r>
              <a:rPr lang="en-US" sz="1900" u="sng">
                <a:latin typeface="Century Gothic"/>
                <a:ea typeface="Century Gothic"/>
                <a:cs typeface="Century Gothic"/>
                <a:sym typeface="Century Gothic"/>
              </a:rPr>
              <a:t>vulnerabilità</a:t>
            </a:r>
            <a:r>
              <a:rPr lang="en-US" sz="1900">
                <a:latin typeface="Century Gothic"/>
                <a:ea typeface="Century Gothic"/>
                <a:cs typeface="Century Gothic"/>
                <a:sym typeface="Century Gothic"/>
              </a:rPr>
              <a:t>. </a:t>
            </a:r>
            <a:endParaRPr/>
          </a:p>
          <a:p>
            <a:pPr indent="-111601"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Esiste un mercato nero delle vulnerabilità. L'offerta proviene dagli hacker, mentre la domanda comprende criminali, servizi segreti e militari, polizia e grandi aziende.</a:t>
            </a:r>
            <a:endParaRPr/>
          </a:p>
          <a:p>
            <a:pPr indent="-111601"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La maggior parte dei crimini informatici si basa in tutto o in parte sull'inganno umano (ingegneria sociale) piuttosto che sulla tecnologia avanzata. </a:t>
            </a:r>
            <a:endParaRPr/>
          </a:p>
          <a:p>
            <a:pPr indent="-111601"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Un modo comune di utilizzare l'ingegneria sociale è quello di utilizzare messaggi allarmanti o pop-up per spaventare le vittime e indurle a compiere azioni specifiche.</a:t>
            </a:r>
            <a:endParaRPr/>
          </a:p>
          <a:p>
            <a:pPr indent="-111601"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Di seguito riassumiamo le metodologie e gli strumenti di attacco più comuni.</a:t>
            </a:r>
            <a:endParaRPr/>
          </a:p>
          <a:p>
            <a:pPr indent="0" lvl="0" marL="91440" rtl="0" algn="l">
              <a:lnSpc>
                <a:spcPct val="100000"/>
              </a:lnSpc>
              <a:spcBef>
                <a:spcPts val="800"/>
              </a:spcBef>
              <a:spcAft>
                <a:spcPts val="0"/>
              </a:spcAft>
              <a:buSzPct val="100000"/>
              <a:buFont typeface="Noto Sans Symbols"/>
              <a:buNone/>
            </a:pPr>
            <a:r>
              <a:t/>
            </a:r>
            <a:endParaRPr sz="1900">
              <a:latin typeface="Century Gothic"/>
              <a:ea typeface="Century Gothic"/>
              <a:cs typeface="Century Gothic"/>
              <a:sym typeface="Century Gothic"/>
            </a:endParaRPr>
          </a:p>
        </p:txBody>
      </p:sp>
      <p:pic>
        <p:nvPicPr>
          <p:cNvPr descr="A painting of a group of people&#10;&#10;Description automatically generated" id="583" name="Google Shape;583;p42"/>
          <p:cNvPicPr preferRelativeResize="0"/>
          <p:nvPr>
            <p:ph idx="2" type="pic"/>
          </p:nvPr>
        </p:nvPicPr>
        <p:blipFill rotWithShape="1">
          <a:blip r:embed="rId4">
            <a:alphaModFix/>
          </a:blip>
          <a:srcRect b="12037" l="0" r="0" t="12038"/>
          <a:stretch/>
        </p:blipFill>
        <p:spPr>
          <a:xfrm flipH="1">
            <a:off x="7163691" y="0"/>
            <a:ext cx="5024825" cy="6858000"/>
          </a:xfrm>
          <a:prstGeom prst="rect">
            <a:avLst/>
          </a:prstGeom>
          <a:solidFill>
            <a:schemeClr val="lt2"/>
          </a:solid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43"/>
          <p:cNvSpPr txBox="1"/>
          <p:nvPr>
            <p:ph type="ctrTitle"/>
          </p:nvPr>
        </p:nvSpPr>
        <p:spPr>
          <a:xfrm>
            <a:off x="638127" y="160322"/>
            <a:ext cx="6732237" cy="95270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Book Antiqua"/>
              <a:buNone/>
            </a:pPr>
            <a:r>
              <a:rPr lang="en-US">
                <a:solidFill>
                  <a:schemeClr val="accent1"/>
                </a:solidFill>
              </a:rPr>
              <a:t>Malware</a:t>
            </a:r>
            <a:endParaRPr/>
          </a:p>
        </p:txBody>
      </p:sp>
      <p:sp>
        <p:nvSpPr>
          <p:cNvPr id="589" name="Google Shape;589;p4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90" name="Google Shape;590;p43"/>
          <p:cNvSpPr txBox="1"/>
          <p:nvPr>
            <p:ph idx="1" type="body"/>
          </p:nvPr>
        </p:nvSpPr>
        <p:spPr>
          <a:xfrm>
            <a:off x="796322" y="1273349"/>
            <a:ext cx="5797550" cy="4620823"/>
          </a:xfrm>
          <a:prstGeom prst="rect">
            <a:avLst/>
          </a:prstGeom>
          <a:noFill/>
          <a:ln>
            <a:noFill/>
          </a:ln>
        </p:spPr>
        <p:txBody>
          <a:bodyPr anchorCtr="0" anchor="t" bIns="45700" lIns="0" spcFirstLastPara="1" rIns="0" wrap="square" tIns="45700">
            <a:normAutofit fontScale="92500" lnSpcReduction="20000"/>
          </a:bodyPr>
          <a:lstStyle/>
          <a:p>
            <a:pPr indent="0" lvl="0" marL="0" rtl="0" algn="l">
              <a:lnSpc>
                <a:spcPct val="100000"/>
              </a:lnSpc>
              <a:spcBef>
                <a:spcPts val="0"/>
              </a:spcBef>
              <a:spcAft>
                <a:spcPts val="0"/>
              </a:spcAft>
              <a:buSzPct val="100000"/>
              <a:buNone/>
            </a:pPr>
            <a:r>
              <a:rPr lang="en-US" sz="1900">
                <a:latin typeface="Century Gothic"/>
                <a:ea typeface="Century Gothic"/>
                <a:cs typeface="Century Gothic"/>
                <a:sym typeface="Century Gothic"/>
              </a:rPr>
              <a:t>Una tassonomia del malware in base alla metodologia utilizzata per infettare le macchine comprende i seguenti tipi di codice:</a:t>
            </a:r>
            <a:endParaRPr/>
          </a:p>
          <a:p>
            <a:pPr indent="-111601"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Un </a:t>
            </a:r>
            <a:r>
              <a:rPr lang="en-US" sz="1900" u="sng">
                <a:latin typeface="Century Gothic"/>
                <a:ea typeface="Century Gothic"/>
                <a:cs typeface="Century Gothic"/>
                <a:sym typeface="Century Gothic"/>
              </a:rPr>
              <a:t>virus </a:t>
            </a:r>
            <a:r>
              <a:rPr lang="en-US" sz="1900">
                <a:latin typeface="Century Gothic"/>
                <a:ea typeface="Century Gothic"/>
                <a:cs typeface="Century Gothic"/>
                <a:sym typeface="Century Gothic"/>
              </a:rPr>
              <a:t>è un codice dannoso allegato a un programma informatico utile che può riprodursi infettando altri programmi nella stessa macchina o in altre macchine. All'attivazione può eseguire diverse azioni dannose, ad esempio distribuire pubblicità, inviare e-mail di spam, installare bot, raccogliere dati, installare ransomware, installare spyware, rimuovere file critici, ecc.</a:t>
            </a:r>
            <a:endParaRPr/>
          </a:p>
          <a:p>
            <a:pPr indent="-111601"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Un </a:t>
            </a:r>
            <a:r>
              <a:rPr lang="en-US" sz="1900" u="sng">
                <a:latin typeface="Century Gothic"/>
                <a:ea typeface="Century Gothic"/>
                <a:cs typeface="Century Gothic"/>
                <a:sym typeface="Century Gothic"/>
              </a:rPr>
              <a:t>worm </a:t>
            </a:r>
            <a:r>
              <a:rPr lang="en-US" sz="1900">
                <a:latin typeface="Century Gothic"/>
                <a:ea typeface="Century Gothic"/>
                <a:cs typeface="Century Gothic"/>
                <a:sym typeface="Century Gothic"/>
              </a:rPr>
              <a:t>è un codice dannoso autosufficiente che può riprodursi e diffondersi.</a:t>
            </a:r>
            <a:endParaRPr/>
          </a:p>
          <a:p>
            <a:pPr indent="-111601"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Un </a:t>
            </a:r>
            <a:r>
              <a:rPr lang="en-US" sz="1900" u="sng">
                <a:latin typeface="Century Gothic"/>
                <a:ea typeface="Century Gothic"/>
                <a:cs typeface="Century Gothic"/>
                <a:sym typeface="Century Gothic"/>
              </a:rPr>
              <a:t>cavallo di Troia </a:t>
            </a:r>
            <a:r>
              <a:rPr lang="en-US" sz="1900">
                <a:latin typeface="Century Gothic"/>
                <a:ea typeface="Century Gothic"/>
                <a:cs typeface="Century Gothic"/>
                <a:sym typeface="Century Gothic"/>
              </a:rPr>
              <a:t>è un codice dannoso che non si riproduce da solo e che si basa sull'ingegneria sociale (errore umano) per diffondersi. Può risiedere in un programma apparentemente utile e attraente che l'utente è costretto a scaricare ed eseguire.</a:t>
            </a:r>
            <a:endParaRPr/>
          </a:p>
          <a:p>
            <a:pPr indent="0" lvl="0" marL="91440" rtl="0" algn="l">
              <a:lnSpc>
                <a:spcPct val="100000"/>
              </a:lnSpc>
              <a:spcBef>
                <a:spcPts val="800"/>
              </a:spcBef>
              <a:spcAft>
                <a:spcPts val="0"/>
              </a:spcAft>
              <a:buSzPct val="100000"/>
              <a:buFont typeface="Noto Sans Symbols"/>
              <a:buNone/>
            </a:pPr>
            <a:r>
              <a:t/>
            </a:r>
            <a:endParaRPr sz="1900">
              <a:latin typeface="Century Gothic"/>
              <a:ea typeface="Century Gothic"/>
              <a:cs typeface="Century Gothic"/>
              <a:sym typeface="Century Gothic"/>
            </a:endParaRPr>
          </a:p>
          <a:p>
            <a:pPr indent="0" lvl="0" marL="91440" rtl="0" algn="l">
              <a:lnSpc>
                <a:spcPct val="100000"/>
              </a:lnSpc>
              <a:spcBef>
                <a:spcPts val="800"/>
              </a:spcBef>
              <a:spcAft>
                <a:spcPts val="0"/>
              </a:spcAft>
              <a:buSzPct val="100000"/>
              <a:buFont typeface="Noto Sans Symbols"/>
              <a:buNone/>
            </a:pPr>
            <a:r>
              <a:t/>
            </a:r>
            <a:endParaRPr sz="1900">
              <a:latin typeface="Century Gothic"/>
              <a:ea typeface="Century Gothic"/>
              <a:cs typeface="Century Gothic"/>
              <a:sym typeface="Century Gothic"/>
            </a:endParaRPr>
          </a:p>
        </p:txBody>
      </p:sp>
      <p:pic>
        <p:nvPicPr>
          <p:cNvPr descr="A screenshot of a computer&#10;&#10;Description automatically generated" id="591" name="Google Shape;591;p43"/>
          <p:cNvPicPr preferRelativeResize="0"/>
          <p:nvPr/>
        </p:nvPicPr>
        <p:blipFill rotWithShape="1">
          <a:blip r:embed="rId3">
            <a:alphaModFix/>
          </a:blip>
          <a:srcRect b="0" l="0" r="0" t="0"/>
          <a:stretch/>
        </p:blipFill>
        <p:spPr>
          <a:xfrm>
            <a:off x="9235316" y="2091510"/>
            <a:ext cx="2324100" cy="2984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44"/>
          <p:cNvSpPr txBox="1"/>
          <p:nvPr>
            <p:ph type="ctrTitle"/>
          </p:nvPr>
        </p:nvSpPr>
        <p:spPr>
          <a:xfrm>
            <a:off x="638127" y="160322"/>
            <a:ext cx="6732237" cy="95270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Book Antiqua"/>
              <a:buNone/>
            </a:pPr>
            <a:r>
              <a:rPr lang="en-US">
                <a:solidFill>
                  <a:schemeClr val="accent1"/>
                </a:solidFill>
              </a:rPr>
              <a:t>Bot e botnet</a:t>
            </a:r>
            <a:endParaRPr/>
          </a:p>
        </p:txBody>
      </p:sp>
      <p:sp>
        <p:nvSpPr>
          <p:cNvPr id="597" name="Google Shape;597;p4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98" name="Google Shape;598;p44"/>
          <p:cNvSpPr txBox="1"/>
          <p:nvPr>
            <p:ph idx="1" type="body"/>
          </p:nvPr>
        </p:nvSpPr>
        <p:spPr>
          <a:xfrm>
            <a:off x="796322" y="1273349"/>
            <a:ext cx="5797550" cy="4620823"/>
          </a:xfrm>
          <a:prstGeom prst="rect">
            <a:avLst/>
          </a:prstGeom>
          <a:noFill/>
          <a:ln>
            <a:noFill/>
          </a:ln>
        </p:spPr>
        <p:txBody>
          <a:bodyPr anchorCtr="0" anchor="t" bIns="45700" lIns="0" spcFirstLastPara="1" rIns="0" wrap="square" tIns="45700">
            <a:normAutofit/>
          </a:bodyPr>
          <a:lstStyle/>
          <a:p>
            <a:pPr indent="-120650" lvl="0" marL="91440" rtl="0" algn="l">
              <a:lnSpc>
                <a:spcPct val="100000"/>
              </a:lnSpc>
              <a:spcBef>
                <a:spcPts val="0"/>
              </a:spcBef>
              <a:spcAft>
                <a:spcPts val="0"/>
              </a:spcAft>
              <a:buSzPts val="1900"/>
              <a:buFont typeface="Noto Sans Symbols"/>
              <a:buChar char="▪"/>
            </a:pPr>
            <a:r>
              <a:rPr lang="en-US" sz="1900">
                <a:latin typeface="Century Gothic"/>
                <a:ea typeface="Century Gothic"/>
                <a:cs typeface="Century Gothic"/>
                <a:sym typeface="Century Gothic"/>
              </a:rPr>
              <a:t>Un bot è un programma informatico dannoso che accetta comandi da un master ed esegue azioni dannose.</a:t>
            </a:r>
            <a:endParaRPr/>
          </a:p>
          <a:p>
            <a:pPr indent="-120650" lvl="0" marL="91440" rtl="0" algn="l">
              <a:lnSpc>
                <a:spcPct val="100000"/>
              </a:lnSpc>
              <a:spcBef>
                <a:spcPts val="800"/>
              </a:spcBef>
              <a:spcAft>
                <a:spcPts val="0"/>
              </a:spcAft>
              <a:buSzPts val="1900"/>
              <a:buFont typeface="Noto Sans Symbols"/>
              <a:buChar char="▪"/>
            </a:pPr>
            <a:r>
              <a:rPr lang="en-US" sz="1900">
                <a:latin typeface="Century Gothic"/>
                <a:ea typeface="Century Gothic"/>
                <a:cs typeface="Century Gothic"/>
                <a:sym typeface="Century Gothic"/>
              </a:rPr>
              <a:t>I bot possono far parte di un gruppo organizzato (botnet) e agire in sincronia. </a:t>
            </a:r>
            <a:endParaRPr/>
          </a:p>
          <a:p>
            <a:pPr indent="-120650" lvl="0" marL="91440" rtl="0" algn="l">
              <a:lnSpc>
                <a:spcPct val="100000"/>
              </a:lnSpc>
              <a:spcBef>
                <a:spcPts val="800"/>
              </a:spcBef>
              <a:spcAft>
                <a:spcPts val="0"/>
              </a:spcAft>
              <a:buSzPts val="1900"/>
              <a:buFont typeface="Noto Sans Symbols"/>
              <a:buChar char="▪"/>
            </a:pPr>
            <a:r>
              <a:rPr lang="en-US" sz="1900">
                <a:latin typeface="Century Gothic"/>
                <a:ea typeface="Century Gothic"/>
                <a:cs typeface="Century Gothic"/>
                <a:sym typeface="Century Gothic"/>
              </a:rPr>
              <a:t>Alcune reti bot possono essere composte da centinaia di migliaia di bot distribuiti su un'uguale popolazione di macchine infette. </a:t>
            </a:r>
            <a:endParaRPr/>
          </a:p>
          <a:p>
            <a:pPr indent="-120650" lvl="0" marL="91440" rtl="0" algn="l">
              <a:lnSpc>
                <a:spcPct val="100000"/>
              </a:lnSpc>
              <a:spcBef>
                <a:spcPts val="800"/>
              </a:spcBef>
              <a:spcAft>
                <a:spcPts val="0"/>
              </a:spcAft>
              <a:buSzPts val="1900"/>
              <a:buFont typeface="Noto Sans Symbols"/>
              <a:buChar char="▪"/>
            </a:pPr>
            <a:r>
              <a:rPr lang="en-US" sz="1900">
                <a:latin typeface="Century Gothic"/>
                <a:ea typeface="Century Gothic"/>
                <a:cs typeface="Century Gothic"/>
                <a:sym typeface="Century Gothic"/>
              </a:rPr>
              <a:t>Il traffico inviato da un'ampia popolazione di bot verso la stessa macchina o risorsa di rete vittima può implementare un potente attacco denial of service. </a:t>
            </a:r>
            <a:endParaRPr/>
          </a:p>
        </p:txBody>
      </p:sp>
      <p:pic>
        <p:nvPicPr>
          <p:cNvPr descr="Robot with solid fill" id="599" name="Google Shape;599;p44"/>
          <p:cNvPicPr preferRelativeResize="0"/>
          <p:nvPr/>
        </p:nvPicPr>
        <p:blipFill rotWithShape="1">
          <a:blip r:embed="rId3">
            <a:alphaModFix/>
          </a:blip>
          <a:srcRect b="0" l="0" r="0" t="0"/>
          <a:stretch/>
        </p:blipFill>
        <p:spPr>
          <a:xfrm>
            <a:off x="8997462" y="1113028"/>
            <a:ext cx="914400" cy="914400"/>
          </a:xfrm>
          <a:prstGeom prst="rect">
            <a:avLst/>
          </a:prstGeom>
          <a:noFill/>
          <a:ln>
            <a:noFill/>
          </a:ln>
        </p:spPr>
      </p:pic>
      <p:pic>
        <p:nvPicPr>
          <p:cNvPr descr="Robot with solid fill" id="600" name="Google Shape;600;p44"/>
          <p:cNvPicPr preferRelativeResize="0"/>
          <p:nvPr/>
        </p:nvPicPr>
        <p:blipFill rotWithShape="1">
          <a:blip r:embed="rId3">
            <a:alphaModFix/>
          </a:blip>
          <a:srcRect b="0" l="0" r="0" t="0"/>
          <a:stretch/>
        </p:blipFill>
        <p:spPr>
          <a:xfrm>
            <a:off x="7742913" y="3090374"/>
            <a:ext cx="914400" cy="914400"/>
          </a:xfrm>
          <a:prstGeom prst="rect">
            <a:avLst/>
          </a:prstGeom>
          <a:noFill/>
          <a:ln>
            <a:noFill/>
          </a:ln>
        </p:spPr>
      </p:pic>
      <p:pic>
        <p:nvPicPr>
          <p:cNvPr descr="Robot with solid fill" id="601" name="Google Shape;601;p44"/>
          <p:cNvPicPr preferRelativeResize="0"/>
          <p:nvPr/>
        </p:nvPicPr>
        <p:blipFill rotWithShape="1">
          <a:blip r:embed="rId3">
            <a:alphaModFix/>
          </a:blip>
          <a:srcRect b="0" l="0" r="0" t="0"/>
          <a:stretch/>
        </p:blipFill>
        <p:spPr>
          <a:xfrm>
            <a:off x="7618565" y="4774747"/>
            <a:ext cx="914400" cy="914400"/>
          </a:xfrm>
          <a:prstGeom prst="rect">
            <a:avLst/>
          </a:prstGeom>
          <a:noFill/>
          <a:ln>
            <a:noFill/>
          </a:ln>
        </p:spPr>
      </p:pic>
      <p:pic>
        <p:nvPicPr>
          <p:cNvPr descr="Robot with solid fill" id="602" name="Google Shape;602;p44"/>
          <p:cNvPicPr preferRelativeResize="0"/>
          <p:nvPr/>
        </p:nvPicPr>
        <p:blipFill rotWithShape="1">
          <a:blip r:embed="rId3">
            <a:alphaModFix/>
          </a:blip>
          <a:srcRect b="0" l="0" r="0" t="0"/>
          <a:stretch/>
        </p:blipFill>
        <p:spPr>
          <a:xfrm>
            <a:off x="8774364" y="5376374"/>
            <a:ext cx="914400" cy="914400"/>
          </a:xfrm>
          <a:prstGeom prst="rect">
            <a:avLst/>
          </a:prstGeom>
          <a:noFill/>
          <a:ln>
            <a:noFill/>
          </a:ln>
        </p:spPr>
      </p:pic>
      <p:pic>
        <p:nvPicPr>
          <p:cNvPr descr="Robot with solid fill" id="603" name="Google Shape;603;p44"/>
          <p:cNvPicPr preferRelativeResize="0"/>
          <p:nvPr/>
        </p:nvPicPr>
        <p:blipFill rotWithShape="1">
          <a:blip r:embed="rId3">
            <a:alphaModFix/>
          </a:blip>
          <a:srcRect b="0" l="0" r="0" t="0"/>
          <a:stretch/>
        </p:blipFill>
        <p:spPr>
          <a:xfrm>
            <a:off x="10713457" y="4919174"/>
            <a:ext cx="914400" cy="914400"/>
          </a:xfrm>
          <a:prstGeom prst="rect">
            <a:avLst/>
          </a:prstGeom>
          <a:noFill/>
          <a:ln>
            <a:noFill/>
          </a:ln>
        </p:spPr>
      </p:pic>
      <p:pic>
        <p:nvPicPr>
          <p:cNvPr descr="Laptop with solid fill" id="604" name="Google Shape;604;p44"/>
          <p:cNvPicPr preferRelativeResize="0"/>
          <p:nvPr/>
        </p:nvPicPr>
        <p:blipFill rotWithShape="1">
          <a:blip r:embed="rId4">
            <a:alphaModFix/>
          </a:blip>
          <a:srcRect b="0" l="0" r="0" t="0"/>
          <a:stretch/>
        </p:blipFill>
        <p:spPr>
          <a:xfrm>
            <a:off x="10624560" y="1723292"/>
            <a:ext cx="914400" cy="914400"/>
          </a:xfrm>
          <a:prstGeom prst="rect">
            <a:avLst/>
          </a:prstGeom>
          <a:noFill/>
          <a:ln>
            <a:noFill/>
          </a:ln>
        </p:spPr>
      </p:pic>
      <p:cxnSp>
        <p:nvCxnSpPr>
          <p:cNvPr id="605" name="Google Shape;605;p44"/>
          <p:cNvCxnSpPr/>
          <p:nvPr/>
        </p:nvCxnSpPr>
        <p:spPr>
          <a:xfrm>
            <a:off x="9911862" y="1938826"/>
            <a:ext cx="712698" cy="241666"/>
          </a:xfrm>
          <a:prstGeom prst="straightConnector1">
            <a:avLst/>
          </a:prstGeom>
          <a:noFill/>
          <a:ln cap="flat" cmpd="sng" w="31750">
            <a:solidFill>
              <a:schemeClr val="dk1"/>
            </a:solidFill>
            <a:prstDash val="solid"/>
            <a:round/>
            <a:headEnd len="sm" w="sm" type="none"/>
            <a:tailEnd len="med" w="med" type="stealth"/>
          </a:ln>
        </p:spPr>
      </p:cxnSp>
      <p:cxnSp>
        <p:nvCxnSpPr>
          <p:cNvPr id="606" name="Google Shape;606;p44"/>
          <p:cNvCxnSpPr/>
          <p:nvPr/>
        </p:nvCxnSpPr>
        <p:spPr>
          <a:xfrm flipH="1" rot="10800000">
            <a:off x="8584913" y="2602870"/>
            <a:ext cx="1895518" cy="860620"/>
          </a:xfrm>
          <a:prstGeom prst="straightConnector1">
            <a:avLst/>
          </a:prstGeom>
          <a:noFill/>
          <a:ln cap="flat" cmpd="sng" w="31750">
            <a:solidFill>
              <a:schemeClr val="dk1"/>
            </a:solidFill>
            <a:prstDash val="solid"/>
            <a:round/>
            <a:headEnd len="sm" w="sm" type="none"/>
            <a:tailEnd len="med" w="med" type="stealth"/>
          </a:ln>
        </p:spPr>
      </p:cxnSp>
      <p:cxnSp>
        <p:nvCxnSpPr>
          <p:cNvPr id="607" name="Google Shape;607;p44"/>
          <p:cNvCxnSpPr/>
          <p:nvPr/>
        </p:nvCxnSpPr>
        <p:spPr>
          <a:xfrm flipH="1" rot="10800000">
            <a:off x="8440784" y="2637692"/>
            <a:ext cx="2324621" cy="2281482"/>
          </a:xfrm>
          <a:prstGeom prst="straightConnector1">
            <a:avLst/>
          </a:prstGeom>
          <a:noFill/>
          <a:ln cap="flat" cmpd="sng" w="31750">
            <a:solidFill>
              <a:schemeClr val="dk1"/>
            </a:solidFill>
            <a:prstDash val="solid"/>
            <a:round/>
            <a:headEnd len="sm" w="sm" type="none"/>
            <a:tailEnd len="med" w="med" type="stealth"/>
          </a:ln>
        </p:spPr>
      </p:cxnSp>
      <p:cxnSp>
        <p:nvCxnSpPr>
          <p:cNvPr id="608" name="Google Shape;608;p44"/>
          <p:cNvCxnSpPr/>
          <p:nvPr/>
        </p:nvCxnSpPr>
        <p:spPr>
          <a:xfrm flipH="1" rot="10800000">
            <a:off x="9454662" y="2735648"/>
            <a:ext cx="1552142" cy="2640726"/>
          </a:xfrm>
          <a:prstGeom prst="straightConnector1">
            <a:avLst/>
          </a:prstGeom>
          <a:noFill/>
          <a:ln cap="flat" cmpd="sng" w="31750">
            <a:solidFill>
              <a:schemeClr val="dk1"/>
            </a:solidFill>
            <a:prstDash val="solid"/>
            <a:round/>
            <a:headEnd len="sm" w="sm" type="none"/>
            <a:tailEnd len="med" w="med" type="stealth"/>
          </a:ln>
        </p:spPr>
      </p:cxnSp>
      <p:cxnSp>
        <p:nvCxnSpPr>
          <p:cNvPr id="609" name="Google Shape;609;p44"/>
          <p:cNvCxnSpPr/>
          <p:nvPr/>
        </p:nvCxnSpPr>
        <p:spPr>
          <a:xfrm flipH="1" rot="10800000">
            <a:off x="11170657" y="2672514"/>
            <a:ext cx="179523" cy="2148704"/>
          </a:xfrm>
          <a:prstGeom prst="straightConnector1">
            <a:avLst/>
          </a:prstGeom>
          <a:noFill/>
          <a:ln cap="flat" cmpd="sng" w="31750">
            <a:solidFill>
              <a:schemeClr val="dk1"/>
            </a:solidFill>
            <a:prstDash val="solid"/>
            <a:round/>
            <a:headEnd len="sm" w="sm" type="none"/>
            <a:tailEnd len="med" w="med" type="stealth"/>
          </a:ln>
        </p:spPr>
      </p:cxn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45"/>
          <p:cNvSpPr txBox="1"/>
          <p:nvPr>
            <p:ph type="ctrTitle"/>
          </p:nvPr>
        </p:nvSpPr>
        <p:spPr>
          <a:xfrm>
            <a:off x="638127" y="160322"/>
            <a:ext cx="6732237" cy="95270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Book Antiqua"/>
              <a:buNone/>
            </a:pPr>
            <a:r>
              <a:rPr lang="en-US">
                <a:solidFill>
                  <a:schemeClr val="accent1"/>
                </a:solidFill>
              </a:rPr>
              <a:t>Attacchi di negazione del servizio</a:t>
            </a:r>
            <a:endParaRPr/>
          </a:p>
        </p:txBody>
      </p:sp>
      <p:sp>
        <p:nvSpPr>
          <p:cNvPr id="615" name="Google Shape;615;p4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16" name="Google Shape;616;p45"/>
          <p:cNvSpPr txBox="1"/>
          <p:nvPr>
            <p:ph idx="1" type="body"/>
          </p:nvPr>
        </p:nvSpPr>
        <p:spPr>
          <a:xfrm>
            <a:off x="796322" y="1273349"/>
            <a:ext cx="5797550" cy="4620823"/>
          </a:xfrm>
          <a:prstGeom prst="rect">
            <a:avLst/>
          </a:prstGeom>
          <a:noFill/>
          <a:ln>
            <a:noFill/>
          </a:ln>
        </p:spPr>
        <p:txBody>
          <a:bodyPr anchorCtr="0" anchor="t" bIns="45700" lIns="0" spcFirstLastPara="1" rIns="0" wrap="square" tIns="45700">
            <a:normAutofit fontScale="92500" lnSpcReduction="20000"/>
          </a:bodyPr>
          <a:lstStyle/>
          <a:p>
            <a:pPr indent="-111601" lvl="0" marL="91440" rtl="0" algn="l">
              <a:lnSpc>
                <a:spcPct val="100000"/>
              </a:lnSpc>
              <a:spcBef>
                <a:spcPts val="0"/>
              </a:spcBef>
              <a:spcAft>
                <a:spcPts val="0"/>
              </a:spcAft>
              <a:buSzPct val="100000"/>
              <a:buFont typeface="Noto Sans Symbols"/>
              <a:buChar char="▪"/>
            </a:pPr>
            <a:r>
              <a:rPr lang="en-US" sz="1900">
                <a:latin typeface="Century Gothic"/>
                <a:ea typeface="Century Gothic"/>
                <a:cs typeface="Century Gothic"/>
                <a:sym typeface="Century Gothic"/>
              </a:rPr>
              <a:t>Un attacco denial of service (DoS) mira a impedire l'erogazione di un servizio ostacolando le risorse critiche, di solito inondando le comunicazioni dei server e/o inviando un numero eccessivo di richieste.</a:t>
            </a:r>
            <a:endParaRPr/>
          </a:p>
          <a:p>
            <a:pPr indent="-111601"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 Sebbene alcuni attacchi DoS ostacolino i componenti critici di un sistema, la maggior parte degli attacchi DoS non richiede più abilità della semplice produzione di troppo traffico. </a:t>
            </a:r>
            <a:endParaRPr/>
          </a:p>
          <a:p>
            <a:pPr indent="-111601"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Tracciando il flusso di traffico nella rete, la difesa può eventualmente bloccare l'attacco e rintracciare le fonti di traffico. </a:t>
            </a:r>
            <a:endParaRPr/>
          </a:p>
          <a:p>
            <a:pPr indent="-111601"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Una botnet può generare la quantità di traffico necessaria arruolando un gran numero di bot; in questo modo il traffico generato e le sue fonti sono distribuite e quindi meno rintracciabili. </a:t>
            </a:r>
            <a:endParaRPr/>
          </a:p>
          <a:p>
            <a:pPr indent="-111601"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Un attacco distribuito di questo tipo è chiamato attacco DDoS (Distributed Denial of Service).</a:t>
            </a:r>
            <a:endParaRPr/>
          </a:p>
        </p:txBody>
      </p:sp>
      <p:pic>
        <p:nvPicPr>
          <p:cNvPr id="617" name="Google Shape;617;p45"/>
          <p:cNvPicPr preferRelativeResize="0"/>
          <p:nvPr/>
        </p:nvPicPr>
        <p:blipFill rotWithShape="1">
          <a:blip r:embed="rId3">
            <a:alphaModFix/>
          </a:blip>
          <a:srcRect b="0" l="0" r="0" t="0"/>
          <a:stretch/>
        </p:blipFill>
        <p:spPr>
          <a:xfrm>
            <a:off x="7277271" y="1875610"/>
            <a:ext cx="4483100" cy="3416300"/>
          </a:xfrm>
          <a:prstGeom prst="rect">
            <a:avLst/>
          </a:prstGeom>
          <a:noFill/>
          <a:ln>
            <a:noFill/>
          </a:ln>
        </p:spPr>
      </p:pic>
      <p:sp>
        <p:nvSpPr>
          <p:cNvPr id="618" name="Google Shape;618;p45"/>
          <p:cNvSpPr txBox="1"/>
          <p:nvPr/>
        </p:nvSpPr>
        <p:spPr>
          <a:xfrm>
            <a:off x="8273127" y="5594318"/>
            <a:ext cx="249138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entury Gothic"/>
                <a:ea typeface="Century Gothic"/>
                <a:cs typeface="Century Gothic"/>
                <a:sym typeface="Century Gothic"/>
              </a:rPr>
              <a:t>Un semplice attacco ping</a:t>
            </a:r>
            <a:endParaRPr sz="1800">
              <a:solidFill>
                <a:schemeClr val="dk1"/>
              </a:solidFill>
              <a:latin typeface="Century Gothic"/>
              <a:ea typeface="Century Gothic"/>
              <a:cs typeface="Century Gothic"/>
              <a:sym typeface="Century Gothic"/>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46"/>
          <p:cNvSpPr txBox="1"/>
          <p:nvPr>
            <p:ph type="ctrTitle"/>
          </p:nvPr>
        </p:nvSpPr>
        <p:spPr>
          <a:xfrm>
            <a:off x="638127" y="160322"/>
            <a:ext cx="6732237" cy="95270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Book Antiqua"/>
              <a:buNone/>
            </a:pPr>
            <a:r>
              <a:rPr lang="en-US">
                <a:solidFill>
                  <a:schemeClr val="accent1"/>
                </a:solidFill>
              </a:rPr>
              <a:t>Malware in base all'effetto desiderato</a:t>
            </a:r>
            <a:endParaRPr/>
          </a:p>
        </p:txBody>
      </p:sp>
      <p:sp>
        <p:nvSpPr>
          <p:cNvPr id="624" name="Google Shape;624;p46"/>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625" name="Google Shape;625;p46"/>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626" name="Google Shape;626;p46"/>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27" name="Google Shape;627;p46"/>
          <p:cNvSpPr txBox="1"/>
          <p:nvPr>
            <p:ph idx="1" type="body"/>
          </p:nvPr>
        </p:nvSpPr>
        <p:spPr>
          <a:xfrm>
            <a:off x="796322" y="1273349"/>
            <a:ext cx="5797550" cy="4620823"/>
          </a:xfrm>
          <a:prstGeom prst="rect">
            <a:avLst/>
          </a:prstGeom>
          <a:noFill/>
          <a:ln>
            <a:noFill/>
          </a:ln>
        </p:spPr>
        <p:txBody>
          <a:bodyPr anchorCtr="0" anchor="t" bIns="45700" lIns="0" spcFirstLastPara="1" rIns="0" wrap="square" tIns="45700">
            <a:normAutofit fontScale="92500" lnSpcReduction="20000"/>
          </a:bodyPr>
          <a:lstStyle/>
          <a:p>
            <a:pPr indent="-111601" lvl="0" marL="91440" rtl="0" algn="l">
              <a:lnSpc>
                <a:spcPct val="100000"/>
              </a:lnSpc>
              <a:spcBef>
                <a:spcPts val="0"/>
              </a:spcBef>
              <a:spcAft>
                <a:spcPts val="0"/>
              </a:spcAft>
              <a:buSzPct val="100000"/>
              <a:buFont typeface="Noto Sans Symbols"/>
              <a:buChar char="▪"/>
            </a:pPr>
            <a:r>
              <a:rPr lang="en-US" sz="1900" u="sng">
                <a:latin typeface="Century Gothic"/>
                <a:ea typeface="Century Gothic"/>
                <a:cs typeface="Century Gothic"/>
                <a:sym typeface="Century Gothic"/>
              </a:rPr>
              <a:t>Gli adware </a:t>
            </a:r>
            <a:r>
              <a:rPr lang="en-US" sz="1900">
                <a:latin typeface="Century Gothic"/>
                <a:ea typeface="Century Gothic"/>
                <a:cs typeface="Century Gothic"/>
                <a:sym typeface="Century Gothic"/>
              </a:rPr>
              <a:t>inviano pubblicità (per lo più indesiderata).</a:t>
            </a:r>
            <a:endParaRPr/>
          </a:p>
          <a:p>
            <a:pPr indent="-111601"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I software di </a:t>
            </a:r>
            <a:r>
              <a:rPr lang="en-US" sz="1900" u="sng">
                <a:latin typeface="Century Gothic"/>
                <a:ea typeface="Century Gothic"/>
                <a:cs typeface="Century Gothic"/>
                <a:sym typeface="Century Gothic"/>
              </a:rPr>
              <a:t>spam </a:t>
            </a:r>
            <a:r>
              <a:rPr lang="en-US" sz="1900">
                <a:latin typeface="Century Gothic"/>
                <a:ea typeface="Century Gothic"/>
                <a:cs typeface="Century Gothic"/>
                <a:sym typeface="Century Gothic"/>
              </a:rPr>
              <a:t>inviano un numero massiccio di messaggi (nella posta elettronica e in altri sistemi di messaggistica), probabilmente per scopi dannosi. </a:t>
            </a:r>
            <a:endParaRPr/>
          </a:p>
          <a:p>
            <a:pPr indent="-111601"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I messaggi </a:t>
            </a:r>
            <a:r>
              <a:rPr lang="en-US" sz="1900" u="sng">
                <a:latin typeface="Century Gothic"/>
                <a:ea typeface="Century Gothic"/>
                <a:cs typeface="Century Gothic"/>
                <a:sym typeface="Century Gothic"/>
              </a:rPr>
              <a:t>di Fishing </a:t>
            </a:r>
            <a:r>
              <a:rPr lang="en-US" sz="1900">
                <a:latin typeface="Century Gothic"/>
                <a:ea typeface="Century Gothic"/>
                <a:cs typeface="Century Gothic"/>
                <a:sym typeface="Century Gothic"/>
              </a:rPr>
              <a:t>costringono gli utenti a compiere azioni dannose, ad esempio ad aprire pagine web dannose o a scaricare cavalli di Troia.</a:t>
            </a:r>
            <a:endParaRPr/>
          </a:p>
          <a:p>
            <a:pPr indent="-111601" lvl="0" marL="91440" rtl="0" algn="l">
              <a:lnSpc>
                <a:spcPct val="100000"/>
              </a:lnSpc>
              <a:spcBef>
                <a:spcPts val="800"/>
              </a:spcBef>
              <a:spcAft>
                <a:spcPts val="0"/>
              </a:spcAft>
              <a:buSzPct val="100000"/>
              <a:buFont typeface="Noto Sans Symbols"/>
              <a:buChar char="▪"/>
            </a:pPr>
            <a:r>
              <a:rPr lang="en-US" sz="1900" u="sng">
                <a:latin typeface="Century Gothic"/>
                <a:ea typeface="Century Gothic"/>
                <a:cs typeface="Century Gothic"/>
                <a:sym typeface="Century Gothic"/>
              </a:rPr>
              <a:t>Gli spyware </a:t>
            </a:r>
            <a:r>
              <a:rPr lang="en-US" sz="1900">
                <a:latin typeface="Century Gothic"/>
                <a:ea typeface="Century Gothic"/>
                <a:cs typeface="Century Gothic"/>
                <a:sym typeface="Century Gothic"/>
              </a:rPr>
              <a:t>registrano le azioni di un utente umano su un computer per raccogliere dati sensibili. Gli spyware possono essere costituiti da più componenti che utilizzano metodi diversi per raccogliere dati. Un </a:t>
            </a:r>
            <a:r>
              <a:rPr lang="en-US" sz="1900" u="sng">
                <a:latin typeface="Century Gothic"/>
                <a:ea typeface="Century Gothic"/>
                <a:cs typeface="Century Gothic"/>
                <a:sym typeface="Century Gothic"/>
              </a:rPr>
              <a:t>keylogger </a:t>
            </a:r>
            <a:r>
              <a:rPr lang="en-US" sz="1900">
                <a:latin typeface="Century Gothic"/>
                <a:ea typeface="Century Gothic"/>
                <a:cs typeface="Century Gothic"/>
                <a:sym typeface="Century Gothic"/>
              </a:rPr>
              <a:t>registra la sequenza dei tasti premuti sulla tastiera utilizzando vari metodi, ad esempio infiltrandosi nel software della tastiera, registrando il suono (leggermente diverso) di ogni tasto, scattando foto dello schermo, ecc. Lo spyware può anche utilizzare la fotocamera e il microfono di un telefono cellulare o di un computer portatile.</a:t>
            </a:r>
            <a:endParaRPr/>
          </a:p>
          <a:p>
            <a:pPr indent="0" lvl="0" marL="91440" rtl="0" algn="l">
              <a:lnSpc>
                <a:spcPct val="100000"/>
              </a:lnSpc>
              <a:spcBef>
                <a:spcPts val="800"/>
              </a:spcBef>
              <a:spcAft>
                <a:spcPts val="0"/>
              </a:spcAft>
              <a:buSzPct val="100000"/>
              <a:buFont typeface="Noto Sans Symbols"/>
              <a:buNone/>
            </a:pPr>
            <a:r>
              <a:t/>
            </a:r>
            <a:endParaRPr sz="1900">
              <a:latin typeface="Century Gothic"/>
              <a:ea typeface="Century Gothic"/>
              <a:cs typeface="Century Gothic"/>
              <a:sym typeface="Century Gothic"/>
            </a:endParaRPr>
          </a:p>
        </p:txBody>
      </p:sp>
      <p:pic>
        <p:nvPicPr>
          <p:cNvPr descr="A painting of a group of people&#10;&#10;Description automatically generated" id="628" name="Google Shape;628;p46"/>
          <p:cNvPicPr preferRelativeResize="0"/>
          <p:nvPr>
            <p:ph idx="2" type="pic"/>
          </p:nvPr>
        </p:nvPicPr>
        <p:blipFill rotWithShape="1">
          <a:blip r:embed="rId4">
            <a:alphaModFix/>
          </a:blip>
          <a:srcRect b="12037" l="0" r="0" t="12038"/>
          <a:stretch/>
        </p:blipFill>
        <p:spPr>
          <a:xfrm flipH="1">
            <a:off x="7163691" y="0"/>
            <a:ext cx="5024825" cy="6858000"/>
          </a:xfrm>
          <a:prstGeom prst="rect">
            <a:avLst/>
          </a:prstGeom>
          <a:solidFill>
            <a:schemeClr val="lt2"/>
          </a:solid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47"/>
          <p:cNvSpPr txBox="1"/>
          <p:nvPr>
            <p:ph type="ctrTitle"/>
          </p:nvPr>
        </p:nvSpPr>
        <p:spPr>
          <a:xfrm>
            <a:off x="638127" y="160322"/>
            <a:ext cx="6732237" cy="95270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Book Antiqua"/>
              <a:buNone/>
            </a:pPr>
            <a:r>
              <a:rPr lang="en-US">
                <a:solidFill>
                  <a:schemeClr val="accent1"/>
                </a:solidFill>
              </a:rPr>
              <a:t>Malware in base all'effetto desiderato</a:t>
            </a:r>
            <a:endParaRPr/>
          </a:p>
        </p:txBody>
      </p:sp>
      <p:sp>
        <p:nvSpPr>
          <p:cNvPr id="634" name="Google Shape;634;p47"/>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635" name="Google Shape;635;p47"/>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636" name="Google Shape;636;p47"/>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37" name="Google Shape;637;p47"/>
          <p:cNvSpPr txBox="1"/>
          <p:nvPr>
            <p:ph idx="1" type="body"/>
          </p:nvPr>
        </p:nvSpPr>
        <p:spPr>
          <a:xfrm>
            <a:off x="796322" y="1273349"/>
            <a:ext cx="5797550" cy="4620823"/>
          </a:xfrm>
          <a:prstGeom prst="rect">
            <a:avLst/>
          </a:prstGeom>
          <a:noFill/>
          <a:ln>
            <a:noFill/>
          </a:ln>
        </p:spPr>
        <p:txBody>
          <a:bodyPr anchorCtr="0" anchor="t" bIns="45700" lIns="0" spcFirstLastPara="1" rIns="0" wrap="square" tIns="45700">
            <a:normAutofit fontScale="85000" lnSpcReduction="10000"/>
          </a:bodyPr>
          <a:lstStyle/>
          <a:p>
            <a:pPr indent="-102552" lvl="0" marL="91440" rtl="0" algn="l">
              <a:lnSpc>
                <a:spcPct val="100000"/>
              </a:lnSpc>
              <a:spcBef>
                <a:spcPts val="0"/>
              </a:spcBef>
              <a:spcAft>
                <a:spcPts val="0"/>
              </a:spcAft>
              <a:buSzPct val="100000"/>
              <a:buFont typeface="Noto Sans Symbols"/>
              <a:buChar char="▪"/>
            </a:pPr>
            <a:r>
              <a:rPr lang="en-US" sz="1900">
                <a:latin typeface="Century Gothic"/>
                <a:ea typeface="Century Gothic"/>
                <a:cs typeface="Century Gothic"/>
                <a:sym typeface="Century Gothic"/>
              </a:rPr>
              <a:t>Una </a:t>
            </a:r>
            <a:r>
              <a:rPr lang="en-US" sz="1900" u="sng">
                <a:latin typeface="Century Gothic"/>
                <a:ea typeface="Century Gothic"/>
                <a:cs typeface="Century Gothic"/>
                <a:sym typeface="Century Gothic"/>
              </a:rPr>
              <a:t>backdoor </a:t>
            </a:r>
            <a:r>
              <a:rPr lang="en-US" sz="1900">
                <a:latin typeface="Century Gothic"/>
                <a:ea typeface="Century Gothic"/>
                <a:cs typeface="Century Gothic"/>
                <a:sym typeface="Century Gothic"/>
              </a:rPr>
              <a:t>consente a un utente non autorizzato di accedere a un sistema. Le backdoor sono state utilizzate dal personale addetto alla manutenzione dei computer. Si dice che le forze dell'ordine e i servizi segreti siano in grado di utilizzare backdoor in alcuni dispositivi, compresi i telefoni cellulari.</a:t>
            </a:r>
            <a:endParaRPr/>
          </a:p>
          <a:p>
            <a:pPr indent="-102552"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Un </a:t>
            </a:r>
            <a:r>
              <a:rPr lang="en-US" sz="1900" u="sng">
                <a:latin typeface="Century Gothic"/>
                <a:ea typeface="Century Gothic"/>
                <a:cs typeface="Century Gothic"/>
                <a:sym typeface="Century Gothic"/>
              </a:rPr>
              <a:t>rootkit </a:t>
            </a:r>
            <a:r>
              <a:rPr lang="en-US" sz="1900">
                <a:latin typeface="Century Gothic"/>
                <a:ea typeface="Century Gothic"/>
                <a:cs typeface="Century Gothic"/>
                <a:sym typeface="Century Gothic"/>
              </a:rPr>
              <a:t>è un software che consente il controllo di un computer da parte di un utente remoto non autorizzato. Un rootkit può includere vari componenti dannosi e mezzi per eliminare le tracce delle azioni dannose. Alcuni rootkit installano persino un software antivirus sul computer vittima per impedire ad altri malware di prendere il controllo.</a:t>
            </a:r>
            <a:endParaRPr/>
          </a:p>
          <a:p>
            <a:pPr indent="-102552" lvl="0" marL="91440" rtl="0" algn="l">
              <a:lnSpc>
                <a:spcPct val="100000"/>
              </a:lnSpc>
              <a:spcBef>
                <a:spcPts val="800"/>
              </a:spcBef>
              <a:spcAft>
                <a:spcPts val="0"/>
              </a:spcAft>
              <a:buSzPct val="100000"/>
              <a:buFont typeface="Noto Sans Symbols"/>
              <a:buChar char="▪"/>
            </a:pPr>
            <a:r>
              <a:rPr lang="en-US" sz="1900" u="sng">
                <a:latin typeface="Century Gothic"/>
                <a:ea typeface="Century Gothic"/>
                <a:cs typeface="Century Gothic"/>
                <a:sym typeface="Century Gothic"/>
              </a:rPr>
              <a:t>I ransomware </a:t>
            </a:r>
            <a:r>
              <a:rPr lang="en-US" sz="1900">
                <a:latin typeface="Century Gothic"/>
                <a:ea typeface="Century Gothic"/>
                <a:cs typeface="Century Gothic"/>
                <a:sym typeface="Century Gothic"/>
              </a:rPr>
              <a:t>criptano i dati critici di un sistema e chiedono un riscatto prima di fornire la chiave di decrittazione.</a:t>
            </a:r>
            <a:endParaRPr/>
          </a:p>
          <a:p>
            <a:pPr indent="-102552"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La </a:t>
            </a:r>
            <a:r>
              <a:rPr lang="en-US" sz="1900" u="sng">
                <a:latin typeface="Century Gothic"/>
                <a:ea typeface="Century Gothic"/>
                <a:cs typeface="Century Gothic"/>
                <a:sym typeface="Century Gothic"/>
              </a:rPr>
              <a:t>minaccia persistente avanzata </a:t>
            </a:r>
            <a:r>
              <a:rPr lang="en-US" sz="1900">
                <a:latin typeface="Century Gothic"/>
                <a:ea typeface="Century Gothic"/>
                <a:cs typeface="Century Gothic"/>
                <a:sym typeface="Century Gothic"/>
              </a:rPr>
              <a:t>(APT) è un attacco complesso che utilizza tutte le metodologie, le risorse e gli strumenti necessari per raggiungere un obiettivo. Una APT può essere portata avanti sia da potenti gruppi criminali sia da agenzie statali.</a:t>
            </a:r>
            <a:endParaRPr/>
          </a:p>
          <a:p>
            <a:pPr indent="0" lvl="0" marL="91440" rtl="0" algn="l">
              <a:lnSpc>
                <a:spcPct val="100000"/>
              </a:lnSpc>
              <a:spcBef>
                <a:spcPts val="800"/>
              </a:spcBef>
              <a:spcAft>
                <a:spcPts val="0"/>
              </a:spcAft>
              <a:buSzPct val="100000"/>
              <a:buFont typeface="Noto Sans Symbols"/>
              <a:buNone/>
            </a:pPr>
            <a:r>
              <a:t/>
            </a:r>
            <a:endParaRPr sz="1900">
              <a:latin typeface="Century Gothic"/>
              <a:ea typeface="Century Gothic"/>
              <a:cs typeface="Century Gothic"/>
              <a:sym typeface="Century Gothic"/>
            </a:endParaRPr>
          </a:p>
          <a:p>
            <a:pPr indent="0" lvl="0" marL="91440" rtl="0" algn="l">
              <a:lnSpc>
                <a:spcPct val="100000"/>
              </a:lnSpc>
              <a:spcBef>
                <a:spcPts val="800"/>
              </a:spcBef>
              <a:spcAft>
                <a:spcPts val="0"/>
              </a:spcAft>
              <a:buSzPct val="100000"/>
              <a:buFont typeface="Noto Sans Symbols"/>
              <a:buNone/>
            </a:pPr>
            <a:r>
              <a:t/>
            </a:r>
            <a:endParaRPr sz="1900">
              <a:latin typeface="Century Gothic"/>
              <a:ea typeface="Century Gothic"/>
              <a:cs typeface="Century Gothic"/>
              <a:sym typeface="Century Gothic"/>
            </a:endParaRPr>
          </a:p>
        </p:txBody>
      </p:sp>
      <p:pic>
        <p:nvPicPr>
          <p:cNvPr descr="A painting of a group of people&#10;&#10;Description automatically generated" id="638" name="Google Shape;638;p47"/>
          <p:cNvPicPr preferRelativeResize="0"/>
          <p:nvPr>
            <p:ph idx="2" type="pic"/>
          </p:nvPr>
        </p:nvPicPr>
        <p:blipFill rotWithShape="1">
          <a:blip r:embed="rId4">
            <a:alphaModFix/>
          </a:blip>
          <a:srcRect b="12037" l="0" r="0" t="12038"/>
          <a:stretch/>
        </p:blipFill>
        <p:spPr>
          <a:xfrm flipH="1">
            <a:off x="7163691" y="0"/>
            <a:ext cx="5024825" cy="6858000"/>
          </a:xfrm>
          <a:prstGeom prst="rect">
            <a:avLst/>
          </a:prstGeom>
          <a:solidFill>
            <a:schemeClr val="lt2"/>
          </a:solid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48"/>
          <p:cNvSpPr txBox="1"/>
          <p:nvPr>
            <p:ph type="ctrTitle"/>
          </p:nvPr>
        </p:nvSpPr>
        <p:spPr>
          <a:xfrm>
            <a:off x="638127" y="160322"/>
            <a:ext cx="6732237" cy="95270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Book Antiqua"/>
              <a:buNone/>
            </a:pPr>
            <a:r>
              <a:rPr lang="en-US">
                <a:solidFill>
                  <a:schemeClr val="accent1"/>
                </a:solidFill>
              </a:rPr>
              <a:t>Guerra elettronica</a:t>
            </a:r>
            <a:endParaRPr/>
          </a:p>
        </p:txBody>
      </p:sp>
      <p:sp>
        <p:nvSpPr>
          <p:cNvPr id="645" name="Google Shape;645;p48"/>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646" name="Google Shape;646;p48"/>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647" name="Google Shape;647;p4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48" name="Google Shape;648;p48"/>
          <p:cNvSpPr txBox="1"/>
          <p:nvPr>
            <p:ph idx="1" type="body"/>
          </p:nvPr>
        </p:nvSpPr>
        <p:spPr>
          <a:xfrm>
            <a:off x="796322" y="1273349"/>
            <a:ext cx="5797550" cy="4620823"/>
          </a:xfrm>
          <a:prstGeom prst="rect">
            <a:avLst/>
          </a:prstGeom>
          <a:noFill/>
          <a:ln>
            <a:noFill/>
          </a:ln>
        </p:spPr>
        <p:txBody>
          <a:bodyPr anchorCtr="0" anchor="t" bIns="45700" lIns="0" spcFirstLastPara="1" rIns="0" wrap="square" tIns="45700">
            <a:normAutofit fontScale="92500"/>
          </a:bodyPr>
          <a:lstStyle/>
          <a:p>
            <a:pPr indent="-111601" lvl="0" marL="91440" rtl="0" algn="l">
              <a:lnSpc>
                <a:spcPct val="100000"/>
              </a:lnSpc>
              <a:spcBef>
                <a:spcPts val="0"/>
              </a:spcBef>
              <a:spcAft>
                <a:spcPts val="0"/>
              </a:spcAft>
              <a:buSzPct val="100000"/>
              <a:buFont typeface="Noto Sans Symbols"/>
              <a:buChar char="▪"/>
            </a:pPr>
            <a:r>
              <a:rPr lang="en-US" sz="1900">
                <a:latin typeface="Century Gothic"/>
                <a:ea typeface="Century Gothic"/>
                <a:cs typeface="Century Gothic"/>
                <a:sym typeface="Century Gothic"/>
              </a:rPr>
              <a:t>La </a:t>
            </a:r>
            <a:r>
              <a:rPr lang="en-US" sz="1900" u="sng">
                <a:latin typeface="Century Gothic"/>
                <a:ea typeface="Century Gothic"/>
                <a:cs typeface="Century Gothic"/>
                <a:sym typeface="Century Gothic"/>
              </a:rPr>
              <a:t>guerra elettronica </a:t>
            </a:r>
            <a:r>
              <a:rPr lang="en-US" sz="1900">
                <a:latin typeface="Century Gothic"/>
                <a:ea typeface="Century Gothic"/>
                <a:cs typeface="Century Gothic"/>
                <a:sym typeface="Century Gothic"/>
              </a:rPr>
              <a:t>si riferisce alle tecniche utilizzate nei conflitti militari. L'obiettivo è ostacolare l'utilizzo delle infrastrutture dell'avversario o distruggerle. </a:t>
            </a:r>
            <a:endParaRPr/>
          </a:p>
          <a:p>
            <a:pPr indent="-111601"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L'ostruzione delle comunicazioni wireless dell'avversario è un obiettivo classico della guerra elettronica. Un metodo comune di ostruzione è (oltre alla distruzione delle antenne) il </a:t>
            </a:r>
            <a:r>
              <a:rPr lang="en-US" sz="1900" u="sng">
                <a:latin typeface="Century Gothic"/>
                <a:ea typeface="Century Gothic"/>
                <a:cs typeface="Century Gothic"/>
                <a:sym typeface="Century Gothic"/>
              </a:rPr>
              <a:t>jamming</a:t>
            </a:r>
            <a:r>
              <a:rPr lang="en-US" sz="1900">
                <a:latin typeface="Century Gothic"/>
                <a:ea typeface="Century Gothic"/>
                <a:cs typeface="Century Gothic"/>
                <a:sym typeface="Century Gothic"/>
              </a:rPr>
              <a:t>, ossia forti emissioni sulle frequenze di comunicazione wireless dell'avversario. </a:t>
            </a:r>
            <a:endParaRPr/>
          </a:p>
          <a:p>
            <a:pPr indent="-111601"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La difesa comprende il </a:t>
            </a:r>
            <a:r>
              <a:rPr lang="en-US" sz="1900" u="sng">
                <a:latin typeface="Century Gothic"/>
                <a:ea typeface="Century Gothic"/>
                <a:cs typeface="Century Gothic"/>
                <a:sym typeface="Century Gothic"/>
              </a:rPr>
              <a:t>salto di frequenza</a:t>
            </a:r>
            <a:r>
              <a:rPr lang="en-US" sz="1900">
                <a:latin typeface="Century Gothic"/>
                <a:ea typeface="Century Gothic"/>
                <a:cs typeface="Century Gothic"/>
                <a:sym typeface="Century Gothic"/>
              </a:rPr>
              <a:t>, cioè la variazione della frequenza di trasmissione in modo pseudo-casuale, la </a:t>
            </a:r>
            <a:r>
              <a:rPr lang="en-US" sz="1900" u="sng">
                <a:latin typeface="Century Gothic"/>
                <a:ea typeface="Century Gothic"/>
                <a:cs typeface="Century Gothic"/>
                <a:sym typeface="Century Gothic"/>
              </a:rPr>
              <a:t>comunicazione a raffica</a:t>
            </a:r>
            <a:r>
              <a:rPr lang="en-US" sz="1900">
                <a:latin typeface="Century Gothic"/>
                <a:ea typeface="Century Gothic"/>
                <a:cs typeface="Century Gothic"/>
                <a:sym typeface="Century Gothic"/>
              </a:rPr>
              <a:t>, cioè la riduzione della durata del segnale, la riduzione della potenza, la limitazione delle proprietà spaziali con emissioni direzionali strette, ecc.</a:t>
            </a:r>
            <a:endParaRPr/>
          </a:p>
          <a:p>
            <a:pPr indent="0" lvl="0" marL="91440" rtl="0" algn="l">
              <a:lnSpc>
                <a:spcPct val="100000"/>
              </a:lnSpc>
              <a:spcBef>
                <a:spcPts val="800"/>
              </a:spcBef>
              <a:spcAft>
                <a:spcPts val="0"/>
              </a:spcAft>
              <a:buSzPct val="100000"/>
              <a:buFont typeface="Noto Sans Symbols"/>
              <a:buNone/>
            </a:pPr>
            <a:r>
              <a:t/>
            </a:r>
            <a:endParaRPr sz="1900">
              <a:latin typeface="Century Gothic"/>
              <a:ea typeface="Century Gothic"/>
              <a:cs typeface="Century Gothic"/>
              <a:sym typeface="Century Gothic"/>
            </a:endParaRPr>
          </a:p>
          <a:p>
            <a:pPr indent="0" lvl="0" marL="91440" rtl="0" algn="l">
              <a:lnSpc>
                <a:spcPct val="100000"/>
              </a:lnSpc>
              <a:spcBef>
                <a:spcPts val="800"/>
              </a:spcBef>
              <a:spcAft>
                <a:spcPts val="0"/>
              </a:spcAft>
              <a:buSzPct val="100000"/>
              <a:buFont typeface="Noto Sans Symbols"/>
              <a:buNone/>
            </a:pPr>
            <a:r>
              <a:t/>
            </a:r>
            <a:endParaRPr sz="1900">
              <a:latin typeface="Century Gothic"/>
              <a:ea typeface="Century Gothic"/>
              <a:cs typeface="Century Gothic"/>
              <a:sym typeface="Century Gothic"/>
            </a:endParaRPr>
          </a:p>
        </p:txBody>
      </p:sp>
      <p:pic>
        <p:nvPicPr>
          <p:cNvPr descr="A close-up of a plane&#10;&#10;Description automatically generated" id="649" name="Google Shape;649;p48"/>
          <p:cNvPicPr preferRelativeResize="0"/>
          <p:nvPr>
            <p:ph idx="2" type="pic"/>
          </p:nvPr>
        </p:nvPicPr>
        <p:blipFill rotWithShape="1">
          <a:blip r:embed="rId4">
            <a:alphaModFix/>
          </a:blip>
          <a:srcRect b="6701" l="0" r="0" t="6701"/>
          <a:stretch/>
        </p:blipFill>
        <p:spPr>
          <a:xfrm flipH="1">
            <a:off x="7163691" y="0"/>
            <a:ext cx="5024825" cy="6858000"/>
          </a:xfrm>
          <a:prstGeom prst="rect">
            <a:avLst/>
          </a:prstGeom>
          <a:solidFill>
            <a:schemeClr val="lt2"/>
          </a:solid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49"/>
          <p:cNvSpPr txBox="1"/>
          <p:nvPr>
            <p:ph type="ctrTitle"/>
          </p:nvPr>
        </p:nvSpPr>
        <p:spPr>
          <a:xfrm>
            <a:off x="638127" y="160322"/>
            <a:ext cx="6732237" cy="952706"/>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Book Antiqua"/>
              <a:buNone/>
            </a:pPr>
            <a:r>
              <a:rPr lang="en-US">
                <a:solidFill>
                  <a:schemeClr val="accent1"/>
                </a:solidFill>
              </a:rPr>
              <a:t>Guerra elettronica: disturbo e spoofing dei satelliti</a:t>
            </a:r>
            <a:endParaRPr/>
          </a:p>
        </p:txBody>
      </p:sp>
      <p:sp>
        <p:nvSpPr>
          <p:cNvPr id="656" name="Google Shape;656;p49"/>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657" name="Google Shape;657;p49"/>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658" name="Google Shape;658;p4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59" name="Google Shape;659;p49"/>
          <p:cNvSpPr txBox="1"/>
          <p:nvPr>
            <p:ph idx="1" type="body"/>
          </p:nvPr>
        </p:nvSpPr>
        <p:spPr>
          <a:xfrm>
            <a:off x="796322" y="1273349"/>
            <a:ext cx="5797550" cy="4620823"/>
          </a:xfrm>
          <a:prstGeom prst="rect">
            <a:avLst/>
          </a:prstGeom>
          <a:noFill/>
          <a:ln>
            <a:noFill/>
          </a:ln>
        </p:spPr>
        <p:txBody>
          <a:bodyPr anchorCtr="0" anchor="t" bIns="45700" lIns="0" spcFirstLastPara="1" rIns="0" wrap="square" tIns="45700">
            <a:normAutofit fontScale="77500" lnSpcReduction="20000"/>
          </a:bodyPr>
          <a:lstStyle/>
          <a:p>
            <a:pPr indent="-93503" lvl="0" marL="91440" rtl="0" algn="l">
              <a:lnSpc>
                <a:spcPct val="100000"/>
              </a:lnSpc>
              <a:spcBef>
                <a:spcPts val="0"/>
              </a:spcBef>
              <a:spcAft>
                <a:spcPts val="0"/>
              </a:spcAft>
              <a:buSzPct val="100000"/>
              <a:buFont typeface="Noto Sans Symbols"/>
              <a:buChar char="▪"/>
            </a:pPr>
            <a:r>
              <a:rPr lang="en-US" sz="1900">
                <a:latin typeface="Century Gothic"/>
                <a:ea typeface="Century Gothic"/>
                <a:cs typeface="Century Gothic"/>
                <a:sym typeface="Century Gothic"/>
              </a:rPr>
              <a:t>I dispositivi </a:t>
            </a:r>
            <a:r>
              <a:rPr lang="en-US" sz="1900" u="sng">
                <a:latin typeface="Century Gothic"/>
                <a:ea typeface="Century Gothic"/>
                <a:cs typeface="Century Gothic"/>
                <a:sym typeface="Century Gothic"/>
              </a:rPr>
              <a:t>di disturbo </a:t>
            </a:r>
            <a:r>
              <a:rPr lang="en-US" sz="1900">
                <a:latin typeface="Century Gothic"/>
                <a:ea typeface="Century Gothic"/>
                <a:cs typeface="Century Gothic"/>
                <a:sym typeface="Century Gothic"/>
              </a:rPr>
              <a:t>possono emettere segnali a radiofrequenza che sovrastano i segnali GPS legittimi sul lato del ricevitore. Lo scopo di questo attacco è quello di rendere il posizionamento inaccurato o inaffidabile.</a:t>
            </a:r>
            <a:endParaRPr/>
          </a:p>
          <a:p>
            <a:pPr indent="-93503"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La generazione di </a:t>
            </a:r>
            <a:r>
              <a:rPr lang="en-US" sz="1900" u="sng">
                <a:latin typeface="Century Gothic"/>
                <a:ea typeface="Century Gothic"/>
                <a:cs typeface="Century Gothic"/>
                <a:sym typeface="Century Gothic"/>
              </a:rPr>
              <a:t>falsi segnali satellitari di navigazione </a:t>
            </a:r>
            <a:r>
              <a:rPr lang="en-US" sz="1900">
                <a:latin typeface="Century Gothic"/>
                <a:ea typeface="Century Gothic"/>
                <a:cs typeface="Century Gothic"/>
                <a:sym typeface="Century Gothic"/>
              </a:rPr>
              <a:t>può coprire un'area (a seconda della potenza del segnale anomalo) e sostituire i segnali legittimi. Il posizionamento diventa falso e la navigazione può essere fuorviata. </a:t>
            </a:r>
            <a:endParaRPr/>
          </a:p>
          <a:p>
            <a:pPr indent="-93503"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Sia il disturbo che la sostituzione del segnale satellitare possono essere eseguiti da agenti locali che non sono in grado di individuare le fonti dei segnali.</a:t>
            </a:r>
            <a:endParaRPr/>
          </a:p>
          <a:p>
            <a:pPr indent="-93503"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I proprietari di un sistema satellitare (Stati o gruppi di Stati) possono degradare selettivamente i loro servizi. Negli anni Novanta (e prima del 1° maggio 2000) l'accuratezza della posizione del GPS era degradata selettivamente dal suo proprietario, gli Stati Uniti, che induceva un errore pseudorandom fino a 100 metri agli utenti comuni e, a volte, poteva negare l'accesso a utenti selezionati. Russia, Cina, India, Giappone e Unione Europea hanno successivamente sviluppato i propri sistemi di navigazione satellitare.</a:t>
            </a:r>
            <a:endParaRPr/>
          </a:p>
          <a:p>
            <a:pPr indent="-93503"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Le navi possono sempre utilizzare mezzi di navigazione alternativi (anche sestanti), se il problema viene diagnosticato.</a:t>
            </a:r>
            <a:endParaRPr/>
          </a:p>
          <a:p>
            <a:pPr indent="0" lvl="0" marL="0" rtl="0" algn="l">
              <a:lnSpc>
                <a:spcPct val="100000"/>
              </a:lnSpc>
              <a:spcBef>
                <a:spcPts val="800"/>
              </a:spcBef>
              <a:spcAft>
                <a:spcPts val="0"/>
              </a:spcAft>
              <a:buSzPct val="100000"/>
              <a:buNone/>
            </a:pPr>
            <a:r>
              <a:t/>
            </a:r>
            <a:endParaRPr sz="1900">
              <a:latin typeface="Century Gothic"/>
              <a:ea typeface="Century Gothic"/>
              <a:cs typeface="Century Gothic"/>
              <a:sym typeface="Century Gothic"/>
            </a:endParaRPr>
          </a:p>
          <a:p>
            <a:pPr indent="0" lvl="0" marL="91440" rtl="0" algn="l">
              <a:lnSpc>
                <a:spcPct val="100000"/>
              </a:lnSpc>
              <a:spcBef>
                <a:spcPts val="800"/>
              </a:spcBef>
              <a:spcAft>
                <a:spcPts val="0"/>
              </a:spcAft>
              <a:buSzPct val="100000"/>
              <a:buFont typeface="Noto Sans Symbols"/>
              <a:buNone/>
            </a:pPr>
            <a:r>
              <a:t/>
            </a:r>
            <a:endParaRPr sz="1900">
              <a:latin typeface="Century Gothic"/>
              <a:ea typeface="Century Gothic"/>
              <a:cs typeface="Century Gothic"/>
              <a:sym typeface="Century Gothic"/>
            </a:endParaRPr>
          </a:p>
          <a:p>
            <a:pPr indent="0" lvl="0" marL="91440" rtl="0" algn="l">
              <a:lnSpc>
                <a:spcPct val="100000"/>
              </a:lnSpc>
              <a:spcBef>
                <a:spcPts val="800"/>
              </a:spcBef>
              <a:spcAft>
                <a:spcPts val="0"/>
              </a:spcAft>
              <a:buSzPct val="100000"/>
              <a:buFont typeface="Noto Sans Symbols"/>
              <a:buNone/>
            </a:pPr>
            <a:r>
              <a:t/>
            </a:r>
            <a:endParaRPr sz="1900">
              <a:latin typeface="Century Gothic"/>
              <a:ea typeface="Century Gothic"/>
              <a:cs typeface="Century Gothic"/>
              <a:sym typeface="Century Gothic"/>
            </a:endParaRPr>
          </a:p>
          <a:p>
            <a:pPr indent="0" lvl="0" marL="91440" rtl="0" algn="l">
              <a:lnSpc>
                <a:spcPct val="100000"/>
              </a:lnSpc>
              <a:spcBef>
                <a:spcPts val="800"/>
              </a:spcBef>
              <a:spcAft>
                <a:spcPts val="0"/>
              </a:spcAft>
              <a:buSzPct val="100000"/>
              <a:buFont typeface="Noto Sans Symbols"/>
              <a:buNone/>
            </a:pPr>
            <a:r>
              <a:t/>
            </a:r>
            <a:endParaRPr sz="1900">
              <a:latin typeface="Century Gothic"/>
              <a:ea typeface="Century Gothic"/>
              <a:cs typeface="Century Gothic"/>
              <a:sym typeface="Century Gothic"/>
            </a:endParaRPr>
          </a:p>
        </p:txBody>
      </p:sp>
      <p:pic>
        <p:nvPicPr>
          <p:cNvPr descr="A satellite in space with a satellite&#10;&#10;Description automatically generated" id="660" name="Google Shape;660;p49"/>
          <p:cNvPicPr preferRelativeResize="0"/>
          <p:nvPr>
            <p:ph idx="2" type="pic"/>
          </p:nvPr>
        </p:nvPicPr>
        <p:blipFill rotWithShape="1">
          <a:blip r:embed="rId4">
            <a:alphaModFix/>
          </a:blip>
          <a:srcRect b="13841" l="0" r="0" t="13842"/>
          <a:stretch/>
        </p:blipFill>
        <p:spPr>
          <a:xfrm flipH="1">
            <a:off x="7163691" y="0"/>
            <a:ext cx="5024825" cy="6858000"/>
          </a:xfrm>
          <a:prstGeom prst="rect">
            <a:avLst/>
          </a:prstGeom>
          <a:solidFill>
            <a:schemeClr val="lt2"/>
          </a:solid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5"/>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Proposte di valore</a:t>
            </a:r>
            <a:endParaRPr/>
          </a:p>
        </p:txBody>
      </p:sp>
      <p:sp>
        <p:nvSpPr>
          <p:cNvPr id="170" name="Google Shape;170;p5"/>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Vantaggi per i partecipanti</a:t>
            </a:r>
            <a:endParaRPr/>
          </a:p>
        </p:txBody>
      </p:sp>
      <p:sp>
        <p:nvSpPr>
          <p:cNvPr id="171" name="Google Shape;171;p5"/>
          <p:cNvSpPr txBox="1"/>
          <p:nvPr>
            <p:ph idx="3" type="body"/>
          </p:nvPr>
        </p:nvSpPr>
        <p:spPr>
          <a:xfrm>
            <a:off x="6498130" y="1977016"/>
            <a:ext cx="5541470" cy="3141635"/>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200"/>
              <a:buChar char="o"/>
            </a:pPr>
            <a:r>
              <a:rPr lang="en-US" sz="1200"/>
              <a:t>Il modulo offre lo stato dell'arte della tecnologia di cybersecurity e degli aspetti di gestione del rischio, pertinenti al settore marittimo.</a:t>
            </a:r>
            <a:endParaRPr/>
          </a:p>
          <a:p>
            <a:pPr indent="-274320" lvl="0" marL="274320" rtl="0" algn="l">
              <a:lnSpc>
                <a:spcPct val="100000"/>
              </a:lnSpc>
              <a:spcBef>
                <a:spcPts val="1200"/>
              </a:spcBef>
              <a:spcAft>
                <a:spcPts val="0"/>
              </a:spcAft>
              <a:buSzPts val="1200"/>
              <a:buChar char="o"/>
            </a:pPr>
            <a:r>
              <a:rPr lang="en-US" sz="1200"/>
              <a:t>I fattori normativi, tecnologici e umani sono discussi in quanto influenzano gli aspetti strategici e operativi di una compagnia di navigazione.</a:t>
            </a:r>
            <a:endParaRPr/>
          </a:p>
          <a:p>
            <a:pPr indent="-274320" lvl="0" marL="274320" rtl="0" algn="l">
              <a:lnSpc>
                <a:spcPct val="100000"/>
              </a:lnSpc>
              <a:spcBef>
                <a:spcPts val="1200"/>
              </a:spcBef>
              <a:spcAft>
                <a:spcPts val="0"/>
              </a:spcAft>
              <a:buSzPts val="1200"/>
              <a:buChar char="o"/>
            </a:pPr>
            <a:r>
              <a:rPr lang="en-US" sz="1200"/>
              <a:t>Il livello del modulo di formazione è Base</a:t>
            </a:r>
            <a:endParaRPr/>
          </a:p>
          <a:p>
            <a:pPr indent="-274320" lvl="1" marL="274320" rtl="0" algn="l">
              <a:lnSpc>
                <a:spcPct val="100000"/>
              </a:lnSpc>
              <a:spcBef>
                <a:spcPts val="1200"/>
              </a:spcBef>
              <a:spcAft>
                <a:spcPts val="0"/>
              </a:spcAft>
              <a:buClr>
                <a:schemeClr val="lt1"/>
              </a:buClr>
              <a:buSzPts val="1200"/>
              <a:buChar char="o"/>
            </a:pPr>
            <a:r>
              <a:rPr lang="en-US"/>
              <a:t>Radicati con il Quadro europeo delle competenze di cybersecurity</a:t>
            </a:r>
            <a:endParaRPr/>
          </a:p>
          <a:p>
            <a:pPr indent="-274320" lvl="1" marL="274320" rtl="0" algn="l">
              <a:lnSpc>
                <a:spcPct val="100000"/>
              </a:lnSpc>
              <a:spcBef>
                <a:spcPts val="1000"/>
              </a:spcBef>
              <a:spcAft>
                <a:spcPts val="0"/>
              </a:spcAft>
              <a:buClr>
                <a:schemeClr val="lt1"/>
              </a:buClr>
              <a:buSzPts val="1200"/>
              <a:buChar char="o"/>
            </a:pPr>
            <a:r>
              <a:rPr lang="en-US"/>
              <a:t>Approfondimenti all'avanguardia da parte di esperti del settore e del mondo accademico</a:t>
            </a:r>
            <a:endParaRPr/>
          </a:p>
          <a:p>
            <a:pPr indent="-274320" lvl="1" marL="274320" rtl="0" algn="l">
              <a:lnSpc>
                <a:spcPct val="100000"/>
              </a:lnSpc>
              <a:spcBef>
                <a:spcPts val="1000"/>
              </a:spcBef>
              <a:spcAft>
                <a:spcPts val="0"/>
              </a:spcAft>
              <a:buClr>
                <a:schemeClr val="lt1"/>
              </a:buClr>
              <a:buSzPts val="1200"/>
              <a:buChar char="o"/>
            </a:pPr>
            <a:r>
              <a:rPr lang="en-US"/>
              <a:t>Sviluppo delle conoscenze e delle competenze, nonché avanzamento di carriera. </a:t>
            </a:r>
            <a:endParaRPr/>
          </a:p>
          <a:p>
            <a:pPr indent="-198120" lvl="0" marL="274320" rtl="0" algn="l">
              <a:lnSpc>
                <a:spcPct val="100000"/>
              </a:lnSpc>
              <a:spcBef>
                <a:spcPts val="1000"/>
              </a:spcBef>
              <a:spcAft>
                <a:spcPts val="0"/>
              </a:spcAft>
              <a:buSzPts val="1200"/>
              <a:buNone/>
            </a:pPr>
            <a:r>
              <a:t/>
            </a:r>
            <a:endParaRPr sz="1200"/>
          </a:p>
          <a:p>
            <a:pPr indent="0" lvl="0" marL="0" rtl="0" algn="l">
              <a:lnSpc>
                <a:spcPct val="100000"/>
              </a:lnSpc>
              <a:spcBef>
                <a:spcPts val="1200"/>
              </a:spcBef>
              <a:spcAft>
                <a:spcPts val="0"/>
              </a:spcAft>
              <a:buSzPts val="1200"/>
              <a:buNone/>
            </a:pPr>
            <a:r>
              <a:t/>
            </a:r>
            <a:endParaRPr sz="1200"/>
          </a:p>
        </p:txBody>
      </p:sp>
      <p:cxnSp>
        <p:nvCxnSpPr>
          <p:cNvPr id="172" name="Google Shape;172;p5"/>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73" name="Google Shape;173;p5"/>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group of people looking at a sign" id="174" name="Google Shape;174;p5"/>
          <p:cNvPicPr preferRelativeResize="0"/>
          <p:nvPr>
            <p:ph idx="2" type="pic"/>
          </p:nvPr>
        </p:nvPicPr>
        <p:blipFill rotWithShape="1">
          <a:blip r:embed="rId3">
            <a:alphaModFix/>
          </a:blip>
          <a:srcRect b="0" l="6288" r="6287" t="0"/>
          <a:stretch/>
        </p:blipFill>
        <p:spPr>
          <a:xfrm>
            <a:off x="0" y="-2235"/>
            <a:ext cx="5840730" cy="6862275"/>
          </a:xfrm>
          <a:prstGeom prst="rect">
            <a:avLst/>
          </a:prstGeom>
          <a:solidFill>
            <a:schemeClr val="lt2"/>
          </a:solid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50"/>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lnSpcReduction="10000"/>
          </a:bodyPr>
          <a:lstStyle/>
          <a:p>
            <a:pPr indent="0" lvl="0" marL="0" rtl="0" algn="l">
              <a:lnSpc>
                <a:spcPct val="100000"/>
              </a:lnSpc>
              <a:spcBef>
                <a:spcPts val="0"/>
              </a:spcBef>
              <a:spcAft>
                <a:spcPts val="0"/>
              </a:spcAft>
              <a:buSzPts val="2400"/>
              <a:buNone/>
            </a:pPr>
            <a:r>
              <a:rPr lang="en-US"/>
              <a:t>Obiettivi di attacco nel settore marittimo</a:t>
            </a:r>
            <a:endParaRPr/>
          </a:p>
        </p:txBody>
      </p:sp>
      <p:sp>
        <p:nvSpPr>
          <p:cNvPr id="666" name="Google Shape;666;p50"/>
          <p:cNvSpPr txBox="1"/>
          <p:nvPr>
            <p:ph idx="3" type="body"/>
          </p:nvPr>
        </p:nvSpPr>
        <p:spPr>
          <a:xfrm>
            <a:off x="6498130" y="1977016"/>
            <a:ext cx="5265502" cy="4448497"/>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2400"/>
              <a:buChar char="o"/>
            </a:pPr>
            <a:r>
              <a:rPr lang="en-US" sz="2400"/>
              <a:t>Sistemi informativi aziendali e sistemi di logistica delle merci</a:t>
            </a:r>
            <a:endParaRPr/>
          </a:p>
          <a:p>
            <a:pPr indent="-274320" lvl="0" marL="274320" rtl="0" algn="l">
              <a:lnSpc>
                <a:spcPct val="100000"/>
              </a:lnSpc>
              <a:spcBef>
                <a:spcPts val="1200"/>
              </a:spcBef>
              <a:spcAft>
                <a:spcPts val="0"/>
              </a:spcAft>
              <a:buSzPts val="2400"/>
              <a:buChar char="o"/>
            </a:pPr>
            <a:r>
              <a:rPr lang="en-US" sz="2400"/>
              <a:t>Operazioni a bordo e a terra</a:t>
            </a:r>
            <a:endParaRPr/>
          </a:p>
          <a:p>
            <a:pPr indent="-274320" lvl="0" marL="274320" rtl="0" algn="l">
              <a:lnSpc>
                <a:spcPct val="100000"/>
              </a:lnSpc>
              <a:spcBef>
                <a:spcPts val="1200"/>
              </a:spcBef>
              <a:spcAft>
                <a:spcPts val="0"/>
              </a:spcAft>
              <a:buSzPts val="2400"/>
              <a:buChar char="o"/>
            </a:pPr>
            <a:r>
              <a:rPr lang="en-US" sz="2400"/>
              <a:t>Cargo</a:t>
            </a:r>
            <a:endParaRPr/>
          </a:p>
          <a:p>
            <a:pPr indent="-274320" lvl="0" marL="274320" rtl="0" algn="l">
              <a:lnSpc>
                <a:spcPct val="100000"/>
              </a:lnSpc>
              <a:spcBef>
                <a:spcPts val="1200"/>
              </a:spcBef>
              <a:spcAft>
                <a:spcPts val="0"/>
              </a:spcAft>
              <a:buSzPts val="2400"/>
              <a:buChar char="o"/>
            </a:pPr>
            <a:r>
              <a:rPr lang="en-US" sz="2400"/>
              <a:t>Passeggeri ed equipaggio</a:t>
            </a:r>
            <a:endParaRPr/>
          </a:p>
        </p:txBody>
      </p:sp>
      <p:cxnSp>
        <p:nvCxnSpPr>
          <p:cNvPr id="667" name="Google Shape;667;p50"/>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668" name="Google Shape;668;p50"/>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large ship in the ocean&#10;&#10;Description automatically generated" id="669" name="Google Shape;669;p50"/>
          <p:cNvPicPr preferRelativeResize="0"/>
          <p:nvPr>
            <p:ph idx="2" type="pic"/>
          </p:nvPr>
        </p:nvPicPr>
        <p:blipFill rotWithShape="1">
          <a:blip r:embed="rId3">
            <a:alphaModFix/>
          </a:blip>
          <a:srcRect b="0" l="5179" r="5178" t="0"/>
          <a:stretch/>
        </p:blipFill>
        <p:spPr>
          <a:xfrm>
            <a:off x="8716" y="-21997"/>
            <a:ext cx="5840730" cy="6862275"/>
          </a:xfrm>
          <a:prstGeom prst="rect">
            <a:avLst/>
          </a:prstGeom>
          <a:solidFill>
            <a:schemeClr val="lt2"/>
          </a:solid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51"/>
          <p:cNvSpPr txBox="1"/>
          <p:nvPr>
            <p:ph type="ctrTitle"/>
          </p:nvPr>
        </p:nvSpPr>
        <p:spPr>
          <a:xfrm>
            <a:off x="796322" y="320040"/>
            <a:ext cx="6732237" cy="139449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Book Antiqua"/>
              <a:buNone/>
            </a:pPr>
            <a:r>
              <a:rPr lang="en-US">
                <a:solidFill>
                  <a:schemeClr val="accent1"/>
                </a:solidFill>
              </a:rPr>
              <a:t>Gestione e logistica</a:t>
            </a:r>
            <a:br>
              <a:rPr lang="en-US">
                <a:solidFill>
                  <a:schemeClr val="accent1"/>
                </a:solidFill>
              </a:rPr>
            </a:br>
            <a:endParaRPr/>
          </a:p>
        </p:txBody>
      </p:sp>
      <p:sp>
        <p:nvSpPr>
          <p:cNvPr id="675" name="Google Shape;675;p51"/>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676" name="Google Shape;676;p51"/>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677" name="Google Shape;677;p51"/>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A cup of coffee and a notebook on a table&#10;&#10;Description automatically generated" id="678" name="Google Shape;678;p51"/>
          <p:cNvPicPr preferRelativeResize="0"/>
          <p:nvPr>
            <p:ph idx="2" type="pic"/>
          </p:nvPr>
        </p:nvPicPr>
        <p:blipFill rotWithShape="1">
          <a:blip r:embed="rId4">
            <a:alphaModFix/>
          </a:blip>
          <a:srcRect b="0" l="18260" r="18260" t="0"/>
          <a:stretch/>
        </p:blipFill>
        <p:spPr>
          <a:xfrm flipH="1">
            <a:off x="7163691" y="0"/>
            <a:ext cx="5024825" cy="6858000"/>
          </a:xfrm>
          <a:prstGeom prst="rect">
            <a:avLst/>
          </a:prstGeom>
          <a:solidFill>
            <a:schemeClr val="lt2"/>
          </a:solidFill>
          <a:ln>
            <a:noFill/>
          </a:ln>
        </p:spPr>
      </p:pic>
      <p:sp>
        <p:nvSpPr>
          <p:cNvPr id="679" name="Google Shape;679;p51"/>
          <p:cNvSpPr txBox="1"/>
          <p:nvPr>
            <p:ph idx="1" type="body"/>
          </p:nvPr>
        </p:nvSpPr>
        <p:spPr>
          <a:xfrm>
            <a:off x="796322" y="1273349"/>
            <a:ext cx="5797550" cy="4620823"/>
          </a:xfrm>
          <a:prstGeom prst="rect">
            <a:avLst/>
          </a:prstGeom>
          <a:noFill/>
          <a:ln>
            <a:noFill/>
          </a:ln>
        </p:spPr>
        <p:txBody>
          <a:bodyPr anchorCtr="0" anchor="t" bIns="45700" lIns="0" spcFirstLastPara="1" rIns="0" wrap="square" tIns="45700">
            <a:normAutofit/>
          </a:bodyPr>
          <a:lstStyle/>
          <a:p>
            <a:pPr indent="-120650" lvl="0" marL="91440" rtl="0" algn="l">
              <a:lnSpc>
                <a:spcPct val="100000"/>
              </a:lnSpc>
              <a:spcBef>
                <a:spcPts val="0"/>
              </a:spcBef>
              <a:spcAft>
                <a:spcPts val="0"/>
              </a:spcAft>
              <a:buSzPts val="1900"/>
              <a:buFont typeface="Noto Sans Symbols"/>
              <a:buChar char="▪"/>
            </a:pPr>
            <a:r>
              <a:rPr lang="en-US" sz="1900">
                <a:latin typeface="Century Gothic"/>
                <a:ea typeface="Century Gothic"/>
                <a:cs typeface="Century Gothic"/>
                <a:sym typeface="Century Gothic"/>
              </a:rPr>
              <a:t>I servizi di </a:t>
            </a:r>
            <a:r>
              <a:rPr lang="en-US" sz="1900" u="sng">
                <a:latin typeface="Century Gothic"/>
                <a:ea typeface="Century Gothic"/>
                <a:cs typeface="Century Gothic"/>
                <a:sym typeface="Century Gothic"/>
              </a:rPr>
              <a:t>logistica e catena di fornitura marittima </a:t>
            </a:r>
            <a:r>
              <a:rPr lang="en-US" sz="1900">
                <a:latin typeface="Century Gothic"/>
                <a:ea typeface="Century Gothic"/>
                <a:cs typeface="Century Gothic"/>
                <a:sym typeface="Century Gothic"/>
              </a:rPr>
              <a:t>(MLoSC) sono un obiettivo primario degli aggressori a causa dell'utilizzo dell'IT e dei vantaggi che possono offrire ai criminali.</a:t>
            </a:r>
            <a:endParaRPr/>
          </a:p>
          <a:p>
            <a:pPr indent="-120650" lvl="0" marL="91440" rtl="0" algn="l">
              <a:lnSpc>
                <a:spcPct val="100000"/>
              </a:lnSpc>
              <a:spcBef>
                <a:spcPts val="800"/>
              </a:spcBef>
              <a:spcAft>
                <a:spcPts val="0"/>
              </a:spcAft>
              <a:buSzPts val="1900"/>
              <a:buFont typeface="Noto Sans Symbols"/>
              <a:buChar char="▪"/>
            </a:pPr>
            <a:r>
              <a:rPr lang="en-US" sz="1900">
                <a:latin typeface="Century Gothic"/>
                <a:ea typeface="Century Gothic"/>
                <a:cs typeface="Century Gothic"/>
                <a:sym typeface="Century Gothic"/>
              </a:rPr>
              <a:t>Gli attacchi possono avere come obiettivo diretto </a:t>
            </a:r>
            <a:r>
              <a:rPr lang="en-US" sz="1900" u="sng">
                <a:latin typeface="Century Gothic"/>
                <a:ea typeface="Century Gothic"/>
                <a:cs typeface="Century Gothic"/>
                <a:sym typeface="Century Gothic"/>
              </a:rPr>
              <a:t>i trasferimenti di denaro</a:t>
            </a:r>
            <a:r>
              <a:rPr lang="en-US" sz="1900">
                <a:latin typeface="Century Gothic"/>
                <a:ea typeface="Century Gothic"/>
                <a:cs typeface="Century Gothic"/>
                <a:sym typeface="Century Gothic"/>
              </a:rPr>
              <a:t>, possono modificare il </a:t>
            </a:r>
            <a:r>
              <a:rPr lang="en-US" sz="1900" u="sng">
                <a:latin typeface="Century Gothic"/>
                <a:ea typeface="Century Gothic"/>
                <a:cs typeface="Century Gothic"/>
                <a:sym typeface="Century Gothic"/>
              </a:rPr>
              <a:t>trasporto delle merci </a:t>
            </a:r>
            <a:r>
              <a:rPr lang="en-US" sz="1900">
                <a:latin typeface="Century Gothic"/>
                <a:ea typeface="Century Gothic"/>
                <a:cs typeface="Century Gothic"/>
                <a:sym typeface="Century Gothic"/>
              </a:rPr>
              <a:t>o mirare alla </a:t>
            </a:r>
            <a:r>
              <a:rPr lang="en-US" sz="1900" u="sng">
                <a:latin typeface="Century Gothic"/>
                <a:ea typeface="Century Gothic"/>
                <a:cs typeface="Century Gothic"/>
                <a:sym typeface="Century Gothic"/>
              </a:rPr>
              <a:t>raccolta di informazioni </a:t>
            </a:r>
            <a:r>
              <a:rPr lang="en-US" sz="1900">
                <a:latin typeface="Century Gothic"/>
                <a:ea typeface="Century Gothic"/>
                <a:cs typeface="Century Gothic"/>
                <a:sym typeface="Century Gothic"/>
              </a:rPr>
              <a:t>da sfruttare successivamente. Un'altra area di attacchi alla logistica è l'utilizzo di attacchi denial-of-service, che possono colpire la reputazione e la fiducia di un'azienda o chiedere un riscatto.</a:t>
            </a:r>
            <a:endParaRPr/>
          </a:p>
          <a:p>
            <a:pPr indent="-120650" lvl="0" marL="91440" rtl="0" algn="l">
              <a:lnSpc>
                <a:spcPct val="100000"/>
              </a:lnSpc>
              <a:spcBef>
                <a:spcPts val="800"/>
              </a:spcBef>
              <a:spcAft>
                <a:spcPts val="0"/>
              </a:spcAft>
              <a:buSzPts val="1900"/>
              <a:buFont typeface="Noto Sans Symbols"/>
              <a:buChar char="▪"/>
            </a:pPr>
            <a:r>
              <a:rPr lang="en-US" sz="1900">
                <a:latin typeface="Century Gothic"/>
                <a:ea typeface="Century Gothic"/>
                <a:cs typeface="Century Gothic"/>
                <a:sym typeface="Century Gothic"/>
              </a:rPr>
              <a:t>Un altro obiettivo è lo </a:t>
            </a:r>
            <a:r>
              <a:rPr lang="en-US" sz="1900" u="sng">
                <a:latin typeface="Century Gothic"/>
                <a:ea typeface="Century Gothic"/>
                <a:cs typeface="Century Gothic"/>
                <a:sym typeface="Century Gothic"/>
              </a:rPr>
              <a:t>spionaggio industriale</a:t>
            </a:r>
            <a:r>
              <a:rPr lang="en-US" sz="1900">
                <a:latin typeface="Century Gothic"/>
                <a:ea typeface="Century Gothic"/>
                <a:cs typeface="Century Gothic"/>
                <a:sym typeface="Century Gothic"/>
              </a:rPr>
              <a:t>. </a:t>
            </a:r>
            <a:endParaRPr/>
          </a:p>
          <a:p>
            <a:pPr indent="0" lvl="0" marL="91440" rtl="0" algn="l">
              <a:lnSpc>
                <a:spcPct val="100000"/>
              </a:lnSpc>
              <a:spcBef>
                <a:spcPts val="800"/>
              </a:spcBef>
              <a:spcAft>
                <a:spcPts val="0"/>
              </a:spcAft>
              <a:buSzPts val="1900"/>
              <a:buFont typeface="Noto Sans Symbols"/>
              <a:buNone/>
            </a:pPr>
            <a:r>
              <a:t/>
            </a:r>
            <a:endParaRPr sz="1900">
              <a:latin typeface="Century Gothic"/>
              <a:ea typeface="Century Gothic"/>
              <a:cs typeface="Century Gothic"/>
              <a:sym typeface="Century Gothic"/>
            </a:endParaRPr>
          </a:p>
          <a:p>
            <a:pPr indent="0" lvl="0" marL="91440" rtl="0" algn="l">
              <a:lnSpc>
                <a:spcPct val="100000"/>
              </a:lnSpc>
              <a:spcBef>
                <a:spcPts val="800"/>
              </a:spcBef>
              <a:spcAft>
                <a:spcPts val="0"/>
              </a:spcAft>
              <a:buSzPts val="1900"/>
              <a:buFont typeface="Noto Sans Symbols"/>
              <a:buNone/>
            </a:pPr>
            <a:r>
              <a:t/>
            </a:r>
            <a:endParaRPr sz="1900">
              <a:latin typeface="Century Gothic"/>
              <a:ea typeface="Century Gothic"/>
              <a:cs typeface="Century Gothic"/>
              <a:sym typeface="Century Gothic"/>
            </a:endParaRPr>
          </a:p>
          <a:p>
            <a:pPr indent="0" lvl="0" marL="91440" rtl="0" algn="l">
              <a:lnSpc>
                <a:spcPct val="100000"/>
              </a:lnSpc>
              <a:spcBef>
                <a:spcPts val="800"/>
              </a:spcBef>
              <a:spcAft>
                <a:spcPts val="0"/>
              </a:spcAft>
              <a:buSzPts val="1900"/>
              <a:buFont typeface="Noto Sans Symbols"/>
              <a:buNone/>
            </a:pPr>
            <a:r>
              <a:t/>
            </a:r>
            <a:endParaRPr sz="1900">
              <a:latin typeface="Century Gothic"/>
              <a:ea typeface="Century Gothic"/>
              <a:cs typeface="Century Gothic"/>
              <a:sym typeface="Century Gothic"/>
            </a:endParaRPr>
          </a:p>
          <a:p>
            <a:pPr indent="0" lvl="0" marL="91440" rtl="0" algn="l">
              <a:lnSpc>
                <a:spcPct val="100000"/>
              </a:lnSpc>
              <a:spcBef>
                <a:spcPts val="800"/>
              </a:spcBef>
              <a:spcAft>
                <a:spcPts val="0"/>
              </a:spcAft>
              <a:buSzPts val="1900"/>
              <a:buFont typeface="Noto Sans Symbols"/>
              <a:buNone/>
            </a:pPr>
            <a:r>
              <a:t/>
            </a:r>
            <a:endParaRPr sz="1900">
              <a:latin typeface="Century Gothic"/>
              <a:ea typeface="Century Gothic"/>
              <a:cs typeface="Century Gothic"/>
              <a:sym typeface="Century Gothic"/>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p52"/>
          <p:cNvSpPr txBox="1"/>
          <p:nvPr>
            <p:ph type="ctrTitle"/>
          </p:nvPr>
        </p:nvSpPr>
        <p:spPr>
          <a:xfrm>
            <a:off x="796322" y="320040"/>
            <a:ext cx="6732237" cy="139449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Book Antiqua"/>
              <a:buNone/>
            </a:pPr>
            <a:r>
              <a:rPr lang="en-US">
                <a:solidFill>
                  <a:schemeClr val="accent1"/>
                </a:solidFill>
              </a:rPr>
              <a:t>Operazioni</a:t>
            </a:r>
            <a:br>
              <a:rPr lang="en-US">
                <a:solidFill>
                  <a:schemeClr val="accent1"/>
                </a:solidFill>
              </a:rPr>
            </a:br>
            <a:endParaRPr/>
          </a:p>
        </p:txBody>
      </p:sp>
      <p:sp>
        <p:nvSpPr>
          <p:cNvPr id="685" name="Google Shape;685;p52"/>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686" name="Google Shape;686;p52"/>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687" name="Google Shape;687;p5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88" name="Google Shape;688;p52"/>
          <p:cNvSpPr txBox="1"/>
          <p:nvPr>
            <p:ph idx="1" type="body"/>
          </p:nvPr>
        </p:nvSpPr>
        <p:spPr>
          <a:xfrm>
            <a:off x="796322" y="1273349"/>
            <a:ext cx="5797550" cy="4620823"/>
          </a:xfrm>
          <a:prstGeom prst="rect">
            <a:avLst/>
          </a:prstGeom>
          <a:noFill/>
          <a:ln>
            <a:noFill/>
          </a:ln>
        </p:spPr>
        <p:txBody>
          <a:bodyPr anchorCtr="0" anchor="t" bIns="45700" lIns="0" spcFirstLastPara="1" rIns="0" wrap="square" tIns="45700">
            <a:normAutofit fontScale="85000" lnSpcReduction="20000"/>
          </a:bodyPr>
          <a:lstStyle/>
          <a:p>
            <a:pPr indent="-102552" lvl="0" marL="91440" rtl="0" algn="l">
              <a:lnSpc>
                <a:spcPct val="100000"/>
              </a:lnSpc>
              <a:spcBef>
                <a:spcPts val="0"/>
              </a:spcBef>
              <a:spcAft>
                <a:spcPts val="0"/>
              </a:spcAft>
              <a:buSzPct val="100000"/>
              <a:buFont typeface="Noto Sans Symbols"/>
              <a:buChar char="▪"/>
            </a:pPr>
            <a:r>
              <a:rPr lang="en-US" sz="1900">
                <a:latin typeface="Century Gothic"/>
                <a:ea typeface="Century Gothic"/>
                <a:cs typeface="Century Gothic"/>
                <a:sym typeface="Century Gothic"/>
              </a:rPr>
              <a:t>Navi, porti e altre installazioni industriali correlate includono sistemi di controllo industriale (ICS). </a:t>
            </a:r>
            <a:endParaRPr/>
          </a:p>
          <a:p>
            <a:pPr indent="-102552"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Lo SCADA (supervisory control and data acquisition) è un'architettura di sistema di controllo che consiste in componenti software, hardware e di comunicazione. Può anche incorporare sensori e controllori logici programmabili (PLC). </a:t>
            </a:r>
            <a:endParaRPr/>
          </a:p>
          <a:p>
            <a:pPr indent="-102552"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I sistemi SCADA possono controllare i sistemi di carico e scarico, ad esempio gru, tubature, ecc. Possono anche essere utilizzati per la navigazione, la propulsione e la generazione di energia delle navi.</a:t>
            </a:r>
            <a:endParaRPr/>
          </a:p>
          <a:p>
            <a:pPr indent="-102552"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 Tradizionalmente gli ICS sono stati stand-alone o hanno utilizzato le comunicazioni interne della nave (ad esempio per collegare il ponte con la sala macchine). </a:t>
            </a:r>
            <a:endParaRPr/>
          </a:p>
          <a:p>
            <a:pPr indent="-102552"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Tuttavia, i recenti sistemi SCADA hanno seguito la tendenza all'integrazione in sistemi più ampi. Anche negli anni dell'isolamento, gli attacchi erano possibili. </a:t>
            </a:r>
            <a:endParaRPr/>
          </a:p>
          <a:p>
            <a:pPr indent="-102552"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Nel famoso attacco Stuxnet, gli impianti iraniani di arricchimento dell'uranio sono stati infettati utilizzando una chiavetta USB. Il worm Stuxnet ha successivamente infettato un gran numero di sistemi SCADA in tutto il mondo.</a:t>
            </a:r>
            <a:endParaRPr/>
          </a:p>
          <a:p>
            <a:pPr indent="0" lvl="0" marL="91440" rtl="0" algn="l">
              <a:lnSpc>
                <a:spcPct val="100000"/>
              </a:lnSpc>
              <a:spcBef>
                <a:spcPts val="800"/>
              </a:spcBef>
              <a:spcAft>
                <a:spcPts val="0"/>
              </a:spcAft>
              <a:buSzPct val="100000"/>
              <a:buFont typeface="Noto Sans Symbols"/>
              <a:buNone/>
            </a:pPr>
            <a:r>
              <a:t/>
            </a:r>
            <a:endParaRPr sz="1900">
              <a:latin typeface="Century Gothic"/>
              <a:ea typeface="Century Gothic"/>
              <a:cs typeface="Century Gothic"/>
              <a:sym typeface="Century Gothic"/>
            </a:endParaRPr>
          </a:p>
          <a:p>
            <a:pPr indent="0" lvl="0" marL="91440" rtl="0" algn="l">
              <a:lnSpc>
                <a:spcPct val="100000"/>
              </a:lnSpc>
              <a:spcBef>
                <a:spcPts val="800"/>
              </a:spcBef>
              <a:spcAft>
                <a:spcPts val="0"/>
              </a:spcAft>
              <a:buSzPct val="100000"/>
              <a:buFont typeface="Noto Sans Symbols"/>
              <a:buNone/>
            </a:pPr>
            <a:r>
              <a:t/>
            </a:r>
            <a:endParaRPr sz="1900">
              <a:latin typeface="Century Gothic"/>
              <a:ea typeface="Century Gothic"/>
              <a:cs typeface="Century Gothic"/>
              <a:sym typeface="Century Gothic"/>
            </a:endParaRPr>
          </a:p>
          <a:p>
            <a:pPr indent="0" lvl="0" marL="91440" rtl="0" algn="l">
              <a:lnSpc>
                <a:spcPct val="100000"/>
              </a:lnSpc>
              <a:spcBef>
                <a:spcPts val="800"/>
              </a:spcBef>
              <a:spcAft>
                <a:spcPts val="0"/>
              </a:spcAft>
              <a:buSzPct val="100000"/>
              <a:buFont typeface="Noto Sans Symbols"/>
              <a:buNone/>
            </a:pPr>
            <a:r>
              <a:t/>
            </a:r>
            <a:endParaRPr sz="1900">
              <a:latin typeface="Century Gothic"/>
              <a:ea typeface="Century Gothic"/>
              <a:cs typeface="Century Gothic"/>
              <a:sym typeface="Century Gothic"/>
            </a:endParaRPr>
          </a:p>
        </p:txBody>
      </p:sp>
      <p:pic>
        <p:nvPicPr>
          <p:cNvPr descr="Cranes on a ship&#10;&#10;Description automatically generated" id="689" name="Google Shape;689;p52"/>
          <p:cNvPicPr preferRelativeResize="0"/>
          <p:nvPr>
            <p:ph idx="2" type="pic"/>
          </p:nvPr>
        </p:nvPicPr>
        <p:blipFill rotWithShape="1">
          <a:blip r:embed="rId4">
            <a:alphaModFix/>
          </a:blip>
          <a:srcRect b="14535" l="0" r="0" t="14536"/>
          <a:stretch/>
        </p:blipFill>
        <p:spPr>
          <a:xfrm flipH="1">
            <a:off x="7163691" y="0"/>
            <a:ext cx="5024825" cy="6858000"/>
          </a:xfrm>
          <a:prstGeom prst="rect">
            <a:avLst/>
          </a:prstGeom>
          <a:solidFill>
            <a:schemeClr val="lt2"/>
          </a:solid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53"/>
          <p:cNvSpPr txBox="1"/>
          <p:nvPr>
            <p:ph type="ctrTitle"/>
          </p:nvPr>
        </p:nvSpPr>
        <p:spPr>
          <a:xfrm>
            <a:off x="796322" y="320040"/>
            <a:ext cx="6732237" cy="139449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Book Antiqua"/>
              <a:buNone/>
            </a:pPr>
            <a:r>
              <a:rPr lang="en-US">
                <a:solidFill>
                  <a:schemeClr val="accent1"/>
                </a:solidFill>
              </a:rPr>
              <a:t>Attacchi ai sistemi SCADA</a:t>
            </a:r>
            <a:br>
              <a:rPr lang="en-US">
                <a:solidFill>
                  <a:schemeClr val="accent1"/>
                </a:solidFill>
              </a:rPr>
            </a:br>
            <a:endParaRPr/>
          </a:p>
        </p:txBody>
      </p:sp>
      <p:sp>
        <p:nvSpPr>
          <p:cNvPr id="695" name="Google Shape;695;p53"/>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696" name="Google Shape;696;p53"/>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697" name="Google Shape;697;p5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98" name="Google Shape;698;p53"/>
          <p:cNvSpPr txBox="1"/>
          <p:nvPr>
            <p:ph idx="1" type="body"/>
          </p:nvPr>
        </p:nvSpPr>
        <p:spPr>
          <a:xfrm>
            <a:off x="796322" y="1273349"/>
            <a:ext cx="5797550" cy="4620823"/>
          </a:xfrm>
          <a:prstGeom prst="rect">
            <a:avLst/>
          </a:prstGeom>
          <a:noFill/>
          <a:ln>
            <a:noFill/>
          </a:ln>
        </p:spPr>
        <p:txBody>
          <a:bodyPr anchorCtr="0" anchor="t" bIns="45700" lIns="0" spcFirstLastPara="1" rIns="0" wrap="square" tIns="45700">
            <a:normAutofit/>
          </a:bodyPr>
          <a:lstStyle/>
          <a:p>
            <a:pPr indent="-120650" lvl="0" marL="91440" rtl="0" algn="l">
              <a:lnSpc>
                <a:spcPct val="100000"/>
              </a:lnSpc>
              <a:spcBef>
                <a:spcPts val="0"/>
              </a:spcBef>
              <a:spcAft>
                <a:spcPts val="0"/>
              </a:spcAft>
              <a:buSzPts val="1900"/>
              <a:buFont typeface="Noto Sans Symbols"/>
              <a:buChar char="▪"/>
            </a:pPr>
            <a:r>
              <a:rPr lang="en-US" sz="1900">
                <a:latin typeface="Century Gothic"/>
                <a:ea typeface="Century Gothic"/>
                <a:cs typeface="Century Gothic"/>
                <a:sym typeface="Century Gothic"/>
              </a:rPr>
              <a:t>I moderni attacchi agli SCADA utilizzano vari approcci, ad esempio attacchi flood a livello di rete e di trasporto, attacchi DNS spoofed, accesso remoto non autenticato, SQL injection, ecc.</a:t>
            </a:r>
            <a:endParaRPr/>
          </a:p>
          <a:p>
            <a:pPr indent="-120650" lvl="0" marL="91440" rtl="0" algn="l">
              <a:lnSpc>
                <a:spcPct val="100000"/>
              </a:lnSpc>
              <a:spcBef>
                <a:spcPts val="800"/>
              </a:spcBef>
              <a:spcAft>
                <a:spcPts val="0"/>
              </a:spcAft>
              <a:buSzPts val="1900"/>
              <a:buFont typeface="Noto Sans Symbols"/>
              <a:buChar char="▪"/>
            </a:pPr>
            <a:r>
              <a:rPr lang="en-US" sz="1900">
                <a:latin typeface="Century Gothic"/>
                <a:ea typeface="Century Gothic"/>
                <a:cs typeface="Century Gothic"/>
                <a:sym typeface="Century Gothic"/>
              </a:rPr>
              <a:t>Gli effetti sui sistemi SCADA critici possono essere danni alle navi e alle strutture portuali, fastidi, ritardi e costi aggiuntivi, tanto che i criminali ostacolano o ritardano il trasporto e chiedono un riscatto. </a:t>
            </a:r>
            <a:endParaRPr/>
          </a:p>
          <a:p>
            <a:pPr indent="-120650" lvl="0" marL="91440" rtl="0" algn="l">
              <a:lnSpc>
                <a:spcPct val="100000"/>
              </a:lnSpc>
              <a:spcBef>
                <a:spcPts val="800"/>
              </a:spcBef>
              <a:spcAft>
                <a:spcPts val="0"/>
              </a:spcAft>
              <a:buSzPts val="1900"/>
              <a:buFont typeface="Noto Sans Symbols"/>
              <a:buChar char="▪"/>
            </a:pPr>
            <a:r>
              <a:rPr lang="en-US" sz="1900">
                <a:latin typeface="Century Gothic"/>
                <a:ea typeface="Century Gothic"/>
                <a:cs typeface="Century Gothic"/>
                <a:sym typeface="Century Gothic"/>
              </a:rPr>
              <a:t>Una serie di attacchi che riguardano le operazioni portuali mirano a facilitare il carico e lo scarico di merci illecite nei container.</a:t>
            </a:r>
            <a:endParaRPr/>
          </a:p>
          <a:p>
            <a:pPr indent="0" lvl="0" marL="91440" rtl="0" algn="l">
              <a:lnSpc>
                <a:spcPct val="100000"/>
              </a:lnSpc>
              <a:spcBef>
                <a:spcPts val="800"/>
              </a:spcBef>
              <a:spcAft>
                <a:spcPts val="0"/>
              </a:spcAft>
              <a:buSzPts val="1900"/>
              <a:buFont typeface="Noto Sans Symbols"/>
              <a:buNone/>
            </a:pPr>
            <a:r>
              <a:t/>
            </a:r>
            <a:endParaRPr sz="1900">
              <a:latin typeface="Century Gothic"/>
              <a:ea typeface="Century Gothic"/>
              <a:cs typeface="Century Gothic"/>
              <a:sym typeface="Century Gothic"/>
            </a:endParaRPr>
          </a:p>
          <a:p>
            <a:pPr indent="0" lvl="0" marL="91440" rtl="0" algn="l">
              <a:lnSpc>
                <a:spcPct val="100000"/>
              </a:lnSpc>
              <a:spcBef>
                <a:spcPts val="800"/>
              </a:spcBef>
              <a:spcAft>
                <a:spcPts val="0"/>
              </a:spcAft>
              <a:buSzPts val="1900"/>
              <a:buFont typeface="Noto Sans Symbols"/>
              <a:buNone/>
            </a:pPr>
            <a:r>
              <a:t/>
            </a:r>
            <a:endParaRPr sz="1900">
              <a:latin typeface="Century Gothic"/>
              <a:ea typeface="Century Gothic"/>
              <a:cs typeface="Century Gothic"/>
              <a:sym typeface="Century Gothic"/>
            </a:endParaRPr>
          </a:p>
          <a:p>
            <a:pPr indent="0" lvl="0" marL="91440" rtl="0" algn="l">
              <a:lnSpc>
                <a:spcPct val="100000"/>
              </a:lnSpc>
              <a:spcBef>
                <a:spcPts val="800"/>
              </a:spcBef>
              <a:spcAft>
                <a:spcPts val="0"/>
              </a:spcAft>
              <a:buSzPts val="1900"/>
              <a:buFont typeface="Noto Sans Symbols"/>
              <a:buNone/>
            </a:pPr>
            <a:r>
              <a:t/>
            </a:r>
            <a:endParaRPr sz="1900">
              <a:latin typeface="Century Gothic"/>
              <a:ea typeface="Century Gothic"/>
              <a:cs typeface="Century Gothic"/>
              <a:sym typeface="Century Gothic"/>
            </a:endParaRPr>
          </a:p>
          <a:p>
            <a:pPr indent="0" lvl="0" marL="91440" rtl="0" algn="l">
              <a:lnSpc>
                <a:spcPct val="100000"/>
              </a:lnSpc>
              <a:spcBef>
                <a:spcPts val="800"/>
              </a:spcBef>
              <a:spcAft>
                <a:spcPts val="0"/>
              </a:spcAft>
              <a:buSzPts val="1900"/>
              <a:buFont typeface="Noto Sans Symbols"/>
              <a:buNone/>
            </a:pPr>
            <a:r>
              <a:t/>
            </a:r>
            <a:endParaRPr sz="1900">
              <a:latin typeface="Century Gothic"/>
              <a:ea typeface="Century Gothic"/>
              <a:cs typeface="Century Gothic"/>
              <a:sym typeface="Century Gothic"/>
            </a:endParaRPr>
          </a:p>
        </p:txBody>
      </p:sp>
      <p:pic>
        <p:nvPicPr>
          <p:cNvPr descr="Cranes on a ship&#10;&#10;Description automatically generated" id="699" name="Google Shape;699;p53"/>
          <p:cNvPicPr preferRelativeResize="0"/>
          <p:nvPr>
            <p:ph idx="2" type="pic"/>
          </p:nvPr>
        </p:nvPicPr>
        <p:blipFill rotWithShape="1">
          <a:blip r:embed="rId4">
            <a:alphaModFix/>
          </a:blip>
          <a:srcRect b="14535" l="0" r="0" t="14536"/>
          <a:stretch/>
        </p:blipFill>
        <p:spPr>
          <a:xfrm flipH="1">
            <a:off x="7163691" y="0"/>
            <a:ext cx="5024825" cy="6858000"/>
          </a:xfrm>
          <a:prstGeom prst="rect">
            <a:avLst/>
          </a:prstGeom>
          <a:solidFill>
            <a:schemeClr val="lt2"/>
          </a:solid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54"/>
          <p:cNvSpPr txBox="1"/>
          <p:nvPr>
            <p:ph type="ctrTitle"/>
          </p:nvPr>
        </p:nvSpPr>
        <p:spPr>
          <a:xfrm>
            <a:off x="638127" y="160322"/>
            <a:ext cx="6732237" cy="952706"/>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Book Antiqua"/>
              <a:buNone/>
            </a:pPr>
            <a:r>
              <a:rPr lang="en-US">
                <a:solidFill>
                  <a:schemeClr val="accent1"/>
                </a:solidFill>
              </a:rPr>
              <a:t>Operazioni: Controllo e comunicazione a bordo</a:t>
            </a:r>
            <a:endParaRPr/>
          </a:p>
        </p:txBody>
      </p:sp>
      <p:sp>
        <p:nvSpPr>
          <p:cNvPr id="705" name="Google Shape;705;p5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06" name="Google Shape;706;p54"/>
          <p:cNvSpPr txBox="1"/>
          <p:nvPr>
            <p:ph idx="1" type="body"/>
          </p:nvPr>
        </p:nvSpPr>
        <p:spPr>
          <a:xfrm>
            <a:off x="953823" y="6008770"/>
            <a:ext cx="5797550" cy="680624"/>
          </a:xfrm>
          <a:prstGeom prst="rect">
            <a:avLst/>
          </a:prstGeom>
          <a:noFill/>
          <a:ln>
            <a:noFill/>
          </a:ln>
        </p:spPr>
        <p:txBody>
          <a:bodyPr anchorCtr="0" anchor="t" bIns="45700" lIns="0" spcFirstLastPara="1" rIns="0" wrap="square" tIns="45700">
            <a:normAutofit/>
          </a:bodyPr>
          <a:lstStyle/>
          <a:p>
            <a:pPr indent="0" lvl="0" marL="0" rtl="0" algn="l">
              <a:lnSpc>
                <a:spcPct val="100000"/>
              </a:lnSpc>
              <a:spcBef>
                <a:spcPts val="0"/>
              </a:spcBef>
              <a:spcAft>
                <a:spcPts val="0"/>
              </a:spcAft>
              <a:buSzPts val="1200"/>
              <a:buNone/>
            </a:pPr>
            <a:r>
              <a:rPr lang="en-US" sz="1200">
                <a:latin typeface="Century Gothic"/>
                <a:ea typeface="Century Gothic"/>
                <a:cs typeface="Century Gothic"/>
                <a:sym typeface="Century Gothic"/>
              </a:rPr>
              <a:t>Riferimento immagine: Akpan, Frank, et al. "Le sfide della sicurezza informatica nel settore marittimo". Network 2.1 (2022): 123-138. Da CruisMapper. Sicurezza delle navi da crociera (https://www.cruisemapper.com).</a:t>
            </a:r>
            <a:endParaRPr/>
          </a:p>
          <a:p>
            <a:pPr indent="0" lvl="0" marL="91440" rtl="0" algn="l">
              <a:lnSpc>
                <a:spcPct val="100000"/>
              </a:lnSpc>
              <a:spcBef>
                <a:spcPts val="800"/>
              </a:spcBef>
              <a:spcAft>
                <a:spcPts val="0"/>
              </a:spcAft>
              <a:buSzPts val="1900"/>
              <a:buFont typeface="Noto Sans Symbols"/>
              <a:buNone/>
            </a:pPr>
            <a:r>
              <a:t/>
            </a:r>
            <a:endParaRPr sz="1900">
              <a:latin typeface="Century Gothic"/>
              <a:ea typeface="Century Gothic"/>
              <a:cs typeface="Century Gothic"/>
              <a:sym typeface="Century Gothic"/>
            </a:endParaRPr>
          </a:p>
          <a:p>
            <a:pPr indent="0" lvl="0" marL="91440" rtl="0" algn="l">
              <a:lnSpc>
                <a:spcPct val="100000"/>
              </a:lnSpc>
              <a:spcBef>
                <a:spcPts val="800"/>
              </a:spcBef>
              <a:spcAft>
                <a:spcPts val="0"/>
              </a:spcAft>
              <a:buSzPts val="1900"/>
              <a:buFont typeface="Noto Sans Symbols"/>
              <a:buNone/>
            </a:pPr>
            <a:r>
              <a:t/>
            </a:r>
            <a:endParaRPr sz="1900">
              <a:latin typeface="Century Gothic"/>
              <a:ea typeface="Century Gothic"/>
              <a:cs typeface="Century Gothic"/>
              <a:sym typeface="Century Gothic"/>
            </a:endParaRPr>
          </a:p>
        </p:txBody>
      </p:sp>
      <p:pic>
        <p:nvPicPr>
          <p:cNvPr descr="A diagram of a ship&#10;&#10;Description automatically generated" id="707" name="Google Shape;707;p54"/>
          <p:cNvPicPr preferRelativeResize="0"/>
          <p:nvPr/>
        </p:nvPicPr>
        <p:blipFill rotWithShape="1">
          <a:blip r:embed="rId3">
            <a:alphaModFix/>
          </a:blip>
          <a:srcRect b="0" l="0" r="0" t="0"/>
          <a:stretch/>
        </p:blipFill>
        <p:spPr>
          <a:xfrm>
            <a:off x="118045" y="1340989"/>
            <a:ext cx="7772400" cy="4564074"/>
          </a:xfrm>
          <a:prstGeom prst="rect">
            <a:avLst/>
          </a:prstGeom>
          <a:noFill/>
          <a:ln>
            <a:noFill/>
          </a:ln>
        </p:spPr>
      </p:pic>
      <p:sp>
        <p:nvSpPr>
          <p:cNvPr id="708" name="Google Shape;708;p54"/>
          <p:cNvSpPr txBox="1"/>
          <p:nvPr/>
        </p:nvSpPr>
        <p:spPr>
          <a:xfrm>
            <a:off x="8388001" y="1120676"/>
            <a:ext cx="3685954" cy="2308324"/>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1600"/>
              <a:buFont typeface="Arial"/>
              <a:buChar char="•"/>
            </a:pPr>
            <a:r>
              <a:rPr lang="en-US" sz="1600">
                <a:solidFill>
                  <a:schemeClr val="dk1"/>
                </a:solidFill>
                <a:latin typeface="Century Gothic"/>
                <a:ea typeface="Century Gothic"/>
                <a:cs typeface="Century Gothic"/>
                <a:sym typeface="Century Gothic"/>
              </a:rPr>
              <a:t>Sistema di identificazione automatica (AIS),</a:t>
            </a:r>
            <a:endParaRPr/>
          </a:p>
          <a:p>
            <a:pPr indent="-342900" lvl="0" marL="342900" marR="0" rtl="0" algn="l">
              <a:spcBef>
                <a:spcPts val="0"/>
              </a:spcBef>
              <a:spcAft>
                <a:spcPts val="0"/>
              </a:spcAft>
              <a:buClr>
                <a:schemeClr val="dk1"/>
              </a:buClr>
              <a:buSzPts val="1600"/>
              <a:buFont typeface="Arial"/>
              <a:buChar char="•"/>
            </a:pPr>
            <a:r>
              <a:rPr lang="en-US" sz="1600">
                <a:solidFill>
                  <a:schemeClr val="dk1"/>
                </a:solidFill>
                <a:latin typeface="Century Gothic"/>
                <a:ea typeface="Century Gothic"/>
                <a:cs typeface="Century Gothic"/>
                <a:sym typeface="Century Gothic"/>
              </a:rPr>
              <a:t> Sistema elettronico di visualizzazione delle carte nautiche e di informazione (ECDIS), </a:t>
            </a:r>
            <a:endParaRPr/>
          </a:p>
          <a:p>
            <a:pPr indent="-342900" lvl="0" marL="342900" marR="0" rtl="0" algn="l">
              <a:spcBef>
                <a:spcPts val="0"/>
              </a:spcBef>
              <a:spcAft>
                <a:spcPts val="0"/>
              </a:spcAft>
              <a:buClr>
                <a:schemeClr val="dk1"/>
              </a:buClr>
              <a:buSzPts val="1600"/>
              <a:buFont typeface="Arial"/>
              <a:buChar char="•"/>
            </a:pPr>
            <a:r>
              <a:rPr lang="en-US" sz="1600">
                <a:solidFill>
                  <a:schemeClr val="dk1"/>
                </a:solidFill>
                <a:latin typeface="Century Gothic"/>
                <a:ea typeface="Century Gothic"/>
                <a:cs typeface="Century Gothic"/>
                <a:sym typeface="Century Gothic"/>
              </a:rPr>
              <a:t>Navigazione satellitare (GPS, GLONASS, BeiDu, Galileo)</a:t>
            </a:r>
            <a:endParaRPr/>
          </a:p>
          <a:p>
            <a:pPr indent="-342900" lvl="0" marL="342900" marR="0" rtl="0" algn="l">
              <a:spcBef>
                <a:spcPts val="0"/>
              </a:spcBef>
              <a:spcAft>
                <a:spcPts val="0"/>
              </a:spcAft>
              <a:buClr>
                <a:schemeClr val="dk1"/>
              </a:buClr>
              <a:buSzPts val="1600"/>
              <a:buFont typeface="Arial"/>
              <a:buChar char="•"/>
            </a:pPr>
            <a:r>
              <a:rPr lang="en-US" sz="1600">
                <a:solidFill>
                  <a:schemeClr val="dk1"/>
                </a:solidFill>
                <a:latin typeface="Century Gothic"/>
                <a:ea typeface="Century Gothic"/>
                <a:cs typeface="Century Gothic"/>
                <a:sym typeface="Century Gothic"/>
              </a:rPr>
              <a:t>Sistema globale di soccorso e sicurezza marittima (GMDSS), </a:t>
            </a:r>
            <a:endParaRPr/>
          </a:p>
          <a:p>
            <a:pPr indent="-342900" lvl="0" marL="342900" marR="0" rtl="0" algn="l">
              <a:spcBef>
                <a:spcPts val="0"/>
              </a:spcBef>
              <a:spcAft>
                <a:spcPts val="0"/>
              </a:spcAft>
              <a:buClr>
                <a:schemeClr val="dk1"/>
              </a:buClr>
              <a:buSzPts val="1600"/>
              <a:buFont typeface="Arial"/>
              <a:buChar char="•"/>
            </a:pPr>
            <a:r>
              <a:rPr lang="en-US" sz="1600">
                <a:solidFill>
                  <a:schemeClr val="dk1"/>
                </a:solidFill>
                <a:latin typeface="Century Gothic"/>
                <a:ea typeface="Century Gothic"/>
                <a:cs typeface="Century Gothic"/>
                <a:sym typeface="Century Gothic"/>
              </a:rPr>
              <a:t>Registratore di dati di viaggio (VDR)</a:t>
            </a:r>
            <a:endParaRPr sz="1600">
              <a:solidFill>
                <a:schemeClr val="dk1"/>
              </a:solidFill>
              <a:latin typeface="Century Gothic"/>
              <a:ea typeface="Century Gothic"/>
              <a:cs typeface="Century Gothic"/>
              <a:sym typeface="Century Gothic"/>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5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14" name="Google Shape;714;p55"/>
          <p:cNvSpPr txBox="1"/>
          <p:nvPr>
            <p:ph type="ctrTitle"/>
          </p:nvPr>
        </p:nvSpPr>
        <p:spPr>
          <a:xfrm>
            <a:off x="249724" y="108465"/>
            <a:ext cx="6732237" cy="101714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accent1"/>
              </a:buClr>
              <a:buSzPts val="3600"/>
              <a:buFont typeface="Book Antiqua"/>
              <a:buNone/>
            </a:pPr>
            <a:r>
              <a:rPr lang="en-US" sz="3600">
                <a:solidFill>
                  <a:schemeClr val="accent1"/>
                </a:solidFill>
              </a:rPr>
              <a:t>Sicurezza informatica delle navi </a:t>
            </a:r>
            <a:br>
              <a:rPr lang="en-US" sz="3600"/>
            </a:br>
            <a:endParaRPr sz="3600"/>
          </a:p>
        </p:txBody>
      </p:sp>
      <p:sp>
        <p:nvSpPr>
          <p:cNvPr id="715" name="Google Shape;715;p55"/>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716" name="Google Shape;716;p55"/>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717" name="Google Shape;717;p55"/>
          <p:cNvSpPr txBox="1"/>
          <p:nvPr>
            <p:ph idx="1" type="body"/>
          </p:nvPr>
        </p:nvSpPr>
        <p:spPr>
          <a:xfrm>
            <a:off x="354227" y="505986"/>
            <a:ext cx="12876028" cy="1017147"/>
          </a:xfrm>
          <a:prstGeom prst="rect">
            <a:avLst/>
          </a:prstGeom>
          <a:noFill/>
          <a:ln>
            <a:noFill/>
          </a:ln>
        </p:spPr>
        <p:txBody>
          <a:bodyPr anchorCtr="0" anchor="ctr" bIns="0" lIns="0" spcFirstLastPara="1" rIns="0" wrap="square" tIns="0">
            <a:noAutofit/>
          </a:bodyPr>
          <a:lstStyle/>
          <a:p>
            <a:pPr indent="0" lvl="0" marL="0" rtl="0" algn="l">
              <a:lnSpc>
                <a:spcPct val="60000"/>
              </a:lnSpc>
              <a:spcBef>
                <a:spcPts val="0"/>
              </a:spcBef>
              <a:spcAft>
                <a:spcPts val="0"/>
              </a:spcAft>
              <a:buSzPts val="3200"/>
              <a:buNone/>
            </a:pPr>
            <a:r>
              <a:rPr lang="en-US" sz="3200"/>
              <a:t>Vulnerabilità delle imbarcazioni moderne e della MASSA (Akpan et al, 2022)</a:t>
            </a:r>
            <a:endParaRPr/>
          </a:p>
          <a:p>
            <a:pPr indent="0" lvl="0" marL="0" rtl="0" algn="l">
              <a:lnSpc>
                <a:spcPct val="60000"/>
              </a:lnSpc>
              <a:spcBef>
                <a:spcPts val="0"/>
              </a:spcBef>
              <a:spcAft>
                <a:spcPts val="0"/>
              </a:spcAft>
              <a:buSzPts val="3200"/>
              <a:buNone/>
            </a:pPr>
            <a:r>
              <a:t/>
            </a:r>
            <a:endParaRPr sz="3200"/>
          </a:p>
          <a:p>
            <a:pPr indent="0" lvl="0" marL="0" rtl="0" algn="l">
              <a:lnSpc>
                <a:spcPct val="60000"/>
              </a:lnSpc>
              <a:spcBef>
                <a:spcPts val="0"/>
              </a:spcBef>
              <a:spcAft>
                <a:spcPts val="0"/>
              </a:spcAft>
              <a:buSzPts val="3200"/>
              <a:buNone/>
            </a:pPr>
            <a:r>
              <a:t/>
            </a:r>
            <a:endParaRPr sz="3200"/>
          </a:p>
        </p:txBody>
      </p:sp>
      <p:pic>
        <p:nvPicPr>
          <p:cNvPr id="718" name="Google Shape;718;p55"/>
          <p:cNvPicPr preferRelativeResize="0"/>
          <p:nvPr/>
        </p:nvPicPr>
        <p:blipFill rotWithShape="1">
          <a:blip r:embed="rId4">
            <a:alphaModFix/>
          </a:blip>
          <a:srcRect b="0" l="0" r="0" t="0"/>
          <a:stretch/>
        </p:blipFill>
        <p:spPr>
          <a:xfrm>
            <a:off x="810971" y="1125612"/>
            <a:ext cx="5334000" cy="59182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p56"/>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24" name="Google Shape;724;p56"/>
          <p:cNvSpPr txBox="1"/>
          <p:nvPr>
            <p:ph type="ctrTitle"/>
          </p:nvPr>
        </p:nvSpPr>
        <p:spPr>
          <a:xfrm>
            <a:off x="252382" y="329960"/>
            <a:ext cx="6732237" cy="101714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accent1"/>
              </a:buClr>
              <a:buSzPts val="3600"/>
              <a:buFont typeface="Book Antiqua"/>
              <a:buNone/>
            </a:pPr>
            <a:r>
              <a:rPr lang="en-US" sz="3600">
                <a:solidFill>
                  <a:schemeClr val="accent1"/>
                </a:solidFill>
              </a:rPr>
              <a:t>Sicurezza informatica delle navi </a:t>
            </a:r>
            <a:br>
              <a:rPr lang="en-US" sz="3600"/>
            </a:br>
            <a:endParaRPr sz="3600"/>
          </a:p>
        </p:txBody>
      </p:sp>
      <p:sp>
        <p:nvSpPr>
          <p:cNvPr id="725" name="Google Shape;725;p56"/>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726" name="Google Shape;726;p56"/>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727" name="Google Shape;727;p56"/>
          <p:cNvSpPr txBox="1"/>
          <p:nvPr>
            <p:ph idx="1" type="body"/>
          </p:nvPr>
        </p:nvSpPr>
        <p:spPr>
          <a:xfrm>
            <a:off x="409302" y="848295"/>
            <a:ext cx="12876028" cy="1017147"/>
          </a:xfrm>
          <a:prstGeom prst="rect">
            <a:avLst/>
          </a:prstGeom>
          <a:noFill/>
          <a:ln>
            <a:noFill/>
          </a:ln>
        </p:spPr>
        <p:txBody>
          <a:bodyPr anchorCtr="0" anchor="ctr" bIns="0" lIns="0" spcFirstLastPara="1" rIns="0" wrap="square" tIns="0">
            <a:noAutofit/>
          </a:bodyPr>
          <a:lstStyle/>
          <a:p>
            <a:pPr indent="0" lvl="0" marL="0" rtl="0" algn="l">
              <a:lnSpc>
                <a:spcPct val="60000"/>
              </a:lnSpc>
              <a:spcBef>
                <a:spcPts val="0"/>
              </a:spcBef>
              <a:spcAft>
                <a:spcPts val="0"/>
              </a:spcAft>
              <a:buSzPts val="3200"/>
              <a:buNone/>
            </a:pPr>
            <a:r>
              <a:rPr lang="en-US" sz="3200"/>
              <a:t>Vulnerabilità delle imbarcazioni moderne e della MASSA (Akpan et al, 2022)</a:t>
            </a:r>
            <a:endParaRPr/>
          </a:p>
          <a:p>
            <a:pPr indent="0" lvl="0" marL="0" rtl="0" algn="l">
              <a:lnSpc>
                <a:spcPct val="60000"/>
              </a:lnSpc>
              <a:spcBef>
                <a:spcPts val="0"/>
              </a:spcBef>
              <a:spcAft>
                <a:spcPts val="0"/>
              </a:spcAft>
              <a:buSzPts val="3200"/>
              <a:buNone/>
            </a:pPr>
            <a:r>
              <a:t/>
            </a:r>
            <a:endParaRPr sz="3200"/>
          </a:p>
          <a:p>
            <a:pPr indent="0" lvl="0" marL="0" rtl="0" algn="l">
              <a:lnSpc>
                <a:spcPct val="60000"/>
              </a:lnSpc>
              <a:spcBef>
                <a:spcPts val="0"/>
              </a:spcBef>
              <a:spcAft>
                <a:spcPts val="0"/>
              </a:spcAft>
              <a:buSzPts val="3200"/>
              <a:buNone/>
            </a:pPr>
            <a:r>
              <a:t/>
            </a:r>
            <a:endParaRPr sz="3200"/>
          </a:p>
        </p:txBody>
      </p:sp>
      <p:pic>
        <p:nvPicPr>
          <p:cNvPr id="728" name="Google Shape;728;p56"/>
          <p:cNvPicPr preferRelativeResize="0"/>
          <p:nvPr/>
        </p:nvPicPr>
        <p:blipFill rotWithShape="1">
          <a:blip r:embed="rId4">
            <a:alphaModFix/>
          </a:blip>
          <a:srcRect b="0" l="0" r="0" t="0"/>
          <a:stretch/>
        </p:blipFill>
        <p:spPr>
          <a:xfrm>
            <a:off x="1256414" y="1557968"/>
            <a:ext cx="5181600" cy="40132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57"/>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34" name="Google Shape;734;p57"/>
          <p:cNvSpPr txBox="1"/>
          <p:nvPr>
            <p:ph type="ctrTitle"/>
          </p:nvPr>
        </p:nvSpPr>
        <p:spPr>
          <a:xfrm>
            <a:off x="252382" y="692180"/>
            <a:ext cx="6732237" cy="101714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accent1"/>
              </a:buClr>
              <a:buSzPts val="3600"/>
              <a:buFont typeface="Book Antiqua"/>
              <a:buNone/>
            </a:pPr>
            <a:r>
              <a:rPr lang="en-US" sz="3600">
                <a:solidFill>
                  <a:schemeClr val="accent1"/>
                </a:solidFill>
              </a:rPr>
              <a:t>Sicurezza informatica delle navi </a:t>
            </a:r>
            <a:br>
              <a:rPr lang="en-US" sz="3600"/>
            </a:br>
            <a:endParaRPr sz="3600"/>
          </a:p>
        </p:txBody>
      </p:sp>
      <p:sp>
        <p:nvSpPr>
          <p:cNvPr id="735" name="Google Shape;735;p57"/>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736" name="Google Shape;736;p57"/>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737" name="Google Shape;737;p57"/>
          <p:cNvSpPr txBox="1"/>
          <p:nvPr>
            <p:ph idx="1" type="body"/>
          </p:nvPr>
        </p:nvSpPr>
        <p:spPr>
          <a:xfrm>
            <a:off x="400594" y="1200753"/>
            <a:ext cx="12876028" cy="1017147"/>
          </a:xfrm>
          <a:prstGeom prst="rect">
            <a:avLst/>
          </a:prstGeom>
          <a:noFill/>
          <a:ln>
            <a:noFill/>
          </a:ln>
        </p:spPr>
        <p:txBody>
          <a:bodyPr anchorCtr="0" anchor="ctr" bIns="0" lIns="0" spcFirstLastPara="1" rIns="0" wrap="square" tIns="0">
            <a:noAutofit/>
          </a:bodyPr>
          <a:lstStyle/>
          <a:p>
            <a:pPr indent="0" lvl="0" marL="0" rtl="0" algn="l">
              <a:lnSpc>
                <a:spcPct val="60000"/>
              </a:lnSpc>
              <a:spcBef>
                <a:spcPts val="0"/>
              </a:spcBef>
              <a:spcAft>
                <a:spcPts val="0"/>
              </a:spcAft>
              <a:buSzPts val="3200"/>
              <a:buNone/>
            </a:pPr>
            <a:r>
              <a:rPr lang="en-US" sz="3200"/>
              <a:t>Azioni di mitigazione nelle imbarcazioni moderne e nella MASSA (Akpan et al, 2022)</a:t>
            </a:r>
            <a:endParaRPr/>
          </a:p>
          <a:p>
            <a:pPr indent="0" lvl="0" marL="0" rtl="0" algn="l">
              <a:lnSpc>
                <a:spcPct val="60000"/>
              </a:lnSpc>
              <a:spcBef>
                <a:spcPts val="0"/>
              </a:spcBef>
              <a:spcAft>
                <a:spcPts val="0"/>
              </a:spcAft>
              <a:buSzPts val="3200"/>
              <a:buNone/>
            </a:pPr>
            <a:r>
              <a:t/>
            </a:r>
            <a:endParaRPr sz="3200"/>
          </a:p>
          <a:p>
            <a:pPr indent="0" lvl="0" marL="0" rtl="0" algn="l">
              <a:lnSpc>
                <a:spcPct val="60000"/>
              </a:lnSpc>
              <a:spcBef>
                <a:spcPts val="0"/>
              </a:spcBef>
              <a:spcAft>
                <a:spcPts val="0"/>
              </a:spcAft>
              <a:buSzPts val="3200"/>
              <a:buNone/>
            </a:pPr>
            <a:r>
              <a:t/>
            </a:r>
            <a:endParaRPr sz="3200"/>
          </a:p>
        </p:txBody>
      </p:sp>
      <p:pic>
        <p:nvPicPr>
          <p:cNvPr id="738" name="Google Shape;738;p57"/>
          <p:cNvPicPr preferRelativeResize="0"/>
          <p:nvPr/>
        </p:nvPicPr>
        <p:blipFill rotWithShape="1">
          <a:blip r:embed="rId4">
            <a:alphaModFix/>
          </a:blip>
          <a:srcRect b="0" l="0" r="0" t="0"/>
          <a:stretch/>
        </p:blipFill>
        <p:spPr>
          <a:xfrm>
            <a:off x="538582" y="1801781"/>
            <a:ext cx="7127491" cy="5012318"/>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5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44" name="Google Shape;744;p58"/>
          <p:cNvSpPr txBox="1"/>
          <p:nvPr>
            <p:ph type="ctrTitle"/>
          </p:nvPr>
        </p:nvSpPr>
        <p:spPr>
          <a:xfrm>
            <a:off x="281392" y="0"/>
            <a:ext cx="6732237" cy="1395818"/>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accent1"/>
              </a:buClr>
              <a:buSzPts val="3600"/>
              <a:buFont typeface="Book Antiqua"/>
              <a:buNone/>
            </a:pPr>
            <a:r>
              <a:rPr lang="en-US" sz="3600">
                <a:solidFill>
                  <a:schemeClr val="accent1"/>
                </a:solidFill>
              </a:rPr>
              <a:t>Sicurezza informatica delle navi </a:t>
            </a:r>
            <a:br>
              <a:rPr lang="en-US" sz="3600"/>
            </a:br>
            <a:endParaRPr sz="3600"/>
          </a:p>
        </p:txBody>
      </p:sp>
      <p:sp>
        <p:nvSpPr>
          <p:cNvPr id="745" name="Google Shape;745;p58"/>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746" name="Google Shape;746;p58"/>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747" name="Google Shape;747;p58"/>
          <p:cNvSpPr txBox="1"/>
          <p:nvPr>
            <p:ph idx="1" type="body"/>
          </p:nvPr>
        </p:nvSpPr>
        <p:spPr>
          <a:xfrm>
            <a:off x="357051" y="887244"/>
            <a:ext cx="12876028" cy="1017147"/>
          </a:xfrm>
          <a:prstGeom prst="rect">
            <a:avLst/>
          </a:prstGeom>
          <a:noFill/>
          <a:ln>
            <a:noFill/>
          </a:ln>
        </p:spPr>
        <p:txBody>
          <a:bodyPr anchorCtr="0" anchor="ctr" bIns="0" lIns="0" spcFirstLastPara="1" rIns="0" wrap="square" tIns="0">
            <a:noAutofit/>
          </a:bodyPr>
          <a:lstStyle/>
          <a:p>
            <a:pPr indent="0" lvl="0" marL="0" rtl="0" algn="l">
              <a:lnSpc>
                <a:spcPct val="60000"/>
              </a:lnSpc>
              <a:spcBef>
                <a:spcPts val="0"/>
              </a:spcBef>
              <a:spcAft>
                <a:spcPts val="0"/>
              </a:spcAft>
              <a:buSzPts val="3200"/>
              <a:buNone/>
            </a:pPr>
            <a:r>
              <a:rPr lang="en-US" sz="3200"/>
              <a:t>Azioni di mitigazione nelle imbarcazioni moderne e nella MASSA (Akpan et al, 2022)</a:t>
            </a:r>
            <a:endParaRPr/>
          </a:p>
          <a:p>
            <a:pPr indent="0" lvl="0" marL="0" rtl="0" algn="l">
              <a:lnSpc>
                <a:spcPct val="60000"/>
              </a:lnSpc>
              <a:spcBef>
                <a:spcPts val="0"/>
              </a:spcBef>
              <a:spcAft>
                <a:spcPts val="0"/>
              </a:spcAft>
              <a:buSzPts val="3200"/>
              <a:buNone/>
            </a:pPr>
            <a:r>
              <a:t/>
            </a:r>
            <a:endParaRPr sz="3200"/>
          </a:p>
          <a:p>
            <a:pPr indent="0" lvl="0" marL="0" rtl="0" algn="l">
              <a:lnSpc>
                <a:spcPct val="60000"/>
              </a:lnSpc>
              <a:spcBef>
                <a:spcPts val="0"/>
              </a:spcBef>
              <a:spcAft>
                <a:spcPts val="0"/>
              </a:spcAft>
              <a:buSzPts val="3200"/>
              <a:buNone/>
            </a:pPr>
            <a:r>
              <a:t/>
            </a:r>
            <a:endParaRPr sz="3200"/>
          </a:p>
        </p:txBody>
      </p:sp>
      <p:pic>
        <p:nvPicPr>
          <p:cNvPr id="748" name="Google Shape;748;p58"/>
          <p:cNvPicPr preferRelativeResize="0"/>
          <p:nvPr/>
        </p:nvPicPr>
        <p:blipFill rotWithShape="1">
          <a:blip r:embed="rId4">
            <a:alphaModFix/>
          </a:blip>
          <a:srcRect b="0" l="0" r="0" t="0"/>
          <a:stretch/>
        </p:blipFill>
        <p:spPr>
          <a:xfrm>
            <a:off x="281392" y="1468722"/>
            <a:ext cx="6896100" cy="55245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p59"/>
          <p:cNvSpPr txBox="1"/>
          <p:nvPr>
            <p:ph type="ctrTitle"/>
          </p:nvPr>
        </p:nvSpPr>
        <p:spPr>
          <a:xfrm>
            <a:off x="796322" y="320040"/>
            <a:ext cx="6732237" cy="139449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Book Antiqua"/>
              <a:buNone/>
            </a:pPr>
            <a:r>
              <a:rPr lang="en-US">
                <a:solidFill>
                  <a:schemeClr val="accent1"/>
                </a:solidFill>
              </a:rPr>
              <a:t>Altri obiettivi degli attacchi</a:t>
            </a:r>
            <a:br>
              <a:rPr lang="en-US">
                <a:solidFill>
                  <a:schemeClr val="accent1"/>
                </a:solidFill>
              </a:rPr>
            </a:br>
            <a:endParaRPr/>
          </a:p>
        </p:txBody>
      </p:sp>
      <p:sp>
        <p:nvSpPr>
          <p:cNvPr id="754" name="Google Shape;754;p59"/>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755" name="Google Shape;755;p59"/>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756" name="Google Shape;756;p5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57" name="Google Shape;757;p59"/>
          <p:cNvSpPr txBox="1"/>
          <p:nvPr>
            <p:ph idx="1" type="body"/>
          </p:nvPr>
        </p:nvSpPr>
        <p:spPr>
          <a:xfrm>
            <a:off x="796322" y="1273349"/>
            <a:ext cx="5797550" cy="4620823"/>
          </a:xfrm>
          <a:prstGeom prst="rect">
            <a:avLst/>
          </a:prstGeom>
          <a:noFill/>
          <a:ln>
            <a:noFill/>
          </a:ln>
        </p:spPr>
        <p:txBody>
          <a:bodyPr anchorCtr="0" anchor="t" bIns="45700" lIns="0" spcFirstLastPara="1" rIns="0" wrap="square" tIns="45700">
            <a:normAutofit fontScale="92500" lnSpcReduction="10000"/>
          </a:bodyPr>
          <a:lstStyle/>
          <a:p>
            <a:pPr indent="-111601" lvl="0" marL="91440" rtl="0" algn="l">
              <a:lnSpc>
                <a:spcPct val="100000"/>
              </a:lnSpc>
              <a:spcBef>
                <a:spcPts val="0"/>
              </a:spcBef>
              <a:spcAft>
                <a:spcPts val="0"/>
              </a:spcAft>
              <a:buSzPct val="100000"/>
              <a:buFont typeface="Noto Sans Symbols"/>
              <a:buChar char="▪"/>
            </a:pPr>
            <a:r>
              <a:rPr lang="en-US" sz="1900">
                <a:latin typeface="Century Gothic"/>
                <a:ea typeface="Century Gothic"/>
                <a:cs typeface="Century Gothic"/>
                <a:sym typeface="Century Gothic"/>
              </a:rPr>
              <a:t>Cargo</a:t>
            </a:r>
            <a:endParaRPr/>
          </a:p>
          <a:p>
            <a:pPr indent="-182911" lvl="1" marL="384048" rtl="0" algn="l">
              <a:lnSpc>
                <a:spcPct val="100000"/>
              </a:lnSpc>
              <a:spcBef>
                <a:spcPts val="800"/>
              </a:spcBef>
              <a:spcAft>
                <a:spcPts val="0"/>
              </a:spcAft>
              <a:buClr>
                <a:schemeClr val="dk1"/>
              </a:buClr>
              <a:buSzPct val="100000"/>
              <a:buFont typeface="Noto Sans Symbols"/>
              <a:buChar char="▪"/>
            </a:pPr>
            <a:r>
              <a:rPr lang="en-US" sz="1900">
                <a:latin typeface="Century Gothic"/>
                <a:ea typeface="Century Gothic"/>
                <a:cs typeface="Century Gothic"/>
                <a:sym typeface="Century Gothic"/>
              </a:rPr>
              <a:t>L'appropriazione indebita di </a:t>
            </a:r>
            <a:r>
              <a:rPr lang="en-US" sz="1900" u="sng">
                <a:latin typeface="Century Gothic"/>
                <a:ea typeface="Century Gothic"/>
                <a:cs typeface="Century Gothic"/>
                <a:sym typeface="Century Gothic"/>
              </a:rPr>
              <a:t>beni di valore </a:t>
            </a:r>
            <a:r>
              <a:rPr lang="en-US" sz="1900">
                <a:latin typeface="Century Gothic"/>
                <a:ea typeface="Century Gothic"/>
                <a:cs typeface="Century Gothic"/>
                <a:sym typeface="Century Gothic"/>
              </a:rPr>
              <a:t>è una possibilità teorica.</a:t>
            </a:r>
            <a:endParaRPr/>
          </a:p>
          <a:p>
            <a:pPr indent="-182911" lvl="1" marL="384048" rtl="0" algn="l">
              <a:lnSpc>
                <a:spcPct val="100000"/>
              </a:lnSpc>
              <a:spcBef>
                <a:spcPts val="1000"/>
              </a:spcBef>
              <a:spcAft>
                <a:spcPts val="0"/>
              </a:spcAft>
              <a:buClr>
                <a:schemeClr val="dk1"/>
              </a:buClr>
              <a:buSzPct val="100000"/>
              <a:buFont typeface="Noto Sans Symbols"/>
              <a:buChar char="▪"/>
            </a:pPr>
            <a:r>
              <a:rPr lang="en-US" sz="1900">
                <a:latin typeface="Century Gothic"/>
                <a:ea typeface="Century Gothic"/>
                <a:cs typeface="Century Gothic"/>
                <a:sym typeface="Century Gothic"/>
              </a:rPr>
              <a:t>Tuttavia, la maggior parte degli incidenti legati al trasporto riguarda il </a:t>
            </a:r>
            <a:r>
              <a:rPr lang="en-US" sz="1900" u="sng">
                <a:latin typeface="Century Gothic"/>
                <a:ea typeface="Century Gothic"/>
                <a:cs typeface="Century Gothic"/>
                <a:sym typeface="Century Gothic"/>
              </a:rPr>
              <a:t>trasferimento di merci illecite </a:t>
            </a:r>
            <a:r>
              <a:rPr lang="en-US" sz="1900">
                <a:latin typeface="Century Gothic"/>
                <a:ea typeface="Century Gothic"/>
                <a:cs typeface="Century Gothic"/>
                <a:sym typeface="Century Gothic"/>
              </a:rPr>
              <a:t>insieme a prodotti legali, ad esempio negli stessi container. </a:t>
            </a:r>
            <a:endParaRPr/>
          </a:p>
          <a:p>
            <a:pPr indent="-111601" lvl="0" marL="91440" rtl="0" algn="l">
              <a:lnSpc>
                <a:spcPct val="100000"/>
              </a:lnSpc>
              <a:spcBef>
                <a:spcPts val="1000"/>
              </a:spcBef>
              <a:spcAft>
                <a:spcPts val="0"/>
              </a:spcAft>
              <a:buSzPct val="100000"/>
              <a:buFont typeface="Noto Sans Symbols"/>
              <a:buChar char="▪"/>
            </a:pPr>
            <a:r>
              <a:rPr lang="en-US" sz="1900">
                <a:latin typeface="Century Gothic"/>
                <a:ea typeface="Century Gothic"/>
                <a:cs typeface="Century Gothic"/>
                <a:sym typeface="Century Gothic"/>
              </a:rPr>
              <a:t>Passeggeri ed equipaggio</a:t>
            </a:r>
            <a:endParaRPr/>
          </a:p>
          <a:p>
            <a:pPr indent="-182911" lvl="1" marL="384048" rtl="0" algn="l">
              <a:lnSpc>
                <a:spcPct val="100000"/>
              </a:lnSpc>
              <a:spcBef>
                <a:spcPts val="800"/>
              </a:spcBef>
              <a:spcAft>
                <a:spcPts val="0"/>
              </a:spcAft>
              <a:buClr>
                <a:schemeClr val="dk1"/>
              </a:buClr>
              <a:buSzPct val="100000"/>
              <a:buFont typeface="Noto Sans Symbols"/>
              <a:buChar char="▪"/>
            </a:pPr>
            <a:r>
              <a:rPr lang="en-US" sz="1900">
                <a:latin typeface="Century Gothic"/>
                <a:ea typeface="Century Gothic"/>
                <a:cs typeface="Century Gothic"/>
                <a:sym typeface="Century Gothic"/>
              </a:rPr>
              <a:t>Gli esseri umani a bordo delle navi possono essere passeggeri, equipaggi, piloti, soccorritori e altri visitatori. Nei porti e in altre strutture terrestri è presente una più ampia varietà di personale.</a:t>
            </a:r>
            <a:endParaRPr/>
          </a:p>
          <a:p>
            <a:pPr indent="-182911" lvl="1" marL="384048" rtl="0" algn="l">
              <a:lnSpc>
                <a:spcPct val="100000"/>
              </a:lnSpc>
              <a:spcBef>
                <a:spcPts val="1000"/>
              </a:spcBef>
              <a:spcAft>
                <a:spcPts val="0"/>
              </a:spcAft>
              <a:buClr>
                <a:schemeClr val="dk1"/>
              </a:buClr>
              <a:buSzPct val="100000"/>
              <a:buFont typeface="Noto Sans Symbols"/>
              <a:buChar char="▪"/>
            </a:pPr>
            <a:r>
              <a:rPr lang="en-US" sz="1900">
                <a:latin typeface="Century Gothic"/>
                <a:ea typeface="Century Gothic"/>
                <a:cs typeface="Century Gothic"/>
                <a:sym typeface="Century Gothic"/>
              </a:rPr>
              <a:t>Possono essere la vittima designata o il veicolo di un attacco, in quanto gestiscono dispositivi industriali o portano con sé dispositivi personali connessi alle reti di navi, porti, veicoli, uffici ecc. </a:t>
            </a:r>
            <a:endParaRPr/>
          </a:p>
          <a:p>
            <a:pPr indent="0" lvl="0" marL="91440" rtl="0" algn="l">
              <a:lnSpc>
                <a:spcPct val="100000"/>
              </a:lnSpc>
              <a:spcBef>
                <a:spcPts val="1000"/>
              </a:spcBef>
              <a:spcAft>
                <a:spcPts val="0"/>
              </a:spcAft>
              <a:buSzPct val="100000"/>
              <a:buFont typeface="Noto Sans Symbols"/>
              <a:buNone/>
            </a:pPr>
            <a:r>
              <a:t/>
            </a:r>
            <a:endParaRPr sz="1900">
              <a:latin typeface="Century Gothic"/>
              <a:ea typeface="Century Gothic"/>
              <a:cs typeface="Century Gothic"/>
              <a:sym typeface="Century Gothic"/>
            </a:endParaRPr>
          </a:p>
          <a:p>
            <a:pPr indent="0" lvl="0" marL="91440" rtl="0" algn="l">
              <a:lnSpc>
                <a:spcPct val="100000"/>
              </a:lnSpc>
              <a:spcBef>
                <a:spcPts val="800"/>
              </a:spcBef>
              <a:spcAft>
                <a:spcPts val="0"/>
              </a:spcAft>
              <a:buSzPct val="100000"/>
              <a:buFont typeface="Noto Sans Symbols"/>
              <a:buNone/>
            </a:pPr>
            <a:r>
              <a:t/>
            </a:r>
            <a:endParaRPr sz="1900">
              <a:latin typeface="Century Gothic"/>
              <a:ea typeface="Century Gothic"/>
              <a:cs typeface="Century Gothic"/>
              <a:sym typeface="Century Gothic"/>
            </a:endParaRPr>
          </a:p>
          <a:p>
            <a:pPr indent="0" lvl="0" marL="91440" rtl="0" algn="l">
              <a:lnSpc>
                <a:spcPct val="100000"/>
              </a:lnSpc>
              <a:spcBef>
                <a:spcPts val="800"/>
              </a:spcBef>
              <a:spcAft>
                <a:spcPts val="0"/>
              </a:spcAft>
              <a:buSzPct val="100000"/>
              <a:buFont typeface="Noto Sans Symbols"/>
              <a:buNone/>
            </a:pPr>
            <a:r>
              <a:t/>
            </a:r>
            <a:endParaRPr sz="1900">
              <a:latin typeface="Century Gothic"/>
              <a:ea typeface="Century Gothic"/>
              <a:cs typeface="Century Gothic"/>
              <a:sym typeface="Century Gothic"/>
            </a:endParaRPr>
          </a:p>
          <a:p>
            <a:pPr indent="0" lvl="0" marL="91440" rtl="0" algn="l">
              <a:lnSpc>
                <a:spcPct val="100000"/>
              </a:lnSpc>
              <a:spcBef>
                <a:spcPts val="800"/>
              </a:spcBef>
              <a:spcAft>
                <a:spcPts val="0"/>
              </a:spcAft>
              <a:buSzPct val="100000"/>
              <a:buFont typeface="Noto Sans Symbols"/>
              <a:buNone/>
            </a:pPr>
            <a:r>
              <a:t/>
            </a:r>
            <a:endParaRPr sz="1900">
              <a:latin typeface="Century Gothic"/>
              <a:ea typeface="Century Gothic"/>
              <a:cs typeface="Century Gothic"/>
              <a:sym typeface="Century Gothic"/>
            </a:endParaRPr>
          </a:p>
        </p:txBody>
      </p:sp>
      <p:pic>
        <p:nvPicPr>
          <p:cNvPr descr="A large container ship in the ocean&#10;&#10;Description automatically generated" id="758" name="Google Shape;758;p59"/>
          <p:cNvPicPr preferRelativeResize="0"/>
          <p:nvPr>
            <p:ph idx="2" type="pic"/>
          </p:nvPr>
        </p:nvPicPr>
        <p:blipFill rotWithShape="1">
          <a:blip r:embed="rId4">
            <a:alphaModFix/>
          </a:blip>
          <a:srcRect b="14029" l="0" r="0" t="14029"/>
          <a:stretch/>
        </p:blipFill>
        <p:spPr>
          <a:xfrm flipH="1">
            <a:off x="7163691" y="0"/>
            <a:ext cx="5024825" cy="6858000"/>
          </a:xfrm>
          <a:prstGeom prst="rect">
            <a:avLst/>
          </a:prstGeom>
          <a:solidFill>
            <a:schemeClr val="lt2"/>
          </a:solid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6"/>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CHI</a:t>
            </a:r>
            <a:endParaRPr/>
          </a:p>
        </p:txBody>
      </p:sp>
      <p:sp>
        <p:nvSpPr>
          <p:cNvPr id="180" name="Google Shape;180;p6"/>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Profilo dei partecipanti alla formazione</a:t>
            </a:r>
            <a:endParaRPr/>
          </a:p>
          <a:p>
            <a:pPr indent="0" lvl="0" marL="0" rtl="0" algn="l">
              <a:lnSpc>
                <a:spcPct val="100000"/>
              </a:lnSpc>
              <a:spcBef>
                <a:spcPts val="0"/>
              </a:spcBef>
              <a:spcAft>
                <a:spcPts val="0"/>
              </a:spcAft>
              <a:buSzPts val="2400"/>
              <a:buNone/>
            </a:pPr>
            <a:r>
              <a:t/>
            </a:r>
            <a:endParaRPr/>
          </a:p>
        </p:txBody>
      </p:sp>
      <p:sp>
        <p:nvSpPr>
          <p:cNvPr id="181" name="Google Shape;181;p6"/>
          <p:cNvSpPr txBox="1"/>
          <p:nvPr>
            <p:ph idx="3" type="body"/>
          </p:nvPr>
        </p:nvSpPr>
        <p:spPr>
          <a:xfrm>
            <a:off x="6498130" y="1823776"/>
            <a:ext cx="3580147" cy="2723107"/>
          </a:xfrm>
          <a:prstGeom prst="rect">
            <a:avLst/>
          </a:prstGeom>
          <a:noFill/>
          <a:ln>
            <a:noFill/>
          </a:ln>
        </p:spPr>
        <p:txBody>
          <a:bodyPr anchorCtr="0" anchor="t" bIns="45700" lIns="91425" spcFirstLastPara="1" rIns="0" wrap="square" tIns="0">
            <a:normAutofit/>
          </a:bodyPr>
          <a:lstStyle/>
          <a:p>
            <a:pPr indent="-274320" lvl="0" marL="274320" rtl="0" algn="l">
              <a:lnSpc>
                <a:spcPct val="100000"/>
              </a:lnSpc>
              <a:spcBef>
                <a:spcPts val="0"/>
              </a:spcBef>
              <a:spcAft>
                <a:spcPts val="0"/>
              </a:spcAft>
              <a:buSzPts val="1400"/>
              <a:buFont typeface="Courier New"/>
              <a:buChar char="o"/>
            </a:pPr>
            <a:r>
              <a:rPr lang="en-US"/>
              <a:t>Studenti universitari dei programmi di studi marittimi</a:t>
            </a:r>
            <a:endParaRPr/>
          </a:p>
          <a:p>
            <a:pPr indent="-274320" lvl="0" marL="274320" rtl="0" algn="l">
              <a:lnSpc>
                <a:spcPct val="100000"/>
              </a:lnSpc>
              <a:spcBef>
                <a:spcPts val="1800"/>
              </a:spcBef>
              <a:spcAft>
                <a:spcPts val="0"/>
              </a:spcAft>
              <a:buSzPts val="1400"/>
              <a:buFont typeface="Courier New"/>
              <a:buChar char="o"/>
            </a:pPr>
            <a:r>
              <a:rPr lang="en-US"/>
              <a:t>Studenti post-laurea dei programmi di studi marittimi</a:t>
            </a:r>
            <a:endParaRPr/>
          </a:p>
          <a:p>
            <a:pPr indent="-274320" lvl="0" marL="274320" rtl="0" algn="l">
              <a:lnSpc>
                <a:spcPct val="100000"/>
              </a:lnSpc>
              <a:spcBef>
                <a:spcPts val="1800"/>
              </a:spcBef>
              <a:spcAft>
                <a:spcPts val="0"/>
              </a:spcAft>
              <a:buSzPts val="1400"/>
              <a:buFont typeface="Courier New"/>
              <a:buChar char="o"/>
            </a:pPr>
            <a:r>
              <a:rPr lang="en-US"/>
              <a:t>Dottorandi, ricercatori all'inizio della carriera nel campo degli studi marittimi, senza alcuna conoscenza preliminare della cybersecurity o della cybersecurity marittima.</a:t>
            </a:r>
            <a:endParaRPr/>
          </a:p>
          <a:p>
            <a:pPr indent="-185420" lvl="0" marL="274320" rtl="0" algn="l">
              <a:lnSpc>
                <a:spcPct val="100000"/>
              </a:lnSpc>
              <a:spcBef>
                <a:spcPts val="1800"/>
              </a:spcBef>
              <a:spcAft>
                <a:spcPts val="0"/>
              </a:spcAft>
              <a:buSzPts val="1400"/>
              <a:buFont typeface="Courier New"/>
              <a:buNone/>
            </a:pPr>
            <a:r>
              <a:t/>
            </a:r>
            <a:endParaRPr/>
          </a:p>
          <a:p>
            <a:pPr indent="-185420" lvl="0" marL="274320" rtl="0" algn="l">
              <a:lnSpc>
                <a:spcPct val="100000"/>
              </a:lnSpc>
              <a:spcBef>
                <a:spcPts val="1800"/>
              </a:spcBef>
              <a:spcAft>
                <a:spcPts val="0"/>
              </a:spcAft>
              <a:buSzPts val="1400"/>
              <a:buFont typeface="Courier New"/>
              <a:buNone/>
            </a:pPr>
            <a:r>
              <a:t/>
            </a:r>
            <a:endParaRPr/>
          </a:p>
        </p:txBody>
      </p:sp>
      <p:cxnSp>
        <p:nvCxnSpPr>
          <p:cNvPr id="182" name="Google Shape;182;p6"/>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83" name="Google Shape;183;p6"/>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person standing in front of a table with a person&#10;&#10;Description automatically generated" id="184" name="Google Shape;184;p6"/>
          <p:cNvPicPr preferRelativeResize="0"/>
          <p:nvPr>
            <p:ph idx="2" type="pic"/>
          </p:nvPr>
        </p:nvPicPr>
        <p:blipFill rotWithShape="1">
          <a:blip r:embed="rId3">
            <a:alphaModFix/>
          </a:blip>
          <a:srcRect b="0" l="4073" r="4072" t="0"/>
          <a:stretch/>
        </p:blipFill>
        <p:spPr>
          <a:xfrm>
            <a:off x="0" y="-2235"/>
            <a:ext cx="5840730" cy="6862275"/>
          </a:xfrm>
          <a:prstGeom prst="rect">
            <a:avLst/>
          </a:prstGeom>
          <a:solidFill>
            <a:schemeClr val="lt2"/>
          </a:solid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60"/>
          <p:cNvSpPr txBox="1"/>
          <p:nvPr>
            <p:ph type="ctrTitle"/>
          </p:nvPr>
        </p:nvSpPr>
        <p:spPr>
          <a:xfrm>
            <a:off x="796322" y="320040"/>
            <a:ext cx="6732237" cy="139449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Book Antiqua"/>
              <a:buNone/>
            </a:pPr>
            <a:r>
              <a:rPr lang="en-US">
                <a:solidFill>
                  <a:schemeClr val="accent1"/>
                </a:solidFill>
              </a:rPr>
              <a:t>Attacchi di cybersicurezza nel settore marittimo</a:t>
            </a:r>
            <a:br>
              <a:rPr lang="en-US">
                <a:solidFill>
                  <a:schemeClr val="accent1"/>
                </a:solidFill>
              </a:rPr>
            </a:br>
            <a:endParaRPr/>
          </a:p>
        </p:txBody>
      </p:sp>
      <p:sp>
        <p:nvSpPr>
          <p:cNvPr id="764" name="Google Shape;764;p60"/>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765" name="Google Shape;765;p60"/>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766" name="Google Shape;766;p60"/>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67" name="Google Shape;767;p60"/>
          <p:cNvSpPr txBox="1"/>
          <p:nvPr>
            <p:ph idx="1" type="body"/>
          </p:nvPr>
        </p:nvSpPr>
        <p:spPr>
          <a:xfrm>
            <a:off x="796322" y="1273349"/>
            <a:ext cx="5797550" cy="3978273"/>
          </a:xfrm>
          <a:prstGeom prst="rect">
            <a:avLst/>
          </a:prstGeom>
          <a:noFill/>
          <a:ln>
            <a:noFill/>
          </a:ln>
        </p:spPr>
        <p:txBody>
          <a:bodyPr anchorCtr="0" anchor="t" bIns="45700" lIns="0" spcFirstLastPara="1" rIns="0" wrap="square" tIns="45700">
            <a:normAutofit fontScale="70000" lnSpcReduction="20000"/>
          </a:bodyPr>
          <a:lstStyle/>
          <a:p>
            <a:pPr indent="-102235" lvl="0" marL="91440" rtl="0" algn="l">
              <a:lnSpc>
                <a:spcPct val="100000"/>
              </a:lnSpc>
              <a:spcBef>
                <a:spcPts val="0"/>
              </a:spcBef>
              <a:spcAft>
                <a:spcPts val="0"/>
              </a:spcAft>
              <a:buSzPct val="100000"/>
              <a:buFont typeface="Noto Sans Symbols"/>
              <a:buChar char="▪"/>
            </a:pPr>
            <a:r>
              <a:rPr lang="en-US" sz="2300">
                <a:latin typeface="Century Gothic"/>
                <a:ea typeface="Century Gothic"/>
                <a:cs typeface="Century Gothic"/>
                <a:sym typeface="Century Gothic"/>
              </a:rPr>
              <a:t>In un rapporto del 2021</a:t>
            </a:r>
            <a:r>
              <a:rPr baseline="30000" lang="en-US" sz="2300">
                <a:latin typeface="Century Gothic"/>
                <a:ea typeface="Century Gothic"/>
                <a:cs typeface="Century Gothic"/>
                <a:sym typeface="Century Gothic"/>
              </a:rPr>
              <a:t>1</a:t>
            </a:r>
            <a:r>
              <a:rPr lang="en-US" sz="2300">
                <a:latin typeface="Century Gothic"/>
                <a:ea typeface="Century Gothic"/>
                <a:cs typeface="Century Gothic"/>
                <a:sym typeface="Century Gothic"/>
              </a:rPr>
              <a:t> sono stati riportati quarantasei "incidenti di sicurezza informatica marittima" nel periodo di undici anni 2010-2021. Il numero totale di incidenti è trascurabile se confrontato con i sistemi informatici "terrestri". </a:t>
            </a:r>
            <a:endParaRPr/>
          </a:p>
          <a:p>
            <a:pPr indent="-102235" lvl="0" marL="91440" rtl="0" algn="l">
              <a:lnSpc>
                <a:spcPct val="100000"/>
              </a:lnSpc>
              <a:spcBef>
                <a:spcPts val="800"/>
              </a:spcBef>
              <a:spcAft>
                <a:spcPts val="0"/>
              </a:spcAft>
              <a:buSzPct val="100000"/>
              <a:buFont typeface="Noto Sans Symbols"/>
              <a:buChar char="▪"/>
            </a:pPr>
            <a:r>
              <a:rPr lang="en-US" sz="2300">
                <a:latin typeface="Century Gothic"/>
                <a:ea typeface="Century Gothic"/>
                <a:cs typeface="Century Gothic"/>
                <a:sym typeface="Century Gothic"/>
              </a:rPr>
              <a:t>La maggior parte degli attacchi è stata diretta contro i sistemi informatici di compagnie di navigazione, vettori, appaltatori e porti. </a:t>
            </a:r>
            <a:endParaRPr/>
          </a:p>
          <a:p>
            <a:pPr indent="-102235" lvl="0" marL="91440" rtl="0" algn="l">
              <a:lnSpc>
                <a:spcPct val="100000"/>
              </a:lnSpc>
              <a:spcBef>
                <a:spcPts val="800"/>
              </a:spcBef>
              <a:spcAft>
                <a:spcPts val="0"/>
              </a:spcAft>
              <a:buSzPct val="100000"/>
              <a:buFont typeface="Noto Sans Symbols"/>
              <a:buChar char="▪"/>
            </a:pPr>
            <a:r>
              <a:rPr lang="en-US" sz="2300">
                <a:latin typeface="Century Gothic"/>
                <a:ea typeface="Century Gothic"/>
                <a:cs typeface="Century Gothic"/>
                <a:sym typeface="Century Gothic"/>
              </a:rPr>
              <a:t>Il sistema amministrativo di 6 navi è stato attaccato.</a:t>
            </a:r>
            <a:endParaRPr/>
          </a:p>
          <a:p>
            <a:pPr indent="-102235" lvl="0" marL="91440" rtl="0" algn="l">
              <a:lnSpc>
                <a:spcPct val="100000"/>
              </a:lnSpc>
              <a:spcBef>
                <a:spcPts val="800"/>
              </a:spcBef>
              <a:spcAft>
                <a:spcPts val="0"/>
              </a:spcAft>
              <a:buSzPct val="100000"/>
              <a:buFont typeface="Noto Sans Symbols"/>
              <a:buChar char="▪"/>
            </a:pPr>
            <a:r>
              <a:rPr lang="en-US" sz="2300">
                <a:latin typeface="Century Gothic"/>
                <a:ea typeface="Century Gothic"/>
                <a:cs typeface="Century Gothic"/>
                <a:sym typeface="Century Gothic"/>
              </a:rPr>
              <a:t>Si tratta di un solo attacco che ha colpito il sistema di controllo di bordo: La Guardia Costiera degli Stati Uniti ha ricevuto un messaggio che segnalava che una grande nave stava "subendo un incidente informatico significativo che ha avuto un impatto sulla rete di bordo". Anche in questo caso, il conseguente degrado dei sistemi di bordo non ha ostacolato il controllo essenziale della nave.</a:t>
            </a:r>
            <a:endParaRPr/>
          </a:p>
          <a:p>
            <a:pPr indent="-102235" lvl="0" marL="91440" rtl="0" algn="l">
              <a:lnSpc>
                <a:spcPct val="100000"/>
              </a:lnSpc>
              <a:spcBef>
                <a:spcPts val="800"/>
              </a:spcBef>
              <a:spcAft>
                <a:spcPts val="0"/>
              </a:spcAft>
              <a:buSzPct val="100000"/>
              <a:buFont typeface="Noto Sans Symbols"/>
              <a:buChar char="▪"/>
            </a:pPr>
            <a:r>
              <a:rPr lang="en-US" sz="2300">
                <a:latin typeface="Century Gothic"/>
                <a:ea typeface="Century Gothic"/>
                <a:cs typeface="Century Gothic"/>
                <a:sym typeface="Century Gothic"/>
              </a:rPr>
              <a:t>Forse il tipo di attacco più frequente alle operazioni è stato quello di disturbo o spoofing contro il sistema di posizionamento delle navi in un'area; gli aggressori sono stati probabilmente gli Stati vicini.</a:t>
            </a:r>
            <a:endParaRPr/>
          </a:p>
          <a:p>
            <a:pPr indent="-6984" lvl="0" marL="91440" rtl="0" algn="l">
              <a:lnSpc>
                <a:spcPct val="100000"/>
              </a:lnSpc>
              <a:spcBef>
                <a:spcPts val="800"/>
              </a:spcBef>
              <a:spcAft>
                <a:spcPts val="0"/>
              </a:spcAft>
              <a:buSzPct val="100000"/>
              <a:buFont typeface="Noto Sans Symbols"/>
              <a:buNone/>
            </a:pPr>
            <a:r>
              <a:t/>
            </a:r>
            <a:endParaRPr sz="1900">
              <a:latin typeface="Century Gothic"/>
              <a:ea typeface="Century Gothic"/>
              <a:cs typeface="Century Gothic"/>
              <a:sym typeface="Century Gothic"/>
            </a:endParaRPr>
          </a:p>
          <a:p>
            <a:pPr indent="-6984" lvl="0" marL="91440" rtl="0" algn="l">
              <a:lnSpc>
                <a:spcPct val="100000"/>
              </a:lnSpc>
              <a:spcBef>
                <a:spcPts val="800"/>
              </a:spcBef>
              <a:spcAft>
                <a:spcPts val="0"/>
              </a:spcAft>
              <a:buSzPct val="100000"/>
              <a:buFont typeface="Noto Sans Symbols"/>
              <a:buNone/>
            </a:pPr>
            <a:r>
              <a:t/>
            </a:r>
            <a:endParaRPr sz="1900">
              <a:latin typeface="Century Gothic"/>
              <a:ea typeface="Century Gothic"/>
              <a:cs typeface="Century Gothic"/>
              <a:sym typeface="Century Gothic"/>
            </a:endParaRPr>
          </a:p>
          <a:p>
            <a:pPr indent="-6984" lvl="0" marL="91440" rtl="0" algn="l">
              <a:lnSpc>
                <a:spcPct val="100000"/>
              </a:lnSpc>
              <a:spcBef>
                <a:spcPts val="800"/>
              </a:spcBef>
              <a:spcAft>
                <a:spcPts val="0"/>
              </a:spcAft>
              <a:buSzPct val="100000"/>
              <a:buFont typeface="Noto Sans Symbols"/>
              <a:buNone/>
            </a:pPr>
            <a:r>
              <a:t/>
            </a:r>
            <a:endParaRPr sz="1900">
              <a:latin typeface="Century Gothic"/>
              <a:ea typeface="Century Gothic"/>
              <a:cs typeface="Century Gothic"/>
              <a:sym typeface="Century Gothic"/>
            </a:endParaRPr>
          </a:p>
        </p:txBody>
      </p:sp>
      <p:pic>
        <p:nvPicPr>
          <p:cNvPr descr="A large container ship in the ocean&#10;&#10;Description automatically generated" id="768" name="Google Shape;768;p60"/>
          <p:cNvPicPr preferRelativeResize="0"/>
          <p:nvPr>
            <p:ph idx="2" type="pic"/>
          </p:nvPr>
        </p:nvPicPr>
        <p:blipFill rotWithShape="1">
          <a:blip r:embed="rId4">
            <a:alphaModFix/>
          </a:blip>
          <a:srcRect b="14029" l="0" r="0" t="14029"/>
          <a:stretch/>
        </p:blipFill>
        <p:spPr>
          <a:xfrm flipH="1">
            <a:off x="7163691" y="0"/>
            <a:ext cx="5024825" cy="6858000"/>
          </a:xfrm>
          <a:prstGeom prst="rect">
            <a:avLst/>
          </a:prstGeom>
          <a:solidFill>
            <a:schemeClr val="lt2"/>
          </a:solidFill>
          <a:ln>
            <a:noFill/>
          </a:ln>
        </p:spPr>
      </p:pic>
      <p:graphicFrame>
        <p:nvGraphicFramePr>
          <p:cNvPr id="769" name="Google Shape;769;p60"/>
          <p:cNvGraphicFramePr/>
          <p:nvPr/>
        </p:nvGraphicFramePr>
        <p:xfrm>
          <a:off x="892718" y="5634797"/>
          <a:ext cx="3000000" cy="3000000"/>
        </p:xfrm>
        <a:graphic>
          <a:graphicData uri="http://schemas.openxmlformats.org/drawingml/2006/table">
            <a:tbl>
              <a:tblPr bandRow="1" firstCol="1" firstRow="1">
                <a:noFill/>
                <a:tableStyleId>{41EEEFC5-8CDD-4A81-8A8F-1E7AB8112264}</a:tableStyleId>
              </a:tblPr>
              <a:tblGrid>
                <a:gridCol w="5797550"/>
              </a:tblGrid>
              <a:tr h="127000">
                <a:tc>
                  <a:txBody>
                    <a:bodyPr/>
                    <a:lstStyle/>
                    <a:p>
                      <a:pPr indent="0" lvl="0" marL="0" marR="0" rtl="0" algn="l">
                        <a:spcBef>
                          <a:spcPts val="0"/>
                        </a:spcBef>
                        <a:spcAft>
                          <a:spcPts val="0"/>
                        </a:spcAft>
                        <a:buNone/>
                      </a:pPr>
                      <a:r>
                        <a:rPr lang="en-US" sz="1000" u="none" cap="none" strike="noStrike">
                          <a:solidFill>
                            <a:schemeClr val="dk1"/>
                          </a:solidFill>
                        </a:rPr>
                        <a:t>1 P. H. Meland, K. Bernsmed, E. Wille, Ø. J. Rødseth e D. A. Nesheim, "A retrospective analysis of maritime cyber security incidents," TransNav - The International Journal on Marine Navigation and Safety on Sea Transportation, vol. 15, no. 3, pp. 519-530, 2021. </a:t>
                      </a:r>
                      <a:endParaRPr sz="1000">
                        <a:solidFill>
                          <a:schemeClr val="dk1"/>
                        </a:solidFill>
                        <a:latin typeface="Times New Roman"/>
                        <a:ea typeface="Times New Roman"/>
                        <a:cs typeface="Times New Roman"/>
                        <a:sym typeface="Times New Roman"/>
                      </a:endParaRPr>
                    </a:p>
                  </a:txBody>
                  <a:tcPr marT="9525" marB="9525" marR="9525" marL="9525"/>
                </a:tc>
              </a:tr>
            </a:tbl>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61"/>
          <p:cNvSpPr txBox="1"/>
          <p:nvPr>
            <p:ph type="ctrTitle"/>
          </p:nvPr>
        </p:nvSpPr>
        <p:spPr>
          <a:xfrm>
            <a:off x="431454" y="273905"/>
            <a:ext cx="6732237" cy="139449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Book Antiqua"/>
              <a:buNone/>
            </a:pPr>
            <a:r>
              <a:rPr lang="en-US">
                <a:solidFill>
                  <a:schemeClr val="accent1"/>
                </a:solidFill>
              </a:rPr>
              <a:t>Esempi di attacchi di cybersecurity nel settore marittimo</a:t>
            </a:r>
            <a:br>
              <a:rPr lang="en-US">
                <a:solidFill>
                  <a:schemeClr val="accent1"/>
                </a:solidFill>
              </a:rPr>
            </a:br>
            <a:endParaRPr/>
          </a:p>
        </p:txBody>
      </p:sp>
      <p:sp>
        <p:nvSpPr>
          <p:cNvPr id="775" name="Google Shape;775;p61"/>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776" name="Google Shape;776;p61"/>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777" name="Google Shape;777;p61"/>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78" name="Google Shape;778;p61"/>
          <p:cNvSpPr txBox="1"/>
          <p:nvPr>
            <p:ph idx="1" type="body"/>
          </p:nvPr>
        </p:nvSpPr>
        <p:spPr>
          <a:xfrm>
            <a:off x="550615" y="1326947"/>
            <a:ext cx="6819749" cy="5017426"/>
          </a:xfrm>
          <a:prstGeom prst="rect">
            <a:avLst/>
          </a:prstGeom>
          <a:noFill/>
          <a:ln>
            <a:noFill/>
          </a:ln>
        </p:spPr>
        <p:txBody>
          <a:bodyPr anchorCtr="0" anchor="t" bIns="45700" lIns="0" spcFirstLastPara="1" rIns="0" wrap="square" tIns="45700">
            <a:normAutofit fontScale="62500" lnSpcReduction="20000"/>
          </a:bodyPr>
          <a:lstStyle/>
          <a:p>
            <a:pPr indent="0" lvl="0" marL="0" rtl="0" algn="l">
              <a:lnSpc>
                <a:spcPct val="100000"/>
              </a:lnSpc>
              <a:spcBef>
                <a:spcPts val="0"/>
              </a:spcBef>
              <a:spcAft>
                <a:spcPts val="0"/>
              </a:spcAft>
              <a:buSzPct val="100000"/>
              <a:buNone/>
            </a:pPr>
            <a:r>
              <a:rPr lang="en-US" sz="1900">
                <a:latin typeface="Century Gothic"/>
                <a:ea typeface="Century Gothic"/>
                <a:cs typeface="Century Gothic"/>
                <a:sym typeface="Century Gothic"/>
              </a:rPr>
              <a:t>Un documento del 2022</a:t>
            </a:r>
            <a:r>
              <a:rPr baseline="30000" lang="en-US" sz="1900">
                <a:latin typeface="Century Gothic"/>
                <a:ea typeface="Century Gothic"/>
                <a:cs typeface="Century Gothic"/>
                <a:sym typeface="Century Gothic"/>
              </a:rPr>
              <a:t>1</a:t>
            </a:r>
            <a:r>
              <a:rPr lang="en-US" sz="1900">
                <a:latin typeface="Century Gothic"/>
                <a:ea typeface="Century Gothic"/>
                <a:cs typeface="Century Gothic"/>
                <a:sym typeface="Century Gothic"/>
              </a:rPr>
              <a:t> presenta diversi incidenti di cybersecurity:</a:t>
            </a:r>
            <a:endParaRPr/>
          </a:p>
          <a:p>
            <a:pPr indent="-91471"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Un attacco di disturbo GPS in Corea del Sud nel 2016 ha portato a una collisione di navi.</a:t>
            </a:r>
            <a:endParaRPr/>
          </a:p>
          <a:p>
            <a:pPr indent="-91471"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Un altro attacco di disturbo del GPS nella stessa area ha causato problemi di navigazione a 280 navi.</a:t>
            </a:r>
            <a:endParaRPr/>
          </a:p>
          <a:p>
            <a:pPr indent="-91471"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Una grande nave portacontainer ha perso il suo sistema di navigazione per diverse ore durante la rotta da Cipro a Gibuti nel 2017.</a:t>
            </a:r>
            <a:endParaRPr/>
          </a:p>
          <a:p>
            <a:pPr indent="-91471"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Il sistema GPS di una nave in navigazione nel Mar Baltico ha mostrato falsamente la sua posizione sulla terraferma, nel 2018.</a:t>
            </a:r>
            <a:endParaRPr/>
          </a:p>
          <a:p>
            <a:pPr indent="-91471"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Un grave attacco malware alla logistica di Maersk ha bloccato le operazioni portuali in 76 località nel 2018.</a:t>
            </a:r>
            <a:endParaRPr/>
          </a:p>
          <a:p>
            <a:pPr indent="-91471"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Un attacco di virus all'ECDIS di una nuovissima bulk carrier è costato migliaia di dollari nel 2018.</a:t>
            </a:r>
            <a:endParaRPr/>
          </a:p>
          <a:p>
            <a:pPr indent="-91471"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Un attacco malware ai computer di bordo forniti da un appaltatore della Marina statunitense ha provocato un massiccio furto di dati sensibili nel 2019.</a:t>
            </a:r>
            <a:endParaRPr/>
          </a:p>
          <a:p>
            <a:pPr indent="-91471"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I sistemi di gestione di due navi sono stati infettati dal macro-virus AZORult, arrivato in un documento Word come allegato di posta elettronica.</a:t>
            </a:r>
            <a:endParaRPr/>
          </a:p>
          <a:p>
            <a:pPr indent="-91471"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Un attacco al sistema informatico della compagnia di navigazione CMA CGM SA ha colpito la logistica e i servizi ai clienti.</a:t>
            </a:r>
            <a:endParaRPr/>
          </a:p>
          <a:p>
            <a:pPr indent="-91471"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Un attacco ransomware </a:t>
            </a:r>
            <a:r>
              <a:rPr i="1" lang="en-US" sz="1900">
                <a:latin typeface="Century Gothic"/>
                <a:ea typeface="Century Gothic"/>
                <a:cs typeface="Century Gothic"/>
                <a:sym typeface="Century Gothic"/>
              </a:rPr>
              <a:t>Mespinoza/Pysa </a:t>
            </a:r>
            <a:r>
              <a:rPr lang="en-US" sz="1900">
                <a:latin typeface="Century Gothic"/>
                <a:ea typeface="Century Gothic"/>
                <a:cs typeface="Century Gothic"/>
                <a:sym typeface="Century Gothic"/>
              </a:rPr>
              <a:t>ha compromesso le operazioni nel porto di Marsiglia nel 2020.</a:t>
            </a:r>
            <a:endParaRPr/>
          </a:p>
          <a:p>
            <a:pPr indent="-91471"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Nel 2021 si è verificato un attacco ransomware alle compagnie di navigazione greche (che si è diffuso attraverso una società di consulenza informatica). Pochi giorni dopo l'attacco una nave è stata dirottata e sei navi hanno perso il controllo del timone.</a:t>
            </a:r>
            <a:endParaRPr/>
          </a:p>
          <a:p>
            <a:pPr indent="-91471"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Un attacco alla gestione delle password nel porto di Houston nel 2022.</a:t>
            </a:r>
            <a:endParaRPr/>
          </a:p>
          <a:p>
            <a:pPr indent="-16065" lvl="0" marL="91440" rtl="0" algn="l">
              <a:lnSpc>
                <a:spcPct val="100000"/>
              </a:lnSpc>
              <a:spcBef>
                <a:spcPts val="800"/>
              </a:spcBef>
              <a:spcAft>
                <a:spcPts val="0"/>
              </a:spcAft>
              <a:buSzPct val="100000"/>
              <a:buFont typeface="Noto Sans Symbols"/>
              <a:buNone/>
            </a:pPr>
            <a:r>
              <a:t/>
            </a:r>
            <a:endParaRPr sz="1900">
              <a:latin typeface="Century Gothic"/>
              <a:ea typeface="Century Gothic"/>
              <a:cs typeface="Century Gothic"/>
              <a:sym typeface="Century Gothic"/>
            </a:endParaRPr>
          </a:p>
          <a:p>
            <a:pPr indent="0" lvl="0" marL="0" rtl="0" algn="l">
              <a:lnSpc>
                <a:spcPct val="100000"/>
              </a:lnSpc>
              <a:spcBef>
                <a:spcPts val="800"/>
              </a:spcBef>
              <a:spcAft>
                <a:spcPts val="0"/>
              </a:spcAft>
              <a:buSzPct val="100000"/>
              <a:buNone/>
            </a:pPr>
            <a:r>
              <a:t/>
            </a:r>
            <a:endParaRPr sz="1900">
              <a:latin typeface="Century Gothic"/>
              <a:ea typeface="Century Gothic"/>
              <a:cs typeface="Century Gothic"/>
              <a:sym typeface="Century Gothic"/>
            </a:endParaRPr>
          </a:p>
          <a:p>
            <a:pPr indent="-16065" lvl="0" marL="91440" rtl="0" algn="l">
              <a:lnSpc>
                <a:spcPct val="100000"/>
              </a:lnSpc>
              <a:spcBef>
                <a:spcPts val="800"/>
              </a:spcBef>
              <a:spcAft>
                <a:spcPts val="0"/>
              </a:spcAft>
              <a:buSzPct val="100000"/>
              <a:buFont typeface="Noto Sans Symbols"/>
              <a:buNone/>
            </a:pPr>
            <a:r>
              <a:t/>
            </a:r>
            <a:endParaRPr sz="1900">
              <a:latin typeface="Century Gothic"/>
              <a:ea typeface="Century Gothic"/>
              <a:cs typeface="Century Gothic"/>
              <a:sym typeface="Century Gothic"/>
            </a:endParaRPr>
          </a:p>
        </p:txBody>
      </p:sp>
      <p:pic>
        <p:nvPicPr>
          <p:cNvPr descr="A large container ship in the ocean&#10;&#10;Description automatically generated" id="779" name="Google Shape;779;p61"/>
          <p:cNvPicPr preferRelativeResize="0"/>
          <p:nvPr>
            <p:ph idx="2" type="pic"/>
          </p:nvPr>
        </p:nvPicPr>
        <p:blipFill rotWithShape="1">
          <a:blip r:embed="rId4">
            <a:alphaModFix/>
          </a:blip>
          <a:srcRect b="14029" l="0" r="0" t="14029"/>
          <a:stretch/>
        </p:blipFill>
        <p:spPr>
          <a:xfrm flipH="1">
            <a:off x="7163691" y="0"/>
            <a:ext cx="5024825" cy="6858000"/>
          </a:xfrm>
          <a:prstGeom prst="rect">
            <a:avLst/>
          </a:prstGeom>
          <a:solidFill>
            <a:schemeClr val="lt2"/>
          </a:solidFill>
          <a:ln>
            <a:noFill/>
          </a:ln>
        </p:spPr>
      </p:pic>
      <p:sp>
        <p:nvSpPr>
          <p:cNvPr id="780" name="Google Shape;780;p61"/>
          <p:cNvSpPr txBox="1"/>
          <p:nvPr/>
        </p:nvSpPr>
        <p:spPr>
          <a:xfrm>
            <a:off x="531341" y="6030097"/>
            <a:ext cx="5564659"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Century Gothic"/>
                <a:ea typeface="Century Gothic"/>
                <a:cs typeface="Century Gothic"/>
                <a:sym typeface="Century Gothic"/>
              </a:rPr>
              <a:t>1 Akpan F, Bendiab G, Shiaeles S, Karamperidis S, Michaloliakos M. Cybersecurity Challenges in the Maritime Sector. Rete. 2022; 2(1):123-138. https://doi.org/10.3390/network2010009</a:t>
            </a:r>
            <a:endParaRPr sz="1000">
              <a:solidFill>
                <a:schemeClr val="dk1"/>
              </a:solidFill>
              <a:latin typeface="Century Gothic"/>
              <a:ea typeface="Century Gothic"/>
              <a:cs typeface="Century Gothic"/>
              <a:sym typeface="Century Gothic"/>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sp>
        <p:nvSpPr>
          <p:cNvPr id="785" name="Google Shape;785;p62"/>
          <p:cNvSpPr txBox="1"/>
          <p:nvPr>
            <p:ph type="ctrTitle"/>
          </p:nvPr>
        </p:nvSpPr>
        <p:spPr>
          <a:xfrm>
            <a:off x="491035" y="116072"/>
            <a:ext cx="6732237" cy="139449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Book Antiqua"/>
              <a:buNone/>
            </a:pPr>
            <a:r>
              <a:rPr lang="en-US">
                <a:solidFill>
                  <a:schemeClr val="accent1"/>
                </a:solidFill>
              </a:rPr>
              <a:t>Collegamento con la criminalità marittima</a:t>
            </a:r>
            <a:br>
              <a:rPr lang="en-US">
                <a:solidFill>
                  <a:schemeClr val="accent1"/>
                </a:solidFill>
              </a:rPr>
            </a:br>
            <a:endParaRPr/>
          </a:p>
        </p:txBody>
      </p:sp>
      <p:sp>
        <p:nvSpPr>
          <p:cNvPr id="786" name="Google Shape;786;p62"/>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787" name="Google Shape;787;p62"/>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788" name="Google Shape;788;p6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89" name="Google Shape;789;p62"/>
          <p:cNvSpPr txBox="1"/>
          <p:nvPr>
            <p:ph idx="1" type="body"/>
          </p:nvPr>
        </p:nvSpPr>
        <p:spPr>
          <a:xfrm>
            <a:off x="550615" y="1326947"/>
            <a:ext cx="6819749" cy="5017426"/>
          </a:xfrm>
          <a:prstGeom prst="rect">
            <a:avLst/>
          </a:prstGeom>
          <a:noFill/>
          <a:ln>
            <a:noFill/>
          </a:ln>
        </p:spPr>
        <p:txBody>
          <a:bodyPr anchorCtr="0" anchor="t" bIns="45700" lIns="0" spcFirstLastPara="1" rIns="0" wrap="square" tIns="45700">
            <a:normAutofit fontScale="85000" lnSpcReduction="10000"/>
          </a:bodyPr>
          <a:lstStyle/>
          <a:p>
            <a:pPr indent="0" lvl="0" marL="0" rtl="0" algn="l">
              <a:lnSpc>
                <a:spcPct val="100000"/>
              </a:lnSpc>
              <a:spcBef>
                <a:spcPts val="0"/>
              </a:spcBef>
              <a:spcAft>
                <a:spcPts val="0"/>
              </a:spcAft>
              <a:buSzPct val="100000"/>
              <a:buNone/>
            </a:pPr>
            <a:r>
              <a:rPr lang="en-US" sz="1900">
                <a:latin typeface="Century Gothic"/>
                <a:ea typeface="Century Gothic"/>
                <a:cs typeface="Century Gothic"/>
                <a:sym typeface="Century Gothic"/>
              </a:rPr>
              <a:t>La maggior parte degli </a:t>
            </a:r>
            <a:r>
              <a:rPr b="1" lang="en-US" sz="1900">
                <a:latin typeface="Century Gothic"/>
                <a:ea typeface="Century Gothic"/>
                <a:cs typeface="Century Gothic"/>
                <a:sym typeface="Century Gothic"/>
              </a:rPr>
              <a:t>incidenti di cybersicurezza marittima </a:t>
            </a:r>
            <a:r>
              <a:rPr lang="en-US" sz="1900">
                <a:latin typeface="Century Gothic"/>
                <a:ea typeface="Century Gothic"/>
                <a:cs typeface="Century Gothic"/>
                <a:sym typeface="Century Gothic"/>
              </a:rPr>
              <a:t>è legata ai </a:t>
            </a:r>
            <a:r>
              <a:rPr b="1" lang="en-US" sz="1900">
                <a:latin typeface="Century Gothic"/>
                <a:ea typeface="Century Gothic"/>
                <a:cs typeface="Century Gothic"/>
                <a:sym typeface="Century Gothic"/>
              </a:rPr>
              <a:t>vecchi </a:t>
            </a:r>
            <a:r>
              <a:rPr lang="en-US" sz="1900">
                <a:latin typeface="Century Gothic"/>
                <a:ea typeface="Century Gothic"/>
                <a:cs typeface="Century Gothic"/>
                <a:sym typeface="Century Gothic"/>
              </a:rPr>
              <a:t>obiettivi </a:t>
            </a:r>
            <a:r>
              <a:rPr b="1" lang="en-US" sz="1900">
                <a:latin typeface="Century Gothic"/>
                <a:ea typeface="Century Gothic"/>
                <a:cs typeface="Century Gothic"/>
                <a:sym typeface="Century Gothic"/>
              </a:rPr>
              <a:t>della criminalità marittima</a:t>
            </a:r>
            <a:r>
              <a:rPr lang="en-US" sz="1900">
                <a:latin typeface="Century Gothic"/>
                <a:ea typeface="Century Gothic"/>
                <a:cs typeface="Century Gothic"/>
                <a:sym typeface="Century Gothic"/>
              </a:rPr>
              <a:t>, che essi </a:t>
            </a:r>
            <a:r>
              <a:rPr b="1" lang="en-US" sz="1900">
                <a:latin typeface="Century Gothic"/>
                <a:ea typeface="Century Gothic"/>
                <a:cs typeface="Century Gothic"/>
                <a:sym typeface="Century Gothic"/>
              </a:rPr>
              <a:t>fanno progredire e rendono possibile</a:t>
            </a:r>
            <a:r>
              <a:rPr lang="en-US" sz="1900">
                <a:latin typeface="Century Gothic"/>
                <a:ea typeface="Century Gothic"/>
                <a:cs typeface="Century Gothic"/>
                <a:sym typeface="Century Gothic"/>
              </a:rPr>
              <a:t>. I tipi abituali di attività illegali basate o correlate al mare sono:</a:t>
            </a:r>
            <a:endParaRPr/>
          </a:p>
          <a:p>
            <a:pPr indent="-457200" lvl="0" marL="457200" rtl="0" algn="l">
              <a:lnSpc>
                <a:spcPct val="100000"/>
              </a:lnSpc>
              <a:spcBef>
                <a:spcPts val="800"/>
              </a:spcBef>
              <a:spcAft>
                <a:spcPts val="0"/>
              </a:spcAft>
              <a:buSzPct val="100000"/>
              <a:buFont typeface="Book Antiqua"/>
              <a:buAutoNum type="arabicPeriod"/>
            </a:pPr>
            <a:r>
              <a:rPr lang="en-US" sz="1900" u="sng">
                <a:latin typeface="Century Gothic"/>
                <a:ea typeface="Century Gothic"/>
                <a:cs typeface="Century Gothic"/>
                <a:sym typeface="Century Gothic"/>
              </a:rPr>
              <a:t>Contrabbando</a:t>
            </a:r>
            <a:r>
              <a:rPr lang="en-US" sz="1900">
                <a:latin typeface="Century Gothic"/>
                <a:ea typeface="Century Gothic"/>
                <a:cs typeface="Century Gothic"/>
                <a:sym typeface="Century Gothic"/>
              </a:rPr>
              <a:t>: Il contrabbando consiste nel trasporto clandestino di droga, armi, petrolio e carburante e articoli contraffatti attraverso le frontiere, eludendo le norme doganali e le tasse.</a:t>
            </a:r>
            <a:endParaRPr/>
          </a:p>
          <a:p>
            <a:pPr indent="-457200" lvl="0" marL="457200" rtl="0" algn="l">
              <a:lnSpc>
                <a:spcPct val="100000"/>
              </a:lnSpc>
              <a:spcBef>
                <a:spcPts val="800"/>
              </a:spcBef>
              <a:spcAft>
                <a:spcPts val="0"/>
              </a:spcAft>
              <a:buSzPct val="100000"/>
              <a:buFont typeface="Book Antiqua"/>
              <a:buAutoNum type="arabicPeriod"/>
            </a:pPr>
            <a:r>
              <a:rPr lang="en-US" sz="1900" u="sng">
                <a:latin typeface="Century Gothic"/>
                <a:ea typeface="Century Gothic"/>
                <a:cs typeface="Century Gothic"/>
                <a:sym typeface="Century Gothic"/>
              </a:rPr>
              <a:t>Traffico</a:t>
            </a:r>
            <a:r>
              <a:rPr lang="en-US" sz="1900">
                <a:latin typeface="Century Gothic"/>
                <a:ea typeface="Century Gothic"/>
                <a:cs typeface="Century Gothic"/>
                <a:sym typeface="Century Gothic"/>
              </a:rPr>
              <a:t>: Oltre al trasporto di prodotti di contrabbando, il traffico può coinvolgere anche animali selvatici ed esseri umani. </a:t>
            </a:r>
            <a:endParaRPr/>
          </a:p>
          <a:p>
            <a:pPr indent="-457200" lvl="0" marL="457200" rtl="0" algn="l">
              <a:lnSpc>
                <a:spcPct val="100000"/>
              </a:lnSpc>
              <a:spcBef>
                <a:spcPts val="800"/>
              </a:spcBef>
              <a:spcAft>
                <a:spcPts val="0"/>
              </a:spcAft>
              <a:buSzPct val="100000"/>
              <a:buFont typeface="Book Antiqua"/>
              <a:buAutoNum type="arabicPeriod"/>
            </a:pPr>
            <a:r>
              <a:rPr lang="en-US" sz="1900">
                <a:latin typeface="Century Gothic"/>
                <a:ea typeface="Century Gothic"/>
                <a:cs typeface="Century Gothic"/>
                <a:sym typeface="Century Gothic"/>
              </a:rPr>
              <a:t>La </a:t>
            </a:r>
            <a:r>
              <a:rPr lang="en-US" sz="1900" u="sng">
                <a:latin typeface="Century Gothic"/>
                <a:ea typeface="Century Gothic"/>
                <a:cs typeface="Century Gothic"/>
                <a:sym typeface="Century Gothic"/>
              </a:rPr>
              <a:t>pesca </a:t>
            </a:r>
            <a:r>
              <a:rPr lang="en-US" sz="1900">
                <a:latin typeface="Century Gothic"/>
                <a:ea typeface="Century Gothic"/>
                <a:cs typeface="Century Gothic"/>
                <a:sym typeface="Century Gothic"/>
              </a:rPr>
              <a:t>illegale, che si verifica quando i pescherecci pescano senza le dovute licenze o violano le misure di conservazione o invadono la ZEE (zona economica esclusiva) dei Paesi vicini.</a:t>
            </a:r>
            <a:endParaRPr/>
          </a:p>
          <a:p>
            <a:pPr indent="-457200" lvl="0" marL="457200" rtl="0" algn="l">
              <a:lnSpc>
                <a:spcPct val="100000"/>
              </a:lnSpc>
              <a:spcBef>
                <a:spcPts val="800"/>
              </a:spcBef>
              <a:spcAft>
                <a:spcPts val="0"/>
              </a:spcAft>
              <a:buSzPct val="100000"/>
              <a:buFont typeface="Book Antiqua"/>
              <a:buAutoNum type="arabicPeriod"/>
            </a:pPr>
            <a:r>
              <a:rPr lang="en-US" sz="1900" u="sng">
                <a:latin typeface="Century Gothic"/>
                <a:ea typeface="Century Gothic"/>
                <a:cs typeface="Century Gothic"/>
                <a:sym typeface="Century Gothic"/>
              </a:rPr>
              <a:t>Trivellazioni petrolifere </a:t>
            </a:r>
            <a:r>
              <a:rPr lang="en-US" sz="1900">
                <a:latin typeface="Century Gothic"/>
                <a:ea typeface="Century Gothic"/>
                <a:cs typeface="Century Gothic"/>
                <a:sym typeface="Century Gothic"/>
              </a:rPr>
              <a:t>illegali (o semi-illegali), che si verificano quando un Paese o un'entità conduce esplorazioni o estrazioni di petrolio in un'area appartenente alla ZEE di un altro Paese o in un'area contesa da un Paese vicino. Anche la produzione di petrolio da un pozzo in quantità superiore a quella consentita da norme, regolamenti o ordini è considerata illegale.</a:t>
            </a:r>
            <a:endParaRPr/>
          </a:p>
          <a:p>
            <a:pPr indent="-457200" lvl="0" marL="457200" rtl="0" algn="l">
              <a:lnSpc>
                <a:spcPct val="100000"/>
              </a:lnSpc>
              <a:spcBef>
                <a:spcPts val="800"/>
              </a:spcBef>
              <a:spcAft>
                <a:spcPts val="0"/>
              </a:spcAft>
              <a:buSzPct val="100000"/>
              <a:buFont typeface="Book Antiqua"/>
              <a:buAutoNum type="arabicPeriod"/>
            </a:pPr>
            <a:r>
              <a:rPr lang="en-US" sz="1900" u="sng">
                <a:latin typeface="Century Gothic"/>
                <a:ea typeface="Century Gothic"/>
                <a:cs typeface="Century Gothic"/>
                <a:sym typeface="Century Gothic"/>
              </a:rPr>
              <a:t>Pirateria</a:t>
            </a:r>
            <a:r>
              <a:rPr lang="en-US" sz="1900">
                <a:latin typeface="Century Gothic"/>
                <a:ea typeface="Century Gothic"/>
                <a:cs typeface="Century Gothic"/>
                <a:sym typeface="Century Gothic"/>
              </a:rPr>
              <a:t>: I pirati dirottano le navi, mettendo in pericolo i membri dell'equipaggio e interrompendo il commercio marittimo.</a:t>
            </a:r>
            <a:endParaRPr/>
          </a:p>
          <a:p>
            <a:pPr indent="0" lvl="0" marL="91440" rtl="0" algn="l">
              <a:lnSpc>
                <a:spcPct val="100000"/>
              </a:lnSpc>
              <a:spcBef>
                <a:spcPts val="800"/>
              </a:spcBef>
              <a:spcAft>
                <a:spcPts val="0"/>
              </a:spcAft>
              <a:buSzPct val="100000"/>
              <a:buFont typeface="Noto Sans Symbols"/>
              <a:buNone/>
            </a:pPr>
            <a:r>
              <a:t/>
            </a:r>
            <a:endParaRPr sz="1900">
              <a:latin typeface="Century Gothic"/>
              <a:ea typeface="Century Gothic"/>
              <a:cs typeface="Century Gothic"/>
              <a:sym typeface="Century Gothic"/>
            </a:endParaRPr>
          </a:p>
          <a:p>
            <a:pPr indent="0" lvl="0" marL="91440" rtl="0" algn="l">
              <a:lnSpc>
                <a:spcPct val="100000"/>
              </a:lnSpc>
              <a:spcBef>
                <a:spcPts val="800"/>
              </a:spcBef>
              <a:spcAft>
                <a:spcPts val="0"/>
              </a:spcAft>
              <a:buSzPct val="100000"/>
              <a:buFont typeface="Noto Sans Symbols"/>
              <a:buNone/>
            </a:pPr>
            <a:r>
              <a:t/>
            </a:r>
            <a:endParaRPr sz="1900">
              <a:latin typeface="Century Gothic"/>
              <a:ea typeface="Century Gothic"/>
              <a:cs typeface="Century Gothic"/>
              <a:sym typeface="Century Gothic"/>
            </a:endParaRPr>
          </a:p>
          <a:p>
            <a:pPr indent="0" lvl="0" marL="0" rtl="0" algn="l">
              <a:lnSpc>
                <a:spcPct val="100000"/>
              </a:lnSpc>
              <a:spcBef>
                <a:spcPts val="800"/>
              </a:spcBef>
              <a:spcAft>
                <a:spcPts val="0"/>
              </a:spcAft>
              <a:buSzPct val="100000"/>
              <a:buNone/>
            </a:pPr>
            <a:r>
              <a:t/>
            </a:r>
            <a:endParaRPr sz="1900">
              <a:latin typeface="Century Gothic"/>
              <a:ea typeface="Century Gothic"/>
              <a:cs typeface="Century Gothic"/>
              <a:sym typeface="Century Gothic"/>
            </a:endParaRPr>
          </a:p>
          <a:p>
            <a:pPr indent="0" lvl="0" marL="91440" rtl="0" algn="l">
              <a:lnSpc>
                <a:spcPct val="100000"/>
              </a:lnSpc>
              <a:spcBef>
                <a:spcPts val="800"/>
              </a:spcBef>
              <a:spcAft>
                <a:spcPts val="0"/>
              </a:spcAft>
              <a:buSzPct val="100000"/>
              <a:buFont typeface="Noto Sans Symbols"/>
              <a:buNone/>
            </a:pPr>
            <a:r>
              <a:t/>
            </a:r>
            <a:endParaRPr sz="1900">
              <a:latin typeface="Century Gothic"/>
              <a:ea typeface="Century Gothic"/>
              <a:cs typeface="Century Gothic"/>
              <a:sym typeface="Century Gothic"/>
            </a:endParaRPr>
          </a:p>
        </p:txBody>
      </p:sp>
      <p:pic>
        <p:nvPicPr>
          <p:cNvPr descr="A white skull and crossbones on a black background with Skull and Bones in the background&#10;&#10;Description automatically generated" id="790" name="Google Shape;790;p62"/>
          <p:cNvPicPr preferRelativeResize="0"/>
          <p:nvPr>
            <p:ph idx="2" type="pic"/>
          </p:nvPr>
        </p:nvPicPr>
        <p:blipFill rotWithShape="1">
          <a:blip r:embed="rId4">
            <a:alphaModFix/>
          </a:blip>
          <a:srcRect b="0" l="9325" r="9324" t="0"/>
          <a:stretch/>
        </p:blipFill>
        <p:spPr>
          <a:xfrm flipH="1">
            <a:off x="7163691" y="0"/>
            <a:ext cx="5024825" cy="6858000"/>
          </a:xfrm>
          <a:prstGeom prst="rect">
            <a:avLst/>
          </a:prstGeom>
          <a:solidFill>
            <a:schemeClr val="lt2"/>
          </a:solid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sp>
        <p:nvSpPr>
          <p:cNvPr id="795" name="Google Shape;795;p63"/>
          <p:cNvSpPr txBox="1"/>
          <p:nvPr>
            <p:ph type="ctrTitle"/>
          </p:nvPr>
        </p:nvSpPr>
        <p:spPr>
          <a:xfrm>
            <a:off x="638127" y="160322"/>
            <a:ext cx="6732237" cy="95270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Book Antiqua"/>
              <a:buNone/>
            </a:pPr>
            <a:r>
              <a:rPr lang="en-US">
                <a:solidFill>
                  <a:schemeClr val="accent1"/>
                </a:solidFill>
              </a:rPr>
              <a:t>Contrabbando</a:t>
            </a:r>
            <a:endParaRPr/>
          </a:p>
        </p:txBody>
      </p:sp>
      <p:sp>
        <p:nvSpPr>
          <p:cNvPr id="796" name="Google Shape;796;p6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97" name="Google Shape;797;p63"/>
          <p:cNvSpPr txBox="1"/>
          <p:nvPr>
            <p:ph idx="1" type="body"/>
          </p:nvPr>
        </p:nvSpPr>
        <p:spPr>
          <a:xfrm>
            <a:off x="729414" y="1273349"/>
            <a:ext cx="3563805" cy="5200625"/>
          </a:xfrm>
          <a:prstGeom prst="rect">
            <a:avLst/>
          </a:prstGeom>
          <a:noFill/>
          <a:ln>
            <a:noFill/>
          </a:ln>
        </p:spPr>
        <p:txBody>
          <a:bodyPr anchorCtr="0" anchor="t" bIns="45700" lIns="0" spcFirstLastPara="1" rIns="0" wrap="square" tIns="45700">
            <a:normAutofit fontScale="70000" lnSpcReduction="20000"/>
          </a:bodyPr>
          <a:lstStyle/>
          <a:p>
            <a:pPr indent="-91440" lvl="0" marL="91440" rtl="0" algn="l">
              <a:lnSpc>
                <a:spcPct val="100000"/>
              </a:lnSpc>
              <a:spcBef>
                <a:spcPts val="0"/>
              </a:spcBef>
              <a:spcAft>
                <a:spcPts val="0"/>
              </a:spcAft>
              <a:buSzPct val="100000"/>
              <a:buFont typeface="Noto Sans Symbols"/>
              <a:buChar char="▪"/>
            </a:pPr>
            <a:r>
              <a:rPr lang="en-US" sz="1900">
                <a:latin typeface="Century Gothic"/>
                <a:ea typeface="Century Gothic"/>
                <a:cs typeface="Century Gothic"/>
                <a:sym typeface="Century Gothic"/>
              </a:rPr>
              <a:t>Secondo il 2022 Illicit Trade Report (ITR) dell'Organizzazione Mondiale delle Dogane (OMD), il mare è di gran lunga il mezzo di trasporto più diffuso in termini di quantità.</a:t>
            </a:r>
            <a:endParaRPr/>
          </a:p>
          <a:p>
            <a:pPr indent="-91440"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Sebbene tutti i tipi di navi possano essere utilizzati per il contrabbando, le navi portacontainer sono la scelta preferita dalle bande.</a:t>
            </a:r>
            <a:endParaRPr/>
          </a:p>
          <a:p>
            <a:pPr indent="-91440"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Nell'aprile 2023 Europol ha dichiarato che più di 200 tonnellate di cocaina sono passate attraverso i due porti più trafficati dell'Unione Europea. </a:t>
            </a:r>
            <a:endParaRPr/>
          </a:p>
          <a:p>
            <a:pPr indent="-91440"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Un rapporto dell'agenzia ha rivelato che la tattica è cresciuta dal 2018, quando il porto di Rotterdam ha scoperto che mancavano dei container.</a:t>
            </a:r>
            <a:endParaRPr/>
          </a:p>
          <a:p>
            <a:pPr indent="-91440"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In un'altra area, l'Information Fusion Center di Singapore, che raccoglie gli incidenti di sicurezza marittima regionale (MARSEC) nelle regioni del Sud-Est asiatico e dell'Indo-Pacifico, ha reso noti 832 incidenti di contrabbando segnalati per il 2023. Si tratta di 203 incidenti di contrabbando di prodotti nazionali, 201 incidenti di droga, 158 incidenti di tabacco e 272 incidenti di altri prodotti. Sono state coinvolte 258 piccole imbarcazioni, 127 navi container, 82 navi da carico, 125 pescherecci e 242 altri tipi di imbarcazioni. </a:t>
            </a:r>
            <a:endParaRPr/>
          </a:p>
          <a:p>
            <a:pPr indent="-6984" lvl="0" marL="91440" rtl="0" algn="l">
              <a:lnSpc>
                <a:spcPct val="100000"/>
              </a:lnSpc>
              <a:spcBef>
                <a:spcPts val="800"/>
              </a:spcBef>
              <a:spcAft>
                <a:spcPts val="0"/>
              </a:spcAft>
              <a:buSzPct val="100000"/>
              <a:buFont typeface="Noto Sans Symbols"/>
              <a:buNone/>
            </a:pPr>
            <a:r>
              <a:t/>
            </a:r>
            <a:endParaRPr sz="1900">
              <a:latin typeface="Century Gothic"/>
              <a:ea typeface="Century Gothic"/>
              <a:cs typeface="Century Gothic"/>
              <a:sym typeface="Century Gothic"/>
            </a:endParaRPr>
          </a:p>
        </p:txBody>
      </p:sp>
      <p:sp>
        <p:nvSpPr>
          <p:cNvPr id="798" name="Google Shape;798;p63"/>
          <p:cNvSpPr txBox="1"/>
          <p:nvPr/>
        </p:nvSpPr>
        <p:spPr>
          <a:xfrm>
            <a:off x="8273127" y="5594318"/>
            <a:ext cx="249138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entury Gothic"/>
                <a:ea typeface="Century Gothic"/>
                <a:cs typeface="Century Gothic"/>
                <a:sym typeface="Century Gothic"/>
              </a:rPr>
              <a:t>Un semplice attacco ping</a:t>
            </a:r>
            <a:endParaRPr sz="1800">
              <a:solidFill>
                <a:schemeClr val="dk1"/>
              </a:solidFill>
              <a:latin typeface="Century Gothic"/>
              <a:ea typeface="Century Gothic"/>
              <a:cs typeface="Century Gothic"/>
              <a:sym typeface="Century Gothic"/>
            </a:endParaRPr>
          </a:p>
        </p:txBody>
      </p:sp>
      <p:pic>
        <p:nvPicPr>
          <p:cNvPr descr="Drugs seized by conveyance method" id="799" name="Google Shape;799;p63"/>
          <p:cNvPicPr preferRelativeResize="0"/>
          <p:nvPr/>
        </p:nvPicPr>
        <p:blipFill rotWithShape="1">
          <a:blip r:embed="rId3">
            <a:alphaModFix/>
          </a:blip>
          <a:srcRect b="0" l="0" r="0" t="0"/>
          <a:stretch/>
        </p:blipFill>
        <p:spPr>
          <a:xfrm>
            <a:off x="4739268" y="963827"/>
            <a:ext cx="6814605" cy="5184771"/>
          </a:xfrm>
          <a:prstGeom prst="rect">
            <a:avLst/>
          </a:prstGeom>
          <a:noFill/>
          <a:ln>
            <a:noFill/>
          </a:ln>
        </p:spPr>
      </p:pic>
      <p:sp>
        <p:nvSpPr>
          <p:cNvPr id="800" name="Google Shape;800;p63"/>
          <p:cNvSpPr txBox="1"/>
          <p:nvPr/>
        </p:nvSpPr>
        <p:spPr>
          <a:xfrm>
            <a:off x="5910293" y="6196975"/>
            <a:ext cx="564358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Times New Roman"/>
                <a:ea typeface="Times New Roman"/>
                <a:cs typeface="Times New Roman"/>
                <a:sym typeface="Times New Roman"/>
              </a:rPr>
              <a:t>Organizzazione mondiale delle dogane, "Rapporto sul commercio illecito 2022", OMD, 2023</a:t>
            </a:r>
            <a:r>
              <a:rPr lang="en-US" sz="1200">
                <a:solidFill>
                  <a:schemeClr val="dk1"/>
                </a:solidFill>
                <a:latin typeface="Century Gothic"/>
                <a:ea typeface="Century Gothic"/>
                <a:cs typeface="Century Gothic"/>
                <a:sym typeface="Century Gothic"/>
              </a:rPr>
              <a:t>. </a:t>
            </a:r>
            <a:endParaRPr sz="1200">
              <a:solidFill>
                <a:schemeClr val="dk1"/>
              </a:solidFill>
              <a:latin typeface="Century Gothic"/>
              <a:ea typeface="Century Gothic"/>
              <a:cs typeface="Century Gothic"/>
              <a:sym typeface="Century Gothic"/>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64"/>
          <p:cNvSpPr txBox="1"/>
          <p:nvPr>
            <p:ph type="ctrTitle"/>
          </p:nvPr>
        </p:nvSpPr>
        <p:spPr>
          <a:xfrm>
            <a:off x="796322" y="320040"/>
            <a:ext cx="6732237" cy="139449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Book Antiqua"/>
              <a:buNone/>
            </a:pPr>
            <a:r>
              <a:rPr lang="en-US">
                <a:solidFill>
                  <a:schemeClr val="accent1"/>
                </a:solidFill>
              </a:rPr>
              <a:t>Contrabbando di merci illecite in container</a:t>
            </a:r>
            <a:br>
              <a:rPr lang="en-US">
                <a:solidFill>
                  <a:schemeClr val="accent1"/>
                </a:solidFill>
              </a:rPr>
            </a:br>
            <a:endParaRPr/>
          </a:p>
        </p:txBody>
      </p:sp>
      <p:sp>
        <p:nvSpPr>
          <p:cNvPr id="806" name="Google Shape;806;p64"/>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807" name="Google Shape;807;p64"/>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808" name="Google Shape;808;p6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09" name="Google Shape;809;p64"/>
          <p:cNvSpPr txBox="1"/>
          <p:nvPr>
            <p:ph idx="1" type="body"/>
          </p:nvPr>
        </p:nvSpPr>
        <p:spPr>
          <a:xfrm>
            <a:off x="796322" y="1273349"/>
            <a:ext cx="5797550" cy="5017425"/>
          </a:xfrm>
          <a:prstGeom prst="rect">
            <a:avLst/>
          </a:prstGeom>
          <a:noFill/>
          <a:ln>
            <a:noFill/>
          </a:ln>
        </p:spPr>
        <p:txBody>
          <a:bodyPr anchorCtr="0" anchor="t" bIns="45700" lIns="0" spcFirstLastPara="1" rIns="0" wrap="square" tIns="45700">
            <a:normAutofit fontScale="70000" lnSpcReduction="20000"/>
          </a:bodyPr>
          <a:lstStyle/>
          <a:p>
            <a:pPr indent="-102235" lvl="0" marL="91440" rtl="0" algn="l">
              <a:lnSpc>
                <a:spcPct val="100000"/>
              </a:lnSpc>
              <a:spcBef>
                <a:spcPts val="0"/>
              </a:spcBef>
              <a:spcAft>
                <a:spcPts val="0"/>
              </a:spcAft>
              <a:buSzPct val="100000"/>
              <a:buFont typeface="Noto Sans Symbols"/>
              <a:buChar char="▪"/>
            </a:pPr>
            <a:r>
              <a:rPr lang="en-US" sz="2300">
                <a:latin typeface="Century Gothic"/>
                <a:ea typeface="Century Gothic"/>
                <a:cs typeface="Century Gothic"/>
                <a:sym typeface="Century Gothic"/>
              </a:rPr>
              <a:t>I criminali collocano la merce in container propri o altrui. In entrambi i casi devono monitorare i container e recuperare la merce.</a:t>
            </a:r>
            <a:endParaRPr/>
          </a:p>
          <a:p>
            <a:pPr indent="-102235" lvl="0" marL="91440" rtl="0" algn="l">
              <a:lnSpc>
                <a:spcPct val="100000"/>
              </a:lnSpc>
              <a:spcBef>
                <a:spcPts val="800"/>
              </a:spcBef>
              <a:spcAft>
                <a:spcPts val="0"/>
              </a:spcAft>
              <a:buSzPct val="100000"/>
              <a:buFont typeface="Noto Sans Symbols"/>
              <a:buChar char="▪"/>
            </a:pPr>
            <a:r>
              <a:rPr lang="en-US" sz="2300">
                <a:latin typeface="Century Gothic"/>
                <a:ea typeface="Century Gothic"/>
                <a:cs typeface="Century Gothic"/>
                <a:sym typeface="Century Gothic"/>
              </a:rPr>
              <a:t>Nella </a:t>
            </a:r>
            <a:r>
              <a:rPr lang="en-US" sz="2300" u="sng">
                <a:latin typeface="Century Gothic"/>
                <a:ea typeface="Century Gothic"/>
                <a:cs typeface="Century Gothic"/>
                <a:sym typeface="Century Gothic"/>
              </a:rPr>
              <a:t>frode del codice PIN dei container</a:t>
            </a:r>
            <a:r>
              <a:rPr lang="en-US" sz="2300">
                <a:latin typeface="Century Gothic"/>
                <a:ea typeface="Century Gothic"/>
                <a:cs typeface="Century Gothic"/>
                <a:sym typeface="Century Gothic"/>
              </a:rPr>
              <a:t>, un aggressore ottiene il codice univoco che gli consente di prelevare un container da un terminal portuale. </a:t>
            </a:r>
            <a:endParaRPr/>
          </a:p>
          <a:p>
            <a:pPr indent="-102235" lvl="0" marL="91440" rtl="0" algn="l">
              <a:lnSpc>
                <a:spcPct val="100000"/>
              </a:lnSpc>
              <a:spcBef>
                <a:spcPts val="800"/>
              </a:spcBef>
              <a:spcAft>
                <a:spcPts val="0"/>
              </a:spcAft>
              <a:buSzPct val="100000"/>
              <a:buFont typeface="Noto Sans Symbols"/>
              <a:buChar char="▪"/>
            </a:pPr>
            <a:r>
              <a:rPr lang="en-US" sz="2300">
                <a:latin typeface="Century Gothic"/>
                <a:ea typeface="Century Gothic"/>
                <a:cs typeface="Century Gothic"/>
                <a:sym typeface="Century Gothic"/>
              </a:rPr>
              <a:t>I criminali violano per ottenere informazioni rilevanti i sistemi logistici delle compagnie di navigazione, degli agenti, degli spedizionieri, degli operatori dei terminal e così via.</a:t>
            </a:r>
            <a:endParaRPr/>
          </a:p>
          <a:p>
            <a:pPr indent="-102235" lvl="0" marL="91440" rtl="0" algn="l">
              <a:lnSpc>
                <a:spcPct val="100000"/>
              </a:lnSpc>
              <a:spcBef>
                <a:spcPts val="800"/>
              </a:spcBef>
              <a:spcAft>
                <a:spcPts val="0"/>
              </a:spcAft>
              <a:buSzPct val="100000"/>
              <a:buFont typeface="Noto Sans Symbols"/>
              <a:buChar char="▪"/>
            </a:pPr>
            <a:r>
              <a:rPr lang="en-US" sz="2300">
                <a:latin typeface="Century Gothic"/>
                <a:ea typeface="Century Gothic"/>
                <a:cs typeface="Century Gothic"/>
                <a:sym typeface="Century Gothic"/>
              </a:rPr>
              <a:t>Una volta recuperato il container spacciandosi per il legittimo destinatario, i criminali estraggono il contrabbando nel porto, oppure sequestrano e infine abbandonano il container. </a:t>
            </a:r>
            <a:endParaRPr/>
          </a:p>
          <a:p>
            <a:pPr indent="-102235" lvl="0" marL="91440" rtl="0" algn="l">
              <a:lnSpc>
                <a:spcPct val="100000"/>
              </a:lnSpc>
              <a:spcBef>
                <a:spcPts val="800"/>
              </a:spcBef>
              <a:spcAft>
                <a:spcPts val="0"/>
              </a:spcAft>
              <a:buSzPct val="100000"/>
              <a:buFont typeface="Noto Sans Symbols"/>
              <a:buChar char="▪"/>
            </a:pPr>
            <a:r>
              <a:rPr lang="en-US" sz="2300">
                <a:latin typeface="Century Gothic"/>
                <a:ea typeface="Century Gothic"/>
                <a:cs typeface="Century Gothic"/>
                <a:sym typeface="Century Gothic"/>
              </a:rPr>
              <a:t>Nel 2022, circa 96,0 milioni di unità equivalenti a venti piedi (TEU) di container sono stati movimentati nei principali porti dell'UE. Questo numero non comprende i container che erano solo di passaggio nell'UE. L'ispezione fisica viene applicata in media a circa il 2% dei container. Quando si tratta di container provenienti dal Sud America, il tasso di ispezione sale al 10%. Si stima che circa 200 tonnellate di cocaina arrivino attraverso i due principali porti di Anversa e Rotterdam.</a:t>
            </a:r>
            <a:endParaRPr sz="1900">
              <a:latin typeface="Century Gothic"/>
              <a:ea typeface="Century Gothic"/>
              <a:cs typeface="Century Gothic"/>
              <a:sym typeface="Century Gothic"/>
            </a:endParaRPr>
          </a:p>
          <a:p>
            <a:pPr indent="-6984" lvl="0" marL="91440" rtl="0" algn="l">
              <a:lnSpc>
                <a:spcPct val="100000"/>
              </a:lnSpc>
              <a:spcBef>
                <a:spcPts val="800"/>
              </a:spcBef>
              <a:spcAft>
                <a:spcPts val="0"/>
              </a:spcAft>
              <a:buSzPct val="100000"/>
              <a:buFont typeface="Noto Sans Symbols"/>
              <a:buNone/>
            </a:pPr>
            <a:r>
              <a:t/>
            </a:r>
            <a:endParaRPr sz="1900">
              <a:latin typeface="Century Gothic"/>
              <a:ea typeface="Century Gothic"/>
              <a:cs typeface="Century Gothic"/>
              <a:sym typeface="Century Gothic"/>
            </a:endParaRPr>
          </a:p>
        </p:txBody>
      </p:sp>
      <p:pic>
        <p:nvPicPr>
          <p:cNvPr descr="A large red crane with a yellow box&#10;&#10;Description automatically generated with medium confidence" id="810" name="Google Shape;810;p64"/>
          <p:cNvPicPr preferRelativeResize="0"/>
          <p:nvPr>
            <p:ph idx="2" type="pic"/>
          </p:nvPr>
        </p:nvPicPr>
        <p:blipFill rotWithShape="1">
          <a:blip r:embed="rId4">
            <a:alphaModFix/>
          </a:blip>
          <a:srcRect b="16647" l="0" r="0" t="16647"/>
          <a:stretch/>
        </p:blipFill>
        <p:spPr>
          <a:xfrm flipH="1">
            <a:off x="7163691" y="0"/>
            <a:ext cx="5024825" cy="6858000"/>
          </a:xfrm>
          <a:prstGeom prst="rect">
            <a:avLst/>
          </a:prstGeom>
          <a:solidFill>
            <a:schemeClr val="lt2"/>
          </a:solid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p65"/>
          <p:cNvSpPr txBox="1"/>
          <p:nvPr>
            <p:ph type="ctrTitle"/>
          </p:nvPr>
        </p:nvSpPr>
        <p:spPr>
          <a:xfrm>
            <a:off x="796322" y="344755"/>
            <a:ext cx="6732237" cy="130003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Book Antiqua"/>
              <a:buNone/>
            </a:pPr>
            <a:r>
              <a:rPr lang="en-US">
                <a:solidFill>
                  <a:schemeClr val="accent1"/>
                </a:solidFill>
              </a:rPr>
              <a:t>L'effetto dell'automazione portuale sul contrabbando</a:t>
            </a:r>
            <a:br>
              <a:rPr lang="en-US">
                <a:solidFill>
                  <a:schemeClr val="accent1"/>
                </a:solidFill>
              </a:rPr>
            </a:br>
            <a:endParaRPr/>
          </a:p>
        </p:txBody>
      </p:sp>
      <p:sp>
        <p:nvSpPr>
          <p:cNvPr id="816" name="Google Shape;816;p65"/>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817" name="Google Shape;817;p65"/>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818" name="Google Shape;818;p6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19" name="Google Shape;819;p65"/>
          <p:cNvSpPr txBox="1"/>
          <p:nvPr>
            <p:ph idx="1" type="body"/>
          </p:nvPr>
        </p:nvSpPr>
        <p:spPr>
          <a:xfrm>
            <a:off x="796322" y="1273349"/>
            <a:ext cx="5797550" cy="5017425"/>
          </a:xfrm>
          <a:prstGeom prst="rect">
            <a:avLst/>
          </a:prstGeom>
          <a:noFill/>
          <a:ln>
            <a:noFill/>
          </a:ln>
        </p:spPr>
        <p:txBody>
          <a:bodyPr anchorCtr="0" anchor="t" bIns="45700" lIns="0" spcFirstLastPara="1" rIns="0" wrap="square" tIns="45700">
            <a:normAutofit fontScale="70000" lnSpcReduction="20000"/>
          </a:bodyPr>
          <a:lstStyle/>
          <a:p>
            <a:pPr indent="-91440" lvl="0" marL="91440" rtl="0" algn="l">
              <a:lnSpc>
                <a:spcPct val="100000"/>
              </a:lnSpc>
              <a:spcBef>
                <a:spcPts val="0"/>
              </a:spcBef>
              <a:spcAft>
                <a:spcPts val="0"/>
              </a:spcAft>
              <a:buSzPct val="100000"/>
              <a:buFont typeface="Noto Sans Symbols"/>
              <a:buChar char="▪"/>
            </a:pPr>
            <a:r>
              <a:rPr lang="en-US" sz="1900">
                <a:latin typeface="Century Gothic"/>
                <a:ea typeface="Century Gothic"/>
                <a:cs typeface="Century Gothic"/>
                <a:sym typeface="Century Gothic"/>
              </a:rPr>
              <a:t>Il trasporto illegale è attuato da diverse categorie di personale, che possono includere membri corrotti dell'equipaggio delle navi, dipendenti portuali, agenti, operatori di gru, autisti di binari, membri di gruppi criminali locali, ecc.</a:t>
            </a:r>
            <a:endParaRPr/>
          </a:p>
          <a:p>
            <a:pPr indent="-91440"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Il supporto logistico portuale è necessario ai criminali per localizzare il container durante il trasporto o la sua esatta posizione nelle pile di container in un porto. </a:t>
            </a:r>
            <a:endParaRPr/>
          </a:p>
          <a:p>
            <a:pPr indent="-91440"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L'integrazione e l'automazione delle modalità di trasporto e dei sistemi logistici consentono servizi di trasporto end-to-end più efficienti e </a:t>
            </a:r>
            <a:r>
              <a:rPr lang="en-US" sz="1900" u="sng">
                <a:latin typeface="Century Gothic"/>
                <a:ea typeface="Century Gothic"/>
                <a:cs typeface="Century Gothic"/>
                <a:sym typeface="Century Gothic"/>
              </a:rPr>
              <a:t>sicuri</a:t>
            </a:r>
            <a:r>
              <a:rPr lang="en-US" sz="1900">
                <a:latin typeface="Century Gothic"/>
                <a:ea typeface="Century Gothic"/>
                <a:cs typeface="Century Gothic"/>
                <a:sym typeface="Century Gothic"/>
              </a:rPr>
              <a:t>. </a:t>
            </a:r>
            <a:endParaRPr/>
          </a:p>
          <a:p>
            <a:pPr indent="-91440"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Strategie di ispezione dei container e dei dipendenti più efficienti (dal lato della difesa) possono beneficiare di algoritmi di intelligenza artificiale. </a:t>
            </a:r>
            <a:endParaRPr/>
          </a:p>
          <a:p>
            <a:pPr indent="-91440"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Inoltre, semplici regole di sicurezza possono offrire vantaggi significativi per la difesa: Ad esempio, le informazioni relative ai container possono e devono essere fornite in base alla stretta necessità di sapere.</a:t>
            </a:r>
            <a:endParaRPr/>
          </a:p>
          <a:p>
            <a:pPr indent="-91440"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Tuttavia, l'integrazione e l'automazione offrono nuove opportunità anche ai criminali. L'automazione, l'ottimizzazione (e la conseguente randomizzazione) di alti volumi di merci è spesso una copertura perfetta per gli articoli illegali. </a:t>
            </a:r>
            <a:endParaRPr/>
          </a:p>
          <a:p>
            <a:pPr indent="-91440"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Inoltre, hackerando correttamente un sistema di trasporto integrato, l'aggressore può ottenere una consegna end-to-end sicura e risparmiare, poiché alcuni intermediari criminali non saranno necessari. </a:t>
            </a:r>
            <a:endParaRPr/>
          </a:p>
          <a:p>
            <a:pPr indent="-91440" lvl="0" marL="91440" rtl="0" algn="l">
              <a:lnSpc>
                <a:spcPct val="100000"/>
              </a:lnSpc>
              <a:spcBef>
                <a:spcPts val="800"/>
              </a:spcBef>
              <a:spcAft>
                <a:spcPts val="0"/>
              </a:spcAft>
              <a:buSzPct val="100000"/>
              <a:buFont typeface="Noto Sans Symbols"/>
              <a:buChar char="▪"/>
            </a:pPr>
            <a:r>
              <a:rPr lang="en-US" sz="1900">
                <a:latin typeface="Century Gothic"/>
                <a:ea typeface="Century Gothic"/>
                <a:cs typeface="Century Gothic"/>
                <a:sym typeface="Century Gothic"/>
              </a:rPr>
              <a:t>I porti dell'UE collegati alla rete transeuropea di trasporto (TEN-T) sono più attraenti per i criminali</a:t>
            </a:r>
            <a:endParaRPr/>
          </a:p>
          <a:p>
            <a:pPr indent="-6984" lvl="0" marL="91440" rtl="0" algn="l">
              <a:lnSpc>
                <a:spcPct val="100000"/>
              </a:lnSpc>
              <a:spcBef>
                <a:spcPts val="800"/>
              </a:spcBef>
              <a:spcAft>
                <a:spcPts val="0"/>
              </a:spcAft>
              <a:buSzPct val="100000"/>
              <a:buFont typeface="Noto Sans Symbols"/>
              <a:buNone/>
            </a:pPr>
            <a:r>
              <a:t/>
            </a:r>
            <a:endParaRPr sz="1900">
              <a:latin typeface="Century Gothic"/>
              <a:ea typeface="Century Gothic"/>
              <a:cs typeface="Century Gothic"/>
              <a:sym typeface="Century Gothic"/>
            </a:endParaRPr>
          </a:p>
        </p:txBody>
      </p:sp>
      <p:pic>
        <p:nvPicPr>
          <p:cNvPr descr="A large red crane with a yellow box&#10;&#10;Description automatically generated with medium confidence" id="820" name="Google Shape;820;p65"/>
          <p:cNvPicPr preferRelativeResize="0"/>
          <p:nvPr>
            <p:ph idx="2" type="pic"/>
          </p:nvPr>
        </p:nvPicPr>
        <p:blipFill rotWithShape="1">
          <a:blip r:embed="rId4">
            <a:alphaModFix/>
          </a:blip>
          <a:srcRect b="16647" l="0" r="0" t="16647"/>
          <a:stretch/>
        </p:blipFill>
        <p:spPr>
          <a:xfrm flipH="1">
            <a:off x="7163691" y="0"/>
            <a:ext cx="5024825" cy="6858000"/>
          </a:xfrm>
          <a:prstGeom prst="rect">
            <a:avLst/>
          </a:prstGeom>
          <a:solidFill>
            <a:schemeClr val="lt2"/>
          </a:solid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p66"/>
          <p:cNvSpPr txBox="1"/>
          <p:nvPr>
            <p:ph type="ctrTitle"/>
          </p:nvPr>
        </p:nvSpPr>
        <p:spPr>
          <a:xfrm>
            <a:off x="796322" y="344755"/>
            <a:ext cx="6732237" cy="1300038"/>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Book Antiqua"/>
              <a:buNone/>
            </a:pPr>
            <a:r>
              <a:rPr lang="en-US">
                <a:solidFill>
                  <a:schemeClr val="accent1"/>
                </a:solidFill>
              </a:rPr>
              <a:t>Pirateria</a:t>
            </a:r>
            <a:br>
              <a:rPr lang="en-US">
                <a:solidFill>
                  <a:schemeClr val="accent1"/>
                </a:solidFill>
              </a:rPr>
            </a:br>
            <a:endParaRPr/>
          </a:p>
        </p:txBody>
      </p:sp>
      <p:sp>
        <p:nvSpPr>
          <p:cNvPr id="826" name="Google Shape;826;p66"/>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27" name="Google Shape;827;p66"/>
          <p:cNvSpPr txBox="1"/>
          <p:nvPr>
            <p:ph idx="1" type="body"/>
          </p:nvPr>
        </p:nvSpPr>
        <p:spPr>
          <a:xfrm>
            <a:off x="796322" y="1273349"/>
            <a:ext cx="5797550" cy="5017425"/>
          </a:xfrm>
          <a:prstGeom prst="rect">
            <a:avLst/>
          </a:prstGeom>
          <a:noFill/>
          <a:ln>
            <a:noFill/>
          </a:ln>
        </p:spPr>
        <p:txBody>
          <a:bodyPr anchorCtr="0" anchor="t" bIns="45700" lIns="0" spcFirstLastPara="1" rIns="0" wrap="square" tIns="45700">
            <a:normAutofit lnSpcReduction="10000"/>
          </a:bodyPr>
          <a:lstStyle/>
          <a:p>
            <a:pPr indent="-120650" lvl="0" marL="91440" rtl="0" algn="l">
              <a:lnSpc>
                <a:spcPct val="100000"/>
              </a:lnSpc>
              <a:spcBef>
                <a:spcPts val="0"/>
              </a:spcBef>
              <a:spcAft>
                <a:spcPts val="0"/>
              </a:spcAft>
              <a:buSzPts val="1900"/>
              <a:buFont typeface="Noto Sans Symbols"/>
              <a:buChar char="▪"/>
            </a:pPr>
            <a:r>
              <a:rPr lang="en-US" sz="1900">
                <a:latin typeface="Century Gothic"/>
                <a:ea typeface="Century Gothic"/>
                <a:cs typeface="Century Gothic"/>
                <a:sym typeface="Century Gothic"/>
              </a:rPr>
              <a:t>Le falle nella sicurezza informatica delle navi possono essere sfruttate dai pirati. Un attacco informatico riuscito potrebbe disattivare le operazioni critiche, lasciando la nave bloccata, i canali di comunicazione compromessi e le informazioni sul carico esposte. Questo scenario consente ai pirati di lanciare un attacco fisico con maggiori probabilità di successo.</a:t>
            </a:r>
            <a:endParaRPr/>
          </a:p>
          <a:p>
            <a:pPr indent="-120650" lvl="0" marL="91440" rtl="0" algn="l">
              <a:lnSpc>
                <a:spcPct val="100000"/>
              </a:lnSpc>
              <a:spcBef>
                <a:spcPts val="800"/>
              </a:spcBef>
              <a:spcAft>
                <a:spcPts val="0"/>
              </a:spcAft>
              <a:buSzPts val="1900"/>
              <a:buFont typeface="Noto Sans Symbols"/>
              <a:buChar char="▪"/>
            </a:pPr>
            <a:r>
              <a:rPr lang="en-US" sz="1900">
                <a:latin typeface="Century Gothic"/>
                <a:ea typeface="Century Gothic"/>
                <a:cs typeface="Century Gothic"/>
                <a:sym typeface="Century Gothic"/>
              </a:rPr>
              <a:t>Al contrario, i dati raccolti attraverso la pirateria possono essere ulteriormente sfruttati dai criminali informatici. I pirati hanno spesso accesso a informazioni commerciali sensibili, dati personali dei membri dell'equipaggio e dettagli sulle rotte di navigazione e sul carico. </a:t>
            </a:r>
            <a:endParaRPr/>
          </a:p>
          <a:p>
            <a:pPr indent="-120650" lvl="0" marL="91440" rtl="0" algn="l">
              <a:lnSpc>
                <a:spcPct val="100000"/>
              </a:lnSpc>
              <a:spcBef>
                <a:spcPts val="800"/>
              </a:spcBef>
              <a:spcAft>
                <a:spcPts val="0"/>
              </a:spcAft>
              <a:buSzPts val="1900"/>
              <a:buFont typeface="Noto Sans Symbols"/>
              <a:buChar char="▪"/>
            </a:pPr>
            <a:r>
              <a:rPr lang="en-US" sz="1900">
                <a:latin typeface="Century Gothic"/>
                <a:ea typeface="Century Gothic"/>
                <a:cs typeface="Century Gothic"/>
                <a:sym typeface="Century Gothic"/>
              </a:rPr>
              <a:t>La vendita di questi dati sul dark web può essere un'attività aggiuntiva, che rende ancora più confusa la linea di demarcazione tra la criminalità informatica e la pirateria tradizionale.</a:t>
            </a:r>
            <a:endParaRPr/>
          </a:p>
          <a:p>
            <a:pPr indent="0" lvl="0" marL="91440" rtl="0" algn="l">
              <a:lnSpc>
                <a:spcPct val="100000"/>
              </a:lnSpc>
              <a:spcBef>
                <a:spcPts val="800"/>
              </a:spcBef>
              <a:spcAft>
                <a:spcPts val="0"/>
              </a:spcAft>
              <a:buSzPts val="1900"/>
              <a:buFont typeface="Noto Sans Symbols"/>
              <a:buNone/>
            </a:pPr>
            <a:r>
              <a:t/>
            </a:r>
            <a:endParaRPr sz="1900">
              <a:latin typeface="Century Gothic"/>
              <a:ea typeface="Century Gothic"/>
              <a:cs typeface="Century Gothic"/>
              <a:sym typeface="Century Gothic"/>
            </a:endParaRPr>
          </a:p>
        </p:txBody>
      </p:sp>
      <p:pic>
        <p:nvPicPr>
          <p:cNvPr descr="A map of the world with different colored pins&#10;&#10;Description automatically generated" id="828" name="Google Shape;828;p66"/>
          <p:cNvPicPr preferRelativeResize="0"/>
          <p:nvPr/>
        </p:nvPicPr>
        <p:blipFill rotWithShape="1">
          <a:blip r:embed="rId3">
            <a:alphaModFix/>
          </a:blip>
          <a:srcRect b="0" l="0" r="0" t="0"/>
          <a:stretch/>
        </p:blipFill>
        <p:spPr>
          <a:xfrm>
            <a:off x="6941782" y="852616"/>
            <a:ext cx="5092481" cy="4201297"/>
          </a:xfrm>
          <a:prstGeom prst="rect">
            <a:avLst/>
          </a:prstGeom>
          <a:noFill/>
          <a:ln>
            <a:noFill/>
          </a:ln>
        </p:spPr>
      </p:pic>
      <p:sp>
        <p:nvSpPr>
          <p:cNvPr id="829" name="Google Shape;829;p66"/>
          <p:cNvSpPr txBox="1"/>
          <p:nvPr/>
        </p:nvSpPr>
        <p:spPr>
          <a:xfrm>
            <a:off x="7528559" y="5336667"/>
            <a:ext cx="4221027"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400">
                <a:solidFill>
                  <a:schemeClr val="dk1"/>
                </a:solidFill>
                <a:latin typeface="Calibri"/>
                <a:ea typeface="Calibri"/>
                <a:cs typeface="Calibri"/>
                <a:sym typeface="Calibri"/>
              </a:rPr>
              <a:t>L'ICC Commercial Crime Services </a:t>
            </a:r>
            <a:r>
              <a:rPr lang="en-US" sz="1400">
                <a:solidFill>
                  <a:schemeClr val="dk1"/>
                </a:solidFill>
                <a:latin typeface="Calibri"/>
                <a:ea typeface="Calibri"/>
                <a:cs typeface="Calibri"/>
                <a:sym typeface="Calibri"/>
              </a:rPr>
              <a:t>(CCS) è un'organizzazione internazionale con sede nel Regno Unito che si occupa </a:t>
            </a:r>
            <a:r>
              <a:rPr i="1" lang="en-US" sz="1400">
                <a:solidFill>
                  <a:schemeClr val="dk1"/>
                </a:solidFill>
                <a:latin typeface="Calibri"/>
                <a:ea typeface="Calibri"/>
                <a:cs typeface="Calibri"/>
                <a:sym typeface="Calibri"/>
              </a:rPr>
              <a:t>di </a:t>
            </a:r>
            <a:br>
              <a:rPr lang="en-US" sz="1400">
                <a:solidFill>
                  <a:schemeClr val="dk1"/>
                </a:solidFill>
                <a:latin typeface="Calibri"/>
                <a:ea typeface="Calibri"/>
                <a:cs typeface="Calibri"/>
                <a:sym typeface="Calibri"/>
              </a:rPr>
            </a:br>
            <a:r>
              <a:rPr lang="en-US" sz="1400">
                <a:solidFill>
                  <a:schemeClr val="dk1"/>
                </a:solidFill>
                <a:latin typeface="Calibri"/>
                <a:ea typeface="Calibri"/>
                <a:cs typeface="Calibri"/>
                <a:sym typeface="Calibri"/>
              </a:rPr>
              <a:t>organizzazione internazionale con sede nel Regno Unito che si occupa di combattere </a:t>
            </a:r>
            <a:br>
              <a:rPr lang="en-US" sz="1400">
                <a:solidFill>
                  <a:schemeClr val="dk1"/>
                </a:solidFill>
                <a:latin typeface="Calibri"/>
                <a:ea typeface="Calibri"/>
                <a:cs typeface="Calibri"/>
                <a:sym typeface="Calibri"/>
              </a:rPr>
            </a:br>
            <a:r>
              <a:rPr lang="en-US" sz="1400">
                <a:solidFill>
                  <a:schemeClr val="dk1"/>
                </a:solidFill>
                <a:latin typeface="Calibri"/>
                <a:ea typeface="Calibri"/>
                <a:cs typeface="Calibri"/>
                <a:sym typeface="Calibri"/>
              </a:rPr>
              <a:t>criminalità commerciale. L'ICC offre una </a:t>
            </a:r>
            <a:r>
              <a:rPr lang="en-US" sz="1400" u="sng">
                <a:solidFill>
                  <a:srgbClr val="0563C1"/>
                </a:solidFill>
                <a:latin typeface="Calibri"/>
                <a:ea typeface="Calibri"/>
                <a:cs typeface="Calibri"/>
                <a:sym typeface="Calibri"/>
                <a:hlinkClick r:id="rId4">
                  <a:extLst>
                    <a:ext uri="{A12FA001-AC4F-418D-AE19-62706E023703}">
                      <ahyp:hlinkClr val="tx"/>
                    </a:ext>
                  </a:extLst>
                </a:hlinkClick>
              </a:rPr>
              <a:t>mappa </a:t>
            </a:r>
            <a:r>
              <a:rPr lang="en-US" sz="1400">
                <a:solidFill>
                  <a:schemeClr val="dk1"/>
                </a:solidFill>
                <a:latin typeface="Calibri"/>
                <a:ea typeface="Calibri"/>
                <a:cs typeface="Calibri"/>
                <a:sym typeface="Calibri"/>
              </a:rPr>
              <a:t>globale della </a:t>
            </a:r>
            <a:r>
              <a:rPr lang="en-US" sz="1400" u="sng">
                <a:solidFill>
                  <a:srgbClr val="0563C1"/>
                </a:solidFill>
                <a:latin typeface="Calibri"/>
                <a:ea typeface="Calibri"/>
                <a:cs typeface="Calibri"/>
                <a:sym typeface="Calibri"/>
                <a:hlinkClick r:id="rId5">
                  <a:extLst>
                    <a:ext uri="{A12FA001-AC4F-418D-AE19-62706E023703}">
                      <ahyp:hlinkClr val="tx"/>
                    </a:ext>
                  </a:extLst>
                </a:hlinkClick>
              </a:rPr>
              <a:t>pirateria </a:t>
            </a:r>
            <a:r>
              <a:rPr lang="en-US" sz="1400">
                <a:solidFill>
                  <a:schemeClr val="dk1"/>
                </a:solidFill>
                <a:latin typeface="Calibri"/>
                <a:ea typeface="Calibri"/>
                <a:cs typeface="Calibri"/>
                <a:sym typeface="Calibri"/>
              </a:rPr>
              <a:t>in tempo reale. </a:t>
            </a:r>
            <a:endParaRPr sz="14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t/>
            </a:r>
            <a:endParaRPr sz="1400">
              <a:solidFill>
                <a:schemeClr val="dk1"/>
              </a:solidFill>
              <a:latin typeface="Century Gothic"/>
              <a:ea typeface="Century Gothic"/>
              <a:cs typeface="Century Gothic"/>
              <a:sym typeface="Century Gothic"/>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sp>
        <p:nvSpPr>
          <p:cNvPr id="834" name="Google Shape;834;p67"/>
          <p:cNvSpPr txBox="1"/>
          <p:nvPr>
            <p:ph type="ctrTitle"/>
          </p:nvPr>
        </p:nvSpPr>
        <p:spPr>
          <a:xfrm>
            <a:off x="431454" y="273905"/>
            <a:ext cx="6732237" cy="139449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Book Antiqua"/>
              <a:buNone/>
            </a:pPr>
            <a:r>
              <a:rPr lang="en-US">
                <a:solidFill>
                  <a:schemeClr val="accent1"/>
                </a:solidFill>
              </a:rPr>
              <a:t>Episodi di ispezione, imbarco e sequestro</a:t>
            </a:r>
            <a:br>
              <a:rPr lang="en-US">
                <a:solidFill>
                  <a:schemeClr val="accent1"/>
                </a:solidFill>
              </a:rPr>
            </a:br>
            <a:endParaRPr/>
          </a:p>
        </p:txBody>
      </p:sp>
      <p:sp>
        <p:nvSpPr>
          <p:cNvPr id="835" name="Google Shape;835;p67"/>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836" name="Google Shape;836;p67"/>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837" name="Google Shape;837;p67"/>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38" name="Google Shape;838;p67"/>
          <p:cNvSpPr txBox="1"/>
          <p:nvPr>
            <p:ph idx="1" type="body"/>
          </p:nvPr>
        </p:nvSpPr>
        <p:spPr>
          <a:xfrm>
            <a:off x="550616" y="1326947"/>
            <a:ext cx="6187642" cy="5017426"/>
          </a:xfrm>
          <a:prstGeom prst="rect">
            <a:avLst/>
          </a:prstGeom>
          <a:noFill/>
          <a:ln>
            <a:noFill/>
          </a:ln>
        </p:spPr>
        <p:txBody>
          <a:bodyPr anchorCtr="0" anchor="t" bIns="45700" lIns="0" spcFirstLastPara="1" rIns="0" wrap="square" tIns="45700">
            <a:normAutofit lnSpcReduction="10000"/>
          </a:bodyPr>
          <a:lstStyle/>
          <a:p>
            <a:pPr indent="-120650" lvl="0" marL="91440" rtl="0" algn="l">
              <a:lnSpc>
                <a:spcPct val="100000"/>
              </a:lnSpc>
              <a:spcBef>
                <a:spcPts val="0"/>
              </a:spcBef>
              <a:spcAft>
                <a:spcPts val="0"/>
              </a:spcAft>
              <a:buSzPts val="1900"/>
              <a:buFont typeface="Noto Sans Symbols"/>
              <a:buChar char="▪"/>
            </a:pPr>
            <a:r>
              <a:rPr lang="en-US" sz="1900">
                <a:latin typeface="Century Gothic"/>
                <a:ea typeface="Century Gothic"/>
                <a:cs typeface="Century Gothic"/>
                <a:sym typeface="Century Gothic"/>
              </a:rPr>
              <a:t>La guardia costiera di uno Stato può abbordare e perquisire una nave alla ricerca di oggetti illeciti all'interno delle acque territoriali. Un inseguimento può essere portato a termine in acque internazionali. </a:t>
            </a:r>
            <a:endParaRPr/>
          </a:p>
          <a:p>
            <a:pPr indent="-120650" lvl="0" marL="91440" rtl="0" algn="l">
              <a:lnSpc>
                <a:spcPct val="100000"/>
              </a:lnSpc>
              <a:spcBef>
                <a:spcPts val="800"/>
              </a:spcBef>
              <a:spcAft>
                <a:spcPts val="0"/>
              </a:spcAft>
              <a:buSzPts val="1900"/>
              <a:buFont typeface="Noto Sans Symbols"/>
              <a:buChar char="▪"/>
            </a:pPr>
            <a:r>
              <a:rPr lang="en-US" sz="1900">
                <a:latin typeface="Century Gothic"/>
                <a:ea typeface="Century Gothic"/>
                <a:cs typeface="Century Gothic"/>
                <a:sym typeface="Century Gothic"/>
              </a:rPr>
              <a:t>Le navi da guerra di qualsiasi Stato possono eseguire azioni di abbordaggio, perquisizione e sequestro del carico (in acque internazionali) nei casi di pirateria e traffico di esseri umani.</a:t>
            </a:r>
            <a:endParaRPr/>
          </a:p>
          <a:p>
            <a:pPr indent="-120650" lvl="0" marL="91440" rtl="0" algn="l">
              <a:lnSpc>
                <a:spcPct val="100000"/>
              </a:lnSpc>
              <a:spcBef>
                <a:spcPts val="800"/>
              </a:spcBef>
              <a:spcAft>
                <a:spcPts val="0"/>
              </a:spcAft>
              <a:buSzPts val="1900"/>
              <a:buFont typeface="Noto Sans Symbols"/>
              <a:buChar char="▪"/>
            </a:pPr>
            <a:r>
              <a:rPr lang="en-US" sz="1900">
                <a:latin typeface="Century Gothic"/>
                <a:ea typeface="Century Gothic"/>
                <a:cs typeface="Century Gothic"/>
                <a:sym typeface="Century Gothic"/>
              </a:rPr>
              <a:t>Gli abbordaggi in aree grigie possono avvenire in acque territoriali e in zone economiche esclusive (ZEE) contese. Infine, alcuni Stati scelgono di sorvegliare aree più ampie delle loro acque territoriali nominali o della loro ZEE (contesa o meno), indipendentemente dalla legalità delle loro azioni (che possono rientrare nell'ambito della pirateria indotta dallo Stato). </a:t>
            </a:r>
            <a:endParaRPr/>
          </a:p>
          <a:p>
            <a:pPr indent="-120650" lvl="0" marL="91440" rtl="0" algn="l">
              <a:lnSpc>
                <a:spcPct val="100000"/>
              </a:lnSpc>
              <a:spcBef>
                <a:spcPts val="800"/>
              </a:spcBef>
              <a:spcAft>
                <a:spcPts val="0"/>
              </a:spcAft>
              <a:buSzPts val="1900"/>
              <a:buFont typeface="Noto Sans Symbols"/>
              <a:buChar char="▪"/>
            </a:pPr>
            <a:r>
              <a:rPr lang="en-US" sz="1900">
                <a:latin typeface="Century Gothic"/>
                <a:ea typeface="Century Gothic"/>
                <a:cs typeface="Century Gothic"/>
                <a:sym typeface="Century Gothic"/>
              </a:rPr>
              <a:t>Il Mar Rosso, il Golfo di Aden e il Mar Nero sono oggi teatro di incidenti di abbordaggio in zona grigia e di altri assalti.</a:t>
            </a:r>
            <a:endParaRPr/>
          </a:p>
          <a:p>
            <a:pPr indent="0" lvl="0" marL="91440" rtl="0" algn="l">
              <a:lnSpc>
                <a:spcPct val="100000"/>
              </a:lnSpc>
              <a:spcBef>
                <a:spcPts val="800"/>
              </a:spcBef>
              <a:spcAft>
                <a:spcPts val="0"/>
              </a:spcAft>
              <a:buSzPts val="1900"/>
              <a:buFont typeface="Noto Sans Symbols"/>
              <a:buNone/>
            </a:pPr>
            <a:r>
              <a:t/>
            </a:r>
            <a:endParaRPr sz="1900">
              <a:latin typeface="Century Gothic"/>
              <a:ea typeface="Century Gothic"/>
              <a:cs typeface="Century Gothic"/>
              <a:sym typeface="Century Gothic"/>
            </a:endParaRPr>
          </a:p>
          <a:p>
            <a:pPr indent="0" lvl="0" marL="91440" rtl="0" algn="l">
              <a:lnSpc>
                <a:spcPct val="100000"/>
              </a:lnSpc>
              <a:spcBef>
                <a:spcPts val="800"/>
              </a:spcBef>
              <a:spcAft>
                <a:spcPts val="0"/>
              </a:spcAft>
              <a:buSzPts val="1900"/>
              <a:buFont typeface="Noto Sans Symbols"/>
              <a:buNone/>
            </a:pPr>
            <a:r>
              <a:t/>
            </a:r>
            <a:endParaRPr sz="1900">
              <a:latin typeface="Century Gothic"/>
              <a:ea typeface="Century Gothic"/>
              <a:cs typeface="Century Gothic"/>
              <a:sym typeface="Century Gothic"/>
            </a:endParaRPr>
          </a:p>
          <a:p>
            <a:pPr indent="0" lvl="0" marL="91440" rtl="0" algn="l">
              <a:lnSpc>
                <a:spcPct val="100000"/>
              </a:lnSpc>
              <a:spcBef>
                <a:spcPts val="800"/>
              </a:spcBef>
              <a:spcAft>
                <a:spcPts val="0"/>
              </a:spcAft>
              <a:buSzPts val="1900"/>
              <a:buFont typeface="Noto Sans Symbols"/>
              <a:buNone/>
            </a:pPr>
            <a:r>
              <a:t/>
            </a:r>
            <a:endParaRPr sz="1900">
              <a:latin typeface="Century Gothic"/>
              <a:ea typeface="Century Gothic"/>
              <a:cs typeface="Century Gothic"/>
              <a:sym typeface="Century Gothic"/>
            </a:endParaRPr>
          </a:p>
          <a:p>
            <a:pPr indent="0" lvl="0" marL="0" rtl="0" algn="l">
              <a:lnSpc>
                <a:spcPct val="100000"/>
              </a:lnSpc>
              <a:spcBef>
                <a:spcPts val="800"/>
              </a:spcBef>
              <a:spcAft>
                <a:spcPts val="0"/>
              </a:spcAft>
              <a:buSzPts val="1900"/>
              <a:buNone/>
            </a:pPr>
            <a:r>
              <a:t/>
            </a:r>
            <a:endParaRPr sz="1900">
              <a:latin typeface="Century Gothic"/>
              <a:ea typeface="Century Gothic"/>
              <a:cs typeface="Century Gothic"/>
              <a:sym typeface="Century Gothic"/>
            </a:endParaRPr>
          </a:p>
          <a:p>
            <a:pPr indent="0" lvl="0" marL="91440" rtl="0" algn="l">
              <a:lnSpc>
                <a:spcPct val="100000"/>
              </a:lnSpc>
              <a:spcBef>
                <a:spcPts val="800"/>
              </a:spcBef>
              <a:spcAft>
                <a:spcPts val="0"/>
              </a:spcAft>
              <a:buSzPts val="1900"/>
              <a:buFont typeface="Noto Sans Symbols"/>
              <a:buNone/>
            </a:pPr>
            <a:r>
              <a:t/>
            </a:r>
            <a:endParaRPr sz="1900">
              <a:latin typeface="Century Gothic"/>
              <a:ea typeface="Century Gothic"/>
              <a:cs typeface="Century Gothic"/>
              <a:sym typeface="Century Gothic"/>
            </a:endParaRPr>
          </a:p>
        </p:txBody>
      </p:sp>
      <p:pic>
        <p:nvPicPr>
          <p:cNvPr descr="A large container ship in the ocean&#10;&#10;Description automatically generated" id="839" name="Google Shape;839;p67"/>
          <p:cNvPicPr preferRelativeResize="0"/>
          <p:nvPr>
            <p:ph idx="2" type="pic"/>
          </p:nvPr>
        </p:nvPicPr>
        <p:blipFill rotWithShape="1">
          <a:blip r:embed="rId4">
            <a:alphaModFix/>
          </a:blip>
          <a:srcRect b="14029" l="0" r="0" t="14029"/>
          <a:stretch/>
        </p:blipFill>
        <p:spPr>
          <a:xfrm flipH="1">
            <a:off x="7163691" y="0"/>
            <a:ext cx="5024825" cy="6858000"/>
          </a:xfrm>
          <a:prstGeom prst="rect">
            <a:avLst/>
          </a:prstGeom>
          <a:solidFill>
            <a:schemeClr val="lt2"/>
          </a:solid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sp>
        <p:nvSpPr>
          <p:cNvPr id="844" name="Google Shape;844;p6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45" name="Google Shape;845;p68"/>
          <p:cNvSpPr txBox="1"/>
          <p:nvPr>
            <p:ph type="ctrTitle"/>
          </p:nvPr>
        </p:nvSpPr>
        <p:spPr>
          <a:xfrm>
            <a:off x="0" y="-402368"/>
            <a:ext cx="9616714" cy="101714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accent1"/>
              </a:buClr>
              <a:buSzPts val="3600"/>
              <a:buFont typeface="Book Antiqua"/>
              <a:buNone/>
            </a:pPr>
            <a:r>
              <a:rPr lang="en-US" sz="3600">
                <a:solidFill>
                  <a:schemeClr val="accent1"/>
                </a:solidFill>
              </a:rPr>
              <a:t>Sicurezza informatica e gestione del rischio</a:t>
            </a:r>
            <a:endParaRPr>
              <a:solidFill>
                <a:schemeClr val="accent1"/>
              </a:solidFill>
            </a:endParaRPr>
          </a:p>
        </p:txBody>
      </p:sp>
      <p:sp>
        <p:nvSpPr>
          <p:cNvPr id="846" name="Google Shape;846;p68"/>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847" name="Google Shape;847;p68"/>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pic>
        <p:nvPicPr>
          <p:cNvPr descr="A person holding books in a library&#10;&#10;Description automatically generated" id="848" name="Google Shape;848;p68"/>
          <p:cNvPicPr preferRelativeResize="0"/>
          <p:nvPr>
            <p:ph idx="2" type="pic"/>
          </p:nvPr>
        </p:nvPicPr>
        <p:blipFill rotWithShape="1">
          <a:blip r:embed="rId4">
            <a:alphaModFix/>
          </a:blip>
          <a:srcRect b="0" l="13161" r="13161" t="0"/>
          <a:stretch/>
        </p:blipFill>
        <p:spPr>
          <a:xfrm flipH="1">
            <a:off x="7167175" y="9960"/>
            <a:ext cx="5024825" cy="6858000"/>
          </a:xfrm>
          <a:prstGeom prst="rect">
            <a:avLst/>
          </a:prstGeom>
          <a:solidFill>
            <a:schemeClr val="lt2"/>
          </a:solidFill>
          <a:ln>
            <a:noFill/>
          </a:ln>
        </p:spPr>
      </p:pic>
      <p:pic>
        <p:nvPicPr>
          <p:cNvPr id="849" name="Google Shape;849;p68"/>
          <p:cNvPicPr preferRelativeResize="0"/>
          <p:nvPr/>
        </p:nvPicPr>
        <p:blipFill rotWithShape="1">
          <a:blip r:embed="rId5">
            <a:alphaModFix/>
          </a:blip>
          <a:srcRect b="0" l="0" r="0" t="0"/>
          <a:stretch/>
        </p:blipFill>
        <p:spPr>
          <a:xfrm>
            <a:off x="438529" y="705395"/>
            <a:ext cx="6627052" cy="6327524"/>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pic>
        <p:nvPicPr>
          <p:cNvPr descr="A person writing at a desk&#10;" id="854" name="Google Shape;854;p69"/>
          <p:cNvPicPr preferRelativeResize="0"/>
          <p:nvPr>
            <p:ph idx="2" type="pic"/>
          </p:nvPr>
        </p:nvPicPr>
        <p:blipFill rotWithShape="1">
          <a:blip r:embed="rId3">
            <a:alphaModFix/>
          </a:blip>
          <a:srcRect b="0" l="7594" r="7594" t="0"/>
          <a:stretch/>
        </p:blipFill>
        <p:spPr>
          <a:xfrm flipH="1">
            <a:off x="7167175" y="0"/>
            <a:ext cx="5024825" cy="6858000"/>
          </a:xfrm>
          <a:prstGeom prst="rect">
            <a:avLst/>
          </a:prstGeom>
          <a:solidFill>
            <a:schemeClr val="lt2"/>
          </a:solidFill>
          <a:ln>
            <a:noFill/>
          </a:ln>
        </p:spPr>
      </p:pic>
      <p:sp>
        <p:nvSpPr>
          <p:cNvPr id="855" name="Google Shape;855;p6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56" name="Google Shape;856;p69"/>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857" name="Google Shape;857;p69"/>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858" name="Google Shape;858;p69"/>
          <p:cNvSpPr txBox="1"/>
          <p:nvPr>
            <p:ph idx="1" type="body"/>
          </p:nvPr>
        </p:nvSpPr>
        <p:spPr>
          <a:xfrm>
            <a:off x="107242" y="967677"/>
            <a:ext cx="10791130" cy="1205751"/>
          </a:xfrm>
          <a:prstGeom prst="rect">
            <a:avLst/>
          </a:prstGeom>
          <a:noFill/>
          <a:ln>
            <a:noFill/>
          </a:ln>
        </p:spPr>
        <p:txBody>
          <a:bodyPr anchorCtr="0" anchor="ctr" bIns="0" lIns="0" spcFirstLastPara="1" rIns="0" wrap="square" tIns="0">
            <a:noAutofit/>
          </a:bodyPr>
          <a:lstStyle/>
          <a:p>
            <a:pPr indent="0" lvl="0" marL="0" rtl="0" algn="l">
              <a:lnSpc>
                <a:spcPct val="60000"/>
              </a:lnSpc>
              <a:spcBef>
                <a:spcPts val="0"/>
              </a:spcBef>
              <a:spcAft>
                <a:spcPts val="0"/>
              </a:spcAft>
              <a:buSzPts val="3200"/>
              <a:buNone/>
            </a:pPr>
            <a:r>
              <a:rPr lang="en-US" sz="3200"/>
              <a:t>PDCA: un modello di gestione in quattro fasi per un'attività continua</a:t>
            </a:r>
            <a:endParaRPr/>
          </a:p>
          <a:p>
            <a:pPr indent="0" lvl="0" marL="0" rtl="0" algn="l">
              <a:lnSpc>
                <a:spcPct val="60000"/>
              </a:lnSpc>
              <a:spcBef>
                <a:spcPts val="0"/>
              </a:spcBef>
              <a:spcAft>
                <a:spcPts val="0"/>
              </a:spcAft>
              <a:buSzPts val="3200"/>
              <a:buNone/>
            </a:pPr>
            <a:r>
              <a:rPr lang="en-US" sz="3200"/>
              <a:t> </a:t>
            </a:r>
            <a:endParaRPr/>
          </a:p>
          <a:p>
            <a:pPr indent="0" lvl="0" marL="0" rtl="0" algn="l">
              <a:lnSpc>
                <a:spcPct val="60000"/>
              </a:lnSpc>
              <a:spcBef>
                <a:spcPts val="0"/>
              </a:spcBef>
              <a:spcAft>
                <a:spcPts val="0"/>
              </a:spcAft>
              <a:buSzPts val="3200"/>
              <a:buNone/>
            </a:pPr>
            <a:r>
              <a:rPr lang="en-US" sz="3200"/>
              <a:t>miglioramento di prodotti, persone e processi (Kechagias et al. 2022)</a:t>
            </a:r>
            <a:endParaRPr/>
          </a:p>
          <a:p>
            <a:pPr indent="0" lvl="0" marL="0" rtl="0" algn="l">
              <a:lnSpc>
                <a:spcPct val="60000"/>
              </a:lnSpc>
              <a:spcBef>
                <a:spcPts val="0"/>
              </a:spcBef>
              <a:spcAft>
                <a:spcPts val="0"/>
              </a:spcAft>
              <a:buSzPts val="3200"/>
              <a:buNone/>
            </a:pPr>
            <a:r>
              <a:t/>
            </a:r>
            <a:endParaRPr sz="3200"/>
          </a:p>
        </p:txBody>
      </p:sp>
      <p:sp>
        <p:nvSpPr>
          <p:cNvPr id="859" name="Google Shape;859;p69"/>
          <p:cNvSpPr txBox="1"/>
          <p:nvPr/>
        </p:nvSpPr>
        <p:spPr>
          <a:xfrm>
            <a:off x="21782" y="-49470"/>
            <a:ext cx="9616714" cy="1017147"/>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accent1"/>
              </a:buClr>
              <a:buSzPts val="3600"/>
              <a:buFont typeface="Book Antiqua"/>
              <a:buNone/>
            </a:pPr>
            <a:r>
              <a:rPr lang="en-US" sz="3600">
                <a:solidFill>
                  <a:schemeClr val="accent1"/>
                </a:solidFill>
                <a:latin typeface="Book Antiqua"/>
                <a:ea typeface="Book Antiqua"/>
                <a:cs typeface="Book Antiqua"/>
                <a:sym typeface="Book Antiqua"/>
              </a:rPr>
              <a:t>Sicurezza informatica e gestione del rischio</a:t>
            </a:r>
            <a:endParaRPr/>
          </a:p>
        </p:txBody>
      </p:sp>
      <p:sp>
        <p:nvSpPr>
          <p:cNvPr id="860" name="Google Shape;860;p69"/>
          <p:cNvSpPr txBox="1"/>
          <p:nvPr/>
        </p:nvSpPr>
        <p:spPr>
          <a:xfrm>
            <a:off x="162400" y="1950373"/>
            <a:ext cx="7274019" cy="455509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7F7F7F"/>
                </a:solidFill>
                <a:latin typeface="Century Gothic"/>
                <a:ea typeface="Century Gothic"/>
                <a:cs typeface="Century Gothic"/>
                <a:sym typeface="Century Gothic"/>
              </a:rPr>
              <a:t>Piano</a:t>
            </a:r>
            <a:endParaRPr/>
          </a:p>
          <a:p>
            <a:pPr indent="0" lvl="0" marL="0" marR="0" rtl="0" algn="l">
              <a:spcBef>
                <a:spcPts val="0"/>
              </a:spcBef>
              <a:spcAft>
                <a:spcPts val="0"/>
              </a:spcAft>
              <a:buNone/>
            </a:pPr>
            <a:r>
              <a:rPr lang="en-US" sz="1600">
                <a:solidFill>
                  <a:srgbClr val="7F7F7F"/>
                </a:solidFill>
                <a:latin typeface="Century Gothic"/>
                <a:ea typeface="Century Gothic"/>
                <a:cs typeface="Century Gothic"/>
                <a:sym typeface="Century Gothic"/>
              </a:rPr>
              <a:t>Identificare gli obiettivi di cybersecurity</a:t>
            </a:r>
            <a:endParaRPr/>
          </a:p>
          <a:p>
            <a:pPr indent="-285750" lvl="1" marL="742950" marR="0" rtl="0" algn="l">
              <a:spcBef>
                <a:spcPts val="0"/>
              </a:spcBef>
              <a:spcAft>
                <a:spcPts val="0"/>
              </a:spcAft>
              <a:buClr>
                <a:srgbClr val="7F7F7F"/>
              </a:buClr>
              <a:buSzPts val="1600"/>
              <a:buFont typeface="Arial"/>
              <a:buChar char="•"/>
            </a:pPr>
            <a:r>
              <a:rPr b="0" i="0" lang="en-US" sz="1600" u="none" cap="none" strike="noStrike">
                <a:solidFill>
                  <a:srgbClr val="7F7F7F"/>
                </a:solidFill>
                <a:latin typeface="Century Gothic"/>
                <a:ea typeface="Century Gothic"/>
                <a:cs typeface="Century Gothic"/>
                <a:sym typeface="Century Gothic"/>
              </a:rPr>
              <a:t>Inventario dei sistemi e del software</a:t>
            </a:r>
            <a:endParaRPr/>
          </a:p>
          <a:p>
            <a:pPr indent="-285750" lvl="1" marL="742950" marR="0" rtl="0" algn="l">
              <a:spcBef>
                <a:spcPts val="0"/>
              </a:spcBef>
              <a:spcAft>
                <a:spcPts val="0"/>
              </a:spcAft>
              <a:buClr>
                <a:srgbClr val="7F7F7F"/>
              </a:buClr>
              <a:buSzPts val="1600"/>
              <a:buFont typeface="Arial"/>
              <a:buChar char="•"/>
            </a:pPr>
            <a:r>
              <a:rPr b="0" i="0" lang="en-US" sz="1600" u="none" cap="none" strike="noStrike">
                <a:solidFill>
                  <a:srgbClr val="7F7F7F"/>
                </a:solidFill>
                <a:latin typeface="Century Gothic"/>
                <a:ea typeface="Century Gothic"/>
                <a:cs typeface="Century Gothic"/>
                <a:sym typeface="Century Gothic"/>
              </a:rPr>
              <a:t>Eseguire la valutazione del rischio informatico</a:t>
            </a:r>
            <a:endParaRPr/>
          </a:p>
          <a:p>
            <a:pPr indent="-285750" lvl="1" marL="742950" marR="0" rtl="0" algn="l">
              <a:spcBef>
                <a:spcPts val="0"/>
              </a:spcBef>
              <a:spcAft>
                <a:spcPts val="0"/>
              </a:spcAft>
              <a:buClr>
                <a:srgbClr val="7F7F7F"/>
              </a:buClr>
              <a:buSzPts val="1600"/>
              <a:buFont typeface="Arial"/>
              <a:buChar char="•"/>
            </a:pPr>
            <a:r>
              <a:rPr b="0" i="0" lang="en-US" sz="1600" u="none" cap="none" strike="noStrike">
                <a:solidFill>
                  <a:srgbClr val="7F7F7F"/>
                </a:solidFill>
                <a:latin typeface="Century Gothic"/>
                <a:ea typeface="Century Gothic"/>
                <a:cs typeface="Century Gothic"/>
                <a:sym typeface="Century Gothic"/>
              </a:rPr>
              <a:t>Stabilire indicatori chiave di prestazione (KPI) per la sicurezza informatica.</a:t>
            </a:r>
            <a:endParaRPr/>
          </a:p>
          <a:p>
            <a:pPr indent="0" lvl="0" marL="0" marR="0" rtl="0" algn="l">
              <a:spcBef>
                <a:spcPts val="0"/>
              </a:spcBef>
              <a:spcAft>
                <a:spcPts val="0"/>
              </a:spcAft>
              <a:buNone/>
            </a:pPr>
            <a:r>
              <a:rPr b="1" lang="en-US" sz="1600">
                <a:solidFill>
                  <a:srgbClr val="7F7F7F"/>
                </a:solidFill>
                <a:latin typeface="Century Gothic"/>
                <a:ea typeface="Century Gothic"/>
                <a:cs typeface="Century Gothic"/>
                <a:sym typeface="Century Gothic"/>
              </a:rPr>
              <a:t>Fare</a:t>
            </a:r>
            <a:endParaRPr/>
          </a:p>
          <a:p>
            <a:pPr indent="-285750" lvl="1" marL="742950" marR="0" rtl="0" algn="l">
              <a:spcBef>
                <a:spcPts val="0"/>
              </a:spcBef>
              <a:spcAft>
                <a:spcPts val="0"/>
              </a:spcAft>
              <a:buClr>
                <a:srgbClr val="7F7F7F"/>
              </a:buClr>
              <a:buSzPts val="1600"/>
              <a:buFont typeface="Arial"/>
              <a:buChar char="•"/>
            </a:pPr>
            <a:r>
              <a:rPr b="0" i="0" lang="en-US" sz="1600" u="none" cap="none" strike="noStrike">
                <a:solidFill>
                  <a:srgbClr val="7F7F7F"/>
                </a:solidFill>
                <a:latin typeface="Century Gothic"/>
                <a:ea typeface="Century Gothic"/>
                <a:cs typeface="Century Gothic"/>
                <a:sym typeface="Century Gothic"/>
              </a:rPr>
              <a:t>Stabilire politiche e procedure di cybersecurity</a:t>
            </a:r>
            <a:endParaRPr/>
          </a:p>
          <a:p>
            <a:pPr indent="-285750" lvl="1" marL="742950" marR="0" rtl="0" algn="l">
              <a:spcBef>
                <a:spcPts val="0"/>
              </a:spcBef>
              <a:spcAft>
                <a:spcPts val="0"/>
              </a:spcAft>
              <a:buClr>
                <a:srgbClr val="7F7F7F"/>
              </a:buClr>
              <a:buSzPts val="1600"/>
              <a:buFont typeface="Arial"/>
              <a:buChar char="•"/>
            </a:pPr>
            <a:r>
              <a:rPr b="0" i="0" lang="en-US" sz="1600" u="none" cap="none" strike="noStrike">
                <a:solidFill>
                  <a:srgbClr val="7F7F7F"/>
                </a:solidFill>
                <a:latin typeface="Century Gothic"/>
                <a:ea typeface="Century Gothic"/>
                <a:cs typeface="Century Gothic"/>
                <a:sym typeface="Century Gothic"/>
              </a:rPr>
              <a:t>Definire ruoli e responsabilità</a:t>
            </a:r>
            <a:endParaRPr/>
          </a:p>
          <a:p>
            <a:pPr indent="-285750" lvl="1" marL="742950" marR="0" rtl="0" algn="l">
              <a:spcBef>
                <a:spcPts val="0"/>
              </a:spcBef>
              <a:spcAft>
                <a:spcPts val="0"/>
              </a:spcAft>
              <a:buClr>
                <a:srgbClr val="7F7F7F"/>
              </a:buClr>
              <a:buSzPts val="1600"/>
              <a:buFont typeface="Arial"/>
              <a:buChar char="•"/>
            </a:pPr>
            <a:r>
              <a:rPr b="0" i="0" lang="en-US" sz="1600" u="none" cap="none" strike="noStrike">
                <a:solidFill>
                  <a:srgbClr val="7F7F7F"/>
                </a:solidFill>
                <a:latin typeface="Century Gothic"/>
                <a:ea typeface="Century Gothic"/>
                <a:cs typeface="Century Gothic"/>
                <a:sym typeface="Century Gothic"/>
              </a:rPr>
              <a:t>Eseguire la formazione sulla sicurezza informatica</a:t>
            </a:r>
            <a:endParaRPr/>
          </a:p>
          <a:p>
            <a:pPr indent="-285750" lvl="1" marL="742950" marR="0" rtl="0" algn="l">
              <a:spcBef>
                <a:spcPts val="0"/>
              </a:spcBef>
              <a:spcAft>
                <a:spcPts val="0"/>
              </a:spcAft>
              <a:buClr>
                <a:srgbClr val="7F7F7F"/>
              </a:buClr>
              <a:buSzPts val="1600"/>
              <a:buFont typeface="Arial"/>
              <a:buChar char="•"/>
            </a:pPr>
            <a:r>
              <a:rPr b="0" i="0" lang="en-US" sz="1600" u="none" cap="none" strike="noStrike">
                <a:solidFill>
                  <a:srgbClr val="7F7F7F"/>
                </a:solidFill>
                <a:latin typeface="Century Gothic"/>
                <a:ea typeface="Century Gothic"/>
                <a:cs typeface="Century Gothic"/>
                <a:sym typeface="Century Gothic"/>
              </a:rPr>
              <a:t>Segnalare eventi e incidenti informatici</a:t>
            </a:r>
            <a:endParaRPr/>
          </a:p>
          <a:p>
            <a:pPr indent="0" lvl="0" marL="0" marR="0" rtl="0" algn="l">
              <a:spcBef>
                <a:spcPts val="0"/>
              </a:spcBef>
              <a:spcAft>
                <a:spcPts val="0"/>
              </a:spcAft>
              <a:buNone/>
            </a:pPr>
            <a:r>
              <a:rPr b="1" lang="en-US" sz="1600">
                <a:solidFill>
                  <a:srgbClr val="7F7F7F"/>
                </a:solidFill>
                <a:latin typeface="Century Gothic"/>
                <a:ea typeface="Century Gothic"/>
                <a:cs typeface="Century Gothic"/>
                <a:sym typeface="Century Gothic"/>
              </a:rPr>
              <a:t>Controllo</a:t>
            </a:r>
            <a:endParaRPr/>
          </a:p>
          <a:p>
            <a:pPr indent="-285750" lvl="1" marL="742950" marR="0" rtl="0" algn="l">
              <a:spcBef>
                <a:spcPts val="0"/>
              </a:spcBef>
              <a:spcAft>
                <a:spcPts val="0"/>
              </a:spcAft>
              <a:buClr>
                <a:srgbClr val="7F7F7F"/>
              </a:buClr>
              <a:buSzPts val="1600"/>
              <a:buFont typeface="Arial"/>
              <a:buChar char="•"/>
            </a:pPr>
            <a:r>
              <a:rPr b="0" i="0" lang="en-US" sz="1600" u="none" cap="none" strike="noStrike">
                <a:solidFill>
                  <a:srgbClr val="7F7F7F"/>
                </a:solidFill>
                <a:latin typeface="Century Gothic"/>
                <a:ea typeface="Century Gothic"/>
                <a:cs typeface="Century Gothic"/>
                <a:sym typeface="Century Gothic"/>
              </a:rPr>
              <a:t>Valutare l'efficacia del raggiungimento degli obiettivi</a:t>
            </a:r>
            <a:endParaRPr/>
          </a:p>
          <a:p>
            <a:pPr indent="-285750" lvl="1" marL="742950" marR="0" rtl="0" algn="l">
              <a:spcBef>
                <a:spcPts val="0"/>
              </a:spcBef>
              <a:spcAft>
                <a:spcPts val="0"/>
              </a:spcAft>
              <a:buClr>
                <a:srgbClr val="7F7F7F"/>
              </a:buClr>
              <a:buSzPts val="1600"/>
              <a:buFont typeface="Arial"/>
              <a:buChar char="•"/>
            </a:pPr>
            <a:r>
              <a:rPr b="0" i="0" lang="en-US" sz="1600" u="none" cap="none" strike="noStrike">
                <a:solidFill>
                  <a:srgbClr val="7F7F7F"/>
                </a:solidFill>
                <a:latin typeface="Century Gothic"/>
                <a:ea typeface="Century Gothic"/>
                <a:cs typeface="Century Gothic"/>
                <a:sym typeface="Century Gothic"/>
              </a:rPr>
              <a:t>Analizzare gli incidenti informatici e i rapporti sugli eventi</a:t>
            </a:r>
            <a:endParaRPr/>
          </a:p>
          <a:p>
            <a:pPr indent="-285750" lvl="1" marL="742950" marR="0" rtl="0" algn="l">
              <a:spcBef>
                <a:spcPts val="0"/>
              </a:spcBef>
              <a:spcAft>
                <a:spcPts val="0"/>
              </a:spcAft>
              <a:buClr>
                <a:srgbClr val="7F7F7F"/>
              </a:buClr>
              <a:buSzPts val="1600"/>
              <a:buFont typeface="Arial"/>
              <a:buChar char="•"/>
            </a:pPr>
            <a:r>
              <a:rPr b="0" i="0" lang="en-US" sz="1600" u="none" cap="none" strike="noStrike">
                <a:solidFill>
                  <a:srgbClr val="7F7F7F"/>
                </a:solidFill>
                <a:latin typeface="Century Gothic"/>
                <a:ea typeface="Century Gothic"/>
                <a:cs typeface="Century Gothic"/>
                <a:sym typeface="Century Gothic"/>
              </a:rPr>
              <a:t>Eseguire audit interni sulla cybersecurity</a:t>
            </a:r>
            <a:endParaRPr/>
          </a:p>
          <a:p>
            <a:pPr indent="0" lvl="0" marL="0" marR="0" rtl="0" algn="l">
              <a:spcBef>
                <a:spcPts val="0"/>
              </a:spcBef>
              <a:spcAft>
                <a:spcPts val="0"/>
              </a:spcAft>
              <a:buNone/>
            </a:pPr>
            <a:r>
              <a:rPr b="1" lang="en-US" sz="1600">
                <a:solidFill>
                  <a:srgbClr val="7F7F7F"/>
                </a:solidFill>
                <a:latin typeface="Century Gothic"/>
                <a:ea typeface="Century Gothic"/>
                <a:cs typeface="Century Gothic"/>
                <a:sym typeface="Century Gothic"/>
              </a:rPr>
              <a:t>Atto</a:t>
            </a:r>
            <a:endParaRPr/>
          </a:p>
          <a:p>
            <a:pPr indent="-285750" lvl="1" marL="742950" marR="0" rtl="0" algn="l">
              <a:spcBef>
                <a:spcPts val="0"/>
              </a:spcBef>
              <a:spcAft>
                <a:spcPts val="0"/>
              </a:spcAft>
              <a:buClr>
                <a:srgbClr val="7F7F7F"/>
              </a:buClr>
              <a:buSzPts val="1600"/>
              <a:buFont typeface="Arial"/>
              <a:buChar char="•"/>
            </a:pPr>
            <a:r>
              <a:rPr b="0" i="0" lang="en-US" sz="1600" u="none" cap="none" strike="noStrike">
                <a:solidFill>
                  <a:srgbClr val="7F7F7F"/>
                </a:solidFill>
                <a:latin typeface="Century Gothic"/>
                <a:ea typeface="Century Gothic"/>
                <a:cs typeface="Century Gothic"/>
                <a:sym typeface="Century Gothic"/>
              </a:rPr>
              <a:t>Esecuzione di azioni correttive e preventive</a:t>
            </a:r>
            <a:endParaRPr/>
          </a:p>
          <a:p>
            <a:pPr indent="-285750" lvl="1" marL="742950" marR="0" rtl="0" algn="l">
              <a:spcBef>
                <a:spcPts val="0"/>
              </a:spcBef>
              <a:spcAft>
                <a:spcPts val="0"/>
              </a:spcAft>
              <a:buClr>
                <a:srgbClr val="7F7F7F"/>
              </a:buClr>
              <a:buSzPts val="1600"/>
              <a:buFont typeface="Arial"/>
              <a:buChar char="•"/>
            </a:pPr>
            <a:r>
              <a:rPr b="0" i="0" lang="en-US" sz="1600" u="none" cap="none" strike="noStrike">
                <a:solidFill>
                  <a:srgbClr val="7F7F7F"/>
                </a:solidFill>
                <a:latin typeface="Century Gothic"/>
                <a:ea typeface="Century Gothic"/>
                <a:cs typeface="Century Gothic"/>
                <a:sym typeface="Century Gothic"/>
              </a:rPr>
              <a:t>Sforzarsi di migliorare continuamente</a:t>
            </a:r>
            <a:endParaRPr/>
          </a:p>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7"/>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CHI</a:t>
            </a:r>
            <a:endParaRPr/>
          </a:p>
        </p:txBody>
      </p:sp>
      <p:sp>
        <p:nvSpPr>
          <p:cNvPr id="190" name="Google Shape;190;p7"/>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Profilo del formatore</a:t>
            </a:r>
            <a:endParaRPr/>
          </a:p>
          <a:p>
            <a:pPr indent="0" lvl="0" marL="0" rtl="0" algn="l">
              <a:lnSpc>
                <a:spcPct val="100000"/>
              </a:lnSpc>
              <a:spcBef>
                <a:spcPts val="0"/>
              </a:spcBef>
              <a:spcAft>
                <a:spcPts val="0"/>
              </a:spcAft>
              <a:buSzPts val="2400"/>
              <a:buNone/>
            </a:pPr>
            <a:r>
              <a:t/>
            </a:r>
            <a:endParaRPr/>
          </a:p>
        </p:txBody>
      </p:sp>
      <p:sp>
        <p:nvSpPr>
          <p:cNvPr id="191" name="Google Shape;191;p7"/>
          <p:cNvSpPr txBox="1"/>
          <p:nvPr>
            <p:ph idx="3" type="body"/>
          </p:nvPr>
        </p:nvSpPr>
        <p:spPr>
          <a:xfrm>
            <a:off x="5693870" y="1948069"/>
            <a:ext cx="6016653" cy="4164495"/>
          </a:xfrm>
          <a:prstGeom prst="rect">
            <a:avLst/>
          </a:prstGeom>
          <a:noFill/>
          <a:ln>
            <a:noFill/>
          </a:ln>
        </p:spPr>
        <p:txBody>
          <a:bodyPr anchorCtr="0" anchor="t" bIns="45700" lIns="91425" spcFirstLastPara="1" rIns="0" wrap="square" tIns="0">
            <a:normAutofit/>
          </a:bodyPr>
          <a:lstStyle/>
          <a:p>
            <a:pPr indent="-274320" lvl="0" marL="274320" rtl="0" algn="l">
              <a:lnSpc>
                <a:spcPct val="100000"/>
              </a:lnSpc>
              <a:spcBef>
                <a:spcPts val="0"/>
              </a:spcBef>
              <a:spcAft>
                <a:spcPts val="0"/>
              </a:spcAft>
              <a:buSzPts val="1200"/>
              <a:buFont typeface="Courier New"/>
              <a:buChar char="o"/>
            </a:pPr>
            <a:r>
              <a:rPr lang="en-US" sz="1200"/>
              <a:t>Maria Lambrou è docente presso il Dipartimento di Spedizioni, Commercio e Trasporti, Business School, dell'Università dell'Egeo. </a:t>
            </a:r>
            <a:endParaRPr/>
          </a:p>
          <a:p>
            <a:pPr indent="-274320" lvl="0" marL="274320" rtl="0" algn="l">
              <a:lnSpc>
                <a:spcPct val="100000"/>
              </a:lnSpc>
              <a:spcBef>
                <a:spcPts val="1800"/>
              </a:spcBef>
              <a:spcAft>
                <a:spcPts val="0"/>
              </a:spcAft>
              <a:buSzPts val="1200"/>
              <a:buFont typeface="Courier New"/>
              <a:buChar char="o"/>
            </a:pPr>
            <a:r>
              <a:rPr lang="en-US" sz="1200"/>
              <a:t>Ha conseguito un diploma in Ingegneria meccanica (Università Aristotele di Salonicco, Grecia), un master in Relazioni industriali presso la Brunel University di Londra, Regno Unito, e un dottorato in Informatica (Scuola di Ingegneria elettrica e Informatica, NTUA, Grecia). Ha lavorato in numerosi progetti di ricerca nazionali ed europei sulla tecnologia delle reti di comunicazione, l'eBusiness, l'eGovernment e le piattaforme di eLearning.</a:t>
            </a:r>
            <a:endParaRPr/>
          </a:p>
          <a:p>
            <a:pPr indent="-274320" lvl="0" marL="274320" rtl="0" algn="l">
              <a:lnSpc>
                <a:spcPct val="100000"/>
              </a:lnSpc>
              <a:spcBef>
                <a:spcPts val="1800"/>
              </a:spcBef>
              <a:spcAft>
                <a:spcPts val="0"/>
              </a:spcAft>
              <a:buSzPts val="1200"/>
              <a:buFont typeface="Courier New"/>
              <a:buChar char="o"/>
            </a:pPr>
            <a:r>
              <a:rPr lang="en-US" sz="1200"/>
              <a:t>La sua ricerca attuale si concentra sull'imprenditorialità digitale, la trasformazione digitale e la creazione di capacità. È semplicemente interessata a studiare la trasformazione organizzativa rispetto al processo decisionale guidato dai dati e alla gestione dei processi algoritmici abilitati dall'apprendimento automatico. </a:t>
            </a:r>
            <a:endParaRPr/>
          </a:p>
          <a:p>
            <a:pPr indent="-274320" lvl="0" marL="274320" rtl="0" algn="l">
              <a:lnSpc>
                <a:spcPct val="100000"/>
              </a:lnSpc>
              <a:spcBef>
                <a:spcPts val="1800"/>
              </a:spcBef>
              <a:spcAft>
                <a:spcPts val="0"/>
              </a:spcAft>
              <a:buSzPts val="1200"/>
              <a:buFont typeface="Courier New"/>
              <a:buChar char="o"/>
            </a:pPr>
            <a:r>
              <a:rPr lang="en-US" sz="1200"/>
              <a:t>Ha ricoperto posizioni di visitatore accademico presso l'Imperial College di Londra, l'Università di Melbourne, l'Università norvegese di scienza e tecnologia e l'Università di Tokyo di scienza e tecnologia marina. Attualmente si interessa attivamente a come la tecnologia digitale modella l'evoluzione delle organizzazioni marittime.</a:t>
            </a:r>
            <a:endParaRPr/>
          </a:p>
        </p:txBody>
      </p:sp>
      <p:cxnSp>
        <p:nvCxnSpPr>
          <p:cNvPr id="192" name="Google Shape;192;p7"/>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93" name="Google Shape;193;p7"/>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person standing at a podium&#10;&#10;Description automatically generated" id="194" name="Google Shape;194;p7"/>
          <p:cNvPicPr preferRelativeResize="0"/>
          <p:nvPr>
            <p:ph idx="2" type="pic"/>
          </p:nvPr>
        </p:nvPicPr>
        <p:blipFill rotWithShape="1">
          <a:blip r:embed="rId3">
            <a:alphaModFix/>
          </a:blip>
          <a:srcRect b="0" l="8033" r="8033" t="0"/>
          <a:stretch/>
        </p:blipFill>
        <p:spPr>
          <a:xfrm>
            <a:off x="0" y="-2235"/>
            <a:ext cx="5840730" cy="6862275"/>
          </a:xfrm>
          <a:prstGeom prst="rect">
            <a:avLst/>
          </a:prstGeom>
          <a:solidFill>
            <a:schemeClr val="lt2"/>
          </a:solid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pic>
        <p:nvPicPr>
          <p:cNvPr descr="A person writing at a desk&#10;" id="865" name="Google Shape;865;p70"/>
          <p:cNvPicPr preferRelativeResize="0"/>
          <p:nvPr>
            <p:ph idx="2" type="pic"/>
          </p:nvPr>
        </p:nvPicPr>
        <p:blipFill rotWithShape="1">
          <a:blip r:embed="rId3">
            <a:alphaModFix/>
          </a:blip>
          <a:srcRect b="0" l="7594" r="7594" t="0"/>
          <a:stretch/>
        </p:blipFill>
        <p:spPr>
          <a:xfrm flipH="1">
            <a:off x="7163691" y="0"/>
            <a:ext cx="5024825" cy="6858000"/>
          </a:xfrm>
          <a:prstGeom prst="rect">
            <a:avLst/>
          </a:prstGeom>
          <a:solidFill>
            <a:schemeClr val="lt2"/>
          </a:solidFill>
          <a:ln>
            <a:noFill/>
          </a:ln>
        </p:spPr>
      </p:pic>
      <p:sp>
        <p:nvSpPr>
          <p:cNvPr id="866" name="Google Shape;866;p70"/>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67" name="Google Shape;867;p70"/>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868" name="Google Shape;868;p70"/>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869" name="Google Shape;869;p70"/>
          <p:cNvSpPr txBox="1"/>
          <p:nvPr>
            <p:ph idx="1" type="body"/>
          </p:nvPr>
        </p:nvSpPr>
        <p:spPr>
          <a:xfrm>
            <a:off x="90794" y="1336775"/>
            <a:ext cx="8739963" cy="533400"/>
          </a:xfrm>
          <a:prstGeom prst="rect">
            <a:avLst/>
          </a:prstGeom>
          <a:noFill/>
          <a:ln>
            <a:noFill/>
          </a:ln>
        </p:spPr>
        <p:txBody>
          <a:bodyPr anchorCtr="0" anchor="ctr" bIns="0" lIns="0" spcFirstLastPara="1" rIns="0" wrap="square" tIns="0">
            <a:noAutofit/>
          </a:bodyPr>
          <a:lstStyle/>
          <a:p>
            <a:pPr indent="0" lvl="0" marL="0" rtl="0" algn="l">
              <a:lnSpc>
                <a:spcPct val="60000"/>
              </a:lnSpc>
              <a:spcBef>
                <a:spcPts val="0"/>
              </a:spcBef>
              <a:spcAft>
                <a:spcPts val="0"/>
              </a:spcAft>
              <a:buSzPts val="3200"/>
              <a:buNone/>
            </a:pPr>
            <a:r>
              <a:rPr lang="en-US" sz="3200"/>
              <a:t> Procedure e politiche</a:t>
            </a:r>
            <a:endParaRPr/>
          </a:p>
        </p:txBody>
      </p:sp>
      <p:sp>
        <p:nvSpPr>
          <p:cNvPr id="870" name="Google Shape;870;p70"/>
          <p:cNvSpPr txBox="1"/>
          <p:nvPr/>
        </p:nvSpPr>
        <p:spPr>
          <a:xfrm>
            <a:off x="90794" y="1985789"/>
            <a:ext cx="7176233" cy="38472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600">
              <a:solidFill>
                <a:srgbClr val="7F7F7F"/>
              </a:solidFill>
              <a:latin typeface="Century Gothic"/>
              <a:ea typeface="Century Gothic"/>
              <a:cs typeface="Century Gothic"/>
              <a:sym typeface="Century Gothic"/>
            </a:endParaRPr>
          </a:p>
          <a:p>
            <a:pPr indent="-285750" lvl="0" marL="285750" marR="0" rtl="0" algn="l">
              <a:spcBef>
                <a:spcPts val="0"/>
              </a:spcBef>
              <a:spcAft>
                <a:spcPts val="0"/>
              </a:spcAft>
              <a:buClr>
                <a:srgbClr val="7F7F7F"/>
              </a:buClr>
              <a:buSzPts val="1600"/>
              <a:buFont typeface="Arial"/>
              <a:buChar char="•"/>
            </a:pPr>
            <a:r>
              <a:rPr lang="en-US" sz="1600">
                <a:solidFill>
                  <a:srgbClr val="7F7F7F"/>
                </a:solidFill>
                <a:latin typeface="Century Gothic"/>
                <a:ea typeface="Century Gothic"/>
                <a:cs typeface="Century Gothic"/>
                <a:sym typeface="Century Gothic"/>
              </a:rPr>
              <a:t>Dichiarazione sulla politica di sicurezza informatica</a:t>
            </a:r>
            <a:endParaRPr/>
          </a:p>
          <a:p>
            <a:pPr indent="-285750" lvl="1" marL="742950" marR="0" rtl="0" algn="l">
              <a:spcBef>
                <a:spcPts val="0"/>
              </a:spcBef>
              <a:spcAft>
                <a:spcPts val="0"/>
              </a:spcAft>
              <a:buClr>
                <a:srgbClr val="7F7F7F"/>
              </a:buClr>
              <a:buSzPts val="1600"/>
              <a:buFont typeface="Noto Sans Symbols"/>
              <a:buChar char="⮚"/>
            </a:pPr>
            <a:r>
              <a:rPr b="0" i="0" lang="en-US" sz="1600" u="none" cap="none" strike="noStrike">
                <a:solidFill>
                  <a:srgbClr val="7F7F7F"/>
                </a:solidFill>
                <a:latin typeface="Century Gothic"/>
                <a:ea typeface="Century Gothic"/>
                <a:cs typeface="Century Gothic"/>
                <a:sym typeface="Century Gothic"/>
              </a:rPr>
              <a:t>Salvaguardare la riservatezza, l'integrità e la disponibilità delle informazioni, dei sistemi informativi e delle apparecchiature IT/OT.</a:t>
            </a:r>
            <a:endParaRPr/>
          </a:p>
          <a:p>
            <a:pPr indent="-184150" lvl="1" marL="742950" marR="0" rtl="0" algn="l">
              <a:spcBef>
                <a:spcPts val="0"/>
              </a:spcBef>
              <a:spcAft>
                <a:spcPts val="0"/>
              </a:spcAft>
              <a:buClr>
                <a:schemeClr val="dk1"/>
              </a:buClr>
              <a:buSzPts val="1600"/>
              <a:buFont typeface="Noto Sans Symbols"/>
              <a:buNone/>
            </a:pPr>
            <a:r>
              <a:t/>
            </a:r>
            <a:endParaRPr b="0" i="0" sz="1600" u="none" cap="none" strike="noStrike">
              <a:solidFill>
                <a:srgbClr val="7F7F7F"/>
              </a:solidFill>
              <a:latin typeface="Century Gothic"/>
              <a:ea typeface="Century Gothic"/>
              <a:cs typeface="Century Gothic"/>
              <a:sym typeface="Century Gothic"/>
            </a:endParaRPr>
          </a:p>
          <a:p>
            <a:pPr indent="-285750" lvl="1" marL="742950" marR="0" rtl="0" algn="l">
              <a:spcBef>
                <a:spcPts val="0"/>
              </a:spcBef>
              <a:spcAft>
                <a:spcPts val="0"/>
              </a:spcAft>
              <a:buClr>
                <a:srgbClr val="7F7F7F"/>
              </a:buClr>
              <a:buSzPts val="1600"/>
              <a:buFont typeface="Noto Sans Symbols"/>
              <a:buChar char="⮚"/>
            </a:pPr>
            <a:r>
              <a:rPr b="0" i="0" lang="en-US" sz="1600" u="none" cap="none" strike="noStrike">
                <a:solidFill>
                  <a:srgbClr val="7F7F7F"/>
                </a:solidFill>
                <a:latin typeface="Century Gothic"/>
                <a:ea typeface="Century Gothic"/>
                <a:cs typeface="Century Gothic"/>
                <a:sym typeface="Century Gothic"/>
              </a:rPr>
              <a:t>Promuovere la sicurezza delle persone e dei beni all'interno dell'Organizzazione, sia a bordo che a terra.</a:t>
            </a:r>
            <a:endParaRPr/>
          </a:p>
          <a:p>
            <a:pPr indent="-184150" lvl="0" marL="285750" marR="0" rtl="0" algn="l">
              <a:spcBef>
                <a:spcPts val="0"/>
              </a:spcBef>
              <a:spcAft>
                <a:spcPts val="0"/>
              </a:spcAft>
              <a:buClr>
                <a:schemeClr val="dk1"/>
              </a:buClr>
              <a:buSzPts val="1600"/>
              <a:buFont typeface="Arial"/>
              <a:buNone/>
            </a:pPr>
            <a:r>
              <a:t/>
            </a:r>
            <a:endParaRPr sz="1600">
              <a:solidFill>
                <a:srgbClr val="7F7F7F"/>
              </a:solidFill>
              <a:latin typeface="Century Gothic"/>
              <a:ea typeface="Century Gothic"/>
              <a:cs typeface="Century Gothic"/>
              <a:sym typeface="Century Gothic"/>
            </a:endParaRPr>
          </a:p>
          <a:p>
            <a:pPr indent="-184150" lvl="0" marL="285750" marR="0" rtl="0" algn="l">
              <a:spcBef>
                <a:spcPts val="0"/>
              </a:spcBef>
              <a:spcAft>
                <a:spcPts val="0"/>
              </a:spcAft>
              <a:buClr>
                <a:schemeClr val="dk1"/>
              </a:buClr>
              <a:buSzPts val="1600"/>
              <a:buFont typeface="Arial"/>
              <a:buNone/>
            </a:pPr>
            <a:r>
              <a:t/>
            </a:r>
            <a:endParaRPr sz="1600">
              <a:solidFill>
                <a:srgbClr val="7F7F7F"/>
              </a:solidFill>
              <a:latin typeface="Century Gothic"/>
              <a:ea typeface="Century Gothic"/>
              <a:cs typeface="Century Gothic"/>
              <a:sym typeface="Century Gothic"/>
            </a:endParaRPr>
          </a:p>
          <a:p>
            <a:pPr indent="-285750" lvl="0" marL="285750" marR="0" rtl="0" algn="l">
              <a:spcBef>
                <a:spcPts val="0"/>
              </a:spcBef>
              <a:spcAft>
                <a:spcPts val="0"/>
              </a:spcAft>
              <a:buClr>
                <a:srgbClr val="7F7F7F"/>
              </a:buClr>
              <a:buSzPts val="1600"/>
              <a:buFont typeface="Arial"/>
              <a:buChar char="•"/>
            </a:pPr>
            <a:r>
              <a:rPr lang="en-US" sz="1600">
                <a:solidFill>
                  <a:srgbClr val="7F7F7F"/>
                </a:solidFill>
                <a:latin typeface="Century Gothic"/>
                <a:ea typeface="Century Gothic"/>
                <a:cs typeface="Century Gothic"/>
                <a:sym typeface="Century Gothic"/>
              </a:rPr>
              <a:t>Piano di sicurezza informatica</a:t>
            </a:r>
            <a:endParaRPr/>
          </a:p>
          <a:p>
            <a:pPr indent="-184150" lvl="0" marL="285750" marR="0" rtl="0" algn="l">
              <a:spcBef>
                <a:spcPts val="0"/>
              </a:spcBef>
              <a:spcAft>
                <a:spcPts val="0"/>
              </a:spcAft>
              <a:buClr>
                <a:schemeClr val="dk1"/>
              </a:buClr>
              <a:buSzPts val="1600"/>
              <a:buFont typeface="Arial"/>
              <a:buNone/>
            </a:pPr>
            <a:r>
              <a:t/>
            </a:r>
            <a:endParaRPr sz="1600">
              <a:solidFill>
                <a:srgbClr val="7F7F7F"/>
              </a:solidFill>
              <a:latin typeface="Century Gothic"/>
              <a:ea typeface="Century Gothic"/>
              <a:cs typeface="Century Gothic"/>
              <a:sym typeface="Century Gothic"/>
            </a:endParaRPr>
          </a:p>
          <a:p>
            <a:pPr indent="-184150" lvl="0" marL="285750" marR="0" rtl="0" algn="l">
              <a:spcBef>
                <a:spcPts val="0"/>
              </a:spcBef>
              <a:spcAft>
                <a:spcPts val="0"/>
              </a:spcAft>
              <a:buClr>
                <a:schemeClr val="dk1"/>
              </a:buClr>
              <a:buSzPts val="1600"/>
              <a:buFont typeface="Arial"/>
              <a:buNone/>
            </a:pPr>
            <a:r>
              <a:t/>
            </a:r>
            <a:endParaRPr sz="1600">
              <a:solidFill>
                <a:srgbClr val="7F7F7F"/>
              </a:solidFill>
              <a:latin typeface="Century Gothic"/>
              <a:ea typeface="Century Gothic"/>
              <a:cs typeface="Century Gothic"/>
              <a:sym typeface="Century Gothic"/>
            </a:endParaRPr>
          </a:p>
          <a:p>
            <a:pPr indent="-285750" lvl="0" marL="285750" marR="0" rtl="0" algn="l">
              <a:spcBef>
                <a:spcPts val="0"/>
              </a:spcBef>
              <a:spcAft>
                <a:spcPts val="0"/>
              </a:spcAft>
              <a:buClr>
                <a:srgbClr val="7F7F7F"/>
              </a:buClr>
              <a:buSzPts val="1600"/>
              <a:buFont typeface="Arial"/>
              <a:buChar char="•"/>
            </a:pPr>
            <a:r>
              <a:rPr lang="en-US" sz="1600">
                <a:solidFill>
                  <a:srgbClr val="7F7F7F"/>
                </a:solidFill>
                <a:latin typeface="Century Gothic"/>
                <a:ea typeface="Century Gothic"/>
                <a:cs typeface="Century Gothic"/>
                <a:sym typeface="Century Gothic"/>
              </a:rPr>
              <a:t>Manuali di procedura</a:t>
            </a:r>
            <a:endParaRPr/>
          </a:p>
          <a:p>
            <a:pPr indent="0" lvl="0" marL="0" marR="0" rtl="0" algn="l">
              <a:spcBef>
                <a:spcPts val="0"/>
              </a:spcBef>
              <a:spcAft>
                <a:spcPts val="0"/>
              </a:spcAft>
              <a:buNone/>
            </a:pPr>
            <a:r>
              <a:t/>
            </a:r>
            <a:endParaRPr sz="1800">
              <a:solidFill>
                <a:srgbClr val="565659"/>
              </a:solidFill>
              <a:latin typeface="Avenir"/>
              <a:ea typeface="Avenir"/>
              <a:cs typeface="Avenir"/>
              <a:sym typeface="Avenir"/>
            </a:endParaRPr>
          </a:p>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871" name="Google Shape;871;p70"/>
          <p:cNvSpPr txBox="1"/>
          <p:nvPr/>
        </p:nvSpPr>
        <p:spPr>
          <a:xfrm>
            <a:off x="21782" y="-49470"/>
            <a:ext cx="9616714" cy="1017147"/>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accent1"/>
              </a:buClr>
              <a:buSzPts val="3600"/>
              <a:buFont typeface="Book Antiqua"/>
              <a:buNone/>
            </a:pPr>
            <a:r>
              <a:rPr lang="en-US" sz="3600">
                <a:solidFill>
                  <a:schemeClr val="accent1"/>
                </a:solidFill>
                <a:latin typeface="Book Antiqua"/>
                <a:ea typeface="Book Antiqua"/>
                <a:cs typeface="Book Antiqua"/>
                <a:sym typeface="Book Antiqua"/>
              </a:rPr>
              <a:t>Sicurezza informatica e gestione del rischio</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pic>
        <p:nvPicPr>
          <p:cNvPr descr="A person writing at a desk&#10;" id="876" name="Google Shape;876;p71"/>
          <p:cNvPicPr preferRelativeResize="0"/>
          <p:nvPr>
            <p:ph idx="2" type="pic"/>
          </p:nvPr>
        </p:nvPicPr>
        <p:blipFill rotWithShape="1">
          <a:blip r:embed="rId3">
            <a:alphaModFix/>
          </a:blip>
          <a:srcRect b="0" l="7594" r="7594" t="0"/>
          <a:stretch/>
        </p:blipFill>
        <p:spPr>
          <a:xfrm flipH="1">
            <a:off x="7163691" y="0"/>
            <a:ext cx="5024825" cy="6858000"/>
          </a:xfrm>
          <a:prstGeom prst="rect">
            <a:avLst/>
          </a:prstGeom>
          <a:solidFill>
            <a:schemeClr val="lt2"/>
          </a:solidFill>
          <a:ln>
            <a:noFill/>
          </a:ln>
        </p:spPr>
      </p:pic>
      <p:sp>
        <p:nvSpPr>
          <p:cNvPr id="877" name="Google Shape;877;p71"/>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78" name="Google Shape;878;p71"/>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879" name="Google Shape;879;p71"/>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880" name="Google Shape;880;p71"/>
          <p:cNvSpPr txBox="1"/>
          <p:nvPr>
            <p:ph idx="1" type="body"/>
          </p:nvPr>
        </p:nvSpPr>
        <p:spPr>
          <a:xfrm>
            <a:off x="90794" y="1452389"/>
            <a:ext cx="8739963" cy="533400"/>
          </a:xfrm>
          <a:prstGeom prst="rect">
            <a:avLst/>
          </a:prstGeom>
          <a:noFill/>
          <a:ln>
            <a:noFill/>
          </a:ln>
        </p:spPr>
        <p:txBody>
          <a:bodyPr anchorCtr="0" anchor="ctr" bIns="0" lIns="0" spcFirstLastPara="1" rIns="0" wrap="square" tIns="0">
            <a:noAutofit/>
          </a:bodyPr>
          <a:lstStyle/>
          <a:p>
            <a:pPr indent="0" lvl="0" marL="0" rtl="0" algn="l">
              <a:lnSpc>
                <a:spcPct val="60000"/>
              </a:lnSpc>
              <a:spcBef>
                <a:spcPts val="0"/>
              </a:spcBef>
              <a:spcAft>
                <a:spcPts val="0"/>
              </a:spcAft>
              <a:buSzPts val="3200"/>
              <a:buNone/>
            </a:pPr>
            <a:r>
              <a:rPr lang="en-US" sz="3200"/>
              <a:t> Procedure e politiche</a:t>
            </a:r>
            <a:endParaRPr/>
          </a:p>
        </p:txBody>
      </p:sp>
      <p:sp>
        <p:nvSpPr>
          <p:cNvPr id="881" name="Google Shape;881;p71"/>
          <p:cNvSpPr txBox="1"/>
          <p:nvPr/>
        </p:nvSpPr>
        <p:spPr>
          <a:xfrm>
            <a:off x="245799" y="2095299"/>
            <a:ext cx="7176233" cy="48320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600">
              <a:solidFill>
                <a:srgbClr val="7F7F7F"/>
              </a:solidFill>
              <a:latin typeface="Century Gothic"/>
              <a:ea typeface="Century Gothic"/>
              <a:cs typeface="Century Gothic"/>
              <a:sym typeface="Century Gothic"/>
            </a:endParaRPr>
          </a:p>
          <a:p>
            <a:pPr indent="-285750" lvl="0" marL="285750" marR="0" rtl="0" algn="l">
              <a:spcBef>
                <a:spcPts val="0"/>
              </a:spcBef>
              <a:spcAft>
                <a:spcPts val="0"/>
              </a:spcAft>
              <a:buClr>
                <a:srgbClr val="7F7F7F"/>
              </a:buClr>
              <a:buSzPts val="1600"/>
              <a:buFont typeface="Arial"/>
              <a:buChar char="•"/>
            </a:pPr>
            <a:r>
              <a:rPr lang="en-US" sz="1600">
                <a:solidFill>
                  <a:srgbClr val="7F7F7F"/>
                </a:solidFill>
                <a:latin typeface="Century Gothic"/>
                <a:ea typeface="Century Gothic"/>
                <a:cs typeface="Century Gothic"/>
                <a:sym typeface="Century Gothic"/>
              </a:rPr>
              <a:t>Dichiarazione sulla politica di sicurezza informatica</a:t>
            </a:r>
            <a:endParaRPr/>
          </a:p>
          <a:p>
            <a:pPr indent="-184150" lvl="0" marL="285750" marR="0" rtl="0" algn="l">
              <a:spcBef>
                <a:spcPts val="0"/>
              </a:spcBef>
              <a:spcAft>
                <a:spcPts val="0"/>
              </a:spcAft>
              <a:buClr>
                <a:schemeClr val="dk1"/>
              </a:buClr>
              <a:buSzPts val="1600"/>
              <a:buFont typeface="Arial"/>
              <a:buNone/>
            </a:pPr>
            <a:r>
              <a:t/>
            </a:r>
            <a:endParaRPr sz="1600">
              <a:solidFill>
                <a:srgbClr val="7F7F7F"/>
              </a:solidFill>
              <a:latin typeface="Century Gothic"/>
              <a:ea typeface="Century Gothic"/>
              <a:cs typeface="Century Gothic"/>
              <a:sym typeface="Century Gothic"/>
            </a:endParaRPr>
          </a:p>
          <a:p>
            <a:pPr indent="-285750" lvl="0" marL="285750" marR="0" rtl="0" algn="l">
              <a:spcBef>
                <a:spcPts val="0"/>
              </a:spcBef>
              <a:spcAft>
                <a:spcPts val="0"/>
              </a:spcAft>
              <a:buClr>
                <a:srgbClr val="7F7F7F"/>
              </a:buClr>
              <a:buSzPts val="1600"/>
              <a:buFont typeface="Arial"/>
              <a:buChar char="•"/>
            </a:pPr>
            <a:r>
              <a:rPr lang="en-US" sz="1600">
                <a:solidFill>
                  <a:srgbClr val="7F7F7F"/>
                </a:solidFill>
                <a:latin typeface="Century Gothic"/>
                <a:ea typeface="Century Gothic"/>
                <a:cs typeface="Century Gothic"/>
                <a:sym typeface="Century Gothic"/>
              </a:rPr>
              <a:t>Piano di sicurezza informatica</a:t>
            </a:r>
            <a:endParaRPr/>
          </a:p>
          <a:p>
            <a:pPr indent="-184150" lvl="0" marL="285750" marR="0" rtl="0" algn="l">
              <a:spcBef>
                <a:spcPts val="0"/>
              </a:spcBef>
              <a:spcAft>
                <a:spcPts val="0"/>
              </a:spcAft>
              <a:buClr>
                <a:schemeClr val="dk1"/>
              </a:buClr>
              <a:buSzPts val="1600"/>
              <a:buFont typeface="Arial"/>
              <a:buNone/>
            </a:pPr>
            <a:r>
              <a:t/>
            </a:r>
            <a:endParaRPr sz="1600">
              <a:solidFill>
                <a:srgbClr val="7F7F7F"/>
              </a:solidFill>
              <a:latin typeface="Century Gothic"/>
              <a:ea typeface="Century Gothic"/>
              <a:cs typeface="Century Gothic"/>
              <a:sym typeface="Century Gothic"/>
            </a:endParaRPr>
          </a:p>
          <a:p>
            <a:pPr indent="0" lvl="0" marL="0" marR="0" rtl="0" algn="l">
              <a:spcBef>
                <a:spcPts val="0"/>
              </a:spcBef>
              <a:spcAft>
                <a:spcPts val="0"/>
              </a:spcAft>
              <a:buNone/>
            </a:pPr>
            <a:r>
              <a:rPr lang="en-US" sz="1600">
                <a:solidFill>
                  <a:srgbClr val="7F7F7F"/>
                </a:solidFill>
                <a:latin typeface="Century Gothic"/>
                <a:ea typeface="Century Gothic"/>
                <a:cs typeface="Century Gothic"/>
                <a:sym typeface="Century Gothic"/>
              </a:rPr>
              <a:t>un documento completo che:</a:t>
            </a:r>
            <a:endParaRPr/>
          </a:p>
          <a:p>
            <a:pPr indent="-285750" lvl="1" marL="742950" marR="0" rtl="0" algn="l">
              <a:spcBef>
                <a:spcPts val="0"/>
              </a:spcBef>
              <a:spcAft>
                <a:spcPts val="0"/>
              </a:spcAft>
              <a:buClr>
                <a:srgbClr val="7F7F7F"/>
              </a:buClr>
              <a:buSzPts val="1600"/>
              <a:buFont typeface="Noto Sans Symbols"/>
              <a:buChar char="⮚"/>
            </a:pPr>
            <a:r>
              <a:rPr b="0" i="0" lang="en-US" sz="1600" u="none" cap="none" strike="noStrike">
                <a:solidFill>
                  <a:srgbClr val="7F7F7F"/>
                </a:solidFill>
                <a:latin typeface="Century Gothic"/>
                <a:ea typeface="Century Gothic"/>
                <a:cs typeface="Century Gothic"/>
                <a:sym typeface="Century Gothic"/>
              </a:rPr>
              <a:t>Definire gli obiettivi di cybersecurity</a:t>
            </a:r>
            <a:endParaRPr/>
          </a:p>
          <a:p>
            <a:pPr indent="-285750" lvl="1" marL="742950" marR="0" rtl="0" algn="l">
              <a:spcBef>
                <a:spcPts val="0"/>
              </a:spcBef>
              <a:spcAft>
                <a:spcPts val="0"/>
              </a:spcAft>
              <a:buClr>
                <a:srgbClr val="7F7F7F"/>
              </a:buClr>
              <a:buSzPts val="1600"/>
              <a:buFont typeface="Noto Sans Symbols"/>
              <a:buChar char="⮚"/>
            </a:pPr>
            <a:r>
              <a:rPr b="0" i="0" lang="en-US" sz="1600" u="none" cap="none" strike="noStrike">
                <a:solidFill>
                  <a:srgbClr val="7F7F7F"/>
                </a:solidFill>
                <a:latin typeface="Century Gothic"/>
                <a:ea typeface="Century Gothic"/>
                <a:cs typeface="Century Gothic"/>
                <a:sym typeface="Century Gothic"/>
              </a:rPr>
              <a:t>Definire le azioni richieste e vietate</a:t>
            </a:r>
            <a:endParaRPr/>
          </a:p>
          <a:p>
            <a:pPr indent="-285750" lvl="1" marL="742950" marR="0" rtl="0" algn="l">
              <a:spcBef>
                <a:spcPts val="0"/>
              </a:spcBef>
              <a:spcAft>
                <a:spcPts val="0"/>
              </a:spcAft>
              <a:buClr>
                <a:srgbClr val="7F7F7F"/>
              </a:buClr>
              <a:buSzPts val="1600"/>
              <a:buFont typeface="Noto Sans Symbols"/>
              <a:buChar char="⮚"/>
            </a:pPr>
            <a:r>
              <a:rPr b="0" i="0" lang="en-US" sz="1600" u="none" cap="none" strike="noStrike">
                <a:solidFill>
                  <a:srgbClr val="7F7F7F"/>
                </a:solidFill>
                <a:latin typeface="Century Gothic"/>
                <a:ea typeface="Century Gothic"/>
                <a:cs typeface="Century Gothic"/>
                <a:sym typeface="Century Gothic"/>
              </a:rPr>
              <a:t>Definire compiti e responsabilità</a:t>
            </a:r>
            <a:endParaRPr/>
          </a:p>
          <a:p>
            <a:pPr indent="-285750" lvl="1" marL="742950" marR="0" rtl="0" algn="l">
              <a:spcBef>
                <a:spcPts val="0"/>
              </a:spcBef>
              <a:spcAft>
                <a:spcPts val="0"/>
              </a:spcAft>
              <a:buClr>
                <a:srgbClr val="7F7F7F"/>
              </a:buClr>
              <a:buSzPts val="1600"/>
              <a:buFont typeface="Noto Sans Symbols"/>
              <a:buChar char="⮚"/>
            </a:pPr>
            <a:r>
              <a:rPr b="0" i="0" lang="en-US" sz="1600" u="none" cap="none" strike="noStrike">
                <a:solidFill>
                  <a:srgbClr val="7F7F7F"/>
                </a:solidFill>
                <a:latin typeface="Century Gothic"/>
                <a:ea typeface="Century Gothic"/>
                <a:cs typeface="Century Gothic"/>
                <a:sym typeface="Century Gothic"/>
              </a:rPr>
              <a:t>Identificare le minacce e le vulnerabilità a bordo e a terra.</a:t>
            </a:r>
            <a:endParaRPr/>
          </a:p>
          <a:p>
            <a:pPr indent="-285750" lvl="1" marL="742950" marR="0" rtl="0" algn="l">
              <a:spcBef>
                <a:spcPts val="0"/>
              </a:spcBef>
              <a:spcAft>
                <a:spcPts val="0"/>
              </a:spcAft>
              <a:buClr>
                <a:srgbClr val="7F7F7F"/>
              </a:buClr>
              <a:buSzPts val="1600"/>
              <a:buFont typeface="Noto Sans Symbols"/>
              <a:buChar char="⮚"/>
            </a:pPr>
            <a:r>
              <a:rPr b="0" i="0" lang="en-US" sz="1600" u="none" cap="none" strike="noStrike">
                <a:solidFill>
                  <a:srgbClr val="7F7F7F"/>
                </a:solidFill>
                <a:latin typeface="Century Gothic"/>
                <a:ea typeface="Century Gothic"/>
                <a:cs typeface="Century Gothic"/>
                <a:sym typeface="Century Gothic"/>
              </a:rPr>
              <a:t>Descrivere le fasi di attività della valutazione dell'esposizione al rischio informatico.</a:t>
            </a:r>
            <a:endParaRPr/>
          </a:p>
          <a:p>
            <a:pPr indent="-285750" lvl="1" marL="742950" marR="0" rtl="0" algn="l">
              <a:spcBef>
                <a:spcPts val="0"/>
              </a:spcBef>
              <a:spcAft>
                <a:spcPts val="0"/>
              </a:spcAft>
              <a:buClr>
                <a:srgbClr val="7F7F7F"/>
              </a:buClr>
              <a:buSzPts val="1600"/>
              <a:buFont typeface="Noto Sans Symbols"/>
              <a:buChar char="⮚"/>
            </a:pPr>
            <a:r>
              <a:rPr b="0" i="0" lang="en-US" sz="1600" u="none" cap="none" strike="noStrike">
                <a:solidFill>
                  <a:srgbClr val="7F7F7F"/>
                </a:solidFill>
                <a:latin typeface="Century Gothic"/>
                <a:ea typeface="Century Gothic"/>
                <a:cs typeface="Century Gothic"/>
                <a:sym typeface="Century Gothic"/>
              </a:rPr>
              <a:t>Presentare le misure di protezione adottate per il controllo della sicurezza informatica.</a:t>
            </a:r>
            <a:endParaRPr/>
          </a:p>
          <a:p>
            <a:pPr indent="-285750" lvl="1" marL="742950" marR="0" rtl="0" algn="l">
              <a:spcBef>
                <a:spcPts val="0"/>
              </a:spcBef>
              <a:spcAft>
                <a:spcPts val="0"/>
              </a:spcAft>
              <a:buClr>
                <a:srgbClr val="7F7F7F"/>
              </a:buClr>
              <a:buSzPts val="1600"/>
              <a:buFont typeface="Noto Sans Symbols"/>
              <a:buChar char="⮚"/>
            </a:pPr>
            <a:r>
              <a:rPr b="0" i="0" lang="en-US" sz="1600" u="none" cap="none" strike="noStrike">
                <a:solidFill>
                  <a:srgbClr val="7F7F7F"/>
                </a:solidFill>
                <a:latin typeface="Century Gothic"/>
                <a:ea typeface="Century Gothic"/>
                <a:cs typeface="Century Gothic"/>
                <a:sym typeface="Century Gothic"/>
              </a:rPr>
              <a:t>Presentare il piano di emergenza e di incidente</a:t>
            </a:r>
            <a:endParaRPr/>
          </a:p>
          <a:p>
            <a:pPr indent="-184150" lvl="0" marL="285750" marR="0" rtl="0" algn="l">
              <a:spcBef>
                <a:spcPts val="0"/>
              </a:spcBef>
              <a:spcAft>
                <a:spcPts val="0"/>
              </a:spcAft>
              <a:buClr>
                <a:schemeClr val="dk1"/>
              </a:buClr>
              <a:buSzPts val="1600"/>
              <a:buFont typeface="Arial"/>
              <a:buNone/>
            </a:pPr>
            <a:r>
              <a:t/>
            </a:r>
            <a:endParaRPr sz="1600">
              <a:solidFill>
                <a:srgbClr val="7F7F7F"/>
              </a:solidFill>
              <a:latin typeface="Century Gothic"/>
              <a:ea typeface="Century Gothic"/>
              <a:cs typeface="Century Gothic"/>
              <a:sym typeface="Century Gothic"/>
            </a:endParaRPr>
          </a:p>
          <a:p>
            <a:pPr indent="-184150" lvl="0" marL="285750" marR="0" rtl="0" algn="l">
              <a:spcBef>
                <a:spcPts val="0"/>
              </a:spcBef>
              <a:spcAft>
                <a:spcPts val="0"/>
              </a:spcAft>
              <a:buClr>
                <a:schemeClr val="dk1"/>
              </a:buClr>
              <a:buSzPts val="1600"/>
              <a:buFont typeface="Arial"/>
              <a:buNone/>
            </a:pPr>
            <a:r>
              <a:t/>
            </a:r>
            <a:endParaRPr sz="1600">
              <a:solidFill>
                <a:srgbClr val="7F7F7F"/>
              </a:solidFill>
              <a:latin typeface="Century Gothic"/>
              <a:ea typeface="Century Gothic"/>
              <a:cs typeface="Century Gothic"/>
              <a:sym typeface="Century Gothic"/>
            </a:endParaRPr>
          </a:p>
          <a:p>
            <a:pPr indent="-285750" lvl="0" marL="285750" marR="0" rtl="0" algn="l">
              <a:spcBef>
                <a:spcPts val="0"/>
              </a:spcBef>
              <a:spcAft>
                <a:spcPts val="0"/>
              </a:spcAft>
              <a:buClr>
                <a:srgbClr val="7F7F7F"/>
              </a:buClr>
              <a:buSzPts val="1600"/>
              <a:buFont typeface="Arial"/>
              <a:buChar char="•"/>
            </a:pPr>
            <a:r>
              <a:rPr lang="en-US" sz="1600">
                <a:solidFill>
                  <a:srgbClr val="7F7F7F"/>
                </a:solidFill>
                <a:latin typeface="Century Gothic"/>
                <a:ea typeface="Century Gothic"/>
                <a:cs typeface="Century Gothic"/>
                <a:sym typeface="Century Gothic"/>
              </a:rPr>
              <a:t>Manuali di procedura</a:t>
            </a:r>
            <a:endParaRPr/>
          </a:p>
          <a:p>
            <a:pPr indent="0" lvl="0" marL="0" marR="0" rtl="0" algn="l">
              <a:spcBef>
                <a:spcPts val="0"/>
              </a:spcBef>
              <a:spcAft>
                <a:spcPts val="0"/>
              </a:spcAft>
              <a:buNone/>
            </a:pPr>
            <a:r>
              <a:t/>
            </a:r>
            <a:endParaRPr sz="1800">
              <a:solidFill>
                <a:srgbClr val="565659"/>
              </a:solidFill>
              <a:latin typeface="Avenir"/>
              <a:ea typeface="Avenir"/>
              <a:cs typeface="Avenir"/>
              <a:sym typeface="Avenir"/>
            </a:endParaRPr>
          </a:p>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882" name="Google Shape;882;p71"/>
          <p:cNvSpPr txBox="1"/>
          <p:nvPr/>
        </p:nvSpPr>
        <p:spPr>
          <a:xfrm>
            <a:off x="21782" y="-49470"/>
            <a:ext cx="9616714" cy="1017147"/>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accent1"/>
              </a:buClr>
              <a:buSzPts val="3600"/>
              <a:buFont typeface="Book Antiqua"/>
              <a:buNone/>
            </a:pPr>
            <a:r>
              <a:rPr lang="en-US" sz="3600">
                <a:solidFill>
                  <a:schemeClr val="accent1"/>
                </a:solidFill>
                <a:latin typeface="Book Antiqua"/>
                <a:ea typeface="Book Antiqua"/>
                <a:cs typeface="Book Antiqua"/>
                <a:sym typeface="Book Antiqua"/>
              </a:rPr>
              <a:t>Sicurezza informatica e gestione del rischio</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pic>
        <p:nvPicPr>
          <p:cNvPr descr="A person writing at a desk&#10;" id="887" name="Google Shape;887;p72"/>
          <p:cNvPicPr preferRelativeResize="0"/>
          <p:nvPr>
            <p:ph idx="2" type="pic"/>
          </p:nvPr>
        </p:nvPicPr>
        <p:blipFill rotWithShape="1">
          <a:blip r:embed="rId3">
            <a:alphaModFix/>
          </a:blip>
          <a:srcRect b="0" l="7594" r="7594" t="0"/>
          <a:stretch/>
        </p:blipFill>
        <p:spPr>
          <a:xfrm flipH="1">
            <a:off x="7163691" y="0"/>
            <a:ext cx="5024825" cy="6858000"/>
          </a:xfrm>
          <a:prstGeom prst="rect">
            <a:avLst/>
          </a:prstGeom>
          <a:solidFill>
            <a:schemeClr val="lt2"/>
          </a:solidFill>
          <a:ln>
            <a:noFill/>
          </a:ln>
        </p:spPr>
      </p:pic>
      <p:sp>
        <p:nvSpPr>
          <p:cNvPr id="888" name="Google Shape;888;p7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89" name="Google Shape;889;p72"/>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890" name="Google Shape;890;p72"/>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891" name="Google Shape;891;p72"/>
          <p:cNvSpPr txBox="1"/>
          <p:nvPr>
            <p:ph idx="1" type="body"/>
          </p:nvPr>
        </p:nvSpPr>
        <p:spPr>
          <a:xfrm>
            <a:off x="90794" y="1452389"/>
            <a:ext cx="8739963" cy="533400"/>
          </a:xfrm>
          <a:prstGeom prst="rect">
            <a:avLst/>
          </a:prstGeom>
          <a:noFill/>
          <a:ln>
            <a:noFill/>
          </a:ln>
        </p:spPr>
        <p:txBody>
          <a:bodyPr anchorCtr="0" anchor="ctr" bIns="0" lIns="0" spcFirstLastPara="1" rIns="0" wrap="square" tIns="0">
            <a:noAutofit/>
          </a:bodyPr>
          <a:lstStyle/>
          <a:p>
            <a:pPr indent="0" lvl="0" marL="0" rtl="0" algn="l">
              <a:lnSpc>
                <a:spcPct val="60000"/>
              </a:lnSpc>
              <a:spcBef>
                <a:spcPts val="0"/>
              </a:spcBef>
              <a:spcAft>
                <a:spcPts val="0"/>
              </a:spcAft>
              <a:buSzPts val="3200"/>
              <a:buNone/>
            </a:pPr>
            <a:r>
              <a:rPr lang="en-US" sz="3200"/>
              <a:t> Procedure e politiche</a:t>
            </a:r>
            <a:endParaRPr/>
          </a:p>
        </p:txBody>
      </p:sp>
      <p:sp>
        <p:nvSpPr>
          <p:cNvPr id="892" name="Google Shape;892;p72"/>
          <p:cNvSpPr txBox="1"/>
          <p:nvPr/>
        </p:nvSpPr>
        <p:spPr>
          <a:xfrm>
            <a:off x="245799" y="2113827"/>
            <a:ext cx="7176233" cy="33547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600">
              <a:solidFill>
                <a:srgbClr val="7F7F7F"/>
              </a:solidFill>
              <a:latin typeface="Century Gothic"/>
              <a:ea typeface="Century Gothic"/>
              <a:cs typeface="Century Gothic"/>
              <a:sym typeface="Century Gothic"/>
            </a:endParaRPr>
          </a:p>
          <a:p>
            <a:pPr indent="-285750" lvl="0" marL="285750" marR="0" rtl="0" algn="l">
              <a:spcBef>
                <a:spcPts val="0"/>
              </a:spcBef>
              <a:spcAft>
                <a:spcPts val="0"/>
              </a:spcAft>
              <a:buClr>
                <a:srgbClr val="7F7F7F"/>
              </a:buClr>
              <a:buSzPts val="1600"/>
              <a:buFont typeface="Arial"/>
              <a:buChar char="•"/>
            </a:pPr>
            <a:r>
              <a:rPr lang="en-US" sz="1600">
                <a:solidFill>
                  <a:srgbClr val="7F7F7F"/>
                </a:solidFill>
                <a:latin typeface="Century Gothic"/>
                <a:ea typeface="Century Gothic"/>
                <a:cs typeface="Century Gothic"/>
                <a:sym typeface="Century Gothic"/>
              </a:rPr>
              <a:t>Dichiarazione sulla politica di sicurezza informatica</a:t>
            </a:r>
            <a:endParaRPr/>
          </a:p>
          <a:p>
            <a:pPr indent="-184150" lvl="0" marL="285750" marR="0" rtl="0" algn="l">
              <a:spcBef>
                <a:spcPts val="0"/>
              </a:spcBef>
              <a:spcAft>
                <a:spcPts val="0"/>
              </a:spcAft>
              <a:buClr>
                <a:schemeClr val="dk1"/>
              </a:buClr>
              <a:buSzPts val="1600"/>
              <a:buFont typeface="Arial"/>
              <a:buNone/>
            </a:pPr>
            <a:r>
              <a:t/>
            </a:r>
            <a:endParaRPr sz="1600">
              <a:solidFill>
                <a:srgbClr val="7F7F7F"/>
              </a:solidFill>
              <a:latin typeface="Century Gothic"/>
              <a:ea typeface="Century Gothic"/>
              <a:cs typeface="Century Gothic"/>
              <a:sym typeface="Century Gothic"/>
            </a:endParaRPr>
          </a:p>
          <a:p>
            <a:pPr indent="-285750" lvl="0" marL="285750" marR="0" rtl="0" algn="l">
              <a:spcBef>
                <a:spcPts val="0"/>
              </a:spcBef>
              <a:spcAft>
                <a:spcPts val="0"/>
              </a:spcAft>
              <a:buClr>
                <a:srgbClr val="7F7F7F"/>
              </a:buClr>
              <a:buSzPts val="1600"/>
              <a:buFont typeface="Arial"/>
              <a:buChar char="•"/>
            </a:pPr>
            <a:r>
              <a:rPr lang="en-US" sz="1600">
                <a:solidFill>
                  <a:srgbClr val="7F7F7F"/>
                </a:solidFill>
                <a:latin typeface="Century Gothic"/>
                <a:ea typeface="Century Gothic"/>
                <a:cs typeface="Century Gothic"/>
                <a:sym typeface="Century Gothic"/>
              </a:rPr>
              <a:t>Piano di sicurezza informatica</a:t>
            </a:r>
            <a:endParaRPr/>
          </a:p>
          <a:p>
            <a:pPr indent="-184150" lvl="0" marL="285750" marR="0" rtl="0" algn="l">
              <a:spcBef>
                <a:spcPts val="0"/>
              </a:spcBef>
              <a:spcAft>
                <a:spcPts val="0"/>
              </a:spcAft>
              <a:buClr>
                <a:schemeClr val="dk1"/>
              </a:buClr>
              <a:buSzPts val="1600"/>
              <a:buFont typeface="Arial"/>
              <a:buNone/>
            </a:pPr>
            <a:r>
              <a:t/>
            </a:r>
            <a:endParaRPr sz="1600">
              <a:solidFill>
                <a:srgbClr val="7F7F7F"/>
              </a:solidFill>
              <a:latin typeface="Century Gothic"/>
              <a:ea typeface="Century Gothic"/>
              <a:cs typeface="Century Gothic"/>
              <a:sym typeface="Century Gothic"/>
            </a:endParaRPr>
          </a:p>
          <a:p>
            <a:pPr indent="-285750" lvl="0" marL="285750" marR="0" rtl="0" algn="l">
              <a:spcBef>
                <a:spcPts val="0"/>
              </a:spcBef>
              <a:spcAft>
                <a:spcPts val="0"/>
              </a:spcAft>
              <a:buClr>
                <a:srgbClr val="7F7F7F"/>
              </a:buClr>
              <a:buSzPts val="1600"/>
              <a:buFont typeface="Arial"/>
              <a:buChar char="•"/>
            </a:pPr>
            <a:r>
              <a:rPr lang="en-US" sz="1600">
                <a:solidFill>
                  <a:srgbClr val="7F7F7F"/>
                </a:solidFill>
                <a:latin typeface="Century Gothic"/>
                <a:ea typeface="Century Gothic"/>
                <a:cs typeface="Century Gothic"/>
                <a:sym typeface="Century Gothic"/>
              </a:rPr>
              <a:t>Manuali di procedura e politiche</a:t>
            </a:r>
            <a:endParaRPr/>
          </a:p>
          <a:p>
            <a:pPr indent="-184150" lvl="0" marL="285750" marR="0" rtl="0" algn="l">
              <a:spcBef>
                <a:spcPts val="0"/>
              </a:spcBef>
              <a:spcAft>
                <a:spcPts val="0"/>
              </a:spcAft>
              <a:buClr>
                <a:schemeClr val="dk1"/>
              </a:buClr>
              <a:buSzPts val="1600"/>
              <a:buFont typeface="Arial"/>
              <a:buNone/>
            </a:pPr>
            <a:r>
              <a:t/>
            </a:r>
            <a:endParaRPr sz="1600">
              <a:solidFill>
                <a:srgbClr val="7F7F7F"/>
              </a:solidFill>
              <a:latin typeface="Century Gothic"/>
              <a:ea typeface="Century Gothic"/>
              <a:cs typeface="Century Gothic"/>
              <a:sym typeface="Century Gothic"/>
            </a:endParaRPr>
          </a:p>
          <a:p>
            <a:pPr indent="0" lvl="0" marL="0" marR="0" rtl="0" algn="l">
              <a:spcBef>
                <a:spcPts val="0"/>
              </a:spcBef>
              <a:spcAft>
                <a:spcPts val="0"/>
              </a:spcAft>
              <a:buNone/>
            </a:pPr>
            <a:r>
              <a:rPr lang="en-US" sz="1600">
                <a:solidFill>
                  <a:srgbClr val="7F7F7F"/>
                </a:solidFill>
                <a:latin typeface="Century Gothic"/>
                <a:ea typeface="Century Gothic"/>
                <a:cs typeface="Century Gothic"/>
                <a:sym typeface="Century Gothic"/>
              </a:rPr>
              <a:t>politiche specifiche come le politiche di assunzione e di licenziamento, la separazione dei compiti, la classificazione dei dati, la politica di disabilitazione degli account, i diritti di accesso, il piano di emergenza aziendale o il piano di risposta agli incidenti, la gestione di terze parti, ecc.</a:t>
            </a:r>
            <a:endParaRPr/>
          </a:p>
          <a:p>
            <a:pPr indent="0" lvl="0" marL="0" marR="0" rtl="0" algn="l">
              <a:spcBef>
                <a:spcPts val="0"/>
              </a:spcBef>
              <a:spcAft>
                <a:spcPts val="0"/>
              </a:spcAft>
              <a:buNone/>
            </a:pPr>
            <a:r>
              <a:t/>
            </a:r>
            <a:endParaRPr sz="1800">
              <a:solidFill>
                <a:srgbClr val="565659"/>
              </a:solidFill>
              <a:latin typeface="Avenir"/>
              <a:ea typeface="Avenir"/>
              <a:cs typeface="Avenir"/>
              <a:sym typeface="Avenir"/>
            </a:endParaRPr>
          </a:p>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893" name="Google Shape;893;p72"/>
          <p:cNvSpPr txBox="1"/>
          <p:nvPr/>
        </p:nvSpPr>
        <p:spPr>
          <a:xfrm>
            <a:off x="21782" y="-49470"/>
            <a:ext cx="9616714" cy="1017147"/>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accent1"/>
              </a:buClr>
              <a:buSzPts val="3600"/>
              <a:buFont typeface="Book Antiqua"/>
              <a:buNone/>
            </a:pPr>
            <a:r>
              <a:rPr lang="en-US" sz="3600">
                <a:solidFill>
                  <a:schemeClr val="accent1"/>
                </a:solidFill>
                <a:latin typeface="Book Antiqua"/>
                <a:ea typeface="Book Antiqua"/>
                <a:cs typeface="Book Antiqua"/>
                <a:sym typeface="Book Antiqua"/>
              </a:rPr>
              <a:t>Sicurezza informatica e gestione del rischio</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pic>
        <p:nvPicPr>
          <p:cNvPr descr="A person writing at a desk&#10;" id="898" name="Google Shape;898;p73"/>
          <p:cNvPicPr preferRelativeResize="0"/>
          <p:nvPr>
            <p:ph idx="2" type="pic"/>
          </p:nvPr>
        </p:nvPicPr>
        <p:blipFill rotWithShape="1">
          <a:blip r:embed="rId3">
            <a:alphaModFix/>
          </a:blip>
          <a:srcRect b="0" l="7594" r="7594" t="0"/>
          <a:stretch/>
        </p:blipFill>
        <p:spPr>
          <a:xfrm flipH="1">
            <a:off x="7163691" y="0"/>
            <a:ext cx="5024825" cy="6858000"/>
          </a:xfrm>
          <a:prstGeom prst="rect">
            <a:avLst/>
          </a:prstGeom>
          <a:solidFill>
            <a:schemeClr val="lt2"/>
          </a:solidFill>
          <a:ln>
            <a:noFill/>
          </a:ln>
        </p:spPr>
      </p:pic>
      <p:sp>
        <p:nvSpPr>
          <p:cNvPr id="899" name="Google Shape;899;p7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900" name="Google Shape;900;p73"/>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901" name="Google Shape;901;p73"/>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902" name="Google Shape;902;p73"/>
          <p:cNvSpPr txBox="1"/>
          <p:nvPr/>
        </p:nvSpPr>
        <p:spPr>
          <a:xfrm>
            <a:off x="252382" y="2375084"/>
            <a:ext cx="7176233" cy="28623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600">
              <a:solidFill>
                <a:srgbClr val="7F7F7F"/>
              </a:solidFill>
              <a:latin typeface="Century Gothic"/>
              <a:ea typeface="Century Gothic"/>
              <a:cs typeface="Century Gothic"/>
              <a:sym typeface="Century Gothic"/>
            </a:endParaRPr>
          </a:p>
          <a:p>
            <a:pPr indent="-285750" lvl="0" marL="285750" marR="0" rtl="0" algn="l">
              <a:spcBef>
                <a:spcPts val="0"/>
              </a:spcBef>
              <a:spcAft>
                <a:spcPts val="0"/>
              </a:spcAft>
              <a:buClr>
                <a:srgbClr val="7F7F7F"/>
              </a:buClr>
              <a:buSzPts val="1600"/>
              <a:buFont typeface="Arial"/>
              <a:buChar char="•"/>
            </a:pPr>
            <a:r>
              <a:rPr lang="en-US" sz="1600">
                <a:solidFill>
                  <a:srgbClr val="7F7F7F"/>
                </a:solidFill>
                <a:latin typeface="Century Gothic"/>
                <a:ea typeface="Century Gothic"/>
                <a:cs typeface="Century Gothic"/>
                <a:sym typeface="Century Gothic"/>
              </a:rPr>
              <a:t>Carenza di talenti e vulnerabilità della forza lavoro</a:t>
            </a:r>
            <a:endParaRPr/>
          </a:p>
          <a:p>
            <a:pPr indent="-184150" lvl="0" marL="285750" marR="0" rtl="0" algn="l">
              <a:spcBef>
                <a:spcPts val="0"/>
              </a:spcBef>
              <a:spcAft>
                <a:spcPts val="0"/>
              </a:spcAft>
              <a:buClr>
                <a:schemeClr val="dk1"/>
              </a:buClr>
              <a:buSzPts val="1600"/>
              <a:buFont typeface="Arial"/>
              <a:buNone/>
            </a:pPr>
            <a:r>
              <a:t/>
            </a:r>
            <a:endParaRPr sz="1600">
              <a:solidFill>
                <a:srgbClr val="7F7F7F"/>
              </a:solidFill>
              <a:latin typeface="Century Gothic"/>
              <a:ea typeface="Century Gothic"/>
              <a:cs typeface="Century Gothic"/>
              <a:sym typeface="Century Gothic"/>
            </a:endParaRPr>
          </a:p>
          <a:p>
            <a:pPr indent="-285750" lvl="0" marL="285750" marR="0" rtl="0" algn="l">
              <a:spcBef>
                <a:spcPts val="0"/>
              </a:spcBef>
              <a:spcAft>
                <a:spcPts val="0"/>
              </a:spcAft>
              <a:buClr>
                <a:srgbClr val="7F7F7F"/>
              </a:buClr>
              <a:buSzPts val="1600"/>
              <a:buFont typeface="Arial"/>
              <a:buChar char="•"/>
            </a:pPr>
            <a:r>
              <a:rPr lang="en-US" sz="1600">
                <a:solidFill>
                  <a:srgbClr val="7F7F7F"/>
                </a:solidFill>
                <a:latin typeface="Century Gothic"/>
                <a:ea typeface="Century Gothic"/>
                <a:cs typeface="Century Gothic"/>
                <a:sym typeface="Century Gothic"/>
              </a:rPr>
              <a:t>Sensibilizzazione e formazione per tutti</a:t>
            </a:r>
            <a:endParaRPr/>
          </a:p>
          <a:p>
            <a:pPr indent="-184150" lvl="0" marL="285750" marR="0" rtl="0" algn="l">
              <a:spcBef>
                <a:spcPts val="0"/>
              </a:spcBef>
              <a:spcAft>
                <a:spcPts val="0"/>
              </a:spcAft>
              <a:buClr>
                <a:schemeClr val="dk1"/>
              </a:buClr>
              <a:buSzPts val="1600"/>
              <a:buFont typeface="Arial"/>
              <a:buNone/>
            </a:pPr>
            <a:r>
              <a:t/>
            </a:r>
            <a:endParaRPr sz="1600">
              <a:solidFill>
                <a:srgbClr val="7F7F7F"/>
              </a:solidFill>
              <a:latin typeface="Century Gothic"/>
              <a:ea typeface="Century Gothic"/>
              <a:cs typeface="Century Gothic"/>
              <a:sym typeface="Century Gothic"/>
            </a:endParaRPr>
          </a:p>
          <a:p>
            <a:pPr indent="-285750" lvl="0" marL="285750" marR="0" rtl="0" algn="l">
              <a:spcBef>
                <a:spcPts val="0"/>
              </a:spcBef>
              <a:spcAft>
                <a:spcPts val="0"/>
              </a:spcAft>
              <a:buClr>
                <a:srgbClr val="7F7F7F"/>
              </a:buClr>
              <a:buSzPts val="1600"/>
              <a:buFont typeface="Arial"/>
              <a:buChar char="•"/>
            </a:pPr>
            <a:r>
              <a:rPr lang="en-US" sz="1600">
                <a:solidFill>
                  <a:srgbClr val="7F7F7F"/>
                </a:solidFill>
                <a:latin typeface="Century Gothic"/>
                <a:ea typeface="Century Gothic"/>
                <a:cs typeface="Century Gothic"/>
                <a:sym typeface="Century Gothic"/>
              </a:rPr>
              <a:t>"creare standard di settore che forniscano alle organizzazioni linee guida per le migliori pratiche da seguire; </a:t>
            </a:r>
            <a:r>
              <a:rPr b="1" lang="en-US" sz="1600">
                <a:solidFill>
                  <a:srgbClr val="7F7F7F"/>
                </a:solidFill>
                <a:latin typeface="Century Gothic"/>
                <a:ea typeface="Century Gothic"/>
                <a:cs typeface="Century Gothic"/>
                <a:sym typeface="Century Gothic"/>
              </a:rPr>
              <a:t>sviluppare una struttura di sicurezza che soddisfi o superi i requisiti normativi</a:t>
            </a:r>
            <a:r>
              <a:rPr lang="en-US" sz="1600">
                <a:solidFill>
                  <a:srgbClr val="7F7F7F"/>
                </a:solidFill>
                <a:latin typeface="Century Gothic"/>
                <a:ea typeface="Century Gothic"/>
                <a:cs typeface="Century Gothic"/>
                <a:sym typeface="Century Gothic"/>
              </a:rPr>
              <a:t>".  </a:t>
            </a:r>
            <a:endParaRPr/>
          </a:p>
          <a:p>
            <a:pPr indent="-184150" lvl="0" marL="285750" marR="0" rtl="0" algn="l">
              <a:spcBef>
                <a:spcPts val="0"/>
              </a:spcBef>
              <a:spcAft>
                <a:spcPts val="0"/>
              </a:spcAft>
              <a:buClr>
                <a:schemeClr val="dk1"/>
              </a:buClr>
              <a:buSzPts val="1600"/>
              <a:buFont typeface="Arial"/>
              <a:buNone/>
            </a:pPr>
            <a:r>
              <a:t/>
            </a:r>
            <a:endParaRPr sz="1600">
              <a:solidFill>
                <a:srgbClr val="7F7F7F"/>
              </a:solidFill>
              <a:latin typeface="Century Gothic"/>
              <a:ea typeface="Century Gothic"/>
              <a:cs typeface="Century Gothic"/>
              <a:sym typeface="Century Gothic"/>
            </a:endParaRPr>
          </a:p>
          <a:p>
            <a:pPr indent="0" lvl="0" marL="0" marR="0" rtl="0" algn="l">
              <a:spcBef>
                <a:spcPts val="0"/>
              </a:spcBef>
              <a:spcAft>
                <a:spcPts val="0"/>
              </a:spcAft>
              <a:buNone/>
            </a:pPr>
            <a:r>
              <a:t/>
            </a:r>
            <a:endParaRPr sz="1800">
              <a:solidFill>
                <a:srgbClr val="565659"/>
              </a:solidFill>
              <a:latin typeface="Avenir"/>
              <a:ea typeface="Avenir"/>
              <a:cs typeface="Avenir"/>
              <a:sym typeface="Avenir"/>
            </a:endParaRPr>
          </a:p>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903" name="Google Shape;903;p73"/>
          <p:cNvSpPr txBox="1"/>
          <p:nvPr>
            <p:ph idx="1" type="body"/>
          </p:nvPr>
        </p:nvSpPr>
        <p:spPr>
          <a:xfrm>
            <a:off x="252382" y="1709327"/>
            <a:ext cx="8739963" cy="533400"/>
          </a:xfrm>
          <a:prstGeom prst="rect">
            <a:avLst/>
          </a:prstGeom>
          <a:noFill/>
          <a:ln>
            <a:noFill/>
          </a:ln>
        </p:spPr>
        <p:txBody>
          <a:bodyPr anchorCtr="0" anchor="ctr" bIns="0" lIns="0" spcFirstLastPara="1" rIns="0" wrap="square" tIns="0">
            <a:noAutofit/>
          </a:bodyPr>
          <a:lstStyle/>
          <a:p>
            <a:pPr indent="0" lvl="0" marL="0" rtl="0" algn="l">
              <a:lnSpc>
                <a:spcPct val="60000"/>
              </a:lnSpc>
              <a:spcBef>
                <a:spcPts val="0"/>
              </a:spcBef>
              <a:spcAft>
                <a:spcPts val="0"/>
              </a:spcAft>
              <a:buSzPts val="3200"/>
              <a:buNone/>
            </a:pPr>
            <a:r>
              <a:rPr lang="en-US" sz="3200"/>
              <a:t>Consapevolezza, formazione e cultura della sicurezza informatica</a:t>
            </a:r>
            <a:endParaRPr/>
          </a:p>
          <a:p>
            <a:pPr indent="0" lvl="0" marL="0" rtl="0" algn="l">
              <a:lnSpc>
                <a:spcPct val="60000"/>
              </a:lnSpc>
              <a:spcBef>
                <a:spcPts val="0"/>
              </a:spcBef>
              <a:spcAft>
                <a:spcPts val="0"/>
              </a:spcAft>
              <a:buSzPts val="3200"/>
              <a:buNone/>
            </a:pPr>
            <a:r>
              <a:t/>
            </a:r>
            <a:endParaRPr sz="3200"/>
          </a:p>
        </p:txBody>
      </p:sp>
      <p:sp>
        <p:nvSpPr>
          <p:cNvPr id="904" name="Google Shape;904;p73"/>
          <p:cNvSpPr txBox="1"/>
          <p:nvPr/>
        </p:nvSpPr>
        <p:spPr>
          <a:xfrm>
            <a:off x="328117" y="640347"/>
            <a:ext cx="6732237" cy="1017147"/>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accent1"/>
              </a:buClr>
              <a:buSzPts val="3600"/>
              <a:buFont typeface="Book Antiqua"/>
              <a:buNone/>
            </a:pPr>
            <a:r>
              <a:rPr lang="en-US" sz="3600">
                <a:solidFill>
                  <a:schemeClr val="accent1"/>
                </a:solidFill>
                <a:latin typeface="Book Antiqua"/>
                <a:ea typeface="Book Antiqua"/>
                <a:cs typeface="Book Antiqua"/>
                <a:sym typeface="Book Antiqua"/>
              </a:rPr>
              <a:t>Aspetti del fattore umano</a:t>
            </a:r>
            <a:br>
              <a:rPr lang="en-US" sz="3600">
                <a:solidFill>
                  <a:schemeClr val="dk1"/>
                </a:solidFill>
                <a:latin typeface="Book Antiqua"/>
                <a:ea typeface="Book Antiqua"/>
                <a:cs typeface="Book Antiqua"/>
                <a:sym typeface="Book Antiqua"/>
              </a:rPr>
            </a:br>
            <a:endParaRPr sz="3600">
              <a:solidFill>
                <a:schemeClr val="dk1"/>
              </a:solidFill>
              <a:latin typeface="Book Antiqua"/>
              <a:ea typeface="Book Antiqua"/>
              <a:cs typeface="Book Antiqua"/>
              <a:sym typeface="Book Antiqua"/>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pic>
        <p:nvPicPr>
          <p:cNvPr descr="A person writing at a desk&#10;" id="909" name="Google Shape;909;p74"/>
          <p:cNvPicPr preferRelativeResize="0"/>
          <p:nvPr>
            <p:ph idx="2" type="pic"/>
          </p:nvPr>
        </p:nvPicPr>
        <p:blipFill rotWithShape="1">
          <a:blip r:embed="rId3">
            <a:alphaModFix/>
          </a:blip>
          <a:srcRect b="0" l="7594" r="7594" t="0"/>
          <a:stretch/>
        </p:blipFill>
        <p:spPr>
          <a:xfrm flipH="1">
            <a:off x="7163691" y="0"/>
            <a:ext cx="5024825" cy="6858000"/>
          </a:xfrm>
          <a:prstGeom prst="rect">
            <a:avLst/>
          </a:prstGeom>
          <a:solidFill>
            <a:schemeClr val="lt2"/>
          </a:solidFill>
          <a:ln>
            <a:noFill/>
          </a:ln>
        </p:spPr>
      </p:pic>
      <p:sp>
        <p:nvSpPr>
          <p:cNvPr id="910" name="Google Shape;910;p7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911" name="Google Shape;911;p74"/>
          <p:cNvSpPr txBox="1"/>
          <p:nvPr>
            <p:ph type="ctrTitle"/>
          </p:nvPr>
        </p:nvSpPr>
        <p:spPr>
          <a:xfrm>
            <a:off x="252382" y="692180"/>
            <a:ext cx="6732237" cy="101714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accent1"/>
              </a:buClr>
              <a:buSzPts val="3600"/>
              <a:buFont typeface="Book Antiqua"/>
              <a:buNone/>
            </a:pPr>
            <a:r>
              <a:rPr lang="en-US" sz="3600">
                <a:solidFill>
                  <a:schemeClr val="accent1"/>
                </a:solidFill>
              </a:rPr>
              <a:t>Aspetti del fattore umano</a:t>
            </a:r>
            <a:br>
              <a:rPr lang="en-US" sz="3600"/>
            </a:br>
            <a:endParaRPr sz="3600"/>
          </a:p>
        </p:txBody>
      </p:sp>
      <p:sp>
        <p:nvSpPr>
          <p:cNvPr id="912" name="Google Shape;912;p74"/>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913" name="Google Shape;913;p74"/>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914" name="Google Shape;914;p74"/>
          <p:cNvSpPr txBox="1"/>
          <p:nvPr>
            <p:ph idx="1" type="body"/>
          </p:nvPr>
        </p:nvSpPr>
        <p:spPr>
          <a:xfrm>
            <a:off x="252382" y="1709327"/>
            <a:ext cx="8739963" cy="533400"/>
          </a:xfrm>
          <a:prstGeom prst="rect">
            <a:avLst/>
          </a:prstGeom>
          <a:noFill/>
          <a:ln>
            <a:noFill/>
          </a:ln>
        </p:spPr>
        <p:txBody>
          <a:bodyPr anchorCtr="0" anchor="ctr" bIns="0" lIns="0" spcFirstLastPara="1" rIns="0" wrap="square" tIns="0">
            <a:noAutofit/>
          </a:bodyPr>
          <a:lstStyle/>
          <a:p>
            <a:pPr indent="0" lvl="0" marL="0" rtl="0" algn="l">
              <a:lnSpc>
                <a:spcPct val="60000"/>
              </a:lnSpc>
              <a:spcBef>
                <a:spcPts val="0"/>
              </a:spcBef>
              <a:spcAft>
                <a:spcPts val="0"/>
              </a:spcAft>
              <a:buSzPts val="3200"/>
              <a:buNone/>
            </a:pPr>
            <a:r>
              <a:rPr lang="en-US" sz="3200"/>
              <a:t>Consapevolezza, formazione e cultura della sicurezza informatica</a:t>
            </a:r>
            <a:endParaRPr/>
          </a:p>
          <a:p>
            <a:pPr indent="0" lvl="0" marL="0" rtl="0" algn="l">
              <a:lnSpc>
                <a:spcPct val="60000"/>
              </a:lnSpc>
              <a:spcBef>
                <a:spcPts val="0"/>
              </a:spcBef>
              <a:spcAft>
                <a:spcPts val="0"/>
              </a:spcAft>
              <a:buSzPts val="3200"/>
              <a:buNone/>
            </a:pPr>
            <a:r>
              <a:t/>
            </a:r>
            <a:endParaRPr sz="3200"/>
          </a:p>
        </p:txBody>
      </p:sp>
      <p:sp>
        <p:nvSpPr>
          <p:cNvPr id="915" name="Google Shape;915;p74"/>
          <p:cNvSpPr txBox="1"/>
          <p:nvPr>
            <p:ph idx="3" type="body"/>
          </p:nvPr>
        </p:nvSpPr>
        <p:spPr>
          <a:xfrm>
            <a:off x="230227" y="3952054"/>
            <a:ext cx="7814232" cy="1632299"/>
          </a:xfrm>
          <a:prstGeom prst="rect">
            <a:avLst/>
          </a:prstGeom>
          <a:noFill/>
          <a:ln>
            <a:noFill/>
          </a:ln>
        </p:spPr>
        <p:txBody>
          <a:bodyPr anchorCtr="0" anchor="b" bIns="0" lIns="0" spcFirstLastPara="1" rIns="0" wrap="square" tIns="45700">
            <a:noAutofit/>
          </a:bodyPr>
          <a:lstStyle/>
          <a:p>
            <a:pPr indent="0" lvl="0" marL="0" rtl="0" algn="l">
              <a:lnSpc>
                <a:spcPct val="100000"/>
              </a:lnSpc>
              <a:spcBef>
                <a:spcPts val="0"/>
              </a:spcBef>
              <a:spcAft>
                <a:spcPts val="0"/>
              </a:spcAft>
              <a:buSzPts val="1600"/>
              <a:buNone/>
            </a:pPr>
            <a:r>
              <a:rPr lang="en-US" sz="1600"/>
              <a:t>Le navi, i porti e le terze parti operano spesso con equipaggi a rotazione con diversi livelli di comprensione della cybersecurity; non hanno piena familiarità con il funzionamento sicuro dei relativi sistemi e con le pratiche consolidate di igiene informatica.</a:t>
            </a:r>
            <a:endParaRPr/>
          </a:p>
          <a:p>
            <a:pPr indent="0" lvl="0" marL="0" rtl="0" algn="l">
              <a:lnSpc>
                <a:spcPct val="100000"/>
              </a:lnSpc>
              <a:spcBef>
                <a:spcPts val="1400"/>
              </a:spcBef>
              <a:spcAft>
                <a:spcPts val="0"/>
              </a:spcAft>
              <a:buSzPts val="1600"/>
              <a:buNone/>
            </a:pPr>
            <a:r>
              <a:rPr lang="en-US" sz="1600"/>
              <a:t>Formazione, educazione e certificazione in materia di sicurezza informatica per le parti interessate del funzionamento della nave (equipaggio, terzi, porti, operatori). </a:t>
            </a:r>
            <a:endParaRPr/>
          </a:p>
          <a:p>
            <a:pPr indent="0" lvl="0" marL="0" rtl="0" algn="l">
              <a:lnSpc>
                <a:spcPct val="100000"/>
              </a:lnSpc>
              <a:spcBef>
                <a:spcPts val="1400"/>
              </a:spcBef>
              <a:spcAft>
                <a:spcPts val="0"/>
              </a:spcAft>
              <a:buSzPts val="1600"/>
              <a:buNone/>
            </a:pPr>
            <a:r>
              <a:rPr lang="en-US" sz="1600"/>
              <a:t>Sensibilizzazione, formazione e certificazione in materia di cybersecurity per tutti i livelli della compagnia di navigazione, tra cui la C-suite, i responsabili delle spedizioni nei vari dipartimenti, i responsabili IT e i CSO.</a:t>
            </a:r>
            <a:endParaRPr/>
          </a:p>
          <a:p>
            <a:pPr indent="0" lvl="0" marL="0" rtl="0" algn="l">
              <a:lnSpc>
                <a:spcPct val="100000"/>
              </a:lnSpc>
              <a:spcBef>
                <a:spcPts val="1400"/>
              </a:spcBef>
              <a:spcAft>
                <a:spcPts val="0"/>
              </a:spcAft>
              <a:buSzPts val="1600"/>
              <a:buNone/>
            </a:pPr>
            <a:r>
              <a:t/>
            </a:r>
            <a:endParaRPr sz="1600"/>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0" name="Shape 920"/>
        <p:cNvGrpSpPr/>
        <p:nvPr/>
      </p:nvGrpSpPr>
      <p:grpSpPr>
        <a:xfrm>
          <a:off x="0" y="0"/>
          <a:ext cx="0" cy="0"/>
          <a:chOff x="0" y="0"/>
          <a:chExt cx="0" cy="0"/>
        </a:xfrm>
      </p:grpSpPr>
      <p:sp>
        <p:nvSpPr>
          <p:cNvPr id="921" name="Google Shape;921;p75"/>
          <p:cNvSpPr txBox="1"/>
          <p:nvPr>
            <p:ph type="ctrTitle"/>
          </p:nvPr>
        </p:nvSpPr>
        <p:spPr>
          <a:xfrm>
            <a:off x="638127" y="86371"/>
            <a:ext cx="6732237" cy="561703"/>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Book Antiqua"/>
              <a:buNone/>
            </a:pPr>
            <a:r>
              <a:rPr lang="en-US">
                <a:solidFill>
                  <a:schemeClr val="accent1"/>
                </a:solidFill>
              </a:rPr>
              <a:t>Bibliografia </a:t>
            </a:r>
            <a:endParaRPr/>
          </a:p>
        </p:txBody>
      </p:sp>
      <p:sp>
        <p:nvSpPr>
          <p:cNvPr id="922" name="Google Shape;922;p75"/>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923" name="Google Shape;923;p75"/>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924" name="Google Shape;924;p7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925" name="Google Shape;925;p75"/>
          <p:cNvSpPr txBox="1"/>
          <p:nvPr/>
        </p:nvSpPr>
        <p:spPr>
          <a:xfrm>
            <a:off x="431454" y="648074"/>
            <a:ext cx="6938910" cy="5409032"/>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accent1"/>
              </a:buClr>
              <a:buSzPts val="1400"/>
              <a:buFont typeface="Book Antiqua"/>
              <a:buAutoNum type="arabicPeriod"/>
            </a:pPr>
            <a:r>
              <a:rPr lang="en-US" sz="1400">
                <a:solidFill>
                  <a:schemeClr val="dk1"/>
                </a:solidFill>
                <a:latin typeface="Century Gothic"/>
                <a:ea typeface="Century Gothic"/>
                <a:cs typeface="Century Gothic"/>
                <a:sym typeface="Century Gothic"/>
              </a:rPr>
              <a:t>R. Anderson, Security engineering: a guide to building dependable distributed systems, Wiley, 2020. </a:t>
            </a:r>
            <a:endParaRPr/>
          </a:p>
          <a:p>
            <a:pPr indent="-228600" lvl="0" marL="228600" marR="0" rtl="0" algn="l">
              <a:lnSpc>
                <a:spcPct val="100000"/>
              </a:lnSpc>
              <a:spcBef>
                <a:spcPts val="600"/>
              </a:spcBef>
              <a:spcAft>
                <a:spcPts val="0"/>
              </a:spcAft>
              <a:buClr>
                <a:schemeClr val="accent1"/>
              </a:buClr>
              <a:buSzPts val="1400"/>
              <a:buFont typeface="Book Antiqua"/>
              <a:buAutoNum type="arabicPeriod"/>
            </a:pPr>
            <a:r>
              <a:rPr lang="en-US" sz="1400">
                <a:solidFill>
                  <a:schemeClr val="dk1"/>
                </a:solidFill>
                <a:latin typeface="Century Gothic"/>
                <a:ea typeface="Century Gothic"/>
                <a:cs typeface="Century Gothic"/>
                <a:sym typeface="Century Gothic"/>
              </a:rPr>
              <a:t>W. Stallings e L. Brown, Computer Security, Pearson, 2023. </a:t>
            </a:r>
            <a:endParaRPr/>
          </a:p>
          <a:p>
            <a:pPr indent="-228600" lvl="0" marL="228600" marR="0" rtl="0" algn="l">
              <a:lnSpc>
                <a:spcPct val="100000"/>
              </a:lnSpc>
              <a:spcBef>
                <a:spcPts val="600"/>
              </a:spcBef>
              <a:spcAft>
                <a:spcPts val="0"/>
              </a:spcAft>
              <a:buClr>
                <a:schemeClr val="accent1"/>
              </a:buClr>
              <a:buSzPts val="1400"/>
              <a:buFont typeface="Book Antiqua"/>
              <a:buAutoNum type="arabicPeriod"/>
            </a:pPr>
            <a:r>
              <a:rPr lang="en-US" sz="1400">
                <a:solidFill>
                  <a:schemeClr val="dk1"/>
                </a:solidFill>
                <a:latin typeface="Century Gothic"/>
                <a:ea typeface="Century Gothic"/>
                <a:cs typeface="Century Gothic"/>
                <a:sym typeface="Century Gothic"/>
              </a:rPr>
              <a:t>K. D. Mitnick e W. L. Simon, The Art of Deception - Controlling the Human Element of Security, Wiley, 2011. </a:t>
            </a:r>
            <a:endParaRPr/>
          </a:p>
          <a:p>
            <a:pPr indent="-228600" lvl="0" marL="228600" marR="0" rtl="0" algn="l">
              <a:lnSpc>
                <a:spcPct val="100000"/>
              </a:lnSpc>
              <a:spcBef>
                <a:spcPts val="600"/>
              </a:spcBef>
              <a:spcAft>
                <a:spcPts val="0"/>
              </a:spcAft>
              <a:buClr>
                <a:schemeClr val="accent1"/>
              </a:buClr>
              <a:buSzPts val="1400"/>
              <a:buFont typeface="Book Antiqua"/>
              <a:buAutoNum type="arabicPeriod"/>
            </a:pPr>
            <a:r>
              <a:rPr lang="en-US" sz="1400">
                <a:solidFill>
                  <a:schemeClr val="dk1"/>
                </a:solidFill>
                <a:latin typeface="Century Gothic"/>
                <a:ea typeface="Century Gothic"/>
                <a:cs typeface="Century Gothic"/>
                <a:sym typeface="Century Gothic"/>
              </a:rPr>
              <a:t>E.-M. Kalogeraki, S. Papastergiou, H. Mouratidis e N. Polemi, "Una nuova metodologia di valutazione dei rischi per gli ambienti logistici marittimi SCADA", Scienze applicate, vol. 8, n. 9, 2019. </a:t>
            </a:r>
            <a:endParaRPr/>
          </a:p>
          <a:p>
            <a:pPr indent="-228600" lvl="0" marL="228600" marR="0" rtl="0" algn="l">
              <a:lnSpc>
                <a:spcPct val="100000"/>
              </a:lnSpc>
              <a:spcBef>
                <a:spcPts val="600"/>
              </a:spcBef>
              <a:spcAft>
                <a:spcPts val="0"/>
              </a:spcAft>
              <a:buClr>
                <a:schemeClr val="accent1"/>
              </a:buClr>
              <a:buSzPts val="1400"/>
              <a:buFont typeface="Book Antiqua"/>
              <a:buAutoNum type="arabicPeriod"/>
            </a:pPr>
            <a:r>
              <a:rPr lang="en-US" sz="1400">
                <a:solidFill>
                  <a:schemeClr val="dk1"/>
                </a:solidFill>
                <a:latin typeface="Century Gothic"/>
                <a:ea typeface="Century Gothic"/>
                <a:cs typeface="Century Gothic"/>
                <a:sym typeface="Century Gothic"/>
              </a:rPr>
              <a:t>P. H. Meland, K. Bernsmed, E. Wille, Ø. J. Rødseth e D. A. Nesheim, "A retrospective analysis of maritime cyber security incidents," TransNav - The International Journal on Marine Navigation and Safety on Sea Transportation, vol. 15, no. 3, pp. 519-530, 2021. </a:t>
            </a:r>
            <a:endParaRPr/>
          </a:p>
          <a:p>
            <a:pPr indent="-228600" lvl="0" marL="228600" marR="0" rtl="0" algn="l">
              <a:lnSpc>
                <a:spcPct val="100000"/>
              </a:lnSpc>
              <a:spcBef>
                <a:spcPts val="600"/>
              </a:spcBef>
              <a:spcAft>
                <a:spcPts val="0"/>
              </a:spcAft>
              <a:buClr>
                <a:schemeClr val="accent1"/>
              </a:buClr>
              <a:buSzPts val="1400"/>
              <a:buFont typeface="Book Antiqua"/>
              <a:buAutoNum type="arabicPeriod"/>
            </a:pPr>
            <a:r>
              <a:rPr lang="en-US" sz="1400">
                <a:solidFill>
                  <a:schemeClr val="dk1"/>
                </a:solidFill>
                <a:latin typeface="Century Gothic"/>
                <a:ea typeface="Century Gothic"/>
                <a:cs typeface="Century Gothic"/>
                <a:sym typeface="Century Gothic"/>
              </a:rPr>
              <a:t>Agenzia europea per la sicurezza marittima, "Annual overview of marine casualties and incidents", EMSA, Lisbona, 2023.</a:t>
            </a:r>
            <a:endParaRPr/>
          </a:p>
          <a:p>
            <a:pPr indent="-228600" lvl="0" marL="228600" marR="0" rtl="0" algn="l">
              <a:lnSpc>
                <a:spcPct val="100000"/>
              </a:lnSpc>
              <a:spcBef>
                <a:spcPts val="600"/>
              </a:spcBef>
              <a:spcAft>
                <a:spcPts val="0"/>
              </a:spcAft>
              <a:buClr>
                <a:schemeClr val="accent1"/>
              </a:buClr>
              <a:buSzPts val="1400"/>
              <a:buFont typeface="Book Antiqua"/>
              <a:buAutoNum type="arabicPeriod"/>
            </a:pPr>
            <a:r>
              <a:rPr lang="en-US" sz="1400">
                <a:solidFill>
                  <a:schemeClr val="dk1"/>
                </a:solidFill>
                <a:latin typeface="Century Gothic"/>
                <a:ea typeface="Century Gothic"/>
                <a:cs typeface="Century Gothic"/>
                <a:sym typeface="Century Gothic"/>
              </a:rPr>
              <a:t>Organizzazione mondiale delle dogane, "Rapporto sul commercio illecito 2022", OMD, 2023.</a:t>
            </a:r>
            <a:endParaRPr/>
          </a:p>
          <a:p>
            <a:pPr indent="-228600" lvl="0" marL="228600" marR="0" rtl="0" algn="l">
              <a:lnSpc>
                <a:spcPct val="100000"/>
              </a:lnSpc>
              <a:spcBef>
                <a:spcPts val="600"/>
              </a:spcBef>
              <a:spcAft>
                <a:spcPts val="0"/>
              </a:spcAft>
              <a:buClr>
                <a:schemeClr val="accent1"/>
              </a:buClr>
              <a:buSzPts val="1400"/>
              <a:buFont typeface="Book Antiqua"/>
              <a:buAutoNum type="arabicPeriod"/>
            </a:pPr>
            <a:r>
              <a:rPr lang="en-US" sz="1400">
                <a:solidFill>
                  <a:schemeClr val="dk1"/>
                </a:solidFill>
                <a:latin typeface="Century Gothic"/>
                <a:ea typeface="Century Gothic"/>
                <a:cs typeface="Century Gothic"/>
                <a:sym typeface="Century Gothic"/>
              </a:rPr>
              <a:t>Il Comitato direttivo per la sicurezza dei porti di Anversa, Amburgo/Bremerhaven e Rotterdam, "Criminal Networks in EU Ports: Focus sull'appropriazione indebita dei codici di riferimento dei container nei porti di Anversa, Amburgo e Rotterdam", Europol, marzo 2023.</a:t>
            </a:r>
            <a:endParaRPr/>
          </a:p>
          <a:p>
            <a:pPr indent="-228600" lvl="0" marL="228600" marR="0" rtl="0" algn="l">
              <a:lnSpc>
                <a:spcPct val="100000"/>
              </a:lnSpc>
              <a:spcBef>
                <a:spcPts val="600"/>
              </a:spcBef>
              <a:spcAft>
                <a:spcPts val="0"/>
              </a:spcAft>
              <a:buClr>
                <a:schemeClr val="accent1"/>
              </a:buClr>
              <a:buSzPts val="1400"/>
              <a:buFont typeface="Book Antiqua"/>
              <a:buAutoNum type="arabicPeriod"/>
            </a:pPr>
            <a:r>
              <a:rPr lang="en-US" sz="1400">
                <a:solidFill>
                  <a:schemeClr val="dk1"/>
                </a:solidFill>
                <a:latin typeface="Century Gothic"/>
                <a:ea typeface="Century Gothic"/>
                <a:cs typeface="Century Gothic"/>
                <a:sym typeface="Century Gothic"/>
              </a:rPr>
              <a:t>Akpan F, Bendiab G, Shiaeles S, Karamperidis S, Michaloliakos M. "Cybersecurity Challenges in the Maritime Sector", Network, 2(1):123-138, 2022.</a:t>
            </a:r>
            <a:endParaRPr/>
          </a:p>
          <a:p>
            <a:pPr indent="-228600" lvl="0" marL="228600" marR="0" rtl="0" algn="l">
              <a:lnSpc>
                <a:spcPct val="100000"/>
              </a:lnSpc>
              <a:spcBef>
                <a:spcPts val="600"/>
              </a:spcBef>
              <a:spcAft>
                <a:spcPts val="0"/>
              </a:spcAft>
              <a:buClr>
                <a:schemeClr val="accent1"/>
              </a:buClr>
              <a:buSzPts val="1400"/>
              <a:buFont typeface="Book Antiqua"/>
              <a:buAutoNum type="arabicPeriod"/>
            </a:pPr>
            <a:r>
              <a:rPr lang="en-US" sz="1400">
                <a:solidFill>
                  <a:schemeClr val="dk1"/>
                </a:solidFill>
                <a:latin typeface="Century Gothic"/>
                <a:ea typeface="Century Gothic"/>
                <a:cs typeface="Century Gothic"/>
                <a:sym typeface="Century Gothic"/>
              </a:rPr>
              <a:t>O. Schinas, D. Metzger, "Cyber-Seaworthiness: A Critical Review of the Literature", Marine Policy, 15, 2023. </a:t>
            </a:r>
            <a:endParaRPr/>
          </a:p>
          <a:p>
            <a:pPr indent="-228600" lvl="0" marL="228600" marR="0" rtl="0" algn="l">
              <a:lnSpc>
                <a:spcPct val="100000"/>
              </a:lnSpc>
              <a:spcBef>
                <a:spcPts val="600"/>
              </a:spcBef>
              <a:spcAft>
                <a:spcPts val="0"/>
              </a:spcAft>
              <a:buClr>
                <a:schemeClr val="accent1"/>
              </a:buClr>
              <a:buSzPts val="1400"/>
              <a:buFont typeface="Book Antiqua"/>
              <a:buAutoNum type="arabicPeriod"/>
            </a:pPr>
            <a:r>
              <a:rPr lang="en-US" sz="1400">
                <a:solidFill>
                  <a:schemeClr val="dk1"/>
                </a:solidFill>
                <a:latin typeface="Century Gothic"/>
                <a:ea typeface="Century Gothic"/>
                <a:cs typeface="Century Gothic"/>
                <a:sym typeface="Century Gothic"/>
              </a:rPr>
              <a:t>Rapporto DNV Maritime Cyber Priority 2023, dnv.com/cybersecurity</a:t>
            </a:r>
            <a:endParaRPr/>
          </a:p>
          <a:p>
            <a:pPr indent="-139700" lvl="0" marL="228600" marR="0" rtl="0" algn="l">
              <a:lnSpc>
                <a:spcPct val="100000"/>
              </a:lnSpc>
              <a:spcBef>
                <a:spcPts val="1200"/>
              </a:spcBef>
              <a:spcAft>
                <a:spcPts val="0"/>
              </a:spcAft>
              <a:buClr>
                <a:schemeClr val="accent1"/>
              </a:buClr>
              <a:buSzPts val="1400"/>
              <a:buFont typeface="Book Antiqua"/>
              <a:buNone/>
            </a:pPr>
            <a:r>
              <a:t/>
            </a:r>
            <a:endParaRPr sz="1400">
              <a:solidFill>
                <a:schemeClr val="dk1"/>
              </a:solidFill>
              <a:latin typeface="Century Gothic"/>
              <a:ea typeface="Century Gothic"/>
              <a:cs typeface="Century Gothic"/>
              <a:sym typeface="Century Gothic"/>
            </a:endParaRPr>
          </a:p>
        </p:txBody>
      </p:sp>
      <p:pic>
        <p:nvPicPr>
          <p:cNvPr descr="A group of people working on a computer&#10;&#10;Description automatically generated" id="926" name="Google Shape;926;p75"/>
          <p:cNvPicPr preferRelativeResize="0"/>
          <p:nvPr>
            <p:ph idx="2" type="pic"/>
          </p:nvPr>
        </p:nvPicPr>
        <p:blipFill rotWithShape="1">
          <a:blip r:embed="rId4">
            <a:alphaModFix/>
          </a:blip>
          <a:srcRect b="0" l="13161" r="13161" t="0"/>
          <a:stretch/>
        </p:blipFill>
        <p:spPr>
          <a:xfrm flipH="1">
            <a:off x="7163691" y="0"/>
            <a:ext cx="5024825" cy="6858000"/>
          </a:xfrm>
          <a:prstGeom prst="rect">
            <a:avLst/>
          </a:prstGeom>
          <a:solidFill>
            <a:schemeClr val="lt2"/>
          </a:solid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sp>
        <p:nvSpPr>
          <p:cNvPr id="931" name="Google Shape;931;p76"/>
          <p:cNvSpPr txBox="1"/>
          <p:nvPr>
            <p:ph type="ctrTitle"/>
          </p:nvPr>
        </p:nvSpPr>
        <p:spPr>
          <a:xfrm>
            <a:off x="6970326" y="1679216"/>
            <a:ext cx="4786877" cy="15183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6000"/>
              <a:buFont typeface="Book Antiqua"/>
              <a:buNone/>
            </a:pPr>
            <a:r>
              <a:rPr lang="en-US"/>
              <a:t>Grazie</a:t>
            </a:r>
            <a:endParaRPr/>
          </a:p>
        </p:txBody>
      </p:sp>
      <p:pic>
        <p:nvPicPr>
          <p:cNvPr descr="A person and person looking at a computer screen" id="932" name="Google Shape;932;p76"/>
          <p:cNvPicPr preferRelativeResize="0"/>
          <p:nvPr>
            <p:ph idx="2" type="pic"/>
          </p:nvPr>
        </p:nvPicPr>
        <p:blipFill rotWithShape="1">
          <a:blip r:embed="rId3">
            <a:alphaModFix/>
          </a:blip>
          <a:srcRect b="0" l="127" r="126" t="0"/>
          <a:stretch/>
        </p:blipFill>
        <p:spPr>
          <a:xfrm>
            <a:off x="-29499" y="-2236"/>
            <a:ext cx="6814124" cy="6871095"/>
          </a:xfrm>
          <a:prstGeom prst="rect">
            <a:avLst/>
          </a:prstGeom>
          <a:solidFill>
            <a:schemeClr val="lt2"/>
          </a:solidFill>
          <a:ln>
            <a:noFill/>
          </a:ln>
        </p:spPr>
      </p:pic>
      <p:sp>
        <p:nvSpPr>
          <p:cNvPr id="933" name="Google Shape;933;p76"/>
          <p:cNvSpPr txBox="1"/>
          <p:nvPr>
            <p:ph idx="1" type="body"/>
          </p:nvPr>
        </p:nvSpPr>
        <p:spPr>
          <a:xfrm>
            <a:off x="6970326" y="3748958"/>
            <a:ext cx="4786878" cy="2258013"/>
          </a:xfrm>
          <a:prstGeom prst="rect">
            <a:avLst/>
          </a:prstGeom>
          <a:noFill/>
          <a:ln>
            <a:noFill/>
          </a:ln>
        </p:spPr>
        <p:txBody>
          <a:bodyPr anchorCtr="0" anchor="t" bIns="45700" lIns="91425" spcFirstLastPara="1" rIns="0" wrap="square" tIns="0">
            <a:normAutofit/>
          </a:bodyPr>
          <a:lstStyle/>
          <a:p>
            <a:pPr indent="0" lvl="0" marL="0" rtl="0" algn="l">
              <a:lnSpc>
                <a:spcPct val="100000"/>
              </a:lnSpc>
              <a:spcBef>
                <a:spcPts val="0"/>
              </a:spcBef>
              <a:spcAft>
                <a:spcPts val="0"/>
              </a:spcAft>
              <a:buSzPts val="1600"/>
              <a:buFont typeface="Courier New"/>
              <a:buNone/>
            </a:pPr>
            <a:r>
              <a:t/>
            </a:r>
            <a:endParaRPr/>
          </a:p>
          <a:p>
            <a:pPr indent="0" lvl="0" marL="0" rtl="0" algn="l">
              <a:lnSpc>
                <a:spcPct val="100000"/>
              </a:lnSpc>
              <a:spcBef>
                <a:spcPts val="0"/>
              </a:spcBef>
              <a:spcAft>
                <a:spcPts val="0"/>
              </a:spcAft>
              <a:buSzPts val="1600"/>
              <a:buFont typeface="Courier New"/>
              <a:buNone/>
            </a:pPr>
            <a:r>
              <a:rPr lang="en-US"/>
              <a:t>Si prega di inviare tutte le domande a:</a:t>
            </a:r>
            <a:endParaRPr/>
          </a:p>
          <a:p>
            <a:pPr indent="0" lvl="0" marL="0" rtl="0" algn="l">
              <a:lnSpc>
                <a:spcPct val="100000"/>
              </a:lnSpc>
              <a:spcBef>
                <a:spcPts val="0"/>
              </a:spcBef>
              <a:spcAft>
                <a:spcPts val="0"/>
              </a:spcAft>
              <a:buSzPts val="1600"/>
              <a:buFont typeface="Courier New"/>
              <a:buNone/>
            </a:pPr>
            <a:r>
              <a:rPr lang="en-US"/>
              <a:t>mlambrou@aegean.gr</a:t>
            </a:r>
            <a:endParaRPr/>
          </a:p>
        </p:txBody>
      </p:sp>
      <p:grpSp>
        <p:nvGrpSpPr>
          <p:cNvPr id="934" name="Google Shape;934;p76"/>
          <p:cNvGrpSpPr/>
          <p:nvPr/>
        </p:nvGrpSpPr>
        <p:grpSpPr>
          <a:xfrm>
            <a:off x="4059704" y="0"/>
            <a:ext cx="2928883" cy="6871447"/>
            <a:chOff x="4059704" y="0"/>
            <a:chExt cx="2928883" cy="6871447"/>
          </a:xfrm>
        </p:grpSpPr>
        <p:sp>
          <p:nvSpPr>
            <p:cNvPr id="935" name="Google Shape;935;p76"/>
            <p:cNvSpPr/>
            <p:nvPr/>
          </p:nvSpPr>
          <p:spPr>
            <a:xfrm rot="10800000">
              <a:off x="4443586" y="50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cxnSp>
          <p:nvCxnSpPr>
            <p:cNvPr id="936" name="Google Shape;936;p76"/>
            <p:cNvCxnSpPr/>
            <p:nvPr/>
          </p:nvCxnSpPr>
          <p:spPr>
            <a:xfrm flipH="1">
              <a:off x="4059704" y="0"/>
              <a:ext cx="1822122" cy="6871447"/>
            </a:xfrm>
            <a:prstGeom prst="straightConnector1">
              <a:avLst/>
            </a:prstGeom>
            <a:noFill/>
            <a:ln cap="flat" cmpd="sng" w="22225">
              <a:solidFill>
                <a:schemeClr val="dk2"/>
              </a:solidFill>
              <a:prstDash val="solid"/>
              <a:round/>
              <a:headEnd len="sm" w="sm" type="none"/>
              <a:tailEnd len="sm" w="sm" type="none"/>
            </a:ln>
          </p:spPr>
        </p:cxn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8"/>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COSA</a:t>
            </a:r>
            <a:endParaRPr/>
          </a:p>
        </p:txBody>
      </p:sp>
      <p:sp>
        <p:nvSpPr>
          <p:cNvPr id="200" name="Google Shape;200;p8"/>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Argomenti di formazione</a:t>
            </a:r>
            <a:endParaRPr/>
          </a:p>
        </p:txBody>
      </p:sp>
      <p:sp>
        <p:nvSpPr>
          <p:cNvPr id="201" name="Google Shape;201;p8"/>
          <p:cNvSpPr txBox="1"/>
          <p:nvPr>
            <p:ph idx="3" type="body"/>
          </p:nvPr>
        </p:nvSpPr>
        <p:spPr>
          <a:xfrm>
            <a:off x="6498131" y="1728538"/>
            <a:ext cx="5265502" cy="5308367"/>
          </a:xfrm>
          <a:prstGeom prst="rect">
            <a:avLst/>
          </a:prstGeom>
          <a:noFill/>
          <a:ln>
            <a:noFill/>
          </a:ln>
        </p:spPr>
        <p:txBody>
          <a:bodyPr anchorCtr="0" anchor="t" bIns="45700" lIns="91425" spcFirstLastPara="1" rIns="0" wrap="square" tIns="0">
            <a:noAutofit/>
          </a:bodyPr>
          <a:lstStyle/>
          <a:p>
            <a:pPr indent="-172720" lvl="0" marL="274320" rtl="0" algn="l">
              <a:lnSpc>
                <a:spcPct val="100000"/>
              </a:lnSpc>
              <a:spcBef>
                <a:spcPts val="0"/>
              </a:spcBef>
              <a:spcAft>
                <a:spcPts val="0"/>
              </a:spcAft>
              <a:buSzPts val="1600"/>
              <a:buNone/>
            </a:pPr>
            <a:r>
              <a:t/>
            </a:r>
            <a:endParaRPr sz="1600"/>
          </a:p>
          <a:p>
            <a:pPr indent="-274320" lvl="0" marL="274320" rtl="0" algn="l">
              <a:lnSpc>
                <a:spcPct val="100000"/>
              </a:lnSpc>
              <a:spcBef>
                <a:spcPts val="1200"/>
              </a:spcBef>
              <a:spcAft>
                <a:spcPts val="0"/>
              </a:spcAft>
              <a:buSzPts val="1600"/>
              <a:buChar char="o"/>
            </a:pPr>
            <a:r>
              <a:rPr lang="en-US" sz="1600"/>
              <a:t>Introduzione alla sicurezza informatica marittima</a:t>
            </a:r>
            <a:endParaRPr/>
          </a:p>
          <a:p>
            <a:pPr indent="-274320" lvl="0" marL="274320" rtl="0" algn="l">
              <a:lnSpc>
                <a:spcPct val="100000"/>
              </a:lnSpc>
              <a:spcBef>
                <a:spcPts val="1200"/>
              </a:spcBef>
              <a:spcAft>
                <a:spcPts val="0"/>
              </a:spcAft>
              <a:buSzPts val="1600"/>
              <a:buChar char="o"/>
            </a:pPr>
            <a:r>
              <a:rPr lang="en-US" sz="1600"/>
              <a:t>Metodologie e strumenti per la sicurezza informatica: i fondamentali</a:t>
            </a:r>
            <a:endParaRPr/>
          </a:p>
          <a:p>
            <a:pPr indent="-274320" lvl="0" marL="274320" rtl="0" algn="l">
              <a:lnSpc>
                <a:spcPct val="100000"/>
              </a:lnSpc>
              <a:spcBef>
                <a:spcPts val="1200"/>
              </a:spcBef>
              <a:spcAft>
                <a:spcPts val="0"/>
              </a:spcAft>
              <a:buSzPts val="1600"/>
              <a:buChar char="o"/>
            </a:pPr>
            <a:r>
              <a:rPr lang="en-US" sz="1600"/>
              <a:t>Minacce e vulnerabilità, obiettivi di attacco nel settore marittimo</a:t>
            </a:r>
            <a:endParaRPr/>
          </a:p>
          <a:p>
            <a:pPr indent="-274320" lvl="0" marL="274320" rtl="0" algn="l">
              <a:lnSpc>
                <a:spcPct val="100000"/>
              </a:lnSpc>
              <a:spcBef>
                <a:spcPts val="1200"/>
              </a:spcBef>
              <a:spcAft>
                <a:spcPts val="0"/>
              </a:spcAft>
              <a:buSzPts val="1600"/>
              <a:buChar char="o"/>
            </a:pPr>
            <a:r>
              <a:rPr lang="en-US" sz="1600"/>
              <a:t>Quadro normativo marittimo e aspetti di conformità</a:t>
            </a:r>
            <a:endParaRPr/>
          </a:p>
          <a:p>
            <a:pPr indent="-274320" lvl="0" marL="274320" rtl="0" algn="l">
              <a:lnSpc>
                <a:spcPct val="100000"/>
              </a:lnSpc>
              <a:spcBef>
                <a:spcPts val="1200"/>
              </a:spcBef>
              <a:spcAft>
                <a:spcPts val="0"/>
              </a:spcAft>
              <a:buSzPts val="1600"/>
              <a:buChar char="o"/>
            </a:pPr>
            <a:r>
              <a:rPr lang="en-US" sz="1600"/>
              <a:t>Sicurezza informatica delle navi </a:t>
            </a:r>
            <a:endParaRPr sz="1600"/>
          </a:p>
          <a:p>
            <a:pPr indent="-274320" lvl="0" marL="274320" rtl="0" algn="l">
              <a:lnSpc>
                <a:spcPct val="100000"/>
              </a:lnSpc>
              <a:spcBef>
                <a:spcPts val="1200"/>
              </a:spcBef>
              <a:spcAft>
                <a:spcPts val="0"/>
              </a:spcAft>
              <a:buSzPts val="1600"/>
              <a:buChar char="o"/>
            </a:pPr>
            <a:r>
              <a:rPr lang="en-US" sz="1600"/>
              <a:t>Politica, piani e procedure dell'azienda di spedizione relativi alla sicurezza informatica.</a:t>
            </a:r>
            <a:endParaRPr/>
          </a:p>
          <a:p>
            <a:pPr indent="-274320" lvl="0" marL="274320" rtl="0" algn="l">
              <a:lnSpc>
                <a:spcPct val="100000"/>
              </a:lnSpc>
              <a:spcBef>
                <a:spcPts val="1200"/>
              </a:spcBef>
              <a:spcAft>
                <a:spcPts val="0"/>
              </a:spcAft>
              <a:buSzPts val="1600"/>
              <a:buChar char="o"/>
            </a:pPr>
            <a:r>
              <a:rPr lang="en-US" sz="1600"/>
              <a:t>Gestione del rischio dell'ecosistema marittimo</a:t>
            </a:r>
            <a:endParaRPr/>
          </a:p>
          <a:p>
            <a:pPr indent="-274320" lvl="0" marL="274320" rtl="0" algn="l">
              <a:lnSpc>
                <a:spcPct val="100000"/>
              </a:lnSpc>
              <a:spcBef>
                <a:spcPts val="1200"/>
              </a:spcBef>
              <a:spcAft>
                <a:spcPts val="0"/>
              </a:spcAft>
              <a:buSzPts val="1600"/>
              <a:buChar char="o"/>
            </a:pPr>
            <a:r>
              <a:rPr lang="en-US" sz="1600"/>
              <a:t>Il fattore umano</a:t>
            </a:r>
            <a:endParaRPr/>
          </a:p>
        </p:txBody>
      </p:sp>
      <p:cxnSp>
        <p:nvCxnSpPr>
          <p:cNvPr id="202" name="Google Shape;202;p8"/>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03" name="Google Shape;203;p8"/>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large ship in the ocean&#10;&#10;Description automatically generated" id="204" name="Google Shape;204;p8"/>
          <p:cNvPicPr preferRelativeResize="0"/>
          <p:nvPr>
            <p:ph idx="2" type="pic"/>
          </p:nvPr>
        </p:nvPicPr>
        <p:blipFill rotWithShape="1">
          <a:blip r:embed="rId3">
            <a:alphaModFix/>
          </a:blip>
          <a:srcRect b="0" l="5179" r="5178" t="0"/>
          <a:stretch/>
        </p:blipFill>
        <p:spPr>
          <a:xfrm>
            <a:off x="8716" y="-21997"/>
            <a:ext cx="5840730" cy="6862275"/>
          </a:xfrm>
          <a:prstGeom prst="rect">
            <a:avLst/>
          </a:prstGeom>
          <a:solidFill>
            <a:schemeClr val="lt2"/>
          </a:solid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9"/>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PERCHÉ</a:t>
            </a:r>
            <a:endParaRPr/>
          </a:p>
        </p:txBody>
      </p:sp>
      <p:sp>
        <p:nvSpPr>
          <p:cNvPr id="210" name="Google Shape;210;p9"/>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Risultati dell'apprendimento</a:t>
            </a:r>
            <a:endParaRPr/>
          </a:p>
        </p:txBody>
      </p:sp>
      <p:sp>
        <p:nvSpPr>
          <p:cNvPr id="211" name="Google Shape;211;p9"/>
          <p:cNvSpPr txBox="1"/>
          <p:nvPr>
            <p:ph idx="3" type="body"/>
          </p:nvPr>
        </p:nvSpPr>
        <p:spPr>
          <a:xfrm>
            <a:off x="6498130" y="1977017"/>
            <a:ext cx="5577329"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600"/>
              <a:buChar char="o"/>
            </a:pPr>
            <a:r>
              <a:rPr lang="en-US" sz="1600"/>
              <a:t>Comprendere e articolare i concetti e i principi chiave della sicurezza informatica marittima.</a:t>
            </a:r>
            <a:endParaRPr/>
          </a:p>
          <a:p>
            <a:pPr indent="-274320" lvl="0" marL="274320" rtl="0" algn="l">
              <a:lnSpc>
                <a:spcPct val="100000"/>
              </a:lnSpc>
              <a:spcBef>
                <a:spcPts val="1200"/>
              </a:spcBef>
              <a:spcAft>
                <a:spcPts val="0"/>
              </a:spcAft>
              <a:buSzPts val="1600"/>
              <a:buChar char="o"/>
            </a:pPr>
            <a:r>
              <a:rPr lang="en-US" sz="1600"/>
              <a:t>Comprendere l'evoluzione del panorama delle minacce informatiche e la varietà degli attacchi informatici.</a:t>
            </a:r>
            <a:endParaRPr/>
          </a:p>
          <a:p>
            <a:pPr indent="-274320" lvl="0" marL="274320" rtl="0" algn="l">
              <a:lnSpc>
                <a:spcPct val="100000"/>
              </a:lnSpc>
              <a:spcBef>
                <a:spcPts val="1200"/>
              </a:spcBef>
              <a:spcAft>
                <a:spcPts val="0"/>
              </a:spcAft>
              <a:buSzPts val="1600"/>
              <a:buChar char="o"/>
            </a:pPr>
            <a:r>
              <a:rPr lang="en-US" sz="1600"/>
              <a:t>Identificare le minacce alla sicurezza informatica, le vulnerabilità e i rischi per le navi e gli attori marittimi.</a:t>
            </a:r>
            <a:endParaRPr/>
          </a:p>
          <a:p>
            <a:pPr indent="-274320" lvl="0" marL="274320" rtl="0" algn="l">
              <a:lnSpc>
                <a:spcPct val="100000"/>
              </a:lnSpc>
              <a:spcBef>
                <a:spcPts val="1200"/>
              </a:spcBef>
              <a:spcAft>
                <a:spcPts val="0"/>
              </a:spcAft>
              <a:buSzPts val="1600"/>
              <a:buChar char="o"/>
            </a:pPr>
            <a:r>
              <a:rPr lang="en-US" sz="1600"/>
              <a:t>Capacità di progettare un'architettura di sicurezza delle informazioni e piani che salvaguardino le risorse critiche.</a:t>
            </a:r>
            <a:endParaRPr/>
          </a:p>
          <a:p>
            <a:pPr indent="-274320" lvl="0" marL="274320" rtl="0" algn="l">
              <a:lnSpc>
                <a:spcPct val="100000"/>
              </a:lnSpc>
              <a:spcBef>
                <a:spcPts val="1200"/>
              </a:spcBef>
              <a:spcAft>
                <a:spcPts val="0"/>
              </a:spcAft>
              <a:buSzPts val="1600"/>
              <a:buChar char="o"/>
            </a:pPr>
            <a:r>
              <a:rPr lang="en-US" sz="1600"/>
              <a:t>Capacità di aiutare e selezionare controlli di sicurezza appropriati per proteggere dalle minacce e dai rischi di cybersecurity identificati.</a:t>
            </a:r>
            <a:endParaRPr/>
          </a:p>
        </p:txBody>
      </p:sp>
      <p:cxnSp>
        <p:nvCxnSpPr>
          <p:cNvPr id="212" name="Google Shape;212;p9"/>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13" name="Google Shape;213;p9"/>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large ship in the water&#10;&#10;Description automatically generated" id="214" name="Google Shape;214;p9"/>
          <p:cNvPicPr preferRelativeResize="0"/>
          <p:nvPr>
            <p:ph idx="2" type="pic"/>
          </p:nvPr>
        </p:nvPicPr>
        <p:blipFill rotWithShape="1">
          <a:blip r:embed="rId3">
            <a:alphaModFix/>
          </a:blip>
          <a:srcRect b="0" l="17888" r="17887" t="0"/>
          <a:stretch/>
        </p:blipFill>
        <p:spPr>
          <a:xfrm>
            <a:off x="0" y="-2235"/>
            <a:ext cx="5840730" cy="6862275"/>
          </a:xfrm>
          <a:prstGeom prst="rect">
            <a:avLst/>
          </a:prstGeom>
          <a:solidFill>
            <a:schemeClr val="lt2"/>
          </a:solid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2023-07-18T15:28:54.0000000Z</dcterms:created>
</cp:coreProperties>
</file>

<file path=docProps/custom.xml><?xml version="1.0" encoding="utf-8"?>
<Properties xmlns="http://schemas.openxmlformats.org/officeDocument/2006/custom-properties" xmlns:vt="http://schemas.openxmlformats.org/officeDocument/2006/docPropsVTypes"/>
</file>