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43" r:id="rId2"/>
    <p:sldId id="344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0" r:id="rId4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D6481-818D-4ABB-8437-EE33C8D6E26B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84282-2585-46DD-AB29-293AEE6D458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086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8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9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9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9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0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0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0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0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0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0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0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0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0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0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1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1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11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1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1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1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1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9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11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1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11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2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2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2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2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2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2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12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9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127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128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129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130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31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3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13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3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38875" y="617200"/>
            <a:ext cx="975407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92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93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94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95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96:notes"/>
          <p:cNvSpPr txBox="1">
            <a:spLocks noGrp="1"/>
          </p:cNvSpPr>
          <p:nvPr>
            <p:ph type="body" idx="1"/>
          </p:nvPr>
        </p:nvSpPr>
        <p:spPr>
          <a:xfrm>
            <a:off x="1463025" y="3909050"/>
            <a:ext cx="11704300" cy="37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0" y="617538"/>
            <a:ext cx="5487988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A30394-7BA9-FCC7-7AA9-4A6910EF6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EE779B0-349E-3A16-0F7A-7891EF78D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372716-1E24-3A08-C12C-412F4CEF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A571A36-6513-C6EA-46D6-11DEB152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178D93-7B76-6FC7-4EAA-E13EB8B0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535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22A99B-C406-B213-380B-5317A3BE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252DB40-9824-4313-9D22-E0969FCC2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78378A-0930-D05C-7364-02A6A90D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06C54C0-BF23-E2A7-B050-9D87FEA6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3F49A4-0C88-A4EE-E74C-3D0896A8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1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D819641-EE26-C665-65B1-F2B0A8559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63BDB59-49B1-2282-F8CB-55EB4D4D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5606339-A9DA-4854-E2F0-C13CF562E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C4ACE23-E9B5-50CF-1E96-516BA5E3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F44122B-DC95-FB37-56E3-E84BCE2C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764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5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426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7"/>
          <p:cNvSpPr/>
          <p:nvPr/>
        </p:nvSpPr>
        <p:spPr>
          <a:xfrm>
            <a:off x="0" y="0"/>
            <a:ext cx="10160000" cy="5715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07"/>
          <p:cNvSpPr/>
          <p:nvPr/>
        </p:nvSpPr>
        <p:spPr>
          <a:xfrm>
            <a:off x="5411257" y="28310"/>
            <a:ext cx="4456642" cy="5683250"/>
          </a:xfrm>
          <a:custGeom>
            <a:avLst/>
            <a:gdLst/>
            <a:ahLst/>
            <a:cxnLst/>
            <a:rect l="l" t="t" r="r" b="b"/>
            <a:pathLst>
              <a:path w="5347970" h="6819900" extrusionOk="0">
                <a:moveTo>
                  <a:pt x="5347652" y="0"/>
                </a:moveTo>
                <a:lnTo>
                  <a:pt x="1917382" y="0"/>
                </a:lnTo>
                <a:lnTo>
                  <a:pt x="0" y="6819582"/>
                </a:lnTo>
                <a:lnTo>
                  <a:pt x="3430269" y="6819582"/>
                </a:lnTo>
                <a:lnTo>
                  <a:pt x="5347652" y="0"/>
                </a:lnTo>
                <a:close/>
              </a:path>
            </a:pathLst>
          </a:custGeom>
          <a:solidFill>
            <a:srgbClr val="FFB800">
              <a:alpha val="12549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07"/>
          <p:cNvSpPr/>
          <p:nvPr/>
        </p:nvSpPr>
        <p:spPr>
          <a:xfrm>
            <a:off x="4542631" y="4261379"/>
            <a:ext cx="666221" cy="1448858"/>
          </a:xfrm>
          <a:custGeom>
            <a:avLst/>
            <a:gdLst/>
            <a:ahLst/>
            <a:cxnLst/>
            <a:rect l="l" t="t" r="r" b="b"/>
            <a:pathLst>
              <a:path w="799464" h="1738629" extrusionOk="0">
                <a:moveTo>
                  <a:pt x="611187" y="0"/>
                </a:moveTo>
                <a:lnTo>
                  <a:pt x="562609" y="6667"/>
                </a:lnTo>
                <a:lnTo>
                  <a:pt x="517842" y="25400"/>
                </a:lnTo>
                <a:lnTo>
                  <a:pt x="479107" y="55245"/>
                </a:lnTo>
                <a:lnTo>
                  <a:pt x="449262" y="94615"/>
                </a:lnTo>
                <a:lnTo>
                  <a:pt x="429577" y="142240"/>
                </a:lnTo>
                <a:lnTo>
                  <a:pt x="0" y="1738312"/>
                </a:lnTo>
                <a:lnTo>
                  <a:pt x="27939" y="1738312"/>
                </a:lnTo>
                <a:lnTo>
                  <a:pt x="454659" y="148907"/>
                </a:lnTo>
                <a:lnTo>
                  <a:pt x="471487" y="107950"/>
                </a:lnTo>
                <a:lnTo>
                  <a:pt x="497204" y="74295"/>
                </a:lnTo>
                <a:lnTo>
                  <a:pt x="530542" y="48577"/>
                </a:lnTo>
                <a:lnTo>
                  <a:pt x="568959" y="32385"/>
                </a:lnTo>
                <a:lnTo>
                  <a:pt x="610552" y="26670"/>
                </a:lnTo>
                <a:lnTo>
                  <a:pt x="700020" y="26670"/>
                </a:lnTo>
                <a:lnTo>
                  <a:pt x="660400" y="6667"/>
                </a:lnTo>
                <a:lnTo>
                  <a:pt x="611187" y="0"/>
                </a:lnTo>
                <a:close/>
              </a:path>
              <a:path w="799464" h="1738629" extrusionOk="0">
                <a:moveTo>
                  <a:pt x="700020" y="26670"/>
                </a:moveTo>
                <a:lnTo>
                  <a:pt x="610552" y="26670"/>
                </a:lnTo>
                <a:lnTo>
                  <a:pt x="653732" y="32385"/>
                </a:lnTo>
                <a:lnTo>
                  <a:pt x="710564" y="60960"/>
                </a:lnTo>
                <a:lnTo>
                  <a:pt x="751839" y="109537"/>
                </a:lnTo>
                <a:lnTo>
                  <a:pt x="772159" y="170497"/>
                </a:lnTo>
                <a:lnTo>
                  <a:pt x="773112" y="202882"/>
                </a:lnTo>
                <a:lnTo>
                  <a:pt x="767714" y="235585"/>
                </a:lnTo>
                <a:lnTo>
                  <a:pt x="363219" y="1738312"/>
                </a:lnTo>
                <a:lnTo>
                  <a:pt x="391159" y="1738312"/>
                </a:lnTo>
                <a:lnTo>
                  <a:pt x="792797" y="242252"/>
                </a:lnTo>
                <a:lnTo>
                  <a:pt x="799147" y="204787"/>
                </a:lnTo>
                <a:lnTo>
                  <a:pt x="798194" y="167322"/>
                </a:lnTo>
                <a:lnTo>
                  <a:pt x="774382" y="96202"/>
                </a:lnTo>
                <a:lnTo>
                  <a:pt x="725804" y="39687"/>
                </a:lnTo>
                <a:lnTo>
                  <a:pt x="700020" y="26670"/>
                </a:lnTo>
                <a:close/>
              </a:path>
            </a:pathLst>
          </a:custGeom>
          <a:solidFill>
            <a:srgbClr val="D6791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07"/>
          <p:cNvSpPr/>
          <p:nvPr/>
        </p:nvSpPr>
        <p:spPr>
          <a:xfrm>
            <a:off x="3703108" y="4234"/>
            <a:ext cx="2120900" cy="5697538"/>
          </a:xfrm>
          <a:custGeom>
            <a:avLst/>
            <a:gdLst/>
            <a:ahLst/>
            <a:cxnLst/>
            <a:rect l="l" t="t" r="r" b="b"/>
            <a:pathLst>
              <a:path w="2545079" h="6837045" extrusionOk="0">
                <a:moveTo>
                  <a:pt x="1321435" y="2282825"/>
                </a:moveTo>
                <a:lnTo>
                  <a:pt x="1271587" y="2291080"/>
                </a:lnTo>
                <a:lnTo>
                  <a:pt x="1226185" y="2312352"/>
                </a:lnTo>
                <a:lnTo>
                  <a:pt x="1187767" y="2345372"/>
                </a:lnTo>
                <a:lnTo>
                  <a:pt x="1159510" y="2388870"/>
                </a:lnTo>
                <a:lnTo>
                  <a:pt x="1159510" y="2390140"/>
                </a:lnTo>
                <a:lnTo>
                  <a:pt x="819150" y="3658552"/>
                </a:lnTo>
                <a:lnTo>
                  <a:pt x="0" y="6835775"/>
                </a:lnTo>
                <a:lnTo>
                  <a:pt x="6667" y="6836727"/>
                </a:lnTo>
                <a:lnTo>
                  <a:pt x="13335" y="6837045"/>
                </a:lnTo>
                <a:lnTo>
                  <a:pt x="26670" y="6837045"/>
                </a:lnTo>
                <a:lnTo>
                  <a:pt x="843365" y="3664585"/>
                </a:lnTo>
                <a:lnTo>
                  <a:pt x="1183322" y="2397760"/>
                </a:lnTo>
                <a:lnTo>
                  <a:pt x="1208087" y="2360295"/>
                </a:lnTo>
                <a:lnTo>
                  <a:pt x="1241107" y="2332037"/>
                </a:lnTo>
                <a:lnTo>
                  <a:pt x="1279842" y="2314257"/>
                </a:lnTo>
                <a:lnTo>
                  <a:pt x="1322705" y="2307590"/>
                </a:lnTo>
                <a:lnTo>
                  <a:pt x="1417637" y="2307590"/>
                </a:lnTo>
                <a:lnTo>
                  <a:pt x="1372870" y="2289175"/>
                </a:lnTo>
                <a:lnTo>
                  <a:pt x="1321435" y="2282825"/>
                </a:lnTo>
                <a:close/>
              </a:path>
              <a:path w="2545079" h="6837045" extrusionOk="0">
                <a:moveTo>
                  <a:pt x="1418272" y="2307590"/>
                </a:moveTo>
                <a:lnTo>
                  <a:pt x="1322705" y="2307590"/>
                </a:lnTo>
                <a:lnTo>
                  <a:pt x="1366520" y="2312987"/>
                </a:lnTo>
                <a:lnTo>
                  <a:pt x="1412557" y="2333942"/>
                </a:lnTo>
                <a:lnTo>
                  <a:pt x="1448435" y="2366962"/>
                </a:lnTo>
                <a:lnTo>
                  <a:pt x="1472565" y="2408872"/>
                </a:lnTo>
                <a:lnTo>
                  <a:pt x="1483042" y="2456497"/>
                </a:lnTo>
                <a:lnTo>
                  <a:pt x="1477962" y="2506345"/>
                </a:lnTo>
                <a:lnTo>
                  <a:pt x="1219835" y="3457575"/>
                </a:lnTo>
                <a:lnTo>
                  <a:pt x="1214120" y="3493135"/>
                </a:lnTo>
                <a:lnTo>
                  <a:pt x="1215072" y="3525837"/>
                </a:lnTo>
                <a:lnTo>
                  <a:pt x="1215072" y="3528695"/>
                </a:lnTo>
                <a:lnTo>
                  <a:pt x="1223010" y="3563302"/>
                </a:lnTo>
                <a:lnTo>
                  <a:pt x="1258570" y="3626485"/>
                </a:lnTo>
                <a:lnTo>
                  <a:pt x="1314767" y="3669982"/>
                </a:lnTo>
                <a:lnTo>
                  <a:pt x="1397635" y="3689032"/>
                </a:lnTo>
                <a:lnTo>
                  <a:pt x="1444307" y="3682682"/>
                </a:lnTo>
                <a:lnTo>
                  <a:pt x="1444625" y="3682682"/>
                </a:lnTo>
                <a:lnTo>
                  <a:pt x="1487805" y="3664585"/>
                </a:lnTo>
                <a:lnTo>
                  <a:pt x="1490662" y="3662362"/>
                </a:lnTo>
                <a:lnTo>
                  <a:pt x="1403985" y="3662362"/>
                </a:lnTo>
                <a:lnTo>
                  <a:pt x="1354137" y="3657282"/>
                </a:lnTo>
                <a:lnTo>
                  <a:pt x="1298892" y="3629977"/>
                </a:lnTo>
                <a:lnTo>
                  <a:pt x="1259205" y="3583940"/>
                </a:lnTo>
                <a:lnTo>
                  <a:pt x="1239202" y="3525837"/>
                </a:lnTo>
                <a:lnTo>
                  <a:pt x="1238567" y="3495357"/>
                </a:lnTo>
                <a:lnTo>
                  <a:pt x="1243965" y="3463925"/>
                </a:lnTo>
                <a:lnTo>
                  <a:pt x="1501775" y="2512695"/>
                </a:lnTo>
                <a:lnTo>
                  <a:pt x="1508442" y="2464117"/>
                </a:lnTo>
                <a:lnTo>
                  <a:pt x="1501775" y="2417127"/>
                </a:lnTo>
                <a:lnTo>
                  <a:pt x="1483995" y="2373947"/>
                </a:lnTo>
                <a:lnTo>
                  <a:pt x="1455737" y="2336800"/>
                </a:lnTo>
                <a:lnTo>
                  <a:pt x="1418272" y="2307590"/>
                </a:lnTo>
                <a:close/>
              </a:path>
              <a:path w="2545079" h="6837045" extrusionOk="0">
                <a:moveTo>
                  <a:pt x="2545079" y="0"/>
                </a:moveTo>
                <a:lnTo>
                  <a:pt x="2518410" y="0"/>
                </a:lnTo>
                <a:lnTo>
                  <a:pt x="1939290" y="2100897"/>
                </a:lnTo>
                <a:lnTo>
                  <a:pt x="1547495" y="3546157"/>
                </a:lnTo>
                <a:lnTo>
                  <a:pt x="1526540" y="3591877"/>
                </a:lnTo>
                <a:lnTo>
                  <a:pt x="1493520" y="3627755"/>
                </a:lnTo>
                <a:lnTo>
                  <a:pt x="1451610" y="3651885"/>
                </a:lnTo>
                <a:lnTo>
                  <a:pt x="1403985" y="3662362"/>
                </a:lnTo>
                <a:lnTo>
                  <a:pt x="1490662" y="3662362"/>
                </a:lnTo>
                <a:lnTo>
                  <a:pt x="1525270" y="3636327"/>
                </a:lnTo>
                <a:lnTo>
                  <a:pt x="1554162" y="3598862"/>
                </a:lnTo>
                <a:lnTo>
                  <a:pt x="1572895" y="3553777"/>
                </a:lnTo>
                <a:lnTo>
                  <a:pt x="1964690" y="2108517"/>
                </a:lnTo>
                <a:lnTo>
                  <a:pt x="2540000" y="16510"/>
                </a:lnTo>
                <a:lnTo>
                  <a:pt x="2543810" y="3810"/>
                </a:lnTo>
                <a:lnTo>
                  <a:pt x="2545079" y="0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91262" y="5139531"/>
            <a:ext cx="2745052" cy="51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533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07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917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5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85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D02A25-572F-2CCE-13DA-874EB67A4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BB7442-19DA-3E19-CC4D-FFD0B9B4B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8FC5B6-E42D-60BE-7476-E3A7CBA8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C1072C-6B94-A24E-18E1-8D182147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83327F-4F01-0ADC-44C2-02B7BF62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33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593561-F48E-EB93-A8C3-3767F2DF7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1553B45-B674-F0FD-0E35-943137AA0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148EF21-070D-6AF0-4002-F164C47A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02EC12-7A03-4A32-2A18-24A05D21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6553B5-4366-2288-793F-69CE6F23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4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11C6C0-AF8F-36CB-8C1E-3E9D1109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77E3ADE-B1B0-8556-CD78-43FBBCA7C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177D962-3400-2F95-AB76-28A7A92BC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DA6F76A-DD8A-B93B-7AD9-2695540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72C355A-539A-DB41-34A2-BA29D8BC5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E25DC32-A715-9DEB-F02D-BFB273AA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727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2F503D-A4A4-38DE-21D6-9E45109D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DADA41B-7236-EB45-0872-26EB0D989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B50C756-C8AA-5290-7A98-D908FFC34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C879D4D-C566-372F-5F62-CFB25AADE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E4CDBA5-B67F-F0CB-C62F-64CB8E49A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445F531-CF93-E9B5-2B12-8D1E8B6D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B331728-0163-0DAC-7978-D4EF3498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DBDB37A-F5BF-4368-356E-44FF97A7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75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FEF2E9-F58D-840B-5E17-900CA541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2FC8429-7A62-70AE-9E74-896438E60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2C1368A-1EF8-F1E5-8722-5DAEFC2E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CCA5FC4-92E7-9891-D48B-3B20A362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870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4196881-8E1F-37B8-DA88-A24DD7434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3662112-8605-FD66-9A86-FA5A263B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D40D2E9-0A39-3242-456B-206E2FBA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677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38106B-C326-C8BB-5ECA-5CC790671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1F56EF-B10E-6263-AA58-BA5C52C53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154DB15-4C0E-07F3-F850-F0CE3F700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AEB005-396B-6B28-4168-BA215E2A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8857026-336B-923E-FF94-AC980117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C7D48FF-9951-3B87-87C3-EA8264AE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28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5061A0-6D51-CF21-089D-A994790A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B749DD3-089A-2D81-ED7B-9D5BBF6D4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29A79AF-7EA7-F53D-4D97-1B45240DB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36532A4-1BDC-6AC4-1D88-1441499D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E9CF633-8502-8792-470F-CD5B64E4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B5CA88C-E2A0-FFD5-59E0-CA05921E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082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D078951A-6347-4026-CC35-BC77986D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77FC776-F36B-C3FC-FB63-7C4D5F388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59F0284-84D9-0DF1-552F-413F04BAF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67D751-AFBB-4FCE-B480-26E703E18F94}" type="datetimeFigureOut">
              <a:rPr lang="el-GR" smtClean="0"/>
              <a:t>20/4/2026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94FF052-C052-A562-4971-854E4DDE0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21E18E6-E568-09A6-485F-084002E01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D7AE5B-EBFE-438D-81EE-43594C45052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10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nisa.europa.eu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Ricardo.Lugo@taltech.ee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oogle Shape;1185;p88"/>
          <p:cNvGrpSpPr/>
          <p:nvPr/>
        </p:nvGrpSpPr>
        <p:grpSpPr>
          <a:xfrm>
            <a:off x="1" y="0"/>
            <a:ext cx="9036314" cy="5715000"/>
            <a:chOff x="0" y="0"/>
            <a:chExt cx="10843577" cy="6858000"/>
          </a:xfrm>
        </p:grpSpPr>
        <p:sp>
          <p:nvSpPr>
            <p:cNvPr id="1186" name="Google Shape;1186;p88"/>
            <p:cNvSpPr/>
            <p:nvPr/>
          </p:nvSpPr>
          <p:spPr>
            <a:xfrm>
              <a:off x="5386387" y="1904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4" h="6837045" extrusionOk="0">
                  <a:moveTo>
                    <a:pt x="5361305" y="0"/>
                  </a:moveTo>
                  <a:lnTo>
                    <a:pt x="1922145" y="0"/>
                  </a:lnTo>
                  <a:lnTo>
                    <a:pt x="0" y="6836727"/>
                  </a:lnTo>
                  <a:lnTo>
                    <a:pt x="3438842" y="6836727"/>
                  </a:lnTo>
                  <a:lnTo>
                    <a:pt x="5361305" y="0"/>
                  </a:lnTo>
                  <a:close/>
                </a:path>
              </a:pathLst>
            </a:custGeom>
            <a:solidFill>
              <a:srgbClr val="FFB800">
                <a:alpha val="22352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88"/>
            <p:cNvSpPr/>
            <p:nvPr/>
          </p:nvSpPr>
          <p:spPr>
            <a:xfrm>
              <a:off x="4561840" y="0"/>
              <a:ext cx="1924685" cy="6858000"/>
            </a:xfrm>
            <a:custGeom>
              <a:avLst/>
              <a:gdLst/>
              <a:ahLst/>
              <a:cxnLst/>
              <a:rect l="l" t="t" r="r" b="b"/>
              <a:pathLst>
                <a:path w="1924685" h="6858000" extrusionOk="0">
                  <a:moveTo>
                    <a:pt x="1924685" y="0"/>
                  </a:moveTo>
                  <a:lnTo>
                    <a:pt x="0" y="6858000"/>
                  </a:lnTo>
                </a:path>
              </a:pathLst>
            </a:custGeom>
            <a:noFill/>
            <a:ln w="25400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88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 extrusionOk="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1689" y="3658870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820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 extrusionOk="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322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317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600"/>
                  </a:lnTo>
                  <a:lnTo>
                    <a:pt x="1303337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695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 extrusionOk="0">
                  <a:moveTo>
                    <a:pt x="2549525" y="0"/>
                  </a:moveTo>
                  <a:lnTo>
                    <a:pt x="2523172" y="0"/>
                  </a:lnTo>
                  <a:lnTo>
                    <a:pt x="1945639" y="2096452"/>
                  </a:lnTo>
                  <a:lnTo>
                    <a:pt x="1552575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9" name="Google Shape;1189;p8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3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0" name="Google Shape;1190;p8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49515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p88"/>
          <p:cNvSpPr txBox="1"/>
          <p:nvPr/>
        </p:nvSpPr>
        <p:spPr>
          <a:xfrm>
            <a:off x="5858933" y="1796521"/>
            <a:ext cx="3756554" cy="2686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333" rIns="0" bIns="0" anchor="t" anchorCtr="0">
            <a:spAutoFit/>
          </a:bodyPr>
          <a:lstStyle/>
          <a:p>
            <a:pPr marL="150806" marR="4233">
              <a:lnSpc>
                <a:spcPct val="114285"/>
              </a:lnSpc>
            </a:pPr>
            <a:r>
              <a:rPr lang="en-US" sz="291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Ανθρώπινοι  παράγοντες και  ναυτιλιακή ασφάλεια  στον κυβερνοχώρο</a:t>
            </a:r>
            <a:endParaRPr sz="2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>
              <a:spcBef>
                <a:spcPts val="317"/>
              </a:spcBef>
            </a:pPr>
            <a:r>
              <a:rPr lang="en-US" sz="3625" b="1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CSP002_SS_M</a:t>
            </a:r>
            <a:endParaRPr sz="3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88"/>
          <p:cNvSpPr txBox="1"/>
          <p:nvPr/>
        </p:nvSpPr>
        <p:spPr>
          <a:xfrm>
            <a:off x="6006042" y="4255294"/>
            <a:ext cx="2696633" cy="48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95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ΠΑΡΟΥΣΊΑΣΗ ΑΠΌ: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4233">
              <a:lnSpc>
                <a:spcPct val="107826"/>
              </a:lnSpc>
              <a:spcBef>
                <a:spcPts val="146"/>
              </a:spcBef>
            </a:pPr>
            <a:r>
              <a:rPr lang="en-US" sz="95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RICARDO . LUGOTALTECH DR. KITTY  KIOSKLI, TRUSTILIO PROF. PARESH RATHOD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7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9" name="Google Shape;1329;p97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330" name="Google Shape;1330;p97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97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97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3" name="Google Shape;1333;p9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4" name="Google Shape;1334;p97"/>
          <p:cNvSpPr txBox="1"/>
          <p:nvPr/>
        </p:nvSpPr>
        <p:spPr>
          <a:xfrm>
            <a:off x="5489576" y="192352"/>
            <a:ext cx="298979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ΤΙ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5" name="Google Shape;1335;p97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1683808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Θέματα κατάρτισης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6" name="Google Shape;1336;p97"/>
          <p:cNvSpPr txBox="1"/>
          <p:nvPr/>
        </p:nvSpPr>
        <p:spPr>
          <a:xfrm>
            <a:off x="5480579" y="1452033"/>
            <a:ext cx="4154488" cy="229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380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Εισαγωγή στις ανθρώπινες πτυχές της ναυτιλιακής κυβερνοασφάλειας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15" marR="1252487" indent="-238115">
              <a:lnSpc>
                <a:spcPct val="123700"/>
              </a:lnSpc>
              <a:spcBef>
                <a:spcPts val="5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Ψυχολογικοί και κοινωνικοί παράγοντες στη ναυτιλία  Κυβερνοασφάλεια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  <a:buClr>
                <a:srgbClr val="FFB800"/>
              </a:buClr>
              <a:buSzPts val="850"/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Ευπάθεια ανθρώπων στη θαλάσσια κυβερνοασφάλεια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891081" indent="-228591">
              <a:lnSpc>
                <a:spcPct val="91400"/>
              </a:lnSpc>
              <a:spcBef>
                <a:spcPts val="849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Οργανωσιακή κουλτούρα, επικοινωνία και ασφάλεια στον  κυβερνοχώρο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800"/>
            </a:pP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Επικοινωνία και συνεργασία σε όλους τους τομείς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indent="-228591">
              <a:spcBef>
                <a:spcPts val="73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Λήψη αποφάσεων σε στρατηγικό, επιχειρησιακό και τακτικό επίπεδο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91400"/>
              </a:lnSpc>
              <a:spcBef>
                <a:spcPts val="8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Προγράμματα κατάρτισης, ευαισθητοποίησης και επικοινωνίας για το ναυτικό  προσωπικό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900"/>
            </a:pP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401706" indent="-228591">
              <a:lnSpc>
                <a:spcPct val="91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Μελλοντικές τάσεις, προκλήσεις και ο ρόλος της  επικοινωνίας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7" name="Google Shape;1337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377531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97"/>
          <p:cNvSpPr txBox="1"/>
          <p:nvPr/>
        </p:nvSpPr>
        <p:spPr>
          <a:xfrm>
            <a:off x="752474" y="4533899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98"/>
          <p:cNvSpPr/>
          <p:nvPr/>
        </p:nvSpPr>
        <p:spPr>
          <a:xfrm>
            <a:off x="-1" y="0"/>
            <a:ext cx="12169776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4" name="Google Shape;1344;p98"/>
          <p:cNvGrpSpPr/>
          <p:nvPr/>
        </p:nvGrpSpPr>
        <p:grpSpPr>
          <a:xfrm>
            <a:off x="22224" y="0"/>
            <a:ext cx="5013855" cy="5715000"/>
            <a:chOff x="26669" y="0"/>
            <a:chExt cx="6016626" cy="6858000"/>
          </a:xfrm>
        </p:grpSpPr>
        <p:sp>
          <p:nvSpPr>
            <p:cNvPr id="1345" name="Google Shape;1345;p98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98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98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48" name="Google Shape;1348;p9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669" y="0"/>
              <a:ext cx="584073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49" name="Google Shape;1349;p98"/>
          <p:cNvSpPr txBox="1">
            <a:spLocks noGrp="1"/>
          </p:cNvSpPr>
          <p:nvPr>
            <p:ph type="title"/>
          </p:nvPr>
        </p:nvSpPr>
        <p:spPr>
          <a:xfrm>
            <a:off x="5489575" y="192352"/>
            <a:ext cx="780521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/>
              <a:t>ΓΙΑΤΙ</a:t>
            </a:r>
            <a:endParaRPr sz="2167"/>
          </a:p>
        </p:txBody>
      </p:sp>
      <p:sp>
        <p:nvSpPr>
          <p:cNvPr id="1350" name="Google Shape;1350;p98"/>
          <p:cNvSpPr txBox="1"/>
          <p:nvPr/>
        </p:nvSpPr>
        <p:spPr>
          <a:xfrm>
            <a:off x="5481108" y="825765"/>
            <a:ext cx="2482850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Μαθησιακά αποτελέσματα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98"/>
          <p:cNvSpPr txBox="1"/>
          <p:nvPr/>
        </p:nvSpPr>
        <p:spPr>
          <a:xfrm>
            <a:off x="752474" y="1354542"/>
            <a:ext cx="9236075" cy="251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5188" rIns="0" bIns="0" anchor="t" anchorCtr="0">
            <a:spAutoFit/>
          </a:bodyPr>
          <a:lstStyle/>
          <a:p>
            <a:pPr marL="622804" algn="ctr"/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Γνώση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67618" marR="170913" indent="-228591">
              <a:lnSpc>
                <a:spcPct val="95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Να κατανοήσετε τα ψυχολογικά, κοινωνικά και οργανωτικά στοιχεία  που διαμορφώνουν τις δράσεις κυβερνοασφάλειας στον θαλάσσιο  τομέα.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900"/>
            </a:pP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67618" marR="4233" indent="-228591">
              <a:lnSpc>
                <a:spcPct val="92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Κατανοήστε τον κρίσιμο ρόλο της επικοινωνίας και της ομαδικής εργασίας  για την ενίσχυση της ασφάλειας στον κυβερνοχώρο σε διάφορους τομείς.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850"/>
            </a:pP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67618" marR="385218" indent="-228591">
              <a:lnSpc>
                <a:spcPct val="953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Πώς χρησιμοποιούνται τα πλαίσια λογισμικού σε στρατηγικό,  επιχειρησιακό και τακτικό επίπεδο στο πλαίσιο της ασφάλειας στον  κυβερνοχώρο.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67618" marR="751916" indent="-228591">
              <a:lnSpc>
                <a:spcPct val="123400"/>
              </a:lnSpc>
              <a:spcBef>
                <a:spcPts val="642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Αναγνώριση των προφίλ και των στρατηγικών των αντιπάλων  στοχευμένες θαλάσσιες επιχειρήσεις.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000"/>
            </a:pP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67618" marR="371460" indent="-228591">
              <a:lnSpc>
                <a:spcPct val="91700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Αξιολόγηση των απειλών και των ευπαθειών που σχετίζονται με τον  άνθρωπο σε θαλάσσια περιβάλλοντα.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2" name="Google Shape;1352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276989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99"/>
          <p:cNvGrpSpPr/>
          <p:nvPr/>
        </p:nvGrpSpPr>
        <p:grpSpPr>
          <a:xfrm>
            <a:off x="5744369" y="0"/>
            <a:ext cx="3418681" cy="5715000"/>
            <a:chOff x="6893242" y="0"/>
            <a:chExt cx="4102417" cy="6858000"/>
          </a:xfrm>
        </p:grpSpPr>
        <p:sp>
          <p:nvSpPr>
            <p:cNvPr id="1358" name="Google Shape;1358;p9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99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99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79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79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379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61" name="Google Shape;1361;p9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2" name="Google Shape;1362;p9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3" name="Google Shape;1363;p99"/>
          <p:cNvSpPr txBox="1">
            <a:spLocks noGrp="1"/>
          </p:cNvSpPr>
          <p:nvPr>
            <p:ph type="title"/>
          </p:nvPr>
        </p:nvSpPr>
        <p:spPr>
          <a:xfrm>
            <a:off x="729192" y="588169"/>
            <a:ext cx="289718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Μέθοδος αξιολόγησης</a:t>
            </a:r>
            <a:endParaRPr sz="2167"/>
          </a:p>
        </p:txBody>
      </p:sp>
      <p:sp>
        <p:nvSpPr>
          <p:cNvPr id="1364" name="Google Shape;1364;p99"/>
          <p:cNvSpPr txBox="1"/>
          <p:nvPr/>
        </p:nvSpPr>
        <p:spPr>
          <a:xfrm>
            <a:off x="688974" y="1137708"/>
            <a:ext cx="4071938" cy="18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Περιγράψτε τα στοιχεία αξιολόγησης και τη διαδικασία αξιολόγησης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65" name="Google Shape;1365;p99"/>
          <p:cNvGraphicFramePr/>
          <p:nvPr/>
        </p:nvGraphicFramePr>
        <p:xfrm>
          <a:off x="631296" y="1743868"/>
          <a:ext cx="6324083" cy="6175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500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Στοιχείο αξιολόγησης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Πώς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Σημειώσεις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Κουίζ πολλαπλής επιλογής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Διαδικτυακά κουίζ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66" name="Google Shape;1366;p99"/>
          <p:cNvSpPr txBox="1"/>
          <p:nvPr/>
        </p:nvSpPr>
        <p:spPr>
          <a:xfrm>
            <a:off x="752475" y="5097992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7" name="Google Shape;1367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794" y="0"/>
            <a:ext cx="4187296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00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73" name="Google Shape;1373;p100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374" name="Google Shape;1374;p10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00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00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77" name="Google Shape;1377;p10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8" name="Google Shape;1378;p100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Σημασία των ανθρώπινων  παραγόντων:</a:t>
            </a:r>
            <a:endParaRPr/>
          </a:p>
        </p:txBody>
      </p:sp>
      <p:sp>
        <p:nvSpPr>
          <p:cNvPr id="1379" name="Google Shape;1379;p100"/>
          <p:cNvSpPr txBox="1"/>
          <p:nvPr/>
        </p:nvSpPr>
        <p:spPr>
          <a:xfrm>
            <a:off x="5571067" y="1840177"/>
            <a:ext cx="2294996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Επισκόπηση της ναυτιλίας  Κυβερνοασφάλεια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100"/>
          <p:cNvSpPr txBox="1"/>
          <p:nvPr/>
        </p:nvSpPr>
        <p:spPr>
          <a:xfrm>
            <a:off x="5571067" y="2566949"/>
            <a:ext cx="4557713" cy="83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63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σημασία της ασφάλειας στον κυβερνοχώρο στις θαλάσσιες επιχειρήσεις.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marR="4233" indent="-228062">
              <a:lnSpc>
                <a:spcPct val="95300"/>
              </a:lnSpc>
              <a:spcBef>
                <a:spcPts val="2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Μοναδικές προκλήσεις στον τομέα της ασφάλειας στον κυβερνοχώρο στον ναυτιλιακό  τομέα.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00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ανθρώπινων παραγόντων στη θαλάσσια κυβερνοασφάλεια.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3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Παραδείγματα που θα χρησιμοποιηθούν: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58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Περιστατικό της Maersk Notpetya- Λιμάνι του Σαν ()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00"/>
          <p:cNvSpPr txBox="1"/>
          <p:nvPr/>
        </p:nvSpPr>
        <p:spPr>
          <a:xfrm>
            <a:off x="752474" y="5026555"/>
            <a:ext cx="504031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2" name="Google Shape;1382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896643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0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8" name="Google Shape;1388;p101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389" name="Google Shape;1389;p10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01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01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92" name="Google Shape;1392;p10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3" name="Google Shape;1393;p101"/>
          <p:cNvSpPr txBox="1">
            <a:spLocks noGrp="1"/>
          </p:cNvSpPr>
          <p:nvPr>
            <p:ph type="title"/>
          </p:nvPr>
        </p:nvSpPr>
        <p:spPr>
          <a:xfrm>
            <a:off x="5571067" y="93662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1394" name="Google Shape;1394;p101"/>
          <p:cNvSpPr txBox="1"/>
          <p:nvPr/>
        </p:nvSpPr>
        <p:spPr>
          <a:xfrm>
            <a:off x="5571067" y="1860285"/>
            <a:ext cx="3948642" cy="464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75" rIns="0" bIns="0" anchor="t" anchorCtr="0">
            <a:spAutoFit/>
          </a:bodyPr>
          <a:lstStyle/>
          <a:p>
            <a:pPr marL="10583" marR="4233">
              <a:lnSpc>
                <a:spcPct val="101699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Ανθρώπινοι παράγοντες στην ασφάλεια στον  κυβερνοχώρο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101"/>
          <p:cNvSpPr txBox="1"/>
          <p:nvPr/>
        </p:nvSpPr>
        <p:spPr>
          <a:xfrm>
            <a:off x="5571067" y="2713831"/>
            <a:ext cx="4160308" cy="8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Ορισμός και σημασία των ανθρώπινων παραγόντων στην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46573" indent="-228591">
              <a:lnSpc>
                <a:spcPct val="123700"/>
              </a:lnSpc>
              <a:spcBef>
                <a:spcPts val="1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Κοινά ανθρώπινα λάθη που συμβάλλουν στην ασφάλεια στον κυβερνοχώρο  παραβιάσεις.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τον μετριασμό των κινδύνων που σχετίζονται με τον άνθρωπο.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101"/>
          <p:cNvSpPr txBox="1"/>
          <p:nvPr/>
        </p:nvSpPr>
        <p:spPr>
          <a:xfrm>
            <a:off x="752474" y="5065184"/>
            <a:ext cx="82338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Εκπα  ευ η CSP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101"/>
          <p:cNvSpPr txBox="1"/>
          <p:nvPr/>
        </p:nvSpPr>
        <p:spPr>
          <a:xfrm>
            <a:off x="1803400" y="5065184"/>
            <a:ext cx="238654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odul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101"/>
          <p:cNvSpPr txBox="1"/>
          <p:nvPr/>
        </p:nvSpPr>
        <p:spPr>
          <a:xfrm>
            <a:off x="2364845" y="5065184"/>
            <a:ext cx="2907771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θέμα: παράγοντ 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9" name="Google Shape;1399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934743"/>
            <a:ext cx="2745052" cy="5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0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5" name="Google Shape;1405;p102"/>
          <p:cNvGrpSpPr/>
          <p:nvPr/>
        </p:nvGrpSpPr>
        <p:grpSpPr>
          <a:xfrm>
            <a:off x="1" y="1"/>
            <a:ext cx="5036079" cy="5718704"/>
            <a:chOff x="0" y="0"/>
            <a:chExt cx="6043295" cy="6862445"/>
          </a:xfrm>
        </p:grpSpPr>
        <p:sp>
          <p:nvSpPr>
            <p:cNvPr id="1406" name="Google Shape;1406;p102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7" name="Google Shape;1407;p102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8" name="Google Shape;1408;p102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80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80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80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1409;p102"/>
            <p:cNvSpPr/>
            <p:nvPr/>
          </p:nvSpPr>
          <p:spPr>
            <a:xfrm>
              <a:off x="0" y="0"/>
              <a:ext cx="5840730" cy="6862445"/>
            </a:xfrm>
            <a:custGeom>
              <a:avLst/>
              <a:gdLst/>
              <a:ahLst/>
              <a:cxnLst/>
              <a:rect l="l" t="t" r="r" b="b"/>
              <a:pathLst>
                <a:path w="5840730" h="6862445" extrusionOk="0">
                  <a:moveTo>
                    <a:pt x="5840730" y="0"/>
                  </a:moveTo>
                  <a:lnTo>
                    <a:pt x="0" y="0"/>
                  </a:lnTo>
                  <a:lnTo>
                    <a:pt x="0" y="6851332"/>
                  </a:lnTo>
                  <a:lnTo>
                    <a:pt x="4028440" y="6862444"/>
                  </a:lnTo>
                  <a:lnTo>
                    <a:pt x="4535062" y="4887594"/>
                  </a:lnTo>
                  <a:lnTo>
                    <a:pt x="3992880" y="4887595"/>
                  </a:lnTo>
                  <a:lnTo>
                    <a:pt x="3959860" y="4872037"/>
                  </a:lnTo>
                  <a:lnTo>
                    <a:pt x="3929380" y="4850130"/>
                  </a:lnTo>
                  <a:lnTo>
                    <a:pt x="3904932" y="4820602"/>
                  </a:lnTo>
                  <a:lnTo>
                    <a:pt x="3889057" y="4781867"/>
                  </a:lnTo>
                  <a:lnTo>
                    <a:pt x="3884295" y="4732337"/>
                  </a:lnTo>
                  <a:lnTo>
                    <a:pt x="3893820" y="4671059"/>
                  </a:lnTo>
                  <a:lnTo>
                    <a:pt x="3893820" y="4664392"/>
                  </a:lnTo>
                  <a:lnTo>
                    <a:pt x="3901122" y="4619624"/>
                  </a:lnTo>
                  <a:lnTo>
                    <a:pt x="3911917" y="4570412"/>
                  </a:lnTo>
                  <a:lnTo>
                    <a:pt x="3926840" y="4507230"/>
                  </a:lnTo>
                  <a:lnTo>
                    <a:pt x="3945890" y="4431030"/>
                  </a:lnTo>
                  <a:lnTo>
                    <a:pt x="3981132" y="4295139"/>
                  </a:lnTo>
                  <a:lnTo>
                    <a:pt x="4023360" y="4136707"/>
                  </a:lnTo>
                  <a:lnTo>
                    <a:pt x="4105275" y="3833812"/>
                  </a:lnTo>
                  <a:lnTo>
                    <a:pt x="4389755" y="2799714"/>
                  </a:lnTo>
                  <a:lnTo>
                    <a:pt x="4511040" y="2354897"/>
                  </a:lnTo>
                  <a:lnTo>
                    <a:pt x="4568507" y="2139314"/>
                  </a:lnTo>
                  <a:lnTo>
                    <a:pt x="4603750" y="2003424"/>
                  </a:lnTo>
                  <a:lnTo>
                    <a:pt x="4622800" y="1927224"/>
                  </a:lnTo>
                  <a:lnTo>
                    <a:pt x="4637722" y="1864042"/>
                  </a:lnTo>
                  <a:lnTo>
                    <a:pt x="4648517" y="1814829"/>
                  </a:lnTo>
                  <a:lnTo>
                    <a:pt x="4655820" y="1770062"/>
                  </a:lnTo>
                  <a:lnTo>
                    <a:pt x="4655820" y="1763394"/>
                  </a:lnTo>
                  <a:lnTo>
                    <a:pt x="4674235" y="1697989"/>
                  </a:lnTo>
                  <a:lnTo>
                    <a:pt x="4694237" y="1647507"/>
                  </a:lnTo>
                  <a:lnTo>
                    <a:pt x="4717097" y="1610677"/>
                  </a:lnTo>
                  <a:lnTo>
                    <a:pt x="4778692" y="1571307"/>
                  </a:lnTo>
                  <a:lnTo>
                    <a:pt x="4820920" y="1565274"/>
                  </a:lnTo>
                  <a:lnTo>
                    <a:pt x="5415944" y="1565274"/>
                  </a:lnTo>
                  <a:lnTo>
                    <a:pt x="5840730" y="0"/>
                  </a:lnTo>
                  <a:close/>
                </a:path>
                <a:path w="5840730" h="6862445" extrusionOk="0">
                  <a:moveTo>
                    <a:pt x="4625657" y="3696017"/>
                  </a:moveTo>
                  <a:lnTo>
                    <a:pt x="4574222" y="3704907"/>
                  </a:lnTo>
                  <a:lnTo>
                    <a:pt x="4531995" y="3723957"/>
                  </a:lnTo>
                  <a:lnTo>
                    <a:pt x="4498657" y="3752214"/>
                  </a:lnTo>
                  <a:lnTo>
                    <a:pt x="4473892" y="3787457"/>
                  </a:lnTo>
                  <a:lnTo>
                    <a:pt x="4457700" y="3828414"/>
                  </a:lnTo>
                  <a:lnTo>
                    <a:pt x="4213860" y="4739322"/>
                  </a:lnTo>
                  <a:lnTo>
                    <a:pt x="4190047" y="4797742"/>
                  </a:lnTo>
                  <a:lnTo>
                    <a:pt x="4164965" y="4838382"/>
                  </a:lnTo>
                  <a:lnTo>
                    <a:pt x="4108450" y="4879022"/>
                  </a:lnTo>
                  <a:lnTo>
                    <a:pt x="4036695" y="4887277"/>
                  </a:lnTo>
                  <a:lnTo>
                    <a:pt x="3992880" y="4887595"/>
                  </a:lnTo>
                  <a:lnTo>
                    <a:pt x="4535062" y="4887594"/>
                  </a:lnTo>
                  <a:lnTo>
                    <a:pt x="4785360" y="3911917"/>
                  </a:lnTo>
                  <a:lnTo>
                    <a:pt x="4786947" y="3886199"/>
                  </a:lnTo>
                  <a:lnTo>
                    <a:pt x="4790440" y="3854449"/>
                  </a:lnTo>
                  <a:lnTo>
                    <a:pt x="4775200" y="3779519"/>
                  </a:lnTo>
                  <a:lnTo>
                    <a:pt x="4743132" y="3739197"/>
                  </a:lnTo>
                  <a:lnTo>
                    <a:pt x="4686300" y="3699509"/>
                  </a:lnTo>
                  <a:lnTo>
                    <a:pt x="4625657" y="3696017"/>
                  </a:lnTo>
                  <a:close/>
                </a:path>
                <a:path w="5840730" h="6862445" extrusionOk="0">
                  <a:moveTo>
                    <a:pt x="5415944" y="1565274"/>
                  </a:moveTo>
                  <a:lnTo>
                    <a:pt x="4820920" y="1565274"/>
                  </a:lnTo>
                  <a:lnTo>
                    <a:pt x="4872990" y="1566227"/>
                  </a:lnTo>
                  <a:lnTo>
                    <a:pt x="4919980" y="1586547"/>
                  </a:lnTo>
                  <a:lnTo>
                    <a:pt x="4955222" y="1611629"/>
                  </a:lnTo>
                  <a:lnTo>
                    <a:pt x="4979987" y="1642109"/>
                  </a:lnTo>
                  <a:lnTo>
                    <a:pt x="4993957" y="1678939"/>
                  </a:lnTo>
                  <a:lnTo>
                    <a:pt x="4998402" y="1723707"/>
                  </a:lnTo>
                  <a:lnTo>
                    <a:pt x="4993322" y="1776729"/>
                  </a:lnTo>
                  <a:lnTo>
                    <a:pt x="4979670" y="1839594"/>
                  </a:lnTo>
                  <a:lnTo>
                    <a:pt x="4941252" y="1981834"/>
                  </a:lnTo>
                  <a:lnTo>
                    <a:pt x="4754880" y="2682239"/>
                  </a:lnTo>
                  <a:lnTo>
                    <a:pt x="4753292" y="2704782"/>
                  </a:lnTo>
                  <a:lnTo>
                    <a:pt x="4746942" y="2731452"/>
                  </a:lnTo>
                  <a:lnTo>
                    <a:pt x="4740275" y="2761297"/>
                  </a:lnTo>
                  <a:lnTo>
                    <a:pt x="4742815" y="2829877"/>
                  </a:lnTo>
                  <a:lnTo>
                    <a:pt x="4761230" y="2868294"/>
                  </a:lnTo>
                  <a:lnTo>
                    <a:pt x="4796790" y="2908934"/>
                  </a:lnTo>
                  <a:lnTo>
                    <a:pt x="4853940" y="2951479"/>
                  </a:lnTo>
                  <a:lnTo>
                    <a:pt x="4917757" y="2951479"/>
                  </a:lnTo>
                  <a:lnTo>
                    <a:pt x="4967605" y="2939732"/>
                  </a:lnTo>
                  <a:lnTo>
                    <a:pt x="5006340" y="2918142"/>
                  </a:lnTo>
                  <a:lnTo>
                    <a:pt x="5035867" y="2888297"/>
                  </a:lnTo>
                  <a:lnTo>
                    <a:pt x="5058092" y="2852102"/>
                  </a:lnTo>
                  <a:lnTo>
                    <a:pt x="5075555" y="2810509"/>
                  </a:lnTo>
                  <a:lnTo>
                    <a:pt x="5090160" y="2765742"/>
                  </a:lnTo>
                  <a:lnTo>
                    <a:pt x="5415944" y="156527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0" name="Google Shape;1410;p10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9207"/>
              <a:ext cx="5511164" cy="68487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1" name="Google Shape;1411;p102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1412" name="Google Shape;1412;p102"/>
          <p:cNvSpPr txBox="1"/>
          <p:nvPr/>
        </p:nvSpPr>
        <p:spPr>
          <a:xfrm>
            <a:off x="5571067" y="1860285"/>
            <a:ext cx="2255838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Ψυχολογικές επιπτώσεις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102"/>
          <p:cNvSpPr txBox="1"/>
          <p:nvPr/>
        </p:nvSpPr>
        <p:spPr>
          <a:xfrm>
            <a:off x="5571067" y="2487877"/>
            <a:ext cx="3581929" cy="769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Ψυχολογικές πτυχές που επηρεάζουν τις συμπεριφορές ασφάλειας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3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επίδραση των γνωστικών προκαταλήψεων στην 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73039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Υλοποίηση ψυχολογικών αρχών για την ενίσχυση των μέτρων 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4" name="Google Shape;1414;p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26768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02"/>
          <p:cNvSpPr txBox="1"/>
          <p:nvPr/>
        </p:nvSpPr>
        <p:spPr>
          <a:xfrm>
            <a:off x="752474" y="4832085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0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1" name="Google Shape;1421;p103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422" name="Google Shape;1422;p103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1423;p103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03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5" name="Google Shape;1425;p10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6" name="Google Shape;1426;p103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1427" name="Google Shape;1427;p103"/>
          <p:cNvSpPr txBox="1"/>
          <p:nvPr/>
        </p:nvSpPr>
        <p:spPr>
          <a:xfrm>
            <a:off x="5571067" y="1860285"/>
            <a:ext cx="174254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επιρροή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103"/>
          <p:cNvSpPr txBox="1"/>
          <p:nvPr/>
        </p:nvSpPr>
        <p:spPr>
          <a:xfrm>
            <a:off x="5571067" y="2459491"/>
            <a:ext cx="3974042" cy="69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49000"/>
              </a:lnSpc>
              <a:buClr>
                <a:srgbClr val="FFB800"/>
              </a:buClr>
              <a:buSzPts val="1540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Επίδραση της κοινωνικής δυναμικής στις πρακτικές κυβερνοασφάλειας.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74618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540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οργανωτικής κουλτούρας στη διαμόρφωση συμπεριφορών  κυβερνοασφάλειας.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37"/>
              </a:spcBef>
              <a:buClr>
                <a:srgbClr val="FFB800"/>
              </a:buClr>
              <a:buSzPts val="1540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ευαισθητοποίησης σε θέματα κοινωνικής μηχανικής.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9" name="Google Shape;1429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75452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103"/>
          <p:cNvSpPr txBox="1"/>
          <p:nvPr/>
        </p:nvSpPr>
        <p:spPr>
          <a:xfrm>
            <a:off x="752474" y="4832085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4"/>
          <p:cNvSpPr/>
          <p:nvPr/>
        </p:nvSpPr>
        <p:spPr>
          <a:xfrm>
            <a:off x="25952" y="-4764"/>
            <a:ext cx="12166048" cy="6847947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6" name="Google Shape;1436;p104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437" name="Google Shape;1437;p104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p104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04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0" name="Google Shape;1440;p10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1" name="Google Shape;1441;p104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1442" name="Google Shape;1442;p104"/>
          <p:cNvSpPr txBox="1"/>
          <p:nvPr/>
        </p:nvSpPr>
        <p:spPr>
          <a:xfrm>
            <a:off x="5571067" y="1860285"/>
            <a:ext cx="183779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104"/>
          <p:cNvSpPr txBox="1"/>
          <p:nvPr/>
        </p:nvSpPr>
        <p:spPr>
          <a:xfrm>
            <a:off x="5571067" y="2464552"/>
            <a:ext cx="4168246" cy="73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56956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ευαισθητοποίησης σε θέματα κοινωνικής μηχανικής.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196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776786" indent="-228591">
              <a:lnSpc>
                <a:spcPct val="124100"/>
              </a:lnSpc>
              <a:spcBef>
                <a:spcPts val="62"/>
              </a:spcBef>
              <a:buClr>
                <a:srgbClr val="FFFFFF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Αμοιβαιότητα, δέσμευση και συνέπεια, κοινωνική απόδειξη,  Αρχή; συμπάθεια; σπανιότητα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4" name="Google Shape;1444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49799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104"/>
          <p:cNvSpPr txBox="1"/>
          <p:nvPr/>
        </p:nvSpPr>
        <p:spPr>
          <a:xfrm>
            <a:off x="752474" y="4906169"/>
            <a:ext cx="208492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CSP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104"/>
          <p:cNvSpPr txBox="1"/>
          <p:nvPr/>
        </p:nvSpPr>
        <p:spPr>
          <a:xfrm>
            <a:off x="1598348" y="4906169"/>
            <a:ext cx="1254125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 XML (Extens ble Mar u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04"/>
          <p:cNvSpPr txBox="1"/>
          <p:nvPr/>
        </p:nvSpPr>
        <p:spPr>
          <a:xfrm>
            <a:off x="3546380" y="4906169"/>
            <a:ext cx="2432579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ομημένη μορφή ανταλλαγής δεδομένωνn) ame: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104"/>
          <p:cNvSpPr txBox="1"/>
          <p:nvPr/>
        </p:nvSpPr>
        <p:spPr>
          <a:xfrm>
            <a:off x="6085417" y="4906169"/>
            <a:ext cx="2600325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05"/>
          <p:cNvSpPr/>
          <p:nvPr/>
        </p:nvSpPr>
        <p:spPr>
          <a:xfrm>
            <a:off x="0" y="0"/>
            <a:ext cx="12192000" cy="6921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54" name="Google Shape;1454;p105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455" name="Google Shape;1455;p105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10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105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8" name="Google Shape;1458;p1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9" name="Google Shape;1459;p105"/>
          <p:cNvSpPr txBox="1">
            <a:spLocks noGrp="1"/>
          </p:cNvSpPr>
          <p:nvPr>
            <p:ph type="title"/>
          </p:nvPr>
        </p:nvSpPr>
        <p:spPr>
          <a:xfrm>
            <a:off x="5579005" y="929216"/>
            <a:ext cx="3320521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/>
              <a:t>Σημασία των ανθρώπινων  παραγόντων:</a:t>
            </a:r>
            <a:endParaRPr sz="2167"/>
          </a:p>
        </p:txBody>
      </p:sp>
      <p:sp>
        <p:nvSpPr>
          <p:cNvPr id="1460" name="Google Shape;1460;p105"/>
          <p:cNvSpPr txBox="1"/>
          <p:nvPr/>
        </p:nvSpPr>
        <p:spPr>
          <a:xfrm>
            <a:off x="5571067" y="1860285"/>
            <a:ext cx="183779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Κοινωνική μηχανική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105"/>
          <p:cNvSpPr txBox="1"/>
          <p:nvPr/>
        </p:nvSpPr>
        <p:spPr>
          <a:xfrm>
            <a:off x="5571067" y="2464553"/>
            <a:ext cx="2014008" cy="404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56956"/>
              </a:lnSpc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Ransomware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196"/>
              </a:spcBef>
              <a:buClr>
                <a:srgbClr val="FFB800"/>
              </a:buClr>
              <a:buSzPts val="1600"/>
              <a:buFont typeface="Courier New"/>
              <a:buChar char="o"/>
            </a:pPr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Σπανιότητα και αμοιβαιότητα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2" name="Google Shape;1462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49799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05"/>
          <p:cNvSpPr txBox="1"/>
          <p:nvPr/>
        </p:nvSpPr>
        <p:spPr>
          <a:xfrm>
            <a:off x="752474" y="4906169"/>
            <a:ext cx="208492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CSP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105"/>
          <p:cNvSpPr txBox="1"/>
          <p:nvPr/>
        </p:nvSpPr>
        <p:spPr>
          <a:xfrm>
            <a:off x="1598348" y="4906169"/>
            <a:ext cx="1254125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 XML (Extens ble Mar u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105"/>
          <p:cNvSpPr txBox="1"/>
          <p:nvPr/>
        </p:nvSpPr>
        <p:spPr>
          <a:xfrm>
            <a:off x="3546380" y="4906169"/>
            <a:ext cx="2432579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ομημένη μορφή ανταλλαγής δεδομένωνn) ame: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p105"/>
          <p:cNvSpPr txBox="1"/>
          <p:nvPr/>
        </p:nvSpPr>
        <p:spPr>
          <a:xfrm>
            <a:off x="6085417" y="4906169"/>
            <a:ext cx="2600325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1" name="Google Shape;1471;p106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472" name="Google Shape;1472;p106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3" name="Google Shape;1473;p1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4" name="Google Shape;1474;p106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136092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  θαλάσσια κυβερνοασφάλεια</a:t>
            </a:r>
            <a:endParaRPr/>
          </a:p>
        </p:txBody>
      </p:sp>
      <p:sp>
        <p:nvSpPr>
          <p:cNvPr id="1475" name="Google Shape;1475;p106"/>
          <p:cNvSpPr txBox="1"/>
          <p:nvPr/>
        </p:nvSpPr>
        <p:spPr>
          <a:xfrm>
            <a:off x="752475" y="4908285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p106"/>
          <p:cNvSpPr txBox="1"/>
          <p:nvPr/>
        </p:nvSpPr>
        <p:spPr>
          <a:xfrm>
            <a:off x="805391" y="1621896"/>
            <a:ext cx="2923117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Κατανόηση της ανθρώπινης ψυχολογίας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106"/>
          <p:cNvSpPr txBox="1"/>
          <p:nvPr/>
        </p:nvSpPr>
        <p:spPr>
          <a:xfrm>
            <a:off x="652992" y="2644510"/>
            <a:ext cx="4326996" cy="141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Γνωστικές προκαταλήψεις και ο αντίκτυπός τους στην 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Ψυχολογικές θεωρίες σχετικές με τη συμπεριφορά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Σχεδιασμός συστημάτων κυβερνοασφάλειας με γνώμονα την ανθρώπινη ψυχολογία.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37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Επίγνωση της κατάστασης Endsley, 1998)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1550"/>
            </a:pPr>
            <a:endParaRPr sz="12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44465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Ένας επανασχεδιασμός διεπαφής που μείωσε τα λάθη των χρηστών με βάση  ψυχολογική έρευνα.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89"/>
          <p:cNvGrpSpPr/>
          <p:nvPr/>
        </p:nvGrpSpPr>
        <p:grpSpPr>
          <a:xfrm>
            <a:off x="1" y="0"/>
            <a:ext cx="10159999" cy="5706533"/>
            <a:chOff x="0" y="0"/>
            <a:chExt cx="12191999" cy="6847840"/>
          </a:xfrm>
        </p:grpSpPr>
        <p:sp>
          <p:nvSpPr>
            <p:cNvPr id="1198" name="Google Shape;1198;p89"/>
            <p:cNvSpPr/>
            <p:nvPr/>
          </p:nvSpPr>
          <p:spPr>
            <a:xfrm>
              <a:off x="3507740" y="0"/>
              <a:ext cx="2549525" cy="6847840"/>
            </a:xfrm>
            <a:custGeom>
              <a:avLst/>
              <a:gdLst/>
              <a:ahLst/>
              <a:cxnLst/>
              <a:rect l="l" t="t" r="r" b="b"/>
              <a:pathLst>
                <a:path w="2549525" h="6847840" extrusionOk="0">
                  <a:moveTo>
                    <a:pt x="1325562" y="2279015"/>
                  </a:moveTo>
                  <a:lnTo>
                    <a:pt x="1275714" y="2287270"/>
                  </a:lnTo>
                  <a:lnTo>
                    <a:pt x="1229995" y="2308542"/>
                  </a:lnTo>
                  <a:lnTo>
                    <a:pt x="1191577" y="2341562"/>
                  </a:lnTo>
                  <a:lnTo>
                    <a:pt x="1163002" y="2385377"/>
                  </a:lnTo>
                  <a:lnTo>
                    <a:pt x="1163002" y="2386647"/>
                  </a:lnTo>
                  <a:lnTo>
                    <a:pt x="821689" y="3658870"/>
                  </a:lnTo>
                  <a:lnTo>
                    <a:pt x="0" y="6846570"/>
                  </a:lnTo>
                  <a:lnTo>
                    <a:pt x="6667" y="6847205"/>
                  </a:lnTo>
                  <a:lnTo>
                    <a:pt x="20002" y="6847522"/>
                  </a:lnTo>
                  <a:lnTo>
                    <a:pt x="26670" y="6847522"/>
                  </a:lnTo>
                  <a:lnTo>
                    <a:pt x="845820" y="3665220"/>
                  </a:lnTo>
                  <a:lnTo>
                    <a:pt x="1187132" y="2394267"/>
                  </a:lnTo>
                  <a:lnTo>
                    <a:pt x="1211897" y="2356802"/>
                  </a:lnTo>
                  <a:lnTo>
                    <a:pt x="1244917" y="2328545"/>
                  </a:lnTo>
                  <a:lnTo>
                    <a:pt x="1283970" y="2310447"/>
                  </a:lnTo>
                  <a:lnTo>
                    <a:pt x="1326832" y="2303779"/>
                  </a:lnTo>
                  <a:lnTo>
                    <a:pt x="1422717" y="2303779"/>
                  </a:lnTo>
                  <a:lnTo>
                    <a:pt x="1377314" y="2285365"/>
                  </a:lnTo>
                  <a:lnTo>
                    <a:pt x="1325562" y="2279015"/>
                  </a:lnTo>
                  <a:close/>
                </a:path>
                <a:path w="2549525" h="6847840" extrusionOk="0">
                  <a:moveTo>
                    <a:pt x="1422717" y="2303779"/>
                  </a:moveTo>
                  <a:lnTo>
                    <a:pt x="1326832" y="2303779"/>
                  </a:lnTo>
                  <a:lnTo>
                    <a:pt x="1370964" y="2309495"/>
                  </a:lnTo>
                  <a:lnTo>
                    <a:pt x="1417002" y="2330132"/>
                  </a:lnTo>
                  <a:lnTo>
                    <a:pt x="1453197" y="2363470"/>
                  </a:lnTo>
                  <a:lnTo>
                    <a:pt x="1477327" y="2405379"/>
                  </a:lnTo>
                  <a:lnTo>
                    <a:pt x="1487805" y="2453322"/>
                  </a:lnTo>
                  <a:lnTo>
                    <a:pt x="1482725" y="2503170"/>
                  </a:lnTo>
                  <a:lnTo>
                    <a:pt x="1223962" y="3457575"/>
                  </a:lnTo>
                  <a:lnTo>
                    <a:pt x="1217930" y="3493135"/>
                  </a:lnTo>
                  <a:lnTo>
                    <a:pt x="1226820" y="3563620"/>
                  </a:lnTo>
                  <a:lnTo>
                    <a:pt x="1262380" y="3626802"/>
                  </a:lnTo>
                  <a:lnTo>
                    <a:pt x="1318895" y="3670300"/>
                  </a:lnTo>
                  <a:lnTo>
                    <a:pt x="1402080" y="3689667"/>
                  </a:lnTo>
                  <a:lnTo>
                    <a:pt x="1449387" y="3683317"/>
                  </a:lnTo>
                  <a:lnTo>
                    <a:pt x="1492567" y="3665220"/>
                  </a:lnTo>
                  <a:lnTo>
                    <a:pt x="1495481" y="3662997"/>
                  </a:lnTo>
                  <a:lnTo>
                    <a:pt x="1408430" y="3662997"/>
                  </a:lnTo>
                  <a:lnTo>
                    <a:pt x="1358264" y="3657600"/>
                  </a:lnTo>
                  <a:lnTo>
                    <a:pt x="1303337" y="3630612"/>
                  </a:lnTo>
                  <a:lnTo>
                    <a:pt x="1263332" y="3584257"/>
                  </a:lnTo>
                  <a:lnTo>
                    <a:pt x="1243330" y="3525837"/>
                  </a:lnTo>
                  <a:lnTo>
                    <a:pt x="1242695" y="3495040"/>
                  </a:lnTo>
                  <a:lnTo>
                    <a:pt x="1248092" y="3463925"/>
                  </a:lnTo>
                  <a:lnTo>
                    <a:pt x="1506855" y="2509520"/>
                  </a:lnTo>
                  <a:lnTo>
                    <a:pt x="1513205" y="2460942"/>
                  </a:lnTo>
                  <a:lnTo>
                    <a:pt x="1506855" y="2413635"/>
                  </a:lnTo>
                  <a:lnTo>
                    <a:pt x="1488757" y="2370454"/>
                  </a:lnTo>
                  <a:lnTo>
                    <a:pt x="1460182" y="2332990"/>
                  </a:lnTo>
                  <a:lnTo>
                    <a:pt x="1422717" y="2303779"/>
                  </a:lnTo>
                  <a:close/>
                </a:path>
                <a:path w="2549525" h="6847840" extrusionOk="0">
                  <a:moveTo>
                    <a:pt x="2549525" y="0"/>
                  </a:moveTo>
                  <a:lnTo>
                    <a:pt x="2523172" y="0"/>
                  </a:lnTo>
                  <a:lnTo>
                    <a:pt x="1945639" y="2096452"/>
                  </a:lnTo>
                  <a:lnTo>
                    <a:pt x="1552575" y="3546157"/>
                  </a:lnTo>
                  <a:lnTo>
                    <a:pt x="1531620" y="3592195"/>
                  </a:lnTo>
                  <a:lnTo>
                    <a:pt x="1498282" y="3628072"/>
                  </a:lnTo>
                  <a:lnTo>
                    <a:pt x="1456372" y="3652520"/>
                  </a:lnTo>
                  <a:lnTo>
                    <a:pt x="1408430" y="3662997"/>
                  </a:lnTo>
                  <a:lnTo>
                    <a:pt x="1495481" y="3662997"/>
                  </a:lnTo>
                  <a:lnTo>
                    <a:pt x="1530032" y="3636645"/>
                  </a:lnTo>
                  <a:lnTo>
                    <a:pt x="1559242" y="3599179"/>
                  </a:lnTo>
                  <a:lnTo>
                    <a:pt x="1577657" y="3553777"/>
                  </a:lnTo>
                  <a:lnTo>
                    <a:pt x="1971039" y="2104072"/>
                  </a:lnTo>
                  <a:lnTo>
                    <a:pt x="2547937" y="5397"/>
                  </a:lnTo>
                  <a:lnTo>
                    <a:pt x="2549525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99" name="Google Shape;1199;p8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43000"/>
              <a:ext cx="12191999" cy="4750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0" name="Google Shape;1200;p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770" y="1338897"/>
              <a:ext cx="11808460" cy="41802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2" name="Google Shape;1482;p107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483" name="Google Shape;1483;p107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84" name="Google Shape;1484;p10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5" name="Google Shape;1485;p107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136092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  θαλάσσια κυβερνοασφάλεια</a:t>
            </a:r>
            <a:endParaRPr/>
          </a:p>
        </p:txBody>
      </p:sp>
      <p:sp>
        <p:nvSpPr>
          <p:cNvPr id="1486" name="Google Shape;1486;p107"/>
          <p:cNvSpPr txBox="1"/>
          <p:nvPr/>
        </p:nvSpPr>
        <p:spPr>
          <a:xfrm>
            <a:off x="752475" y="4908285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Google Shape;1487;p107"/>
          <p:cNvSpPr txBox="1"/>
          <p:nvPr/>
        </p:nvSpPr>
        <p:spPr>
          <a:xfrm>
            <a:off x="805391" y="1621896"/>
            <a:ext cx="32490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Κοινωνική δυναμική και κυβερνοασφάλεια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8" name="Google Shape;1488;p107"/>
          <p:cNvSpPr txBox="1"/>
          <p:nvPr/>
        </p:nvSpPr>
        <p:spPr>
          <a:xfrm>
            <a:off x="652992" y="2644246"/>
            <a:ext cx="5379508" cy="149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1808619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Επίδραση των κοινωνικών κανόνων και της συμπεριφοράς των κόμβων στις  ατομικές πρακτικές ασφάλειας στον κυβερνοχώρο.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στην καλλιέργεια κουλτούρας με συνείδηση της ασφάλειας.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Μοντελοποίηση ρόλων Bandura, 1988)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Κοινωνικοί παράγοντες στα προγράμματα κατάρτισης και ευαισθητοποίησης για την ασφάλεια στον </a:t>
            </a: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108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494" name="Google Shape;1494;p108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95" name="Google Shape;1495;p10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6" name="Google Shape;1496;p108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136092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  θαλάσσια κυβερνοασφάλεια</a:t>
            </a:r>
            <a:endParaRPr/>
          </a:p>
        </p:txBody>
      </p:sp>
      <p:sp>
        <p:nvSpPr>
          <p:cNvPr id="1497" name="Google Shape;1497;p108"/>
          <p:cNvSpPr txBox="1"/>
          <p:nvPr/>
        </p:nvSpPr>
        <p:spPr>
          <a:xfrm>
            <a:off x="752475" y="4782607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08"/>
          <p:cNvSpPr txBox="1"/>
          <p:nvPr/>
        </p:nvSpPr>
        <p:spPr>
          <a:xfrm>
            <a:off x="805391" y="1622955"/>
            <a:ext cx="35157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της ασφάλειας μέσω της ψυχολογίας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p108"/>
          <p:cNvSpPr txBox="1"/>
          <p:nvPr/>
        </p:nvSpPr>
        <p:spPr>
          <a:xfrm>
            <a:off x="571500" y="2091377"/>
            <a:ext cx="6279621" cy="227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Ψυχολογικές στρατηγικές για την αύξηση της τήρησης του πρωτοκόλλου ασφαλείας.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Τεχνικές αλλαγής συμπεριφοράς εφαρμοσμένες στην ασφάλεια στον κυβερνοχώρο.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596432" indent="-88896">
              <a:lnSpc>
                <a:spcPct val="141200"/>
              </a:lnSpc>
              <a:spcBef>
                <a:spcPts val="1075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των κινήτρων και των ανταμοιβών στην ενίσχυση της ασφάλειας στον κυβερνοχώρο  συμπεριφορές.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113936" indent="-88896">
              <a:spcBef>
                <a:spcPts val="4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Ένα προγραμματισμένο πρόγραμμα  ανταμοιβών που αύξησε με επιτυχία την επαγρύπνηση για την ασφάλεια στον  κυβερνοχώρο μεταξύ των μελών του πληρώματος.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1919" indent="-15133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Μελλοντική BCT με χρήση Τεχνητής Νοημοσύνης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109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505" name="Google Shape;1505;p10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109"/>
            <p:cNvSpPr/>
            <p:nvPr/>
          </p:nvSpPr>
          <p:spPr>
            <a:xfrm>
              <a:off x="7163752" y="0"/>
              <a:ext cx="5024755" cy="6858000"/>
            </a:xfrm>
            <a:custGeom>
              <a:avLst/>
              <a:gdLst/>
              <a:ahLst/>
              <a:cxnLst/>
              <a:rect l="l" t="t" r="r" b="b"/>
              <a:pathLst>
                <a:path w="5024755" h="6858000" extrusionOk="0">
                  <a:moveTo>
                    <a:pt x="905509" y="3926522"/>
                  </a:moveTo>
                  <a:lnTo>
                    <a:pt x="863282" y="3938904"/>
                  </a:lnTo>
                  <a:lnTo>
                    <a:pt x="832484" y="3961765"/>
                  </a:lnTo>
                  <a:lnTo>
                    <a:pt x="790892" y="4024312"/>
                  </a:lnTo>
                  <a:lnTo>
                    <a:pt x="0" y="6858000"/>
                  </a:lnTo>
                  <a:lnTo>
                    <a:pt x="5024755" y="6853237"/>
                  </a:lnTo>
                  <a:lnTo>
                    <a:pt x="5024755" y="5300980"/>
                  </a:lnTo>
                  <a:lnTo>
                    <a:pt x="1033462" y="5300980"/>
                  </a:lnTo>
                  <a:lnTo>
                    <a:pt x="975994" y="5295900"/>
                  </a:lnTo>
                  <a:lnTo>
                    <a:pt x="921384" y="5280342"/>
                  </a:lnTo>
                  <a:lnTo>
                    <a:pt x="883284" y="5261292"/>
                  </a:lnTo>
                  <a:lnTo>
                    <a:pt x="846772" y="5209222"/>
                  </a:lnTo>
                  <a:lnTo>
                    <a:pt x="842644" y="5175567"/>
                  </a:lnTo>
                  <a:lnTo>
                    <a:pt x="844867" y="5136197"/>
                  </a:lnTo>
                  <a:lnTo>
                    <a:pt x="856614" y="5038090"/>
                  </a:lnTo>
                  <a:lnTo>
                    <a:pt x="1089025" y="4161154"/>
                  </a:lnTo>
                  <a:lnTo>
                    <a:pt x="1094104" y="4121785"/>
                  </a:lnTo>
                  <a:lnTo>
                    <a:pt x="1096962" y="4083367"/>
                  </a:lnTo>
                  <a:lnTo>
                    <a:pt x="1083309" y="4011295"/>
                  </a:lnTo>
                  <a:lnTo>
                    <a:pt x="1059814" y="3979227"/>
                  </a:lnTo>
                  <a:lnTo>
                    <a:pt x="1021079" y="3950970"/>
                  </a:lnTo>
                  <a:lnTo>
                    <a:pt x="963294" y="3927792"/>
                  </a:lnTo>
                  <a:lnTo>
                    <a:pt x="905509" y="3926522"/>
                  </a:lnTo>
                  <a:close/>
                </a:path>
                <a:path w="5024755" h="6858000" extrusionOk="0">
                  <a:moveTo>
                    <a:pt x="5024755" y="0"/>
                  </a:moveTo>
                  <a:lnTo>
                    <a:pt x="2536825" y="0"/>
                  </a:lnTo>
                  <a:lnTo>
                    <a:pt x="1189989" y="5124767"/>
                  </a:lnTo>
                  <a:lnTo>
                    <a:pt x="1173797" y="5173662"/>
                  </a:lnTo>
                  <a:lnTo>
                    <a:pt x="1140777" y="5239067"/>
                  </a:lnTo>
                  <a:lnTo>
                    <a:pt x="1114425" y="5268595"/>
                  </a:lnTo>
                  <a:lnTo>
                    <a:pt x="1079182" y="5290502"/>
                  </a:lnTo>
                  <a:lnTo>
                    <a:pt x="1033462" y="5300980"/>
                  </a:lnTo>
                  <a:lnTo>
                    <a:pt x="5024755" y="5300980"/>
                  </a:lnTo>
                  <a:lnTo>
                    <a:pt x="5024755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7" name="Google Shape;1507;p10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63130" y="0"/>
              <a:ext cx="492537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8" name="Google Shape;1508;p109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136092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Ψυχολογικοί και κοινωνικοί παράγοντες στη  θαλάσσια κυβερνοασφάλεια</a:t>
            </a:r>
            <a:endParaRPr/>
          </a:p>
        </p:txBody>
      </p:sp>
      <p:sp>
        <p:nvSpPr>
          <p:cNvPr id="1509" name="Google Shape;1509;p109"/>
          <p:cNvSpPr txBox="1"/>
          <p:nvPr/>
        </p:nvSpPr>
        <p:spPr>
          <a:xfrm>
            <a:off x="805391" y="1622955"/>
            <a:ext cx="3651779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Διευθυνσιοδότηση απειλών κοινωνικής μηχανικής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09"/>
          <p:cNvSpPr txBox="1"/>
          <p:nvPr/>
        </p:nvSpPr>
        <p:spPr>
          <a:xfrm>
            <a:off x="642143" y="2106757"/>
            <a:ext cx="4410075" cy="170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Κατανόηση των τακτικών κοινωνικής μηχανικής από ψυχολογική σκοπιά.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Εκπαίδευση του προσωπικού για την αναγνώριση και την αντιμετώπιση επιθέσεων  κοινωνικής μηχανικής.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88896">
              <a:spcBef>
                <a:spcPts val="4"/>
              </a:spcBef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Δημιουργία κουλτούρας σκεπτικισμού, επαγρύπνησης και επαλήθευσης.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2000"/>
            </a:pPr>
            <a:endParaRPr sz="1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85192" indent="-88896">
              <a:buClr>
                <a:srgbClr val="FFB800"/>
              </a:buClr>
              <a:buSzPts val="1680"/>
              <a:buFont typeface="Arial"/>
              <a:buChar char="•"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απάντηση μιας εταιρείας σε μια εκστρατεία  spear-phishing με στόχο στελέχη της ναυτιλίας.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1" name="Google Shape;1511;p109"/>
          <p:cNvSpPr txBox="1"/>
          <p:nvPr/>
        </p:nvSpPr>
        <p:spPr>
          <a:xfrm>
            <a:off x="752475" y="4407165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1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7" name="Google Shape;1517;p110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518" name="Google Shape;1518;p11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110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110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1" name="Google Shape;1521;p1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2" name="Google Shape;1522;p110"/>
          <p:cNvSpPr txBox="1">
            <a:spLocks noGrp="1"/>
          </p:cNvSpPr>
          <p:nvPr>
            <p:ph type="title"/>
          </p:nvPr>
        </p:nvSpPr>
        <p:spPr>
          <a:xfrm>
            <a:off x="5579004" y="1027377"/>
            <a:ext cx="2770717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στη θαλάσσια  κυβερνοασφάλεια</a:t>
            </a:r>
            <a:endParaRPr/>
          </a:p>
        </p:txBody>
      </p:sp>
      <p:sp>
        <p:nvSpPr>
          <p:cNvPr id="1523" name="Google Shape;1523;p110"/>
          <p:cNvSpPr txBox="1"/>
          <p:nvPr/>
        </p:nvSpPr>
        <p:spPr>
          <a:xfrm>
            <a:off x="5571067" y="1839648"/>
            <a:ext cx="2508779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Προσδιορισμός ανθρώπινων  Ευπάθειες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10"/>
          <p:cNvSpPr txBox="1"/>
          <p:nvPr/>
        </p:nvSpPr>
        <p:spPr>
          <a:xfrm>
            <a:off x="5571067" y="2547748"/>
            <a:ext cx="4256617" cy="937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813" rIns="0" bIns="0" anchor="t" anchorCtr="0">
            <a:spAutoFit/>
          </a:bodyPr>
          <a:lstStyle/>
          <a:p>
            <a:pPr marL="239174" indent="-228591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Κοινά ανθρώπινα ευπάθεια στα πλαίσια της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3700"/>
              </a:lnSpc>
              <a:spcBef>
                <a:spcPts val="11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ανάλυσης της συμπεριφοράς των χρηστών στον εντοπισμό επικίνδυνων  συμπεριφορές.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τον μετριασμό των ανθρώπινων Ευπαθειών.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304788" indent="-228591">
              <a:lnSpc>
                <a:spcPct val="91400"/>
              </a:lnSpc>
              <a:spcBef>
                <a:spcPts val="358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Περιστατικό που αφορά ευπάθεια που  εκμεταλλεύεται λόγω κακών πρακτικών χρήσης κωδικού πρόσβασης.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5" name="Google Shape;1525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08777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10"/>
          <p:cNvSpPr txBox="1"/>
          <p:nvPr/>
        </p:nvSpPr>
        <p:spPr>
          <a:xfrm>
            <a:off x="752474" y="4765146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11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32" name="Google Shape;1532;p111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533" name="Google Shape;1533;p11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111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111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6" name="Google Shape;1536;p1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7" name="Google Shape;1537;p111"/>
          <p:cNvSpPr txBox="1">
            <a:spLocks noGrp="1"/>
          </p:cNvSpPr>
          <p:nvPr>
            <p:ph type="title"/>
          </p:nvPr>
        </p:nvSpPr>
        <p:spPr>
          <a:xfrm>
            <a:off x="5579004" y="1027377"/>
            <a:ext cx="2770717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στη θαλάσσια  κυβερνοασφάλεια</a:t>
            </a:r>
            <a:endParaRPr/>
          </a:p>
        </p:txBody>
      </p:sp>
      <p:sp>
        <p:nvSpPr>
          <p:cNvPr id="1538" name="Google Shape;1538;p111"/>
          <p:cNvSpPr txBox="1"/>
          <p:nvPr/>
        </p:nvSpPr>
        <p:spPr>
          <a:xfrm>
            <a:off x="5571067" y="1883040"/>
            <a:ext cx="3530071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Επιπτώσεις του ανθρώπινου σφάλματος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p111"/>
          <p:cNvSpPr txBox="1"/>
          <p:nvPr/>
        </p:nvSpPr>
        <p:spPr>
          <a:xfrm>
            <a:off x="5571067" y="2510631"/>
            <a:ext cx="3804179" cy="84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Τύποι ανθρώπινων σφαλμάτων και οι συνέπειές τους για την ασφάλεια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209542" indent="-228591">
              <a:lnSpc>
                <a:spcPct val="123700"/>
              </a:lnSpc>
              <a:spcBef>
                <a:spcPts val="1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Μέθοδοι για τη μείωση των σφαλμάτων, όπως η απλούστευση των  συστήματα και διαδικασίες.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9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των συστημάτων αναφοράς και διαχείρισης σφαλμάτων.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0" name="Google Shape;1540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31808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11"/>
          <p:cNvSpPr txBox="1"/>
          <p:nvPr/>
        </p:nvSpPr>
        <p:spPr>
          <a:xfrm>
            <a:off x="752474" y="4888441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12"/>
          <p:cNvSpPr/>
          <p:nvPr/>
        </p:nvSpPr>
        <p:spPr>
          <a:xfrm>
            <a:off x="0" y="0"/>
            <a:ext cx="12192000" cy="6921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7" name="Google Shape;1547;p112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548" name="Google Shape;1548;p112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112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112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1" name="Google Shape;1551;p1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2" name="Google Shape;1552;p112"/>
          <p:cNvSpPr txBox="1">
            <a:spLocks noGrp="1"/>
          </p:cNvSpPr>
          <p:nvPr>
            <p:ph type="title"/>
          </p:nvPr>
        </p:nvSpPr>
        <p:spPr>
          <a:xfrm>
            <a:off x="5579004" y="544248"/>
            <a:ext cx="2770717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στη θαλάσσια  κυβερνοασφάλεια</a:t>
            </a:r>
            <a:endParaRPr/>
          </a:p>
        </p:txBody>
      </p:sp>
      <p:sp>
        <p:nvSpPr>
          <p:cNvPr id="1553" name="Google Shape;1553;p112"/>
          <p:cNvSpPr txBox="1"/>
          <p:nvPr/>
        </p:nvSpPr>
        <p:spPr>
          <a:xfrm>
            <a:off x="5576359" y="1282171"/>
            <a:ext cx="2690813" cy="51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00" rIns="0" bIns="0" anchor="t" anchorCtr="0">
            <a:spAutoFit/>
          </a:bodyPr>
          <a:lstStyle/>
          <a:p>
            <a:pPr marL="10583" marR="4233">
              <a:lnSpc>
                <a:spcPct val="107428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Εκπαίδευση για τη μείωση του  ανθρώπινου σφάλματος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4" name="Google Shape;1554;p112"/>
          <p:cNvSpPr txBox="1"/>
          <p:nvPr/>
        </p:nvSpPr>
        <p:spPr>
          <a:xfrm>
            <a:off x="5571067" y="1808956"/>
            <a:ext cx="4116917" cy="154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στοχευμένων προγραμμάτων κατάρτισης στη διευθυνσιοδότηση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συγκεκριμένων ανθρώπινων ευπαθειών.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7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Προσομοίωση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Gamification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Μάθηση με βάση σενάρια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Συνεχής μάθηση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73065" indent="-228591">
              <a:lnSpc>
                <a:spcPct val="123700"/>
              </a:lnSpc>
              <a:spcBef>
                <a:spcPts val="83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σημασία της προσομοίωσης και των ασκήσεων για την ενίσχυση  σωστές συμπεριφορές.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15388" indent="-228591">
              <a:lnSpc>
                <a:spcPct val="91400"/>
              </a:lnSpc>
              <a:spcBef>
                <a:spcPts val="517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Συνεχής βελτίωση των προγραμμάτων εκπαίδευσης με βάση την  ανατροφοδότηση των περιστατικών.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5" name="Google Shape;155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501621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12"/>
          <p:cNvSpPr txBox="1"/>
          <p:nvPr/>
        </p:nvSpPr>
        <p:spPr>
          <a:xfrm>
            <a:off x="752474" y="4657989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13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2" name="Google Shape;1562;p113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563" name="Google Shape;1563;p113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113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113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6" name="Google Shape;1566;p1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7" name="Google Shape;1567;p113"/>
          <p:cNvSpPr txBox="1">
            <a:spLocks noGrp="1"/>
          </p:cNvSpPr>
          <p:nvPr>
            <p:ph type="title"/>
          </p:nvPr>
        </p:nvSpPr>
        <p:spPr>
          <a:xfrm>
            <a:off x="5579004" y="1027377"/>
            <a:ext cx="2770717" cy="37007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Ευπάθεια στη θαλάσσια  κυβερνοασφάλεια</a:t>
            </a:r>
            <a:endParaRPr/>
          </a:p>
        </p:txBody>
      </p:sp>
      <p:sp>
        <p:nvSpPr>
          <p:cNvPr id="1568" name="Google Shape;1568;p113"/>
          <p:cNvSpPr txBox="1"/>
          <p:nvPr/>
        </p:nvSpPr>
        <p:spPr>
          <a:xfrm>
            <a:off x="5571067" y="1839648"/>
            <a:ext cx="4053946" cy="30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97892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Ενίσχυση Ευαισθητοποίηση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9" name="Google Shape;1569;p113"/>
          <p:cNvSpPr txBox="1"/>
          <p:nvPr/>
        </p:nvSpPr>
        <p:spPr>
          <a:xfrm>
            <a:off x="5571067" y="2886339"/>
            <a:ext cx="4107921" cy="161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Η σημασία της επίγνωσης της κατάστασης για την πρόληψη των ανθρώπινων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σφαλμάτων.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2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Endsly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92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Αντίληψη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04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Κατανόηση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99"/>
              </a:spcBef>
              <a:buClr>
                <a:srgbClr val="FFFFFF"/>
              </a:buClr>
              <a:buSzPts val="1050"/>
              <a:buFont typeface="Courier New"/>
              <a:buChar char="o"/>
            </a:pPr>
            <a:r>
              <a:rPr lang="en-US" sz="62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Προβολή</a:t>
            </a:r>
            <a:endParaRPr sz="6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0269" indent="-228591">
              <a:lnSpc>
                <a:spcPct val="91400"/>
              </a:lnSpc>
              <a:spcBef>
                <a:spcPts val="375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Εργαλεία και τεχνολογίες για την υποστήριξη της επίγνωσης της κατάστασης  στην κυβερνοασφάλεια.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6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Επιβεβαιωμένες βιωσιμότητες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91400"/>
              </a:lnSpc>
              <a:spcBef>
                <a:spcPts val="36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Ολοκληρώνω την επίγνωση της κατάστασης στις καθημερινές λειτουργίες και  στη λήψη αποφάσεων.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0" name="Google Shape;1570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923896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13"/>
          <p:cNvSpPr txBox="1"/>
          <p:nvPr/>
        </p:nvSpPr>
        <p:spPr>
          <a:xfrm>
            <a:off x="752474" y="4998244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114"/>
          <p:cNvGrpSpPr/>
          <p:nvPr/>
        </p:nvGrpSpPr>
        <p:grpSpPr>
          <a:xfrm>
            <a:off x="5744368" y="0"/>
            <a:ext cx="4415367" cy="5715000"/>
            <a:chOff x="6893242" y="0"/>
            <a:chExt cx="5298440" cy="6858000"/>
          </a:xfrm>
        </p:grpSpPr>
        <p:sp>
          <p:nvSpPr>
            <p:cNvPr id="1577" name="Google Shape;1577;p11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78" name="Google Shape;1578;p1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6927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9" name="Google Shape;1579;p114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1580" name="Google Shape;1580;p114"/>
          <p:cNvSpPr txBox="1"/>
          <p:nvPr/>
        </p:nvSpPr>
        <p:spPr>
          <a:xfrm>
            <a:off x="752475" y="4931833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114"/>
          <p:cNvSpPr txBox="1"/>
          <p:nvPr/>
        </p:nvSpPr>
        <p:spPr>
          <a:xfrm>
            <a:off x="805391" y="1621896"/>
            <a:ext cx="275378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οργανωτικής κουλτούρας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2" name="Google Shape;1582;p114"/>
          <p:cNvSpPr txBox="1"/>
          <p:nvPr/>
        </p:nvSpPr>
        <p:spPr>
          <a:xfrm>
            <a:off x="577849" y="2095500"/>
            <a:ext cx="4533371" cy="231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Ορισμός και αντίκτυπος της οργανωτικής κουλτούρας στην ασφάλεια στον κυβερνοχώρο.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Χαρακτηριστικά ισχυρής κουλτούρας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Τιμές Lencioni, 2002)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792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Προσκόλληση και συμμόρφωση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46"/>
              </a:spcBef>
              <a:buClr>
                <a:schemeClr val="dk1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την καλλιέργεια θετικής κουλτούρας κυβερνοασφάλειας.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33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Ψυχολογική ασφάλεια στο χώρο εργασίας XXX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115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588" name="Google Shape;1588;p115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89" name="Google Shape;1589;p1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0" name="Google Shape;1590;p115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1591" name="Google Shape;1591;p115"/>
          <p:cNvSpPr txBox="1"/>
          <p:nvPr/>
        </p:nvSpPr>
        <p:spPr>
          <a:xfrm>
            <a:off x="752475" y="4931833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2" name="Google Shape;1592;p115"/>
          <p:cNvSpPr txBox="1"/>
          <p:nvPr/>
        </p:nvSpPr>
        <p:spPr>
          <a:xfrm>
            <a:off x="805391" y="1622954"/>
            <a:ext cx="2207683" cy="3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Αποτελεσματική επικοινωνία  για την κυβερνοασφάλεια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15"/>
          <p:cNvSpPr txBox="1"/>
          <p:nvPr/>
        </p:nvSpPr>
        <p:spPr>
          <a:xfrm>
            <a:off x="652992" y="2575719"/>
            <a:ext cx="4430713" cy="20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Αρχές αποτελεσματικής επικοινωνίας στην κυβερνοασφάλεια.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Ξεπερνώντας τα εμπόδια στην αποτελεσματική επικοινωνία για την κυβερνοασφάλεια.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διαφανούς επικοινωνίας στην αντιμετώπιση περιστατικών.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2400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Δημοσιεύσεις κυβερνοασφάλειας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116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599" name="Google Shape;1599;p116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0" name="Google Shape;1600;p1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1" name="Google Shape;1601;p116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1602" name="Google Shape;1602;p116"/>
          <p:cNvSpPr txBox="1"/>
          <p:nvPr/>
        </p:nvSpPr>
        <p:spPr>
          <a:xfrm>
            <a:off x="752475" y="4985808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116"/>
          <p:cNvSpPr txBox="1"/>
          <p:nvPr/>
        </p:nvSpPr>
        <p:spPr>
          <a:xfrm>
            <a:off x="805391" y="1621896"/>
            <a:ext cx="3457575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Ηγεσία στην κουλτούρα της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4" name="Google Shape;1604;p116"/>
          <p:cNvSpPr txBox="1"/>
          <p:nvPr/>
        </p:nvSpPr>
        <p:spPr>
          <a:xfrm>
            <a:off x="652992" y="2618429"/>
            <a:ext cx="4532842" cy="65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00" rIns="0" bIns="0" anchor="t" anchorCtr="0">
            <a:spAutoFit/>
          </a:bodyPr>
          <a:lstStyle/>
          <a:p>
            <a:pPr marL="86251" indent="-103713">
              <a:buClr>
                <a:srgbClr val="FFB800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Ανάπτυξη ηγεσίας στον τομέα της κυβερνοασφάλειας σε όλα τα επίπεδα της οργάνωσης.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621"/>
              </a:spcBef>
              <a:buClr>
                <a:schemeClr val="dk1"/>
              </a:buClr>
              <a:buSzPts val="1960"/>
              <a:buFont typeface="Arial"/>
              <a:buChar char="•"/>
            </a:pPr>
            <a:r>
              <a:rPr lang="en-US" sz="11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Κάθετα ΚΑΙ οριζόντια</a:t>
            </a: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oogle Shape;1205;p90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206" name="Google Shape;1206;p90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90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90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9" name="Google Shape;1209;p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0" name="Google Shape;1210;p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1" name="Google Shape;1211;p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2" name="Google Shape;1212;p90"/>
          <p:cNvSpPr txBox="1">
            <a:spLocks noGrp="1"/>
          </p:cNvSpPr>
          <p:nvPr>
            <p:ph type="title"/>
          </p:nvPr>
        </p:nvSpPr>
        <p:spPr>
          <a:xfrm>
            <a:off x="729192" y="279665"/>
            <a:ext cx="7270221" cy="13649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CSP002_S_M: παράγοντες της ναυτιλιακής κυβερνοασφάλειας</a:t>
            </a:r>
            <a:endParaRPr/>
          </a:p>
        </p:txBody>
      </p:sp>
      <p:sp>
        <p:nvSpPr>
          <p:cNvPr id="1213" name="Google Shape;1213;p90"/>
          <p:cNvSpPr txBox="1"/>
          <p:nvPr/>
        </p:nvSpPr>
        <p:spPr>
          <a:xfrm>
            <a:off x="1358899" y="977899"/>
            <a:ext cx="3223683" cy="4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27800"/>
              </a:lnSpc>
            </a:pPr>
            <a:r>
              <a:rPr lang="en-US" sz="1125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Στόχοι: Ποιος-Τι-Γιατί πρέπει να το πάρετε αυτό  εκπαίδευση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90"/>
          <p:cNvSpPr txBox="1"/>
          <p:nvPr/>
        </p:nvSpPr>
        <p:spPr>
          <a:xfrm>
            <a:off x="729192" y="1553634"/>
            <a:ext cx="9146117" cy="311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6688" rIns="0" bIns="0" anchor="t" anchorCtr="0">
            <a:spAutoFit/>
          </a:bodyPr>
          <a:lstStyle/>
          <a:p>
            <a:pPr marL="23812"/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o2.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Διοικητική υποστήριξη κατάρτισης: Πότε-Πού-Πώς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o3.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Μαθησιακά αποτελέσματα  </a:t>
            </a: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o4.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Περιγράμματα  κατάρτισης </a:t>
            </a: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o5.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Λεπτομέρειες  ασκήσεων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12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o6.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Πρακτικές πληροφορίες και απαιτήσεις</a:t>
            </a:r>
            <a:endParaRPr sz="1500"/>
          </a:p>
          <a:p>
            <a:pPr marL="23812" marR="6765125">
              <a:lnSpc>
                <a:spcPct val="140100"/>
              </a:lnSpc>
              <a:spcBef>
                <a:spcPts val="392"/>
              </a:spcBef>
            </a:pPr>
            <a:r>
              <a:rPr lang="en-US" sz="2625" baseline="3000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o7. </a:t>
            </a:r>
            <a:r>
              <a:rPr lang="en-US" sz="120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Πληροφορίες εγγραφής και επαφές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641">
              <a:spcBef>
                <a:spcPts val="1033"/>
              </a:spcBef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90"/>
          <p:cNvSpPr txBox="1"/>
          <p:nvPr/>
        </p:nvSpPr>
        <p:spPr>
          <a:xfrm>
            <a:off x="764646" y="1138767"/>
            <a:ext cx="345017" cy="279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o1.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117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610" name="Google Shape;1610;p117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1" name="Google Shape;1611;p1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2" name="Google Shape;1612;p117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935538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Οργανωσιακή κουλτούρα, επικοινωνία και  κυβερνοασφάλεια</a:t>
            </a:r>
            <a:endParaRPr/>
          </a:p>
        </p:txBody>
      </p:sp>
      <p:sp>
        <p:nvSpPr>
          <p:cNvPr id="1613" name="Google Shape;1613;p117"/>
          <p:cNvSpPr txBox="1"/>
          <p:nvPr/>
        </p:nvSpPr>
        <p:spPr>
          <a:xfrm>
            <a:off x="805391" y="1621896"/>
            <a:ext cx="3647017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Προώθηση της συνεργασίας και της εμπιστοσύνης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4" name="Google Shape;1614;p117"/>
          <p:cNvSpPr txBox="1"/>
          <p:nvPr/>
        </p:nvSpPr>
        <p:spPr>
          <a:xfrm>
            <a:off x="713731" y="2170906"/>
            <a:ext cx="5194829" cy="261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688" rIns="0" bIns="0" anchor="t" anchorCtr="0">
            <a:spAutoFit/>
          </a:bodyPr>
          <a:lstStyle/>
          <a:p>
            <a:pPr marL="86779" marR="422258" indent="-74703">
              <a:lnSpc>
                <a:spcPct val="81900"/>
              </a:lnSpc>
              <a:buClr>
                <a:srgbClr val="FFB800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Ορισμός της συνεργασίας και της εμπιστοσύνης: </a:t>
            </a:r>
            <a:r>
              <a:rPr lang="en-US" sz="833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συνεργασία στον ναυτιλιακό τομέα περιλαμβάνει την  ανταλλαγή πληροφοριών, πόρων και βέλτιστων για την ενίσχυση της συλλογικής άμυνας στον κυβερνοχώρο. Η  εμπιστοσύνη στηρίζει αυτές τις συνεργατικές προσπάθειες, διασφαλίζοντας ότι οι κοινές πληροφορίες είναι  αξιόπιστες και ότι οι εταίροι θα ενεργούν υπεύθυνα με τα κοινά δεδομένα και τις γνώσεις.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4703">
              <a:buClr>
                <a:srgbClr val="FFB800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σημασία της εμπιστοσύνης και της συνεργατικής προσέγγισης στις προσπάθειες για την ασφάλεια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362"/>
              </a:spcBef>
              <a:buClr>
                <a:schemeClr val="dk1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Ανταλλαγή πληροφοριών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517"/>
              </a:spcBef>
              <a:buClr>
                <a:schemeClr val="dk1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Κοινές ασκήσεις κυβερνοασφάλειας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21"/>
              </a:spcBef>
              <a:buClr>
                <a:schemeClr val="dk1"/>
              </a:buClr>
              <a:buSzPts val="1600"/>
            </a:pP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4703">
              <a:spcBef>
                <a:spcPts val="4"/>
              </a:spcBef>
              <a:buClr>
                <a:srgbClr val="FFB800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Τεχνικές για την οικοδόμηση εμπιστοσύνης εντός και μεταξύ ομάδων.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30187" lvl="1" indent="-152394">
              <a:spcBef>
                <a:spcPts val="346"/>
              </a:spcBef>
              <a:buClr>
                <a:schemeClr val="dk1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Συμμαχίες, συμπράξεις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5" lvl="1">
              <a:spcBef>
                <a:spcPts val="33"/>
              </a:spcBef>
              <a:buClr>
                <a:schemeClr val="dk1"/>
              </a:buClr>
              <a:buSzPts val="1600"/>
            </a:pP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4703">
              <a:buClr>
                <a:srgbClr val="FFB800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Συνεργατικές προσεγγίσεις για την επίλυση προβλημάτων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600"/>
            </a:pPr>
            <a:endParaRPr sz="13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048237" indent="-74703">
              <a:lnSpc>
                <a:spcPct val="81900"/>
              </a:lnSpc>
              <a:buClr>
                <a:srgbClr val="FFB800"/>
              </a:buClr>
              <a:buSzPts val="1412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Έργο διατμηματικής συνεργασίας που ενίσχυσε τη συνολική  κατάσταση της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1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0" name="Google Shape;1620;p118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621" name="Google Shape;1621;p118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118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118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4" name="Google Shape;1624;p1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5" name="Google Shape;1625;p118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1626" name="Google Shape;1626;p118"/>
          <p:cNvSpPr txBox="1"/>
          <p:nvPr/>
        </p:nvSpPr>
        <p:spPr>
          <a:xfrm>
            <a:off x="5571067" y="1473994"/>
            <a:ext cx="3654425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Διατομεακή ασφάλεια στον κυβερνοχώρο  Προκλήσεις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7" name="Google Shape;1627;p118"/>
          <p:cNvSpPr txBox="1"/>
          <p:nvPr/>
        </p:nvSpPr>
        <p:spPr>
          <a:xfrm>
            <a:off x="5571067" y="2228056"/>
            <a:ext cx="3393545" cy="93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Προκλήσεις και ευκαιρίες στη διατομεακή συνεργασία στον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τομέα της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67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Λιμάνι του Σαν Ντιέγκο 2018)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42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της διαλειτουργικότητας και των κοινών προτύπων.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62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ENISA (Ευκή Υπηρεσία Κυβερνοασφάλειας)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46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αποτελεσματική διατομεακή επικοινωνία.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8" name="Google Shape;1628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357422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p118"/>
          <p:cNvSpPr txBox="1"/>
          <p:nvPr/>
        </p:nvSpPr>
        <p:spPr>
          <a:xfrm>
            <a:off x="752474" y="4528608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1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5" name="Google Shape;1635;p119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636" name="Google Shape;1636;p119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37" name="Google Shape;1637;p1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8" name="Google Shape;1638;p119"/>
          <p:cNvSpPr txBox="1">
            <a:spLocks noGrp="1"/>
          </p:cNvSpPr>
          <p:nvPr>
            <p:ph type="title"/>
          </p:nvPr>
        </p:nvSpPr>
        <p:spPr>
          <a:xfrm>
            <a:off x="5579004" y="661723"/>
            <a:ext cx="4222750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συνεργατική δράση  σε όλους τους τομείς</a:t>
            </a:r>
            <a:endParaRPr/>
          </a:p>
        </p:txBody>
      </p:sp>
      <p:sp>
        <p:nvSpPr>
          <p:cNvPr id="1639" name="Google Shape;1639;p119"/>
          <p:cNvSpPr txBox="1"/>
          <p:nvPr/>
        </p:nvSpPr>
        <p:spPr>
          <a:xfrm>
            <a:off x="752474" y="4528608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0" name="Google Shape;1640;p119"/>
          <p:cNvSpPr txBox="1"/>
          <p:nvPr/>
        </p:nvSpPr>
        <p:spPr>
          <a:xfrm>
            <a:off x="5571067" y="1473994"/>
            <a:ext cx="1733550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Κτίριο συνεργατικό  Δίκτυα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1" name="Google Shape;1641;p119"/>
          <p:cNvSpPr txBox="1"/>
          <p:nvPr/>
        </p:nvSpPr>
        <p:spPr>
          <a:xfrm>
            <a:off x="5571067" y="2228056"/>
            <a:ext cx="3665538" cy="134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των επαγγελματικών δικτύων και συμμαχιών στην ενίσχυση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της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19621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Οφέλη των συμπράξεων δημόσιου και ιδιωτικού τομέα σε  πρωτοβουλίες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583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ESCO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chemeClr val="dk1"/>
              </a:buClr>
              <a:buSzPts val="1150"/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720167" indent="-228591">
              <a:lnSpc>
                <a:spcPct val="91400"/>
              </a:lnSpc>
              <a:spcBef>
                <a:spcPts val="4"/>
              </a:spcBef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Αξιοποίηση της εμπειρογνωμοσύνης σε διάφορους  τομείς για ολοκληρωμένες λύσεις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47" name="Google Shape;1647;p120"/>
          <p:cNvGrpSpPr/>
          <p:nvPr/>
        </p:nvGrpSpPr>
        <p:grpSpPr>
          <a:xfrm>
            <a:off x="0" y="0"/>
            <a:ext cx="4741333" cy="5715000"/>
            <a:chOff x="0" y="0"/>
            <a:chExt cx="5689599" cy="6858000"/>
          </a:xfrm>
        </p:grpSpPr>
        <p:sp>
          <p:nvSpPr>
            <p:cNvPr id="1648" name="Google Shape;1648;p120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49" name="Google Shape;1649;p1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6895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0" name="Google Shape;1650;p120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1651" name="Google Shape;1651;p120"/>
          <p:cNvSpPr txBox="1"/>
          <p:nvPr/>
        </p:nvSpPr>
        <p:spPr>
          <a:xfrm>
            <a:off x="752474" y="4528608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2" name="Google Shape;1652;p120"/>
          <p:cNvSpPr txBox="1"/>
          <p:nvPr/>
        </p:nvSpPr>
        <p:spPr>
          <a:xfrm>
            <a:off x="5571067" y="1473994"/>
            <a:ext cx="2282296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Συνεργατικό περιστατικό  Απάντηση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120"/>
          <p:cNvSpPr txBox="1"/>
          <p:nvPr/>
        </p:nvSpPr>
        <p:spPr>
          <a:xfrm>
            <a:off x="5571067" y="2228056"/>
            <a:ext cx="2983971" cy="165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Αρχές του συνεργατικού σχεδιασμού αντιμετώπισης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συμβάντων.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Σημασία των ξεκάθαρων ρόλων και της επικοινωνίας  κανάλια κατά τη διάρκεια περιστατικών.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  <a:buClr>
                <a:schemeClr val="dk1"/>
              </a:buClr>
              <a:buSzPts val="1350"/>
            </a:pP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Οφέλη από κοινές ασκήσεις και προσομοιώσεις.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417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Λήψη αποφάσεων υπό πίεση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271"/>
              </a:spcBef>
              <a:buClr>
                <a:srgbClr val="FFFFFF"/>
              </a:buClr>
              <a:buSzPts val="1200"/>
              <a:buFont typeface="Courier New"/>
              <a:buChar char="o"/>
            </a:pPr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Πολιτιστικές πτυχές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chemeClr val="dk1"/>
              </a:buClr>
              <a:buSzPts val="1050"/>
            </a:pP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Ασπίδες κλειδωμένες και θαλάσσια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2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9" name="Google Shape;1659;p121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660" name="Google Shape;1660;p121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1" name="Google Shape;1661;p1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2" name="Google Shape;1662;p121"/>
          <p:cNvSpPr txBox="1">
            <a:spLocks noGrp="1"/>
          </p:cNvSpPr>
          <p:nvPr>
            <p:ph type="title"/>
          </p:nvPr>
        </p:nvSpPr>
        <p:spPr>
          <a:xfrm>
            <a:off x="2600324" y="661723"/>
            <a:ext cx="6991350" cy="22382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298914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Επικοινωνία και συνεργασία σε  όλους τους τομείς</a:t>
            </a:r>
            <a:endParaRPr/>
          </a:p>
        </p:txBody>
      </p:sp>
      <p:sp>
        <p:nvSpPr>
          <p:cNvPr id="1663" name="Google Shape;1663;p121"/>
          <p:cNvSpPr txBox="1"/>
          <p:nvPr/>
        </p:nvSpPr>
        <p:spPr>
          <a:xfrm>
            <a:off x="752474" y="4528608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121"/>
          <p:cNvSpPr txBox="1"/>
          <p:nvPr/>
        </p:nvSpPr>
        <p:spPr>
          <a:xfrm>
            <a:off x="5571067" y="1473994"/>
            <a:ext cx="2655888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Ξεπερνώντας τα εμπόδια στην  Συνεργασία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121"/>
          <p:cNvSpPr txBox="1"/>
          <p:nvPr/>
        </p:nvSpPr>
        <p:spPr>
          <a:xfrm>
            <a:off x="5571067" y="2228056"/>
            <a:ext cx="3368146" cy="162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Συνήθη εμπόδια στην αποτελεσματική συνεργασία στον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τομέα της κυβερνοασφάλειας και πώς να τα ξεπεράσετε.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8744" marR="4233" indent="-148161">
              <a:lnSpc>
                <a:spcPct val="124100"/>
              </a:lnSpc>
              <a:buClr>
                <a:srgbClr val="FFB800"/>
              </a:buClr>
              <a:buSzPts val="2520"/>
              <a:buFont typeface="Courier New"/>
              <a:buChar char="o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εμπιστοσύνης και της διαφάνειας στη συνεργασία  προσπάθειες.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600580" indent="-228591">
              <a:lnSpc>
                <a:spcPct val="91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Βέλτιστες πρακτικές για τη διατήρηση μακροχρόνιων  συνεργατικών σχέσεων.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300"/>
            </a:pPr>
            <a:endParaRPr sz="108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Περιστατικό στο λιμάνι του Σαν Ντιέγκο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0" name="Google Shape;1670;p122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671" name="Google Shape;1671;p122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72" name="Google Shape;1672;p1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73" name="Google Shape;1673;p122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350933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λειτουργικό  και τακτικό επίπεδο</a:t>
            </a:r>
            <a:endParaRPr/>
          </a:p>
        </p:txBody>
      </p:sp>
      <p:sp>
        <p:nvSpPr>
          <p:cNvPr id="1674" name="Google Shape;1674;p122"/>
          <p:cNvSpPr txBox="1"/>
          <p:nvPr/>
        </p:nvSpPr>
        <p:spPr>
          <a:xfrm>
            <a:off x="752475" y="4871243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5" name="Google Shape;1675;p122"/>
          <p:cNvSpPr txBox="1"/>
          <p:nvPr/>
        </p:nvSpPr>
        <p:spPr>
          <a:xfrm>
            <a:off x="805391" y="1621896"/>
            <a:ext cx="2417763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Λήψη στρατηγικών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6" name="Google Shape;1676;p122"/>
          <p:cNvSpPr txBox="1"/>
          <p:nvPr/>
        </p:nvSpPr>
        <p:spPr>
          <a:xfrm>
            <a:off x="652992" y="2644510"/>
            <a:ext cx="4887913" cy="1318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Επισκόπηση της λήψης στρατηγικών αποφάσεων στον τομέα της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005906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Μακροπρόθεσμος σχεδιασμός και ανάπτυξη λογισμικού για ισχυρά πλαίσια 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9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spcBef>
                <a:spcPts val="4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Ολοκλήρωση της ασφάλειας στον κυβερνοχώρο στη συνολική επιχειρηματική στρατηγική.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746095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απόφαση μιας ναυτιλιακής εταιρείας να  υιοθετήσει μια αρχιτεκτονική μηδενικής εμπιστοσύνης.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123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682" name="Google Shape;1682;p12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3" name="Google Shape;1683;p1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4" name="Google Shape;1684;p123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004204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 επιχειρησιακό και τακτικό επίπεδο</a:t>
            </a:r>
            <a:endParaRPr/>
          </a:p>
        </p:txBody>
      </p:sp>
      <p:sp>
        <p:nvSpPr>
          <p:cNvPr id="1685" name="Google Shape;1685;p123"/>
          <p:cNvSpPr txBox="1"/>
          <p:nvPr/>
        </p:nvSpPr>
        <p:spPr>
          <a:xfrm>
            <a:off x="752475" y="4871243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23"/>
          <p:cNvSpPr txBox="1"/>
          <p:nvPr/>
        </p:nvSpPr>
        <p:spPr>
          <a:xfrm>
            <a:off x="805391" y="1621896"/>
            <a:ext cx="237013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Λειτουργικό Λήψη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123"/>
          <p:cNvSpPr txBox="1"/>
          <p:nvPr/>
        </p:nvSpPr>
        <p:spPr>
          <a:xfrm>
            <a:off x="652992" y="2644246"/>
            <a:ext cx="4386792" cy="152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718580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των λειτουργικών αποφάσεων στη διατήρηση της καθημερινής  ασφάλειας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Λειτουργικές αντιδράσεις σε εντοπισμένες απειλές και Ευπάθειες.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985269" indent="-76197">
              <a:lnSpc>
                <a:spcPct val="141300"/>
              </a:lnSpc>
              <a:spcBef>
                <a:spcPts val="1071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Συντονισμός μεταξύ των ομάδων κυβερνοασφάλειας και άλλων  λειτουργικά τμήματα.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000"/>
            </a:pP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spcBef>
                <a:spcPts val="508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Μια λειτουργική απόφαση για την απομόνωση  ενός παραβιασμένου συστήματος σε πλοίο, αποτρέποντας μια παραβίαση.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2" name="Google Shape;1692;p124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693" name="Google Shape;1693;p12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94" name="Google Shape;1694;p1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5" name="Google Shape;1695;p124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4004204" cy="44320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 επιχειρησιακό και τακτικό επίπεδο</a:t>
            </a:r>
            <a:endParaRPr/>
          </a:p>
        </p:txBody>
      </p:sp>
      <p:sp>
        <p:nvSpPr>
          <p:cNvPr id="1696" name="Google Shape;1696;p124"/>
          <p:cNvSpPr txBox="1"/>
          <p:nvPr/>
        </p:nvSpPr>
        <p:spPr>
          <a:xfrm>
            <a:off x="752475" y="4756414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7" name="Google Shape;1697;p124"/>
          <p:cNvSpPr txBox="1"/>
          <p:nvPr/>
        </p:nvSpPr>
        <p:spPr>
          <a:xfrm>
            <a:off x="805391" y="1621896"/>
            <a:ext cx="212883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Λήψη τακτικών αποφάσεων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8" name="Google Shape;1698;p124"/>
          <p:cNvSpPr txBox="1"/>
          <p:nvPr/>
        </p:nvSpPr>
        <p:spPr>
          <a:xfrm>
            <a:off x="652992" y="2644246"/>
            <a:ext cx="3902075" cy="157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228591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Φύση των τακτικών αποφάσεων για την αντιμετώπιση άμεσων απειλών 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69847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Εργαλεία και τεχνικές για την αποτελεσματική λήψη τακτικών αποφάσεων,  συμπεριλαμβανομένων των ομάδων αντιμετώπισης περιστατικών και των  πληροφοριών για απειλές σε πραγματικό χρόνο.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251" indent="-75668">
              <a:spcBef>
                <a:spcPts val="4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Σημασία της ευελιξίας και της ευλυγισίας στις τακτικές αποφάσεις.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Ταχεία τακτική αντίδραση σε επίθεση  Ransomware στο σύστημα διαχείρισης φορτίου ενός λιμανιού.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3" name="Google Shape;1703;p125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704" name="Google Shape;1704;p125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05" name="Google Shape;1705;p1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6" name="Google Shape;1706;p125"/>
          <p:cNvSpPr txBox="1">
            <a:spLocks noGrp="1"/>
          </p:cNvSpPr>
          <p:nvPr>
            <p:ph type="title"/>
          </p:nvPr>
        </p:nvSpPr>
        <p:spPr>
          <a:xfrm>
            <a:off x="729192" y="702469"/>
            <a:ext cx="5350933" cy="29695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Λήψη αποφάσεων σε στρατηγικό, λειτουργικό  και τακτικό επίπεδο</a:t>
            </a:r>
            <a:endParaRPr/>
          </a:p>
        </p:txBody>
      </p:sp>
      <p:sp>
        <p:nvSpPr>
          <p:cNvPr id="1707" name="Google Shape;1707;p125"/>
          <p:cNvSpPr txBox="1"/>
          <p:nvPr/>
        </p:nvSpPr>
        <p:spPr>
          <a:xfrm>
            <a:off x="752475" y="4579143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25"/>
          <p:cNvSpPr txBox="1"/>
          <p:nvPr/>
        </p:nvSpPr>
        <p:spPr>
          <a:xfrm>
            <a:off x="805391" y="1621896"/>
            <a:ext cx="2816225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Ολοκλήρωση των επιπέδων απόφασης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125"/>
          <p:cNvSpPr txBox="1"/>
          <p:nvPr/>
        </p:nvSpPr>
        <p:spPr>
          <a:xfrm>
            <a:off x="652992" y="2644246"/>
            <a:ext cx="4287838" cy="144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491047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Διασφάλιση της συνεκτικότητας και της ευθυγράμμισης μεταξύ των  στρατηγικών, λειτουργικών και τακτικών επιπέδων λήψης αποφάσεων.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Μηχανισμοί ανατροφοδότησης και μάθησης σε όλα τα επίπεδα λήψης αποφάσεων.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4340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 γεφύρωση των διαφορών μεταξύ των διαφόρων επιπέδων  λήψης αποφάσεων.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Ολοκληρωμένο πλαίσιο λογισμικού που  ενεργοποιούσε την αδιάλειπτη αντίδραση σε μια συντονισμένη κυβερνο-φυσική  επίθεση.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1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5" name="Google Shape;1715;p126"/>
          <p:cNvGrpSpPr/>
          <p:nvPr/>
        </p:nvGrpSpPr>
        <p:grpSpPr>
          <a:xfrm>
            <a:off x="1" y="168274"/>
            <a:ext cx="4867274" cy="5546725"/>
            <a:chOff x="0" y="201929"/>
            <a:chExt cx="5840729" cy="6656070"/>
          </a:xfrm>
        </p:grpSpPr>
        <p:sp>
          <p:nvSpPr>
            <p:cNvPr id="1716" name="Google Shape;1716;p126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7" name="Google Shape;1717;p1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01929"/>
              <a:ext cx="5840729" cy="66560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8" name="Google Shape;1718;p126"/>
          <p:cNvSpPr txBox="1">
            <a:spLocks noGrp="1"/>
          </p:cNvSpPr>
          <p:nvPr>
            <p:ph type="title"/>
          </p:nvPr>
        </p:nvSpPr>
        <p:spPr>
          <a:xfrm>
            <a:off x="5579004" y="296068"/>
            <a:ext cx="3605742" cy="58946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 το ναυτιλιακό  προσωπικό</a:t>
            </a:r>
            <a:endParaRPr/>
          </a:p>
        </p:txBody>
      </p:sp>
      <p:sp>
        <p:nvSpPr>
          <p:cNvPr id="1719" name="Google Shape;1719;p126"/>
          <p:cNvSpPr txBox="1"/>
          <p:nvPr/>
        </p:nvSpPr>
        <p:spPr>
          <a:xfrm>
            <a:off x="5571067" y="1632744"/>
            <a:ext cx="2447925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Σημασία της κατάρτισης και  Ευαισθητοποίηση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0" name="Google Shape;1720;p126"/>
          <p:cNvSpPr txBox="1"/>
          <p:nvPr/>
        </p:nvSpPr>
        <p:spPr>
          <a:xfrm>
            <a:off x="5571067" y="2387335"/>
            <a:ext cx="3677708" cy="150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325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κρίσιμος ρόλος της συνεχούς κατάρτισης και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>
              <a:lnSpc>
                <a:spcPct val="114500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ευαισθητοποίησης στη θαλάσσια κυβερνοασφάλεια.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"/>
              </a:spcBef>
            </a:pP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1241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Στοιχεία αποτελεσματικής κατάρτισης σε θέματα κυβερνοασφάλειας  προγραμματίζω για το ναυτικό προσωπικό.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7623" indent="-228591">
              <a:lnSpc>
                <a:spcPct val="94400"/>
              </a:lnSpc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αντίκτυπος των προγραμμάτων ευαισθητοποίησης στη μείωση  του ανθρώπινου λάθους και στην ενίσχυση της κουλτούρας  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300"/>
            </a:pPr>
            <a:endParaRPr sz="108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400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IMO, NIS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126"/>
          <p:cNvSpPr txBox="1"/>
          <p:nvPr/>
        </p:nvSpPr>
        <p:spPr>
          <a:xfrm>
            <a:off x="752474" y="4780492"/>
            <a:ext cx="504031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91"/>
          <p:cNvSpPr/>
          <p:nvPr/>
        </p:nvSpPr>
        <p:spPr>
          <a:xfrm>
            <a:off x="0" y="0"/>
            <a:ext cx="12192000" cy="69215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1" name="Google Shape;1221;p91"/>
          <p:cNvGrpSpPr/>
          <p:nvPr/>
        </p:nvGrpSpPr>
        <p:grpSpPr>
          <a:xfrm>
            <a:off x="6349105" y="-577851"/>
            <a:ext cx="2791883" cy="5698067"/>
            <a:chOff x="7549515" y="8889"/>
            <a:chExt cx="3350260" cy="6837680"/>
          </a:xfrm>
        </p:grpSpPr>
        <p:sp>
          <p:nvSpPr>
            <p:cNvPr id="1222" name="Google Shape;1222;p91"/>
            <p:cNvSpPr/>
            <p:nvPr/>
          </p:nvSpPr>
          <p:spPr>
            <a:xfrm>
              <a:off x="8359775" y="8889"/>
              <a:ext cx="2540000" cy="6837680"/>
            </a:xfrm>
            <a:custGeom>
              <a:avLst/>
              <a:gdLst/>
              <a:ahLst/>
              <a:cxnLst/>
              <a:rect l="l" t="t" r="r" b="b"/>
              <a:pathLst>
                <a:path w="2540000" h="6837680" extrusionOk="0">
                  <a:moveTo>
                    <a:pt x="1145222" y="3148329"/>
                  </a:moveTo>
                  <a:lnTo>
                    <a:pt x="1098232" y="3154679"/>
                  </a:lnTo>
                  <a:lnTo>
                    <a:pt x="1055052" y="3172777"/>
                  </a:lnTo>
                  <a:lnTo>
                    <a:pt x="1017904" y="3201034"/>
                  </a:lnTo>
                  <a:lnTo>
                    <a:pt x="989012" y="3238182"/>
                  </a:lnTo>
                  <a:lnTo>
                    <a:pt x="970279" y="3283584"/>
                  </a:lnTo>
                  <a:lnTo>
                    <a:pt x="579120" y="4728845"/>
                  </a:lnTo>
                  <a:lnTo>
                    <a:pt x="5079" y="6820852"/>
                  </a:lnTo>
                  <a:lnTo>
                    <a:pt x="1270" y="6833552"/>
                  </a:lnTo>
                  <a:lnTo>
                    <a:pt x="0" y="6837362"/>
                  </a:lnTo>
                  <a:lnTo>
                    <a:pt x="26352" y="6837362"/>
                  </a:lnTo>
                  <a:lnTo>
                    <a:pt x="604520" y="4736464"/>
                  </a:lnTo>
                  <a:lnTo>
                    <a:pt x="995679" y="3291204"/>
                  </a:lnTo>
                  <a:lnTo>
                    <a:pt x="1016317" y="3245167"/>
                  </a:lnTo>
                  <a:lnTo>
                    <a:pt x="1049337" y="3209289"/>
                  </a:lnTo>
                  <a:lnTo>
                    <a:pt x="1091247" y="3185159"/>
                  </a:lnTo>
                  <a:lnTo>
                    <a:pt x="1138554" y="3174682"/>
                  </a:lnTo>
                  <a:lnTo>
                    <a:pt x="1239837" y="3174682"/>
                  </a:lnTo>
                  <a:lnTo>
                    <a:pt x="1193482" y="3154679"/>
                  </a:lnTo>
                  <a:lnTo>
                    <a:pt x="1145222" y="3148329"/>
                  </a:lnTo>
                  <a:close/>
                </a:path>
                <a:path w="2540000" h="6837680" extrusionOk="0">
                  <a:moveTo>
                    <a:pt x="1239837" y="3174682"/>
                  </a:moveTo>
                  <a:lnTo>
                    <a:pt x="1138554" y="3174682"/>
                  </a:lnTo>
                  <a:lnTo>
                    <a:pt x="1188720" y="3179762"/>
                  </a:lnTo>
                  <a:lnTo>
                    <a:pt x="1243329" y="3207067"/>
                  </a:lnTo>
                  <a:lnTo>
                    <a:pt x="1283334" y="3253104"/>
                  </a:lnTo>
                  <a:lnTo>
                    <a:pt x="1303020" y="3311207"/>
                  </a:lnTo>
                  <a:lnTo>
                    <a:pt x="1303654" y="3342004"/>
                  </a:lnTo>
                  <a:lnTo>
                    <a:pt x="1298257" y="3373119"/>
                  </a:lnTo>
                  <a:lnTo>
                    <a:pt x="1041082" y="4324667"/>
                  </a:lnTo>
                  <a:lnTo>
                    <a:pt x="1034415" y="4373245"/>
                  </a:lnTo>
                  <a:lnTo>
                    <a:pt x="1041082" y="4420234"/>
                  </a:lnTo>
                  <a:lnTo>
                    <a:pt x="1058862" y="4463414"/>
                  </a:lnTo>
                  <a:lnTo>
                    <a:pt x="1060450" y="4465320"/>
                  </a:lnTo>
                  <a:lnTo>
                    <a:pt x="705167" y="5788659"/>
                  </a:lnTo>
                  <a:lnTo>
                    <a:pt x="699134" y="5824220"/>
                  </a:lnTo>
                  <a:lnTo>
                    <a:pt x="700404" y="5859780"/>
                  </a:lnTo>
                  <a:lnTo>
                    <a:pt x="708342" y="5894070"/>
                  </a:lnTo>
                  <a:lnTo>
                    <a:pt x="743267" y="5956299"/>
                  </a:lnTo>
                  <a:lnTo>
                    <a:pt x="798195" y="5998845"/>
                  </a:lnTo>
                  <a:lnTo>
                    <a:pt x="865504" y="6017577"/>
                  </a:lnTo>
                  <a:lnTo>
                    <a:pt x="877252" y="6017895"/>
                  </a:lnTo>
                  <a:lnTo>
                    <a:pt x="923290" y="6011545"/>
                  </a:lnTo>
                  <a:lnTo>
                    <a:pt x="965517" y="5993764"/>
                  </a:lnTo>
                  <a:lnTo>
                    <a:pt x="967158" y="5992495"/>
                  </a:lnTo>
                  <a:lnTo>
                    <a:pt x="885825" y="5992495"/>
                  </a:lnTo>
                  <a:lnTo>
                    <a:pt x="836929" y="5987097"/>
                  </a:lnTo>
                  <a:lnTo>
                    <a:pt x="782954" y="5960427"/>
                  </a:lnTo>
                  <a:lnTo>
                    <a:pt x="744220" y="5914072"/>
                  </a:lnTo>
                  <a:lnTo>
                    <a:pt x="724852" y="5856605"/>
                  </a:lnTo>
                  <a:lnTo>
                    <a:pt x="723900" y="5825807"/>
                  </a:lnTo>
                  <a:lnTo>
                    <a:pt x="728979" y="5795009"/>
                  </a:lnTo>
                  <a:lnTo>
                    <a:pt x="1079817" y="4491037"/>
                  </a:lnTo>
                  <a:lnTo>
                    <a:pt x="1116845" y="4491037"/>
                  </a:lnTo>
                  <a:lnTo>
                    <a:pt x="1094422" y="4470399"/>
                  </a:lnTo>
                  <a:lnTo>
                    <a:pt x="1088390" y="4459922"/>
                  </a:lnTo>
                  <a:lnTo>
                    <a:pt x="1096762" y="4428807"/>
                  </a:lnTo>
                  <a:lnTo>
                    <a:pt x="1070292" y="4428807"/>
                  </a:lnTo>
                  <a:lnTo>
                    <a:pt x="1070292" y="4428489"/>
                  </a:lnTo>
                  <a:lnTo>
                    <a:pt x="1059815" y="4380864"/>
                  </a:lnTo>
                  <a:lnTo>
                    <a:pt x="1064895" y="4330699"/>
                  </a:lnTo>
                  <a:lnTo>
                    <a:pt x="1322387" y="3379469"/>
                  </a:lnTo>
                  <a:lnTo>
                    <a:pt x="1328420" y="3344227"/>
                  </a:lnTo>
                  <a:lnTo>
                    <a:pt x="1327150" y="3311207"/>
                  </a:lnTo>
                  <a:lnTo>
                    <a:pt x="1327150" y="3308667"/>
                  </a:lnTo>
                  <a:lnTo>
                    <a:pt x="1319212" y="3273742"/>
                  </a:lnTo>
                  <a:lnTo>
                    <a:pt x="1283970" y="3210877"/>
                  </a:lnTo>
                  <a:lnTo>
                    <a:pt x="1239837" y="3174682"/>
                  </a:lnTo>
                  <a:close/>
                </a:path>
                <a:path w="2540000" h="6837680" extrusionOk="0">
                  <a:moveTo>
                    <a:pt x="1455737" y="4372609"/>
                  </a:moveTo>
                  <a:lnTo>
                    <a:pt x="1429384" y="4372609"/>
                  </a:lnTo>
                  <a:lnTo>
                    <a:pt x="1025207" y="5876924"/>
                  </a:lnTo>
                  <a:lnTo>
                    <a:pt x="1005204" y="5922645"/>
                  </a:lnTo>
                  <a:lnTo>
                    <a:pt x="973137" y="5958522"/>
                  </a:lnTo>
                  <a:lnTo>
                    <a:pt x="932179" y="5982334"/>
                  </a:lnTo>
                  <a:lnTo>
                    <a:pt x="885825" y="5992495"/>
                  </a:lnTo>
                  <a:lnTo>
                    <a:pt x="967158" y="5992495"/>
                  </a:lnTo>
                  <a:lnTo>
                    <a:pt x="1002029" y="5965507"/>
                  </a:lnTo>
                  <a:lnTo>
                    <a:pt x="1030604" y="5928359"/>
                  </a:lnTo>
                  <a:lnTo>
                    <a:pt x="1049020" y="5883274"/>
                  </a:lnTo>
                  <a:lnTo>
                    <a:pt x="1455737" y="4372609"/>
                  </a:lnTo>
                  <a:close/>
                </a:path>
                <a:path w="2540000" h="6837680" extrusionOk="0">
                  <a:moveTo>
                    <a:pt x="1116845" y="4491037"/>
                  </a:moveTo>
                  <a:lnTo>
                    <a:pt x="1079817" y="4491037"/>
                  </a:lnTo>
                  <a:lnTo>
                    <a:pt x="1087120" y="4500562"/>
                  </a:lnTo>
                  <a:lnTo>
                    <a:pt x="1124584" y="4529455"/>
                  </a:lnTo>
                  <a:lnTo>
                    <a:pt x="1169670" y="4548187"/>
                  </a:lnTo>
                  <a:lnTo>
                    <a:pt x="1221104" y="4554220"/>
                  </a:lnTo>
                  <a:lnTo>
                    <a:pt x="1270952" y="4545964"/>
                  </a:lnTo>
                  <a:lnTo>
                    <a:pt x="1305877" y="4529772"/>
                  </a:lnTo>
                  <a:lnTo>
                    <a:pt x="1219834" y="4529772"/>
                  </a:lnTo>
                  <a:lnTo>
                    <a:pt x="1176020" y="4524057"/>
                  </a:lnTo>
                  <a:lnTo>
                    <a:pt x="1130300" y="4503420"/>
                  </a:lnTo>
                  <a:lnTo>
                    <a:pt x="1116845" y="4491037"/>
                  </a:lnTo>
                  <a:close/>
                </a:path>
                <a:path w="2540000" h="6837680" extrusionOk="0">
                  <a:moveTo>
                    <a:pt x="2526665" y="0"/>
                  </a:moveTo>
                  <a:lnTo>
                    <a:pt x="2513329" y="0"/>
                  </a:lnTo>
                  <a:lnTo>
                    <a:pt x="1698222" y="3172777"/>
                  </a:lnTo>
                  <a:lnTo>
                    <a:pt x="1358900" y="4439602"/>
                  </a:lnTo>
                  <a:lnTo>
                    <a:pt x="1334452" y="4476749"/>
                  </a:lnTo>
                  <a:lnTo>
                    <a:pt x="1301432" y="4505007"/>
                  </a:lnTo>
                  <a:lnTo>
                    <a:pt x="1262379" y="4523105"/>
                  </a:lnTo>
                  <a:lnTo>
                    <a:pt x="1219834" y="4529772"/>
                  </a:lnTo>
                  <a:lnTo>
                    <a:pt x="1305877" y="4529772"/>
                  </a:lnTo>
                  <a:lnTo>
                    <a:pt x="1316354" y="4525009"/>
                  </a:lnTo>
                  <a:lnTo>
                    <a:pt x="1354454" y="4491989"/>
                  </a:lnTo>
                  <a:lnTo>
                    <a:pt x="1383029" y="4448174"/>
                  </a:lnTo>
                  <a:lnTo>
                    <a:pt x="1383029" y="4446905"/>
                  </a:lnTo>
                  <a:lnTo>
                    <a:pt x="1722437" y="3178492"/>
                  </a:lnTo>
                  <a:lnTo>
                    <a:pt x="2540000" y="1269"/>
                  </a:lnTo>
                  <a:lnTo>
                    <a:pt x="2526665" y="0"/>
                  </a:lnTo>
                  <a:close/>
                </a:path>
                <a:path w="2540000" h="6837680" extrusionOk="0">
                  <a:moveTo>
                    <a:pt x="1111884" y="4372609"/>
                  </a:moveTo>
                  <a:lnTo>
                    <a:pt x="1085532" y="4372609"/>
                  </a:lnTo>
                  <a:lnTo>
                    <a:pt x="1070292" y="4428807"/>
                  </a:lnTo>
                  <a:lnTo>
                    <a:pt x="1096762" y="4428807"/>
                  </a:lnTo>
                  <a:lnTo>
                    <a:pt x="1111884" y="4372609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91"/>
            <p:cNvSpPr/>
            <p:nvPr/>
          </p:nvSpPr>
          <p:spPr>
            <a:xfrm>
              <a:off x="7995602" y="189420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2373312" y="0"/>
                  </a:moveTo>
                  <a:lnTo>
                    <a:pt x="474662" y="0"/>
                  </a:lnTo>
                  <a:lnTo>
                    <a:pt x="426084" y="2540"/>
                  </a:lnTo>
                  <a:lnTo>
                    <a:pt x="379094" y="9525"/>
                  </a:lnTo>
                  <a:lnTo>
                    <a:pt x="333375" y="21272"/>
                  </a:lnTo>
                  <a:lnTo>
                    <a:pt x="289877" y="37465"/>
                  </a:lnTo>
                  <a:lnTo>
                    <a:pt x="248284" y="57150"/>
                  </a:lnTo>
                  <a:lnTo>
                    <a:pt x="209232" y="80962"/>
                  </a:lnTo>
                  <a:lnTo>
                    <a:pt x="172719" y="108267"/>
                  </a:lnTo>
                  <a:lnTo>
                    <a:pt x="139064" y="139065"/>
                  </a:lnTo>
                  <a:lnTo>
                    <a:pt x="108267" y="172720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147" y="289877"/>
                  </a:lnTo>
                  <a:lnTo>
                    <a:pt x="21272" y="333692"/>
                  </a:lnTo>
                  <a:lnTo>
                    <a:pt x="9525" y="379095"/>
                  </a:lnTo>
                  <a:lnTo>
                    <a:pt x="2539" y="426085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39" y="2964815"/>
                  </a:lnTo>
                  <a:lnTo>
                    <a:pt x="9525" y="3011805"/>
                  </a:lnTo>
                  <a:lnTo>
                    <a:pt x="21272" y="3057525"/>
                  </a:lnTo>
                  <a:lnTo>
                    <a:pt x="37147" y="3101022"/>
                  </a:lnTo>
                  <a:lnTo>
                    <a:pt x="57150" y="3142615"/>
                  </a:lnTo>
                  <a:lnTo>
                    <a:pt x="80962" y="3181667"/>
                  </a:lnTo>
                  <a:lnTo>
                    <a:pt x="108267" y="3218180"/>
                  </a:lnTo>
                  <a:lnTo>
                    <a:pt x="139064" y="3251835"/>
                  </a:lnTo>
                  <a:lnTo>
                    <a:pt x="172719" y="3282632"/>
                  </a:lnTo>
                  <a:lnTo>
                    <a:pt x="209232" y="3309937"/>
                  </a:lnTo>
                  <a:lnTo>
                    <a:pt x="248284" y="3333750"/>
                  </a:lnTo>
                  <a:lnTo>
                    <a:pt x="289877" y="3353752"/>
                  </a:lnTo>
                  <a:lnTo>
                    <a:pt x="333375" y="3369627"/>
                  </a:lnTo>
                  <a:lnTo>
                    <a:pt x="379094" y="3381375"/>
                  </a:lnTo>
                  <a:lnTo>
                    <a:pt x="426084" y="3388360"/>
                  </a:lnTo>
                  <a:lnTo>
                    <a:pt x="474662" y="3390900"/>
                  </a:lnTo>
                  <a:lnTo>
                    <a:pt x="2373312" y="3390900"/>
                  </a:lnTo>
                  <a:lnTo>
                    <a:pt x="2421889" y="3388360"/>
                  </a:lnTo>
                  <a:lnTo>
                    <a:pt x="2468879" y="3381375"/>
                  </a:lnTo>
                  <a:lnTo>
                    <a:pt x="2514600" y="3369627"/>
                  </a:lnTo>
                  <a:lnTo>
                    <a:pt x="2558097" y="3353752"/>
                  </a:lnTo>
                  <a:lnTo>
                    <a:pt x="2599689" y="3333750"/>
                  </a:lnTo>
                  <a:lnTo>
                    <a:pt x="2638742" y="3309937"/>
                  </a:lnTo>
                  <a:lnTo>
                    <a:pt x="2675254" y="3282632"/>
                  </a:lnTo>
                  <a:lnTo>
                    <a:pt x="2708909" y="3251835"/>
                  </a:lnTo>
                  <a:lnTo>
                    <a:pt x="2739707" y="3218180"/>
                  </a:lnTo>
                  <a:lnTo>
                    <a:pt x="2767012" y="3181667"/>
                  </a:lnTo>
                  <a:lnTo>
                    <a:pt x="2790825" y="3142615"/>
                  </a:lnTo>
                  <a:lnTo>
                    <a:pt x="2810827" y="3101022"/>
                  </a:lnTo>
                  <a:lnTo>
                    <a:pt x="2826702" y="3057525"/>
                  </a:lnTo>
                  <a:lnTo>
                    <a:pt x="2838450" y="3011805"/>
                  </a:lnTo>
                  <a:lnTo>
                    <a:pt x="2845434" y="2964815"/>
                  </a:lnTo>
                  <a:lnTo>
                    <a:pt x="2847975" y="2916237"/>
                  </a:lnTo>
                  <a:lnTo>
                    <a:pt x="2847975" y="474662"/>
                  </a:lnTo>
                  <a:lnTo>
                    <a:pt x="2845434" y="426085"/>
                  </a:lnTo>
                  <a:lnTo>
                    <a:pt x="2838450" y="379095"/>
                  </a:lnTo>
                  <a:lnTo>
                    <a:pt x="2826702" y="333692"/>
                  </a:lnTo>
                  <a:lnTo>
                    <a:pt x="2810827" y="289877"/>
                  </a:lnTo>
                  <a:lnTo>
                    <a:pt x="2790825" y="248602"/>
                  </a:lnTo>
                  <a:lnTo>
                    <a:pt x="2767012" y="209232"/>
                  </a:lnTo>
                  <a:lnTo>
                    <a:pt x="2739707" y="172720"/>
                  </a:lnTo>
                  <a:lnTo>
                    <a:pt x="2708909" y="139065"/>
                  </a:lnTo>
                  <a:lnTo>
                    <a:pt x="2675254" y="108267"/>
                  </a:lnTo>
                  <a:lnTo>
                    <a:pt x="2638742" y="80962"/>
                  </a:lnTo>
                  <a:lnTo>
                    <a:pt x="2599689" y="57150"/>
                  </a:lnTo>
                  <a:lnTo>
                    <a:pt x="2558097" y="37465"/>
                  </a:lnTo>
                  <a:lnTo>
                    <a:pt x="2514600" y="21272"/>
                  </a:lnTo>
                  <a:lnTo>
                    <a:pt x="2468879" y="9525"/>
                  </a:lnTo>
                  <a:lnTo>
                    <a:pt x="2421889" y="2540"/>
                  </a:lnTo>
                  <a:lnTo>
                    <a:pt x="23733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91"/>
            <p:cNvSpPr/>
            <p:nvPr/>
          </p:nvSpPr>
          <p:spPr>
            <a:xfrm>
              <a:off x="7995602" y="1894204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0" y="474662"/>
                  </a:moveTo>
                  <a:lnTo>
                    <a:pt x="2539" y="426085"/>
                  </a:lnTo>
                  <a:lnTo>
                    <a:pt x="9525" y="379095"/>
                  </a:lnTo>
                  <a:lnTo>
                    <a:pt x="21272" y="333692"/>
                  </a:lnTo>
                  <a:lnTo>
                    <a:pt x="37147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20"/>
                  </a:lnTo>
                  <a:lnTo>
                    <a:pt x="139064" y="139065"/>
                  </a:lnTo>
                  <a:lnTo>
                    <a:pt x="172719" y="108267"/>
                  </a:lnTo>
                  <a:lnTo>
                    <a:pt x="209232" y="80962"/>
                  </a:lnTo>
                  <a:lnTo>
                    <a:pt x="248284" y="57150"/>
                  </a:lnTo>
                  <a:lnTo>
                    <a:pt x="289877" y="37465"/>
                  </a:lnTo>
                  <a:lnTo>
                    <a:pt x="333375" y="21272"/>
                  </a:lnTo>
                  <a:lnTo>
                    <a:pt x="379094" y="9525"/>
                  </a:lnTo>
                  <a:lnTo>
                    <a:pt x="426084" y="2540"/>
                  </a:lnTo>
                  <a:lnTo>
                    <a:pt x="474662" y="0"/>
                  </a:lnTo>
                  <a:lnTo>
                    <a:pt x="2373312" y="0"/>
                  </a:lnTo>
                  <a:lnTo>
                    <a:pt x="2421889" y="2540"/>
                  </a:lnTo>
                  <a:lnTo>
                    <a:pt x="2468879" y="9525"/>
                  </a:lnTo>
                  <a:lnTo>
                    <a:pt x="2514600" y="21272"/>
                  </a:lnTo>
                  <a:lnTo>
                    <a:pt x="2558097" y="37465"/>
                  </a:lnTo>
                  <a:lnTo>
                    <a:pt x="2599689" y="57150"/>
                  </a:lnTo>
                  <a:lnTo>
                    <a:pt x="2638742" y="80962"/>
                  </a:lnTo>
                  <a:lnTo>
                    <a:pt x="2675254" y="108267"/>
                  </a:lnTo>
                  <a:lnTo>
                    <a:pt x="2708909" y="139065"/>
                  </a:lnTo>
                  <a:lnTo>
                    <a:pt x="2739707" y="172720"/>
                  </a:lnTo>
                  <a:lnTo>
                    <a:pt x="2767012" y="209232"/>
                  </a:lnTo>
                  <a:lnTo>
                    <a:pt x="2790825" y="248602"/>
                  </a:lnTo>
                  <a:lnTo>
                    <a:pt x="2810827" y="289877"/>
                  </a:lnTo>
                  <a:lnTo>
                    <a:pt x="2826702" y="333692"/>
                  </a:lnTo>
                  <a:lnTo>
                    <a:pt x="2838450" y="379095"/>
                  </a:lnTo>
                  <a:lnTo>
                    <a:pt x="2845434" y="426085"/>
                  </a:lnTo>
                  <a:lnTo>
                    <a:pt x="2847975" y="474662"/>
                  </a:lnTo>
                  <a:lnTo>
                    <a:pt x="2847975" y="2916237"/>
                  </a:lnTo>
                  <a:lnTo>
                    <a:pt x="2845434" y="2964815"/>
                  </a:lnTo>
                  <a:lnTo>
                    <a:pt x="2838450" y="3011805"/>
                  </a:lnTo>
                  <a:lnTo>
                    <a:pt x="2826702" y="3057525"/>
                  </a:lnTo>
                  <a:lnTo>
                    <a:pt x="2810827" y="3101022"/>
                  </a:lnTo>
                  <a:lnTo>
                    <a:pt x="2790825" y="3142615"/>
                  </a:lnTo>
                  <a:lnTo>
                    <a:pt x="2767012" y="3181667"/>
                  </a:lnTo>
                  <a:lnTo>
                    <a:pt x="2739707" y="3218180"/>
                  </a:lnTo>
                  <a:lnTo>
                    <a:pt x="2708909" y="3251835"/>
                  </a:lnTo>
                  <a:lnTo>
                    <a:pt x="2675254" y="3282632"/>
                  </a:lnTo>
                  <a:lnTo>
                    <a:pt x="2638742" y="3309937"/>
                  </a:lnTo>
                  <a:lnTo>
                    <a:pt x="2599689" y="3333750"/>
                  </a:lnTo>
                  <a:lnTo>
                    <a:pt x="2558097" y="3353752"/>
                  </a:lnTo>
                  <a:lnTo>
                    <a:pt x="2514600" y="3369627"/>
                  </a:lnTo>
                  <a:lnTo>
                    <a:pt x="2468879" y="3381375"/>
                  </a:lnTo>
                  <a:lnTo>
                    <a:pt x="2421889" y="3388360"/>
                  </a:lnTo>
                  <a:lnTo>
                    <a:pt x="2373312" y="3390900"/>
                  </a:lnTo>
                  <a:lnTo>
                    <a:pt x="474662" y="3390900"/>
                  </a:lnTo>
                  <a:lnTo>
                    <a:pt x="426084" y="3388360"/>
                  </a:lnTo>
                  <a:lnTo>
                    <a:pt x="379094" y="3381375"/>
                  </a:lnTo>
                  <a:lnTo>
                    <a:pt x="333375" y="3369627"/>
                  </a:lnTo>
                  <a:lnTo>
                    <a:pt x="289877" y="3353752"/>
                  </a:lnTo>
                  <a:lnTo>
                    <a:pt x="248284" y="3333750"/>
                  </a:lnTo>
                  <a:lnTo>
                    <a:pt x="209232" y="3309937"/>
                  </a:lnTo>
                  <a:lnTo>
                    <a:pt x="172719" y="3282632"/>
                  </a:lnTo>
                  <a:lnTo>
                    <a:pt x="139064" y="3251835"/>
                  </a:lnTo>
                  <a:lnTo>
                    <a:pt x="108267" y="3218180"/>
                  </a:lnTo>
                  <a:lnTo>
                    <a:pt x="80962" y="3181667"/>
                  </a:lnTo>
                  <a:lnTo>
                    <a:pt x="57150" y="3142615"/>
                  </a:lnTo>
                  <a:lnTo>
                    <a:pt x="37147" y="3101022"/>
                  </a:lnTo>
                  <a:lnTo>
                    <a:pt x="21272" y="3057525"/>
                  </a:lnTo>
                  <a:lnTo>
                    <a:pt x="9525" y="3011805"/>
                  </a:lnTo>
                  <a:lnTo>
                    <a:pt x="2539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noFill/>
            <a:ln w="31750" cap="flat" cmpd="sng">
              <a:solidFill>
                <a:srgbClr val="FF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25" name="Google Shape;1225;p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6690" y="3303587"/>
              <a:ext cx="154940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6" name="Google Shape;1226;p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99295" y="3003232"/>
              <a:ext cx="152082" cy="154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7" name="Google Shape;1227;p9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37992" y="3446462"/>
              <a:ext cx="152082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8" name="Google Shape;1228;p9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76690" y="3003232"/>
              <a:ext cx="154940" cy="154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9" name="Google Shape;1229;p9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7992" y="2860357"/>
              <a:ext cx="154940" cy="15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9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599295" y="3297555"/>
              <a:ext cx="152082" cy="151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1" name="Google Shape;1231;p91"/>
            <p:cNvSpPr/>
            <p:nvPr/>
          </p:nvSpPr>
          <p:spPr>
            <a:xfrm>
              <a:off x="8953817" y="2855277"/>
              <a:ext cx="923290" cy="892810"/>
            </a:xfrm>
            <a:custGeom>
              <a:avLst/>
              <a:gdLst/>
              <a:ahLst/>
              <a:cxnLst/>
              <a:rect l="l" t="t" r="r" b="b"/>
              <a:pathLst>
                <a:path w="923290" h="892810" extrusionOk="0">
                  <a:moveTo>
                    <a:pt x="309245" y="577850"/>
                  </a:moveTo>
                  <a:lnTo>
                    <a:pt x="267335" y="577850"/>
                  </a:lnTo>
                  <a:lnTo>
                    <a:pt x="382270" y="643889"/>
                  </a:lnTo>
                  <a:lnTo>
                    <a:pt x="379412" y="675639"/>
                  </a:lnTo>
                  <a:lnTo>
                    <a:pt x="388937" y="707389"/>
                  </a:lnTo>
                  <a:lnTo>
                    <a:pt x="409257" y="732789"/>
                  </a:lnTo>
                  <a:lnTo>
                    <a:pt x="438467" y="746760"/>
                  </a:lnTo>
                  <a:lnTo>
                    <a:pt x="447357" y="749300"/>
                  </a:lnTo>
                  <a:lnTo>
                    <a:pt x="452120" y="749300"/>
                  </a:lnTo>
                  <a:lnTo>
                    <a:pt x="452120" y="892810"/>
                  </a:lnTo>
                  <a:lnTo>
                    <a:pt x="473075" y="892810"/>
                  </a:lnTo>
                  <a:lnTo>
                    <a:pt x="473075" y="749300"/>
                  </a:lnTo>
                  <a:lnTo>
                    <a:pt x="504190" y="739139"/>
                  </a:lnTo>
                  <a:lnTo>
                    <a:pt x="515620" y="730250"/>
                  </a:lnTo>
                  <a:lnTo>
                    <a:pt x="462597" y="730250"/>
                  </a:lnTo>
                  <a:lnTo>
                    <a:pt x="438150" y="723900"/>
                  </a:lnTo>
                  <a:lnTo>
                    <a:pt x="418147" y="711200"/>
                  </a:lnTo>
                  <a:lnTo>
                    <a:pt x="404812" y="692150"/>
                  </a:lnTo>
                  <a:lnTo>
                    <a:pt x="399732" y="666750"/>
                  </a:lnTo>
                  <a:lnTo>
                    <a:pt x="404812" y="643889"/>
                  </a:lnTo>
                  <a:lnTo>
                    <a:pt x="417195" y="624839"/>
                  </a:lnTo>
                  <a:lnTo>
                    <a:pt x="390842" y="624839"/>
                  </a:lnTo>
                  <a:lnTo>
                    <a:pt x="309245" y="577850"/>
                  </a:lnTo>
                  <a:close/>
                </a:path>
                <a:path w="923290" h="892810" extrusionOk="0">
                  <a:moveTo>
                    <a:pt x="516572" y="605789"/>
                  </a:moveTo>
                  <a:lnTo>
                    <a:pt x="462597" y="605789"/>
                  </a:lnTo>
                  <a:lnTo>
                    <a:pt x="486727" y="609600"/>
                  </a:lnTo>
                  <a:lnTo>
                    <a:pt x="506729" y="622300"/>
                  </a:lnTo>
                  <a:lnTo>
                    <a:pt x="520382" y="643889"/>
                  </a:lnTo>
                  <a:lnTo>
                    <a:pt x="525145" y="666750"/>
                  </a:lnTo>
                  <a:lnTo>
                    <a:pt x="520382" y="692150"/>
                  </a:lnTo>
                  <a:lnTo>
                    <a:pt x="506729" y="711200"/>
                  </a:lnTo>
                  <a:lnTo>
                    <a:pt x="486727" y="723900"/>
                  </a:lnTo>
                  <a:lnTo>
                    <a:pt x="462597" y="730250"/>
                  </a:lnTo>
                  <a:lnTo>
                    <a:pt x="515620" y="730250"/>
                  </a:lnTo>
                  <a:lnTo>
                    <a:pt x="528320" y="717550"/>
                  </a:lnTo>
                  <a:lnTo>
                    <a:pt x="542925" y="689610"/>
                  </a:lnTo>
                  <a:lnTo>
                    <a:pt x="545465" y="656589"/>
                  </a:lnTo>
                  <a:lnTo>
                    <a:pt x="544829" y="651510"/>
                  </a:lnTo>
                  <a:lnTo>
                    <a:pt x="542607" y="643889"/>
                  </a:lnTo>
                  <a:lnTo>
                    <a:pt x="575945" y="624839"/>
                  </a:lnTo>
                  <a:lnTo>
                    <a:pt x="534035" y="624839"/>
                  </a:lnTo>
                  <a:lnTo>
                    <a:pt x="516572" y="605789"/>
                  </a:lnTo>
                  <a:close/>
                </a:path>
                <a:path w="923290" h="892810" extrusionOk="0">
                  <a:moveTo>
                    <a:pt x="210820" y="142239"/>
                  </a:moveTo>
                  <a:lnTo>
                    <a:pt x="179070" y="146050"/>
                  </a:lnTo>
                  <a:lnTo>
                    <a:pt x="149542" y="161289"/>
                  </a:lnTo>
                  <a:lnTo>
                    <a:pt x="128587" y="186689"/>
                  </a:lnTo>
                  <a:lnTo>
                    <a:pt x="119379" y="218439"/>
                  </a:lnTo>
                  <a:lnTo>
                    <a:pt x="122237" y="250189"/>
                  </a:lnTo>
                  <a:lnTo>
                    <a:pt x="148272" y="288289"/>
                  </a:lnTo>
                  <a:lnTo>
                    <a:pt x="189865" y="307339"/>
                  </a:lnTo>
                  <a:lnTo>
                    <a:pt x="189865" y="440689"/>
                  </a:lnTo>
                  <a:lnTo>
                    <a:pt x="158750" y="453389"/>
                  </a:lnTo>
                  <a:lnTo>
                    <a:pt x="135254" y="473710"/>
                  </a:lnTo>
                  <a:lnTo>
                    <a:pt x="121602" y="504189"/>
                  </a:lnTo>
                  <a:lnTo>
                    <a:pt x="120015" y="535939"/>
                  </a:lnTo>
                  <a:lnTo>
                    <a:pt x="120967" y="543560"/>
                  </a:lnTo>
                  <a:lnTo>
                    <a:pt x="123190" y="552450"/>
                  </a:lnTo>
                  <a:lnTo>
                    <a:pt x="126682" y="558800"/>
                  </a:lnTo>
                  <a:lnTo>
                    <a:pt x="6667" y="628650"/>
                  </a:lnTo>
                  <a:lnTo>
                    <a:pt x="1904" y="631189"/>
                  </a:lnTo>
                  <a:lnTo>
                    <a:pt x="0" y="637539"/>
                  </a:lnTo>
                  <a:lnTo>
                    <a:pt x="5715" y="647700"/>
                  </a:lnTo>
                  <a:lnTo>
                    <a:pt x="12065" y="647700"/>
                  </a:lnTo>
                  <a:lnTo>
                    <a:pt x="17145" y="645160"/>
                  </a:lnTo>
                  <a:lnTo>
                    <a:pt x="137477" y="575310"/>
                  </a:lnTo>
                  <a:lnTo>
                    <a:pt x="169227" y="575310"/>
                  </a:lnTo>
                  <a:lnTo>
                    <a:pt x="158115" y="567689"/>
                  </a:lnTo>
                  <a:lnTo>
                    <a:pt x="144779" y="548639"/>
                  </a:lnTo>
                  <a:lnTo>
                    <a:pt x="140017" y="523239"/>
                  </a:lnTo>
                  <a:lnTo>
                    <a:pt x="144779" y="499110"/>
                  </a:lnTo>
                  <a:lnTo>
                    <a:pt x="158115" y="478789"/>
                  </a:lnTo>
                  <a:lnTo>
                    <a:pt x="178117" y="466089"/>
                  </a:lnTo>
                  <a:lnTo>
                    <a:pt x="202565" y="461010"/>
                  </a:lnTo>
                  <a:lnTo>
                    <a:pt x="255904" y="461010"/>
                  </a:lnTo>
                  <a:lnTo>
                    <a:pt x="238125" y="448310"/>
                  </a:lnTo>
                  <a:lnTo>
                    <a:pt x="224790" y="444500"/>
                  </a:lnTo>
                  <a:lnTo>
                    <a:pt x="210502" y="440689"/>
                  </a:lnTo>
                  <a:lnTo>
                    <a:pt x="210502" y="308610"/>
                  </a:lnTo>
                  <a:lnTo>
                    <a:pt x="242252" y="298450"/>
                  </a:lnTo>
                  <a:lnTo>
                    <a:pt x="254635" y="288289"/>
                  </a:lnTo>
                  <a:lnTo>
                    <a:pt x="202565" y="288289"/>
                  </a:lnTo>
                  <a:lnTo>
                    <a:pt x="178117" y="283210"/>
                  </a:lnTo>
                  <a:lnTo>
                    <a:pt x="158432" y="269239"/>
                  </a:lnTo>
                  <a:lnTo>
                    <a:pt x="144779" y="250189"/>
                  </a:lnTo>
                  <a:lnTo>
                    <a:pt x="140017" y="224789"/>
                  </a:lnTo>
                  <a:lnTo>
                    <a:pt x="144779" y="200660"/>
                  </a:lnTo>
                  <a:lnTo>
                    <a:pt x="158115" y="180339"/>
                  </a:lnTo>
                  <a:lnTo>
                    <a:pt x="178117" y="167639"/>
                  </a:lnTo>
                  <a:lnTo>
                    <a:pt x="202565" y="162560"/>
                  </a:lnTo>
                  <a:lnTo>
                    <a:pt x="255270" y="162560"/>
                  </a:lnTo>
                  <a:lnTo>
                    <a:pt x="241617" y="152400"/>
                  </a:lnTo>
                  <a:lnTo>
                    <a:pt x="210820" y="142239"/>
                  </a:lnTo>
                  <a:close/>
                </a:path>
                <a:path w="923290" h="892810" extrusionOk="0">
                  <a:moveTo>
                    <a:pt x="451167" y="584200"/>
                  </a:moveTo>
                  <a:lnTo>
                    <a:pt x="411162" y="600710"/>
                  </a:lnTo>
                  <a:lnTo>
                    <a:pt x="390842" y="624839"/>
                  </a:lnTo>
                  <a:lnTo>
                    <a:pt x="417195" y="624839"/>
                  </a:lnTo>
                  <a:lnTo>
                    <a:pt x="418147" y="622300"/>
                  </a:lnTo>
                  <a:lnTo>
                    <a:pt x="438150" y="609600"/>
                  </a:lnTo>
                  <a:lnTo>
                    <a:pt x="462597" y="605789"/>
                  </a:lnTo>
                  <a:lnTo>
                    <a:pt x="516572" y="605789"/>
                  </a:lnTo>
                  <a:lnTo>
                    <a:pt x="511810" y="599439"/>
                  </a:lnTo>
                  <a:lnTo>
                    <a:pt x="482917" y="586739"/>
                  </a:lnTo>
                  <a:lnTo>
                    <a:pt x="451167" y="584200"/>
                  </a:lnTo>
                  <a:close/>
                </a:path>
                <a:path w="923290" h="892810" extrusionOk="0">
                  <a:moveTo>
                    <a:pt x="575310" y="124460"/>
                  </a:moveTo>
                  <a:lnTo>
                    <a:pt x="534035" y="124460"/>
                  </a:lnTo>
                  <a:lnTo>
                    <a:pt x="646429" y="190500"/>
                  </a:lnTo>
                  <a:lnTo>
                    <a:pt x="638810" y="222250"/>
                  </a:lnTo>
                  <a:lnTo>
                    <a:pt x="660082" y="281939"/>
                  </a:lnTo>
                  <a:lnTo>
                    <a:pt x="693420" y="304800"/>
                  </a:lnTo>
                  <a:lnTo>
                    <a:pt x="714375" y="308610"/>
                  </a:lnTo>
                  <a:lnTo>
                    <a:pt x="714375" y="440689"/>
                  </a:lnTo>
                  <a:lnTo>
                    <a:pt x="682625" y="450850"/>
                  </a:lnTo>
                  <a:lnTo>
                    <a:pt x="657860" y="469900"/>
                  </a:lnTo>
                  <a:lnTo>
                    <a:pt x="642620" y="497839"/>
                  </a:lnTo>
                  <a:lnTo>
                    <a:pt x="639127" y="530860"/>
                  </a:lnTo>
                  <a:lnTo>
                    <a:pt x="640079" y="539750"/>
                  </a:lnTo>
                  <a:lnTo>
                    <a:pt x="641667" y="546100"/>
                  </a:lnTo>
                  <a:lnTo>
                    <a:pt x="643890" y="552450"/>
                  </a:lnTo>
                  <a:lnTo>
                    <a:pt x="646429" y="558800"/>
                  </a:lnTo>
                  <a:lnTo>
                    <a:pt x="534035" y="624839"/>
                  </a:lnTo>
                  <a:lnTo>
                    <a:pt x="575945" y="624839"/>
                  </a:lnTo>
                  <a:lnTo>
                    <a:pt x="657542" y="577850"/>
                  </a:lnTo>
                  <a:lnTo>
                    <a:pt x="690562" y="577850"/>
                  </a:lnTo>
                  <a:lnTo>
                    <a:pt x="677862" y="567689"/>
                  </a:lnTo>
                  <a:lnTo>
                    <a:pt x="664527" y="548639"/>
                  </a:lnTo>
                  <a:lnTo>
                    <a:pt x="659447" y="523239"/>
                  </a:lnTo>
                  <a:lnTo>
                    <a:pt x="664527" y="499110"/>
                  </a:lnTo>
                  <a:lnTo>
                    <a:pt x="677862" y="478789"/>
                  </a:lnTo>
                  <a:lnTo>
                    <a:pt x="697865" y="466089"/>
                  </a:lnTo>
                  <a:lnTo>
                    <a:pt x="722312" y="461010"/>
                  </a:lnTo>
                  <a:lnTo>
                    <a:pt x="777557" y="461010"/>
                  </a:lnTo>
                  <a:lnTo>
                    <a:pt x="776287" y="459739"/>
                  </a:lnTo>
                  <a:lnTo>
                    <a:pt x="763904" y="450850"/>
                  </a:lnTo>
                  <a:lnTo>
                    <a:pt x="750252" y="444500"/>
                  </a:lnTo>
                  <a:lnTo>
                    <a:pt x="735329" y="440689"/>
                  </a:lnTo>
                  <a:lnTo>
                    <a:pt x="735329" y="307339"/>
                  </a:lnTo>
                  <a:lnTo>
                    <a:pt x="766445" y="295910"/>
                  </a:lnTo>
                  <a:lnTo>
                    <a:pt x="774700" y="288289"/>
                  </a:lnTo>
                  <a:lnTo>
                    <a:pt x="722312" y="288289"/>
                  </a:lnTo>
                  <a:lnTo>
                    <a:pt x="697865" y="283210"/>
                  </a:lnTo>
                  <a:lnTo>
                    <a:pt x="677862" y="269239"/>
                  </a:lnTo>
                  <a:lnTo>
                    <a:pt x="664527" y="250189"/>
                  </a:lnTo>
                  <a:lnTo>
                    <a:pt x="659447" y="224789"/>
                  </a:lnTo>
                  <a:lnTo>
                    <a:pt x="664527" y="200660"/>
                  </a:lnTo>
                  <a:lnTo>
                    <a:pt x="677862" y="180339"/>
                  </a:lnTo>
                  <a:lnTo>
                    <a:pt x="689927" y="173989"/>
                  </a:lnTo>
                  <a:lnTo>
                    <a:pt x="657542" y="173989"/>
                  </a:lnTo>
                  <a:lnTo>
                    <a:pt x="575310" y="124460"/>
                  </a:lnTo>
                  <a:close/>
                </a:path>
                <a:path w="923290" h="892810" extrusionOk="0">
                  <a:moveTo>
                    <a:pt x="169227" y="575310"/>
                  </a:moveTo>
                  <a:lnTo>
                    <a:pt x="137477" y="575310"/>
                  </a:lnTo>
                  <a:lnTo>
                    <a:pt x="162877" y="596900"/>
                  </a:lnTo>
                  <a:lnTo>
                    <a:pt x="193357" y="607060"/>
                  </a:lnTo>
                  <a:lnTo>
                    <a:pt x="225425" y="605789"/>
                  </a:lnTo>
                  <a:lnTo>
                    <a:pt x="254635" y="590550"/>
                  </a:lnTo>
                  <a:lnTo>
                    <a:pt x="257810" y="586739"/>
                  </a:lnTo>
                  <a:lnTo>
                    <a:pt x="202565" y="586739"/>
                  </a:lnTo>
                  <a:lnTo>
                    <a:pt x="178117" y="581660"/>
                  </a:lnTo>
                  <a:lnTo>
                    <a:pt x="169227" y="575310"/>
                  </a:lnTo>
                  <a:close/>
                </a:path>
                <a:path w="923290" h="892810" extrusionOk="0">
                  <a:moveTo>
                    <a:pt x="690562" y="577850"/>
                  </a:moveTo>
                  <a:lnTo>
                    <a:pt x="657542" y="577850"/>
                  </a:lnTo>
                  <a:lnTo>
                    <a:pt x="683260" y="596900"/>
                  </a:lnTo>
                  <a:lnTo>
                    <a:pt x="714057" y="607060"/>
                  </a:lnTo>
                  <a:lnTo>
                    <a:pt x="745807" y="603250"/>
                  </a:lnTo>
                  <a:lnTo>
                    <a:pt x="775335" y="588010"/>
                  </a:lnTo>
                  <a:lnTo>
                    <a:pt x="776287" y="586739"/>
                  </a:lnTo>
                  <a:lnTo>
                    <a:pt x="722312" y="586739"/>
                  </a:lnTo>
                  <a:lnTo>
                    <a:pt x="697865" y="581660"/>
                  </a:lnTo>
                  <a:lnTo>
                    <a:pt x="690562" y="577850"/>
                  </a:lnTo>
                  <a:close/>
                </a:path>
                <a:path w="923290" h="892810" extrusionOk="0">
                  <a:moveTo>
                    <a:pt x="255904" y="461010"/>
                  </a:moveTo>
                  <a:lnTo>
                    <a:pt x="202565" y="461010"/>
                  </a:lnTo>
                  <a:lnTo>
                    <a:pt x="227012" y="466089"/>
                  </a:lnTo>
                  <a:lnTo>
                    <a:pt x="247015" y="478789"/>
                  </a:lnTo>
                  <a:lnTo>
                    <a:pt x="260350" y="499110"/>
                  </a:lnTo>
                  <a:lnTo>
                    <a:pt x="265112" y="523239"/>
                  </a:lnTo>
                  <a:lnTo>
                    <a:pt x="260350" y="548639"/>
                  </a:lnTo>
                  <a:lnTo>
                    <a:pt x="247015" y="567689"/>
                  </a:lnTo>
                  <a:lnTo>
                    <a:pt x="227012" y="581660"/>
                  </a:lnTo>
                  <a:lnTo>
                    <a:pt x="202565" y="586739"/>
                  </a:lnTo>
                  <a:lnTo>
                    <a:pt x="259397" y="586739"/>
                  </a:lnTo>
                  <a:lnTo>
                    <a:pt x="263525" y="580389"/>
                  </a:lnTo>
                  <a:lnTo>
                    <a:pt x="267335" y="577850"/>
                  </a:lnTo>
                  <a:lnTo>
                    <a:pt x="309245" y="577850"/>
                  </a:lnTo>
                  <a:lnTo>
                    <a:pt x="278129" y="558800"/>
                  </a:lnTo>
                  <a:lnTo>
                    <a:pt x="286067" y="527050"/>
                  </a:lnTo>
                  <a:lnTo>
                    <a:pt x="281304" y="495300"/>
                  </a:lnTo>
                  <a:lnTo>
                    <a:pt x="264795" y="467360"/>
                  </a:lnTo>
                  <a:lnTo>
                    <a:pt x="255904" y="461010"/>
                  </a:lnTo>
                  <a:close/>
                </a:path>
                <a:path w="923290" h="892810" extrusionOk="0">
                  <a:moveTo>
                    <a:pt x="777557" y="461010"/>
                  </a:moveTo>
                  <a:lnTo>
                    <a:pt x="722312" y="461010"/>
                  </a:lnTo>
                  <a:lnTo>
                    <a:pt x="746760" y="466089"/>
                  </a:lnTo>
                  <a:lnTo>
                    <a:pt x="766445" y="478789"/>
                  </a:lnTo>
                  <a:lnTo>
                    <a:pt x="780097" y="499110"/>
                  </a:lnTo>
                  <a:lnTo>
                    <a:pt x="784860" y="523239"/>
                  </a:lnTo>
                  <a:lnTo>
                    <a:pt x="780097" y="548639"/>
                  </a:lnTo>
                  <a:lnTo>
                    <a:pt x="766445" y="567689"/>
                  </a:lnTo>
                  <a:lnTo>
                    <a:pt x="746760" y="581660"/>
                  </a:lnTo>
                  <a:lnTo>
                    <a:pt x="722312" y="586739"/>
                  </a:lnTo>
                  <a:lnTo>
                    <a:pt x="776287" y="586739"/>
                  </a:lnTo>
                  <a:lnTo>
                    <a:pt x="796290" y="562610"/>
                  </a:lnTo>
                  <a:lnTo>
                    <a:pt x="805497" y="533400"/>
                  </a:lnTo>
                  <a:lnTo>
                    <a:pt x="802640" y="501650"/>
                  </a:lnTo>
                  <a:lnTo>
                    <a:pt x="787082" y="472439"/>
                  </a:lnTo>
                  <a:lnTo>
                    <a:pt x="777557" y="461010"/>
                  </a:lnTo>
                  <a:close/>
                </a:path>
                <a:path w="923290" h="892810" extrusionOk="0">
                  <a:moveTo>
                    <a:pt x="255270" y="162560"/>
                  </a:moveTo>
                  <a:lnTo>
                    <a:pt x="202565" y="162560"/>
                  </a:lnTo>
                  <a:lnTo>
                    <a:pt x="227012" y="167639"/>
                  </a:lnTo>
                  <a:lnTo>
                    <a:pt x="247015" y="180339"/>
                  </a:lnTo>
                  <a:lnTo>
                    <a:pt x="260350" y="200660"/>
                  </a:lnTo>
                  <a:lnTo>
                    <a:pt x="265112" y="224789"/>
                  </a:lnTo>
                  <a:lnTo>
                    <a:pt x="260350" y="250189"/>
                  </a:lnTo>
                  <a:lnTo>
                    <a:pt x="247015" y="269239"/>
                  </a:lnTo>
                  <a:lnTo>
                    <a:pt x="227012" y="283210"/>
                  </a:lnTo>
                  <a:lnTo>
                    <a:pt x="202565" y="288289"/>
                  </a:lnTo>
                  <a:lnTo>
                    <a:pt x="254635" y="288289"/>
                  </a:lnTo>
                  <a:lnTo>
                    <a:pt x="267017" y="279400"/>
                  </a:lnTo>
                  <a:lnTo>
                    <a:pt x="282257" y="250189"/>
                  </a:lnTo>
                  <a:lnTo>
                    <a:pt x="285750" y="218439"/>
                  </a:lnTo>
                  <a:lnTo>
                    <a:pt x="284797" y="212089"/>
                  </a:lnTo>
                  <a:lnTo>
                    <a:pt x="283210" y="203200"/>
                  </a:lnTo>
                  <a:lnTo>
                    <a:pt x="280987" y="196850"/>
                  </a:lnTo>
                  <a:lnTo>
                    <a:pt x="278129" y="190500"/>
                  </a:lnTo>
                  <a:lnTo>
                    <a:pt x="308610" y="173989"/>
                  </a:lnTo>
                  <a:lnTo>
                    <a:pt x="267335" y="173989"/>
                  </a:lnTo>
                  <a:lnTo>
                    <a:pt x="255270" y="162560"/>
                  </a:lnTo>
                  <a:close/>
                </a:path>
                <a:path w="923290" h="892810" extrusionOk="0">
                  <a:moveTo>
                    <a:pt x="775335" y="162560"/>
                  </a:moveTo>
                  <a:lnTo>
                    <a:pt x="722312" y="162560"/>
                  </a:lnTo>
                  <a:lnTo>
                    <a:pt x="746760" y="167639"/>
                  </a:lnTo>
                  <a:lnTo>
                    <a:pt x="766445" y="180339"/>
                  </a:lnTo>
                  <a:lnTo>
                    <a:pt x="780097" y="200660"/>
                  </a:lnTo>
                  <a:lnTo>
                    <a:pt x="784860" y="224789"/>
                  </a:lnTo>
                  <a:lnTo>
                    <a:pt x="780097" y="250189"/>
                  </a:lnTo>
                  <a:lnTo>
                    <a:pt x="766445" y="269239"/>
                  </a:lnTo>
                  <a:lnTo>
                    <a:pt x="746760" y="283210"/>
                  </a:lnTo>
                  <a:lnTo>
                    <a:pt x="722312" y="288289"/>
                  </a:lnTo>
                  <a:lnTo>
                    <a:pt x="774700" y="288289"/>
                  </a:lnTo>
                  <a:lnTo>
                    <a:pt x="789622" y="275589"/>
                  </a:lnTo>
                  <a:lnTo>
                    <a:pt x="803275" y="245110"/>
                  </a:lnTo>
                  <a:lnTo>
                    <a:pt x="804862" y="212089"/>
                  </a:lnTo>
                  <a:lnTo>
                    <a:pt x="803910" y="207010"/>
                  </a:lnTo>
                  <a:lnTo>
                    <a:pt x="802322" y="200660"/>
                  </a:lnTo>
                  <a:lnTo>
                    <a:pt x="800100" y="196850"/>
                  </a:lnTo>
                  <a:lnTo>
                    <a:pt x="833120" y="177800"/>
                  </a:lnTo>
                  <a:lnTo>
                    <a:pt x="790257" y="177800"/>
                  </a:lnTo>
                  <a:lnTo>
                    <a:pt x="775335" y="162560"/>
                  </a:lnTo>
                  <a:close/>
                </a:path>
                <a:path w="923290" h="892810" extrusionOk="0">
                  <a:moveTo>
                    <a:pt x="917575" y="107950"/>
                  </a:moveTo>
                  <a:lnTo>
                    <a:pt x="911225" y="107950"/>
                  </a:lnTo>
                  <a:lnTo>
                    <a:pt x="790257" y="177800"/>
                  </a:lnTo>
                  <a:lnTo>
                    <a:pt x="833120" y="177800"/>
                  </a:lnTo>
                  <a:lnTo>
                    <a:pt x="916622" y="129539"/>
                  </a:lnTo>
                  <a:lnTo>
                    <a:pt x="921702" y="124460"/>
                  </a:lnTo>
                  <a:lnTo>
                    <a:pt x="923290" y="118110"/>
                  </a:lnTo>
                  <a:lnTo>
                    <a:pt x="917575" y="107950"/>
                  </a:lnTo>
                  <a:close/>
                </a:path>
                <a:path w="923290" h="892810" extrusionOk="0">
                  <a:moveTo>
                    <a:pt x="453390" y="0"/>
                  </a:moveTo>
                  <a:lnTo>
                    <a:pt x="398145" y="29210"/>
                  </a:lnTo>
                  <a:lnTo>
                    <a:pt x="379729" y="69850"/>
                  </a:lnTo>
                  <a:lnTo>
                    <a:pt x="379095" y="82550"/>
                  </a:lnTo>
                  <a:lnTo>
                    <a:pt x="379729" y="95250"/>
                  </a:lnTo>
                  <a:lnTo>
                    <a:pt x="382587" y="105410"/>
                  </a:lnTo>
                  <a:lnTo>
                    <a:pt x="267335" y="173989"/>
                  </a:lnTo>
                  <a:lnTo>
                    <a:pt x="308610" y="173989"/>
                  </a:lnTo>
                  <a:lnTo>
                    <a:pt x="390842" y="124460"/>
                  </a:lnTo>
                  <a:lnTo>
                    <a:pt x="416560" y="124460"/>
                  </a:lnTo>
                  <a:lnTo>
                    <a:pt x="404812" y="107950"/>
                  </a:lnTo>
                  <a:lnTo>
                    <a:pt x="399732" y="82550"/>
                  </a:lnTo>
                  <a:lnTo>
                    <a:pt x="404812" y="59689"/>
                  </a:lnTo>
                  <a:lnTo>
                    <a:pt x="418147" y="38100"/>
                  </a:lnTo>
                  <a:lnTo>
                    <a:pt x="438150" y="25400"/>
                  </a:lnTo>
                  <a:lnTo>
                    <a:pt x="462597" y="19050"/>
                  </a:lnTo>
                  <a:lnTo>
                    <a:pt x="515620" y="19050"/>
                  </a:lnTo>
                  <a:lnTo>
                    <a:pt x="486410" y="2539"/>
                  </a:lnTo>
                  <a:lnTo>
                    <a:pt x="453390" y="0"/>
                  </a:lnTo>
                  <a:close/>
                </a:path>
                <a:path w="923290" h="892810" extrusionOk="0">
                  <a:moveTo>
                    <a:pt x="735965" y="142239"/>
                  </a:moveTo>
                  <a:lnTo>
                    <a:pt x="673735" y="158750"/>
                  </a:lnTo>
                  <a:lnTo>
                    <a:pt x="657542" y="173989"/>
                  </a:lnTo>
                  <a:lnTo>
                    <a:pt x="689927" y="173989"/>
                  </a:lnTo>
                  <a:lnTo>
                    <a:pt x="697865" y="167639"/>
                  </a:lnTo>
                  <a:lnTo>
                    <a:pt x="722312" y="162560"/>
                  </a:lnTo>
                  <a:lnTo>
                    <a:pt x="775335" y="162560"/>
                  </a:lnTo>
                  <a:lnTo>
                    <a:pt x="765810" y="154939"/>
                  </a:lnTo>
                  <a:lnTo>
                    <a:pt x="735965" y="142239"/>
                  </a:lnTo>
                  <a:close/>
                </a:path>
                <a:path w="923290" h="892810" extrusionOk="0">
                  <a:moveTo>
                    <a:pt x="416560" y="124460"/>
                  </a:moveTo>
                  <a:lnTo>
                    <a:pt x="390842" y="124460"/>
                  </a:lnTo>
                  <a:lnTo>
                    <a:pt x="413067" y="149860"/>
                  </a:lnTo>
                  <a:lnTo>
                    <a:pt x="441960" y="162560"/>
                  </a:lnTo>
                  <a:lnTo>
                    <a:pt x="474027" y="165100"/>
                  </a:lnTo>
                  <a:lnTo>
                    <a:pt x="505142" y="154939"/>
                  </a:lnTo>
                  <a:lnTo>
                    <a:pt x="513715" y="148589"/>
                  </a:lnTo>
                  <a:lnTo>
                    <a:pt x="517525" y="146050"/>
                  </a:lnTo>
                  <a:lnTo>
                    <a:pt x="462597" y="146050"/>
                  </a:lnTo>
                  <a:lnTo>
                    <a:pt x="438150" y="139700"/>
                  </a:lnTo>
                  <a:lnTo>
                    <a:pt x="418147" y="127000"/>
                  </a:lnTo>
                  <a:lnTo>
                    <a:pt x="416560" y="124460"/>
                  </a:lnTo>
                  <a:close/>
                </a:path>
                <a:path w="923290" h="892810" extrusionOk="0">
                  <a:moveTo>
                    <a:pt x="516890" y="19050"/>
                  </a:moveTo>
                  <a:lnTo>
                    <a:pt x="462597" y="19050"/>
                  </a:lnTo>
                  <a:lnTo>
                    <a:pt x="486727" y="25400"/>
                  </a:lnTo>
                  <a:lnTo>
                    <a:pt x="506729" y="38100"/>
                  </a:lnTo>
                  <a:lnTo>
                    <a:pt x="520382" y="57150"/>
                  </a:lnTo>
                  <a:lnTo>
                    <a:pt x="525145" y="82550"/>
                  </a:lnTo>
                  <a:lnTo>
                    <a:pt x="520382" y="107950"/>
                  </a:lnTo>
                  <a:lnTo>
                    <a:pt x="506729" y="127000"/>
                  </a:lnTo>
                  <a:lnTo>
                    <a:pt x="486727" y="139700"/>
                  </a:lnTo>
                  <a:lnTo>
                    <a:pt x="462597" y="146050"/>
                  </a:lnTo>
                  <a:lnTo>
                    <a:pt x="517525" y="146050"/>
                  </a:lnTo>
                  <a:lnTo>
                    <a:pt x="521335" y="142239"/>
                  </a:lnTo>
                  <a:lnTo>
                    <a:pt x="528320" y="133350"/>
                  </a:lnTo>
                  <a:lnTo>
                    <a:pt x="534035" y="124460"/>
                  </a:lnTo>
                  <a:lnTo>
                    <a:pt x="575310" y="124460"/>
                  </a:lnTo>
                  <a:lnTo>
                    <a:pt x="542607" y="105410"/>
                  </a:lnTo>
                  <a:lnTo>
                    <a:pt x="545465" y="72389"/>
                  </a:lnTo>
                  <a:lnTo>
                    <a:pt x="535940" y="41910"/>
                  </a:lnTo>
                  <a:lnTo>
                    <a:pt x="516890" y="190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2" name="Google Shape;1232;p9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49515" y="6167119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91"/>
          <p:cNvSpPr txBox="1">
            <a:spLocks noGrp="1"/>
          </p:cNvSpPr>
          <p:nvPr>
            <p:ph type="title"/>
          </p:nvPr>
        </p:nvSpPr>
        <p:spPr>
          <a:xfrm>
            <a:off x="1446741" y="363273"/>
            <a:ext cx="8200496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FFB800"/>
                </a:solidFill>
              </a:rPr>
              <a:t>Στόχοι: </a:t>
            </a:r>
            <a:r>
              <a:rPr lang="en-US" sz="2167"/>
              <a:t>Ποιος</a:t>
            </a:r>
            <a:r>
              <a:rPr lang="en-US" sz="2167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67"/>
              <a:t>Τι</a:t>
            </a:r>
            <a:r>
              <a:rPr lang="en-US" sz="2167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67"/>
              <a:t>Γιατί πρέπει να παρακολουθήσετε αυτή την εκπαίδευση</a:t>
            </a:r>
            <a:endParaRPr sz="21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91"/>
          <p:cNvSpPr txBox="1"/>
          <p:nvPr/>
        </p:nvSpPr>
        <p:spPr>
          <a:xfrm>
            <a:off x="7786688" y="1375569"/>
            <a:ext cx="396346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ΓΙΑΤΙ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91"/>
          <p:cNvSpPr txBox="1"/>
          <p:nvPr/>
        </p:nvSpPr>
        <p:spPr>
          <a:xfrm>
            <a:off x="6931554" y="2759339"/>
            <a:ext cx="1838325" cy="446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2117" algn="ctr"/>
            <a:r>
              <a:rPr lang="en-US" sz="70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Εξοπλίζει το ς συμμετέχοντες με τις  απαραίτητες γνώσεις αι δεξιότητες για να  κατανοήσουν πώς οι ανθρώπινες πτυχές  επηρεάζουν τη θαλάσσια  κυβερνοασφάλεια.</a:t>
            </a:r>
            <a:endParaRPr sz="7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91"/>
          <p:cNvSpPr txBox="1"/>
          <p:nvPr/>
        </p:nvSpPr>
        <p:spPr>
          <a:xfrm>
            <a:off x="752475" y="4454261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91"/>
          <p:cNvSpPr txBox="1"/>
          <p:nvPr/>
        </p:nvSpPr>
        <p:spPr>
          <a:xfrm>
            <a:off x="9358048" y="4454261"/>
            <a:ext cx="70908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38" name="Google Shape;1238;p91"/>
          <p:cNvGrpSpPr/>
          <p:nvPr/>
        </p:nvGrpSpPr>
        <p:grpSpPr>
          <a:xfrm>
            <a:off x="1098550" y="1051189"/>
            <a:ext cx="2373313" cy="2825750"/>
            <a:chOff x="1318260" y="1261427"/>
            <a:chExt cx="2847975" cy="3390900"/>
          </a:xfrm>
        </p:grpSpPr>
        <p:sp>
          <p:nvSpPr>
            <p:cNvPr id="1239" name="Google Shape;1239;p91"/>
            <p:cNvSpPr/>
            <p:nvPr/>
          </p:nvSpPr>
          <p:spPr>
            <a:xfrm>
              <a:off x="1318260" y="126142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2373312" y="0"/>
                  </a:moveTo>
                  <a:lnTo>
                    <a:pt x="474662" y="0"/>
                  </a:lnTo>
                  <a:lnTo>
                    <a:pt x="426084" y="2539"/>
                  </a:lnTo>
                  <a:lnTo>
                    <a:pt x="379095" y="9525"/>
                  </a:lnTo>
                  <a:lnTo>
                    <a:pt x="333375" y="21272"/>
                  </a:lnTo>
                  <a:lnTo>
                    <a:pt x="289877" y="37464"/>
                  </a:lnTo>
                  <a:lnTo>
                    <a:pt x="248284" y="57150"/>
                  </a:lnTo>
                  <a:lnTo>
                    <a:pt x="209232" y="80962"/>
                  </a:lnTo>
                  <a:lnTo>
                    <a:pt x="172720" y="108267"/>
                  </a:lnTo>
                  <a:lnTo>
                    <a:pt x="139065" y="139064"/>
                  </a:lnTo>
                  <a:lnTo>
                    <a:pt x="108267" y="172720"/>
                  </a:lnTo>
                  <a:lnTo>
                    <a:pt x="80962" y="209232"/>
                  </a:lnTo>
                  <a:lnTo>
                    <a:pt x="57150" y="248602"/>
                  </a:lnTo>
                  <a:lnTo>
                    <a:pt x="37147" y="289877"/>
                  </a:lnTo>
                  <a:lnTo>
                    <a:pt x="21272" y="333692"/>
                  </a:lnTo>
                  <a:lnTo>
                    <a:pt x="9525" y="379095"/>
                  </a:lnTo>
                  <a:lnTo>
                    <a:pt x="2540" y="426085"/>
                  </a:lnTo>
                  <a:lnTo>
                    <a:pt x="0" y="474662"/>
                  </a:lnTo>
                  <a:lnTo>
                    <a:pt x="0" y="2916237"/>
                  </a:lnTo>
                  <a:lnTo>
                    <a:pt x="2540" y="2964815"/>
                  </a:lnTo>
                  <a:lnTo>
                    <a:pt x="9525" y="3011805"/>
                  </a:lnTo>
                  <a:lnTo>
                    <a:pt x="21272" y="3057525"/>
                  </a:lnTo>
                  <a:lnTo>
                    <a:pt x="37147" y="3101022"/>
                  </a:lnTo>
                  <a:lnTo>
                    <a:pt x="57150" y="3142615"/>
                  </a:lnTo>
                  <a:lnTo>
                    <a:pt x="80962" y="3181667"/>
                  </a:lnTo>
                  <a:lnTo>
                    <a:pt x="108267" y="3218180"/>
                  </a:lnTo>
                  <a:lnTo>
                    <a:pt x="139065" y="3251835"/>
                  </a:lnTo>
                  <a:lnTo>
                    <a:pt x="172720" y="3282632"/>
                  </a:lnTo>
                  <a:lnTo>
                    <a:pt x="209232" y="3309937"/>
                  </a:lnTo>
                  <a:lnTo>
                    <a:pt x="248284" y="3333750"/>
                  </a:lnTo>
                  <a:lnTo>
                    <a:pt x="289877" y="3353752"/>
                  </a:lnTo>
                  <a:lnTo>
                    <a:pt x="333375" y="3369627"/>
                  </a:lnTo>
                  <a:lnTo>
                    <a:pt x="379095" y="3381375"/>
                  </a:lnTo>
                  <a:lnTo>
                    <a:pt x="426084" y="3388360"/>
                  </a:lnTo>
                  <a:lnTo>
                    <a:pt x="474662" y="3390900"/>
                  </a:lnTo>
                  <a:lnTo>
                    <a:pt x="2373312" y="3390900"/>
                  </a:lnTo>
                  <a:lnTo>
                    <a:pt x="2421890" y="3388360"/>
                  </a:lnTo>
                  <a:lnTo>
                    <a:pt x="2468879" y="3381375"/>
                  </a:lnTo>
                  <a:lnTo>
                    <a:pt x="2514282" y="3369627"/>
                  </a:lnTo>
                  <a:lnTo>
                    <a:pt x="2558097" y="3353752"/>
                  </a:lnTo>
                  <a:lnTo>
                    <a:pt x="2599372" y="3333750"/>
                  </a:lnTo>
                  <a:lnTo>
                    <a:pt x="2638742" y="3309937"/>
                  </a:lnTo>
                  <a:lnTo>
                    <a:pt x="2675254" y="3282632"/>
                  </a:lnTo>
                  <a:lnTo>
                    <a:pt x="2708910" y="3251835"/>
                  </a:lnTo>
                  <a:lnTo>
                    <a:pt x="2739707" y="3218180"/>
                  </a:lnTo>
                  <a:lnTo>
                    <a:pt x="2767012" y="3181667"/>
                  </a:lnTo>
                  <a:lnTo>
                    <a:pt x="2790507" y="3142615"/>
                  </a:lnTo>
                  <a:lnTo>
                    <a:pt x="2810510" y="3101022"/>
                  </a:lnTo>
                  <a:lnTo>
                    <a:pt x="2826702" y="3057525"/>
                  </a:lnTo>
                  <a:lnTo>
                    <a:pt x="2838450" y="3011805"/>
                  </a:lnTo>
                  <a:lnTo>
                    <a:pt x="2845435" y="2964815"/>
                  </a:lnTo>
                  <a:lnTo>
                    <a:pt x="2847975" y="2916237"/>
                  </a:lnTo>
                  <a:lnTo>
                    <a:pt x="2847975" y="474662"/>
                  </a:lnTo>
                  <a:lnTo>
                    <a:pt x="2845435" y="426085"/>
                  </a:lnTo>
                  <a:lnTo>
                    <a:pt x="2838450" y="379095"/>
                  </a:lnTo>
                  <a:lnTo>
                    <a:pt x="2826702" y="333692"/>
                  </a:lnTo>
                  <a:lnTo>
                    <a:pt x="2810510" y="289877"/>
                  </a:lnTo>
                  <a:lnTo>
                    <a:pt x="2790507" y="248602"/>
                  </a:lnTo>
                  <a:lnTo>
                    <a:pt x="2767012" y="209232"/>
                  </a:lnTo>
                  <a:lnTo>
                    <a:pt x="2739707" y="172720"/>
                  </a:lnTo>
                  <a:lnTo>
                    <a:pt x="2708910" y="139064"/>
                  </a:lnTo>
                  <a:lnTo>
                    <a:pt x="2675254" y="108267"/>
                  </a:lnTo>
                  <a:lnTo>
                    <a:pt x="2638742" y="80962"/>
                  </a:lnTo>
                  <a:lnTo>
                    <a:pt x="2599372" y="57150"/>
                  </a:lnTo>
                  <a:lnTo>
                    <a:pt x="2558097" y="37464"/>
                  </a:lnTo>
                  <a:lnTo>
                    <a:pt x="2514282" y="21272"/>
                  </a:lnTo>
                  <a:lnTo>
                    <a:pt x="2468879" y="9525"/>
                  </a:lnTo>
                  <a:lnTo>
                    <a:pt x="2421890" y="2539"/>
                  </a:lnTo>
                  <a:lnTo>
                    <a:pt x="23733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91"/>
            <p:cNvSpPr/>
            <p:nvPr/>
          </p:nvSpPr>
          <p:spPr>
            <a:xfrm>
              <a:off x="1318260" y="1261427"/>
              <a:ext cx="2847975" cy="3390900"/>
            </a:xfrm>
            <a:custGeom>
              <a:avLst/>
              <a:gdLst/>
              <a:ahLst/>
              <a:cxnLst/>
              <a:rect l="l" t="t" r="r" b="b"/>
              <a:pathLst>
                <a:path w="2847975" h="3390900" extrusionOk="0">
                  <a:moveTo>
                    <a:pt x="0" y="474662"/>
                  </a:moveTo>
                  <a:lnTo>
                    <a:pt x="2540" y="426085"/>
                  </a:lnTo>
                  <a:lnTo>
                    <a:pt x="9525" y="379095"/>
                  </a:lnTo>
                  <a:lnTo>
                    <a:pt x="21272" y="333692"/>
                  </a:lnTo>
                  <a:lnTo>
                    <a:pt x="37147" y="289877"/>
                  </a:lnTo>
                  <a:lnTo>
                    <a:pt x="57150" y="248602"/>
                  </a:lnTo>
                  <a:lnTo>
                    <a:pt x="80962" y="209232"/>
                  </a:lnTo>
                  <a:lnTo>
                    <a:pt x="108267" y="172720"/>
                  </a:lnTo>
                  <a:lnTo>
                    <a:pt x="139065" y="139064"/>
                  </a:lnTo>
                  <a:lnTo>
                    <a:pt x="172720" y="108267"/>
                  </a:lnTo>
                  <a:lnTo>
                    <a:pt x="209232" y="80962"/>
                  </a:lnTo>
                  <a:lnTo>
                    <a:pt x="248284" y="57150"/>
                  </a:lnTo>
                  <a:lnTo>
                    <a:pt x="289877" y="37464"/>
                  </a:lnTo>
                  <a:lnTo>
                    <a:pt x="333375" y="21272"/>
                  </a:lnTo>
                  <a:lnTo>
                    <a:pt x="379095" y="9525"/>
                  </a:lnTo>
                  <a:lnTo>
                    <a:pt x="426084" y="2539"/>
                  </a:lnTo>
                  <a:lnTo>
                    <a:pt x="474662" y="0"/>
                  </a:lnTo>
                  <a:lnTo>
                    <a:pt x="2373312" y="0"/>
                  </a:lnTo>
                  <a:lnTo>
                    <a:pt x="2421890" y="2539"/>
                  </a:lnTo>
                  <a:lnTo>
                    <a:pt x="2468879" y="9525"/>
                  </a:lnTo>
                  <a:lnTo>
                    <a:pt x="2514282" y="21272"/>
                  </a:lnTo>
                  <a:lnTo>
                    <a:pt x="2558097" y="37464"/>
                  </a:lnTo>
                  <a:lnTo>
                    <a:pt x="2599372" y="57150"/>
                  </a:lnTo>
                  <a:lnTo>
                    <a:pt x="2638742" y="80962"/>
                  </a:lnTo>
                  <a:lnTo>
                    <a:pt x="2675254" y="108267"/>
                  </a:lnTo>
                  <a:lnTo>
                    <a:pt x="2708910" y="139064"/>
                  </a:lnTo>
                  <a:lnTo>
                    <a:pt x="2739707" y="172720"/>
                  </a:lnTo>
                  <a:lnTo>
                    <a:pt x="2767012" y="209232"/>
                  </a:lnTo>
                  <a:lnTo>
                    <a:pt x="2790507" y="248602"/>
                  </a:lnTo>
                  <a:lnTo>
                    <a:pt x="2810510" y="289877"/>
                  </a:lnTo>
                  <a:lnTo>
                    <a:pt x="2826702" y="333692"/>
                  </a:lnTo>
                  <a:lnTo>
                    <a:pt x="2838450" y="379095"/>
                  </a:lnTo>
                  <a:lnTo>
                    <a:pt x="2845435" y="426085"/>
                  </a:lnTo>
                  <a:lnTo>
                    <a:pt x="2847975" y="474662"/>
                  </a:lnTo>
                  <a:lnTo>
                    <a:pt x="2847975" y="2916237"/>
                  </a:lnTo>
                  <a:lnTo>
                    <a:pt x="2845435" y="2964815"/>
                  </a:lnTo>
                  <a:lnTo>
                    <a:pt x="2838450" y="3011805"/>
                  </a:lnTo>
                  <a:lnTo>
                    <a:pt x="2826702" y="3057525"/>
                  </a:lnTo>
                  <a:lnTo>
                    <a:pt x="2810510" y="3101022"/>
                  </a:lnTo>
                  <a:lnTo>
                    <a:pt x="2790507" y="3142615"/>
                  </a:lnTo>
                  <a:lnTo>
                    <a:pt x="2767012" y="3181667"/>
                  </a:lnTo>
                  <a:lnTo>
                    <a:pt x="2739707" y="3218180"/>
                  </a:lnTo>
                  <a:lnTo>
                    <a:pt x="2708910" y="3251835"/>
                  </a:lnTo>
                  <a:lnTo>
                    <a:pt x="2675254" y="3282632"/>
                  </a:lnTo>
                  <a:lnTo>
                    <a:pt x="2638742" y="3309937"/>
                  </a:lnTo>
                  <a:lnTo>
                    <a:pt x="2599372" y="3333750"/>
                  </a:lnTo>
                  <a:lnTo>
                    <a:pt x="2558097" y="3353752"/>
                  </a:lnTo>
                  <a:lnTo>
                    <a:pt x="2514282" y="3369627"/>
                  </a:lnTo>
                  <a:lnTo>
                    <a:pt x="2468879" y="3381375"/>
                  </a:lnTo>
                  <a:lnTo>
                    <a:pt x="2421890" y="3388360"/>
                  </a:lnTo>
                  <a:lnTo>
                    <a:pt x="2373312" y="3390900"/>
                  </a:lnTo>
                  <a:lnTo>
                    <a:pt x="474662" y="3390900"/>
                  </a:lnTo>
                  <a:lnTo>
                    <a:pt x="426084" y="3388360"/>
                  </a:lnTo>
                  <a:lnTo>
                    <a:pt x="379095" y="3381375"/>
                  </a:lnTo>
                  <a:lnTo>
                    <a:pt x="333375" y="3369627"/>
                  </a:lnTo>
                  <a:lnTo>
                    <a:pt x="289877" y="3353752"/>
                  </a:lnTo>
                  <a:lnTo>
                    <a:pt x="248284" y="3333750"/>
                  </a:lnTo>
                  <a:lnTo>
                    <a:pt x="209232" y="3309937"/>
                  </a:lnTo>
                  <a:lnTo>
                    <a:pt x="172720" y="3282632"/>
                  </a:lnTo>
                  <a:lnTo>
                    <a:pt x="139065" y="3251835"/>
                  </a:lnTo>
                  <a:lnTo>
                    <a:pt x="108267" y="3218180"/>
                  </a:lnTo>
                  <a:lnTo>
                    <a:pt x="80962" y="3181667"/>
                  </a:lnTo>
                  <a:lnTo>
                    <a:pt x="57150" y="3142615"/>
                  </a:lnTo>
                  <a:lnTo>
                    <a:pt x="37147" y="3101022"/>
                  </a:lnTo>
                  <a:lnTo>
                    <a:pt x="21272" y="3057525"/>
                  </a:lnTo>
                  <a:lnTo>
                    <a:pt x="9525" y="3011805"/>
                  </a:lnTo>
                  <a:lnTo>
                    <a:pt x="2540" y="2964815"/>
                  </a:lnTo>
                  <a:lnTo>
                    <a:pt x="0" y="2916237"/>
                  </a:lnTo>
                  <a:lnTo>
                    <a:pt x="0" y="474662"/>
                  </a:lnTo>
                </a:path>
              </a:pathLst>
            </a:custGeom>
            <a:noFill/>
            <a:ln w="31750" cap="flat" cmpd="sng">
              <a:solidFill>
                <a:srgbClr val="FFB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41" name="Google Shape;1241;p9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18105" y="2725419"/>
              <a:ext cx="100330" cy="133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2" name="Google Shape;1242;p9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40292" y="2597150"/>
              <a:ext cx="134937" cy="176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3" name="Google Shape;1243;p91"/>
            <p:cNvSpPr/>
            <p:nvPr/>
          </p:nvSpPr>
          <p:spPr>
            <a:xfrm>
              <a:off x="2272665" y="2361882"/>
              <a:ext cx="940435" cy="607695"/>
            </a:xfrm>
            <a:custGeom>
              <a:avLst/>
              <a:gdLst/>
              <a:ahLst/>
              <a:cxnLst/>
              <a:rect l="l" t="t" r="r" b="b"/>
              <a:pathLst>
                <a:path w="940435" h="607694" extrusionOk="0">
                  <a:moveTo>
                    <a:pt x="289560" y="427354"/>
                  </a:moveTo>
                  <a:lnTo>
                    <a:pt x="263842" y="427354"/>
                  </a:lnTo>
                  <a:lnTo>
                    <a:pt x="270510" y="432434"/>
                  </a:lnTo>
                  <a:lnTo>
                    <a:pt x="293052" y="494029"/>
                  </a:lnTo>
                  <a:lnTo>
                    <a:pt x="312737" y="529589"/>
                  </a:lnTo>
                  <a:lnTo>
                    <a:pt x="476567" y="607694"/>
                  </a:lnTo>
                  <a:lnTo>
                    <a:pt x="481330" y="606425"/>
                  </a:lnTo>
                  <a:lnTo>
                    <a:pt x="484187" y="602932"/>
                  </a:lnTo>
                  <a:lnTo>
                    <a:pt x="497840" y="587057"/>
                  </a:lnTo>
                  <a:lnTo>
                    <a:pt x="529907" y="587057"/>
                  </a:lnTo>
                  <a:lnTo>
                    <a:pt x="538469" y="583564"/>
                  </a:lnTo>
                  <a:lnTo>
                    <a:pt x="473392" y="583564"/>
                  </a:lnTo>
                  <a:lnTo>
                    <a:pt x="346710" y="530859"/>
                  </a:lnTo>
                  <a:lnTo>
                    <a:pt x="319405" y="501967"/>
                  </a:lnTo>
                  <a:lnTo>
                    <a:pt x="294322" y="437514"/>
                  </a:lnTo>
                  <a:lnTo>
                    <a:pt x="289560" y="427354"/>
                  </a:lnTo>
                  <a:close/>
                </a:path>
                <a:path w="940435" h="607694" extrusionOk="0">
                  <a:moveTo>
                    <a:pt x="529907" y="587057"/>
                  </a:moveTo>
                  <a:lnTo>
                    <a:pt x="497840" y="587057"/>
                  </a:lnTo>
                  <a:lnTo>
                    <a:pt x="520700" y="589279"/>
                  </a:lnTo>
                  <a:lnTo>
                    <a:pt x="522922" y="589279"/>
                  </a:lnTo>
                  <a:lnTo>
                    <a:pt x="523875" y="588962"/>
                  </a:lnTo>
                  <a:lnTo>
                    <a:pt x="525462" y="588962"/>
                  </a:lnTo>
                  <a:lnTo>
                    <a:pt x="529907" y="587057"/>
                  </a:lnTo>
                  <a:close/>
                </a:path>
                <a:path w="940435" h="607694" extrusionOk="0">
                  <a:moveTo>
                    <a:pt x="491172" y="565467"/>
                  </a:moveTo>
                  <a:lnTo>
                    <a:pt x="487680" y="566737"/>
                  </a:lnTo>
                  <a:lnTo>
                    <a:pt x="485457" y="569277"/>
                  </a:lnTo>
                  <a:lnTo>
                    <a:pt x="473392" y="583564"/>
                  </a:lnTo>
                  <a:lnTo>
                    <a:pt x="538469" y="583564"/>
                  </a:lnTo>
                  <a:lnTo>
                    <a:pt x="578167" y="567372"/>
                  </a:lnTo>
                  <a:lnTo>
                    <a:pt x="511492" y="567372"/>
                  </a:lnTo>
                  <a:lnTo>
                    <a:pt x="491172" y="565467"/>
                  </a:lnTo>
                  <a:close/>
                </a:path>
                <a:path w="940435" h="607694" extrusionOk="0">
                  <a:moveTo>
                    <a:pt x="511810" y="337184"/>
                  </a:moveTo>
                  <a:lnTo>
                    <a:pt x="511697" y="457834"/>
                  </a:lnTo>
                  <a:lnTo>
                    <a:pt x="511581" y="482917"/>
                  </a:lnTo>
                  <a:lnTo>
                    <a:pt x="511492" y="567372"/>
                  </a:lnTo>
                  <a:lnTo>
                    <a:pt x="578167" y="567372"/>
                  </a:lnTo>
                  <a:lnTo>
                    <a:pt x="588010" y="563244"/>
                  </a:lnTo>
                  <a:lnTo>
                    <a:pt x="532765" y="563244"/>
                  </a:lnTo>
                  <a:lnTo>
                    <a:pt x="532765" y="364489"/>
                  </a:lnTo>
                  <a:lnTo>
                    <a:pt x="532447" y="364489"/>
                  </a:lnTo>
                  <a:lnTo>
                    <a:pt x="583882" y="344169"/>
                  </a:lnTo>
                  <a:lnTo>
                    <a:pt x="527367" y="344169"/>
                  </a:lnTo>
                  <a:lnTo>
                    <a:pt x="526415" y="343217"/>
                  </a:lnTo>
                  <a:lnTo>
                    <a:pt x="511810" y="337184"/>
                  </a:lnTo>
                  <a:close/>
                </a:path>
                <a:path w="940435" h="607694" extrusionOk="0">
                  <a:moveTo>
                    <a:pt x="822960" y="308927"/>
                  </a:moveTo>
                  <a:lnTo>
                    <a:pt x="684847" y="364489"/>
                  </a:lnTo>
                  <a:lnTo>
                    <a:pt x="648970" y="515937"/>
                  </a:lnTo>
                  <a:lnTo>
                    <a:pt x="532765" y="563244"/>
                  </a:lnTo>
                  <a:lnTo>
                    <a:pt x="588010" y="563244"/>
                  </a:lnTo>
                  <a:lnTo>
                    <a:pt x="665162" y="532129"/>
                  </a:lnTo>
                  <a:lnTo>
                    <a:pt x="667385" y="529272"/>
                  </a:lnTo>
                  <a:lnTo>
                    <a:pt x="701040" y="380364"/>
                  </a:lnTo>
                  <a:lnTo>
                    <a:pt x="827722" y="327977"/>
                  </a:lnTo>
                  <a:lnTo>
                    <a:pt x="852448" y="327977"/>
                  </a:lnTo>
                  <a:lnTo>
                    <a:pt x="822960" y="308927"/>
                  </a:lnTo>
                  <a:close/>
                </a:path>
                <a:path w="940435" h="607694" extrusionOk="0">
                  <a:moveTo>
                    <a:pt x="349567" y="344804"/>
                  </a:moveTo>
                  <a:lnTo>
                    <a:pt x="347345" y="344804"/>
                  </a:lnTo>
                  <a:lnTo>
                    <a:pt x="330200" y="437197"/>
                  </a:lnTo>
                  <a:lnTo>
                    <a:pt x="332105" y="451484"/>
                  </a:lnTo>
                  <a:lnTo>
                    <a:pt x="442277" y="520064"/>
                  </a:lnTo>
                  <a:lnTo>
                    <a:pt x="444182" y="521017"/>
                  </a:lnTo>
                  <a:lnTo>
                    <a:pt x="446405" y="521334"/>
                  </a:lnTo>
                  <a:lnTo>
                    <a:pt x="447992" y="521334"/>
                  </a:lnTo>
                  <a:lnTo>
                    <a:pt x="462215" y="498157"/>
                  </a:lnTo>
                  <a:lnTo>
                    <a:pt x="443865" y="498157"/>
                  </a:lnTo>
                  <a:lnTo>
                    <a:pt x="360997" y="463550"/>
                  </a:lnTo>
                  <a:lnTo>
                    <a:pt x="356552" y="457834"/>
                  </a:lnTo>
                  <a:lnTo>
                    <a:pt x="353377" y="451484"/>
                  </a:lnTo>
                  <a:lnTo>
                    <a:pt x="351790" y="444500"/>
                  </a:lnTo>
                  <a:lnTo>
                    <a:pt x="351182" y="437514"/>
                  </a:lnTo>
                  <a:lnTo>
                    <a:pt x="351472" y="369569"/>
                  </a:lnTo>
                  <a:lnTo>
                    <a:pt x="351790" y="367982"/>
                  </a:lnTo>
                  <a:lnTo>
                    <a:pt x="406082" y="367982"/>
                  </a:lnTo>
                  <a:lnTo>
                    <a:pt x="353377" y="345757"/>
                  </a:lnTo>
                  <a:lnTo>
                    <a:pt x="351472" y="345122"/>
                  </a:lnTo>
                  <a:lnTo>
                    <a:pt x="349567" y="344804"/>
                  </a:lnTo>
                  <a:close/>
                </a:path>
                <a:path w="940435" h="607694" extrusionOk="0">
                  <a:moveTo>
                    <a:pt x="444500" y="384492"/>
                  </a:moveTo>
                  <a:lnTo>
                    <a:pt x="444425" y="441325"/>
                  </a:lnTo>
                  <a:lnTo>
                    <a:pt x="444305" y="461962"/>
                  </a:lnTo>
                  <a:lnTo>
                    <a:pt x="444182" y="496569"/>
                  </a:lnTo>
                  <a:lnTo>
                    <a:pt x="443865" y="498157"/>
                  </a:lnTo>
                  <a:lnTo>
                    <a:pt x="462215" y="498157"/>
                  </a:lnTo>
                  <a:lnTo>
                    <a:pt x="465137" y="493394"/>
                  </a:lnTo>
                  <a:lnTo>
                    <a:pt x="465137" y="428625"/>
                  </a:lnTo>
                  <a:lnTo>
                    <a:pt x="451485" y="389572"/>
                  </a:lnTo>
                  <a:lnTo>
                    <a:pt x="444500" y="384492"/>
                  </a:lnTo>
                  <a:close/>
                </a:path>
                <a:path w="940435" h="607694" extrusionOk="0">
                  <a:moveTo>
                    <a:pt x="338137" y="0"/>
                  </a:moveTo>
                  <a:lnTo>
                    <a:pt x="314007" y="5714"/>
                  </a:lnTo>
                  <a:lnTo>
                    <a:pt x="6032" y="130809"/>
                  </a:lnTo>
                  <a:lnTo>
                    <a:pt x="317" y="173037"/>
                  </a:lnTo>
                  <a:lnTo>
                    <a:pt x="281" y="247967"/>
                  </a:lnTo>
                  <a:lnTo>
                    <a:pt x="79" y="288925"/>
                  </a:lnTo>
                  <a:lnTo>
                    <a:pt x="0" y="379094"/>
                  </a:lnTo>
                  <a:lnTo>
                    <a:pt x="2540" y="382904"/>
                  </a:lnTo>
                  <a:lnTo>
                    <a:pt x="31115" y="394969"/>
                  </a:lnTo>
                  <a:lnTo>
                    <a:pt x="47625" y="427989"/>
                  </a:lnTo>
                  <a:lnTo>
                    <a:pt x="49530" y="429577"/>
                  </a:lnTo>
                  <a:lnTo>
                    <a:pt x="52070" y="430529"/>
                  </a:lnTo>
                  <a:lnTo>
                    <a:pt x="185420" y="486409"/>
                  </a:lnTo>
                  <a:lnTo>
                    <a:pt x="200977" y="489584"/>
                  </a:lnTo>
                  <a:lnTo>
                    <a:pt x="215582" y="487044"/>
                  </a:lnTo>
                  <a:lnTo>
                    <a:pt x="229031" y="468629"/>
                  </a:lnTo>
                  <a:lnTo>
                    <a:pt x="202565" y="468629"/>
                  </a:lnTo>
                  <a:lnTo>
                    <a:pt x="194627" y="467359"/>
                  </a:lnTo>
                  <a:lnTo>
                    <a:pt x="193357" y="467042"/>
                  </a:lnTo>
                  <a:lnTo>
                    <a:pt x="63500" y="412750"/>
                  </a:lnTo>
                  <a:lnTo>
                    <a:pt x="46990" y="379729"/>
                  </a:lnTo>
                  <a:lnTo>
                    <a:pt x="45085" y="378142"/>
                  </a:lnTo>
                  <a:lnTo>
                    <a:pt x="20955" y="367982"/>
                  </a:lnTo>
                  <a:lnTo>
                    <a:pt x="21034" y="288925"/>
                  </a:lnTo>
                  <a:lnTo>
                    <a:pt x="21236" y="247967"/>
                  </a:lnTo>
                  <a:lnTo>
                    <a:pt x="21272" y="155575"/>
                  </a:lnTo>
                  <a:lnTo>
                    <a:pt x="75882" y="155575"/>
                  </a:lnTo>
                  <a:lnTo>
                    <a:pt x="38417" y="140017"/>
                  </a:lnTo>
                  <a:lnTo>
                    <a:pt x="38100" y="140017"/>
                  </a:lnTo>
                  <a:lnTo>
                    <a:pt x="321627" y="25082"/>
                  </a:lnTo>
                  <a:lnTo>
                    <a:pt x="337185" y="20954"/>
                  </a:lnTo>
                  <a:lnTo>
                    <a:pt x="394712" y="20954"/>
                  </a:lnTo>
                  <a:lnTo>
                    <a:pt x="362585" y="1587"/>
                  </a:lnTo>
                  <a:lnTo>
                    <a:pt x="338137" y="0"/>
                  </a:lnTo>
                  <a:close/>
                </a:path>
                <a:path w="940435" h="607694" extrusionOk="0">
                  <a:moveTo>
                    <a:pt x="262255" y="406400"/>
                  </a:moveTo>
                  <a:lnTo>
                    <a:pt x="260032" y="406400"/>
                  </a:lnTo>
                  <a:lnTo>
                    <a:pt x="220345" y="454977"/>
                  </a:lnTo>
                  <a:lnTo>
                    <a:pt x="216217" y="461962"/>
                  </a:lnTo>
                  <a:lnTo>
                    <a:pt x="210185" y="466407"/>
                  </a:lnTo>
                  <a:lnTo>
                    <a:pt x="202565" y="468629"/>
                  </a:lnTo>
                  <a:lnTo>
                    <a:pt x="229031" y="468629"/>
                  </a:lnTo>
                  <a:lnTo>
                    <a:pt x="256857" y="430529"/>
                  </a:lnTo>
                  <a:lnTo>
                    <a:pt x="257810" y="428942"/>
                  </a:lnTo>
                  <a:lnTo>
                    <a:pt x="259397" y="427354"/>
                  </a:lnTo>
                  <a:lnTo>
                    <a:pt x="289560" y="427354"/>
                  </a:lnTo>
                  <a:lnTo>
                    <a:pt x="288607" y="425132"/>
                  </a:lnTo>
                  <a:lnTo>
                    <a:pt x="280670" y="415607"/>
                  </a:lnTo>
                  <a:lnTo>
                    <a:pt x="271780" y="409257"/>
                  </a:lnTo>
                  <a:lnTo>
                    <a:pt x="262255" y="406400"/>
                  </a:lnTo>
                  <a:close/>
                </a:path>
                <a:path w="940435" h="607694" extrusionOk="0">
                  <a:moveTo>
                    <a:pt x="852448" y="327977"/>
                  </a:moveTo>
                  <a:lnTo>
                    <a:pt x="827722" y="327977"/>
                  </a:lnTo>
                  <a:lnTo>
                    <a:pt x="835977" y="331152"/>
                  </a:lnTo>
                  <a:lnTo>
                    <a:pt x="838835" y="338454"/>
                  </a:lnTo>
                  <a:lnTo>
                    <a:pt x="839787" y="340359"/>
                  </a:lnTo>
                  <a:lnTo>
                    <a:pt x="840105" y="341947"/>
                  </a:lnTo>
                  <a:lnTo>
                    <a:pt x="840105" y="357187"/>
                  </a:lnTo>
                  <a:lnTo>
                    <a:pt x="836295" y="362584"/>
                  </a:lnTo>
                  <a:lnTo>
                    <a:pt x="830580" y="364807"/>
                  </a:lnTo>
                  <a:lnTo>
                    <a:pt x="820737" y="369569"/>
                  </a:lnTo>
                  <a:lnTo>
                    <a:pt x="812800" y="377507"/>
                  </a:lnTo>
                  <a:lnTo>
                    <a:pt x="808037" y="387032"/>
                  </a:lnTo>
                  <a:lnTo>
                    <a:pt x="807720" y="387032"/>
                  </a:lnTo>
                  <a:lnTo>
                    <a:pt x="806132" y="398144"/>
                  </a:lnTo>
                  <a:lnTo>
                    <a:pt x="806132" y="409257"/>
                  </a:lnTo>
                  <a:lnTo>
                    <a:pt x="826770" y="441325"/>
                  </a:lnTo>
                  <a:lnTo>
                    <a:pt x="840740" y="444500"/>
                  </a:lnTo>
                  <a:lnTo>
                    <a:pt x="844867" y="444500"/>
                  </a:lnTo>
                  <a:lnTo>
                    <a:pt x="885825" y="425450"/>
                  </a:lnTo>
                  <a:lnTo>
                    <a:pt x="838835" y="425450"/>
                  </a:lnTo>
                  <a:lnTo>
                    <a:pt x="830580" y="421957"/>
                  </a:lnTo>
                  <a:lnTo>
                    <a:pt x="827405" y="412750"/>
                  </a:lnTo>
                  <a:lnTo>
                    <a:pt x="827087" y="411162"/>
                  </a:lnTo>
                  <a:lnTo>
                    <a:pt x="826846" y="398144"/>
                  </a:lnTo>
                  <a:lnTo>
                    <a:pt x="826770" y="392429"/>
                  </a:lnTo>
                  <a:lnTo>
                    <a:pt x="830580" y="387032"/>
                  </a:lnTo>
                  <a:lnTo>
                    <a:pt x="836295" y="384809"/>
                  </a:lnTo>
                  <a:lnTo>
                    <a:pt x="846137" y="379729"/>
                  </a:lnTo>
                  <a:lnTo>
                    <a:pt x="854075" y="372109"/>
                  </a:lnTo>
                  <a:lnTo>
                    <a:pt x="858837" y="362584"/>
                  </a:lnTo>
                  <a:lnTo>
                    <a:pt x="859155" y="362584"/>
                  </a:lnTo>
                  <a:lnTo>
                    <a:pt x="860742" y="351472"/>
                  </a:lnTo>
                  <a:lnTo>
                    <a:pt x="860742" y="341947"/>
                  </a:lnTo>
                  <a:lnTo>
                    <a:pt x="860425" y="340359"/>
                  </a:lnTo>
                  <a:lnTo>
                    <a:pt x="860349" y="338454"/>
                  </a:lnTo>
                  <a:lnTo>
                    <a:pt x="858837" y="332104"/>
                  </a:lnTo>
                  <a:lnTo>
                    <a:pt x="852448" y="327977"/>
                  </a:lnTo>
                  <a:close/>
                </a:path>
                <a:path w="940435" h="607694" extrusionOk="0">
                  <a:moveTo>
                    <a:pt x="406082" y="367982"/>
                  </a:moveTo>
                  <a:lnTo>
                    <a:pt x="351790" y="367982"/>
                  </a:lnTo>
                  <a:lnTo>
                    <a:pt x="434340" y="402272"/>
                  </a:lnTo>
                  <a:lnTo>
                    <a:pt x="438785" y="407987"/>
                  </a:lnTo>
                  <a:lnTo>
                    <a:pt x="442277" y="414654"/>
                  </a:lnTo>
                  <a:lnTo>
                    <a:pt x="443865" y="421322"/>
                  </a:lnTo>
                  <a:lnTo>
                    <a:pt x="444500" y="428625"/>
                  </a:lnTo>
                  <a:lnTo>
                    <a:pt x="444500" y="384492"/>
                  </a:lnTo>
                  <a:lnTo>
                    <a:pt x="442595" y="383222"/>
                  </a:lnTo>
                  <a:lnTo>
                    <a:pt x="406082" y="367982"/>
                  </a:lnTo>
                  <a:close/>
                </a:path>
                <a:path w="940435" h="607694" extrusionOk="0">
                  <a:moveTo>
                    <a:pt x="919162" y="247967"/>
                  </a:moveTo>
                  <a:lnTo>
                    <a:pt x="919162" y="326389"/>
                  </a:lnTo>
                  <a:lnTo>
                    <a:pt x="902017" y="382269"/>
                  </a:lnTo>
                  <a:lnTo>
                    <a:pt x="856297" y="418782"/>
                  </a:lnTo>
                  <a:lnTo>
                    <a:pt x="838835" y="425450"/>
                  </a:lnTo>
                  <a:lnTo>
                    <a:pt x="885825" y="425450"/>
                  </a:lnTo>
                  <a:lnTo>
                    <a:pt x="919162" y="394017"/>
                  </a:lnTo>
                  <a:lnTo>
                    <a:pt x="934720" y="362267"/>
                  </a:lnTo>
                  <a:lnTo>
                    <a:pt x="940117" y="326389"/>
                  </a:lnTo>
                  <a:lnTo>
                    <a:pt x="940117" y="305117"/>
                  </a:lnTo>
                  <a:lnTo>
                    <a:pt x="938847" y="289877"/>
                  </a:lnTo>
                  <a:lnTo>
                    <a:pt x="938847" y="288925"/>
                  </a:lnTo>
                  <a:lnTo>
                    <a:pt x="934402" y="273367"/>
                  </a:lnTo>
                  <a:lnTo>
                    <a:pt x="927100" y="258444"/>
                  </a:lnTo>
                  <a:lnTo>
                    <a:pt x="919162" y="247967"/>
                  </a:lnTo>
                  <a:close/>
                </a:path>
                <a:path w="940435" h="607694" extrusionOk="0">
                  <a:moveTo>
                    <a:pt x="75882" y="155575"/>
                  </a:moveTo>
                  <a:lnTo>
                    <a:pt x="21272" y="155575"/>
                  </a:lnTo>
                  <a:lnTo>
                    <a:pt x="511810" y="360044"/>
                  </a:lnTo>
                  <a:lnTo>
                    <a:pt x="511810" y="337184"/>
                  </a:lnTo>
                  <a:lnTo>
                    <a:pt x="179070" y="198754"/>
                  </a:lnTo>
                  <a:lnTo>
                    <a:pt x="181292" y="190500"/>
                  </a:lnTo>
                  <a:lnTo>
                    <a:pt x="159385" y="190500"/>
                  </a:lnTo>
                  <a:lnTo>
                    <a:pt x="75882" y="155575"/>
                  </a:lnTo>
                  <a:close/>
                </a:path>
                <a:path w="940435" h="607694" extrusionOk="0">
                  <a:moveTo>
                    <a:pt x="850265" y="219392"/>
                  </a:moveTo>
                  <a:lnTo>
                    <a:pt x="825817" y="225107"/>
                  </a:lnTo>
                  <a:lnTo>
                    <a:pt x="527367" y="344169"/>
                  </a:lnTo>
                  <a:lnTo>
                    <a:pt x="583882" y="344169"/>
                  </a:lnTo>
                  <a:lnTo>
                    <a:pt x="833437" y="244475"/>
                  </a:lnTo>
                  <a:lnTo>
                    <a:pt x="848995" y="240664"/>
                  </a:lnTo>
                  <a:lnTo>
                    <a:pt x="906991" y="240664"/>
                  </a:lnTo>
                  <a:lnTo>
                    <a:pt x="874712" y="221297"/>
                  </a:lnTo>
                  <a:lnTo>
                    <a:pt x="850265" y="219392"/>
                  </a:lnTo>
                  <a:close/>
                </a:path>
                <a:path w="940435" h="607694" extrusionOk="0">
                  <a:moveTo>
                    <a:pt x="906991" y="240664"/>
                  </a:moveTo>
                  <a:lnTo>
                    <a:pt x="864552" y="240664"/>
                  </a:lnTo>
                  <a:lnTo>
                    <a:pt x="880110" y="244475"/>
                  </a:lnTo>
                  <a:lnTo>
                    <a:pt x="893762" y="252412"/>
                  </a:lnTo>
                  <a:lnTo>
                    <a:pt x="904557" y="262889"/>
                  </a:lnTo>
                  <a:lnTo>
                    <a:pt x="912812" y="275589"/>
                  </a:lnTo>
                  <a:lnTo>
                    <a:pt x="917575" y="289877"/>
                  </a:lnTo>
                  <a:lnTo>
                    <a:pt x="919162" y="305117"/>
                  </a:lnTo>
                  <a:lnTo>
                    <a:pt x="919162" y="247967"/>
                  </a:lnTo>
                  <a:lnTo>
                    <a:pt x="906991" y="240664"/>
                  </a:lnTo>
                  <a:close/>
                </a:path>
                <a:path w="940435" h="607694" extrusionOk="0">
                  <a:moveTo>
                    <a:pt x="344805" y="108267"/>
                  </a:moveTo>
                  <a:lnTo>
                    <a:pt x="315912" y="108267"/>
                  </a:lnTo>
                  <a:lnTo>
                    <a:pt x="324167" y="111759"/>
                  </a:lnTo>
                  <a:lnTo>
                    <a:pt x="327660" y="120650"/>
                  </a:lnTo>
                  <a:lnTo>
                    <a:pt x="328295" y="122554"/>
                  </a:lnTo>
                  <a:lnTo>
                    <a:pt x="328295" y="137794"/>
                  </a:lnTo>
                  <a:lnTo>
                    <a:pt x="324485" y="143192"/>
                  </a:lnTo>
                  <a:lnTo>
                    <a:pt x="318770" y="145097"/>
                  </a:lnTo>
                  <a:lnTo>
                    <a:pt x="308927" y="150177"/>
                  </a:lnTo>
                  <a:lnTo>
                    <a:pt x="294322" y="190500"/>
                  </a:lnTo>
                  <a:lnTo>
                    <a:pt x="294005" y="196532"/>
                  </a:lnTo>
                  <a:lnTo>
                    <a:pt x="330517" y="224789"/>
                  </a:lnTo>
                  <a:lnTo>
                    <a:pt x="341947" y="222567"/>
                  </a:lnTo>
                  <a:lnTo>
                    <a:pt x="352107" y="218439"/>
                  </a:lnTo>
                  <a:lnTo>
                    <a:pt x="374015" y="206057"/>
                  </a:lnTo>
                  <a:lnTo>
                    <a:pt x="327025" y="206057"/>
                  </a:lnTo>
                  <a:lnTo>
                    <a:pt x="318770" y="202247"/>
                  </a:lnTo>
                  <a:lnTo>
                    <a:pt x="316230" y="194944"/>
                  </a:lnTo>
                  <a:lnTo>
                    <a:pt x="315277" y="193357"/>
                  </a:lnTo>
                  <a:lnTo>
                    <a:pt x="314960" y="191769"/>
                  </a:lnTo>
                  <a:lnTo>
                    <a:pt x="314960" y="173037"/>
                  </a:lnTo>
                  <a:lnTo>
                    <a:pt x="318770" y="167322"/>
                  </a:lnTo>
                  <a:lnTo>
                    <a:pt x="324485" y="165417"/>
                  </a:lnTo>
                  <a:lnTo>
                    <a:pt x="334645" y="160337"/>
                  </a:lnTo>
                  <a:lnTo>
                    <a:pt x="342265" y="152717"/>
                  </a:lnTo>
                  <a:lnTo>
                    <a:pt x="347027" y="143192"/>
                  </a:lnTo>
                  <a:lnTo>
                    <a:pt x="347345" y="142875"/>
                  </a:lnTo>
                  <a:lnTo>
                    <a:pt x="348932" y="131762"/>
                  </a:lnTo>
                  <a:lnTo>
                    <a:pt x="348932" y="126047"/>
                  </a:lnTo>
                  <a:lnTo>
                    <a:pt x="348727" y="122554"/>
                  </a:lnTo>
                  <a:lnTo>
                    <a:pt x="348615" y="119062"/>
                  </a:lnTo>
                  <a:lnTo>
                    <a:pt x="347027" y="112712"/>
                  </a:lnTo>
                  <a:lnTo>
                    <a:pt x="344805" y="108267"/>
                  </a:lnTo>
                  <a:close/>
                </a:path>
                <a:path w="940435" h="607694" extrusionOk="0">
                  <a:moveTo>
                    <a:pt x="407352" y="28575"/>
                  </a:moveTo>
                  <a:lnTo>
                    <a:pt x="407352" y="106997"/>
                  </a:lnTo>
                  <a:lnTo>
                    <a:pt x="390207" y="162877"/>
                  </a:lnTo>
                  <a:lnTo>
                    <a:pt x="344487" y="199072"/>
                  </a:lnTo>
                  <a:lnTo>
                    <a:pt x="327025" y="206057"/>
                  </a:lnTo>
                  <a:lnTo>
                    <a:pt x="374015" y="206057"/>
                  </a:lnTo>
                  <a:lnTo>
                    <a:pt x="383222" y="200659"/>
                  </a:lnTo>
                  <a:lnTo>
                    <a:pt x="407352" y="174625"/>
                  </a:lnTo>
                  <a:lnTo>
                    <a:pt x="422910" y="142557"/>
                  </a:lnTo>
                  <a:lnTo>
                    <a:pt x="428307" y="106997"/>
                  </a:lnTo>
                  <a:lnTo>
                    <a:pt x="428307" y="85407"/>
                  </a:lnTo>
                  <a:lnTo>
                    <a:pt x="427037" y="70484"/>
                  </a:lnTo>
                  <a:lnTo>
                    <a:pt x="427037" y="69532"/>
                  </a:lnTo>
                  <a:lnTo>
                    <a:pt x="422592" y="53657"/>
                  </a:lnTo>
                  <a:lnTo>
                    <a:pt x="415290" y="39052"/>
                  </a:lnTo>
                  <a:lnTo>
                    <a:pt x="407352" y="28575"/>
                  </a:lnTo>
                  <a:close/>
                </a:path>
                <a:path w="940435" h="607694" extrusionOk="0">
                  <a:moveTo>
                    <a:pt x="311150" y="89534"/>
                  </a:moveTo>
                  <a:lnTo>
                    <a:pt x="300672" y="92075"/>
                  </a:lnTo>
                  <a:lnTo>
                    <a:pt x="173037" y="145097"/>
                  </a:lnTo>
                  <a:lnTo>
                    <a:pt x="170815" y="147637"/>
                  </a:lnTo>
                  <a:lnTo>
                    <a:pt x="159385" y="190500"/>
                  </a:lnTo>
                  <a:lnTo>
                    <a:pt x="181292" y="190500"/>
                  </a:lnTo>
                  <a:lnTo>
                    <a:pt x="188912" y="160972"/>
                  </a:lnTo>
                  <a:lnTo>
                    <a:pt x="315912" y="108267"/>
                  </a:lnTo>
                  <a:lnTo>
                    <a:pt x="344805" y="108267"/>
                  </a:lnTo>
                  <a:lnTo>
                    <a:pt x="343852" y="106362"/>
                  </a:lnTo>
                  <a:lnTo>
                    <a:pt x="340042" y="100964"/>
                  </a:lnTo>
                  <a:lnTo>
                    <a:pt x="331470" y="93979"/>
                  </a:lnTo>
                  <a:lnTo>
                    <a:pt x="321627" y="90169"/>
                  </a:lnTo>
                  <a:lnTo>
                    <a:pt x="311150" y="89534"/>
                  </a:lnTo>
                  <a:close/>
                </a:path>
                <a:path w="940435" h="607694" extrusionOk="0">
                  <a:moveTo>
                    <a:pt x="394712" y="20954"/>
                  </a:moveTo>
                  <a:lnTo>
                    <a:pt x="352742" y="20954"/>
                  </a:lnTo>
                  <a:lnTo>
                    <a:pt x="392747" y="43497"/>
                  </a:lnTo>
                  <a:lnTo>
                    <a:pt x="407352" y="85407"/>
                  </a:lnTo>
                  <a:lnTo>
                    <a:pt x="407352" y="28575"/>
                  </a:lnTo>
                  <a:lnTo>
                    <a:pt x="394712" y="209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4" name="Google Shape;1244;p91"/>
          <p:cNvSpPr txBox="1"/>
          <p:nvPr/>
        </p:nvSpPr>
        <p:spPr>
          <a:xfrm>
            <a:off x="1942570" y="1433513"/>
            <a:ext cx="735013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ΠΟΙΟΣ</a:t>
            </a:r>
            <a:endParaRPr sz="145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5" name="Google Shape;1245;p91"/>
          <p:cNvSpPr txBox="1"/>
          <p:nvPr/>
        </p:nvSpPr>
        <p:spPr>
          <a:xfrm>
            <a:off x="1871663" y="2862263"/>
            <a:ext cx="582083" cy="26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Ανοικτό σε όλους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6" name="Google Shape;1246;p9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62652" y="1037960"/>
            <a:ext cx="2399771" cy="285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47" name="Google Shape;1247;p91"/>
          <p:cNvSpPr txBox="1"/>
          <p:nvPr/>
        </p:nvSpPr>
        <p:spPr>
          <a:xfrm>
            <a:off x="4642644" y="1433513"/>
            <a:ext cx="162983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ΤΙ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91"/>
          <p:cNvSpPr txBox="1"/>
          <p:nvPr/>
        </p:nvSpPr>
        <p:spPr>
          <a:xfrm>
            <a:off x="4190736" y="2819929"/>
            <a:ext cx="1746779" cy="52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2117" algn="ctr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Θεμελιώδης κατανόηση των  ανθρώπινων παραγόντων για την  ασφάλεια στον κυβερνοχώρο στον  ναυτιλιακό τομέα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12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7" name="Google Shape;1727;p127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728" name="Google Shape;1728;p127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9" name="Google Shape;1729;p1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0" name="Google Shape;1730;p127"/>
          <p:cNvSpPr txBox="1">
            <a:spLocks noGrp="1"/>
          </p:cNvSpPr>
          <p:nvPr>
            <p:ph type="title"/>
          </p:nvPr>
        </p:nvSpPr>
        <p:spPr>
          <a:xfrm>
            <a:off x="5579004" y="296068"/>
            <a:ext cx="3605742" cy="58946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 το ναυτιλιακό  προσωπικό</a:t>
            </a:r>
            <a:endParaRPr/>
          </a:p>
        </p:txBody>
      </p:sp>
      <p:sp>
        <p:nvSpPr>
          <p:cNvPr id="1731" name="Google Shape;1731;p127"/>
          <p:cNvSpPr txBox="1"/>
          <p:nvPr/>
        </p:nvSpPr>
        <p:spPr>
          <a:xfrm>
            <a:off x="5579005" y="1590410"/>
            <a:ext cx="4323821" cy="30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 indent="94716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Ενίσχυση της επικοινωνίας στην Κυβερνοασφάλεια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2" name="Google Shape;1732;p127"/>
          <p:cNvSpPr txBox="1"/>
          <p:nvPr/>
        </p:nvSpPr>
        <p:spPr>
          <a:xfrm>
            <a:off x="5602288" y="2636141"/>
            <a:ext cx="3559175" cy="230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17" rIns="0" bIns="0" anchor="t" anchorCtr="0">
            <a:spAutoFit/>
          </a:bodyPr>
          <a:lstStyle/>
          <a:p>
            <a:pPr marL="239174" marR="396330" indent="-228591">
              <a:lnSpc>
                <a:spcPct val="736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Βέλτιστες πρακτικές για την κοινοποίηση πολιτικών και  περιστατικών κυβερνοασφάλειας στο ναυτιλιακό προσωπικό.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chemeClr val="dk1"/>
              </a:buClr>
              <a:buSzPts val="1200"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80959" indent="-228591">
              <a:lnSpc>
                <a:spcPct val="1123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Ο ρόλος της σαφούς και συνεπούς επικοινωνίας στην προώθηση της  μια προδραστική στάση για την ασφάλεια στον κυβερνοχώρο.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41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Σαφή μηνυματοδοσία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1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Έγκαιρη ροή πληροφοριών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5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Αξιοποιήσιμη έξυπνη νοημοσύνη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chemeClr val="dk1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4233" indent="-228591">
              <a:lnSpc>
                <a:spcPct val="73600"/>
              </a:lnSpc>
              <a:buClr>
                <a:srgbClr val="FFB800"/>
              </a:buClr>
              <a:buSzPts val="1642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Στρατηγικές για την υπέρβαση των εμποδίων επικοινωνίας σε ποικίλα  και δυναμικά θαλάσσια περιβάλλοντα.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329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Πολυκαναλική επικοινωνία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5"/>
              </a:spcBef>
              <a:buClr>
                <a:srgbClr val="FFFFFF"/>
              </a:buClr>
              <a:buSzPts val="1513"/>
              <a:buFont typeface="Courier New"/>
              <a:buChar char="o"/>
            </a:pPr>
            <a:r>
              <a:rPr lang="en-US" sz="91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Ανατροφοδότηση</a:t>
            </a:r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3" name="Google Shape;1733;p127"/>
          <p:cNvSpPr txBox="1"/>
          <p:nvPr/>
        </p:nvSpPr>
        <p:spPr>
          <a:xfrm>
            <a:off x="752474" y="5479521"/>
            <a:ext cx="504031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12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9" name="Google Shape;1739;p128"/>
          <p:cNvGrpSpPr/>
          <p:nvPr/>
        </p:nvGrpSpPr>
        <p:grpSpPr>
          <a:xfrm>
            <a:off x="1" y="0"/>
            <a:ext cx="4867274" cy="5715000"/>
            <a:chOff x="0" y="0"/>
            <a:chExt cx="5840729" cy="6858000"/>
          </a:xfrm>
        </p:grpSpPr>
        <p:sp>
          <p:nvSpPr>
            <p:cNvPr id="1740" name="Google Shape;1740;p128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1" name="Google Shape;1741;p1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2" name="Google Shape;1742;p128"/>
          <p:cNvSpPr txBox="1">
            <a:spLocks noGrp="1"/>
          </p:cNvSpPr>
          <p:nvPr>
            <p:ph type="title"/>
          </p:nvPr>
        </p:nvSpPr>
        <p:spPr>
          <a:xfrm>
            <a:off x="5579004" y="296068"/>
            <a:ext cx="3605742" cy="58946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3917" rIns="0" bIns="0" rtlCol="0" anchor="t" anchorCtr="0">
            <a:spAutoFit/>
          </a:bodyPr>
          <a:lstStyle/>
          <a:p>
            <a:pPr marL="10583" marR="4233">
              <a:lnSpc>
                <a:spcPct val="107826"/>
              </a:lnSpc>
              <a:spcBef>
                <a:spcPts val="0"/>
              </a:spcBef>
            </a:pPr>
            <a:r>
              <a:rPr lang="en-US"/>
              <a:t>Προγράμματα κατάρτισης,  ευαισθητοποίησης και  επικοινωνίας για το ναυτιλιακό  προσωπικό</a:t>
            </a:r>
            <a:endParaRPr/>
          </a:p>
        </p:txBody>
      </p:sp>
      <p:sp>
        <p:nvSpPr>
          <p:cNvPr id="1743" name="Google Shape;1743;p128"/>
          <p:cNvSpPr txBox="1"/>
          <p:nvPr/>
        </p:nvSpPr>
        <p:spPr>
          <a:xfrm>
            <a:off x="5579004" y="1590411"/>
            <a:ext cx="3617383" cy="59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>
              <a:lnSpc>
                <a:spcPct val="131400"/>
              </a:lnSpc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Σχεδιασμός αποτελεσματικής κατάρτισης  Προγραμματίζω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4" name="Google Shape;1744;p128"/>
          <p:cNvSpPr txBox="1"/>
          <p:nvPr/>
        </p:nvSpPr>
        <p:spPr>
          <a:xfrm>
            <a:off x="5521060" y="2383631"/>
            <a:ext cx="3876146" cy="210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8913" indent="-229120">
              <a:lnSpc>
                <a:spcPct val="120000"/>
              </a:lnSpc>
              <a:buClr>
                <a:srgbClr val="FFB800"/>
              </a:buClr>
              <a:buSzPts val="1437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Αρχές για το σχεδιασμό ελκυστικών και αποτελεσματικών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8913">
              <a:lnSpc>
                <a:spcPct val="103809"/>
              </a:lnSpc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προγραμμάτων κατάρτισης.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8384" indent="-228591">
              <a:spcBef>
                <a:spcPts val="537"/>
              </a:spcBef>
              <a:buClr>
                <a:srgbClr val="FFFFFF"/>
              </a:buClr>
              <a:buSzPts val="1375"/>
              <a:buFont typeface="Courier New"/>
              <a:buChar char="o"/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Συνήθειες, Αυτοαποτελεσματικότητα, Μεταγνωστικότητα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"/>
              </a:spcBef>
              <a:buClr>
                <a:schemeClr val="dk1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8913" marR="1165178" indent="-228591">
              <a:lnSpc>
                <a:spcPct val="94700"/>
              </a:lnSpc>
              <a:buClr>
                <a:srgbClr val="FFB800"/>
              </a:buClr>
              <a:buSzPts val="1437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Ενσωμάτωση θεωριών και μεθοδολογιών μάθησης  ενηλίκων στην εκπαίδευση για την ασφάλεια στον  κυβερνοχώρο.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050"/>
            </a:pP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8913" marR="144986" indent="-228591">
              <a:lnSpc>
                <a:spcPct val="91900"/>
              </a:lnSpc>
              <a:spcBef>
                <a:spcPts val="546"/>
              </a:spcBef>
              <a:buClr>
                <a:srgbClr val="FFB800"/>
              </a:buClr>
              <a:buSzPts val="1437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Χρήση προσομοιώσεων και ασκήσεων για την ενίσχυση της μάθησης και  της ετοιμότητας.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4233" indent="601109">
              <a:lnSpc>
                <a:spcPct val="122800"/>
              </a:lnSpc>
              <a:spcBef>
                <a:spcPts val="4"/>
              </a:spcBef>
            </a:pPr>
            <a:r>
              <a:rPr lang="en-US" sz="1333">
                <a:solidFill>
                  <a:srgbClr val="FFB800"/>
                </a:solidFill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σε μια ναυτική ακαδημία  προσομοιώσεις για την εκπαίδευση δοκίμων σε πρωτόκολλα κυβερνοασφάλειας</a:t>
            </a:r>
            <a:r>
              <a:rPr lang="en-US" sz="79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128"/>
          <p:cNvSpPr txBox="1"/>
          <p:nvPr/>
        </p:nvSpPr>
        <p:spPr>
          <a:xfrm>
            <a:off x="752474" y="4726781"/>
            <a:ext cx="5040313" cy="138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0" name="Google Shape;1750;p129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751" name="Google Shape;1751;p129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52" name="Google Shape;1752;p1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3" name="Google Shape;1753;p129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754" name="Google Shape;1754;p129"/>
          <p:cNvSpPr txBox="1"/>
          <p:nvPr/>
        </p:nvSpPr>
        <p:spPr>
          <a:xfrm>
            <a:off x="752475" y="4733396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5" name="Google Shape;1755;p129"/>
          <p:cNvSpPr txBox="1"/>
          <p:nvPr/>
        </p:nvSpPr>
        <p:spPr>
          <a:xfrm>
            <a:off x="805391" y="1599142"/>
            <a:ext cx="2935288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Αναδυόμενες τάσεις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129"/>
          <p:cNvSpPr txBox="1"/>
          <p:nvPr/>
        </p:nvSpPr>
        <p:spPr>
          <a:xfrm>
            <a:off x="652992" y="2621492"/>
            <a:ext cx="4678363" cy="1574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213775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Επισκόπηση των αναδυόμενων τάσεων στην κυβερνοασφάλεια, συμπεριλαμβανομένης  της Τεχνητής Νοημοσύνης, της μηχανικής μάθησης και του IoT.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7093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Οι συνέπειες αυτών των τάσεων για τις στρατηγικές ασφάλειας στον κυβερνοχώρο  της ναυτιλίας.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Προετοιμασία για τις μελλοντικές προκλήσεις της κυβερνοασφάλειας μέσω της καινοτομίας  και της προσαρμοστικότητας.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4659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Υιοθέτηση συστημάτων ανίχνευσης απειλών με  βάση την Τεχνητή Νοημοσύνη σε έξυπνα πλοία.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130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762" name="Google Shape;1762;p130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3" name="Google Shape;1763;p1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4" name="Google Shape;1764;p130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765" name="Google Shape;1765;p130"/>
          <p:cNvSpPr txBox="1"/>
          <p:nvPr/>
        </p:nvSpPr>
        <p:spPr>
          <a:xfrm>
            <a:off x="752475" y="4733396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p130"/>
          <p:cNvSpPr txBox="1"/>
          <p:nvPr/>
        </p:nvSpPr>
        <p:spPr>
          <a:xfrm>
            <a:off x="805391" y="1599670"/>
            <a:ext cx="2738967" cy="3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Διεύθυνση μελλοντικών προκλήσεων  κυβερνοασφάλειας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7" name="Google Shape;1767;p130"/>
          <p:cNvSpPr txBox="1"/>
          <p:nvPr/>
        </p:nvSpPr>
        <p:spPr>
          <a:xfrm>
            <a:off x="652992" y="2552701"/>
            <a:ext cx="4707467" cy="882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414850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Πρόβλεψη και μετριασμός νέων τύπων απειλών στον κυβερνοχώρο στον ναυτιλιακό  τομέα.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670427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σημασία του να μένουμε εμπρός από την καμπύλη μέσω της έρευνας και της  συνεργασίας με εμπειρογνώμονες σε θέματα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Προκλήσεις που θέτει η αυξανόμενη πολυπλοκότητα και συνδεσιμότητα των θαλάσσιων  λειτουργιών.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2" name="Google Shape;1772;p131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773" name="Google Shape;1773;p131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4" name="Google Shape;1774;p1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5" name="Google Shape;1775;p131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776" name="Google Shape;1776;p131"/>
          <p:cNvSpPr txBox="1"/>
          <p:nvPr/>
        </p:nvSpPr>
        <p:spPr>
          <a:xfrm>
            <a:off x="752475" y="4810389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131"/>
          <p:cNvSpPr txBox="1"/>
          <p:nvPr/>
        </p:nvSpPr>
        <p:spPr>
          <a:xfrm>
            <a:off x="652992" y="1599142"/>
            <a:ext cx="4753504" cy="218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62448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εξελιγμένος ρόλος της επικοινωνίας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25"/>
              </a:spcBef>
            </a:pPr>
            <a:endParaRPr sz="15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4233" indent="-76197">
              <a:lnSpc>
                <a:spcPct val="141200"/>
              </a:lnSpc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κρίσιμος ρόλος της αποτελεσματικής επικοινωνίας στη διευθυνσιοδότηση των μελλοντικών  προκλήσεις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1450"/>
            </a:pP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69864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Ενίσχυση της διατομεακής και διασυνοριακής επικοινωνίας για ενιαία αντιμετώπιση  των απειλών στον κυβερνοχώρο.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"/>
              </a:spcBef>
              <a:buClr>
                <a:srgbClr val="FFB800"/>
              </a:buClr>
              <a:buSzPts val="1050"/>
            </a:pP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1070990" indent="-76197">
              <a:lnSpc>
                <a:spcPct val="141200"/>
              </a:lnSpc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Αξιοποίηση των νέων τεχνολογιών και πλατφορμών επικοινωνίας για  καλύτερη ανταλλαγή πληροφοριών σχετικά με απειλές.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000"/>
            </a:pP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232295" indent="-76197">
              <a:spcBef>
                <a:spcPts val="508"/>
              </a:spcBef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Παράδειγμα πραγματικού κόσμου: Η χρήση μιας ασφαλούς πλατφόρμας επικοινωνίας  από μια διεθνή ομάδα εργασίας για την ανταλλαγή και τον συντονισμό απειλών σε  πραγματικό χρόνο.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132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783" name="Google Shape;1783;p132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4" name="Google Shape;1784;p1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63752" y="0"/>
              <a:ext cx="5024755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85" name="Google Shape;1785;p132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5823479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Μελλοντικές τάσεις, προκλήσεις και ο ρόλος  της επικοινωνίας</a:t>
            </a:r>
            <a:endParaRPr sz="2167"/>
          </a:p>
        </p:txBody>
      </p:sp>
      <p:sp>
        <p:nvSpPr>
          <p:cNvPr id="1786" name="Google Shape;1786;p132"/>
          <p:cNvSpPr txBox="1"/>
          <p:nvPr/>
        </p:nvSpPr>
        <p:spPr>
          <a:xfrm>
            <a:off x="752475" y="4671218"/>
            <a:ext cx="2302404" cy="11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7500"/>
              </a:lnSpc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7" name="Google Shape;1787;p132"/>
          <p:cNvSpPr txBox="1"/>
          <p:nvPr/>
        </p:nvSpPr>
        <p:spPr>
          <a:xfrm>
            <a:off x="805391" y="1599142"/>
            <a:ext cx="2061104" cy="196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20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Προετοιμασία για το μέλλον</a:t>
            </a:r>
            <a:endParaRPr sz="120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132"/>
          <p:cNvSpPr txBox="1"/>
          <p:nvPr/>
        </p:nvSpPr>
        <p:spPr>
          <a:xfrm>
            <a:off x="652992" y="2621492"/>
            <a:ext cx="4547129" cy="101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86779" marR="368284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Στρατηγικός σχεδιασμός και επενδύσεις σε ικανότητες κυβερνοασφάλειας για την  προετοιμασία για μελλοντικές προκλήσεις.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3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ρόλος της ηγεσίας στην καλλιέργεια μιας προνοητικής κουλτούρας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2"/>
              </a:spcBef>
              <a:buClr>
                <a:srgbClr val="FFB800"/>
              </a:buClr>
              <a:buSzPts val="1400"/>
            </a:pPr>
            <a:endParaRPr sz="11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779" marR="533379" indent="-76197">
              <a:buClr>
                <a:srgbClr val="FFB800"/>
              </a:buClr>
              <a:buSzPts val="1400"/>
              <a:buFont typeface="Arial"/>
              <a:buChar char="•"/>
            </a:pPr>
            <a:r>
              <a:rPr lang="en-US" sz="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Σημασία της καθολικής συνεργασίας και της ανταλλαγής πληροφοριών για την  ενίσχυση της ανθεκτικότητας της ναυτιλιακής κυβερνοασφάλειας.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3" name="Google Shape;1793;p133"/>
          <p:cNvGrpSpPr/>
          <p:nvPr/>
        </p:nvGrpSpPr>
        <p:grpSpPr>
          <a:xfrm>
            <a:off x="5744369" y="0"/>
            <a:ext cx="3418681" cy="5715000"/>
            <a:chOff x="6893242" y="0"/>
            <a:chExt cx="4102417" cy="6858000"/>
          </a:xfrm>
        </p:grpSpPr>
        <p:sp>
          <p:nvSpPr>
            <p:cNvPr id="1794" name="Google Shape;1794;p13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33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133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79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79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379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97" name="Google Shape;1797;p1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8" name="Google Shape;1798;p1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9" name="Google Shape;1799;p133"/>
          <p:cNvSpPr txBox="1">
            <a:spLocks noGrp="1"/>
          </p:cNvSpPr>
          <p:nvPr>
            <p:ph type="title"/>
          </p:nvPr>
        </p:nvSpPr>
        <p:spPr>
          <a:xfrm>
            <a:off x="729192" y="588169"/>
            <a:ext cx="289718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Μέθοδος αξιολόγησης</a:t>
            </a:r>
            <a:endParaRPr sz="2167"/>
          </a:p>
        </p:txBody>
      </p:sp>
      <p:sp>
        <p:nvSpPr>
          <p:cNvPr id="1800" name="Google Shape;1800;p133"/>
          <p:cNvSpPr txBox="1"/>
          <p:nvPr/>
        </p:nvSpPr>
        <p:spPr>
          <a:xfrm>
            <a:off x="688974" y="1137708"/>
            <a:ext cx="4071938" cy="18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1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Περιγράψτε τα στοιχεία αξιολόγησης και τη διαδικασία αξιολόγησης</a:t>
            </a: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01" name="Google Shape;1801;p133"/>
          <p:cNvGraphicFramePr/>
          <p:nvPr/>
        </p:nvGraphicFramePr>
        <p:xfrm>
          <a:off x="631296" y="1743868"/>
          <a:ext cx="6324083" cy="61754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3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500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Στοιχείο αξιολόγησης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Πώς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Σημειώσεις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42">
                <a:tc>
                  <a:txBody>
                    <a:bodyPr/>
                    <a:lstStyle/>
                    <a:p>
                      <a:pPr marL="9715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Κουίζ πολλαπλής επιλογής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Διαδικτυακά κουίζ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7042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02" name="Google Shape;1802;p133"/>
          <p:cNvSpPr txBox="1"/>
          <p:nvPr/>
        </p:nvSpPr>
        <p:spPr>
          <a:xfrm>
            <a:off x="752475" y="5097992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3" name="Google Shape;1803;p1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794" y="0"/>
            <a:ext cx="4187296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134"/>
          <p:cNvSpPr txBox="1"/>
          <p:nvPr/>
        </p:nvSpPr>
        <p:spPr>
          <a:xfrm>
            <a:off x="9272852" y="4445529"/>
            <a:ext cx="104775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9" name="Google Shape;1809;p134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810" name="Google Shape;1810;p134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34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134"/>
            <p:cNvSpPr/>
            <p:nvPr/>
          </p:nvSpPr>
          <p:spPr>
            <a:xfrm>
              <a:off x="7371080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 extrusionOk="0">
                  <a:moveTo>
                    <a:pt x="1547812" y="1516697"/>
                  </a:moveTo>
                  <a:lnTo>
                    <a:pt x="1500504" y="1523364"/>
                  </a:lnTo>
                  <a:lnTo>
                    <a:pt x="1456690" y="1541462"/>
                  </a:lnTo>
                  <a:lnTo>
                    <a:pt x="1419225" y="1570037"/>
                  </a:lnTo>
                  <a:lnTo>
                    <a:pt x="1390015" y="1607502"/>
                  </a:lnTo>
                  <a:lnTo>
                    <a:pt x="1371282" y="1652904"/>
                  </a:lnTo>
                  <a:lnTo>
                    <a:pt x="976947" y="3108325"/>
                  </a:lnTo>
                  <a:lnTo>
                    <a:pt x="4127" y="6844347"/>
                  </a:lnTo>
                  <a:lnTo>
                    <a:pt x="317" y="6857047"/>
                  </a:lnTo>
                  <a:lnTo>
                    <a:pt x="0" y="6858000"/>
                  </a:lnTo>
                  <a:lnTo>
                    <a:pt x="26670" y="6858000"/>
                  </a:lnTo>
                  <a:lnTo>
                    <a:pt x="1002347" y="3115945"/>
                  </a:lnTo>
                  <a:lnTo>
                    <a:pt x="1396682" y="1660525"/>
                  </a:lnTo>
                  <a:lnTo>
                    <a:pt x="1417954" y="1614487"/>
                  </a:lnTo>
                  <a:lnTo>
                    <a:pt x="1450975" y="1578292"/>
                  </a:lnTo>
                  <a:lnTo>
                    <a:pt x="1493520" y="1554162"/>
                  </a:lnTo>
                  <a:lnTo>
                    <a:pt x="1541145" y="1543367"/>
                  </a:lnTo>
                  <a:lnTo>
                    <a:pt x="1643379" y="1543367"/>
                  </a:lnTo>
                  <a:lnTo>
                    <a:pt x="1631315" y="1536064"/>
                  </a:lnTo>
                  <a:lnTo>
                    <a:pt x="1596707" y="1523364"/>
                  </a:lnTo>
                  <a:lnTo>
                    <a:pt x="1597025" y="1523364"/>
                  </a:lnTo>
                  <a:lnTo>
                    <a:pt x="1547812" y="1516697"/>
                  </a:lnTo>
                  <a:close/>
                </a:path>
                <a:path w="2555875" h="6858000" extrusionOk="0">
                  <a:moveTo>
                    <a:pt x="1643379" y="1543367"/>
                  </a:moveTo>
                  <a:lnTo>
                    <a:pt x="1541145" y="1543367"/>
                  </a:lnTo>
                  <a:lnTo>
                    <a:pt x="1591627" y="1548764"/>
                  </a:lnTo>
                  <a:lnTo>
                    <a:pt x="1620837" y="1559877"/>
                  </a:lnTo>
                  <a:lnTo>
                    <a:pt x="1669415" y="1597025"/>
                  </a:lnTo>
                  <a:lnTo>
                    <a:pt x="1700212" y="1651000"/>
                  </a:lnTo>
                  <a:lnTo>
                    <a:pt x="1707832" y="1711960"/>
                  </a:lnTo>
                  <a:lnTo>
                    <a:pt x="1702435" y="1743392"/>
                  </a:lnTo>
                  <a:lnTo>
                    <a:pt x="1442720" y="2701290"/>
                  </a:lnTo>
                  <a:lnTo>
                    <a:pt x="1436370" y="2750185"/>
                  </a:lnTo>
                  <a:lnTo>
                    <a:pt x="1442720" y="2797492"/>
                  </a:lnTo>
                  <a:lnTo>
                    <a:pt x="1460817" y="2840990"/>
                  </a:lnTo>
                  <a:lnTo>
                    <a:pt x="1489392" y="2878454"/>
                  </a:lnTo>
                  <a:lnTo>
                    <a:pt x="1527175" y="2907665"/>
                  </a:lnTo>
                  <a:lnTo>
                    <a:pt x="1572577" y="2926397"/>
                  </a:lnTo>
                  <a:lnTo>
                    <a:pt x="1624647" y="2932429"/>
                  </a:lnTo>
                  <a:lnTo>
                    <a:pt x="1674812" y="2924175"/>
                  </a:lnTo>
                  <a:lnTo>
                    <a:pt x="1710054" y="2907982"/>
                  </a:lnTo>
                  <a:lnTo>
                    <a:pt x="1623377" y="2907982"/>
                  </a:lnTo>
                  <a:lnTo>
                    <a:pt x="1578927" y="2902267"/>
                  </a:lnTo>
                  <a:lnTo>
                    <a:pt x="1532890" y="2881312"/>
                  </a:lnTo>
                  <a:lnTo>
                    <a:pt x="1496695" y="2847975"/>
                  </a:lnTo>
                  <a:lnTo>
                    <a:pt x="1472247" y="2805747"/>
                  </a:lnTo>
                  <a:lnTo>
                    <a:pt x="1461770" y="2757804"/>
                  </a:lnTo>
                  <a:lnTo>
                    <a:pt x="1466850" y="2707640"/>
                  </a:lnTo>
                  <a:lnTo>
                    <a:pt x="1726565" y="1749742"/>
                  </a:lnTo>
                  <a:lnTo>
                    <a:pt x="1732597" y="1714182"/>
                  </a:lnTo>
                  <a:lnTo>
                    <a:pt x="1731645" y="1681162"/>
                  </a:lnTo>
                  <a:lnTo>
                    <a:pt x="1731645" y="1678304"/>
                  </a:lnTo>
                  <a:lnTo>
                    <a:pt x="1723707" y="1643379"/>
                  </a:lnTo>
                  <a:lnTo>
                    <a:pt x="1708785" y="1609725"/>
                  </a:lnTo>
                  <a:lnTo>
                    <a:pt x="1687829" y="1579879"/>
                  </a:lnTo>
                  <a:lnTo>
                    <a:pt x="1661795" y="1555114"/>
                  </a:lnTo>
                  <a:lnTo>
                    <a:pt x="1643379" y="1543367"/>
                  </a:lnTo>
                  <a:close/>
                </a:path>
                <a:path w="2555875" h="6858000" extrusionOk="0">
                  <a:moveTo>
                    <a:pt x="2555557" y="0"/>
                  </a:moveTo>
                  <a:lnTo>
                    <a:pt x="2528570" y="0"/>
                  </a:lnTo>
                  <a:lnTo>
                    <a:pt x="2105892" y="1541462"/>
                  </a:lnTo>
                  <a:lnTo>
                    <a:pt x="1763395" y="2816860"/>
                  </a:lnTo>
                  <a:lnTo>
                    <a:pt x="1738629" y="2854642"/>
                  </a:lnTo>
                  <a:lnTo>
                    <a:pt x="1705610" y="2883217"/>
                  </a:lnTo>
                  <a:lnTo>
                    <a:pt x="1666240" y="2900997"/>
                  </a:lnTo>
                  <a:lnTo>
                    <a:pt x="1623377" y="2907982"/>
                  </a:lnTo>
                  <a:lnTo>
                    <a:pt x="1710054" y="2907982"/>
                  </a:lnTo>
                  <a:lnTo>
                    <a:pt x="1720532" y="2902902"/>
                  </a:lnTo>
                  <a:lnTo>
                    <a:pt x="1758950" y="2869882"/>
                  </a:lnTo>
                  <a:lnTo>
                    <a:pt x="1787842" y="2825750"/>
                  </a:lnTo>
                  <a:lnTo>
                    <a:pt x="1787842" y="2824479"/>
                  </a:lnTo>
                  <a:lnTo>
                    <a:pt x="2130107" y="1547495"/>
                  </a:lnTo>
                  <a:lnTo>
                    <a:pt x="2555557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13" name="Google Shape;1813;p1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4" name="Google Shape;1814;p1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5" name="Google Shape;1815;p1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6" name="Google Shape;1816;p134"/>
          <p:cNvSpPr/>
          <p:nvPr/>
        </p:nvSpPr>
        <p:spPr>
          <a:xfrm>
            <a:off x="1534319" y="3447785"/>
            <a:ext cx="3150658" cy="300567"/>
          </a:xfrm>
          <a:custGeom>
            <a:avLst/>
            <a:gdLst/>
            <a:ahLst/>
            <a:cxnLst/>
            <a:rect l="l" t="t" r="r" b="b"/>
            <a:pathLst>
              <a:path w="3780790" h="360679" extrusionOk="0">
                <a:moveTo>
                  <a:pt x="3589337" y="0"/>
                </a:moveTo>
                <a:lnTo>
                  <a:pt x="192405" y="0"/>
                </a:lnTo>
                <a:lnTo>
                  <a:pt x="154622" y="3492"/>
                </a:lnTo>
                <a:lnTo>
                  <a:pt x="85725" y="30797"/>
                </a:lnTo>
                <a:lnTo>
                  <a:pt x="33019" y="81280"/>
                </a:lnTo>
                <a:lnTo>
                  <a:pt x="3810" y="145415"/>
                </a:lnTo>
                <a:lnTo>
                  <a:pt x="0" y="180340"/>
                </a:lnTo>
                <a:lnTo>
                  <a:pt x="635" y="192087"/>
                </a:lnTo>
                <a:lnTo>
                  <a:pt x="26352" y="271462"/>
                </a:lnTo>
                <a:lnTo>
                  <a:pt x="56832" y="308610"/>
                </a:lnTo>
                <a:lnTo>
                  <a:pt x="95567" y="336867"/>
                </a:lnTo>
                <a:lnTo>
                  <a:pt x="141605" y="354965"/>
                </a:lnTo>
                <a:lnTo>
                  <a:pt x="192405" y="360680"/>
                </a:lnTo>
                <a:lnTo>
                  <a:pt x="3589337" y="360680"/>
                </a:lnTo>
                <a:lnTo>
                  <a:pt x="3627437" y="357187"/>
                </a:lnTo>
                <a:lnTo>
                  <a:pt x="3663315" y="346710"/>
                </a:lnTo>
                <a:lnTo>
                  <a:pt x="3683634" y="336550"/>
                </a:lnTo>
                <a:lnTo>
                  <a:pt x="192405" y="336550"/>
                </a:lnTo>
                <a:lnTo>
                  <a:pt x="148590" y="331470"/>
                </a:lnTo>
                <a:lnTo>
                  <a:pt x="109219" y="315912"/>
                </a:lnTo>
                <a:lnTo>
                  <a:pt x="75882" y="291465"/>
                </a:lnTo>
                <a:lnTo>
                  <a:pt x="49847" y="259715"/>
                </a:lnTo>
                <a:lnTo>
                  <a:pt x="33019" y="222250"/>
                </a:lnTo>
                <a:lnTo>
                  <a:pt x="26987" y="180340"/>
                </a:lnTo>
                <a:lnTo>
                  <a:pt x="29844" y="149225"/>
                </a:lnTo>
                <a:lnTo>
                  <a:pt x="54292" y="93345"/>
                </a:lnTo>
                <a:lnTo>
                  <a:pt x="99694" y="50800"/>
                </a:lnTo>
                <a:lnTo>
                  <a:pt x="159067" y="27305"/>
                </a:lnTo>
                <a:lnTo>
                  <a:pt x="192405" y="24447"/>
                </a:lnTo>
                <a:lnTo>
                  <a:pt x="3686809" y="24447"/>
                </a:lnTo>
                <a:lnTo>
                  <a:pt x="3686175" y="23812"/>
                </a:lnTo>
                <a:lnTo>
                  <a:pt x="3640454" y="5715"/>
                </a:lnTo>
                <a:lnTo>
                  <a:pt x="3589337" y="0"/>
                </a:lnTo>
                <a:close/>
              </a:path>
              <a:path w="3780790" h="360679" extrusionOk="0">
                <a:moveTo>
                  <a:pt x="3686809" y="24447"/>
                </a:moveTo>
                <a:lnTo>
                  <a:pt x="3589337" y="24447"/>
                </a:lnTo>
                <a:lnTo>
                  <a:pt x="3633152" y="29527"/>
                </a:lnTo>
                <a:lnTo>
                  <a:pt x="3672840" y="45085"/>
                </a:lnTo>
                <a:lnTo>
                  <a:pt x="3706812" y="69850"/>
                </a:lnTo>
                <a:lnTo>
                  <a:pt x="3733165" y="101600"/>
                </a:lnTo>
                <a:lnTo>
                  <a:pt x="3749992" y="139065"/>
                </a:lnTo>
                <a:lnTo>
                  <a:pt x="3756025" y="180340"/>
                </a:lnTo>
                <a:lnTo>
                  <a:pt x="3752850" y="211137"/>
                </a:lnTo>
                <a:lnTo>
                  <a:pt x="3728084" y="266700"/>
                </a:lnTo>
                <a:lnTo>
                  <a:pt x="3682047" y="309880"/>
                </a:lnTo>
                <a:lnTo>
                  <a:pt x="3622992" y="333375"/>
                </a:lnTo>
                <a:lnTo>
                  <a:pt x="3589337" y="336550"/>
                </a:lnTo>
                <a:lnTo>
                  <a:pt x="3683634" y="336550"/>
                </a:lnTo>
                <a:lnTo>
                  <a:pt x="3724909" y="307022"/>
                </a:lnTo>
                <a:lnTo>
                  <a:pt x="3766502" y="247967"/>
                </a:lnTo>
                <a:lnTo>
                  <a:pt x="3780472" y="179070"/>
                </a:lnTo>
                <a:lnTo>
                  <a:pt x="3780790" y="167322"/>
                </a:lnTo>
                <a:lnTo>
                  <a:pt x="3779837" y="155575"/>
                </a:lnTo>
                <a:lnTo>
                  <a:pt x="3777932" y="144145"/>
                </a:lnTo>
                <a:lnTo>
                  <a:pt x="3775075" y="133032"/>
                </a:lnTo>
                <a:lnTo>
                  <a:pt x="3755390" y="89217"/>
                </a:lnTo>
                <a:lnTo>
                  <a:pt x="3725227" y="52070"/>
                </a:lnTo>
                <a:lnTo>
                  <a:pt x="3686809" y="24447"/>
                </a:lnTo>
                <a:close/>
              </a:path>
            </a:pathLst>
          </a:custGeom>
          <a:solidFill>
            <a:srgbClr val="FFB8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7" name="Google Shape;1817;p134"/>
          <p:cNvSpPr txBox="1">
            <a:spLocks noGrp="1"/>
          </p:cNvSpPr>
          <p:nvPr>
            <p:ph type="title"/>
          </p:nvPr>
        </p:nvSpPr>
        <p:spPr>
          <a:xfrm>
            <a:off x="729192" y="604309"/>
            <a:ext cx="4515908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FFB800"/>
                </a:solidFill>
              </a:rPr>
              <a:t>Πόροι: </a:t>
            </a:r>
            <a:r>
              <a:rPr lang="en-US" sz="2167">
                <a:solidFill>
                  <a:srgbClr val="000000"/>
                </a:solidFill>
              </a:rPr>
              <a:t>Βιβλία και υλικό αναφοράς</a:t>
            </a:r>
            <a:endParaRPr sz="2167"/>
          </a:p>
        </p:txBody>
      </p:sp>
      <p:sp>
        <p:nvSpPr>
          <p:cNvPr id="1818" name="Google Shape;1818;p134"/>
          <p:cNvSpPr txBox="1"/>
          <p:nvPr/>
        </p:nvSpPr>
        <p:spPr>
          <a:xfrm>
            <a:off x="729192" y="1041616"/>
            <a:ext cx="5391150" cy="239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813" rIns="0" bIns="0" anchor="t" anchorCtr="0">
            <a:spAutoFit/>
          </a:bodyPr>
          <a:lstStyle/>
          <a:p>
            <a:pPr marL="201075" indent="-190492"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"Ευρωπαϊκό πλαίσιο δεξιοτήτων κυβερνοασφάλειας": Ευρωπαϊκός Οργανισμός για την Κυβερνοασφάλεια (ENISA) Έκδοση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35461" indent="-190492">
              <a:lnSpc>
                <a:spcPct val="96700"/>
              </a:lnSpc>
              <a:spcBef>
                <a:spcPts val="475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Οργανισμός της Ευρωπαϊκής Ένωσης για την ασφάλεια στον κυβερνοχώρο (ENISA (Ευρωπαϊκή Υπηρεσία Κυβερνοασφάλειας)).  (2019). Κατευθυντήριες γραμμές για την κουλτούρα της κυβερνοασφάλειας: Συμπεριφορικές πτυχές της ασφάλειας στον  κυβερνοχώρο. Ανακτήθηκε από </a:t>
            </a:r>
            <a:r>
              <a:rPr lang="en-US" sz="6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https://www.enisa.europa</a:t>
            </a: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.eu.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739215" indent="-190492">
              <a:lnSpc>
                <a:spcPct val="123500"/>
              </a:lnSpc>
              <a:spcBef>
                <a:spcPts val="237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Hanzu-Pazara, R., Raicu, G., &amp; Zăgan, R. (2019). Ο αντίκτυπος της ανθρώπινης συμπεριφοράς στον κυβερνοχώρο  Ασφάλεια των θαλάσσιων συστημάτων. Advanced Engineering Forum, 34, 267-274.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4233" indent="-190492">
              <a:lnSpc>
                <a:spcPct val="93900"/>
              </a:lnSpc>
              <a:spcBef>
                <a:spcPts val="596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Wiederhold, B. (2014). Ο ρόλος της ψυχολογίας στην ενίσχυση της ασφάλειας στον κυβερνοχώρο. Cyberpsychology, Behavior, and  Social Dictionaries, 17(3), 131-132.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378339" indent="-190492">
              <a:lnSpc>
                <a:spcPct val="93900"/>
              </a:lnSpc>
              <a:spcBef>
                <a:spcPts val="550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Aşan, C. (2023). Ο ρόλος της επίγνωσης της κατάστασης στον κυβερνοχώρο των ανθρώπων στις επιθέσεις κοινωνικής  μηχανικής στον κυβερνοχώρο στον τομέα της ναυτιλίας. Mersin University Journal of Maritime Τμήμα/σχολή. Σύνδεσμος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381599" indent="-190492">
              <a:lnSpc>
                <a:spcPct val="123500"/>
              </a:lnSpc>
              <a:spcBef>
                <a:spcPts val="246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Akpan, F., Bendiab, G., Shiaeles, SKaramperidis, S., &amp; Michaloliakos, M(2022). Κυβερνοασφάλεια  Προκλήσεις στον ναυτιλιακό τομέα. Δίκτυο, 2, 123-138.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115883" indent="-190492">
              <a:lnSpc>
                <a:spcPct val="93900"/>
              </a:lnSpc>
              <a:spcBef>
                <a:spcPts val="592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Endsley, M. R., &amp; Jones, D. G. (2024). Σχεδιασμός προσανατολισμένος στην επίγνωση της κατάστασης: Κοιτάξτε και μελλοντικές  κατευθύνσεις. International Journal of Interaction, 1-18.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575710" indent="-190492">
              <a:lnSpc>
                <a:spcPct val="93900"/>
              </a:lnSpc>
              <a:spcBef>
                <a:spcPts val="550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Thackray, H., McAlaney, JDogan, H., Taylor, J., &amp; RichardsonC. (2016). Social Psychology: Ψυχολογία: Ένα ανεπαρκώς  χρησιμοποιούμενο εργαλείο στην ασφάλεια στον κυβερνοχώρο.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75" marR="257165" indent="-190492">
              <a:lnSpc>
                <a:spcPct val="93900"/>
              </a:lnSpc>
              <a:spcBef>
                <a:spcPts val="554"/>
              </a:spcBef>
              <a:buClr>
                <a:srgbClr val="FFB800"/>
              </a:buClr>
              <a:buSzPts val="1100"/>
              <a:buFont typeface="Calibri"/>
              <a:buAutoNum type="arabicPeriod"/>
            </a:pPr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Knox, B. J., LugoR. G., &amp; Sütterlin, S. (2019). Η αναγνώριση ως ανθρώπινος παράγοντας στην εκπαιδευτική στρατιωτική  άμυνα στον κυβερνοχώρο. IFAC-PapersOnLine, 52(19), 163-168.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134"/>
          <p:cNvSpPr txBox="1"/>
          <p:nvPr/>
        </p:nvSpPr>
        <p:spPr>
          <a:xfrm>
            <a:off x="752475" y="4417219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135"/>
          <p:cNvSpPr txBox="1">
            <a:spLocks noGrp="1"/>
          </p:cNvSpPr>
          <p:nvPr>
            <p:ph type="title"/>
          </p:nvPr>
        </p:nvSpPr>
        <p:spPr>
          <a:xfrm>
            <a:off x="5874807" y="1828535"/>
            <a:ext cx="3170767" cy="5685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</a:pPr>
            <a:r>
              <a:rPr lang="en-US" sz="3625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Σας ευχαριστώ</a:t>
            </a:r>
            <a:endParaRPr sz="362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5" name="Google Shape;1825;p135"/>
          <p:cNvSpPr txBox="1"/>
          <p:nvPr/>
        </p:nvSpPr>
        <p:spPr>
          <a:xfrm>
            <a:off x="5874808" y="3148277"/>
            <a:ext cx="3323696" cy="305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 marR="4233"/>
            <a:r>
              <a:rPr lang="en-US" sz="9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Παρακαλούμε στείλτε τυχόν ερωτήσεις στη διεύθυνση:  </a:t>
            </a:r>
            <a:r>
              <a:rPr lang="en-US" sz="958" u="sng">
                <a:solidFill>
                  <a:srgbClr val="85872B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Ricardo.Lugo@taltec</a:t>
            </a:r>
            <a:r>
              <a:rPr lang="en-US" sz="958" u="sng">
                <a:solidFill>
                  <a:srgbClr val="85872B"/>
                </a:solidFill>
                <a:latin typeface="Calibri"/>
                <a:ea typeface="Calibri"/>
                <a:cs typeface="Calibri"/>
                <a:sym typeface="Calibri"/>
              </a:rPr>
              <a:t>h.ee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92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254" name="Google Shape;1254;p92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92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92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57" name="Google Shape;1257;p9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8" name="Google Shape;1258;p9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9" name="Google Shape;1259;p9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0" name="Google Shape;1260;p92"/>
          <p:cNvSpPr txBox="1">
            <a:spLocks noGrp="1"/>
          </p:cNvSpPr>
          <p:nvPr>
            <p:ph type="title"/>
          </p:nvPr>
        </p:nvSpPr>
        <p:spPr>
          <a:xfrm>
            <a:off x="729192" y="181504"/>
            <a:ext cx="4774671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Ιστορική γνώση και προαπαιτούμενα</a:t>
            </a:r>
            <a:endParaRPr sz="2167"/>
          </a:p>
        </p:txBody>
      </p:sp>
      <p:sp>
        <p:nvSpPr>
          <p:cNvPr id="1261" name="Google Shape;1261;p92"/>
          <p:cNvSpPr txBox="1"/>
          <p:nvPr/>
        </p:nvSpPr>
        <p:spPr>
          <a:xfrm>
            <a:off x="733425" y="1054364"/>
            <a:ext cx="8879946" cy="280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13" rIns="0" bIns="0" anchor="t" anchorCtr="0">
            <a:spAutoFit/>
          </a:bodyPr>
          <a:lstStyle/>
          <a:p>
            <a:pPr marL="10583" marR="4233" indent="115354">
              <a:lnSpc>
                <a:spcPct val="101699"/>
              </a:lnSpc>
            </a:pPr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Υπόβαθρο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92"/>
          <p:cNvSpPr txBox="1"/>
          <p:nvPr/>
        </p:nvSpPr>
        <p:spPr>
          <a:xfrm>
            <a:off x="733425" y="1831710"/>
            <a:ext cx="4278842" cy="1574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Βασική κατανόηση των υπολογιστών και της δικτύωσης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4233">
              <a:lnSpc>
                <a:spcPct val="201600"/>
              </a:lnSpc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Εξοικείωση με τις συνήθεις απειλές και ευπάθειες ασφάλειας του Ίντερνετ  Ενημέρωση για την ασφάλεια στον κυβερνοχώρο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91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</a:pPr>
            <a:endParaRPr sz="11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Προαπαιτούμενα: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>
              <a:spcBef>
                <a:spcPts val="704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Κανένα/δεν ορίζεται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92"/>
          <p:cNvSpPr txBox="1"/>
          <p:nvPr/>
        </p:nvSpPr>
        <p:spPr>
          <a:xfrm>
            <a:off x="752475" y="4373563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93"/>
          <p:cNvSpPr txBox="1">
            <a:spLocks noGrp="1"/>
          </p:cNvSpPr>
          <p:nvPr>
            <p:ph type="title"/>
          </p:nvPr>
        </p:nvSpPr>
        <p:spPr>
          <a:xfrm>
            <a:off x="729192" y="181504"/>
            <a:ext cx="3588808" cy="769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8667" rIns="0" bIns="0" rtlCol="0" anchor="t" anchorCtr="0">
            <a:spAutoFit/>
          </a:bodyPr>
          <a:lstStyle/>
          <a:p>
            <a:pPr marL="10583" marR="4233">
              <a:lnSpc>
                <a:spcPct val="107692"/>
              </a:lnSpc>
              <a:spcBef>
                <a:spcPts val="0"/>
              </a:spcBef>
            </a:pPr>
            <a:r>
              <a:rPr lang="en-US" sz="2167">
                <a:solidFill>
                  <a:srgbClr val="000000"/>
                </a:solidFill>
              </a:rPr>
              <a:t>Τεχνικά εργαλεία και άλλες  απαιτήσεις</a:t>
            </a:r>
            <a:endParaRPr sz="2167"/>
          </a:p>
        </p:txBody>
      </p:sp>
      <p:sp>
        <p:nvSpPr>
          <p:cNvPr id="1269" name="Google Shape;1269;p93"/>
          <p:cNvSpPr txBox="1"/>
          <p:nvPr/>
        </p:nvSpPr>
        <p:spPr>
          <a:xfrm>
            <a:off x="853546" y="1346200"/>
            <a:ext cx="9217554" cy="88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813" rIns="0" bIns="0" anchor="t" anchorCtr="0">
            <a:spAutoFit/>
          </a:bodyPr>
          <a:lstStyle/>
          <a:p>
            <a:pPr marL="10583" marR="4233" indent="138636">
              <a:lnSpc>
                <a:spcPct val="101699"/>
              </a:lnSpc>
            </a:pPr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Τεχνικά εργαλεία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583" marR="6055012">
              <a:lnSpc>
                <a:spcPct val="201399"/>
              </a:lnSpc>
              <a:spcBef>
                <a:spcPts val="79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Υπολογιστής με πρόσβαση στο Ίντερνετ  Φυλλομετρητής (browsers - προγράμματα περιήγησης)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p93"/>
          <p:cNvSpPr txBox="1"/>
          <p:nvPr/>
        </p:nvSpPr>
        <p:spPr>
          <a:xfrm>
            <a:off x="853546" y="3701521"/>
            <a:ext cx="4689475" cy="69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750">
                <a:solidFill>
                  <a:srgbClr val="D6791A"/>
                </a:solidFill>
                <a:latin typeface="Calibri"/>
                <a:ea typeface="Calibri"/>
                <a:cs typeface="Calibri"/>
                <a:sym typeface="Calibri"/>
              </a:rPr>
              <a:t>Άλλες απαιτήσεις</a:t>
            </a:r>
            <a:endParaRPr sz="1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0108" marR="4233">
              <a:spcBef>
                <a:spcPts val="854"/>
              </a:spcBef>
            </a:pPr>
            <a:r>
              <a:rPr lang="en-US" sz="958">
                <a:solidFill>
                  <a:srgbClr val="7E7E7E"/>
                </a:solidFill>
                <a:latin typeface="Calibri"/>
                <a:ea typeface="Calibri"/>
                <a:cs typeface="Calibri"/>
                <a:sym typeface="Calibri"/>
              </a:rPr>
              <a:t>Ενημέρωση για τις πρακτικές ασφάλειας στο Ίντερνετ / Προθυμία για μάθηση και  πειραματισμό Ενεργή συμμετοχή</a:t>
            </a:r>
            <a:endParaRPr sz="9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Google Shape;1271;p93"/>
          <p:cNvSpPr txBox="1"/>
          <p:nvPr/>
        </p:nvSpPr>
        <p:spPr>
          <a:xfrm>
            <a:off x="752475" y="4873890"/>
            <a:ext cx="2302404" cy="1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ΟΝΟΜΑ ΕΚΠΑΙΔΕΥΤΙΚΉΣ ΕΝΌΤΗΤΑΣ CSP: ΓΙΑ ΤΗ ΝΑΥΤΙΛΊΑ</a:t>
            </a:r>
            <a:endParaRPr sz="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2" name="Google Shape;1272;p93"/>
          <p:cNvGrpSpPr/>
          <p:nvPr/>
        </p:nvGrpSpPr>
        <p:grpSpPr>
          <a:xfrm>
            <a:off x="5744369" y="0"/>
            <a:ext cx="4412721" cy="5715000"/>
            <a:chOff x="6893242" y="0"/>
            <a:chExt cx="5295265" cy="6858000"/>
          </a:xfrm>
        </p:grpSpPr>
        <p:sp>
          <p:nvSpPr>
            <p:cNvPr id="1273" name="Google Shape;1273;p93"/>
            <p:cNvSpPr/>
            <p:nvPr/>
          </p:nvSpPr>
          <p:spPr>
            <a:xfrm>
              <a:off x="6893242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 extrusionOk="0">
                  <a:moveTo>
                    <a:pt x="0" y="6858000"/>
                  </a:moveTo>
                  <a:lnTo>
                    <a:pt x="1818640" y="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93"/>
            <p:cNvSpPr/>
            <p:nvPr/>
          </p:nvSpPr>
          <p:spPr>
            <a:xfrm>
              <a:off x="7377112" y="0"/>
              <a:ext cx="2555240" cy="6858000"/>
            </a:xfrm>
            <a:custGeom>
              <a:avLst/>
              <a:gdLst/>
              <a:ahLst/>
              <a:cxnLst/>
              <a:rect l="l" t="t" r="r" b="b"/>
              <a:pathLst>
                <a:path w="2555240" h="6858000" extrusionOk="0">
                  <a:moveTo>
                    <a:pt x="1541779" y="1537017"/>
                  </a:moveTo>
                  <a:lnTo>
                    <a:pt x="1494472" y="1543685"/>
                  </a:lnTo>
                  <a:lnTo>
                    <a:pt x="1450975" y="1561782"/>
                  </a:lnTo>
                  <a:lnTo>
                    <a:pt x="1413509" y="1590357"/>
                  </a:lnTo>
                  <a:lnTo>
                    <a:pt x="1384300" y="1627822"/>
                  </a:lnTo>
                  <a:lnTo>
                    <a:pt x="1365567" y="1673225"/>
                  </a:lnTo>
                  <a:lnTo>
                    <a:pt x="970915" y="3128645"/>
                  </a:lnTo>
                  <a:lnTo>
                    <a:pt x="0" y="6858000"/>
                  </a:lnTo>
                  <a:lnTo>
                    <a:pt x="26034" y="6858000"/>
                  </a:lnTo>
                  <a:lnTo>
                    <a:pt x="996315" y="3136265"/>
                  </a:lnTo>
                  <a:lnTo>
                    <a:pt x="1390967" y="1680845"/>
                  </a:lnTo>
                  <a:lnTo>
                    <a:pt x="1411922" y="1634807"/>
                  </a:lnTo>
                  <a:lnTo>
                    <a:pt x="1445259" y="1598612"/>
                  </a:lnTo>
                  <a:lnTo>
                    <a:pt x="1487487" y="1574482"/>
                  </a:lnTo>
                  <a:lnTo>
                    <a:pt x="1535429" y="1563687"/>
                  </a:lnTo>
                  <a:lnTo>
                    <a:pt x="1637347" y="1563687"/>
                  </a:lnTo>
                  <a:lnTo>
                    <a:pt x="1625282" y="1556385"/>
                  </a:lnTo>
                  <a:lnTo>
                    <a:pt x="1590992" y="1543685"/>
                  </a:lnTo>
                  <a:lnTo>
                    <a:pt x="1541779" y="1537017"/>
                  </a:lnTo>
                  <a:close/>
                </a:path>
                <a:path w="2555240" h="6858000" extrusionOk="0">
                  <a:moveTo>
                    <a:pt x="1637347" y="1563687"/>
                  </a:moveTo>
                  <a:lnTo>
                    <a:pt x="1535429" y="1563687"/>
                  </a:lnTo>
                  <a:lnTo>
                    <a:pt x="1585912" y="1569085"/>
                  </a:lnTo>
                  <a:lnTo>
                    <a:pt x="1615122" y="1580197"/>
                  </a:lnTo>
                  <a:lnTo>
                    <a:pt x="1663382" y="1617345"/>
                  </a:lnTo>
                  <a:lnTo>
                    <a:pt x="1694497" y="1671320"/>
                  </a:lnTo>
                  <a:lnTo>
                    <a:pt x="1702117" y="1732279"/>
                  </a:lnTo>
                  <a:lnTo>
                    <a:pt x="1696402" y="1763712"/>
                  </a:lnTo>
                  <a:lnTo>
                    <a:pt x="1436687" y="2721610"/>
                  </a:lnTo>
                  <a:lnTo>
                    <a:pt x="1430337" y="2770504"/>
                  </a:lnTo>
                  <a:lnTo>
                    <a:pt x="1437004" y="2817812"/>
                  </a:lnTo>
                  <a:lnTo>
                    <a:pt x="1455102" y="2861310"/>
                  </a:lnTo>
                  <a:lnTo>
                    <a:pt x="1483677" y="2898775"/>
                  </a:lnTo>
                  <a:lnTo>
                    <a:pt x="1521142" y="2927985"/>
                  </a:lnTo>
                  <a:lnTo>
                    <a:pt x="1566862" y="2946717"/>
                  </a:lnTo>
                  <a:lnTo>
                    <a:pt x="1618615" y="2952750"/>
                  </a:lnTo>
                  <a:lnTo>
                    <a:pt x="1668779" y="2944495"/>
                  </a:lnTo>
                  <a:lnTo>
                    <a:pt x="1704022" y="2928302"/>
                  </a:lnTo>
                  <a:lnTo>
                    <a:pt x="1617345" y="2928302"/>
                  </a:lnTo>
                  <a:lnTo>
                    <a:pt x="1573212" y="2922587"/>
                  </a:lnTo>
                  <a:lnTo>
                    <a:pt x="1526857" y="2901632"/>
                  </a:lnTo>
                  <a:lnTo>
                    <a:pt x="1490662" y="2868295"/>
                  </a:lnTo>
                  <a:lnTo>
                    <a:pt x="1466215" y="2826067"/>
                  </a:lnTo>
                  <a:lnTo>
                    <a:pt x="1455737" y="2778125"/>
                  </a:lnTo>
                  <a:lnTo>
                    <a:pt x="1461134" y="2727960"/>
                  </a:lnTo>
                  <a:lnTo>
                    <a:pt x="1720532" y="1770062"/>
                  </a:lnTo>
                  <a:lnTo>
                    <a:pt x="1726565" y="1734502"/>
                  </a:lnTo>
                  <a:lnTo>
                    <a:pt x="1725612" y="1701482"/>
                  </a:lnTo>
                  <a:lnTo>
                    <a:pt x="1725612" y="1698625"/>
                  </a:lnTo>
                  <a:lnTo>
                    <a:pt x="1717675" y="1663700"/>
                  </a:lnTo>
                  <a:lnTo>
                    <a:pt x="1702752" y="1630045"/>
                  </a:lnTo>
                  <a:lnTo>
                    <a:pt x="1682115" y="1600200"/>
                  </a:lnTo>
                  <a:lnTo>
                    <a:pt x="1656079" y="1575435"/>
                  </a:lnTo>
                  <a:lnTo>
                    <a:pt x="1637347" y="1563687"/>
                  </a:lnTo>
                  <a:close/>
                </a:path>
                <a:path w="2555240" h="6858000" extrusionOk="0">
                  <a:moveTo>
                    <a:pt x="2555240" y="0"/>
                  </a:moveTo>
                  <a:lnTo>
                    <a:pt x="2528252" y="0"/>
                  </a:lnTo>
                  <a:lnTo>
                    <a:pt x="2100177" y="1561782"/>
                  </a:lnTo>
                  <a:lnTo>
                    <a:pt x="1757679" y="2837179"/>
                  </a:lnTo>
                  <a:lnTo>
                    <a:pt x="1732915" y="2874962"/>
                  </a:lnTo>
                  <a:lnTo>
                    <a:pt x="1699577" y="2903537"/>
                  </a:lnTo>
                  <a:lnTo>
                    <a:pt x="1660525" y="2921317"/>
                  </a:lnTo>
                  <a:lnTo>
                    <a:pt x="1617345" y="2928302"/>
                  </a:lnTo>
                  <a:lnTo>
                    <a:pt x="1704022" y="2928302"/>
                  </a:lnTo>
                  <a:lnTo>
                    <a:pt x="1714500" y="2923222"/>
                  </a:lnTo>
                  <a:lnTo>
                    <a:pt x="1753234" y="2890202"/>
                  </a:lnTo>
                  <a:lnTo>
                    <a:pt x="1781809" y="2846070"/>
                  </a:lnTo>
                  <a:lnTo>
                    <a:pt x="1781809" y="2844800"/>
                  </a:lnTo>
                  <a:lnTo>
                    <a:pt x="2124392" y="1567814"/>
                  </a:lnTo>
                  <a:lnTo>
                    <a:pt x="255524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93"/>
            <p:cNvSpPr/>
            <p:nvPr/>
          </p:nvSpPr>
          <p:spPr>
            <a:xfrm>
              <a:off x="7894002" y="5207000"/>
              <a:ext cx="756920" cy="1645285"/>
            </a:xfrm>
            <a:custGeom>
              <a:avLst/>
              <a:gdLst/>
              <a:ahLst/>
              <a:cxnLst/>
              <a:rect l="l" t="t" r="r" b="b"/>
              <a:pathLst>
                <a:path w="756920" h="1645284" extrusionOk="0">
                  <a:moveTo>
                    <a:pt x="578484" y="0"/>
                  </a:moveTo>
                  <a:lnTo>
                    <a:pt x="532447" y="6350"/>
                  </a:lnTo>
                  <a:lnTo>
                    <a:pt x="489902" y="24130"/>
                  </a:lnTo>
                  <a:lnTo>
                    <a:pt x="453707" y="52387"/>
                  </a:lnTo>
                  <a:lnTo>
                    <a:pt x="425132" y="89534"/>
                  </a:lnTo>
                  <a:lnTo>
                    <a:pt x="406717" y="134619"/>
                  </a:lnTo>
                  <a:lnTo>
                    <a:pt x="0" y="1645285"/>
                  </a:lnTo>
                  <a:lnTo>
                    <a:pt x="26352" y="1645285"/>
                  </a:lnTo>
                  <a:lnTo>
                    <a:pt x="430529" y="140969"/>
                  </a:lnTo>
                  <a:lnTo>
                    <a:pt x="450532" y="95250"/>
                  </a:lnTo>
                  <a:lnTo>
                    <a:pt x="482600" y="59690"/>
                  </a:lnTo>
                  <a:lnTo>
                    <a:pt x="523239" y="35559"/>
                  </a:lnTo>
                  <a:lnTo>
                    <a:pt x="569912" y="25400"/>
                  </a:lnTo>
                  <a:lnTo>
                    <a:pt x="662680" y="25400"/>
                  </a:lnTo>
                  <a:lnTo>
                    <a:pt x="625157" y="6350"/>
                  </a:lnTo>
                  <a:lnTo>
                    <a:pt x="578484" y="0"/>
                  </a:lnTo>
                  <a:close/>
                </a:path>
                <a:path w="756920" h="1645284" extrusionOk="0">
                  <a:moveTo>
                    <a:pt x="662680" y="25400"/>
                  </a:moveTo>
                  <a:lnTo>
                    <a:pt x="569912" y="25400"/>
                  </a:lnTo>
                  <a:lnTo>
                    <a:pt x="618807" y="30797"/>
                  </a:lnTo>
                  <a:lnTo>
                    <a:pt x="672782" y="57784"/>
                  </a:lnTo>
                  <a:lnTo>
                    <a:pt x="711517" y="103822"/>
                  </a:lnTo>
                  <a:lnTo>
                    <a:pt x="730884" y="161607"/>
                  </a:lnTo>
                  <a:lnTo>
                    <a:pt x="731837" y="192087"/>
                  </a:lnTo>
                  <a:lnTo>
                    <a:pt x="726757" y="222884"/>
                  </a:lnTo>
                  <a:lnTo>
                    <a:pt x="343852" y="1645285"/>
                  </a:lnTo>
                  <a:lnTo>
                    <a:pt x="370204" y="1645285"/>
                  </a:lnTo>
                  <a:lnTo>
                    <a:pt x="750569" y="229234"/>
                  </a:lnTo>
                  <a:lnTo>
                    <a:pt x="756602" y="193675"/>
                  </a:lnTo>
                  <a:lnTo>
                    <a:pt x="755332" y="158115"/>
                  </a:lnTo>
                  <a:lnTo>
                    <a:pt x="733107" y="91122"/>
                  </a:lnTo>
                  <a:lnTo>
                    <a:pt x="687069" y="37782"/>
                  </a:lnTo>
                  <a:lnTo>
                    <a:pt x="662680" y="2540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76" name="Google Shape;1276;p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49197" y="6167437"/>
              <a:ext cx="3294062" cy="612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7" name="Google Shape;1277;p9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63752" y="0"/>
              <a:ext cx="5024755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8" name="Google Shape;1278;p9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01597" y="6319837"/>
              <a:ext cx="3294062" cy="5381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94"/>
          <p:cNvSpPr/>
          <p:nvPr/>
        </p:nvSpPr>
        <p:spPr>
          <a:xfrm>
            <a:off x="0" y="0"/>
            <a:ext cx="12192000" cy="6843183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4" name="Google Shape;1284;p94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285" name="Google Shape;1285;p94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94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94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8" name="Google Shape;1288;p9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9" name="Google Shape;1289;p94"/>
          <p:cNvSpPr txBox="1">
            <a:spLocks noGrp="1"/>
          </p:cNvSpPr>
          <p:nvPr>
            <p:ph type="title"/>
          </p:nvPr>
        </p:nvSpPr>
        <p:spPr>
          <a:xfrm>
            <a:off x="5489575" y="192352"/>
            <a:ext cx="2193925" cy="3441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2167"/>
              <a:t>Προτάσεις τιμών</a:t>
            </a:r>
            <a:endParaRPr sz="2167"/>
          </a:p>
        </p:txBody>
      </p:sp>
      <p:sp>
        <p:nvSpPr>
          <p:cNvPr id="1290" name="Google Shape;1290;p94"/>
          <p:cNvSpPr txBox="1"/>
          <p:nvPr/>
        </p:nvSpPr>
        <p:spPr>
          <a:xfrm>
            <a:off x="5481108" y="825765"/>
            <a:ext cx="2716742" cy="2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Οφέλη για τους συμμετέχοντες</a:t>
            </a:r>
            <a:endParaRPr sz="145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94"/>
          <p:cNvSpPr txBox="1"/>
          <p:nvPr/>
        </p:nvSpPr>
        <p:spPr>
          <a:xfrm>
            <a:off x="5481109" y="1450975"/>
            <a:ext cx="3774546" cy="162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13333"/>
              </a:lnSpc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Επίπεδο εκπαιδευτικής ενότητας: Προχωρημένη Εκπαίδευση: Βασική Προχωρημένη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66"/>
              </a:spcBef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Επαγγελματική κατάρτιση στον τομέα της κυβερνοασφάλειας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5"/>
              </a:spcBef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Προγραμματισμός και Ανάπτυξη Λογισμικού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1"/>
              </a:spcBef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Ρίζες στο Ευρωπαϊκό Πλαίσιο Δεξιοτήτων Κυβερνοασφάλειας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71"/>
              </a:spcBef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Γνωριμίες αιχμής από ειδικούς του κλάδου και ακαδημαϊκούς εμπειρογνώμονες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spcBef>
                <a:spcPts val="766"/>
              </a:spcBef>
              <a:buClr>
                <a:srgbClr val="FFB800"/>
              </a:buClr>
              <a:buSzPts val="1482"/>
              <a:buFont typeface="Courier New"/>
              <a:buChar char="o"/>
            </a:pPr>
            <a:r>
              <a:rPr lang="en-US" sz="875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Βοηθά στην ανάπτυξη λογισμικού και στην εξέλιξη της σταδιοδρομίας</a:t>
            </a:r>
            <a:endParaRPr sz="8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2" name="Google Shape;1292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60118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94"/>
          <p:cNvSpPr txBox="1"/>
          <p:nvPr/>
        </p:nvSpPr>
        <p:spPr>
          <a:xfrm>
            <a:off x="752474" y="4948237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9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99" name="Google Shape;1299;p95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300" name="Google Shape;1300;p95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95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95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3" name="Google Shape;1303;p9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4" name="Google Shape;1304;p95"/>
          <p:cNvSpPr txBox="1"/>
          <p:nvPr/>
        </p:nvSpPr>
        <p:spPr>
          <a:xfrm>
            <a:off x="5489575" y="192352"/>
            <a:ext cx="751946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WHO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5" name="Google Shape;1305;p95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3674004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Προφίλ των συμμετεχόντων στην κατάρτιση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95"/>
          <p:cNvSpPr txBox="1"/>
          <p:nvPr/>
        </p:nvSpPr>
        <p:spPr>
          <a:xfrm>
            <a:off x="5481109" y="1452562"/>
            <a:ext cx="2170113" cy="2276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8645" indent="-228062">
              <a:lnSpc>
                <a:spcPct val="115000"/>
              </a:lnSpc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Διευθυντές και ηγέτες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2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Επαγγελματίες της επαγγελματικής ζωής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570948" indent="-228591">
              <a:lnSpc>
                <a:spcPct val="91400"/>
              </a:lnSpc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ΜΜΕ και εργαζόμενοι του  δημόσιου τομέα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6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156098" indent="-228591">
              <a:lnSpc>
                <a:spcPct val="94400"/>
              </a:lnSpc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Επαγγελματίες και ενθουσιώδεις  χρήστες (άτομα με ενδιαφέρον σε  νέα τεχνολογία)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7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Φοιτητές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7" name="Google Shape;1307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791604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95"/>
          <p:cNvSpPr txBox="1"/>
          <p:nvPr/>
        </p:nvSpPr>
        <p:spPr>
          <a:xfrm>
            <a:off x="752474" y="4948237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96"/>
          <p:cNvSpPr/>
          <p:nvPr/>
        </p:nvSpPr>
        <p:spPr>
          <a:xfrm>
            <a:off x="16013" y="-30716"/>
            <a:ext cx="12175987" cy="6888716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4" name="Google Shape;1314;p96"/>
          <p:cNvGrpSpPr/>
          <p:nvPr/>
        </p:nvGrpSpPr>
        <p:grpSpPr>
          <a:xfrm>
            <a:off x="1" y="0"/>
            <a:ext cx="5036079" cy="5715000"/>
            <a:chOff x="0" y="0"/>
            <a:chExt cx="6043295" cy="6858000"/>
          </a:xfrm>
        </p:grpSpPr>
        <p:sp>
          <p:nvSpPr>
            <p:cNvPr id="1315" name="Google Shape;1315;p96"/>
            <p:cNvSpPr/>
            <p:nvPr/>
          </p:nvSpPr>
          <p:spPr>
            <a:xfrm>
              <a:off x="4495165" y="5113654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 extrusionOk="0">
                  <a:moveTo>
                    <a:pt x="611187" y="0"/>
                  </a:moveTo>
                  <a:lnTo>
                    <a:pt x="562610" y="6667"/>
                  </a:lnTo>
                  <a:lnTo>
                    <a:pt x="517842" y="25400"/>
                  </a:lnTo>
                  <a:lnTo>
                    <a:pt x="479107" y="55245"/>
                  </a:lnTo>
                  <a:lnTo>
                    <a:pt x="449262" y="94615"/>
                  </a:lnTo>
                  <a:lnTo>
                    <a:pt x="429577" y="142240"/>
                  </a:lnTo>
                  <a:lnTo>
                    <a:pt x="0" y="1738312"/>
                  </a:lnTo>
                  <a:lnTo>
                    <a:pt x="27939" y="1738312"/>
                  </a:lnTo>
                  <a:lnTo>
                    <a:pt x="454660" y="148907"/>
                  </a:lnTo>
                  <a:lnTo>
                    <a:pt x="471487" y="107950"/>
                  </a:lnTo>
                  <a:lnTo>
                    <a:pt x="497205" y="74295"/>
                  </a:lnTo>
                  <a:lnTo>
                    <a:pt x="530542" y="48577"/>
                  </a:lnTo>
                  <a:lnTo>
                    <a:pt x="568960" y="32385"/>
                  </a:lnTo>
                  <a:lnTo>
                    <a:pt x="610552" y="26670"/>
                  </a:lnTo>
                  <a:lnTo>
                    <a:pt x="700020" y="26670"/>
                  </a:lnTo>
                  <a:lnTo>
                    <a:pt x="660400" y="6667"/>
                  </a:lnTo>
                  <a:lnTo>
                    <a:pt x="611187" y="0"/>
                  </a:lnTo>
                  <a:close/>
                </a:path>
                <a:path w="799464" h="1738629" extrusionOk="0">
                  <a:moveTo>
                    <a:pt x="700020" y="26670"/>
                  </a:moveTo>
                  <a:lnTo>
                    <a:pt x="610552" y="26670"/>
                  </a:lnTo>
                  <a:lnTo>
                    <a:pt x="653732" y="32385"/>
                  </a:lnTo>
                  <a:lnTo>
                    <a:pt x="710564" y="60960"/>
                  </a:lnTo>
                  <a:lnTo>
                    <a:pt x="751839" y="109537"/>
                  </a:lnTo>
                  <a:lnTo>
                    <a:pt x="772160" y="170497"/>
                  </a:lnTo>
                  <a:lnTo>
                    <a:pt x="773112" y="202882"/>
                  </a:lnTo>
                  <a:lnTo>
                    <a:pt x="767714" y="235585"/>
                  </a:lnTo>
                  <a:lnTo>
                    <a:pt x="363220" y="1738312"/>
                  </a:lnTo>
                  <a:lnTo>
                    <a:pt x="391160" y="1738312"/>
                  </a:lnTo>
                  <a:lnTo>
                    <a:pt x="792797" y="242252"/>
                  </a:lnTo>
                  <a:lnTo>
                    <a:pt x="799147" y="204787"/>
                  </a:lnTo>
                  <a:lnTo>
                    <a:pt x="798195" y="167322"/>
                  </a:lnTo>
                  <a:lnTo>
                    <a:pt x="774382" y="96202"/>
                  </a:lnTo>
                  <a:lnTo>
                    <a:pt x="725805" y="39687"/>
                  </a:lnTo>
                  <a:lnTo>
                    <a:pt x="700020" y="26670"/>
                  </a:lnTo>
                  <a:close/>
                </a:path>
              </a:pathLst>
            </a:custGeom>
            <a:solidFill>
              <a:srgbClr val="D6791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96"/>
            <p:cNvSpPr/>
            <p:nvPr/>
          </p:nvSpPr>
          <p:spPr>
            <a:xfrm>
              <a:off x="293274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 extrusionOk="0">
                  <a:moveTo>
                    <a:pt x="1818639" y="0"/>
                  </a:moveTo>
                  <a:lnTo>
                    <a:pt x="0" y="6858000"/>
                  </a:lnTo>
                </a:path>
              </a:pathLst>
            </a:custGeom>
            <a:noFill/>
            <a:ln w="22225" cap="flat" cmpd="sng">
              <a:solidFill>
                <a:srgbClr val="D679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96"/>
            <p:cNvSpPr/>
            <p:nvPr/>
          </p:nvSpPr>
          <p:spPr>
            <a:xfrm>
              <a:off x="3498215" y="17780"/>
              <a:ext cx="2545080" cy="6837045"/>
            </a:xfrm>
            <a:custGeom>
              <a:avLst/>
              <a:gdLst/>
              <a:ahLst/>
              <a:cxnLst/>
              <a:rect l="l" t="t" r="r" b="b"/>
              <a:pathLst>
                <a:path w="2545079" h="6837045" extrusionOk="0">
                  <a:moveTo>
                    <a:pt x="1321435" y="2282825"/>
                  </a:moveTo>
                  <a:lnTo>
                    <a:pt x="1271587" y="2291080"/>
                  </a:lnTo>
                  <a:lnTo>
                    <a:pt x="1226185" y="2312352"/>
                  </a:lnTo>
                  <a:lnTo>
                    <a:pt x="1187767" y="2345372"/>
                  </a:lnTo>
                  <a:lnTo>
                    <a:pt x="1159510" y="2388870"/>
                  </a:lnTo>
                  <a:lnTo>
                    <a:pt x="1159510" y="2390140"/>
                  </a:lnTo>
                  <a:lnTo>
                    <a:pt x="819150" y="3658552"/>
                  </a:lnTo>
                  <a:lnTo>
                    <a:pt x="0" y="6835775"/>
                  </a:lnTo>
                  <a:lnTo>
                    <a:pt x="6667" y="6836727"/>
                  </a:lnTo>
                  <a:lnTo>
                    <a:pt x="13335" y="6837045"/>
                  </a:lnTo>
                  <a:lnTo>
                    <a:pt x="26670" y="6837045"/>
                  </a:lnTo>
                  <a:lnTo>
                    <a:pt x="843365" y="3664585"/>
                  </a:lnTo>
                  <a:lnTo>
                    <a:pt x="1183322" y="2397760"/>
                  </a:lnTo>
                  <a:lnTo>
                    <a:pt x="1208087" y="2360295"/>
                  </a:lnTo>
                  <a:lnTo>
                    <a:pt x="1240789" y="2332037"/>
                  </a:lnTo>
                  <a:lnTo>
                    <a:pt x="1279842" y="2314257"/>
                  </a:lnTo>
                  <a:lnTo>
                    <a:pt x="1322705" y="2307590"/>
                  </a:lnTo>
                  <a:lnTo>
                    <a:pt x="1417637" y="2307590"/>
                  </a:lnTo>
                  <a:lnTo>
                    <a:pt x="1372870" y="2289175"/>
                  </a:lnTo>
                  <a:lnTo>
                    <a:pt x="1321435" y="2282825"/>
                  </a:lnTo>
                  <a:close/>
                </a:path>
                <a:path w="2545079" h="6837045" extrusionOk="0">
                  <a:moveTo>
                    <a:pt x="1418272" y="2307590"/>
                  </a:moveTo>
                  <a:lnTo>
                    <a:pt x="1322705" y="2307590"/>
                  </a:lnTo>
                  <a:lnTo>
                    <a:pt x="1366520" y="2312987"/>
                  </a:lnTo>
                  <a:lnTo>
                    <a:pt x="1412557" y="2333942"/>
                  </a:lnTo>
                  <a:lnTo>
                    <a:pt x="1448435" y="2366962"/>
                  </a:lnTo>
                  <a:lnTo>
                    <a:pt x="1472564" y="2408872"/>
                  </a:lnTo>
                  <a:lnTo>
                    <a:pt x="1483042" y="2456497"/>
                  </a:lnTo>
                  <a:lnTo>
                    <a:pt x="1477962" y="2506345"/>
                  </a:lnTo>
                  <a:lnTo>
                    <a:pt x="1219835" y="3457575"/>
                  </a:lnTo>
                  <a:lnTo>
                    <a:pt x="1214120" y="3493135"/>
                  </a:lnTo>
                  <a:lnTo>
                    <a:pt x="1215072" y="3525837"/>
                  </a:lnTo>
                  <a:lnTo>
                    <a:pt x="1215072" y="3528695"/>
                  </a:lnTo>
                  <a:lnTo>
                    <a:pt x="1223010" y="3563302"/>
                  </a:lnTo>
                  <a:lnTo>
                    <a:pt x="1258570" y="3626485"/>
                  </a:lnTo>
                  <a:lnTo>
                    <a:pt x="1314767" y="3669982"/>
                  </a:lnTo>
                  <a:lnTo>
                    <a:pt x="1397635" y="3689032"/>
                  </a:lnTo>
                  <a:lnTo>
                    <a:pt x="1444307" y="3682682"/>
                  </a:lnTo>
                  <a:lnTo>
                    <a:pt x="1444625" y="3682682"/>
                  </a:lnTo>
                  <a:lnTo>
                    <a:pt x="1487805" y="3664585"/>
                  </a:lnTo>
                  <a:lnTo>
                    <a:pt x="1490662" y="3662362"/>
                  </a:lnTo>
                  <a:lnTo>
                    <a:pt x="1403985" y="3662362"/>
                  </a:lnTo>
                  <a:lnTo>
                    <a:pt x="1354137" y="3657282"/>
                  </a:lnTo>
                  <a:lnTo>
                    <a:pt x="1298892" y="3629977"/>
                  </a:lnTo>
                  <a:lnTo>
                    <a:pt x="1259205" y="3583940"/>
                  </a:lnTo>
                  <a:lnTo>
                    <a:pt x="1239202" y="3525837"/>
                  </a:lnTo>
                  <a:lnTo>
                    <a:pt x="1238567" y="3495357"/>
                  </a:lnTo>
                  <a:lnTo>
                    <a:pt x="1243964" y="3463925"/>
                  </a:lnTo>
                  <a:lnTo>
                    <a:pt x="1501775" y="2512695"/>
                  </a:lnTo>
                  <a:lnTo>
                    <a:pt x="1508442" y="2464117"/>
                  </a:lnTo>
                  <a:lnTo>
                    <a:pt x="1501775" y="2417127"/>
                  </a:lnTo>
                  <a:lnTo>
                    <a:pt x="1483995" y="2373947"/>
                  </a:lnTo>
                  <a:lnTo>
                    <a:pt x="1455420" y="2336800"/>
                  </a:lnTo>
                  <a:lnTo>
                    <a:pt x="1418272" y="2307590"/>
                  </a:lnTo>
                  <a:close/>
                </a:path>
                <a:path w="2545079" h="6837045" extrusionOk="0">
                  <a:moveTo>
                    <a:pt x="2545080" y="0"/>
                  </a:moveTo>
                  <a:lnTo>
                    <a:pt x="2518410" y="0"/>
                  </a:lnTo>
                  <a:lnTo>
                    <a:pt x="1939289" y="2100897"/>
                  </a:lnTo>
                  <a:lnTo>
                    <a:pt x="1547495" y="3546157"/>
                  </a:lnTo>
                  <a:lnTo>
                    <a:pt x="1526539" y="3591877"/>
                  </a:lnTo>
                  <a:lnTo>
                    <a:pt x="1493520" y="3627755"/>
                  </a:lnTo>
                  <a:lnTo>
                    <a:pt x="1451610" y="3651885"/>
                  </a:lnTo>
                  <a:lnTo>
                    <a:pt x="1403985" y="3662362"/>
                  </a:lnTo>
                  <a:lnTo>
                    <a:pt x="1490662" y="3662362"/>
                  </a:lnTo>
                  <a:lnTo>
                    <a:pt x="1525270" y="3636327"/>
                  </a:lnTo>
                  <a:lnTo>
                    <a:pt x="1554162" y="3598862"/>
                  </a:lnTo>
                  <a:lnTo>
                    <a:pt x="1572895" y="3553777"/>
                  </a:lnTo>
                  <a:lnTo>
                    <a:pt x="1964689" y="2108517"/>
                  </a:lnTo>
                  <a:lnTo>
                    <a:pt x="2540000" y="16510"/>
                  </a:lnTo>
                  <a:lnTo>
                    <a:pt x="2543810" y="3810"/>
                  </a:lnTo>
                  <a:lnTo>
                    <a:pt x="2545080" y="0"/>
                  </a:lnTo>
                  <a:close/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8" name="Google Shape;1318;p9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84072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19" name="Google Shape;1319;p96"/>
          <p:cNvSpPr txBox="1"/>
          <p:nvPr/>
        </p:nvSpPr>
        <p:spPr>
          <a:xfrm>
            <a:off x="5489575" y="192352"/>
            <a:ext cx="1241425" cy="34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583" rIns="0" bIns="0" anchor="t" anchorCtr="0">
            <a:spAutoFit/>
          </a:bodyPr>
          <a:lstStyle/>
          <a:p>
            <a:pPr marL="10583"/>
            <a:r>
              <a:rPr lang="en-US" sz="2167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ΠΟΙΟΣ</a:t>
            </a:r>
            <a:endParaRPr sz="2167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0" name="Google Shape;1320;p96"/>
          <p:cNvSpPr txBox="1">
            <a:spLocks noGrp="1"/>
          </p:cNvSpPr>
          <p:nvPr>
            <p:ph type="title"/>
          </p:nvPr>
        </p:nvSpPr>
        <p:spPr>
          <a:xfrm>
            <a:off x="5481109" y="825765"/>
            <a:ext cx="1988079" cy="2350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0583" rIns="0" bIns="0" rtlCol="0" anchor="t" anchorCtr="0">
            <a:spAutoFit/>
          </a:bodyPr>
          <a:lstStyle/>
          <a:p>
            <a:pPr marL="10583">
              <a:lnSpc>
                <a:spcPct val="100000"/>
              </a:lnSpc>
              <a:spcBef>
                <a:spcPts val="0"/>
              </a:spcBef>
            </a:pPr>
            <a:r>
              <a:rPr lang="en-US" sz="1458">
                <a:solidFill>
                  <a:srgbClr val="FFB800"/>
                </a:solidFill>
                <a:latin typeface="Calibri"/>
                <a:ea typeface="Calibri"/>
                <a:cs typeface="Calibri"/>
                <a:sym typeface="Calibri"/>
              </a:rPr>
              <a:t>Προφίλ του εκπαιδευτή</a:t>
            </a:r>
            <a:endParaRPr sz="145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96"/>
          <p:cNvSpPr txBox="1"/>
          <p:nvPr/>
        </p:nvSpPr>
        <p:spPr>
          <a:xfrm>
            <a:off x="5481109" y="1452827"/>
            <a:ext cx="4068763" cy="124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9174" indent="-228591">
              <a:lnSpc>
                <a:spcPct val="115000"/>
              </a:lnSpc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Ricardo Lugo, Ανώτερος ερευνητής, Estonian Maritime Academy, TalTech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8645" indent="-228062"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Kioskli, CEO &amp; της BV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37"/>
              </a:spcBef>
              <a:buClr>
                <a:srgbClr val="FFB800"/>
              </a:buClr>
              <a:buSzPts val="1800"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174" marR="394213" indent="-228591">
              <a:lnSpc>
                <a:spcPct val="91400"/>
              </a:lnSpc>
              <a:spcBef>
                <a:spcPts val="4"/>
              </a:spcBef>
              <a:buClr>
                <a:srgbClr val="FFB800"/>
              </a:buClr>
              <a:buSzPts val="1680"/>
              <a:buFont typeface="Courier New"/>
              <a:buChar char="o"/>
            </a:pPr>
            <a:r>
              <a:rPr lang="en-US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Καθηγητής Paresh Rathod, Πανεπιστήμιο Εφαρμοσμένων Επιστημών  Laurea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1262" y="4612216"/>
            <a:ext cx="2745052" cy="51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96"/>
          <p:cNvSpPr txBox="1"/>
          <p:nvPr/>
        </p:nvSpPr>
        <p:spPr>
          <a:xfrm>
            <a:off x="752474" y="4768850"/>
            <a:ext cx="5040313" cy="134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0583">
              <a:lnSpc>
                <a:spcPct val="104999"/>
              </a:lnSpc>
            </a:pPr>
            <a:r>
              <a:rPr lang="en-US" sz="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Όνομα εκπαιδευτικής ενότητας CSP: Ανθρώπινοι παράγοντες στην κυβερνοασφάλεια για τη ναυτιλία</a:t>
            </a:r>
            <a:endParaRPr sz="8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3157</Words>
  <Application>Microsoft Office PowerPoint</Application>
  <PresentationFormat>Ευρεία οθόνη</PresentationFormat>
  <Paragraphs>443</Paragraphs>
  <Slides>48</Slides>
  <Notes>48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Courier New</vt:lpstr>
      <vt:lpstr>Times New Roman</vt:lpstr>
      <vt:lpstr>Θέμα του Office</vt:lpstr>
      <vt:lpstr>Παρουσίαση του PowerPoint</vt:lpstr>
      <vt:lpstr>Παρουσίαση του PowerPoint</vt:lpstr>
      <vt:lpstr>CSP002_S_M: παράγοντες της ναυτιλιακής κυβερνοασφάλειας</vt:lpstr>
      <vt:lpstr>Στόχοι: Ποιος-Τι-Γιατί πρέπει να παρακολουθήσετε αυτή την εκπαίδευση</vt:lpstr>
      <vt:lpstr>Ιστορική γνώση και προαπαιτούμενα</vt:lpstr>
      <vt:lpstr>Τεχνικά εργαλεία και άλλες  απαιτήσεις</vt:lpstr>
      <vt:lpstr>Προτάσεις τιμών</vt:lpstr>
      <vt:lpstr>Προφίλ των συμμετεχόντων στην κατάρτιση</vt:lpstr>
      <vt:lpstr>Προφίλ του εκπαιδευτή</vt:lpstr>
      <vt:lpstr>Θέματα κατάρτισης</vt:lpstr>
      <vt:lpstr>ΓΙΑΤΙ</vt:lpstr>
      <vt:lpstr>Μέθοδος αξιολόγησης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Σημασία των ανθρώπινων  παραγόντων:</vt:lpstr>
      <vt:lpstr>Ψυχολογικοί και κοινωνικοί παράγοντες στη  θαλάσσια κυβερνοασφάλεια</vt:lpstr>
      <vt:lpstr>Ψυχολογικοί και κοινωνικοί παράγοντες στη  θαλάσσια κυβερνοασφάλεια</vt:lpstr>
      <vt:lpstr>Ψυχολογικοί και κοινωνικοί παράγοντες στη  θαλάσσια κυβερνοασφάλεια</vt:lpstr>
      <vt:lpstr>Ψυχολογικοί και κοινωνικοί παράγοντες στη  θαλάσσια κυβερνοασφάλεια</vt:lpstr>
      <vt:lpstr>Ευπάθεια στη θαλάσσια  κυβερνοασφάλεια</vt:lpstr>
      <vt:lpstr>Ευπάθεια στη θαλάσσια  κυβερνοασφάλεια</vt:lpstr>
      <vt:lpstr>Ευπάθεια στη θαλάσσια  κυβερνοασφάλεια</vt:lpstr>
      <vt:lpstr>Ευπάθεια στη θαλάσσια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Οργανωσιακή κουλτούρα, επικοινωνία και  κυβερνοασφάλεια</vt:lpstr>
      <vt:lpstr>Επικοινωνία και συνεργασία σε  όλους τους τομείς</vt:lpstr>
      <vt:lpstr>Επικοινωνία και συνεργατική δράση  σε όλους τους τομείς</vt:lpstr>
      <vt:lpstr>Επικοινωνία και συνεργασία σε  όλους τους τομείς</vt:lpstr>
      <vt:lpstr>Επικοινωνία και συνεργασία σε  όλους τους τομείς</vt:lpstr>
      <vt:lpstr>Λήψη αποφάσεων σε στρατηγικό, λειτουργικό  και τακτικό επίπεδο</vt:lpstr>
      <vt:lpstr>Λήψη αποφάσεων σε στρατηγικό,  επιχειρησιακό και τακτικό επίπεδο</vt:lpstr>
      <vt:lpstr>Λήψη αποφάσεων σε στρατηγικό,  επιχειρησιακό και τακτικό επίπεδο</vt:lpstr>
      <vt:lpstr>Λήψη αποφάσεων σε στρατηγικό, λειτουργικό  και τακτικό επίπεδο</vt:lpstr>
      <vt:lpstr>Προγράμματα κατάρτισης,  ευαισθητοποίησης και  επικοινωνίας για το ναυτιλιακό  προσωπικό</vt:lpstr>
      <vt:lpstr>Προγράμματα κατάρτισης,  ευαισθητοποίησης και  επικοινωνίας για το ναυτιλιακό  προσωπικό</vt:lpstr>
      <vt:lpstr>Προγράμματα κατάρτισης,  ευαισθητοποίησης και  επικοινωνίας για το ναυτιλιακό  προσωπικό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Μελλοντικές τάσεις, προκλήσεις και ο ρόλος  της επικοινωνίας</vt:lpstr>
      <vt:lpstr>Μέθοδος αξιολόγησης</vt:lpstr>
      <vt:lpstr>Πόροι: Βιβλία και υλικό αναφοράς</vt:lpstr>
      <vt:lpstr>Σας ευχαριστώ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Δημητρης Κουτρας</dc:creator>
  <cp:lastModifiedBy>Δημητρης Κουτρας</cp:lastModifiedBy>
  <cp:revision>1</cp:revision>
  <dcterms:created xsi:type="dcterms:W3CDTF">2026-04-20T12:38:09Z</dcterms:created>
  <dcterms:modified xsi:type="dcterms:W3CDTF">2026-04-20T12:40:15Z</dcterms:modified>
</cp:coreProperties>
</file>