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 id="2147483715" r:id="rId4"/>
    <p:sldMasterId id="2147483753" r:id="rId5"/>
    <p:sldMasterId id="2147483768" r:id="rId6"/>
  </p:sldMasterIdLst>
  <p:notesMasterIdLst>
    <p:notesMasterId r:id="rId57"/>
  </p:notesMasterIdLst>
  <p:sldIdLst>
    <p:sldId id="987" r:id="rId7"/>
    <p:sldId id="981" r:id="rId8"/>
    <p:sldId id="334" r:id="rId9"/>
    <p:sldId id="657" r:id="rId10"/>
    <p:sldId id="407" r:id="rId11"/>
    <p:sldId id="321" r:id="rId12"/>
    <p:sldId id="347" r:id="rId13"/>
    <p:sldId id="287" r:id="rId14"/>
    <p:sldId id="941" r:id="rId15"/>
    <p:sldId id="609" r:id="rId16"/>
    <p:sldId id="660" r:id="rId17"/>
    <p:sldId id="661" r:id="rId18"/>
    <p:sldId id="259" r:id="rId19"/>
    <p:sldId id="982" r:id="rId20"/>
    <p:sldId id="338" r:id="rId21"/>
    <p:sldId id="942" r:id="rId22"/>
    <p:sldId id="983" r:id="rId23"/>
    <p:sldId id="984" r:id="rId24"/>
    <p:sldId id="904" r:id="rId25"/>
    <p:sldId id="986" r:id="rId26"/>
    <p:sldId id="291" r:id="rId27"/>
    <p:sldId id="272" r:id="rId28"/>
    <p:sldId id="275" r:id="rId29"/>
    <p:sldId id="340" r:id="rId30"/>
    <p:sldId id="612" r:id="rId31"/>
    <p:sldId id="269" r:id="rId32"/>
    <p:sldId id="276" r:id="rId33"/>
    <p:sldId id="383" r:id="rId34"/>
    <p:sldId id="308" r:id="rId35"/>
    <p:sldId id="932" r:id="rId36"/>
    <p:sldId id="927" r:id="rId37"/>
    <p:sldId id="928" r:id="rId38"/>
    <p:sldId id="990" r:id="rId39"/>
    <p:sldId id="298" r:id="rId40"/>
    <p:sldId id="930" r:id="rId41"/>
    <p:sldId id="954" r:id="rId42"/>
    <p:sldId id="373" r:id="rId43"/>
    <p:sldId id="940" r:id="rId44"/>
    <p:sldId id="953" r:id="rId45"/>
    <p:sldId id="948" r:id="rId46"/>
    <p:sldId id="617" r:id="rId47"/>
    <p:sldId id="346" r:id="rId48"/>
    <p:sldId id="619" r:id="rId49"/>
    <p:sldId id="618" r:id="rId50"/>
    <p:sldId id="624" r:id="rId51"/>
    <p:sldId id="956" r:id="rId52"/>
    <p:sldId id="360" r:id="rId53"/>
    <p:sldId id="989" r:id="rId54"/>
    <p:sldId id="955" r:id="rId55"/>
    <p:sldId id="98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4ABD"/>
    <a:srgbClr val="2EB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521" autoAdjust="0"/>
  </p:normalViewPr>
  <p:slideViewPr>
    <p:cSldViewPr snapToGrid="0">
      <p:cViewPr varScale="1">
        <p:scale>
          <a:sx n="67" d="100"/>
          <a:sy n="67" d="100"/>
        </p:scale>
        <p:origin x="52"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Livello 1</a:t>
          </a:r>
        </a:p>
        <a:p>
          <a:r>
            <a:rPr lang="de-DE" dirty="0" err="1"/>
            <a:t>La percezione</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Livello 2</a:t>
          </a:r>
        </a:p>
        <a:p>
          <a:r>
            <a:rPr lang="de-DE" dirty="0" err="1"/>
            <a:t>Comprensione</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Livello 3</a:t>
          </a:r>
        </a:p>
        <a:p>
          <a:r>
            <a:rPr lang="de-DE" dirty="0" err="1"/>
            <a:t>Proiezione</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custLinFactNeighborX="1910" custLinFactNeighborY="1641">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Livello 1</a:t>
          </a:r>
        </a:p>
        <a:p>
          <a:r>
            <a:rPr lang="de-DE" dirty="0" err="1"/>
            <a:t>La percezione</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Livello 2</a:t>
          </a:r>
        </a:p>
        <a:p>
          <a:r>
            <a:rPr lang="de-DE" dirty="0" err="1"/>
            <a:t>Comprensione</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Livello 3</a:t>
          </a:r>
        </a:p>
        <a:p>
          <a:r>
            <a:rPr lang="de-DE" dirty="0" err="1"/>
            <a:t>Proiezione</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sp="http://schemas.microsoft.com/office/drawing/2008/diagram" xmlns:dgm14="http://schemas.microsoft.com/office/drawing/2010/diagram"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accent1_2" csCatId="accent1" phldr="1"/>
      <dgm:spPr/>
    </dgm:pt>
    <dgm:pt modelId="{D7FE3124-8026-4399-B9E7-021F4541D646}">
      <dgm:prSet phldrT="[Tekst]"/>
      <dgm:spPr>
        <a:solidFill>
          <a:schemeClr val="accent5">
            <a:lumMod val="60000"/>
            <a:lumOff val="40000"/>
          </a:schemeClr>
        </a:solidFill>
      </dgm:spPr>
      <dgm:t>
        <a:bodyPr/>
        <a:lstStyle/>
        <a:p>
          <a:r>
            <a:rPr lang="de-DE" dirty="0"/>
            <a:t>Livello 1</a:t>
          </a:r>
        </a:p>
        <a:p>
          <a:r>
            <a:rPr lang="de-DE" dirty="0" err="1"/>
            <a:t>La percezione</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a:solidFill>
          <a:srgbClr val="D44ABD"/>
        </a:solidFill>
      </dgm:spPr>
      <dgm:t>
        <a:bodyPr/>
        <a:lstStyle/>
        <a:p>
          <a:r>
            <a:rPr lang="de-DE" dirty="0"/>
            <a:t>Livello 2</a:t>
          </a:r>
        </a:p>
        <a:p>
          <a:r>
            <a:rPr lang="de-DE" dirty="0" err="1"/>
            <a:t>Comprensione</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a:solidFill>
          <a:srgbClr val="C00000"/>
        </a:solidFill>
      </dgm:spPr>
      <dgm:t>
        <a:bodyPr/>
        <a:lstStyle/>
        <a:p>
          <a:r>
            <a:rPr lang="de-DE" dirty="0"/>
            <a:t>Livello 3</a:t>
          </a:r>
        </a:p>
        <a:p>
          <a:r>
            <a:rPr lang="de-DE" dirty="0" err="1"/>
            <a:t>Proiezione</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4EE1A3C9-7F69-4F86-8F10-F97905160B01}" type="pres">
      <dgm:prSet presAssocID="{B796EEE4-1CD6-4FE7-9658-E2DD7542689B}" presName="CompostProcess" presStyleCnt="0">
        <dgm:presLayoutVars>
          <dgm:dir/>
          <dgm:resizeHandles val="exact"/>
        </dgm:presLayoutVars>
      </dgm:prSet>
      <dgm:spPr/>
    </dgm:pt>
    <dgm:pt modelId="{99C8D54D-24BA-4FA6-9849-452E9E141DBC}" type="pres">
      <dgm:prSet presAssocID="{B796EEE4-1CD6-4FE7-9658-E2DD7542689B}" presName="arrow" presStyleLbl="bgShp" presStyleIdx="0" presStyleCnt="1"/>
      <dgm:spPr/>
    </dgm:pt>
    <dgm:pt modelId="{78D2D1B6-F334-4B48-B272-7419F29AEE23}" type="pres">
      <dgm:prSet presAssocID="{B796EEE4-1CD6-4FE7-9658-E2DD7542689B}" presName="linearProcess" presStyleCnt="0"/>
      <dgm:spPr/>
    </dgm:pt>
    <dgm:pt modelId="{10EB2FF2-5E52-4590-A0BC-10ACE1A1694E}" type="pres">
      <dgm:prSet presAssocID="{D7FE3124-8026-4399-B9E7-021F4541D646}" presName="textNode" presStyleLbl="node1" presStyleIdx="0" presStyleCnt="3">
        <dgm:presLayoutVars>
          <dgm:bulletEnabled val="1"/>
        </dgm:presLayoutVars>
      </dgm:prSet>
      <dgm:spPr/>
    </dgm:pt>
    <dgm:pt modelId="{09B04BE6-0F42-42BF-A2F0-F9B7ECF43294}" type="pres">
      <dgm:prSet presAssocID="{673C4DF9-6BD0-4772-8A64-366233725BF0}" presName="sibTrans" presStyleCnt="0"/>
      <dgm:spPr/>
    </dgm:pt>
    <dgm:pt modelId="{1B26BEA6-74A4-4FD4-B6C5-D3F9F698D094}" type="pres">
      <dgm:prSet presAssocID="{9D5132AB-C251-42F7-A9B3-83CF867D73D7}" presName="textNode" presStyleLbl="node1" presStyleIdx="1" presStyleCnt="3">
        <dgm:presLayoutVars>
          <dgm:bulletEnabled val="1"/>
        </dgm:presLayoutVars>
      </dgm:prSet>
      <dgm:spPr/>
    </dgm:pt>
    <dgm:pt modelId="{D4C529C1-452B-4AC7-826B-2F968C3EFBEA}" type="pres">
      <dgm:prSet presAssocID="{7D7E29ED-FD88-4247-B2C4-46D1891CF8D0}" presName="sibTrans" presStyleCnt="0"/>
      <dgm:spPr/>
    </dgm:pt>
    <dgm:pt modelId="{5FF931FF-AF71-4DA7-B809-3AA33CE5C996}" type="pres">
      <dgm:prSet presAssocID="{914AFCBE-331B-431D-AC75-74C245BE3CB6}" presName="textNode" presStyleLbl="node1" presStyleIdx="2" presStyleCnt="3">
        <dgm:presLayoutVars>
          <dgm:bulletEnabled val="1"/>
        </dgm:presLayoutVars>
      </dgm:prSet>
      <dgm:spPr/>
    </dgm:pt>
  </dgm:ptLst>
  <dgm:cxnLst>
    <dgm:cxn modelId="{BB0FBA12-23AA-4B38-A552-3FECA159FFE6}" type="presOf" srcId="{B796EEE4-1CD6-4FE7-9658-E2DD7542689B}" destId="{4EE1A3C9-7F69-4F86-8F10-F97905160B01}" srcOrd="0" destOrd="0" presId="urn:microsoft.com/office/officeart/2005/8/layout/hProcess9"/>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626F828B-680A-44D3-A6CD-27BECB9329BF}" srcId="{B796EEE4-1CD6-4FE7-9658-E2DD7542689B}" destId="{D7FE3124-8026-4399-B9E7-021F4541D646}" srcOrd="0" destOrd="0" parTransId="{98D220BE-1887-4067-9E47-A518F71E6651}" sibTransId="{673C4DF9-6BD0-4772-8A64-366233725BF0}"/>
    <dgm:cxn modelId="{44FF1BB2-74F9-4ED2-B899-294F087C5BAB}" type="presOf" srcId="{9D5132AB-C251-42F7-A9B3-83CF867D73D7}" destId="{1B26BEA6-74A4-4FD4-B6C5-D3F9F698D094}" srcOrd="0" destOrd="0" presId="urn:microsoft.com/office/officeart/2005/8/layout/hProcess9"/>
    <dgm:cxn modelId="{335359B4-CC40-4839-B710-914601EA50F3}" type="presOf" srcId="{914AFCBE-331B-431D-AC75-74C245BE3CB6}" destId="{5FF931FF-AF71-4DA7-B809-3AA33CE5C996}" srcOrd="0" destOrd="0" presId="urn:microsoft.com/office/officeart/2005/8/layout/hProcess9"/>
    <dgm:cxn modelId="{3B840DD6-0A47-4252-8249-87D429728D1B}" type="presOf" srcId="{D7FE3124-8026-4399-B9E7-021F4541D646}" destId="{10EB2FF2-5E52-4590-A0BC-10ACE1A1694E}" srcOrd="0" destOrd="0" presId="urn:microsoft.com/office/officeart/2005/8/layout/hProcess9"/>
    <dgm:cxn modelId="{B37903A8-102B-460D-9E09-88ED57352576}" type="presParOf" srcId="{4EE1A3C9-7F69-4F86-8F10-F97905160B01}" destId="{99C8D54D-24BA-4FA6-9849-452E9E141DBC}" srcOrd="0" destOrd="0" presId="urn:microsoft.com/office/officeart/2005/8/layout/hProcess9"/>
    <dgm:cxn modelId="{3F9061CB-B83D-444C-B72F-2858B506BA58}" type="presParOf" srcId="{4EE1A3C9-7F69-4F86-8F10-F97905160B01}" destId="{78D2D1B6-F334-4B48-B272-7419F29AEE23}" srcOrd="1" destOrd="0" presId="urn:microsoft.com/office/officeart/2005/8/layout/hProcess9"/>
    <dgm:cxn modelId="{4AAECBCC-825C-456D-ADC0-0BEF9CD6E5CB}" type="presParOf" srcId="{78D2D1B6-F334-4B48-B272-7419F29AEE23}" destId="{10EB2FF2-5E52-4590-A0BC-10ACE1A1694E}" srcOrd="0" destOrd="0" presId="urn:microsoft.com/office/officeart/2005/8/layout/hProcess9"/>
    <dgm:cxn modelId="{90D72ED2-3A12-411C-AE56-ADDE8AB48147}" type="presParOf" srcId="{78D2D1B6-F334-4B48-B272-7419F29AEE23}" destId="{09B04BE6-0F42-42BF-A2F0-F9B7ECF43294}" srcOrd="1" destOrd="0" presId="urn:microsoft.com/office/officeart/2005/8/layout/hProcess9"/>
    <dgm:cxn modelId="{DE76CFA2-7906-48C1-8E25-25ECEA3144F6}" type="presParOf" srcId="{78D2D1B6-F334-4B48-B272-7419F29AEE23}" destId="{1B26BEA6-74A4-4FD4-B6C5-D3F9F698D094}" srcOrd="2" destOrd="0" presId="urn:microsoft.com/office/officeart/2005/8/layout/hProcess9"/>
    <dgm:cxn modelId="{9450D16C-5C06-4044-BFED-727DDA9D2312}" type="presParOf" srcId="{78D2D1B6-F334-4B48-B272-7419F29AEE23}" destId="{D4C529C1-452B-4AC7-826B-2F968C3EFBEA}" srcOrd="3" destOrd="0" presId="urn:microsoft.com/office/officeart/2005/8/layout/hProcess9"/>
    <dgm:cxn modelId="{33CB3DCB-259C-4C7E-A328-C7C2E3C4DC25}" type="presParOf" srcId="{78D2D1B6-F334-4B48-B272-7419F29AEE23}" destId="{5FF931FF-AF71-4DA7-B809-3AA33CE5C99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788669" y="0"/>
          <a:ext cx="8938260" cy="435254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6305" y="1305763"/>
          <a:ext cx="3280894" cy="17410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Level 1</a:t>
          </a:r>
        </a:p>
        <a:p>
          <a:pPr marL="0" lvl="0" indent="0" algn="ctr" defTabSz="1289050">
            <a:lnSpc>
              <a:spcPct val="90000"/>
            </a:lnSpc>
            <a:spcBef>
              <a:spcPct val="0"/>
            </a:spcBef>
            <a:spcAft>
              <a:spcPct val="35000"/>
            </a:spcAft>
            <a:buNone/>
          </a:pPr>
          <a:r>
            <a:rPr lang="de-DE" sz="2900" kern="1200" dirty="0" err="1"/>
            <a:t>Perception</a:t>
          </a:r>
          <a:endParaRPr lang="nb-NO" sz="2900" kern="1200" dirty="0"/>
        </a:p>
      </dsp:txBody>
      <dsp:txXfrm>
        <a:off x="91294" y="1390752"/>
        <a:ext cx="3110916" cy="1571039"/>
      </dsp:txXfrm>
    </dsp:sp>
    <dsp:sp modelId="{D450C82A-820F-4007-8747-D0E34BB1C67A}">
      <dsp:nvSpPr>
        <dsp:cNvPr id="0" name=""/>
        <dsp:cNvSpPr/>
      </dsp:nvSpPr>
      <dsp:spPr>
        <a:xfrm>
          <a:off x="3617352" y="1305763"/>
          <a:ext cx="3280894" cy="1741017"/>
        </a:xfrm>
        <a:prstGeom prst="roundRect">
          <a:avLst/>
        </a:prstGeom>
        <a:solidFill>
          <a:schemeClr val="accent2">
            <a:hueOff val="3040152"/>
            <a:satOff val="32248"/>
            <a:lumOff val="-1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Level 2</a:t>
          </a:r>
        </a:p>
        <a:p>
          <a:pPr marL="0" lvl="0" indent="0" algn="ctr" defTabSz="1289050">
            <a:lnSpc>
              <a:spcPct val="90000"/>
            </a:lnSpc>
            <a:spcBef>
              <a:spcPct val="0"/>
            </a:spcBef>
            <a:spcAft>
              <a:spcPct val="35000"/>
            </a:spcAft>
            <a:buNone/>
          </a:pPr>
          <a:r>
            <a:rPr lang="de-DE" sz="2900" kern="1200" dirty="0" err="1"/>
            <a:t>Comprehension</a:t>
          </a:r>
          <a:endParaRPr lang="nb-NO" sz="2900" kern="1200" dirty="0"/>
        </a:p>
      </dsp:txBody>
      <dsp:txXfrm>
        <a:off x="3702341" y="1390752"/>
        <a:ext cx="3110916" cy="1571039"/>
      </dsp:txXfrm>
    </dsp:sp>
    <dsp:sp modelId="{719CB80B-CCE4-41E9-BE0F-69472E79C945}">
      <dsp:nvSpPr>
        <dsp:cNvPr id="0" name=""/>
        <dsp:cNvSpPr/>
      </dsp:nvSpPr>
      <dsp:spPr>
        <a:xfrm>
          <a:off x="7234705" y="1334333"/>
          <a:ext cx="3280894" cy="1741017"/>
        </a:xfrm>
        <a:prstGeom prst="roundRect">
          <a:avLst/>
        </a:prstGeom>
        <a:solidFill>
          <a:schemeClr val="accent2">
            <a:hueOff val="6080304"/>
            <a:satOff val="64496"/>
            <a:lumOff val="-2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Level 3</a:t>
          </a:r>
        </a:p>
        <a:p>
          <a:pPr marL="0" lvl="0" indent="0" algn="ctr" defTabSz="1289050">
            <a:lnSpc>
              <a:spcPct val="90000"/>
            </a:lnSpc>
            <a:spcBef>
              <a:spcPct val="0"/>
            </a:spcBef>
            <a:spcAft>
              <a:spcPct val="35000"/>
            </a:spcAft>
            <a:buNone/>
          </a:pPr>
          <a:r>
            <a:rPr lang="de-DE" sz="2900" kern="1200" dirty="0" err="1"/>
            <a:t>Projection</a:t>
          </a:r>
          <a:endParaRPr lang="nb-NO" sz="2900" kern="1200" dirty="0"/>
        </a:p>
      </dsp:txBody>
      <dsp:txXfrm>
        <a:off x="7319694" y="1419322"/>
        <a:ext cx="3110916" cy="1571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432878" y="0"/>
          <a:ext cx="4905950" cy="147272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3879" y="441818"/>
          <a:ext cx="1731512" cy="5890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Level 1</a:t>
          </a:r>
        </a:p>
        <a:p>
          <a:pPr marL="0" lvl="0" indent="0" algn="ctr" defTabSz="533400">
            <a:lnSpc>
              <a:spcPct val="90000"/>
            </a:lnSpc>
            <a:spcBef>
              <a:spcPct val="0"/>
            </a:spcBef>
            <a:spcAft>
              <a:spcPct val="35000"/>
            </a:spcAft>
            <a:buNone/>
          </a:pPr>
          <a:r>
            <a:rPr lang="de-DE" sz="1200" kern="1200" dirty="0" err="1"/>
            <a:t>Perception</a:t>
          </a:r>
          <a:endParaRPr lang="nb-NO" sz="1200" kern="1200" dirty="0"/>
        </a:p>
      </dsp:txBody>
      <dsp:txXfrm>
        <a:off x="192636" y="470575"/>
        <a:ext cx="1673998" cy="531576"/>
      </dsp:txXfrm>
    </dsp:sp>
    <dsp:sp modelId="{D450C82A-820F-4007-8747-D0E34BB1C67A}">
      <dsp:nvSpPr>
        <dsp:cNvPr id="0" name=""/>
        <dsp:cNvSpPr/>
      </dsp:nvSpPr>
      <dsp:spPr>
        <a:xfrm>
          <a:off x="2020097" y="441818"/>
          <a:ext cx="1731512" cy="589090"/>
        </a:xfrm>
        <a:prstGeom prst="roundRect">
          <a:avLst/>
        </a:prstGeom>
        <a:solidFill>
          <a:schemeClr val="accent2">
            <a:hueOff val="-81595"/>
            <a:satOff val="-471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Level 2</a:t>
          </a:r>
        </a:p>
        <a:p>
          <a:pPr marL="0" lvl="0" indent="0" algn="ctr" defTabSz="533400">
            <a:lnSpc>
              <a:spcPct val="90000"/>
            </a:lnSpc>
            <a:spcBef>
              <a:spcPct val="0"/>
            </a:spcBef>
            <a:spcAft>
              <a:spcPct val="35000"/>
            </a:spcAft>
            <a:buNone/>
          </a:pPr>
          <a:r>
            <a:rPr lang="de-DE" sz="1200" kern="1200" dirty="0" err="1"/>
            <a:t>Comprehension</a:t>
          </a:r>
          <a:endParaRPr lang="nb-NO" sz="1200" kern="1200" dirty="0"/>
        </a:p>
      </dsp:txBody>
      <dsp:txXfrm>
        <a:off x="2048854" y="470575"/>
        <a:ext cx="1673998" cy="531576"/>
      </dsp:txXfrm>
    </dsp:sp>
    <dsp:sp modelId="{719CB80B-CCE4-41E9-BE0F-69472E79C945}">
      <dsp:nvSpPr>
        <dsp:cNvPr id="0" name=""/>
        <dsp:cNvSpPr/>
      </dsp:nvSpPr>
      <dsp:spPr>
        <a:xfrm>
          <a:off x="3876315" y="441818"/>
          <a:ext cx="1731512" cy="589090"/>
        </a:xfrm>
        <a:prstGeom prst="roundRect">
          <a:avLst/>
        </a:prstGeom>
        <a:solidFill>
          <a:schemeClr val="accent2">
            <a:hueOff val="-163190"/>
            <a:satOff val="-9432"/>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Level 3</a:t>
          </a:r>
        </a:p>
        <a:p>
          <a:pPr marL="0" lvl="0" indent="0" algn="ctr" defTabSz="533400">
            <a:lnSpc>
              <a:spcPct val="90000"/>
            </a:lnSpc>
            <a:spcBef>
              <a:spcPct val="0"/>
            </a:spcBef>
            <a:spcAft>
              <a:spcPct val="35000"/>
            </a:spcAft>
            <a:buNone/>
          </a:pPr>
          <a:r>
            <a:rPr lang="de-DE" sz="1200" kern="1200" dirty="0" err="1"/>
            <a:t>Projection</a:t>
          </a:r>
          <a:endParaRPr lang="nb-NO" sz="1200" kern="1200" dirty="0"/>
        </a:p>
      </dsp:txBody>
      <dsp:txXfrm>
        <a:off x="3905072" y="470575"/>
        <a:ext cx="1673998" cy="531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D54D-24BA-4FA6-9849-452E9E141DBC}">
      <dsp:nvSpPr>
        <dsp:cNvPr id="0" name=""/>
        <dsp:cNvSpPr/>
      </dsp:nvSpPr>
      <dsp:spPr>
        <a:xfrm>
          <a:off x="537559" y="0"/>
          <a:ext cx="6092345" cy="267173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2FF2-5E52-4590-A0BC-10ACE1A1694E}">
      <dsp:nvSpPr>
        <dsp:cNvPr id="0" name=""/>
        <dsp:cNvSpPr/>
      </dsp:nvSpPr>
      <dsp:spPr>
        <a:xfrm>
          <a:off x="4571" y="801519"/>
          <a:ext cx="2261749" cy="1068692"/>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e-DE" sz="2300" kern="1200" dirty="0"/>
            <a:t>Level 1</a:t>
          </a:r>
        </a:p>
        <a:p>
          <a:pPr marL="0" lvl="0" indent="0" algn="ctr" defTabSz="1022350">
            <a:lnSpc>
              <a:spcPct val="90000"/>
            </a:lnSpc>
            <a:spcBef>
              <a:spcPct val="0"/>
            </a:spcBef>
            <a:spcAft>
              <a:spcPct val="35000"/>
            </a:spcAft>
            <a:buNone/>
          </a:pPr>
          <a:r>
            <a:rPr lang="de-DE" sz="2300" kern="1200" dirty="0" err="1"/>
            <a:t>Perception</a:t>
          </a:r>
          <a:endParaRPr lang="nb-NO" sz="2300" kern="1200" dirty="0"/>
        </a:p>
      </dsp:txBody>
      <dsp:txXfrm>
        <a:off x="56740" y="853688"/>
        <a:ext cx="2157411" cy="964354"/>
      </dsp:txXfrm>
    </dsp:sp>
    <dsp:sp modelId="{1B26BEA6-74A4-4FD4-B6C5-D3F9F698D094}">
      <dsp:nvSpPr>
        <dsp:cNvPr id="0" name=""/>
        <dsp:cNvSpPr/>
      </dsp:nvSpPr>
      <dsp:spPr>
        <a:xfrm>
          <a:off x="2452857" y="801519"/>
          <a:ext cx="2261749" cy="1068692"/>
        </a:xfrm>
        <a:prstGeom prst="roundRect">
          <a:avLst/>
        </a:prstGeom>
        <a:solidFill>
          <a:srgbClr val="D44A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e-DE" sz="2300" kern="1200" dirty="0"/>
            <a:t>Level 2</a:t>
          </a:r>
        </a:p>
        <a:p>
          <a:pPr marL="0" lvl="0" indent="0" algn="ctr" defTabSz="1022350">
            <a:lnSpc>
              <a:spcPct val="90000"/>
            </a:lnSpc>
            <a:spcBef>
              <a:spcPct val="0"/>
            </a:spcBef>
            <a:spcAft>
              <a:spcPct val="35000"/>
            </a:spcAft>
            <a:buNone/>
          </a:pPr>
          <a:r>
            <a:rPr lang="de-DE" sz="2300" kern="1200" dirty="0" err="1"/>
            <a:t>Comprehension</a:t>
          </a:r>
          <a:endParaRPr lang="nb-NO" sz="2300" kern="1200" dirty="0"/>
        </a:p>
      </dsp:txBody>
      <dsp:txXfrm>
        <a:off x="2505026" y="853688"/>
        <a:ext cx="2157411" cy="964354"/>
      </dsp:txXfrm>
    </dsp:sp>
    <dsp:sp modelId="{5FF931FF-AF71-4DA7-B809-3AA33CE5C996}">
      <dsp:nvSpPr>
        <dsp:cNvPr id="0" name=""/>
        <dsp:cNvSpPr/>
      </dsp:nvSpPr>
      <dsp:spPr>
        <a:xfrm>
          <a:off x="4901143" y="801519"/>
          <a:ext cx="2261749" cy="1068692"/>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e-DE" sz="2300" kern="1200" dirty="0"/>
            <a:t>Level 3</a:t>
          </a:r>
        </a:p>
        <a:p>
          <a:pPr marL="0" lvl="0" indent="0" algn="ctr" defTabSz="1022350">
            <a:lnSpc>
              <a:spcPct val="90000"/>
            </a:lnSpc>
            <a:spcBef>
              <a:spcPct val="0"/>
            </a:spcBef>
            <a:spcAft>
              <a:spcPct val="35000"/>
            </a:spcAft>
            <a:buNone/>
          </a:pPr>
          <a:r>
            <a:rPr lang="de-DE" sz="2300" kern="1200" dirty="0" err="1"/>
            <a:t>Projection</a:t>
          </a:r>
          <a:endParaRPr lang="nb-NO" sz="2300" kern="1200" dirty="0"/>
        </a:p>
      </dsp:txBody>
      <dsp:txXfrm>
        <a:off x="4953312" y="853688"/>
        <a:ext cx="2157411" cy="9643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D4B03-C532-44FE-B920-C5E9E8FB3D35}"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Fare clic per modificare gli stili di testo Master</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62CC-38BA-4138-93DE-AE162BD08E99}" type="slidenum">
              <a:rPr lang="en-GB" smtClean="0"/>
              <a:t>'#'</a:t>
            </a:fld>
            <a:endParaRPr lang="en-GB"/>
          </a:p>
        </p:txBody>
      </p:sp>
    </p:spTree>
    <p:extLst>
      <p:ext uri="{BB962C8B-B14F-4D97-AF65-F5344CB8AC3E}">
        <p14:creationId xmlns:p14="http://schemas.microsoft.com/office/powerpoint/2010/main" val="180301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nc.com/associated-press/sony-ceo-call-to-google-got-interview-out.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martsheet.com/content/internal-communic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smartsheet.com/content/crisis-management-guid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ABF14F-2CC6-4509-B118-C257CC170E6A}" type="slidenum">
              <a:rPr lang="nb-NO" smtClean="0"/>
              <a:t>2</a:t>
            </a:fld>
            <a:endParaRPr lang="nb-NO"/>
          </a:p>
        </p:txBody>
      </p:sp>
    </p:spTree>
    <p:extLst>
      <p:ext uri="{BB962C8B-B14F-4D97-AF65-F5344CB8AC3E}">
        <p14:creationId xmlns:p14="http://schemas.microsoft.com/office/powerpoint/2010/main" val="3727016864"/>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23</a:t>
            </a:fld>
            <a:endParaRPr lang="nb-NO"/>
          </a:p>
        </p:txBody>
      </p:sp>
    </p:spTree>
    <p:extLst>
      <p:ext uri="{BB962C8B-B14F-4D97-AF65-F5344CB8AC3E}">
        <p14:creationId xmlns:p14="http://schemas.microsoft.com/office/powerpoint/2010/main" val="2267885206"/>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26</a:t>
            </a:fld>
            <a:endParaRPr lang="nb-NO"/>
          </a:p>
        </p:txBody>
      </p:sp>
    </p:spTree>
    <p:extLst>
      <p:ext uri="{BB962C8B-B14F-4D97-AF65-F5344CB8AC3E}">
        <p14:creationId xmlns:p14="http://schemas.microsoft.com/office/powerpoint/2010/main" val="300538905"/>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27</a:t>
            </a:fld>
            <a:endParaRPr lang="nb-NO"/>
          </a:p>
        </p:txBody>
      </p:sp>
    </p:spTree>
    <p:extLst>
      <p:ext uri="{BB962C8B-B14F-4D97-AF65-F5344CB8AC3E}">
        <p14:creationId xmlns:p14="http://schemas.microsoft.com/office/powerpoint/2010/main" val="448699244"/>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5A25517-309D-1C42-8934-5353107E2921}" type="slidenum">
              <a:rPr lang="nb-NO" smtClean="0"/>
              <a:t>28</a:t>
            </a:fld>
            <a:endParaRPr lang="nb-NO"/>
          </a:p>
        </p:txBody>
      </p:sp>
    </p:spTree>
    <p:extLst>
      <p:ext uri="{BB962C8B-B14F-4D97-AF65-F5344CB8AC3E}">
        <p14:creationId xmlns:p14="http://schemas.microsoft.com/office/powerpoint/2010/main" val="586983554"/>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Freccia rossa</a:t>
            </a:r>
            <a:r>
              <a:rPr lang="en-GB">
                <a:solidFill>
                  <a:schemeClr val="dk1"/>
                </a:solidFill>
              </a:rPr>
              <a:t>: un attaccante che conduce un cyberattacco di ingegneria sociale contro le funzioni di cognizione umana di una vittima (cioè l'ovale). Il comportamento risultante è associato alla persuasione (cioè, un attacco ha successo quando la vittima è persuasa ad agire come previsto dall'attaccante).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carico di lavoro cognitivo, attraverso meccanismi come la cecità da disattenzione, può aumentare la vulnerabilità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Lo stress può ridurre la capacità di individuare gli spunti di inganno nei messaggi di cyberattacco di ingegneria sociale, ma non sono stati esaminati gli effetti diretti dello stress acuto sull'ingegneria sociale di cybersecurity</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La </a:t>
            </a:r>
            <a:r>
              <a:rPr lang="en-GB" i="1">
                <a:solidFill>
                  <a:schemeClr val="dk1"/>
                </a:solidFill>
              </a:rPr>
              <a:t>vigilanza attenzionale, in particolare il decremento della vigilanza, può avere un'influenza importante sulla suscettibilità agli attacchi di ingegneria sociale, ma sono necessarie ulteriori ricerche.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risultati della letteratura non sono conclusivi su come la personalità possa influenzare la suscettibilità agli attacchi informatici di social engineering</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La </a:t>
            </a:r>
            <a:r>
              <a:rPr lang="en-GB" i="1">
                <a:solidFill>
                  <a:schemeClr val="dk1"/>
                </a:solidFill>
              </a:rPr>
              <a:t>consapevolezza e le conoscenze tecniche generali non riducono necessariamente la suscettibilità agli attacchi informatici di social engineering, forse perché non sono state prese in considerazione le funzioni cognitive umane</a:t>
            </a:r>
            <a:r>
              <a:rPr lang="en-GB">
                <a:solidFill>
                  <a:schemeClr val="dk1"/>
                </a:solidFill>
              </a:rPr>
              <a:t>. </a:t>
            </a:r>
            <a:r>
              <a:rPr lang="en-GB" i="1">
                <a:solidFill>
                  <a:schemeClr val="dk1"/>
                </a:solidFill>
              </a:rPr>
              <a:t>L</a:t>
            </a:r>
            <a:r>
              <a:rPr lang="en-GB" b="1" i="1">
                <a:solidFill>
                  <a:schemeClr val="dk1"/>
                </a:solidFill>
              </a:rPr>
              <a:t>'autoefficacia</a:t>
            </a:r>
            <a:r>
              <a:rPr lang="en-GB" i="1">
                <a:solidFill>
                  <a:schemeClr val="dk1"/>
                </a:solidFill>
              </a:rPr>
              <a:t>, la conoscenza e le precedenti esperienze di cyberattacchi di ingegneria sociale riducono collettivamente la suscettibilità agli attacchi informatici di ingegneria sociale. In particolare, le esperienze di phishing costose ridurrebbero notevolmente la suscettibilità agli attacchi informatici di ingegneria sociale, mentre le esperienze non costose non lo fanno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Ma Stefan discuterà di questo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genere non ha un grande impatto sulla suscettibilità ai cyberattacchi di social engineering</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Le persone anziane con un'istruzione superiore, una maggiore consapevolezza e una maggiore esposizione agli attacchi informatici di social engineering sono meno suscettibili a questi attacchi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cultura influisce sull'atteggiamento nei confronti della privacy e della fiducia, che influisce indirettamente sulla suscettibilità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Memoria a lungo termine </a:t>
            </a:r>
            <a:r>
              <a:rPr lang="en-GB" i="1">
                <a:solidFill>
                  <a:schemeClr val="dk1"/>
                </a:solidFill>
              </a:rPr>
              <a:t>Il successo dei cyberattacchi di ingegneria sociale è inversamente correlato alla loro diffusione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È improbabile che i metodi di formazione che chiedono alle persone di pensare consapevolmente agli attacchi informatici di ingegneria sociale abbiano molto successo, a meno che l'apprendimento non raggiunga il punto di diventare un'abitudine che, in gran parte inconsciamente, guida un comportamento più sicuro nell'uso del computer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qualità e l'attrattiva del messaggio, che riflettono lo sforzo dell'aggressore (ad esempio, utilizzando la contestualizzazione e la personalizzazione), hanno un impatto significativo sul successo dell'aggressore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Le capacità di un individuo nel rilevare i cyberattacchi di ingegneria sociale sono influenzate dalla sua consapevolezza delle minacce, dal suo background culturale e dalle sue differenze individuali di fiducia/sospetto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8214568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31</a:t>
            </a:fld>
            <a:endParaRPr lang="nb-NO"/>
          </a:p>
        </p:txBody>
      </p:sp>
    </p:spTree>
    <p:extLst>
      <p:ext uri="{BB962C8B-B14F-4D97-AF65-F5344CB8AC3E}">
        <p14:creationId xmlns:p14="http://schemas.microsoft.com/office/powerpoint/2010/main" val="1332130721"/>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32</a:t>
            </a:fld>
            <a:endParaRPr lang="nb-NO"/>
          </a:p>
        </p:txBody>
      </p:sp>
    </p:spTree>
    <p:extLst>
      <p:ext uri="{BB962C8B-B14F-4D97-AF65-F5344CB8AC3E}">
        <p14:creationId xmlns:p14="http://schemas.microsoft.com/office/powerpoint/2010/main" val="1705632337"/>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35</a:t>
            </a:fld>
            <a:endParaRPr lang="nb-NO"/>
          </a:p>
        </p:txBody>
      </p:sp>
    </p:spTree>
    <p:extLst>
      <p:ext uri="{BB962C8B-B14F-4D97-AF65-F5344CB8AC3E}">
        <p14:creationId xmlns:p14="http://schemas.microsoft.com/office/powerpoint/2010/main" val="685094279"/>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Tunneling </a:t>
            </a:r>
            <a:r>
              <a:rPr lang="de-DE" dirty="0"/>
              <a:t>attenzionale </a:t>
            </a:r>
            <a:r>
              <a:rPr lang="de-DE" dirty="0"/>
              <a:t>(</a:t>
            </a:r>
            <a:r>
              <a:rPr lang="de-DE" dirty="0" err="1"/>
              <a:t>o</a:t>
            </a:r>
            <a:r>
              <a:rPr lang="de-DE" dirty="0"/>
              <a:t>: </a:t>
            </a:r>
            <a:r>
              <a:rPr lang="de-DE" dirty="0" err="1"/>
              <a:t>restringimento </a:t>
            </a:r>
            <a:r>
              <a:rPr lang="de-DE" dirty="0" err="1"/>
              <a:t>attenzionale</a:t>
            </a:r>
            <a:r>
              <a:rPr lang="de-DE" dirty="0"/>
              <a:t>)</a:t>
            </a:r>
          </a:p>
          <a:p>
            <a:pPr lvl="1"/>
            <a:r>
              <a:rPr lang="de-DE" sz="2100" dirty="0"/>
              <a:t>L'attenzione </a:t>
            </a:r>
            <a:r>
              <a:rPr lang="de-DE" sz="2100" dirty="0"/>
              <a:t>non può </a:t>
            </a:r>
            <a:r>
              <a:rPr lang="de-DE" sz="2100" dirty="0" err="1"/>
              <a:t>essere </a:t>
            </a:r>
            <a:r>
              <a:rPr lang="de-DE" sz="2100" dirty="0" err="1"/>
              <a:t>divisa</a:t>
            </a:r>
            <a:r>
              <a:rPr lang="de-DE" sz="2100" dirty="0"/>
              <a:t>.</a:t>
            </a:r>
          </a:p>
          <a:p>
            <a:pPr lvl="1"/>
            <a:r>
              <a:rPr lang="de-DE" sz="2100" dirty="0" err="1"/>
              <a:t>Si è </a:t>
            </a:r>
            <a:r>
              <a:rPr lang="de-DE" sz="2100" dirty="0" err="1"/>
              <a:t>attaccati </a:t>
            </a:r>
            <a:r>
              <a:rPr lang="de-DE" sz="2100" dirty="0"/>
              <a:t>a </a:t>
            </a:r>
            <a:r>
              <a:rPr lang="de-DE" sz="2100" dirty="0" err="1"/>
              <a:t>particolari </a:t>
            </a:r>
            <a:r>
              <a:rPr lang="de-DE" sz="2100" dirty="0" err="1"/>
              <a:t>funzioni </a:t>
            </a:r>
            <a:r>
              <a:rPr lang="de-DE" sz="2100" dirty="0"/>
              <a:t>e si </a:t>
            </a:r>
            <a:r>
              <a:rPr lang="de-DE" sz="2100" dirty="0" err="1"/>
              <a:t>abbandona </a:t>
            </a:r>
            <a:r>
              <a:rPr lang="de-DE" sz="2100" dirty="0" err="1"/>
              <a:t>inavvertitamente </a:t>
            </a:r>
            <a:r>
              <a:rPr lang="de-DE" sz="2100" dirty="0" err="1"/>
              <a:t>la </a:t>
            </a:r>
            <a:r>
              <a:rPr lang="de-DE" sz="2100" dirty="0" err="1"/>
              <a:t>scansione</a:t>
            </a:r>
            <a:r>
              <a:rPr lang="de-DE" sz="2100" dirty="0"/>
              <a:t>.</a:t>
            </a:r>
          </a:p>
          <a:p>
            <a:pPr lvl="1"/>
            <a:r>
              <a:rPr lang="de-DE" sz="2100" dirty="0" err="1"/>
              <a:t>Attenzione </a:t>
            </a:r>
            <a:r>
              <a:rPr lang="de-DE" sz="2100" dirty="0" err="1"/>
              <a:t>al </a:t>
            </a:r>
            <a:r>
              <a:rPr lang="de-DE" sz="2100" dirty="0"/>
              <a:t>gorilla. </a:t>
            </a:r>
          </a:p>
          <a:p>
            <a:r>
              <a:rPr lang="de-DE" dirty="0" err="1"/>
              <a:t>Trappola di </a:t>
            </a:r>
            <a:r>
              <a:rPr lang="de-DE" dirty="0" err="1"/>
              <a:t>memoria </a:t>
            </a:r>
            <a:r>
              <a:rPr lang="de-DE" dirty="0"/>
              <a:t>necessaria</a:t>
            </a:r>
            <a:endParaRPr lang="de-DE" dirty="0"/>
          </a:p>
          <a:p>
            <a:pPr lvl="1"/>
            <a:r>
              <a:rPr lang="de-DE" sz="2100" dirty="0" err="1"/>
              <a:t>Sovraccarico </a:t>
            </a:r>
            <a:r>
              <a:rPr lang="de-DE" sz="2100" dirty="0" err="1"/>
              <a:t>della memoria </a:t>
            </a:r>
            <a:r>
              <a:rPr lang="de-DE" sz="2100" dirty="0"/>
              <a:t>di lavoro</a:t>
            </a:r>
            <a:r>
              <a:rPr lang="de-DE" sz="2100" dirty="0"/>
              <a:t>.</a:t>
            </a:r>
          </a:p>
          <a:p>
            <a:pPr lvl="1"/>
            <a:r>
              <a:rPr lang="de-DE" sz="2100" dirty="0"/>
              <a:t>In </a:t>
            </a:r>
            <a:r>
              <a:rPr lang="de-DE" sz="2100" dirty="0" err="1"/>
              <a:t>particolare le </a:t>
            </a:r>
            <a:r>
              <a:rPr lang="de-DE" sz="2100" dirty="0" err="1"/>
              <a:t>informazioni </a:t>
            </a:r>
            <a:r>
              <a:rPr lang="de-DE" sz="2100" dirty="0" err="1"/>
              <a:t>uditive</a:t>
            </a:r>
            <a:r>
              <a:rPr lang="de-DE" sz="2100" dirty="0"/>
              <a:t>.</a:t>
            </a:r>
          </a:p>
          <a:p>
            <a:r>
              <a:rPr lang="de-DE" dirty="0"/>
              <a:t>Fattori di stress</a:t>
            </a:r>
          </a:p>
          <a:p>
            <a:pPr lvl="1"/>
            <a:r>
              <a:rPr lang="de-DE" sz="2000" dirty="0"/>
              <a:t>Carico di lavoro, </a:t>
            </a:r>
            <a:r>
              <a:rPr lang="de-DE" sz="2000" dirty="0" err="1"/>
              <a:t>ansia</a:t>
            </a:r>
            <a:r>
              <a:rPr lang="de-DE" sz="2000" dirty="0"/>
              <a:t>, </a:t>
            </a:r>
            <a:r>
              <a:rPr lang="de-DE" sz="2000" dirty="0" err="1"/>
              <a:t>stanchezza</a:t>
            </a:r>
            <a:r>
              <a:rPr lang="de-DE" sz="2000" dirty="0"/>
              <a:t>, ecc.</a:t>
            </a:r>
          </a:p>
          <a:p>
            <a:pPr lvl="1"/>
            <a:r>
              <a:rPr lang="de-DE" sz="2000" dirty="0" err="1"/>
              <a:t>Pressione </a:t>
            </a:r>
            <a:r>
              <a:rPr lang="de-DE" sz="2000" dirty="0"/>
              <a:t>temporale</a:t>
            </a:r>
            <a:r>
              <a:rPr lang="de-DE" sz="2000" dirty="0"/>
              <a:t>, </a:t>
            </a:r>
            <a:r>
              <a:rPr lang="de-DE" sz="2000" dirty="0" err="1"/>
              <a:t>incertezza</a:t>
            </a:r>
            <a:r>
              <a:rPr lang="de-DE" sz="2000" dirty="0"/>
              <a:t>, ecc.</a:t>
            </a:r>
          </a:p>
          <a:p>
            <a:pPr lvl="1"/>
            <a:r>
              <a:rPr lang="de-DE" sz="2000" dirty="0"/>
              <a:t>Limita la SA attraverso la </a:t>
            </a:r>
            <a:r>
              <a:rPr lang="de-DE" sz="2000" dirty="0" err="1"/>
              <a:t>limitazione della </a:t>
            </a:r>
            <a:r>
              <a:rPr lang="de-DE" sz="2000" dirty="0"/>
              <a:t>WMC e il </a:t>
            </a:r>
            <a:r>
              <a:rPr lang="de-DE" sz="2000" dirty="0" err="1"/>
              <a:t>rallentamento </a:t>
            </a:r>
            <a:r>
              <a:rPr lang="de-DE" sz="2000" dirty="0" err="1"/>
              <a:t>dell'elaborazione </a:t>
            </a:r>
            <a:r>
              <a:rPr lang="de-DE" sz="2000" dirty="0" err="1"/>
              <a:t>delle informazioni</a:t>
            </a:r>
            <a:r>
              <a:rPr lang="de-DE" sz="2000" dirty="0"/>
              <a:t>; è </a:t>
            </a:r>
            <a:r>
              <a:rPr lang="de-DE" sz="2000" dirty="0" err="1"/>
              <a:t>più </a:t>
            </a:r>
            <a:r>
              <a:rPr lang="de-DE" sz="2000" dirty="0" err="1"/>
              <a:t>probabile che si verifichi </a:t>
            </a:r>
            <a:r>
              <a:rPr lang="de-DE" sz="2000" dirty="0" err="1"/>
              <a:t>un tunnel </a:t>
            </a:r>
            <a:r>
              <a:rPr lang="de-DE" sz="2000" dirty="0" err="1"/>
              <a:t>attenzionale</a:t>
            </a:r>
            <a:r>
              <a:rPr lang="de-DE" sz="2000" dirty="0"/>
              <a:t>, una </a:t>
            </a:r>
            <a:r>
              <a:rPr lang="de-DE" sz="2000" dirty="0" err="1"/>
              <a:t>scansione </a:t>
            </a:r>
            <a:r>
              <a:rPr lang="de-DE" sz="2000" dirty="0" err="1"/>
              <a:t>disorganizzata </a:t>
            </a:r>
            <a:r>
              <a:rPr lang="de-DE" sz="2000" dirty="0" err="1"/>
              <a:t>degli </a:t>
            </a:r>
            <a:r>
              <a:rPr lang="de-DE" sz="2000" dirty="0" err="1"/>
              <a:t>elementi </a:t>
            </a:r>
            <a:r>
              <a:rPr lang="de-DE" sz="2000" dirty="0"/>
              <a:t>e una </a:t>
            </a:r>
            <a:r>
              <a:rPr lang="de-DE" sz="2000" dirty="0" err="1"/>
              <a:t>minore </a:t>
            </a:r>
            <a:r>
              <a:rPr lang="de-DE" sz="2000" dirty="0" err="1"/>
              <a:t>attenzione </a:t>
            </a:r>
            <a:r>
              <a:rPr lang="de-DE" sz="2000" dirty="0" err="1"/>
              <a:t>alle </a:t>
            </a:r>
            <a:r>
              <a:rPr lang="de-DE" sz="2000" dirty="0" err="1"/>
              <a:t>indicazioni </a:t>
            </a:r>
            <a:r>
              <a:rPr lang="de-DE" sz="2000" dirty="0" err="1"/>
              <a:t>periferiche</a:t>
            </a:r>
            <a:r>
              <a:rPr lang="de-DE" sz="2000" dirty="0"/>
              <a:t>.</a:t>
            </a:r>
          </a:p>
          <a:p>
            <a:r>
              <a:rPr lang="de-DE" dirty="0" err="1"/>
              <a:t>Sovraccarico di </a:t>
            </a:r>
            <a:r>
              <a:rPr lang="de-DE" dirty="0"/>
              <a:t>dati</a:t>
            </a:r>
            <a:endParaRPr lang="de-DE" dirty="0"/>
          </a:p>
          <a:p>
            <a:pPr lvl="1"/>
            <a:r>
              <a:rPr lang="de-DE" dirty="0"/>
              <a:t>Volume e tasso </a:t>
            </a:r>
            <a:r>
              <a:rPr lang="de-DE" dirty="0" err="1"/>
              <a:t>di </a:t>
            </a:r>
            <a:r>
              <a:rPr lang="de-DE" dirty="0" err="1"/>
              <a:t>variazione</a:t>
            </a:r>
            <a:endParaRPr lang="de-DE" dirty="0"/>
          </a:p>
          <a:p>
            <a:pPr lvl="1"/>
            <a:r>
              <a:rPr lang="de-DE" dirty="0"/>
              <a:t>La </a:t>
            </a:r>
            <a:r>
              <a:rPr lang="de-DE" dirty="0"/>
              <a:t>limitatezza </a:t>
            </a:r>
            <a:r>
              <a:rPr lang="de-DE" dirty="0" err="1"/>
              <a:t>dei </a:t>
            </a:r>
            <a:r>
              <a:rPr lang="de-DE" dirty="0" err="1"/>
              <a:t>meccanismi </a:t>
            </a:r>
            <a:r>
              <a:rPr lang="de-DE" dirty="0" err="1"/>
              <a:t>sensoriali </a:t>
            </a:r>
            <a:r>
              <a:rPr lang="de-DE" dirty="0"/>
              <a:t>e di </a:t>
            </a:r>
            <a:r>
              <a:rPr lang="de-DE" dirty="0" err="1"/>
              <a:t>elaborazione delle informazioni </a:t>
            </a:r>
            <a:r>
              <a:rPr lang="de-DE" dirty="0"/>
              <a:t>dell'uomo</a:t>
            </a:r>
            <a:r>
              <a:rPr lang="de-DE" dirty="0"/>
              <a:t>.</a:t>
            </a:r>
          </a:p>
          <a:p>
            <a:pPr lvl="1"/>
            <a:r>
              <a:rPr lang="de-DE" dirty="0" err="1"/>
              <a:t>La </a:t>
            </a:r>
            <a:r>
              <a:rPr lang="de-DE" dirty="0"/>
              <a:t>velocità </a:t>
            </a:r>
            <a:r>
              <a:rPr lang="de-DE" dirty="0" err="1"/>
              <a:t>del </a:t>
            </a:r>
            <a:r>
              <a:rPr lang="de-DE" dirty="0" err="1"/>
              <a:t>flusso di </a:t>
            </a:r>
            <a:r>
              <a:rPr lang="de-DE" dirty="0" err="1"/>
              <a:t>dati </a:t>
            </a:r>
            <a:r>
              <a:rPr lang="de-DE" dirty="0" err="1"/>
              <a:t>può </a:t>
            </a:r>
            <a:r>
              <a:rPr lang="de-DE" dirty="0" err="1"/>
              <a:t>essere </a:t>
            </a:r>
            <a:r>
              <a:rPr lang="de-DE" dirty="0" err="1"/>
              <a:t>migliorata </a:t>
            </a:r>
            <a:r>
              <a:rPr lang="de-DE" dirty="0" err="1"/>
              <a:t>in modo significativo </a:t>
            </a:r>
            <a:r>
              <a:rPr lang="de-DE" dirty="0" err="1"/>
              <a:t>da </a:t>
            </a:r>
            <a:r>
              <a:rPr lang="de-DE" dirty="0" err="1"/>
              <a:t>interfacce </a:t>
            </a:r>
            <a:r>
              <a:rPr lang="de-DE" dirty="0" err="1"/>
              <a:t>utente </a:t>
            </a:r>
            <a:r>
              <a:rPr lang="de-DE" dirty="0" err="1"/>
              <a:t>ergonomiche.</a:t>
            </a:r>
            <a:endParaRPr lang="de-DE" dirty="0"/>
          </a:p>
          <a:p>
            <a:r>
              <a:rPr lang="de-DE" dirty="0" err="1"/>
              <a:t>Salienza</a:t>
            </a:r>
            <a:r>
              <a:rPr lang="de-DE" dirty="0" err="1"/>
              <a:t> fuori luogo</a:t>
            </a:r>
            <a:endParaRPr lang="de-DE" dirty="0"/>
          </a:p>
          <a:p>
            <a:pPr lvl="1"/>
            <a:r>
              <a:rPr lang="de-DE" dirty="0" err="1"/>
              <a:t>Alcune </a:t>
            </a:r>
            <a:r>
              <a:rPr lang="de-DE" dirty="0" err="1"/>
              <a:t>caratteristiche </a:t>
            </a:r>
            <a:r>
              <a:rPr lang="de-DE" dirty="0"/>
              <a:t>(</a:t>
            </a:r>
            <a:r>
              <a:rPr lang="de-DE" dirty="0" err="1"/>
              <a:t>dimensioni</a:t>
            </a:r>
            <a:r>
              <a:rPr lang="de-DE" dirty="0"/>
              <a:t>, </a:t>
            </a:r>
            <a:r>
              <a:rPr lang="de-DE" dirty="0" err="1"/>
              <a:t>forma</a:t>
            </a:r>
            <a:r>
              <a:rPr lang="de-DE" dirty="0"/>
              <a:t>, </a:t>
            </a:r>
            <a:r>
              <a:rPr lang="de-DE" dirty="0" err="1"/>
              <a:t>movimento</a:t>
            </a:r>
            <a:r>
              <a:rPr lang="de-DE" dirty="0"/>
              <a:t>, </a:t>
            </a:r>
            <a:r>
              <a:rPr lang="de-DE" dirty="0" err="1"/>
              <a:t>luci </a:t>
            </a:r>
            <a:r>
              <a:rPr lang="de-DE" dirty="0" err="1"/>
              <a:t>lampeggianti</a:t>
            </a:r>
            <a:r>
              <a:rPr lang="de-DE" dirty="0"/>
              <a:t>, </a:t>
            </a:r>
            <a:r>
              <a:rPr lang="de-DE" dirty="0" err="1"/>
              <a:t>rumore</a:t>
            </a:r>
            <a:r>
              <a:rPr lang="de-DE" dirty="0"/>
              <a:t>) </a:t>
            </a:r>
            <a:r>
              <a:rPr lang="de-DE" dirty="0" err="1"/>
              <a:t>sono </a:t>
            </a:r>
            <a:r>
              <a:rPr lang="de-DE" dirty="0" err="1"/>
              <a:t>prioritarie </a:t>
            </a:r>
            <a:r>
              <a:rPr lang="de-DE" dirty="0"/>
              <a:t>nell'</a:t>
            </a:r>
            <a:r>
              <a:rPr lang="de-DE" dirty="0" err="1"/>
              <a:t>elaborazione </a:t>
            </a:r>
            <a:r>
              <a:rPr lang="de-DE" dirty="0" err="1"/>
              <a:t>sensoriale </a:t>
            </a:r>
            <a:r>
              <a:rPr lang="de-DE" dirty="0"/>
              <a:t>e </a:t>
            </a:r>
            <a:r>
              <a:rPr lang="de-DE" dirty="0" err="1"/>
              <a:t>attenzionale.</a:t>
            </a:r>
            <a:endParaRPr lang="de-DE" dirty="0"/>
          </a:p>
          <a:p>
            <a:pPr lvl="1"/>
            <a:r>
              <a:rPr lang="de-DE" dirty="0" err="1"/>
              <a:t>L'</a:t>
            </a:r>
            <a:r>
              <a:rPr lang="de-DE" dirty="0" err="1"/>
              <a:t>uso</a:t>
            </a:r>
            <a:r>
              <a:rPr lang="de-DE" dirty="0" err="1"/>
              <a:t> eccessivo </a:t>
            </a:r>
            <a:r>
              <a:rPr lang="de-DE" dirty="0" err="1"/>
              <a:t>o </a:t>
            </a:r>
            <a:r>
              <a:rPr lang="de-DE" dirty="0" err="1"/>
              <a:t>inappropriato </a:t>
            </a:r>
            <a:r>
              <a:rPr lang="de-DE" dirty="0" err="1"/>
              <a:t>degrada la </a:t>
            </a:r>
            <a:r>
              <a:rPr lang="de-DE" dirty="0"/>
              <a:t>SA </a:t>
            </a:r>
            <a:r>
              <a:rPr lang="de-DE" dirty="0" err="1"/>
              <a:t>ad </a:t>
            </a:r>
            <a:r>
              <a:rPr lang="de-DE" dirty="0" err="1"/>
              <a:t>altre </a:t>
            </a:r>
            <a:r>
              <a:rPr lang="de-DE" dirty="0" err="1"/>
              <a:t>informazioni</a:t>
            </a:r>
            <a:r>
              <a:rPr lang="de-DE" dirty="0"/>
              <a:t>.</a:t>
            </a:r>
            <a:endParaRPr lang="de-DE" dirty="0"/>
          </a:p>
          <a:p>
            <a:r>
              <a:rPr lang="de-DE" dirty="0" err="1"/>
              <a:t>Modelli </a:t>
            </a:r>
            <a:r>
              <a:rPr lang="de-DE" dirty="0"/>
              <a:t>mentali </a:t>
            </a:r>
            <a:r>
              <a:rPr lang="de-DE" dirty="0" err="1"/>
              <a:t>errati</a:t>
            </a:r>
            <a:endParaRPr lang="de-DE" dirty="0"/>
          </a:p>
          <a:p>
            <a:pPr lvl="1"/>
            <a:r>
              <a:rPr lang="de-DE" dirty="0"/>
              <a:t>"</a:t>
            </a:r>
            <a:r>
              <a:rPr lang="de-DE" dirty="0" err="1"/>
              <a:t>errore di </a:t>
            </a:r>
            <a:r>
              <a:rPr lang="de-DE" dirty="0" err="1"/>
              <a:t>rappresentazione</a:t>
            </a:r>
            <a:r>
              <a:rPr lang="de-DE" dirty="0"/>
              <a:t>"</a:t>
            </a:r>
          </a:p>
          <a:p>
            <a:pPr lvl="1"/>
            <a:r>
              <a:rPr lang="de-DE" dirty="0" err="1"/>
              <a:t>Viene </a:t>
            </a:r>
            <a:r>
              <a:rPr lang="de-DE" dirty="0" err="1"/>
              <a:t>applicato </a:t>
            </a:r>
            <a:r>
              <a:rPr lang="de-DE" dirty="0"/>
              <a:t>un </a:t>
            </a:r>
            <a:r>
              <a:rPr lang="de-DE" dirty="0" err="1"/>
              <a:t>modello </a:t>
            </a:r>
            <a:r>
              <a:rPr lang="de-DE" dirty="0"/>
              <a:t>mentale </a:t>
            </a:r>
            <a:r>
              <a:rPr lang="de-DE" dirty="0" err="1"/>
              <a:t>sbagliato</a:t>
            </a:r>
            <a:endParaRPr lang="de-DE" dirty="0"/>
          </a:p>
          <a:p>
            <a:r>
              <a:rPr lang="de-DE" dirty="0" err="1"/>
              <a:t>Sindrome </a:t>
            </a:r>
            <a:r>
              <a:rPr lang="de-DE" dirty="0" err="1"/>
              <a:t>da</a:t>
            </a:r>
            <a:r>
              <a:rPr lang="de-DE" dirty="0"/>
              <a:t> fuoriuscita </a:t>
            </a:r>
            <a:r>
              <a:rPr lang="de-DE" dirty="0" err="1"/>
              <a:t>dal </a:t>
            </a:r>
            <a:r>
              <a:rPr lang="de-DE" dirty="0"/>
              <a:t>circuito</a:t>
            </a:r>
            <a:endParaRPr lang="de-DE" dirty="0"/>
          </a:p>
          <a:p>
            <a:pPr lvl="1"/>
            <a:r>
              <a:rPr lang="de-DE" dirty="0"/>
              <a:t>L'automazione </a:t>
            </a:r>
            <a:r>
              <a:rPr lang="de-DE" dirty="0" err="1"/>
              <a:t>può </a:t>
            </a:r>
            <a:r>
              <a:rPr lang="de-DE" dirty="0" err="1"/>
              <a:t>eliminare il </a:t>
            </a:r>
            <a:r>
              <a:rPr lang="de-DE" dirty="0" err="1"/>
              <a:t>carico di lavoro </a:t>
            </a:r>
            <a:r>
              <a:rPr lang="de-DE" dirty="0" err="1"/>
              <a:t>eccessivo</a:t>
            </a:r>
            <a:r>
              <a:rPr lang="de-DE" dirty="0"/>
              <a:t>, ma </a:t>
            </a:r>
            <a:r>
              <a:rPr lang="de-DE" dirty="0" err="1"/>
              <a:t>può </a:t>
            </a:r>
            <a:r>
              <a:rPr lang="de-DE" dirty="0"/>
              <a:t>anche </a:t>
            </a:r>
            <a:r>
              <a:rPr lang="de-DE" dirty="0" err="1"/>
              <a:t>ridurre la </a:t>
            </a:r>
            <a:r>
              <a:rPr lang="de-DE" dirty="0"/>
              <a:t>SA </a:t>
            </a:r>
            <a:r>
              <a:rPr lang="de-DE" dirty="0" err="1"/>
              <a:t>mettendo </a:t>
            </a:r>
            <a:r>
              <a:rPr lang="de-DE" dirty="0" err="1"/>
              <a:t>le</a:t>
            </a:r>
            <a:r>
              <a:rPr lang="de-DE" dirty="0" err="1"/>
              <a:t> persone </a:t>
            </a:r>
            <a:r>
              <a:rPr lang="de-DE" dirty="0"/>
              <a:t>fuori </a:t>
            </a:r>
            <a:r>
              <a:rPr lang="de-DE" dirty="0" err="1"/>
              <a:t>dal </a:t>
            </a:r>
            <a:r>
              <a:rPr lang="de-DE" dirty="0"/>
              <a:t>giro. </a:t>
            </a:r>
          </a:p>
          <a:p>
            <a:pPr lvl="1"/>
            <a:r>
              <a:rPr lang="de-DE" dirty="0"/>
              <a:t>"</a:t>
            </a:r>
            <a:r>
              <a:rPr lang="de-DE" dirty="0" err="1"/>
              <a:t>tempo di presa in carico</a:t>
            </a:r>
            <a:r>
              <a:rPr lang="de-DE" dirty="0"/>
              <a:t>" </a:t>
            </a:r>
            <a:r>
              <a:rPr lang="de-DE" dirty="0" err="1"/>
              <a:t>quando </a:t>
            </a:r>
            <a:r>
              <a:rPr lang="de-DE" dirty="0" err="1"/>
              <a:t>l'automazione </a:t>
            </a:r>
            <a:r>
              <a:rPr lang="de-DE" dirty="0" err="1"/>
              <a:t>fallisce </a:t>
            </a:r>
            <a:r>
              <a:rPr lang="de-DE" dirty="0" err="1"/>
              <a:t>o </a:t>
            </a:r>
            <a:r>
              <a:rPr lang="de-DE" dirty="0"/>
              <a:t>non è </a:t>
            </a:r>
            <a:r>
              <a:rPr lang="de-DE" dirty="0" err="1"/>
              <a:t>attrezzata </a:t>
            </a:r>
            <a:r>
              <a:rPr lang="de-DE" dirty="0" err="1"/>
              <a:t>per </a:t>
            </a:r>
            <a:r>
              <a:rPr lang="de-DE" dirty="0"/>
              <a:t>gestire una </a:t>
            </a:r>
            <a:r>
              <a:rPr lang="de-DE" dirty="0" err="1"/>
              <a:t>situazione</a:t>
            </a:r>
            <a:endParaRPr lang="de-DE" dirty="0"/>
          </a:p>
          <a:p>
            <a:endParaRPr lang="nb-NO" dirty="0"/>
          </a:p>
        </p:txBody>
      </p:sp>
      <p:sp>
        <p:nvSpPr>
          <p:cNvPr id="4" name="Slide Number Placeholder 3"/>
          <p:cNvSpPr>
            <a:spLocks noGrp="1"/>
          </p:cNvSpPr>
          <p:nvPr>
            <p:ph type="sldNum" sz="quarter" idx="5"/>
          </p:nvPr>
        </p:nvSpPr>
        <p:spPr/>
        <p:txBody>
          <a:bodyPr/>
          <a:lstStyle/>
          <a:p>
            <a:fld id="{C42D5B37-16A7-41E0-A180-A2CCA22AEF43}" type="slidenum">
              <a:rPr lang="de-DE" smtClean="0"/>
              <a:t>42</a:t>
            </a:fld>
            <a:endParaRPr lang="de-DE"/>
          </a:p>
        </p:txBody>
      </p:sp>
    </p:spTree>
    <p:extLst>
      <p:ext uri="{BB962C8B-B14F-4D97-AF65-F5344CB8AC3E}">
        <p14:creationId xmlns:p14="http://schemas.microsoft.com/office/powerpoint/2010/main" val="989706697"/>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Prima di un attacco </a:t>
            </a:r>
            <a:endParaRPr lang="en-US" dirty="0"/>
          </a:p>
          <a:p>
            <a:pPr rtl="0"/>
            <a:r>
              <a:rPr lang="en-US" dirty="0"/>
              <a:t>dipendenti e formazione (periodica), la tecnologia non proteggerà da un attacco. </a:t>
            </a:r>
          </a:p>
          <a:p>
            <a:pPr rtl="0"/>
            <a:r>
              <a:rPr lang="en-US" dirty="0"/>
              <a:t>Assicuratevi che il vostro team di sicurezza venga formato periodicamente. Si raccomanda inoltre di conoscere le best practice relative allo spear phishing (l'uso di e-mail fraudolente rivolte a utenti specifici per sferrare un attacco), in modo che il personale sappia </a:t>
            </a:r>
            <a:r>
              <a:rPr lang="en-US" dirty="0" err="1"/>
              <a:t>riconoscere </a:t>
            </a:r>
            <a:r>
              <a:rPr lang="en-US" dirty="0"/>
              <a:t>e-mail, link e allegati sospetti che possono danneggiare i sistemi. </a:t>
            </a:r>
          </a:p>
          <a:p>
            <a:pPr rtl="0"/>
            <a:r>
              <a:rPr lang="en-US" dirty="0"/>
              <a:t>Un ambiente di lavoro fiducioso, unito a persone indaffarate, può facilmente portare a prendere decisioni sbagliate in una frazione di secondo, aprendo le e-mail ed esponendo i sistemi più critici agli attacchi, indipendentemente dalla sofisticata tecnologia di sicurezza implementata. Secondo una ricerca di </a:t>
            </a:r>
            <a:r>
              <a:rPr lang="en-US" dirty="0" err="1"/>
              <a:t>TechWorld</a:t>
            </a:r>
            <a:r>
              <a:rPr lang="en-US" dirty="0"/>
              <a:t>, il 91% dei cyberattacchi inizia con un'e-mail di spear phishing</a:t>
            </a:r>
            <a:r>
              <a:rPr lang="en-US" dirty="0"/>
              <a:t>. Per questo è fondamentale una formazione proattiva e costante sui rischi della sicurezza. Gli hacker affinano costantemente le loro tecniche di "phishing" per ingannare gli utenti e voi dovete non solo avvertirli dell'ultima minaccia, ma anche ricordare loro di tenere la sicurezza al primo posto tra le loro attività. </a:t>
            </a:r>
          </a:p>
          <a:p>
            <a:pPr rtl="0"/>
            <a:r>
              <a:rPr lang="en-US" dirty="0"/>
              <a:t>Proteggere gli utenti dal commettere errori così dannosi è una grande vittoria. Assicuratevi quindi che i vertici aziendali comprendano i rischi aziendali e l'importanza di sviluppare una strategia proattiva. I CISO devono anche fare pressione affinché sostengano i programmi di formazione, sia finanziariamente che personalmente, dando loro stessi il miglior esempio di informatica sicura.</a:t>
            </a:r>
          </a:p>
          <a:p>
            <a:pPr rtl="0"/>
            <a:r>
              <a:rPr lang="en-US" b="1" dirty="0"/>
              <a:t>Durante un attacco  </a:t>
            </a:r>
            <a:endParaRPr lang="en-US" dirty="0"/>
          </a:p>
          <a:p>
            <a:pPr rtl="0"/>
            <a:r>
              <a:rPr lang="en-US" dirty="0"/>
              <a:t>Durante un attacco, la mancanza di comunicazione può fare molto male. Una violazione della sicurezza è anche una violazione della fiducia, che è una componente vitale nelle relazioni con i clienti e i partner. Ogni titolo di giornale sulla privacy e sulle violazioni dei dati, qualsiasi mancanza nella protezione dei sistemi e dei dati danneggia la vostra </a:t>
            </a:r>
            <a:r>
              <a:rPr lang="en-US" dirty="0" err="1"/>
              <a:t>organizzazione </a:t>
            </a:r>
            <a:r>
              <a:rPr lang="en-US" dirty="0"/>
              <a:t>e il vostro marchio. </a:t>
            </a:r>
          </a:p>
          <a:p>
            <a:pPr rtl="0"/>
            <a:r>
              <a:rPr lang="en-US" dirty="0"/>
              <a:t>La differenza tra una violazione di lieve entità e un impatto notevole sull'</a:t>
            </a:r>
            <a:r>
              <a:rPr lang="en-US" dirty="0" err="1"/>
              <a:t>organizzazione </a:t>
            </a:r>
            <a:r>
              <a:rPr lang="en-US" dirty="0"/>
              <a:t>e sul suo valore di mercato è data dalla comunicazione.</a:t>
            </a:r>
          </a:p>
          <a:p>
            <a:pPr rtl="0"/>
            <a:r>
              <a:rPr lang="en-US" dirty="0"/>
              <a:t>Pensate per un attimo all'impatto delle notifiche proattive e prescrittive, ad esempio, a tutti i dipendenti, che aumentano drasticamente i danni di un attacco compromettendo un numero ancora maggiore di apparecchiature IT, dato che i dipendenti collegano i loro laptop alla rete aziendale. </a:t>
            </a:r>
          </a:p>
          <a:p>
            <a:pPr rtl="0"/>
            <a:r>
              <a:rPr lang="en-US" dirty="0"/>
              <a:t>Potrebbe essere necessario stabilire piattaforme di comunicazione alternative, fuori banda rispetto all'infrastruttura aziendale, da utilizzare durante un attacco, soprattutto se la rete di telecomunicazione e i sistemi di posta elettronica sono compromessi, come nel caso dell'</a:t>
            </a:r>
            <a:r>
              <a:rPr lang="en-US" dirty="0">
                <a:hlinkClick r:id="rId3"/>
              </a:rPr>
              <a:t>hack di </a:t>
            </a:r>
            <a:r>
              <a:rPr lang="en-US" dirty="0"/>
              <a:t>Sony Pictures</a:t>
            </a:r>
            <a:r>
              <a:rPr lang="en-US" dirty="0"/>
              <a:t>. Se da un lato è fondamentale una comunicazione rapida e mirata con gli esperti IT competenti, dall'altro potrebbe essere necessario un aggiornamento frequente con la direzione, l'ufficio legale, il marketing, i principali stakeholder e i partner per rispettare le normative che regolano la privacy dei dati e la comunicazione sulla sicurezza. </a:t>
            </a:r>
          </a:p>
          <a:p>
            <a:pPr rtl="0"/>
            <a:r>
              <a:rPr lang="en-US" b="1" dirty="0"/>
              <a:t>Dopo l'attacco</a:t>
            </a:r>
            <a:endParaRPr lang="en-US" dirty="0"/>
          </a:p>
          <a:p>
            <a:pPr rtl="0"/>
            <a:r>
              <a:rPr lang="en-US" dirty="0"/>
              <a:t>La storia insegna che le </a:t>
            </a:r>
            <a:r>
              <a:rPr lang="en-US" dirty="0" err="1"/>
              <a:t>organizzazioni </a:t>
            </a:r>
            <a:r>
              <a:rPr lang="en-US" dirty="0"/>
              <a:t>che hanno gestito bene le comunicazioni dopo una violazione hanno subito solo piccole fluttuazioni nel prezzo delle azioni e nella fiducia dei clienti. Quelle che non sono riuscite a trasmettere il messaggio, o che l'hanno fatto male, hanno subito danni molto più gravi e duraturi. Non lasciate tutto questo al caso in caso di crisi.</a:t>
            </a:r>
          </a:p>
          <a:p>
            <a:pPr rtl="0"/>
            <a:r>
              <a:rPr lang="en-US" dirty="0"/>
              <a:t>Un buon piano di comunicazione post-attacco deve descrivere l'accaduto nel modo più onesto e completo possibile. Spiegherà le misure correttive adottate per tutte le parti interessate e (appena possibile) cosa si intende fare per evitare che si ripeta. Questo è difficile da fare nel bel mezzo di una crisi, quindi è bene predisporre un piano di risposta. Inoltre, disponete di un sistema di comunicazione collaudato per avvisare tutte le parti interessate. </a:t>
            </a:r>
          </a:p>
          <a:p>
            <a:pPr rtl="0"/>
            <a:endParaRPr lang="en-US"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42B72-137E-4DCD-9A2D-23A1BF8B939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6067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GB" b="1" i="0" dirty="0">
                <a:effectLst/>
                <a:highlight>
                  <a:srgbClr val="FFFFFF"/>
                </a:highlight>
                <a:latin typeface="TT Norms"/>
              </a:rPr>
              <a:t>Piano di comunicazione interna: </a:t>
            </a:r>
            <a:r>
              <a:rPr lang="en-GB" b="0" i="0" dirty="0">
                <a:effectLst/>
                <a:highlight>
                  <a:srgbClr val="FFFFFF"/>
                </a:highlight>
                <a:latin typeface="TT Norms"/>
              </a:rPr>
              <a:t>Creare sistemi e metodi di backup che consentano ai membri del </a:t>
            </a:r>
            <a:r>
              <a:rPr lang="en-GB" b="0" i="0" dirty="0">
                <a:effectLst/>
                <a:highlight>
                  <a:srgbClr val="FFFFFF"/>
                </a:highlight>
                <a:latin typeface="TT Norms"/>
                <a:hlinkClick r:id="rId3"/>
              </a:rPr>
              <a:t>team </a:t>
            </a:r>
            <a:r>
              <a:rPr lang="en-GB" b="0" i="0" dirty="0">
                <a:effectLst/>
                <a:highlight>
                  <a:srgbClr val="FFFFFF"/>
                </a:highlight>
                <a:latin typeface="TT Norms"/>
              </a:rPr>
              <a:t>di gestione della crisi </a:t>
            </a:r>
            <a:r>
              <a:rPr lang="en-GB" b="0" i="0" dirty="0">
                <a:effectLst/>
                <a:highlight>
                  <a:srgbClr val="FFFFFF"/>
                </a:highlight>
                <a:latin typeface="TT Norms"/>
                <a:hlinkClick r:id="rId3"/>
              </a:rPr>
              <a:t>di comunicare tra loro</a:t>
            </a:r>
            <a:r>
              <a:rPr lang="en-GB" b="0" i="0" dirty="0">
                <a:effectLst/>
                <a:highlight>
                  <a:srgbClr val="FFFFFF"/>
                </a:highlight>
                <a:latin typeface="TT Norms"/>
              </a:rPr>
              <a:t>. Raccogliete le informazioni di contatto di tutti i membri del team e di tutti coloro che potrebbero aver bisogno di chiamare, compresi i consulenti esterni e gli esperti in materia. Dovete anche stabilire un modo per diffondere le informazioni urgenti a tutti i dipendenti, ad esempio utilizzando un fornitore di notifiche per inviare messaggi e chiamate automatiche o implementando un metodo che consenta ai dipendenti di fare il check-in e segnalare la loro sicurezza e la loro posizione. Stabilite come condividere internamente le notizie sensibili, come una minaccia alla redditività dell'azienda o una perdita di vite umane. Inoltre, non dimenticate di stabilire un calendario e un meccanismo per gli aggiornamenti. </a:t>
            </a:r>
          </a:p>
          <a:p>
            <a:pPr algn="l" rtl="0" fontAlgn="base">
              <a:buFont typeface="+mj-lt"/>
              <a:buAutoNum type="arabicPeriod"/>
            </a:pPr>
            <a:r>
              <a:rPr lang="en-GB" b="1" i="0" dirty="0">
                <a:effectLst/>
                <a:highlight>
                  <a:srgbClr val="FFFFFF"/>
                </a:highlight>
                <a:latin typeface="TT Norms"/>
              </a:rPr>
              <a:t>Piano di comunicazione esterna: </a:t>
            </a:r>
            <a:r>
              <a:rPr lang="en-GB" b="0" i="0" dirty="0">
                <a:effectLst/>
                <a:highlight>
                  <a:srgbClr val="FFFFFF"/>
                </a:highlight>
                <a:latin typeface="TT Norms"/>
              </a:rPr>
              <a:t>Definire i piani di comunicazione con il pubblico e con i principali stakeholder esterni. Nominare un portavoce. Scrivete istruzioni dettagliate, compresi i destinatari delle comunicazioni (ad esempio, i media di una determinata area geografica). Inoltre, redigete una bozza di dichiarazioni di partecipazione, i cui dettagli potranno essere completati in seguito, una volta ottenute le informazioni pertinenti. Stabilite le priorità degli obiettivi strategici di comunicazione e delineate i punti di discussione. Assicuratevi che i vostri piani siano in linea con altri sforzi di comunicazione. Siate pronti a creare un sito web speciale o una linea telefonica per rispondere alle domande dei consumatori o della comunità. </a:t>
            </a:r>
          </a:p>
          <a:p>
            <a:pPr algn="l" rtl="0" fontAlgn="base">
              <a:buFont typeface="+mj-lt"/>
              <a:buAutoNum type="arabicPeriod"/>
            </a:pPr>
            <a:endParaRPr lang="en-GB" b="0" i="0" dirty="0">
              <a:effectLst/>
              <a:highlight>
                <a:srgbClr val="FFFFFF"/>
              </a:highlight>
              <a:latin typeface="TT Norms"/>
            </a:endParaRPr>
          </a:p>
          <a:p>
            <a:pPr algn="l"/>
            <a:r>
              <a:rPr lang="en-GB" b="0" i="0" dirty="0">
                <a:effectLst/>
                <a:highlight>
                  <a:srgbClr val="FFFFFF"/>
                </a:highlight>
                <a:latin typeface="TT Norms"/>
              </a:rPr>
              <a:t>Comunicazione di crisi</a:t>
            </a:r>
          </a:p>
          <a:p>
            <a:pPr algn="l" fontAlgn="base"/>
            <a:r>
              <a:rPr lang="en-GB" b="0" i="1" dirty="0">
                <a:effectLst/>
                <a:highlight>
                  <a:srgbClr val="FFFFFF"/>
                </a:highlight>
                <a:latin typeface="TT Norms"/>
                <a:hlinkClick r:id="rId4"/>
              </a:rPr>
              <a:t>La gestione delle crisi </a:t>
            </a:r>
            <a:r>
              <a:rPr lang="en-GB" b="0" i="0" dirty="0">
                <a:effectLst/>
                <a:highlight>
                  <a:srgbClr val="FFFFFF"/>
                </a:highlight>
                <a:latin typeface="TT Norms"/>
              </a:rPr>
              <a:t>non è una componente della comunicazione quotidiana, ma dovrebbe comunque essere una priorità. Le crisi di solito arrivano senza preavviso, quindi le aziende devono essere preparate con piani di comunicazione che includano messaggi e toni chiari. Inoltre, la comunicazione di crisi deve delineare come e quando l'azienda trasmette i suoi messaggi.</a:t>
            </a:r>
          </a:p>
          <a:p>
            <a:pPr algn="l" fontAlgn="base"/>
            <a:r>
              <a:rPr lang="en-GB" b="0" i="0" dirty="0">
                <a:effectLst/>
                <a:highlight>
                  <a:srgbClr val="FFFFFF"/>
                </a:highlight>
                <a:latin typeface="TT Norms"/>
              </a:rPr>
              <a:t>Per raggiungere ogni pubblico, è meglio incorporare più canali di comunicazione nel vostro piano di comunicazione di crisi. Mentre alcuni pubblici possono avere</a:t>
            </a:r>
          </a:p>
          <a:p>
            <a:endParaRPr lang="en-GB" dirty="0"/>
          </a:p>
        </p:txBody>
      </p:sp>
      <p:sp>
        <p:nvSpPr>
          <p:cNvPr id="4" name="Slide Number Placeholder 3"/>
          <p:cNvSpPr>
            <a:spLocks noGrp="1"/>
          </p:cNvSpPr>
          <p:nvPr>
            <p:ph type="sldNum" sz="quarter" idx="5"/>
          </p:nvPr>
        </p:nvSpPr>
        <p:spPr/>
        <p:txBody>
          <a:bodyPr/>
          <a:lstStyle/>
          <a:p>
            <a:fld id="{6EAC62CC-38BA-4138-93DE-AE162BD08E99}" type="slidenum">
              <a:rPr lang="en-GB" smtClean="0"/>
              <a:t>48</a:t>
            </a:fld>
            <a:endParaRPr lang="en-GB"/>
          </a:p>
        </p:txBody>
      </p:sp>
    </p:spTree>
    <p:extLst>
      <p:ext uri="{BB962C8B-B14F-4D97-AF65-F5344CB8AC3E}">
        <p14:creationId xmlns:p14="http://schemas.microsoft.com/office/powerpoint/2010/main" val="3177620535"/>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AC62CC-38BA-4138-93DE-AE162BD08E99}" type="slidenum">
              <a:rPr lang="en-GB" smtClean="0"/>
              <a:t>6</a:t>
            </a:fld>
            <a:endParaRPr lang="en-GB"/>
          </a:p>
        </p:txBody>
      </p:sp>
    </p:spTree>
    <p:extLst>
      <p:ext uri="{BB962C8B-B14F-4D97-AF65-F5344CB8AC3E}">
        <p14:creationId xmlns:p14="http://schemas.microsoft.com/office/powerpoint/2010/main" val="209911923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bg2">
                    <a:lumMod val="25000"/>
                  </a:schemeClr>
                </a:solidFill>
              </a:rPr>
              <a:t>Ampio spettro di esperti di sicurezza OT, utenti </a:t>
            </a:r>
            <a:r>
              <a:rPr lang="nl-NL" sz="1200" dirty="0" err="1">
                <a:solidFill>
                  <a:schemeClr val="bg2">
                    <a:lumMod val="25000"/>
                  </a:schemeClr>
                </a:solidFill>
              </a:rPr>
              <a:t>e </a:t>
            </a:r>
            <a:r>
              <a:rPr lang="nl-NL" sz="1200" dirty="0">
                <a:solidFill>
                  <a:schemeClr val="bg2">
                    <a:lumMod val="25000"/>
                  </a:schemeClr>
                </a:solidFill>
              </a:rPr>
              <a:t>accademici</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2D5A4-D056-4DC9-81EE-F46648A8E9B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64872"/>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18</a:t>
            </a:fld>
            <a:endParaRPr lang="nb-NO"/>
          </a:p>
        </p:txBody>
      </p:sp>
    </p:spTree>
    <p:extLst>
      <p:ext uri="{BB962C8B-B14F-4D97-AF65-F5344CB8AC3E}">
        <p14:creationId xmlns:p14="http://schemas.microsoft.com/office/powerpoint/2010/main" val="370093374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19</a:t>
            </a:fld>
            <a:endParaRPr lang="nb-NO"/>
          </a:p>
        </p:txBody>
      </p:sp>
    </p:spTree>
    <p:extLst>
      <p:ext uri="{BB962C8B-B14F-4D97-AF65-F5344CB8AC3E}">
        <p14:creationId xmlns:p14="http://schemas.microsoft.com/office/powerpoint/2010/main" val="49165680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en-US" b="1" dirty="0"/>
              <a:t>La consapevolezza situazionale </a:t>
            </a:r>
            <a:r>
              <a:rPr lang="en-US" dirty="0"/>
              <a:t>o </a:t>
            </a:r>
            <a:r>
              <a:rPr lang="en-US" b="1" dirty="0"/>
              <a:t>situation awareness </a:t>
            </a:r>
            <a:r>
              <a:rPr lang="en-US" dirty="0"/>
              <a:t>(</a:t>
            </a:r>
            <a:r>
              <a:rPr lang="en-US" b="1" dirty="0"/>
              <a:t>SA</a:t>
            </a:r>
            <a:r>
              <a:rPr lang="en-US" dirty="0"/>
              <a:t>) è la percezione di elementi ed eventi ambientali rispetto al tempo o allo spazio, la comprensione del loro significato e la proiezione del loro stato futuro. </a:t>
            </a:r>
            <a:r>
              <a:rPr lang="en-US" baseline="30000" dirty="0">
                <a:hlinkClick r:id="rId3"/>
              </a:rPr>
              <a:t>[1]</a:t>
            </a:r>
          </a:p>
          <a:p>
            <a:r>
              <a:rPr lang="en-US" dirty="0"/>
              <a:t>È stata riconosciuta come una base fondamentale per prendere decisioni di successo in un'ampia gamma di situazioni, in </a:t>
            </a:r>
            <a:r>
              <a:rPr lang="en-US" dirty="0"/>
              <a:t>situazioni di emergenza </a:t>
            </a:r>
            <a:r>
              <a:rPr lang="en-US" dirty="0" err="1"/>
              <a:t>quotidiane</a:t>
            </a:r>
            <a:r>
              <a:rPr lang="en-US" dirty="0"/>
              <a:t>, come le forze dell'ordine, l'aviazione, il controllo del traffico aereo, l'assistenza sanitaria, le operazioni di comando e controllo militare, </a:t>
            </a:r>
            <a:r>
              <a:rPr lang="en-US" dirty="0" err="1"/>
              <a:t>ecc.</a:t>
            </a:r>
            <a:endParaRPr lang="en-US" dirty="0"/>
          </a:p>
          <a:p>
            <a:r>
              <a:rPr lang="en-US" dirty="0"/>
              <a:t>La mancanza o l'inadeguatezza della consapevolezza della situazione è stata identificata come uno dei fattori principali degli incidenti attribuiti </a:t>
            </a:r>
            <a:r>
              <a:rPr lang="en-US" dirty="0">
                <a:hlinkClick r:id="rId4" tooltip="Human error"/>
              </a:rPr>
              <a:t>all'errore umano</a:t>
            </a:r>
            <a:r>
              <a:rPr lang="en-US" dirty="0"/>
              <a:t>.</a:t>
            </a:r>
          </a:p>
          <a:p>
            <a:endParaRPr lang="en-US" dirty="0"/>
          </a:p>
          <a:p>
            <a:r>
              <a:rPr lang="en-US" dirty="0"/>
              <a:t>La SA è suddivisa in tre segmenti: percezione degli elementi dell'ambiente, comprensione della situazione e proiezione dello stato futuro. </a:t>
            </a:r>
            <a:r>
              <a:rPr lang="en-US" baseline="30000" dirty="0">
                <a:hlinkClick r:id="rId5"/>
              </a:rPr>
              <a:t>[7]</a:t>
            </a:r>
          </a:p>
          <a:p>
            <a:endParaRPr lang="en-US" dirty="0"/>
          </a:p>
          <a:p>
            <a:r>
              <a:rPr lang="en-US" dirty="0"/>
              <a:t>Sono state inoltre identificate tre sfaccettature della SA: Stati di SA, sistemi di SA e processi di SA (gli ultimi due la prossima settimana).</a:t>
            </a:r>
          </a:p>
          <a:p>
            <a:endParaRPr lang="en-US" dirty="0"/>
          </a:p>
          <a:p>
            <a:r>
              <a:rPr lang="en-US" dirty="0"/>
              <a:t>Gli stati di SA si riferiscono all'effettiva consapevolezza della situazione. </a:t>
            </a:r>
          </a:p>
          <a:p>
            <a:r>
              <a:rPr lang="en-US" b="1" dirty="0"/>
              <a:t>Oggetti L1)</a:t>
            </a:r>
            <a:r>
              <a:rPr lang="en-US" dirty="0"/>
              <a:t>: Consapevolezza dei vari oggetti presenti nel mondo e del loro stato attuale. Gli oggetti e il loro stato possono essere indicativi di particolari situazioni (che stanno per verificarsi, che sono in corso, ecc.). In questo caso si parla spesso di spunti. </a:t>
            </a:r>
          </a:p>
          <a:p>
            <a:r>
              <a:rPr lang="en-US" b="1" dirty="0"/>
              <a:t>Cornici (L1)</a:t>
            </a:r>
            <a:r>
              <a:rPr lang="en-US" dirty="0"/>
              <a:t>: Consapevolezza del tipo di situazione in corso, ad esempio un'incursione in pista in cui un aereo sta per entrare in collisione con un oggetto sulla pista. </a:t>
            </a:r>
          </a:p>
          <a:p>
            <a:r>
              <a:rPr lang="en-US" b="1" dirty="0"/>
              <a:t>Implicazioni L2)</a:t>
            </a:r>
            <a:r>
              <a:rPr lang="en-US" dirty="0"/>
              <a:t>: Consapevolezza degli oggetti all'interno delle cornici, del significato del loro stato attuale in una particolare situazione. Ad esempio, le implicazioni della velocità attuale dell'aereo o dello stato della rete per CS - si collega alla proiezione (l3) </a:t>
            </a:r>
          </a:p>
          <a:p>
            <a:r>
              <a:rPr lang="en-US" b="1" dirty="0"/>
              <a:t>Orizzonte degli eventi L3</a:t>
            </a:r>
            <a:r>
              <a:rPr lang="en-US" dirty="0"/>
              <a:t>: consapevolezza di piani ed eventi nel tempo e nello spazio. Include la consapevolezza di ciò che è accaduto (utile per la diagnosi, per raggiungere la SA, per inquadrare le situazioni). Comprende anche la prognosi, la consapevolezza di ciò che potrebbe accadere in seguito. Ciò include, da un lato, la consapevolezza di ciò che potrebbe accadere in base alla diagnosi e alla situazione attuale e, dall'altro, la consapevolezza dei piani e delle intenzioni attuali. </a:t>
            </a:r>
          </a:p>
          <a:p>
            <a:endParaRPr lang="en-US" dirty="0"/>
          </a:p>
          <a:p>
            <a:r>
              <a:rPr lang="en-US" dirty="0"/>
              <a:t>Sistemi di SA si riferisce alla distribuzione di SA nei team e tra gli oggetti nell'ambiente, e allo scambio di SA tra le parti del sistema. I processi di SA si riferiscono all'aggiornamento degli stati di SA e a ciò che guida il cambiamento momento per momento di SA. Questi due aspetti saranno trattati la prossima settimana.</a:t>
            </a:r>
          </a:p>
          <a:p>
            <a:endParaRPr lang="nb-NO" dirty="0"/>
          </a:p>
          <a:p>
            <a:endParaRPr lang="nb-NO" dirty="0"/>
          </a:p>
          <a:p>
            <a:r>
              <a:rPr lang="nb-NO" dirty="0" err="1"/>
              <a:t>Metacognizione</a:t>
            </a:r>
            <a:endParaRPr lang="nb-NO" dirty="0"/>
          </a:p>
          <a:p>
            <a:r>
              <a:rPr lang="en-US" b="1" dirty="0"/>
              <a:t>La metacognizione </a:t>
            </a:r>
            <a:r>
              <a:rPr lang="en-US" dirty="0"/>
              <a:t>è la consapevolezza dei propri processi di pensiero e la comprensione degli schemi che li sottendono.</a:t>
            </a:r>
          </a:p>
          <a:p>
            <a:r>
              <a:rPr lang="en-US" dirty="0"/>
              <a:t>due componenti della metacognizione: (1) la conoscenza della cognizione e (2) la regolazione delle </a:t>
            </a:r>
            <a:r>
              <a:rPr lang="en-US" dirty="0" err="1"/>
              <a:t>cognizioni.</a:t>
            </a:r>
            <a:endParaRPr lang="en-US" dirty="0"/>
          </a:p>
          <a:p>
            <a:endParaRPr lang="en-US" dirty="0"/>
          </a:p>
          <a:p>
            <a:r>
              <a:rPr lang="en-US" dirty="0"/>
              <a:t>Controllo Consapevolezza della situazione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itchFamily="34" charset="0"/>
                <a:ea typeface="+mn-ea"/>
                <a:cs typeface="+mn-cs"/>
              </a:rPr>
              <a:t>20</a:t>
            </a:fld>
            <a:endParaRPr kumimoji="0" lang="nb-NO"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Cecità </a:t>
            </a:r>
            <a:r>
              <a:rPr lang="nb-NO" dirty="0" err="1"/>
              <a:t>da disattenzione </a:t>
            </a:r>
          </a:p>
          <a:p>
            <a:r>
              <a:rPr lang="nb-NO" dirty="0"/>
              <a:t>24 </a:t>
            </a:r>
            <a:r>
              <a:rPr lang="nb-NO" dirty="0" err="1"/>
              <a:t>radiologi </a:t>
            </a:r>
            <a:r>
              <a:rPr lang="nb-NO" dirty="0"/>
              <a:t>per </a:t>
            </a:r>
            <a:r>
              <a:rPr lang="nb-NO" dirty="0" err="1"/>
              <a:t>eseguire l'</a:t>
            </a:r>
            <a:r>
              <a:rPr lang="nb-NO" dirty="0"/>
              <a:t>attività di </a:t>
            </a:r>
            <a:r>
              <a:rPr lang="nb-NO" dirty="0" err="1"/>
              <a:t>rilevamento dei </a:t>
            </a:r>
            <a:r>
              <a:rPr lang="nb-NO" dirty="0" err="1"/>
              <a:t>noduli </a:t>
            </a:r>
            <a:r>
              <a:rPr lang="nb-NO" dirty="0" err="1"/>
              <a:t>polmonari </a:t>
            </a:r>
            <a:r>
              <a:rPr lang="nb-NO" dirty="0" err="1"/>
              <a:t>amiliari</a:t>
            </a:r>
            <a:r>
              <a:rPr lang="nb-NO" dirty="0"/>
              <a:t>. </a:t>
            </a:r>
          </a:p>
          <a:p>
            <a:r>
              <a:rPr lang="nb-NO" dirty="0"/>
              <a:t>Un gorilla 48 volte </a:t>
            </a:r>
            <a:r>
              <a:rPr lang="nb-NO" dirty="0" err="1"/>
              <a:t>più grande </a:t>
            </a:r>
            <a:r>
              <a:rPr lang="nb-NO" dirty="0" err="1"/>
              <a:t>di </a:t>
            </a:r>
            <a:r>
              <a:rPr lang="nb-NO" dirty="0"/>
              <a:t>un </a:t>
            </a:r>
            <a:r>
              <a:rPr lang="nb-NO" dirty="0" err="1"/>
              <a:t>nodulo </a:t>
            </a:r>
            <a:r>
              <a:rPr lang="nb-NO" dirty="0" err="1"/>
              <a:t>inserito </a:t>
            </a:r>
            <a:r>
              <a:rPr lang="nb-NO" dirty="0"/>
              <a:t>nell</a:t>
            </a:r>
            <a:r>
              <a:rPr lang="nb-NO" dirty="0" err="1"/>
              <a:t>'</a:t>
            </a:r>
            <a:r>
              <a:rPr lang="nb-NO" dirty="0"/>
              <a:t>ultimo caso</a:t>
            </a:r>
          </a:p>
          <a:p>
            <a:r>
              <a:rPr lang="nb-NO" dirty="0"/>
              <a:t>Anche gli </a:t>
            </a:r>
            <a:r>
              <a:rPr lang="nb-NO" dirty="0" err="1"/>
              <a:t>esperti </a:t>
            </a:r>
            <a:r>
              <a:rPr lang="nb-NO" dirty="0" err="1"/>
              <a:t>sono </a:t>
            </a:r>
            <a:r>
              <a:rPr lang="nb-NO" dirty="0"/>
              <a:t>vulnerabili</a:t>
            </a:r>
          </a:p>
        </p:txBody>
      </p:sp>
      <p:sp>
        <p:nvSpPr>
          <p:cNvPr id="4" name="Plassholder for lysbildenummer 3"/>
          <p:cNvSpPr>
            <a:spLocks noGrp="1"/>
          </p:cNvSpPr>
          <p:nvPr>
            <p:ph type="sldNum" sz="quarter" idx="10"/>
          </p:nvPr>
        </p:nvSpPr>
        <p:spPr/>
        <p:txBody>
          <a:bodyPr/>
          <a:lstStyle/>
          <a:p>
            <a:fld id="{1B7E533E-B539-4BD1-AB8D-1B6734529A26}" type="slidenum">
              <a:rPr lang="nb-NO" smtClean="0"/>
              <a:t>21</a:t>
            </a:fld>
            <a:endParaRPr lang="nb-NO"/>
          </a:p>
        </p:txBody>
      </p:sp>
    </p:spTree>
    <p:extLst>
      <p:ext uri="{BB962C8B-B14F-4D97-AF65-F5344CB8AC3E}">
        <p14:creationId xmlns:p14="http://schemas.microsoft.com/office/powerpoint/2010/main" val="327454971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Questo </a:t>
            </a:r>
            <a:r>
              <a:rPr lang="nb-NO" dirty="0" err="1"/>
              <a:t>diventa </a:t>
            </a:r>
            <a:r>
              <a:rPr lang="nb-NO" dirty="0" err="1"/>
              <a:t>quindi </a:t>
            </a:r>
            <a:r>
              <a:rPr lang="nb-NO" dirty="0" err="1"/>
              <a:t>un'</a:t>
            </a:r>
            <a:r>
              <a:rPr lang="nb-NO" dirty="0"/>
              <a:t>abilità </a:t>
            </a:r>
            <a:r>
              <a:rPr lang="nb-NO" dirty="0" err="1"/>
              <a:t>metacognitiva</a:t>
            </a:r>
          </a:p>
        </p:txBody>
      </p:sp>
      <p:sp>
        <p:nvSpPr>
          <p:cNvPr id="4" name="Plassholder for lysbildenummer 3"/>
          <p:cNvSpPr>
            <a:spLocks noGrp="1"/>
          </p:cNvSpPr>
          <p:nvPr>
            <p:ph type="sldNum" sz="quarter" idx="10"/>
          </p:nvPr>
        </p:nvSpPr>
        <p:spPr/>
        <p:txBody>
          <a:bodyPr/>
          <a:lstStyle/>
          <a:p>
            <a:fld id="{1B7E533E-B539-4BD1-AB8D-1B6734529A26}" type="slidenum">
              <a:rPr lang="nb-NO" smtClean="0"/>
              <a:t>22</a:t>
            </a:fld>
            <a:endParaRPr lang="nb-NO"/>
          </a:p>
        </p:txBody>
      </p:sp>
    </p:spTree>
    <p:extLst>
      <p:ext uri="{BB962C8B-B14F-4D97-AF65-F5344CB8AC3E}">
        <p14:creationId xmlns:p14="http://schemas.microsoft.com/office/powerpoint/2010/main" val="1382153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400981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loddrett tekst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34164137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66336656"/>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94331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600" b="0" cap="none" dirty="0">
                <a:solidFill>
                  <a:schemeClr val="accent2"/>
                </a:solidFill>
              </a:rPr>
              <a:t>Kopli 101</a:t>
            </a:r>
            <a:r>
              <a:rPr lang="en-US" altLang="en-US" sz="1600" b="0" cap="none" dirty="0">
                <a:solidFill>
                  <a:schemeClr val="accent2"/>
                </a:solidFill>
              </a:rPr>
              <a:t>, 11712 Tallinn</a:t>
            </a:r>
            <a:r>
              <a:rPr lang="et-EE" altLang="en-US" sz="1600" b="0" cap="none" dirty="0">
                <a:solidFill>
                  <a:schemeClr val="accent2"/>
                </a:solidFill>
              </a:rPr>
              <a:t> / Tallinna 9, 93811 Kuressaare</a:t>
            </a:r>
          </a:p>
          <a:p>
            <a:pPr>
              <a:spcBef>
                <a:spcPts val="400"/>
              </a:spcBef>
            </a:pPr>
            <a:r>
              <a:rPr lang="et-EE" altLang="en-US" sz="1600" b="0" cap="none" dirty="0">
                <a:solidFill>
                  <a:schemeClr val="accent2"/>
                </a:solidFill>
              </a:rPr>
              <a:t>Tel 613 5500</a:t>
            </a:r>
            <a:endParaRPr lang="en-US" altLang="en-US" sz="1600" cap="none" dirty="0">
              <a:solidFill>
                <a:schemeClr val="accent2"/>
              </a:solidFill>
            </a:endParaRPr>
          </a:p>
          <a:p>
            <a:pPr>
              <a:spcBef>
                <a:spcPts val="400"/>
              </a:spcBef>
            </a:pPr>
            <a:r>
              <a:rPr lang="en-US" altLang="en-US" sz="1600" cap="none" dirty="0">
                <a:solidFill>
                  <a:schemeClr val="accent2"/>
                </a:solidFill>
                <a:latin typeface="Verdana" panose="020B0604030504040204" pitchFamily="34" charset="0"/>
              </a:rPr>
              <a:t>t</a:t>
            </a:r>
            <a:r>
              <a:rPr lang="et-EE" altLang="en-US" sz="1600" cap="none" dirty="0" err="1">
                <a:solidFill>
                  <a:schemeClr val="accent2"/>
                </a:solidFill>
                <a:latin typeface="Verdana" panose="020B0604030504040204" pitchFamily="34" charset="0"/>
              </a:rPr>
              <a:t>altech</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ee</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mereakadeemia</a:t>
            </a:r>
            <a:endParaRPr lang="en-US" altLang="en-US" sz="160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2681263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4941116"/>
          </a:xfrm>
          <a:prstGeom prst="rect">
            <a:avLst/>
          </a:prstGeom>
        </p:spPr>
      </p:pic>
      <p:sp>
        <p:nvSpPr>
          <p:cNvPr id="10" name="Freeform 9"/>
          <p:cNvSpPr/>
          <p:nvPr userDrawn="1"/>
        </p:nvSpPr>
        <p:spPr>
          <a:xfrm>
            <a:off x="-1" y="4295163"/>
            <a:ext cx="12192000" cy="2562837"/>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513601"/>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5"/>
                </a:solidFill>
                <a:latin typeface="Verdana" charset="0"/>
              </a:defRPr>
            </a:lvl1pPr>
          </a:lstStyle>
          <a:p>
            <a:r>
              <a:rPr lang="et-EE" sz="3600" dirty="0" err="1"/>
              <a:t>Presentation</a:t>
            </a:r>
            <a:r>
              <a:rPr lang="et-EE" sz="3600" dirty="0"/>
              <a:t> TITLE</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err="1"/>
              <a:t>First</a:t>
            </a:r>
            <a:r>
              <a:rPr lang="et-EE" sz="1800" dirty="0"/>
              <a:t> </a:t>
            </a:r>
            <a:r>
              <a:rPr lang="et-EE" sz="1800" dirty="0" err="1"/>
              <a:t>Name</a:t>
            </a:r>
            <a:r>
              <a:rPr lang="et-EE" sz="1800" dirty="0"/>
              <a:t> Last </a:t>
            </a:r>
            <a:r>
              <a:rPr lang="et-EE" sz="1800" dirty="0" err="1"/>
              <a:t>Name</a:t>
            </a:r>
            <a:br>
              <a:rPr lang="et-EE" sz="1800" dirty="0"/>
            </a:br>
            <a:r>
              <a:rPr lang="et-EE" sz="1800" dirty="0" err="1"/>
              <a:t>Name</a:t>
            </a:r>
            <a:r>
              <a:rPr lang="et-EE" sz="1800" dirty="0"/>
              <a:t> of </a:t>
            </a:r>
            <a:r>
              <a:rPr lang="et-EE" sz="1800" dirty="0" err="1"/>
              <a:t>Faculty</a:t>
            </a:r>
            <a:r>
              <a:rPr lang="et-EE" sz="1800" dirty="0"/>
              <a:t> / </a:t>
            </a:r>
            <a:r>
              <a:rPr lang="et-EE" sz="1800" dirty="0" err="1"/>
              <a:t>Institute</a:t>
            </a:r>
            <a:endParaRPr lang="et-EE" sz="1800" dirty="0"/>
          </a:p>
          <a:p>
            <a:pPr>
              <a:lnSpc>
                <a:spcPct val="100000"/>
              </a:lnSpc>
              <a:spcBef>
                <a:spcPts val="0"/>
              </a:spcBef>
            </a:pPr>
            <a:r>
              <a:rPr lang="en-US" sz="1800" dirty="0"/>
              <a:t>Estonian Maritime Academy</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a:solidFill>
                  <a:srgbClr val="332B60"/>
                </a:solidFill>
                <a:latin typeface="+mn-lt"/>
              </a:rPr>
              <a:t>DD.MM.YYYY</a:t>
            </a:r>
          </a:p>
        </p:txBody>
      </p:sp>
      <p:sp>
        <p:nvSpPr>
          <p:cNvPr id="16" name="Text Placeholder 17"/>
          <p:cNvSpPr>
            <a:spLocks noGrp="1"/>
          </p:cNvSpPr>
          <p:nvPr>
            <p:ph type="body" sz="quarter" idx="14" hasCustomPrompt="1"/>
          </p:nvPr>
        </p:nvSpPr>
        <p:spPr>
          <a:xfrm>
            <a:off x="942276" y="4961733"/>
            <a:ext cx="8892396" cy="481427"/>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ln>
                  <a:noFill/>
                </a:ln>
                <a:solidFill>
                  <a:schemeClr val="accent4"/>
                </a:solidFill>
                <a:latin typeface="Verdana" charset="0"/>
              </a:defRPr>
            </a:lvl1pPr>
          </a:lstStyle>
          <a:p>
            <a:r>
              <a:rPr lang="et-EE" sz="3600" dirty="0">
                <a:solidFill>
                  <a:schemeClr val="accent4"/>
                </a:solidFill>
              </a:rPr>
              <a:t>ON TWO LINES IF NECESSARY</a:t>
            </a:r>
            <a:endParaRPr lang="et-EE" sz="3600" dirty="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11465" y="2385880"/>
            <a:ext cx="3565024" cy="2816182"/>
          </a:xfrm>
          <a:prstGeom prst="rect">
            <a:avLst/>
          </a:prstGeom>
        </p:spPr>
      </p:pic>
      <p:pic>
        <p:nvPicPr>
          <p:cNvPr id="2" name="Picture 8" descr="Tallinn University of Technology - Wikipedia">
            <a:extLst>
              <a:ext uri="{FF2B5EF4-FFF2-40B4-BE49-F238E27FC236}">
                <a16:creationId xmlns:a16="http://schemas.microsoft.com/office/drawing/2014/main" id="{9087D308-DC21-FFFE-5AFF-E2DF8D1D8DE3}"/>
              </a:ext>
            </a:extLst>
          </p:cNvPr>
          <p:cNvPicPr>
            <a:picLocks noChangeAspect="1" noChangeArrowheads="1"/>
          </p:cNvPicPr>
          <p:nvPr userDrawn="1"/>
        </p:nvPicPr>
        <p:blipFill rotWithShape="1">
          <a:blip r:embed="rId4" cstate="screen">
            <a:alphaModFix amt="20000"/>
            <a:extLst>
              <a:ext uri="{28A0092B-C50C-407E-A947-70E740481C1C}">
                <a14:useLocalDpi xmlns:a14="http://schemas.microsoft.com/office/drawing/2010/main"/>
              </a:ext>
            </a:extLst>
          </a:blip>
          <a:srcRect l="9223" t="17504" r="12387" b="24164"/>
          <a:stretch/>
        </p:blipFill>
        <p:spPr bwMode="auto">
          <a:xfrm>
            <a:off x="-47946" y="6184922"/>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323DE17-F020-8849-ECF2-32176266BBC8}"/>
              </a:ext>
            </a:extLst>
          </p:cNvPr>
          <p:cNvGrpSpPr/>
          <p:nvPr userDrawn="1"/>
        </p:nvGrpSpPr>
        <p:grpSpPr>
          <a:xfrm>
            <a:off x="4192208" y="6303187"/>
            <a:ext cx="2591913" cy="481557"/>
            <a:chOff x="5179092" y="5483822"/>
            <a:chExt cx="3294001" cy="612000"/>
          </a:xfrm>
        </p:grpSpPr>
        <p:pic>
          <p:nvPicPr>
            <p:cNvPr id="4" name="Picture 3">
              <a:extLst>
                <a:ext uri="{FF2B5EF4-FFF2-40B4-BE49-F238E27FC236}">
                  <a16:creationId xmlns:a16="http://schemas.microsoft.com/office/drawing/2014/main" id="{C9F89FE4-503E-9421-2869-B420C7E4C9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6FCF915-FF4C-B1FF-1B13-AE445D774B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4414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429779736"/>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chemeClr val="accent4"/>
              </a:buClr>
              <a:buFont typeface="Wingdings" panose="05000000000000000000" pitchFamily="2" charset="2"/>
              <a:buChar char="§"/>
              <a:defRPr sz="1800" baseline="0">
                <a:solidFill>
                  <a:srgbClr val="332B60"/>
                </a:solidFill>
                <a:latin typeface="Verdana" charset="0"/>
              </a:defRPr>
            </a:lvl1pPr>
            <a:lvl2pPr marL="742950" indent="-28575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229798"/>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196270"/>
            <a:ext cx="8964613" cy="3572706"/>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10887"/>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2872527041"/>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t-EE" dirty="0"/>
              <a:t>INTERMEDIATE SLIDE</a:t>
            </a:r>
          </a:p>
          <a:p>
            <a:pPr lvl="0"/>
            <a:r>
              <a:rPr lang="et-EE" dirty="0"/>
              <a:t>ON TWO LINES IF NECESSARY</a:t>
            </a:r>
            <a:endParaRPr lang="en-US" dirty="0"/>
          </a:p>
        </p:txBody>
      </p:sp>
      <p:sp>
        <p:nvSpPr>
          <p:cNvPr id="20" name="Picture Placeholder 19"/>
          <p:cNvSpPr>
            <a:spLocks noGrp="1"/>
          </p:cNvSpPr>
          <p:nvPr>
            <p:ph type="pic" sz="quarter" idx="17"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8"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317605358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89"/>
            <a:ext cx="4351731"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0" name="Text Placeholder 11"/>
          <p:cNvSpPr>
            <a:spLocks noGrp="1"/>
          </p:cNvSpPr>
          <p:nvPr>
            <p:ph type="body" sz="quarter" idx="21" hasCustomPrompt="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Chart Placeholder 2"/>
          <p:cNvSpPr>
            <a:spLocks noGrp="1"/>
          </p:cNvSpPr>
          <p:nvPr>
            <p:ph type="chart" sz="quarter" idx="22" hasCustomPrompt="1"/>
          </p:nvPr>
        </p:nvSpPr>
        <p:spPr>
          <a:xfrm>
            <a:off x="2171701" y="1628776"/>
            <a:ext cx="4351338" cy="333633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Tree>
    <p:extLst>
      <p:ext uri="{BB962C8B-B14F-4D97-AF65-F5344CB8AC3E}">
        <p14:creationId xmlns:p14="http://schemas.microsoft.com/office/powerpoint/2010/main" val="6752239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171700" y="549276"/>
            <a:ext cx="5109317"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0" name="Picture Placeholder 19"/>
          <p:cNvSpPr>
            <a:spLocks noGrp="1"/>
          </p:cNvSpPr>
          <p:nvPr>
            <p:ph type="pic" sz="quarter" idx="19" hasCustomPrompt="1"/>
          </p:nvPr>
        </p:nvSpPr>
        <p:spPr>
          <a:xfrm>
            <a:off x="7511753" y="3459344"/>
            <a:ext cx="3624561" cy="23096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1" name="Picture Placeholder 19"/>
          <p:cNvSpPr>
            <a:spLocks noGrp="1"/>
          </p:cNvSpPr>
          <p:nvPr>
            <p:ph type="pic" sz="quarter" idx="20" hasCustomPrompt="1"/>
          </p:nvPr>
        </p:nvSpPr>
        <p:spPr>
          <a:xfrm>
            <a:off x="7511753" y="549275"/>
            <a:ext cx="3624561" cy="2709564"/>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91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2747282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t-EE" dirty="0"/>
              <a:t>INTERMEDIATE SLIDE</a:t>
            </a:r>
          </a:p>
          <a:p>
            <a:pPr lvl="0"/>
            <a:r>
              <a:rPr lang="et-EE" dirty="0"/>
              <a:t>ON TWO LINES IF NECESSARY</a:t>
            </a:r>
            <a:endParaRPr lang="en-US" dirty="0"/>
          </a:p>
        </p:txBody>
      </p:sp>
      <p:sp>
        <p:nvSpPr>
          <p:cNvPr id="7" name="Table Placeholder 6"/>
          <p:cNvSpPr>
            <a:spLocks noGrp="1"/>
          </p:cNvSpPr>
          <p:nvPr>
            <p:ph type="tbl" sz="quarter" idx="23"/>
          </p:nvPr>
        </p:nvSpPr>
        <p:spPr>
          <a:xfrm>
            <a:off x="2171700" y="1628776"/>
            <a:ext cx="8964613" cy="4140200"/>
          </a:xfrm>
          <a:prstGeom prst="rect">
            <a:avLst/>
          </a:prstGeom>
        </p:spPr>
        <p:txBody>
          <a:bodyPr/>
          <a:lstStyle>
            <a:lvl1pPr>
              <a:defRPr sz="180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5"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3753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491176"/>
            <a:ext cx="8964611" cy="32778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177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 Placeholder 19"/>
          <p:cNvSpPr>
            <a:spLocks noGrp="1"/>
          </p:cNvSpPr>
          <p:nvPr>
            <p:ph type="body" sz="quarter" idx="11" hasCustomPrompt="1"/>
          </p:nvPr>
        </p:nvSpPr>
        <p:spPr>
          <a:xfrm>
            <a:off x="982403" y="4797922"/>
            <a:ext cx="10159444" cy="1497947"/>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050" b="1" cap="all" baseline="0">
                <a:solidFill>
                  <a:schemeClr val="accent4"/>
                </a:solidFill>
                <a:latin typeface="Verdana" charset="0"/>
              </a:defRPr>
            </a:lvl1pPr>
            <a:lvl2pPr marL="0" indent="0">
              <a:spcBef>
                <a:spcPts val="1000"/>
              </a:spcBef>
              <a:buFontTx/>
              <a:buNone/>
              <a:defRPr sz="1600" b="0">
                <a:solidFill>
                  <a:schemeClr val="accent2"/>
                </a:solidFill>
              </a:defRPr>
            </a:lvl2pPr>
          </a:lstStyle>
          <a:p>
            <a:r>
              <a:rPr lang="et-EE" altLang="en-US" sz="2900" dirty="0">
                <a:solidFill>
                  <a:schemeClr val="tx2"/>
                </a:solidFill>
              </a:rPr>
              <a:t>INTERMEDIATE SLIDE</a:t>
            </a:r>
          </a:p>
          <a:p>
            <a:r>
              <a:rPr lang="et-EE" altLang="en-US" sz="2900" dirty="0">
                <a:solidFill>
                  <a:schemeClr val="accent4"/>
                </a:solidFill>
              </a:rPr>
              <a:t>ON TWO OR THREE</a:t>
            </a:r>
          </a:p>
          <a:p>
            <a:r>
              <a:rPr lang="et-EE" altLang="en-US" sz="2900" dirty="0">
                <a:solidFill>
                  <a:schemeClr val="accent4"/>
                </a:solidFill>
              </a:rPr>
              <a:t>LINES IF NECESSARY</a:t>
            </a:r>
            <a:endParaRPr lang="en-US" altLang="en-US" sz="2900" dirty="0">
              <a:solidFill>
                <a:schemeClr val="accent1"/>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1907952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94331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600" b="0" cap="none" dirty="0">
                <a:solidFill>
                  <a:schemeClr val="accent2"/>
                </a:solidFill>
              </a:rPr>
              <a:t>Kopli 101</a:t>
            </a:r>
            <a:r>
              <a:rPr lang="en-US" altLang="en-US" sz="1600" b="0" cap="none" dirty="0">
                <a:solidFill>
                  <a:schemeClr val="accent2"/>
                </a:solidFill>
              </a:rPr>
              <a:t>, 11712 Tallinn</a:t>
            </a:r>
            <a:r>
              <a:rPr lang="et-EE" altLang="en-US" sz="1600" b="0" cap="none" dirty="0">
                <a:solidFill>
                  <a:schemeClr val="accent2"/>
                </a:solidFill>
              </a:rPr>
              <a:t> / Tallinna 9, 93811 Kuressaare</a:t>
            </a:r>
          </a:p>
          <a:p>
            <a:pPr>
              <a:spcBef>
                <a:spcPts val="400"/>
              </a:spcBef>
            </a:pPr>
            <a:r>
              <a:rPr lang="et-EE" altLang="en-US" sz="1600" b="0" cap="none" dirty="0">
                <a:solidFill>
                  <a:schemeClr val="accent2"/>
                </a:solidFill>
              </a:rPr>
              <a:t>Tel 613 5500</a:t>
            </a:r>
            <a:endParaRPr lang="en-US" altLang="en-US" sz="1600" cap="none" dirty="0">
              <a:solidFill>
                <a:schemeClr val="accent2"/>
              </a:solidFill>
            </a:endParaRPr>
          </a:p>
          <a:p>
            <a:pPr>
              <a:spcBef>
                <a:spcPts val="400"/>
              </a:spcBef>
            </a:pPr>
            <a:r>
              <a:rPr lang="en-US" altLang="en-US" sz="1600" cap="none" dirty="0">
                <a:solidFill>
                  <a:schemeClr val="accent2"/>
                </a:solidFill>
                <a:latin typeface="Verdana" panose="020B0604030504040204" pitchFamily="34" charset="0"/>
              </a:rPr>
              <a:t>t</a:t>
            </a:r>
            <a:r>
              <a:rPr lang="et-EE" altLang="en-US" sz="1600" cap="none" dirty="0" err="1">
                <a:solidFill>
                  <a:schemeClr val="accent2"/>
                </a:solidFill>
                <a:latin typeface="Verdana" panose="020B0604030504040204" pitchFamily="34" charset="0"/>
              </a:rPr>
              <a:t>altech</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ee</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mereakadeemia</a:t>
            </a:r>
            <a:endParaRPr lang="en-US" altLang="en-US" sz="160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1094573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2" y="274641"/>
            <a:ext cx="10242021" cy="701731"/>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2" y="1258530"/>
            <a:ext cx="10242021" cy="516271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242530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1067872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2"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3"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182" indent="0" algn="ctr">
              <a:buNone/>
              <a:defRPr sz="2400"/>
            </a:lvl2pPr>
            <a:lvl3pPr marL="914363" indent="0" algn="ctr">
              <a:buNone/>
              <a:defRPr sz="2400"/>
            </a:lvl3pPr>
            <a:lvl4pPr marL="1371545" indent="0" algn="ctr">
              <a:buNone/>
              <a:defRPr sz="2000"/>
            </a:lvl4pPr>
            <a:lvl5pPr marL="1828727" indent="0" algn="ctr">
              <a:buNone/>
              <a:defRPr sz="2000"/>
            </a:lvl5pPr>
            <a:lvl6pPr marL="2285909" indent="0" algn="ctr">
              <a:buNone/>
              <a:defRPr sz="2000"/>
            </a:lvl6pPr>
            <a:lvl7pPr marL="2743090" indent="0" algn="ctr">
              <a:buNone/>
              <a:defRPr sz="2000"/>
            </a:lvl7pPr>
            <a:lvl8pPr marL="3200272" indent="0" algn="ctr">
              <a:buNone/>
              <a:defRPr sz="2000"/>
            </a:lvl8pPr>
            <a:lvl9pPr marL="3657454"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4"/>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5" y="3373515"/>
            <a:ext cx="4323426" cy="1008926"/>
          </a:xfrm>
        </p:spPr>
        <p:txBody>
          <a:bodyPr lIns="91440" rIns="91440">
            <a:noAutofit/>
          </a:bodyPr>
          <a:lstStyle>
            <a:lvl1pPr marL="0" indent="0">
              <a:buNone/>
              <a:defRPr sz="6000" b="1">
                <a:solidFill>
                  <a:schemeClr val="tx2"/>
                </a:solidFill>
              </a:defRPr>
            </a:lvl1pPr>
            <a:lvl2pPr marL="201160" indent="0">
              <a:buNone/>
              <a:defRPr/>
            </a:lvl2pPr>
            <a:lvl3pPr marL="384033" indent="0">
              <a:buNone/>
              <a:defRPr/>
            </a:lvl3pPr>
            <a:lvl4pPr marL="566906" indent="0">
              <a:buNone/>
              <a:defRPr/>
            </a:lvl4pPr>
            <a:lvl5pPr marL="74977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485776" y="6352256"/>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a:t>CSP002: Human Factors in Cybersecurity</a:t>
            </a:r>
          </a:p>
        </p:txBody>
      </p:sp>
      <p:pic>
        <p:nvPicPr>
          <p:cNvPr id="5" name="Picture 8" descr="Tallinn University of Technology - Wikipedia">
            <a:extLst>
              <a:ext uri="{FF2B5EF4-FFF2-40B4-BE49-F238E27FC236}">
                <a16:creationId xmlns:a16="http://schemas.microsoft.com/office/drawing/2014/main" id="{5B37B469-D554-F1A3-1C42-171DE3854F4B}"/>
              </a:ext>
            </a:extLst>
          </p:cNvPr>
          <p:cNvPicPr>
            <a:picLocks noChangeAspect="1" noChangeArrowheads="1"/>
          </p:cNvPicPr>
          <p:nvPr userDrawn="1"/>
        </p:nvPicPr>
        <p:blipFill rotWithShape="1">
          <a:blip r:embed="rId4"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D3008FC-8A14-8DEF-DD0F-A51B8868BE28}"/>
              </a:ext>
            </a:extLst>
          </p:cNvPr>
          <p:cNvGrpSpPr/>
          <p:nvPr userDrawn="1"/>
        </p:nvGrpSpPr>
        <p:grpSpPr>
          <a:xfrm>
            <a:off x="4222680" y="6266433"/>
            <a:ext cx="2591913" cy="481557"/>
            <a:chOff x="5179092" y="5483822"/>
            <a:chExt cx="3294001" cy="612000"/>
          </a:xfrm>
        </p:grpSpPr>
        <p:pic>
          <p:nvPicPr>
            <p:cNvPr id="7" name="Picture 6">
              <a:extLst>
                <a:ext uri="{FF2B5EF4-FFF2-40B4-BE49-F238E27FC236}">
                  <a16:creationId xmlns:a16="http://schemas.microsoft.com/office/drawing/2014/main" id="{8BDE740F-37C0-6100-A4A4-A3D7D77B12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1A0754E-ACFD-0F99-55AB-3FE4127AFC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495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tel, tekst og utklipp">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endParaRPr lang="nb-NO"/>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lipArt Placeholder 3"/>
          <p:cNvSpPr>
            <a:spLocks noGrp="1"/>
          </p:cNvSpPr>
          <p:nvPr>
            <p:ph type="clipArt" sz="half" idx="2"/>
          </p:nvPr>
        </p:nvSpPr>
        <p:spPr>
          <a:xfrm>
            <a:off x="6197600" y="1719263"/>
            <a:ext cx="5384800" cy="4411662"/>
          </a:xfrm>
        </p:spPr>
        <p:txBody>
          <a:bodyPr/>
          <a:lstStyle/>
          <a:p>
            <a:pPr lvl="0"/>
            <a:r>
              <a:rPr lang="en-US" noProof="0"/>
              <a:t>Click icon to add online image</a:t>
            </a:r>
            <a:endParaRPr lang="nb-NO" noProof="0"/>
          </a:p>
        </p:txBody>
      </p:sp>
      <p:sp>
        <p:nvSpPr>
          <p:cNvPr id="5" name="Rectangle 5"/>
          <p:cNvSpPr>
            <a:spLocks noGrp="1" noChangeArrowheads="1"/>
          </p:cNvSpPr>
          <p:nvPr>
            <p:ph type="dt" sz="half" idx="10"/>
          </p:nvPr>
        </p:nvSpPr>
        <p:spPr>
          <a:ln/>
        </p:spPr>
        <p:txBody>
          <a:bodyPr/>
          <a:lstStyle>
            <a:lvl1pPr>
              <a:defRPr/>
            </a:lvl1pPr>
          </a:lstStyle>
          <a:p>
            <a:fld id="{0E91287F-08D8-4CD3-8C3E-1ABD7DA00DD6}" type="datetimeFigureOut">
              <a:rPr lang="en-GB" smtClean="0"/>
              <a:t>08/09/2024</a:t>
            </a:fld>
            <a:endParaRPr lang="en-GB"/>
          </a:p>
        </p:txBody>
      </p:sp>
      <p:sp>
        <p:nvSpPr>
          <p:cNvPr id="6" name="Rectangle 6"/>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fld id="{6F609ECE-A72F-4C46-8953-F5851AFA089B}" type="slidenum">
              <a:rPr lang="en-GB" smtClean="0"/>
              <a:t>‹#›</a:t>
            </a:fld>
            <a:endParaRPr lang="en-GB"/>
          </a:p>
        </p:txBody>
      </p:sp>
    </p:spTree>
    <p:extLst>
      <p:ext uri="{BB962C8B-B14F-4D97-AF65-F5344CB8AC3E}">
        <p14:creationId xmlns:p14="http://schemas.microsoft.com/office/powerpoint/2010/main" val="372840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4037005797"/>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chemeClr val="accent4"/>
              </a:buClr>
              <a:buFont typeface="Wingdings" panose="05000000000000000000" pitchFamily="2" charset="2"/>
              <a:buChar char="§"/>
              <a:defRPr sz="1800" baseline="0">
                <a:solidFill>
                  <a:srgbClr val="332B60"/>
                </a:solidFill>
                <a:latin typeface="Verdana" charset="0"/>
              </a:defRPr>
            </a:lvl1pPr>
            <a:lvl2pPr marL="742950" indent="-28575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731482"/>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1234125844"/>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1219-8631-427B-8A17-1367A6A6AA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50E20C5-C1C0-499E-B7C6-6C2600E6F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275292-D41F-4E42-8F94-7A1DA66DA1B0}"/>
              </a:ext>
            </a:extLst>
          </p:cNvPr>
          <p:cNvSpPr>
            <a:spLocks noGrp="1"/>
          </p:cNvSpPr>
          <p:nvPr>
            <p:ph type="dt" sz="half" idx="10"/>
          </p:nvPr>
        </p:nvSpPr>
        <p:spPr/>
        <p:txBody>
          <a:bodyPr/>
          <a:lstStyle/>
          <a:p>
            <a:fld id="{A9EB906E-B0C1-4DA3-8BC7-2B2086BE024D}" type="datetimeFigureOut">
              <a:rPr lang="nb-NO" smtClean="0"/>
              <a:t>08.09.2024</a:t>
            </a:fld>
            <a:endParaRPr lang="nb-NO"/>
          </a:p>
        </p:txBody>
      </p:sp>
      <p:sp>
        <p:nvSpPr>
          <p:cNvPr id="5" name="Footer Placeholder 4">
            <a:extLst>
              <a:ext uri="{FF2B5EF4-FFF2-40B4-BE49-F238E27FC236}">
                <a16:creationId xmlns:a16="http://schemas.microsoft.com/office/drawing/2014/main" id="{87131DB1-8FF0-4F29-A0A8-03DFD6D4B2F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C130F7A-47BE-446D-84D0-6F8F8D7271DB}"/>
              </a:ext>
            </a:extLst>
          </p:cNvPr>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3415755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1408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10274"/>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pic>
        <p:nvPicPr>
          <p:cNvPr id="4098" name="Picture 2" descr="Tallinn University of Technology (TalTech) - EEVR">
            <a:extLst>
              <a:ext uri="{FF2B5EF4-FFF2-40B4-BE49-F238E27FC236}">
                <a16:creationId xmlns:a16="http://schemas.microsoft.com/office/drawing/2014/main" id="{E6F61CF2-A6F1-EF68-09A9-E39543C15259}"/>
              </a:ext>
            </a:extLst>
          </p:cNvPr>
          <p:cNvPicPr>
            <a:picLocks noChangeAspect="1" noChangeArrowheads="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bwMode="auto">
          <a:xfrm>
            <a:off x="11134811" y="6266421"/>
            <a:ext cx="1057189" cy="5915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9408B97-79BF-50EA-79E7-0D5D70D39006}"/>
              </a:ext>
            </a:extLst>
          </p:cNvPr>
          <p:cNvGrpSpPr/>
          <p:nvPr userDrawn="1"/>
        </p:nvGrpSpPr>
        <p:grpSpPr>
          <a:xfrm>
            <a:off x="4222680" y="6266433"/>
            <a:ext cx="2591913" cy="481557"/>
            <a:chOff x="5179092" y="5483822"/>
            <a:chExt cx="3294001" cy="612000"/>
          </a:xfrm>
        </p:grpSpPr>
        <p:pic>
          <p:nvPicPr>
            <p:cNvPr id="4" name="Picture 3">
              <a:extLst>
                <a:ext uri="{FF2B5EF4-FFF2-40B4-BE49-F238E27FC236}">
                  <a16:creationId xmlns:a16="http://schemas.microsoft.com/office/drawing/2014/main" id="{FC07EA70-B4E9-2470-7B4B-CB4AA9936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3EC4FFD-54E9-EF59-4DB0-F0D6E5B6C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0744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D6E9D413-FB9F-4AE0-9677-AAAB45A1390C}"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grpSp>
    </p:spTree>
    <p:extLst>
      <p:ext uri="{BB962C8B-B14F-4D97-AF65-F5344CB8AC3E}">
        <p14:creationId xmlns:p14="http://schemas.microsoft.com/office/powerpoint/2010/main" val="387218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046472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en-US"/>
              <a:t>Click icon to add picture</a:t>
            </a:r>
            <a:endParaRPr lang="en-GB"/>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en-US"/>
              <a:t>Click icon to add picture</a:t>
            </a:r>
            <a:endParaRPr lang="en-GB"/>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en-US"/>
              <a:t>Click icon to add picture</a:t>
            </a:r>
            <a:endParaRPr lang="en-GB"/>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6C10DF6F-1698-47A7-B01E-3B4466A1D8DC}"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Tree>
    <p:extLst>
      <p:ext uri="{BB962C8B-B14F-4D97-AF65-F5344CB8AC3E}">
        <p14:creationId xmlns:p14="http://schemas.microsoft.com/office/powerpoint/2010/main" val="34952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n-US"/>
              <a:t>Click icon to add picture</a:t>
            </a:r>
            <a:endParaRPr lang="en-GB"/>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fld id="{92D49A0D-5E73-402A-B9EE-3805B47A5707}" type="datetime1">
              <a:rPr lang="en-US" smtClean="0"/>
              <a:t>9/8/2024</a:t>
            </a:fld>
            <a:endParaRPr lang="en-GB"/>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n-GB" smtClean="0"/>
              <a:t>‹#›</a:t>
            </a:fld>
            <a:endParaRPr lang="en-GB"/>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n-US" dirty="0"/>
              <a:t>Click to edit Master title style</a:t>
            </a:r>
            <a:endParaRPr lang="en-GB"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pic>
        <p:nvPicPr>
          <p:cNvPr id="2050" name="Picture 2" descr="Tallinn University of Technology (TalTech) - EEVR">
            <a:extLst>
              <a:ext uri="{FF2B5EF4-FFF2-40B4-BE49-F238E27FC236}">
                <a16:creationId xmlns:a16="http://schemas.microsoft.com/office/drawing/2014/main" id="{4C6D3DF2-BDE5-46EE-7C83-B92456A7F5BF}"/>
              </a:ext>
            </a:extLst>
          </p:cNvPr>
          <p:cNvPicPr>
            <a:picLocks noChangeAspect="1" noChangeArrowheads="1"/>
          </p:cNvPicPr>
          <p:nvPr userDrawn="1"/>
        </p:nvPicPr>
        <p:blipFill>
          <a:blip r:embed="rId2" cstate="email">
            <a:alphaModFix amt="32000"/>
            <a:extLst>
              <a:ext uri="{28A0092B-C50C-407E-A947-70E740481C1C}">
                <a14:useLocalDpi xmlns:a14="http://schemas.microsoft.com/office/drawing/2010/main"/>
              </a:ext>
            </a:extLst>
          </a:blip>
          <a:srcRect/>
          <a:stretch>
            <a:fillRect/>
          </a:stretch>
        </p:blipFill>
        <p:spPr bwMode="auto">
          <a:xfrm>
            <a:off x="11231472" y="6320510"/>
            <a:ext cx="960528" cy="5374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B7AA710-BAFF-49A5-E10B-6598600736FB}"/>
              </a:ext>
            </a:extLst>
          </p:cNvPr>
          <p:cNvGrpSpPr/>
          <p:nvPr userDrawn="1"/>
        </p:nvGrpSpPr>
        <p:grpSpPr>
          <a:xfrm>
            <a:off x="5013789" y="6343377"/>
            <a:ext cx="2591913" cy="481557"/>
            <a:chOff x="5179092" y="5483822"/>
            <a:chExt cx="3294001" cy="612000"/>
          </a:xfrm>
        </p:grpSpPr>
        <p:pic>
          <p:nvPicPr>
            <p:cNvPr id="3" name="Picture 2">
              <a:extLst>
                <a:ext uri="{FF2B5EF4-FFF2-40B4-BE49-F238E27FC236}">
                  <a16:creationId xmlns:a16="http://schemas.microsoft.com/office/drawing/2014/main" id="{39E77F33-0649-7038-5F06-D63A9BAFE6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21D286F-F9C8-2A7E-C9D6-6AFDB44F1E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5691023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en-US"/>
              <a:t>Click to edit Master title style</a:t>
            </a:r>
            <a:endParaRPr lang="en-GB" dirty="0"/>
          </a:p>
        </p:txBody>
      </p:sp>
      <p:pic>
        <p:nvPicPr>
          <p:cNvPr id="3074" name="Picture 2" descr="Tallinn University of Technology (TalTech) - EEVR">
            <a:extLst>
              <a:ext uri="{FF2B5EF4-FFF2-40B4-BE49-F238E27FC236}">
                <a16:creationId xmlns:a16="http://schemas.microsoft.com/office/drawing/2014/main" id="{E0795751-0FA6-A5E3-CDCE-7CDF8B4C0C40}"/>
              </a:ext>
            </a:extLst>
          </p:cNvPr>
          <p:cNvPicPr>
            <a:picLocks noChangeAspect="1" noChangeArrowheads="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bwMode="auto">
          <a:xfrm>
            <a:off x="11134811" y="6266421"/>
            <a:ext cx="1057189" cy="59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6402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fld id="{14119E25-47CF-4E33-A878-E80A56ABAC07}" type="datetime1">
              <a:rPr lang="en-US" smtClean="0"/>
              <a:t>9/8/2024</a:t>
            </a:fld>
            <a:endParaRPr lang="en-GB"/>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645326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504F8FFB-718E-4923-858A-7AB3E714D7BF}"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063511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fld id="{1F91401E-6871-4452-A4BC-B37E908DCA80}" type="datetime1">
              <a:rPr lang="en-US" smtClean="0"/>
              <a:t>9/8/2024</a:t>
            </a:fld>
            <a:endParaRPr lang="en-GB"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959494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GB" sz="1400" b="0" cap="all" spc="200" baseline="0" dirty="0">
                <a:solidFill>
                  <a:schemeClr val="tx1"/>
                </a:solidFill>
              </a:defRPr>
            </a:lvl1pPr>
          </a:lstStyle>
          <a:p>
            <a:pPr marL="228600" lvl="0" indent="-228600" rtl="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fld id="{E83E2D21-9A4A-428C-A419-F3C3CCDD2AED}" type="datetime1">
              <a:rPr lang="en-US" smtClean="0"/>
              <a:t>9/8/2024</a:t>
            </a:fld>
            <a:endParaRPr lang="en-GB"/>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003090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71339E7F-D575-49E4-BBE0-AD05415DE55F}" type="datetime1">
              <a:rPr lang="en-US" smtClean="0"/>
              <a:t>9/8/2024</a:t>
            </a:fld>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007762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US"/>
              <a:t>Click to edit Master title style</a:t>
            </a:r>
            <a:endParaRPr lang="en-GB"/>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US"/>
              <a:t>Click icon to add picture</a:t>
            </a:r>
            <a:endParaRPr lang="en-GB"/>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1710B571-46F5-48D1-A6D3-9D250625009A}"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250862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en-US"/>
              <a:t>Click to edit Master title style</a:t>
            </a:r>
            <a:endParaRPr lang="en-GB"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en-US"/>
              <a:t>Click icon to add picture</a:t>
            </a:r>
            <a:endParaRPr lang="en-GB"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en-US"/>
              <a:t>Click icon to add picture</a:t>
            </a:r>
            <a:endParaRPr lang="en-GB"/>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fld id="{6F55DB3D-5A60-4760-9E48-B9405467A70D}" type="datetime1">
              <a:rPr lang="en-US" smtClean="0"/>
              <a:t>9/8/2024</a:t>
            </a:fld>
            <a:endParaRPr lang="en-GB"/>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161060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660163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en-US"/>
              <a:t>Click to edit Master title style</a:t>
            </a:r>
            <a:endParaRPr lang="en-GB"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n-GB"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85EBC166-A756-44D2-BD3B-0FC93EAADE3D}" type="datetime1">
              <a:rPr lang="en-US" smtClean="0"/>
              <a:t>9/8/2024</a:t>
            </a:fld>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2717384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fld id="{E5381644-D3A0-4A58-B3D1-5684ECCC33B5}" type="datetime1">
              <a:rPr lang="en-US" smtClean="0"/>
              <a:t>9/8/2024</a:t>
            </a:fld>
            <a:endParaRPr lang="en-GB"/>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271423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FBAEAB44-D365-408C-893D-A6074C9AC28A}"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214545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fld id="{52231DAA-2987-4B50-A8DC-A281581E6A1C}" type="datetime1">
              <a:rPr lang="en-US" smtClean="0"/>
              <a:t>9/8/2024</a:t>
            </a:fld>
            <a:endParaRPr lang="en-GB"/>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752549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3"/>
        <p:cNvGrpSpPr/>
        <p:nvPr/>
      </p:nvGrpSpPr>
      <p:grpSpPr>
        <a:xfrm>
          <a:off x="0" y="0"/>
          <a:ext cx="0" cy="0"/>
          <a:chOff x="0" y="0"/>
          <a:chExt cx="0" cy="0"/>
        </a:xfrm>
      </p:grpSpPr>
      <p:sp>
        <p:nvSpPr>
          <p:cNvPr id="24" name="Google Shape;24;p5"/>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title"/>
          </p:nvPr>
        </p:nvSpPr>
        <p:spPr>
          <a:xfrm>
            <a:off x="415600" y="1869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200"/>
              <a:buNone/>
              <a:defRPr sz="2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927033"/>
            <a:ext cx="11360800" cy="45552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2297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513601"/>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5"/>
                </a:solidFill>
                <a:latin typeface="Verdana" charset="0"/>
              </a:defRPr>
            </a:lvl1pPr>
          </a:lstStyle>
          <a:p>
            <a:r>
              <a:rPr lang="et-EE" sz="3600" dirty="0" err="1"/>
              <a:t>Presentation</a:t>
            </a:r>
            <a:r>
              <a:rPr lang="et-EE" sz="3600" dirty="0"/>
              <a:t> TITLE</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err="1"/>
              <a:t>First</a:t>
            </a:r>
            <a:r>
              <a:rPr lang="et-EE" sz="1800" dirty="0"/>
              <a:t> </a:t>
            </a:r>
            <a:r>
              <a:rPr lang="et-EE" sz="1800" dirty="0" err="1"/>
              <a:t>Name</a:t>
            </a:r>
            <a:r>
              <a:rPr lang="et-EE" sz="1800" dirty="0"/>
              <a:t> Last </a:t>
            </a:r>
            <a:r>
              <a:rPr lang="et-EE" sz="1800" dirty="0" err="1"/>
              <a:t>Name</a:t>
            </a:r>
            <a:br>
              <a:rPr lang="et-EE" sz="1800" dirty="0"/>
            </a:br>
            <a:r>
              <a:rPr lang="et-EE" sz="1800" dirty="0" err="1"/>
              <a:t>Name</a:t>
            </a:r>
            <a:r>
              <a:rPr lang="et-EE" sz="1800" dirty="0"/>
              <a:t> of </a:t>
            </a:r>
            <a:r>
              <a:rPr lang="et-EE" sz="1800" dirty="0" err="1"/>
              <a:t>Faculty</a:t>
            </a:r>
            <a:r>
              <a:rPr lang="et-EE" sz="1800" dirty="0"/>
              <a:t> / </a:t>
            </a:r>
            <a:r>
              <a:rPr lang="et-EE" sz="1800" dirty="0" err="1"/>
              <a:t>Institute</a:t>
            </a:r>
            <a:endParaRPr lang="et-EE" sz="1800" dirty="0"/>
          </a:p>
          <a:p>
            <a:pPr>
              <a:lnSpc>
                <a:spcPct val="100000"/>
              </a:lnSpc>
              <a:spcBef>
                <a:spcPts val="0"/>
              </a:spcBef>
            </a:pPr>
            <a:r>
              <a:rPr lang="en-US" sz="1800" dirty="0"/>
              <a:t>Estonian Maritime Academy</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a:solidFill>
                  <a:srgbClr val="332B60"/>
                </a:solidFill>
                <a:latin typeface="+mn-lt"/>
              </a:rPr>
              <a:t>DD.MM.YYYY</a:t>
            </a:r>
          </a:p>
        </p:txBody>
      </p:sp>
      <p:sp>
        <p:nvSpPr>
          <p:cNvPr id="16" name="Text Placeholder 17"/>
          <p:cNvSpPr>
            <a:spLocks noGrp="1"/>
          </p:cNvSpPr>
          <p:nvPr>
            <p:ph type="body" sz="quarter" idx="14" hasCustomPrompt="1"/>
          </p:nvPr>
        </p:nvSpPr>
        <p:spPr>
          <a:xfrm>
            <a:off x="942276" y="4961733"/>
            <a:ext cx="8892396" cy="481427"/>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ln>
                  <a:noFill/>
                </a:ln>
                <a:solidFill>
                  <a:schemeClr val="accent4"/>
                </a:solidFill>
                <a:latin typeface="Verdana" charset="0"/>
              </a:defRPr>
            </a:lvl1pPr>
          </a:lstStyle>
          <a:p>
            <a:r>
              <a:rPr lang="et-EE" sz="3600" dirty="0">
                <a:solidFill>
                  <a:schemeClr val="accent4"/>
                </a:solidFill>
              </a:rPr>
              <a:t>ON TWO LINES IF NECESSARY</a:t>
            </a:r>
            <a:endParaRPr lang="et-EE" sz="3600" dirty="0">
              <a:solidFill>
                <a:schemeClr val="accent1"/>
              </a:solidFill>
            </a:endParaRPr>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108297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1167120364"/>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chemeClr val="accent4"/>
              </a:buClr>
              <a:buFont typeface="Wingdings" panose="05000000000000000000" pitchFamily="2" charset="2"/>
              <a:buChar char="§"/>
              <a:defRPr sz="1800" baseline="0">
                <a:solidFill>
                  <a:srgbClr val="332B60"/>
                </a:solidFill>
                <a:latin typeface="Verdana" charset="0"/>
              </a:defRPr>
            </a:lvl1pPr>
            <a:lvl2pPr marL="742950" indent="-28575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284069"/>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196270"/>
            <a:ext cx="8964613" cy="3572706"/>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10280"/>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344777335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innhold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lassholder for dato 4"/>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Plassholder for lysbildenummer 6"/>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2978442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t-EE" dirty="0"/>
              <a:t>INTERMEDIATE SLIDE</a:t>
            </a:r>
          </a:p>
          <a:p>
            <a:pPr lvl="0"/>
            <a:r>
              <a:rPr lang="et-EE" dirty="0"/>
              <a:t>ON TWO LINES IF NECESSARY</a:t>
            </a:r>
            <a:endParaRPr lang="en-US" dirty="0"/>
          </a:p>
        </p:txBody>
      </p:sp>
      <p:sp>
        <p:nvSpPr>
          <p:cNvPr id="20" name="Picture Placeholder 19"/>
          <p:cNvSpPr>
            <a:spLocks noGrp="1"/>
          </p:cNvSpPr>
          <p:nvPr>
            <p:ph type="pic" sz="quarter" idx="17"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8"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3572853390"/>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89"/>
            <a:ext cx="4351731"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0" name="Text Placeholder 11"/>
          <p:cNvSpPr>
            <a:spLocks noGrp="1"/>
          </p:cNvSpPr>
          <p:nvPr>
            <p:ph type="body" sz="quarter" idx="21" hasCustomPrompt="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Chart Placeholder 2"/>
          <p:cNvSpPr>
            <a:spLocks noGrp="1"/>
          </p:cNvSpPr>
          <p:nvPr>
            <p:ph type="chart" sz="quarter" idx="22" hasCustomPrompt="1"/>
          </p:nvPr>
        </p:nvSpPr>
        <p:spPr>
          <a:xfrm>
            <a:off x="2171701" y="1628776"/>
            <a:ext cx="4351338" cy="333633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Tree>
    <p:extLst>
      <p:ext uri="{BB962C8B-B14F-4D97-AF65-F5344CB8AC3E}">
        <p14:creationId xmlns:p14="http://schemas.microsoft.com/office/powerpoint/2010/main" val="1673313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171700" y="549276"/>
            <a:ext cx="5109317"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0" name="Picture Placeholder 19"/>
          <p:cNvSpPr>
            <a:spLocks noGrp="1"/>
          </p:cNvSpPr>
          <p:nvPr>
            <p:ph type="pic" sz="quarter" idx="19" hasCustomPrompt="1"/>
          </p:nvPr>
        </p:nvSpPr>
        <p:spPr>
          <a:xfrm>
            <a:off x="7511753" y="3459344"/>
            <a:ext cx="3624561" cy="23096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1" name="Picture Placeholder 19"/>
          <p:cNvSpPr>
            <a:spLocks noGrp="1"/>
          </p:cNvSpPr>
          <p:nvPr>
            <p:ph type="pic" sz="quarter" idx="20" hasCustomPrompt="1"/>
          </p:nvPr>
        </p:nvSpPr>
        <p:spPr>
          <a:xfrm>
            <a:off x="7511753" y="549275"/>
            <a:ext cx="3624561" cy="2709564"/>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83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t-EE" dirty="0"/>
              <a:t>INTERMEDIATE SLIDE</a:t>
            </a:r>
          </a:p>
          <a:p>
            <a:pPr lvl="0"/>
            <a:r>
              <a:rPr lang="et-EE" dirty="0"/>
              <a:t>ON TWO LINES IF NECESSARY</a:t>
            </a:r>
            <a:endParaRPr lang="en-US" dirty="0"/>
          </a:p>
        </p:txBody>
      </p:sp>
      <p:sp>
        <p:nvSpPr>
          <p:cNvPr id="7" name="Table Placeholder 6"/>
          <p:cNvSpPr>
            <a:spLocks noGrp="1"/>
          </p:cNvSpPr>
          <p:nvPr>
            <p:ph type="tbl" sz="quarter" idx="23"/>
          </p:nvPr>
        </p:nvSpPr>
        <p:spPr>
          <a:xfrm>
            <a:off x="2171700" y="1628776"/>
            <a:ext cx="8964613" cy="4140200"/>
          </a:xfrm>
          <a:prstGeom prst="rect">
            <a:avLst/>
          </a:prstGeom>
        </p:spPr>
        <p:txBody>
          <a:bodyPr/>
          <a:lstStyle>
            <a:lvl1pPr>
              <a:defRPr sz="180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5"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92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491176"/>
            <a:ext cx="8964611" cy="32778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840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 Placeholder 19"/>
          <p:cNvSpPr>
            <a:spLocks noGrp="1"/>
          </p:cNvSpPr>
          <p:nvPr>
            <p:ph type="body" sz="quarter" idx="11" hasCustomPrompt="1"/>
          </p:nvPr>
        </p:nvSpPr>
        <p:spPr>
          <a:xfrm>
            <a:off x="982403" y="4797922"/>
            <a:ext cx="10159444" cy="1497947"/>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050" b="1" cap="all" baseline="0">
                <a:solidFill>
                  <a:schemeClr val="accent4"/>
                </a:solidFill>
                <a:latin typeface="Verdana" charset="0"/>
              </a:defRPr>
            </a:lvl1pPr>
            <a:lvl2pPr marL="0" indent="0">
              <a:spcBef>
                <a:spcPts val="1000"/>
              </a:spcBef>
              <a:buFontTx/>
              <a:buNone/>
              <a:defRPr sz="1600" b="0">
                <a:solidFill>
                  <a:schemeClr val="accent2"/>
                </a:solidFill>
              </a:defRPr>
            </a:lvl2pPr>
          </a:lstStyle>
          <a:p>
            <a:r>
              <a:rPr lang="et-EE" altLang="en-US" sz="2900" dirty="0">
                <a:solidFill>
                  <a:schemeClr val="tx2"/>
                </a:solidFill>
              </a:rPr>
              <a:t>INTERMEDIATE SLIDE</a:t>
            </a:r>
          </a:p>
          <a:p>
            <a:r>
              <a:rPr lang="et-EE" altLang="en-US" sz="2900" dirty="0">
                <a:solidFill>
                  <a:schemeClr val="accent4"/>
                </a:solidFill>
              </a:rPr>
              <a:t>ON TWO OR THREE</a:t>
            </a:r>
          </a:p>
          <a:p>
            <a:r>
              <a:rPr lang="et-EE" altLang="en-US" sz="2900" dirty="0">
                <a:solidFill>
                  <a:schemeClr val="accent4"/>
                </a:solidFill>
              </a:rPr>
              <a:t>LINES IF NECESSARY</a:t>
            </a:r>
            <a:endParaRPr lang="en-US" altLang="en-US" sz="2900" dirty="0">
              <a:solidFill>
                <a:schemeClr val="accent1"/>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grpSp>
        <p:nvGrpSpPr>
          <p:cNvPr id="2" name="Group 1">
            <a:extLst>
              <a:ext uri="{FF2B5EF4-FFF2-40B4-BE49-F238E27FC236}">
                <a16:creationId xmlns:a16="http://schemas.microsoft.com/office/drawing/2014/main" id="{654AF089-B36F-E7E7-2AA5-AEA79D8A8A76}"/>
              </a:ext>
            </a:extLst>
          </p:cNvPr>
          <p:cNvGrpSpPr/>
          <p:nvPr userDrawn="1"/>
        </p:nvGrpSpPr>
        <p:grpSpPr>
          <a:xfrm>
            <a:off x="4222680" y="6266433"/>
            <a:ext cx="2591913" cy="481557"/>
            <a:chOff x="5179092" y="5483822"/>
            <a:chExt cx="3294001" cy="612000"/>
          </a:xfrm>
        </p:grpSpPr>
        <p:pic>
          <p:nvPicPr>
            <p:cNvPr id="3" name="Picture 2">
              <a:extLst>
                <a:ext uri="{FF2B5EF4-FFF2-40B4-BE49-F238E27FC236}">
                  <a16:creationId xmlns:a16="http://schemas.microsoft.com/office/drawing/2014/main" id="{522B0DB9-966C-4231-A4EE-25C5FFC55A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839BCCE-5050-AAAA-4917-1DC60685C2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00539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94331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600" b="0" cap="none" dirty="0">
                <a:solidFill>
                  <a:schemeClr val="accent2"/>
                </a:solidFill>
              </a:rPr>
              <a:t>Kopli 101</a:t>
            </a:r>
            <a:r>
              <a:rPr lang="en-US" altLang="en-US" sz="1600" b="0" cap="none" dirty="0">
                <a:solidFill>
                  <a:schemeClr val="accent2"/>
                </a:solidFill>
              </a:rPr>
              <a:t>, 11712 Tallinn</a:t>
            </a:r>
            <a:r>
              <a:rPr lang="et-EE" altLang="en-US" sz="1600" b="0" cap="none" dirty="0">
                <a:solidFill>
                  <a:schemeClr val="accent2"/>
                </a:solidFill>
              </a:rPr>
              <a:t> / Tallinna 9, 93811 Kuressaare</a:t>
            </a:r>
          </a:p>
          <a:p>
            <a:pPr>
              <a:spcBef>
                <a:spcPts val="400"/>
              </a:spcBef>
            </a:pPr>
            <a:r>
              <a:rPr lang="et-EE" altLang="en-US" sz="1600" b="0" cap="none" dirty="0">
                <a:solidFill>
                  <a:schemeClr val="accent2"/>
                </a:solidFill>
              </a:rPr>
              <a:t>Tel 613 5500</a:t>
            </a:r>
            <a:endParaRPr lang="en-US" altLang="en-US" sz="1600" cap="none" dirty="0">
              <a:solidFill>
                <a:schemeClr val="accent2"/>
              </a:solidFill>
            </a:endParaRPr>
          </a:p>
          <a:p>
            <a:pPr>
              <a:spcBef>
                <a:spcPts val="400"/>
              </a:spcBef>
            </a:pPr>
            <a:r>
              <a:rPr lang="en-US" altLang="en-US" sz="1600" cap="none" dirty="0">
                <a:solidFill>
                  <a:schemeClr val="accent2"/>
                </a:solidFill>
                <a:latin typeface="Verdana" panose="020B0604030504040204" pitchFamily="34" charset="0"/>
              </a:rPr>
              <a:t>t</a:t>
            </a:r>
            <a:r>
              <a:rPr lang="et-EE" altLang="en-US" sz="1600" cap="none" dirty="0" err="1">
                <a:solidFill>
                  <a:schemeClr val="accent2"/>
                </a:solidFill>
                <a:latin typeface="Verdana" panose="020B0604030504040204" pitchFamily="34" charset="0"/>
              </a:rPr>
              <a:t>altech</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ee</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mereakadeemia</a:t>
            </a:r>
            <a:endParaRPr lang="en-US" altLang="en-US" sz="160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grpSp>
        <p:nvGrpSpPr>
          <p:cNvPr id="2" name="Group 1">
            <a:extLst>
              <a:ext uri="{FF2B5EF4-FFF2-40B4-BE49-F238E27FC236}">
                <a16:creationId xmlns:a16="http://schemas.microsoft.com/office/drawing/2014/main" id="{BAEFCF7F-2219-CC5D-20C9-087110123B78}"/>
              </a:ext>
            </a:extLst>
          </p:cNvPr>
          <p:cNvGrpSpPr/>
          <p:nvPr userDrawn="1"/>
        </p:nvGrpSpPr>
        <p:grpSpPr>
          <a:xfrm>
            <a:off x="4222680" y="6266433"/>
            <a:ext cx="2591913" cy="481557"/>
            <a:chOff x="5179092" y="5483822"/>
            <a:chExt cx="3294001" cy="612000"/>
          </a:xfrm>
        </p:grpSpPr>
        <p:pic>
          <p:nvPicPr>
            <p:cNvPr id="3" name="Picture 2">
              <a:extLst>
                <a:ext uri="{FF2B5EF4-FFF2-40B4-BE49-F238E27FC236}">
                  <a16:creationId xmlns:a16="http://schemas.microsoft.com/office/drawing/2014/main" id="{17FD6572-452F-3659-A0FE-E100E7005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6852131-A700-4C1E-327A-D31158013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24458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1219-8631-427B-8A17-1367A6A6AA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50E20C5-C1C0-499E-B7C6-6C2600E6F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275292-D41F-4E42-8F94-7A1DA66DA1B0}"/>
              </a:ext>
            </a:extLst>
          </p:cNvPr>
          <p:cNvSpPr>
            <a:spLocks noGrp="1"/>
          </p:cNvSpPr>
          <p:nvPr>
            <p:ph type="dt" sz="half" idx="10"/>
          </p:nvPr>
        </p:nvSpPr>
        <p:spPr/>
        <p:txBody>
          <a:bodyPr/>
          <a:lstStyle/>
          <a:p>
            <a:fld id="{A9EB906E-B0C1-4DA3-8BC7-2B2086BE024D}" type="datetimeFigureOut">
              <a:rPr lang="nb-NO" smtClean="0"/>
              <a:t>08.09.2024</a:t>
            </a:fld>
            <a:endParaRPr lang="nb-NO"/>
          </a:p>
        </p:txBody>
      </p:sp>
      <p:sp>
        <p:nvSpPr>
          <p:cNvPr id="5" name="Footer Placeholder 4">
            <a:extLst>
              <a:ext uri="{FF2B5EF4-FFF2-40B4-BE49-F238E27FC236}">
                <a16:creationId xmlns:a16="http://schemas.microsoft.com/office/drawing/2014/main" id="{87131DB1-8FF0-4F29-A0A8-03DFD6D4B2F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C130F7A-47BE-446D-84D0-6F8F8D7271DB}"/>
              </a:ext>
            </a:extLst>
          </p:cNvPr>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2844540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A9EB906E-B0C1-4DA3-8BC7-2B2086BE024D}" type="datetimeFigureOut">
              <a:rPr lang="nb-NO" smtClean="0"/>
              <a:t>08.09.2024</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1369612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innhold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lassholder for dato 4"/>
          <p:cNvSpPr>
            <a:spLocks noGrp="1"/>
          </p:cNvSpPr>
          <p:nvPr>
            <p:ph type="dt" sz="half" idx="10"/>
          </p:nvPr>
        </p:nvSpPr>
        <p:spPr/>
        <p:txBody>
          <a:bodyPr/>
          <a:lstStyle/>
          <a:p>
            <a:fld id="{A9EB906E-B0C1-4DA3-8BC7-2B2086BE024D}" type="datetimeFigureOut">
              <a:rPr lang="nb-NO" smtClean="0"/>
              <a:t>08.09.2024</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305362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lassholder for dato 6"/>
          <p:cNvSpPr>
            <a:spLocks noGrp="1"/>
          </p:cNvSpPr>
          <p:nvPr>
            <p:ph type="dt" sz="half" idx="10"/>
          </p:nvPr>
        </p:nvSpPr>
        <p:spPr/>
        <p:txBody>
          <a:bodyPr/>
          <a:lstStyle/>
          <a:p>
            <a:fld id="{0E91287F-08D8-4CD3-8C3E-1ABD7DA00DD6}" type="datetimeFigureOut">
              <a:rPr lang="en-GB" smtClean="0"/>
              <a:t>08/09/2024</a:t>
            </a:fld>
            <a:endParaRPr lang="en-GB"/>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Plassholder for lysbildenummer 8"/>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4082889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A8184-B05F-48F2-B42D-C697C9CB46D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E9799D7-C96D-4987-9035-95073CB11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3E86B5C-D830-4D0A-B8B0-95344DB61BF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C1559B9-66F1-4E0D-AB4B-6572FD0C7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7595575-6066-4D72-AE06-D56AC5C5763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229E621-1199-482B-BC4A-96F3E5009CFD}"/>
              </a:ext>
            </a:extLst>
          </p:cNvPr>
          <p:cNvSpPr>
            <a:spLocks noGrp="1"/>
          </p:cNvSpPr>
          <p:nvPr>
            <p:ph type="dt" sz="half" idx="10"/>
          </p:nvPr>
        </p:nvSpPr>
        <p:spPr/>
        <p:txBody>
          <a:bodyPr/>
          <a:lstStyle/>
          <a:p>
            <a:fld id="{6EF8DDC5-6E39-49E7-89E2-222F5584D36E}" type="datetimeFigureOut">
              <a:rPr lang="de-DE" smtClean="0"/>
              <a:t>08.09.2024</a:t>
            </a:fld>
            <a:endParaRPr lang="de-DE"/>
          </a:p>
        </p:txBody>
      </p:sp>
      <p:sp>
        <p:nvSpPr>
          <p:cNvPr id="8" name="Fußzeilenplatzhalter 7">
            <a:extLst>
              <a:ext uri="{FF2B5EF4-FFF2-40B4-BE49-F238E27FC236}">
                <a16:creationId xmlns:a16="http://schemas.microsoft.com/office/drawing/2014/main" id="{D7CDBF88-0392-43F8-8D46-E53A65E57AD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98247EA-D478-4EDC-9536-1CA89138D71C}"/>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657241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18" y="0"/>
            <a:ext cx="12192000" cy="1682750"/>
          </a:xfrm>
          <a:prstGeom prst="rect">
            <a:avLst/>
          </a:prstGeom>
        </p:spPr>
      </p:pic>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8297527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20" name="Afbeelding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7395709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4" name="Afbeelding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5713518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pic>
        <p:nvPicPr>
          <p:cNvPr id="15" name="Afbeelding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2626574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pic>
        <p:nvPicPr>
          <p:cNvPr id="13" name="Afbeelding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474582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703851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426559564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822908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45299346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dato 2"/>
          <p:cNvSpPr>
            <a:spLocks noGrp="1"/>
          </p:cNvSpPr>
          <p:nvPr>
            <p:ph type="dt" sz="half" idx="10"/>
          </p:nvPr>
        </p:nvSpPr>
        <p:spPr/>
        <p:txBody>
          <a:bodyPr/>
          <a:lstStyle/>
          <a:p>
            <a:fld id="{0E91287F-08D8-4CD3-8C3E-1ABD7DA00DD6}" type="datetimeFigureOut">
              <a:rPr lang="en-GB" smtClean="0"/>
              <a:t>08/09/2024</a:t>
            </a:fld>
            <a:endParaRPr lang="en-GB"/>
          </a:p>
        </p:txBody>
      </p:sp>
      <p:sp>
        <p:nvSpPr>
          <p:cNvPr id="4" name="Plassholder for bunntekst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Plassholder for lysbildenummer 4"/>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447052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1154230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128948486"/>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65853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809484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794430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2865228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1726262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421433856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83748549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17385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E91287F-08D8-4CD3-8C3E-1ABD7DA00DD6}" type="datetimeFigureOut">
              <a:rPr lang="en-GB" smtClean="0"/>
              <a:t>08/09/2024</a:t>
            </a:fld>
            <a:endParaRPr lang="en-GB"/>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Plassholder for lysbildenummer 3"/>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116218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7532673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73222365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571393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626560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62348119"/>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60741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18392543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4121377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813897164"/>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49626218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ssholder for dato 4"/>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Plassholder for lysbildenummer 6"/>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23990075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4161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Tree>
    <p:extLst>
      <p:ext uri="{BB962C8B-B14F-4D97-AF65-F5344CB8AC3E}">
        <p14:creationId xmlns:p14="http://schemas.microsoft.com/office/powerpoint/2010/main" val="3907387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874551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926490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89955639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850227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89053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632764485"/>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4074880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82200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ssholder for dato 4"/>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Plassholder for lysbildenummer 6"/>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7949017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574577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8-9-2024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441761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BBE4B90-5F3D-4E50-A2ED-FAC59CAA5D3F}" type="datetimeFigureOut">
              <a:rPr lang="nl-NL" smtClean="0"/>
              <a:t>8-9-2024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420487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BBE4B90-5F3D-4E50-A2ED-FAC59CAA5D3F}" type="datetimeFigureOut">
              <a:rPr lang="nl-NL" smtClean="0"/>
              <a:t>8-9-2024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42338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BBE4B90-5F3D-4E50-A2ED-FAC59CAA5D3F}" type="datetimeFigureOut">
              <a:rPr lang="nl-NL" smtClean="0"/>
              <a:t>8-9-2024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508533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8-9-2024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595434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8-9-2024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1826699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366385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440902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513601"/>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5"/>
                </a:solidFill>
                <a:latin typeface="Verdana" charset="0"/>
              </a:defRPr>
            </a:lvl1pPr>
          </a:lstStyle>
          <a:p>
            <a:r>
              <a:rPr lang="et-EE" sz="3600" dirty="0" err="1"/>
              <a:t>Presentation</a:t>
            </a:r>
            <a:r>
              <a:rPr lang="et-EE" sz="3600" dirty="0"/>
              <a:t> TITLE</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err="1"/>
              <a:t>First</a:t>
            </a:r>
            <a:r>
              <a:rPr lang="et-EE" sz="1800" dirty="0"/>
              <a:t> </a:t>
            </a:r>
            <a:r>
              <a:rPr lang="et-EE" sz="1800" dirty="0" err="1"/>
              <a:t>Name</a:t>
            </a:r>
            <a:r>
              <a:rPr lang="et-EE" sz="1800" dirty="0"/>
              <a:t> Last </a:t>
            </a:r>
            <a:r>
              <a:rPr lang="et-EE" sz="1800" dirty="0" err="1"/>
              <a:t>Name</a:t>
            </a:r>
            <a:br>
              <a:rPr lang="et-EE" sz="1800" dirty="0"/>
            </a:br>
            <a:r>
              <a:rPr lang="et-EE" sz="1800" dirty="0" err="1"/>
              <a:t>Name</a:t>
            </a:r>
            <a:r>
              <a:rPr lang="et-EE" sz="1800" dirty="0"/>
              <a:t> of </a:t>
            </a:r>
            <a:r>
              <a:rPr lang="et-EE" sz="1800" dirty="0" err="1"/>
              <a:t>Faculty</a:t>
            </a:r>
            <a:r>
              <a:rPr lang="et-EE" sz="1800" dirty="0"/>
              <a:t> / </a:t>
            </a:r>
            <a:r>
              <a:rPr lang="et-EE" sz="1800" dirty="0" err="1"/>
              <a:t>Institute</a:t>
            </a:r>
            <a:endParaRPr lang="et-EE" sz="1800" dirty="0"/>
          </a:p>
          <a:p>
            <a:pPr>
              <a:lnSpc>
                <a:spcPct val="100000"/>
              </a:lnSpc>
              <a:spcBef>
                <a:spcPts val="0"/>
              </a:spcBef>
            </a:pPr>
            <a:r>
              <a:rPr lang="en-US" sz="1800" dirty="0"/>
              <a:t>Estonian Maritime Academy</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a:solidFill>
                  <a:srgbClr val="332B60"/>
                </a:solidFill>
                <a:latin typeface="+mn-lt"/>
              </a:rPr>
              <a:t>DD.MM.YYYY</a:t>
            </a:r>
          </a:p>
        </p:txBody>
      </p:sp>
      <p:sp>
        <p:nvSpPr>
          <p:cNvPr id="16" name="Text Placeholder 17"/>
          <p:cNvSpPr>
            <a:spLocks noGrp="1"/>
          </p:cNvSpPr>
          <p:nvPr>
            <p:ph type="body" sz="quarter" idx="14" hasCustomPrompt="1"/>
          </p:nvPr>
        </p:nvSpPr>
        <p:spPr>
          <a:xfrm>
            <a:off x="942276" y="4961733"/>
            <a:ext cx="8892396" cy="481427"/>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ln>
                  <a:noFill/>
                </a:ln>
                <a:solidFill>
                  <a:schemeClr val="accent4"/>
                </a:solidFill>
                <a:latin typeface="Verdana" charset="0"/>
              </a:defRPr>
            </a:lvl1pPr>
          </a:lstStyle>
          <a:p>
            <a:r>
              <a:rPr lang="et-EE" sz="3600" dirty="0">
                <a:solidFill>
                  <a:schemeClr val="accent4"/>
                </a:solidFill>
              </a:rPr>
              <a:t>ON TWO LINES IF NECESSARY</a:t>
            </a:r>
            <a:endParaRPr lang="et-EE" sz="3600" dirty="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pic>
        <p:nvPicPr>
          <p:cNvPr id="3" name="Picture 8" descr="Tallinn University of Technology - Wikipedia">
            <a:extLst>
              <a:ext uri="{FF2B5EF4-FFF2-40B4-BE49-F238E27FC236}">
                <a16:creationId xmlns:a16="http://schemas.microsoft.com/office/drawing/2014/main" id="{88A845A9-6704-FEEF-8FF9-2C3DEFC05059}"/>
              </a:ext>
            </a:extLst>
          </p:cNvPr>
          <p:cNvPicPr>
            <a:picLocks noChangeAspect="1" noChangeArrowheads="1"/>
          </p:cNvPicPr>
          <p:nvPr userDrawn="1"/>
        </p:nvPicPr>
        <p:blipFill rotWithShape="1">
          <a:blip r:embed="rId4"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897A5FA-9D3E-DA93-5A57-BADFB3E5970E}"/>
              </a:ext>
            </a:extLst>
          </p:cNvPr>
          <p:cNvGrpSpPr/>
          <p:nvPr userDrawn="1"/>
        </p:nvGrpSpPr>
        <p:grpSpPr>
          <a:xfrm>
            <a:off x="4222680" y="6266433"/>
            <a:ext cx="2591913" cy="481557"/>
            <a:chOff x="5179092" y="5483822"/>
            <a:chExt cx="3294001" cy="612000"/>
          </a:xfrm>
        </p:grpSpPr>
        <p:pic>
          <p:nvPicPr>
            <p:cNvPr id="5" name="Picture 4">
              <a:extLst>
                <a:ext uri="{FF2B5EF4-FFF2-40B4-BE49-F238E27FC236}">
                  <a16:creationId xmlns:a16="http://schemas.microsoft.com/office/drawing/2014/main" id="{0C808BD0-F1EC-26F4-DF17-186CD7BB4F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0479E47-1C6F-A9D2-55CB-7D0F5D3B68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94778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image" Target="../media/image9.png"/><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image" Target="../media/image2.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image" Target="../media/image2.png"/><Relationship Id="rId2" Type="http://schemas.openxmlformats.org/officeDocument/2006/relationships/slideLayout" Target="../slideLayouts/slideLayout89.xml"/><Relationship Id="rId16" Type="http://schemas.openxmlformats.org/officeDocument/2006/relationships/image" Target="../media/image20.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5.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image" Target="../media/image20.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image" Target="../media/image23.png"/><Relationship Id="rId2" Type="http://schemas.openxmlformats.org/officeDocument/2006/relationships/slideLayout" Target="../slideLayouts/slideLayout103.xml"/><Relationship Id="rId16" Type="http://schemas.openxmlformats.org/officeDocument/2006/relationships/theme" Target="../theme/theme6.xml"/><Relationship Id="rId20" Type="http://schemas.openxmlformats.org/officeDocument/2006/relationships/image" Target="../media/image3.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image" Target="../media/image2.png"/><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Clicca per ridimensionare lo stile della bottiglia</a:t>
            </a:r>
            <a:endParaRPr lang="en-GB"/>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1287F-08D8-4CD3-8C3E-1ABD7DA00DD6}" type="datetimeFigureOut">
              <a:rPr lang="en-GB" smtClean="0"/>
              <a:t>08/09/2024</a:t>
            </a:fld>
            <a:endParaRPr lang="en-GB"/>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09ECE-A72F-4C46-8953-F5851AFA089B}" type="slidenum">
              <a:rPr lang="en-GB" smtClean="0"/>
              <a:t>'#'</a:t>
            </a:fld>
            <a:endParaRPr lang="en-GB"/>
          </a:p>
        </p:txBody>
      </p:sp>
      <p:pic>
        <p:nvPicPr>
          <p:cNvPr id="1026" name="Picture 2" descr="Tallinn University of Technology (TalTech) - EEVR">
            <a:extLst>
              <a:ext uri="{FF2B5EF4-FFF2-40B4-BE49-F238E27FC236}">
                <a16:creationId xmlns:a16="http://schemas.microsoft.com/office/drawing/2014/main" id="{3ED2A6DA-F235-4E4F-8CEE-44C9CFBDFE8E}"/>
              </a:ext>
            </a:extLst>
          </p:cNvPr>
          <p:cNvPicPr>
            <a:picLocks noChangeAspect="1" noChangeArrowheads="1"/>
          </p:cNvPicPr>
          <p:nvPr userDrawn="1"/>
        </p:nvPicPr>
        <p:blipFill>
          <a:blip r:embed="rId19" cstate="screen">
            <a:alphaModFix amt="23000"/>
            <a:extLst>
              <a:ext uri="{28A0092B-C50C-407E-A947-70E740481C1C}">
                <a14:useLocalDpi xmlns:a14="http://schemas.microsoft.com/office/drawing/2010/main"/>
              </a:ext>
            </a:extLst>
          </a:blip>
          <a:srcRect/>
          <a:stretch>
            <a:fillRect/>
          </a:stretch>
        </p:blipFill>
        <p:spPr bwMode="auto">
          <a:xfrm>
            <a:off x="11331428" y="6376442"/>
            <a:ext cx="860572" cy="4815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2ACE6E4-DDF0-EC22-748D-C529126D5DD9}"/>
              </a:ext>
            </a:extLst>
          </p:cNvPr>
          <p:cNvGrpSpPr/>
          <p:nvPr userDrawn="1"/>
        </p:nvGrpSpPr>
        <p:grpSpPr>
          <a:xfrm>
            <a:off x="4680764" y="6273626"/>
            <a:ext cx="2591913" cy="481557"/>
            <a:chOff x="5179092" y="5483822"/>
            <a:chExt cx="3294001" cy="612000"/>
          </a:xfrm>
        </p:grpSpPr>
        <p:pic>
          <p:nvPicPr>
            <p:cNvPr id="8" name="Picture 7">
              <a:extLst>
                <a:ext uri="{FF2B5EF4-FFF2-40B4-BE49-F238E27FC236}">
                  <a16:creationId xmlns:a16="http://schemas.microsoft.com/office/drawing/2014/main" id="{8EDCEE82-64A1-EAAD-B1A1-AC4879BBB55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1CD5130-4532-E428-481D-7878175CBDA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8371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en-US"/>
              <a:t>Fare clic per modificare lo stile del titolo Master</a:t>
            </a:r>
            <a:endParaRPr lang="en-GB"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en-US"/>
              <a:t>Fare clic per modificare gli stili di testo Master</a:t>
            </a:r>
          </a:p>
          <a:p>
            <a:pPr lvl="1" rtl="0"/>
            <a:r>
              <a:rPr lang="en-US"/>
              <a:t>Secondo livello</a:t>
            </a:r>
          </a:p>
          <a:p>
            <a:pPr lvl="2" rtl="0"/>
            <a:r>
              <a:rPr lang="en-US"/>
              <a:t>Terzo livello</a:t>
            </a:r>
          </a:p>
          <a:p>
            <a:pPr lvl="3" rtl="0"/>
            <a:r>
              <a:rPr lang="en-US"/>
              <a:t>Quarto livello</a:t>
            </a:r>
          </a:p>
          <a:p>
            <a:pPr lvl="4" rtl="0"/>
            <a:r>
              <a:rPr lang="en-US"/>
              <a:t>Quinto livello</a:t>
            </a:r>
            <a:endParaRPr lang="en-GB"/>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fld id="{C6D8AFA6-472A-4399-A465-6C0252E31464}" type="datetime1">
              <a:rPr lang="en-US" smtClean="0"/>
              <a:t>9/8/2024</a:t>
            </a:fld>
            <a:endParaRPr lang="en-GB"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Gruppo di ricerca sugli aspetti umani della sicurezza informatica</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en-GB" smtClean="0"/>
              <a:t>'#'</a:t>
            </a:fld>
            <a:endParaRPr lang="en-GB" dirty="0"/>
          </a:p>
        </p:txBody>
      </p:sp>
      <p:grpSp>
        <p:nvGrpSpPr>
          <p:cNvPr id="7" name="Group 6">
            <a:extLst>
              <a:ext uri="{FF2B5EF4-FFF2-40B4-BE49-F238E27FC236}">
                <a16:creationId xmlns:a16="http://schemas.microsoft.com/office/drawing/2014/main" id="{2226C654-8025-A4BB-793F-0124604F753B}"/>
              </a:ext>
            </a:extLst>
          </p:cNvPr>
          <p:cNvGrpSpPr/>
          <p:nvPr userDrawn="1"/>
        </p:nvGrpSpPr>
        <p:grpSpPr>
          <a:xfrm>
            <a:off x="4222680" y="6266433"/>
            <a:ext cx="2591913" cy="481557"/>
            <a:chOff x="5179092" y="5483822"/>
            <a:chExt cx="3294001" cy="612000"/>
          </a:xfrm>
        </p:grpSpPr>
        <p:pic>
          <p:nvPicPr>
            <p:cNvPr id="8" name="Picture 7">
              <a:extLst>
                <a:ext uri="{FF2B5EF4-FFF2-40B4-BE49-F238E27FC236}">
                  <a16:creationId xmlns:a16="http://schemas.microsoft.com/office/drawing/2014/main" id="{F8E928C6-8E29-199B-3D05-0C8CB3E9D3B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138A6A7B-136B-F695-FE8F-F98661742D2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2" descr="Tallinn University of Technology (TalTech) - EEVR">
            <a:extLst>
              <a:ext uri="{FF2B5EF4-FFF2-40B4-BE49-F238E27FC236}">
                <a16:creationId xmlns:a16="http://schemas.microsoft.com/office/drawing/2014/main" id="{336DA991-B7F6-F27D-6F46-1179D4EAA559}"/>
              </a:ext>
            </a:extLst>
          </p:cNvPr>
          <p:cNvPicPr>
            <a:picLocks noChangeAspect="1" noChangeArrowheads="1"/>
          </p:cNvPicPr>
          <p:nvPr userDrawn="1"/>
        </p:nvPicPr>
        <p:blipFill>
          <a:blip r:embed="rId21" cstate="email">
            <a:alphaModFix amt="20000"/>
            <a:extLst>
              <a:ext uri="{28A0092B-C50C-407E-A947-70E740481C1C}">
                <a14:useLocalDpi xmlns:a14="http://schemas.microsoft.com/office/drawing/2010/main"/>
              </a:ext>
            </a:extLst>
          </a:blip>
          <a:srcRect/>
          <a:stretch>
            <a:fillRect/>
          </a:stretch>
        </p:blipFill>
        <p:spPr bwMode="auto">
          <a:xfrm>
            <a:off x="11134811" y="6266421"/>
            <a:ext cx="1057189" cy="59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22768"/>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p:txStyles>
    <p:title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3.xml><?xml version="1.0" encoding="utf-8"?>
<p:sldMaster xmlns:a14="http://schemas.microsoft.com/office/drawing/2010/main"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462334" y="5732251"/>
            <a:ext cx="1085205" cy="648000"/>
          </a:xfrm>
          <a:prstGeom prst="rect">
            <a:avLst/>
          </a:prstGeom>
        </p:spPr>
      </p:pic>
      <p:grpSp>
        <p:nvGrpSpPr>
          <p:cNvPr id="9" name="Group 8">
            <a:extLst>
              <a:ext uri="{FF2B5EF4-FFF2-40B4-BE49-F238E27FC236}">
                <a16:creationId xmlns:a16="http://schemas.microsoft.com/office/drawing/2014/main" id="{8ACC5620-C0CB-BA4C-A231-1BB77F5879C8}"/>
              </a:ext>
            </a:extLst>
          </p:cNvPr>
          <p:cNvGrpSpPr/>
          <p:nvPr userDrawn="1"/>
        </p:nvGrpSpPr>
        <p:grpSpPr>
          <a:xfrm>
            <a:off x="4222680" y="6266433"/>
            <a:ext cx="2591913" cy="481557"/>
            <a:chOff x="5179092" y="5483822"/>
            <a:chExt cx="3294001" cy="612000"/>
          </a:xfrm>
        </p:grpSpPr>
        <p:pic>
          <p:nvPicPr>
            <p:cNvPr id="10" name="Picture 9">
              <a:extLst>
                <a:ext uri="{FF2B5EF4-FFF2-40B4-BE49-F238E27FC236}">
                  <a16:creationId xmlns:a16="http://schemas.microsoft.com/office/drawing/2014/main" id="{6E0007F1-3688-B71F-B6F2-1AC9E4E37A4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BC18AE7B-0F17-DCE9-9030-F585064A570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573167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Masters/slideMaster4.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Cliccare per visualizzare la situazione</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Caratteristiche tecniche del modello da utilizzare</a:t>
            </a:r>
          </a:p>
          <a:p>
            <a:pPr lvl="1"/>
            <a:r>
              <a:rPr lang="nl-NL" dirty="0"/>
              <a:t>Secondo livello</a:t>
            </a:r>
          </a:p>
          <a:p>
            <a:pPr lvl="2"/>
            <a:r>
              <a:rPr lang="nl-NL" dirty="0"/>
              <a:t>Livello inferiore</a:t>
            </a:r>
          </a:p>
          <a:p>
            <a:pPr lvl="3"/>
            <a:r>
              <a:rPr lang="nl-NL" dirty="0"/>
              <a:t>Vierde niveau</a:t>
            </a:r>
          </a:p>
          <a:p>
            <a:pPr lvl="4"/>
            <a:r>
              <a:rPr lang="nl-NL" dirty="0"/>
              <a:t>Livello di qualità</a:t>
            </a:r>
          </a:p>
          <a:p>
            <a:pPr lvl="5"/>
            <a:r>
              <a:rPr lang="nl-NL" dirty="0"/>
              <a:t>Livello di sicurezza</a:t>
            </a:r>
          </a:p>
          <a:p>
            <a:pPr lvl="6"/>
            <a:r>
              <a:rPr lang="nl-NL" dirty="0"/>
              <a:t>Livello superiore</a:t>
            </a:r>
          </a:p>
          <a:p>
            <a:pPr lvl="7"/>
            <a:r>
              <a:rPr lang="nl-NL" dirty="0"/>
              <a:t>Livello più basso</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t>'#'</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grpSp>
        <p:nvGrpSpPr>
          <p:cNvPr id="7" name="Group 6">
            <a:extLst>
              <a:ext uri="{FF2B5EF4-FFF2-40B4-BE49-F238E27FC236}">
                <a16:creationId xmlns:a16="http://schemas.microsoft.com/office/drawing/2014/main" id="{E1FD05DD-ECF5-15CF-9D0C-265E7FEE464B}"/>
              </a:ext>
            </a:extLst>
          </p:cNvPr>
          <p:cNvGrpSpPr/>
          <p:nvPr userDrawn="1"/>
        </p:nvGrpSpPr>
        <p:grpSpPr>
          <a:xfrm>
            <a:off x="4222680" y="6266433"/>
            <a:ext cx="2591913" cy="481557"/>
            <a:chOff x="5179092" y="5483822"/>
            <a:chExt cx="3294001" cy="612000"/>
          </a:xfrm>
        </p:grpSpPr>
        <p:pic>
          <p:nvPicPr>
            <p:cNvPr id="9" name="Picture 8">
              <a:extLst>
                <a:ext uri="{FF2B5EF4-FFF2-40B4-BE49-F238E27FC236}">
                  <a16:creationId xmlns:a16="http://schemas.microsoft.com/office/drawing/2014/main" id="{CABC60D3-1D90-6511-965F-19306337F4D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98937D2-50E0-104A-609F-3E9E4FC3DA09}"/>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59484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5.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Cliccare per visualizzare la situazione</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Clicca per visualizzare i modelli</a:t>
            </a:r>
          </a:p>
          <a:p>
            <a:pPr lvl="1"/>
            <a:r>
              <a:rPr lang="nl-NL" dirty="0"/>
              <a:t>Secondo livello</a:t>
            </a:r>
          </a:p>
          <a:p>
            <a:pPr lvl="2"/>
            <a:r>
              <a:rPr lang="nl-NL" dirty="0"/>
              <a:t>Livello inferiore</a:t>
            </a:r>
          </a:p>
          <a:p>
            <a:pPr lvl="3"/>
            <a:r>
              <a:rPr lang="nl-NL" dirty="0"/>
              <a:t>Vierde niveau</a:t>
            </a:r>
          </a:p>
          <a:p>
            <a:pPr lvl="4"/>
            <a:r>
              <a:rPr lang="nl-NL" dirty="0"/>
              <a:t>Livello di qualità</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17D07-B448-4E2A-A2C2-18D84BEFB255}" type="slidenum">
              <a:rPr lang="nl-NL" smtClean="0"/>
              <a:t>'#'</a:t>
            </a:fld>
            <a:endParaRPr lang="nl-NL"/>
          </a:p>
        </p:txBody>
      </p:sp>
      <p:pic>
        <p:nvPicPr>
          <p:cNvPr id="8" name="Picture 8" descr="Tallinn University of Technology - Wikipedia">
            <a:extLst>
              <a:ext uri="{FF2B5EF4-FFF2-40B4-BE49-F238E27FC236}">
                <a16:creationId xmlns:a16="http://schemas.microsoft.com/office/drawing/2014/main" id="{7FD0DC8C-408B-D04E-CAFB-69C87E111C33}"/>
              </a:ext>
            </a:extLst>
          </p:cNvPr>
          <p:cNvPicPr>
            <a:picLocks noChangeAspect="1" noChangeArrowheads="1"/>
          </p:cNvPicPr>
          <p:nvPr userDrawn="1"/>
        </p:nvPicPr>
        <p:blipFill rotWithShape="1">
          <a:blip r:embed="rId16"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78927F4-D82A-07F7-D243-878DDF068BCF}"/>
              </a:ext>
            </a:extLst>
          </p:cNvPr>
          <p:cNvGrpSpPr/>
          <p:nvPr userDrawn="1"/>
        </p:nvGrpSpPr>
        <p:grpSpPr>
          <a:xfrm>
            <a:off x="4222680" y="6266433"/>
            <a:ext cx="2591913" cy="481557"/>
            <a:chOff x="5179092" y="5483822"/>
            <a:chExt cx="3294001" cy="612000"/>
          </a:xfrm>
        </p:grpSpPr>
        <p:pic>
          <p:nvPicPr>
            <p:cNvPr id="10" name="Picture 9">
              <a:extLst>
                <a:ext uri="{FF2B5EF4-FFF2-40B4-BE49-F238E27FC236}">
                  <a16:creationId xmlns:a16="http://schemas.microsoft.com/office/drawing/2014/main" id="{C74753A2-99A5-20CD-C221-437069D1D4D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F5654991-B711-2E6C-E2CC-27B8F0406C1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11444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entre for Maritime Cybersecurity">
            <a:extLst>
              <a:ext uri="{FF2B5EF4-FFF2-40B4-BE49-F238E27FC236}">
                <a16:creationId xmlns:a16="http://schemas.microsoft.com/office/drawing/2014/main" id="{1B45D0ED-CCA5-2F8C-52D6-E9F17709584D}"/>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1140580" y="5963758"/>
            <a:ext cx="1017733" cy="8942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Tallinn University of Technology - Wikipedia">
            <a:extLst>
              <a:ext uri="{FF2B5EF4-FFF2-40B4-BE49-F238E27FC236}">
                <a16:creationId xmlns:a16="http://schemas.microsoft.com/office/drawing/2014/main" id="{DC064F3E-8A4F-4B04-BC2F-D33E85123FB9}"/>
              </a:ext>
            </a:extLst>
          </p:cNvPr>
          <p:cNvPicPr>
            <a:picLocks noChangeAspect="1" noChangeArrowheads="1"/>
          </p:cNvPicPr>
          <p:nvPr userDrawn="1"/>
        </p:nvPicPr>
        <p:blipFill rotWithShape="1">
          <a:blip r:embed="rId18"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BF827B4-A468-6DB9-C1E2-F3A7E298FB32}"/>
              </a:ext>
            </a:extLst>
          </p:cNvPr>
          <p:cNvGrpSpPr/>
          <p:nvPr userDrawn="1"/>
        </p:nvGrpSpPr>
        <p:grpSpPr>
          <a:xfrm>
            <a:off x="4222680" y="6266433"/>
            <a:ext cx="2591913" cy="481557"/>
            <a:chOff x="5179092" y="5483822"/>
            <a:chExt cx="3294001" cy="612000"/>
          </a:xfrm>
        </p:grpSpPr>
        <p:pic>
          <p:nvPicPr>
            <p:cNvPr id="5" name="Picture 4">
              <a:extLst>
                <a:ext uri="{FF2B5EF4-FFF2-40B4-BE49-F238E27FC236}">
                  <a16:creationId xmlns:a16="http://schemas.microsoft.com/office/drawing/2014/main" id="{505BB65B-9DC8-0F44-F8AA-B765D67391F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7365099-A74D-DD43-747F-9E42265631E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792141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0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7.gif"/></Relationships>
</file>

<file path=ppt/slides/_rels/slide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jpe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jpeg"/><Relationship Id="rId38" Type="http://schemas.openxmlformats.org/officeDocument/2006/relationships/image" Target="../media/image63.jpeg"/><Relationship Id="rId2" Type="http://schemas.openxmlformats.org/officeDocument/2006/relationships/notesSlide" Target="../notesSlides/notesSlide1.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jpeg"/><Relationship Id="rId35" Type="http://schemas.openxmlformats.org/officeDocument/2006/relationships/image" Target="../media/image60.png"/><Relationship Id="rId8" Type="http://schemas.openxmlformats.org/officeDocument/2006/relationships/image" Target="../media/image33.png"/><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9.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2.emf"/><Relationship Id="rId4" Type="http://schemas.openxmlformats.org/officeDocument/2006/relationships/image" Target="../media/image111.emf"/></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3.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 Id="rId5" Type="http://schemas.openxmlformats.org/officeDocument/2006/relationships/image" Target="../media/image69.jpeg"/><Relationship Id="rId4" Type="http://schemas.openxmlformats.org/officeDocument/2006/relationships/image" Target="../media/image68.jpeg"/></Relationships>
</file>

<file path=ppt/slides/_rels/slide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4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6.xml"/><Relationship Id="rId5" Type="http://schemas.openxmlformats.org/officeDocument/2006/relationships/image" Target="../media/image159.png"/><Relationship Id="rId4" Type="http://schemas.openxmlformats.org/officeDocument/2006/relationships/image" Target="../media/image158.png"/></Relationships>
</file>

<file path=ppt/slides/_rels/slide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slideLayout" Target="../slideLayouts/slideLayout4.xml"/><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hyperlink" Target="https://maricybera.taltech.ee/team-2/" TargetMode="External"/><Relationship Id="rId2" Type="http://schemas.openxmlformats.org/officeDocument/2006/relationships/image" Target="../media/image73.jpeg"/><Relationship Id="rId1" Type="http://schemas.openxmlformats.org/officeDocument/2006/relationships/slideLayout" Target="../slideLayouts/slideLayout100.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hyperlink" Target="https://www.linkedin.com/company/maricybera-era-chai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notesSlide" Target="../notesSlides/notesSlide4.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5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1" y="4148488"/>
            <a:ext cx="12192000" cy="2723800"/>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 name="Teksti kohatäide 4"/>
          <p:cNvSpPr>
            <a:spLocks noGrp="1"/>
          </p:cNvSpPr>
          <p:nvPr>
            <p:ph type="body" sz="quarter" idx="12"/>
          </p:nvPr>
        </p:nvSpPr>
        <p:spPr>
          <a:xfrm>
            <a:off x="1477926" y="4215864"/>
            <a:ext cx="10217963" cy="1399409"/>
          </a:xfrm>
        </p:spPr>
        <p:txBody>
          <a:bodyPr/>
          <a:lstStyle/>
          <a:p>
            <a:r>
              <a:rPr lang="fr-FR" sz="4000" b="1" i="0" dirty="0">
                <a:solidFill>
                  <a:schemeClr val="accent1">
                    <a:lumMod val="75000"/>
                  </a:schemeClr>
                </a:solidFill>
                <a:effectLst/>
                <a:latin typeface="Source Sans Pro" panose="020B0503030403020204" pitchFamily="34" charset="0"/>
              </a:rPr>
              <a:t>La comunicazione nella </a:t>
            </a:r>
            <a:r>
              <a:rPr lang="fr-FR" sz="4000" b="1" i="0" dirty="0" err="1">
                <a:solidFill>
                  <a:schemeClr val="accent1">
                    <a:lumMod val="75000"/>
                  </a:schemeClr>
                </a:solidFill>
                <a:effectLst/>
                <a:latin typeface="Source Sans Pro" panose="020B0503030403020204" pitchFamily="34" charset="0"/>
              </a:rPr>
              <a:t>risposta agli </a:t>
            </a:r>
            <a:r>
              <a:rPr lang="fr-FR" sz="4000" b="1" i="0" dirty="0">
                <a:solidFill>
                  <a:schemeClr val="accent1">
                    <a:lumMod val="75000"/>
                  </a:schemeClr>
                </a:solidFill>
                <a:effectLst/>
                <a:latin typeface="Source Sans Pro" panose="020B0503030403020204" pitchFamily="34" charset="0"/>
              </a:rPr>
              <a:t>incidenti informatici</a:t>
            </a:r>
            <a:endParaRPr lang="fr-FR" sz="4000" b="1" i="0" dirty="0">
              <a:solidFill>
                <a:schemeClr val="accent1">
                  <a:lumMod val="75000"/>
                </a:schemeClr>
              </a:solidFill>
              <a:effectLst/>
              <a:latin typeface="Source Sans Pro" panose="020B0503030403020204" pitchFamily="34" charset="0"/>
            </a:endParaRPr>
          </a:p>
          <a:p>
            <a:r>
              <a:rPr lang="fr-FR" sz="2000" dirty="0" err="1">
                <a:solidFill>
                  <a:schemeClr val="accent1">
                    <a:lumMod val="75000"/>
                  </a:schemeClr>
                </a:solidFill>
                <a:latin typeface="Source Sans Pro" panose="020B0503030403020204" pitchFamily="34" charset="0"/>
              </a:rPr>
              <a:t>CyberHoT </a:t>
            </a:r>
            <a:r>
              <a:rPr lang="fr-FR" sz="2000" dirty="0">
                <a:solidFill>
                  <a:schemeClr val="accent1">
                    <a:lumMod val="75000"/>
                  </a:schemeClr>
                </a:solidFill>
                <a:latin typeface="Source Sans Pro" panose="020B0503030403020204" pitchFamily="34" charset="0"/>
              </a:rPr>
              <a:t>9-10 </a:t>
            </a:r>
            <a:r>
              <a:rPr lang="fr-FR" sz="2000" dirty="0" err="1">
                <a:solidFill>
                  <a:schemeClr val="accent1">
                    <a:lumMod val="75000"/>
                  </a:schemeClr>
                </a:solidFill>
                <a:latin typeface="Source Sans Pro" panose="020B0503030403020204" pitchFamily="34" charset="0"/>
              </a:rPr>
              <a:t>settembre </a:t>
            </a:r>
            <a:r>
              <a:rPr lang="fr-FR" sz="2000" dirty="0">
                <a:solidFill>
                  <a:schemeClr val="accent1">
                    <a:lumMod val="75000"/>
                  </a:schemeClr>
                </a:solidFill>
                <a:latin typeface="Source Sans Pro" panose="020B0503030403020204" pitchFamily="34" charset="0"/>
              </a:rPr>
              <a:t>2024, </a:t>
            </a:r>
            <a:r>
              <a:rPr lang="fr-FR" sz="2000" dirty="0" err="1">
                <a:solidFill>
                  <a:schemeClr val="accent1">
                    <a:lumMod val="75000"/>
                  </a:schemeClr>
                </a:solidFill>
                <a:latin typeface="Source Sans Pro" panose="020B0503030403020204" pitchFamily="34" charset="0"/>
              </a:rPr>
              <a:t>Pireo</a:t>
            </a:r>
            <a:r>
              <a:rPr lang="fr-FR" sz="2000" dirty="0">
                <a:solidFill>
                  <a:schemeClr val="accent1">
                    <a:lumMod val="75000"/>
                  </a:schemeClr>
                </a:solidFill>
                <a:latin typeface="Source Sans Pro" panose="020B0503030403020204" pitchFamily="34" charset="0"/>
              </a:rPr>
              <a:t>, </a:t>
            </a:r>
            <a:r>
              <a:rPr lang="fr-FR" sz="2000" dirty="0" err="1">
                <a:solidFill>
                  <a:schemeClr val="accent1">
                    <a:lumMod val="75000"/>
                  </a:schemeClr>
                </a:solidFill>
                <a:latin typeface="Source Sans Pro" panose="020B0503030403020204" pitchFamily="34" charset="0"/>
              </a:rPr>
              <a:t>Grecia</a:t>
            </a:r>
            <a:endParaRPr lang="et-EE" sz="3600" dirty="0">
              <a:solidFill>
                <a:schemeClr val="accent1">
                  <a:lumMod val="75000"/>
                </a:schemeClr>
              </a:solidFill>
            </a:endParaRPr>
          </a:p>
        </p:txBody>
      </p:sp>
      <p:sp>
        <p:nvSpPr>
          <p:cNvPr id="14" name="Teksti kohatäide 5"/>
          <p:cNvSpPr>
            <a:spLocks noGrp="1"/>
          </p:cNvSpPr>
          <p:nvPr>
            <p:ph type="body" sz="quarter" idx="13"/>
          </p:nvPr>
        </p:nvSpPr>
        <p:spPr>
          <a:xfrm>
            <a:off x="1796902" y="5731946"/>
            <a:ext cx="9898987" cy="911446"/>
          </a:xfrm>
        </p:spPr>
        <p:txBody>
          <a:bodyPr/>
          <a:lstStyle/>
          <a:p>
            <a:pPr>
              <a:lnSpc>
                <a:spcPct val="100000"/>
              </a:lnSpc>
              <a:spcBef>
                <a:spcPts val="0"/>
              </a:spcBef>
            </a:pPr>
            <a:r>
              <a:rPr lang="nb-NO" sz="1400" dirty="0"/>
              <a:t>Dr. Ric Lugo, Prof. Paresh Rathod </a:t>
            </a:r>
            <a:r>
              <a:rPr lang="en-US" sz="1400" dirty="0"/>
              <a:t>Dr. Kitty </a:t>
            </a:r>
            <a:r>
              <a:rPr lang="en-US" sz="1400" dirty="0" err="1"/>
              <a:t>Kioskli</a:t>
            </a:r>
            <a:endParaRPr lang="en-US" sz="1400" dirty="0"/>
          </a:p>
          <a:p>
            <a:pPr>
              <a:lnSpc>
                <a:spcPct val="100000"/>
              </a:lnSpc>
              <a:spcBef>
                <a:spcPts val="0"/>
              </a:spcBef>
            </a:pPr>
            <a:r>
              <a:rPr lang="en-US" sz="1400" dirty="0"/>
              <a:t>Accademia Marittima Estone </a:t>
            </a:r>
            <a:r>
              <a:rPr lang="en-US" sz="1400" dirty="0"/>
              <a:t>Università di </a:t>
            </a:r>
            <a:r>
              <a:rPr lang="en-US" sz="1400" dirty="0" err="1"/>
              <a:t>Laurea </a:t>
            </a:r>
            <a:r>
              <a:rPr lang="en-US" sz="1400" dirty="0"/>
              <a:t>di Scienze Applicate </a:t>
            </a:r>
            <a:r>
              <a:rPr lang="en-US" sz="1400" dirty="0" err="1"/>
              <a:t>trustilio </a:t>
            </a:r>
            <a:r>
              <a:rPr lang="en-US" sz="1400" dirty="0"/>
              <a:t>BV</a:t>
            </a:r>
          </a:p>
          <a:p>
            <a:pPr>
              <a:lnSpc>
                <a:spcPct val="100000"/>
              </a:lnSpc>
              <a:spcBef>
                <a:spcPts val="0"/>
              </a:spcBef>
            </a:pPr>
            <a:r>
              <a:rPr lang="en-US" sz="1400" dirty="0"/>
              <a:t>Università di Tecnologia di Tallinn </a:t>
            </a:r>
            <a:r>
              <a:rPr lang="en-US" sz="1400" dirty="0" err="1"/>
              <a:t>trustilio </a:t>
            </a:r>
            <a:r>
              <a:rPr lang="en-US" sz="1400" dirty="0"/>
              <a:t>BV</a:t>
            </a:r>
          </a:p>
          <a:p>
            <a:pPr>
              <a:lnSpc>
                <a:spcPct val="100000"/>
              </a:lnSpc>
              <a:spcBef>
                <a:spcPts val="0"/>
              </a:spcBef>
            </a:pPr>
            <a:r>
              <a:rPr lang="en-US" sz="1400" dirty="0"/>
              <a:t>						</a:t>
            </a:r>
            <a:endParaRPr lang="et-EE" sz="1400" dirty="0"/>
          </a:p>
        </p:txBody>
      </p:sp>
      <p:pic>
        <p:nvPicPr>
          <p:cNvPr id="5" name="Picture 4" descr="A purple brain with lines and wires&#10;&#10;Description automatically generated">
            <a:extLst>
              <a:ext uri="{FF2B5EF4-FFF2-40B4-BE49-F238E27FC236}">
                <a16:creationId xmlns:a16="http://schemas.microsoft.com/office/drawing/2014/main" id="{7FE78636-3986-62D6-EB0D-55B1C5129B0C}"/>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7249497" y="1366787"/>
            <a:ext cx="1732227" cy="2341346"/>
          </a:xfrm>
          <a:prstGeom prst="rect">
            <a:avLst/>
          </a:prstGeom>
        </p:spPr>
      </p:pic>
      <p:grpSp>
        <p:nvGrpSpPr>
          <p:cNvPr id="3" name="Group 2">
            <a:extLst>
              <a:ext uri="{FF2B5EF4-FFF2-40B4-BE49-F238E27FC236}">
                <a16:creationId xmlns:a16="http://schemas.microsoft.com/office/drawing/2014/main" id="{DC0E81EE-71D4-46FA-13C0-84B4228004A1}"/>
              </a:ext>
            </a:extLst>
          </p:cNvPr>
          <p:cNvGrpSpPr/>
          <p:nvPr/>
        </p:nvGrpSpPr>
        <p:grpSpPr>
          <a:xfrm>
            <a:off x="4800042" y="6376443"/>
            <a:ext cx="2591913" cy="481557"/>
            <a:chOff x="5179092" y="5483822"/>
            <a:chExt cx="3294001" cy="612000"/>
          </a:xfrm>
        </p:grpSpPr>
        <p:pic>
          <p:nvPicPr>
            <p:cNvPr id="4" name="Picture 3">
              <a:extLst>
                <a:ext uri="{FF2B5EF4-FFF2-40B4-BE49-F238E27FC236}">
                  <a16:creationId xmlns:a16="http://schemas.microsoft.com/office/drawing/2014/main" id="{9C9674DC-8AD2-5BD6-7E76-D47C733DAB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B78B336-9AEC-D972-F2BA-92F6AD7A82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71832786"/>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94412" y="66205"/>
            <a:ext cx="12003175" cy="6725589"/>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785071" y="99548"/>
            <a:ext cx="10621857" cy="6658904"/>
          </a:xfrm>
          <a:prstGeom prst="rect">
            <a:avLst/>
          </a:prstGeom>
        </p:spPr>
      </p:pic>
    </p:spTree>
    <p:extLst>
      <p:ext uri="{BB962C8B-B14F-4D97-AF65-F5344CB8AC3E}">
        <p14:creationId xmlns:p14="http://schemas.microsoft.com/office/powerpoint/2010/main" val="22061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7C0BF-6CF2-4A8B-CBD8-C1F92AC1BFEB}"/>
              </a:ext>
            </a:extLst>
          </p:cNvPr>
          <p:cNvPicPr>
            <a:picLocks noChangeAspect="1"/>
          </p:cNvPicPr>
          <p:nvPr/>
        </p:nvPicPr>
        <p:blipFill>
          <a:blip r:embed="rId2">
            <a:alphaModFix amt="20000"/>
          </a:blip>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D25ABF4A-1995-5A0E-6AAD-53BDE85E0B9D}"/>
              </a:ext>
            </a:extLst>
          </p:cNvPr>
          <p:cNvSpPr>
            <a:spLocks noGrp="1"/>
          </p:cNvSpPr>
          <p:nvPr>
            <p:ph type="ctrTitle"/>
          </p:nvPr>
        </p:nvSpPr>
        <p:spPr/>
        <p:txBody>
          <a:bodyPr>
            <a:normAutofit fontScale="90000"/>
          </a:bodyPr>
          <a:lstStyle/>
          <a:p>
            <a:r>
              <a:rPr lang="nb-NO" dirty="0"/>
              <a:t>Cosa è importante comunicare in una situazione di crisi?</a:t>
            </a:r>
            <a:endParaRPr lang="en-GB" dirty="0"/>
          </a:p>
        </p:txBody>
      </p:sp>
      <p:sp>
        <p:nvSpPr>
          <p:cNvPr id="4" name="Subtitle 3">
            <a:extLst>
              <a:ext uri="{FF2B5EF4-FFF2-40B4-BE49-F238E27FC236}">
                <a16:creationId xmlns:a16="http://schemas.microsoft.com/office/drawing/2014/main" id="{8AE3D5A6-35E2-3BA3-BA85-D21212B92DC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88690126"/>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y Training Your Employees in Cybersecurity Awareness Is Crucial in 2024">
            <a:extLst>
              <a:ext uri="{FF2B5EF4-FFF2-40B4-BE49-F238E27FC236}">
                <a16:creationId xmlns:a16="http://schemas.microsoft.com/office/drawing/2014/main" id="{36D7F8D8-F288-01A6-7A6C-A0265C0DABBB}"/>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B3881E-F3C6-ECA5-3A32-D9229EA4AFDA}"/>
              </a:ext>
            </a:extLst>
          </p:cNvPr>
          <p:cNvSpPr>
            <a:spLocks noGrp="1"/>
          </p:cNvSpPr>
          <p:nvPr>
            <p:ph type="title"/>
          </p:nvPr>
        </p:nvSpPr>
        <p:spPr/>
        <p:txBody>
          <a:bodyPr/>
          <a:lstStyle/>
          <a:p>
            <a:pPr algn="ctr"/>
            <a:r>
              <a:rPr lang="nb-NO" i="1" dirty="0"/>
              <a:t>Abbiamo risposto?</a:t>
            </a:r>
            <a:endParaRPr lang="en-GB" i="1" dirty="0"/>
          </a:p>
        </p:txBody>
      </p:sp>
      <p:sp>
        <p:nvSpPr>
          <p:cNvPr id="3" name="Content Placeholder 2">
            <a:extLst>
              <a:ext uri="{FF2B5EF4-FFF2-40B4-BE49-F238E27FC236}">
                <a16:creationId xmlns:a16="http://schemas.microsoft.com/office/drawing/2014/main" id="{CB68932B-4C27-B476-F30A-4CAEB9BD528F}"/>
              </a:ext>
            </a:extLst>
          </p:cNvPr>
          <p:cNvSpPr>
            <a:spLocks noGrp="1"/>
          </p:cNvSpPr>
          <p:nvPr>
            <p:ph idx="1"/>
          </p:nvPr>
        </p:nvSpPr>
        <p:spPr/>
        <p:txBody>
          <a:bodyPr>
            <a:normAutofit lnSpcReduction="10000"/>
          </a:bodyPr>
          <a:lstStyle/>
          <a:p>
            <a:r>
              <a:rPr lang="nb-NO" dirty="0"/>
              <a:t>Cosa si sa?</a:t>
            </a:r>
          </a:p>
          <a:p>
            <a:pPr lvl="1"/>
            <a:r>
              <a:rPr lang="nb-NO" dirty="0"/>
              <a:t>Stato</a:t>
            </a:r>
          </a:p>
          <a:p>
            <a:pPr lvl="1"/>
            <a:r>
              <a:rPr lang="nb-NO" dirty="0"/>
              <a:t>Livelli? (Individuale, sociale, organizzativo)</a:t>
            </a:r>
          </a:p>
          <a:p>
            <a:pPr lvl="1"/>
            <a:r>
              <a:rPr lang="nb-NO" dirty="0"/>
              <a:t>Continuità aziendale</a:t>
            </a:r>
          </a:p>
          <a:p>
            <a:endParaRPr lang="nb-NO" dirty="0"/>
          </a:p>
          <a:p>
            <a:r>
              <a:rPr lang="nb-NO" dirty="0"/>
              <a:t>Che cosa è sconosciuto?</a:t>
            </a:r>
          </a:p>
          <a:p>
            <a:pPr lvl="1"/>
            <a:r>
              <a:rPr lang="nb-NO" dirty="0"/>
              <a:t>Sappiamo quello che non sappiamo?</a:t>
            </a:r>
          </a:p>
          <a:p>
            <a:pPr lvl="1"/>
            <a:endParaRPr lang="nb-NO" dirty="0"/>
          </a:p>
          <a:p>
            <a:r>
              <a:rPr lang="nb-NO" dirty="0"/>
              <a:t>Quali sono i risultati previsti?</a:t>
            </a:r>
          </a:p>
          <a:p>
            <a:pPr lvl="1"/>
            <a:r>
              <a:rPr lang="nb-NO" dirty="0"/>
              <a:t>E quanto siamo sicuri di queste "previsioni"?</a:t>
            </a:r>
            <a:endParaRPr lang="en-GB" dirty="0"/>
          </a:p>
        </p:txBody>
      </p:sp>
    </p:spTree>
    <p:extLst>
      <p:ext uri="{BB962C8B-B14F-4D97-AF65-F5344CB8AC3E}">
        <p14:creationId xmlns:p14="http://schemas.microsoft.com/office/powerpoint/2010/main" val="25927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4508500"/>
            <a:ext cx="4500562" cy="1562959"/>
          </a:xfrm>
        </p:spPr>
        <p:txBody>
          <a:bodyPr vert="horz" wrap="square" lIns="0" tIns="0" rIns="0" bIns="0" rtlCol="0" anchor="t" anchorCtr="0">
            <a:normAutofit/>
          </a:bodyPr>
          <a:lstStyle/>
          <a:p>
            <a:r>
              <a:rPr lang="en-GB" sz="3700"/>
              <a:t>Sfide e lacune nell'integrazione dei fattori umani</a:t>
            </a:r>
          </a:p>
        </p:txBody>
      </p:sp>
      <p:pic>
        <p:nvPicPr>
          <p:cNvPr id="13" name="Picture 12" descr="A robot with human face">
            <a:extLst>
              <a:ext uri="{FF2B5EF4-FFF2-40B4-BE49-F238E27FC236}">
                <a16:creationId xmlns:a16="http://schemas.microsoft.com/office/drawing/2014/main" id="{BE70F458-BADC-9C21-B50E-2F0A97E794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3776462"/>
          </a:xfrm>
          <a:prstGeom prst="rect">
            <a:avLst/>
          </a:prstGeom>
          <a:noFill/>
        </p:spPr>
      </p:pic>
      <p:sp>
        <p:nvSpPr>
          <p:cNvPr id="7" name="TextBox 6"/>
          <p:cNvSpPr txBox="1"/>
          <p:nvPr/>
        </p:nvSpPr>
        <p:spPr>
          <a:xfrm>
            <a:off x="5262410" y="3881120"/>
            <a:ext cx="6777189" cy="2779980"/>
          </a:xfrm>
          <a:prstGeom prst="rect">
            <a:avLst/>
          </a:prstGeom>
        </p:spPr>
        <p:txBody>
          <a:bodyPr vert="horz" wrap="square" lIns="0" tIns="0" rIns="0" bIns="0" rtlCol="0">
            <a:normAutofit lnSpcReduction="10000"/>
          </a:bodyPr>
          <a:lstStyle/>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600" b="1" i="0" u="none" strike="noStrike" kern="1200" cap="none" spc="0" normalizeH="0" baseline="0" noProof="0" dirty="0">
                <a:ln>
                  <a:noFill/>
                </a:ln>
                <a:solidFill>
                  <a:prstClr val="white">
                    <a:alpha val="60000"/>
                  </a:prstClr>
                </a:solidFill>
                <a:effectLst/>
                <a:uLnTx/>
                <a:uFillTx/>
                <a:latin typeface="Gill Sans MT"/>
                <a:ea typeface="+mn-ea"/>
                <a:cs typeface="+mn-cs"/>
              </a:rPr>
              <a:t>Ambienti complessi come i sistemi marittimi devono affrontare sfide uniche per la cybersecurity:</a:t>
            </a:r>
            <a:r>
              <a:rPr kumimoji="0" lang="en-US" sz="1600" b="0" i="0" u="none" strike="noStrike" kern="1200" cap="none" spc="0" normalizeH="0" baseline="0" noProof="0" dirty="0">
                <a:ln>
                  <a:noFill/>
                </a:ln>
                <a:solidFill>
                  <a:prstClr val="white">
                    <a:alpha val="60000"/>
                  </a:prstClr>
                </a:solidFill>
                <a:effectLst/>
                <a:uLnTx/>
                <a:uFillTx/>
                <a:latin typeface="Gill Sans MT"/>
                <a:ea typeface="+mn-ea"/>
                <a:cs typeface="+mn-cs"/>
              </a:rPr>
              <a:t> L'integrazione dei gemelli digitali e degli strumenti di cybersicurezza nel settore marittimo richiede una modellazione specializzata delle minacce.</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600" b="1" i="0" u="none" strike="noStrike" kern="1200" cap="none" spc="0" normalizeH="0" baseline="0" noProof="0" dirty="0">
                <a:ln>
                  <a:noFill/>
                </a:ln>
                <a:solidFill>
                  <a:prstClr val="white">
                    <a:alpha val="60000"/>
                  </a:prstClr>
                </a:solidFill>
                <a:effectLst/>
                <a:uLnTx/>
                <a:uFillTx/>
                <a:latin typeface="Gill Sans MT"/>
                <a:ea typeface="+mn-ea"/>
                <a:cs typeface="+mn-cs"/>
              </a:rPr>
              <a:t>L'integrazione dei gemelli digitali e degli strumenti di cybersecurity richiede una modellazione completa delle minacce che comprenda anche le intuizioni umane..:</a:t>
            </a:r>
            <a:r>
              <a:rPr kumimoji="0" lang="en-US" sz="1600" b="0" i="0" u="none" strike="noStrike" kern="1200" cap="none" spc="0" normalizeH="0" baseline="0" noProof="0" dirty="0">
                <a:ln>
                  <a:noFill/>
                </a:ln>
                <a:solidFill>
                  <a:prstClr val="white">
                    <a:alpha val="60000"/>
                  </a:prstClr>
                </a:solidFill>
                <a:effectLst/>
                <a:uLnTx/>
                <a:uFillTx/>
                <a:latin typeface="Gill Sans MT"/>
                <a:ea typeface="+mn-ea"/>
                <a:cs typeface="+mn-cs"/>
              </a:rPr>
              <a:t> I fattori umani devono essere considerati nella modellazione delle minacce per affrontare la natura imprevedibile del comportamento umano.</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600" b="1" i="0" u="none" strike="noStrike" kern="1200" cap="none" spc="0" normalizeH="0" baseline="0" noProof="0" dirty="0">
                <a:ln>
                  <a:noFill/>
                </a:ln>
                <a:solidFill>
                  <a:prstClr val="white">
                    <a:alpha val="60000"/>
                  </a:prstClr>
                </a:solidFill>
                <a:effectLst/>
                <a:uLnTx/>
                <a:uFillTx/>
                <a:latin typeface="Gill Sans MT"/>
                <a:ea typeface="+mn-ea"/>
                <a:cs typeface="+mn-cs"/>
              </a:rPr>
              <a:t>La formazione e gli standard spesso non tengono conto delle sfumature dei fattori umani, con conseguenti vulnerabilità:</a:t>
            </a:r>
            <a:r>
              <a:rPr kumimoji="0" lang="en-US" sz="1600" b="0" i="0" u="none" strike="noStrike" kern="1200" cap="none" spc="0" normalizeH="0" baseline="0" noProof="0" dirty="0">
                <a:ln>
                  <a:noFill/>
                </a:ln>
                <a:solidFill>
                  <a:prstClr val="white">
                    <a:alpha val="60000"/>
                  </a:prstClr>
                </a:solidFill>
                <a:effectLst/>
                <a:uLnTx/>
                <a:uFillTx/>
                <a:latin typeface="Gill Sans MT"/>
                <a:ea typeface="+mn-ea"/>
                <a:cs typeface="+mn-cs"/>
              </a:rPr>
              <a:t> Una formazione efficace in materia di cybersecurity dovrebbe incorporare i fattori umani per mitigare le vulnerabilità derivanti da errori umani.</a:t>
            </a:r>
          </a:p>
        </p:txBody>
      </p:sp>
      <p:sp>
        <p:nvSpPr>
          <p:cNvPr id="18" name="Date Placeholder 4">
            <a:extLst>
              <a:ext uri="{FF2B5EF4-FFF2-40B4-BE49-F238E27FC236}">
                <a16:creationId xmlns:a16="http://schemas.microsoft.com/office/drawing/2014/main" id="{0DF1EC1B-5EF1-F6EE-A81B-E084E4B329BC}"/>
              </a:ext>
            </a:extLst>
          </p:cNvPr>
          <p:cNvSpPr>
            <a:spLocks noGrp="1"/>
          </p:cNvSpPr>
          <p:nvPr>
            <p:ph type="dt" sz="half" idx="10"/>
          </p:nvPr>
        </p:nvSpPr>
        <p:spPr>
          <a:xfrm>
            <a:off x="550863" y="6507212"/>
            <a:ext cx="262890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10B571-46F5-48D1-A6D3-9D250625009A}" type="datetime1">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t>9/8/2024</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
        <p:nvSpPr>
          <p:cNvPr id="20" name="Footer Placeholder 5">
            <a:extLst>
              <a:ext uri="{FF2B5EF4-FFF2-40B4-BE49-F238E27FC236}">
                <a16:creationId xmlns:a16="http://schemas.microsoft.com/office/drawing/2014/main" id="{07FC0A24-8C79-593F-01AB-56F50A5329F9}"/>
              </a:ext>
            </a:extLst>
          </p:cNvPr>
          <p:cNvSpPr>
            <a:spLocks noGrp="1"/>
          </p:cNvSpPr>
          <p:nvPr>
            <p:ph type="ftr" sz="quarter" idx="11"/>
          </p:nvPr>
        </p:nvSpPr>
        <p:spPr>
          <a:xfrm>
            <a:off x="3359150" y="6507212"/>
            <a:ext cx="637921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Gruppo di ricerca sugli aspetti umani della sicurezza informatica</a:t>
            </a:r>
          </a:p>
        </p:txBody>
      </p:sp>
      <p:sp>
        <p:nvSpPr>
          <p:cNvPr id="22" name="Slide Number Placeholder 6">
            <a:extLst>
              <a:ext uri="{FF2B5EF4-FFF2-40B4-BE49-F238E27FC236}">
                <a16:creationId xmlns:a16="http://schemas.microsoft.com/office/drawing/2014/main" id="{EB20F36F-D250-0426-6F2E-B5AC3A7A596B}"/>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GB"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t>13</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456090945"/>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4508500"/>
            <a:ext cx="4500562" cy="1562959"/>
          </a:xfrm>
        </p:spPr>
        <p:txBody>
          <a:bodyPr vert="horz" wrap="square" lIns="0" tIns="0" rIns="0" bIns="0" rtlCol="0" anchor="t" anchorCtr="0">
            <a:normAutofit/>
          </a:bodyPr>
          <a:lstStyle/>
          <a:p>
            <a:r>
              <a:rPr lang="en-GB" sz="3000"/>
              <a:t>Obiettivi dell'integrazione dei fattori umani nella sicurezza informatica</a:t>
            </a:r>
          </a:p>
        </p:txBody>
      </p:sp>
      <p:pic>
        <p:nvPicPr>
          <p:cNvPr id="16" name="Picture 15">
            <a:extLst>
              <a:ext uri="{FF2B5EF4-FFF2-40B4-BE49-F238E27FC236}">
                <a16:creationId xmlns:a16="http://schemas.microsoft.com/office/drawing/2014/main" id="{4454FEEB-A874-585F-52B8-9602AF2180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3776462"/>
          </a:xfrm>
          <a:prstGeom prst="rect">
            <a:avLst/>
          </a:prstGeom>
          <a:noFill/>
        </p:spPr>
      </p:pic>
      <p:sp>
        <p:nvSpPr>
          <p:cNvPr id="7" name="TextBox 6"/>
          <p:cNvSpPr txBox="1"/>
          <p:nvPr/>
        </p:nvSpPr>
        <p:spPr>
          <a:xfrm>
            <a:off x="5051426" y="3776472"/>
            <a:ext cx="7140554" cy="2730740"/>
          </a:xfrm>
          <a:prstGeom prst="rect">
            <a:avLst/>
          </a:prstGeom>
        </p:spPr>
        <p:txBody>
          <a:bodyPr vert="horz" wrap="square" lIns="0" tIns="0" rIns="0" bIns="0" rtlCol="0">
            <a:normAutofit fontScale="92500" lnSpcReduction="20000"/>
          </a:bodyPr>
          <a:lstStyle/>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800" b="1" i="0" u="none" strike="noStrike" kern="1200" cap="none" spc="0" normalizeH="0" baseline="0" noProof="0" dirty="0">
                <a:ln>
                  <a:noFill/>
                </a:ln>
                <a:solidFill>
                  <a:prstClr val="white">
                    <a:alpha val="60000"/>
                  </a:prstClr>
                </a:solidFill>
                <a:effectLst/>
                <a:uLnTx/>
                <a:uFillTx/>
                <a:latin typeface="Gill Sans MT"/>
                <a:ea typeface="+mn-ea"/>
                <a:cs typeface="+mn-cs"/>
              </a:rPr>
              <a:t>Integrare un team multidisciplinare per affrontare i fattori umani nella cybersecurity:</a:t>
            </a:r>
            <a:r>
              <a:rPr kumimoji="0" lang="en-US" sz="1800" b="0" i="0" u="none" strike="noStrike" kern="1200" cap="none" spc="0" normalizeH="0" baseline="0" noProof="0" dirty="0">
                <a:ln>
                  <a:noFill/>
                </a:ln>
                <a:solidFill>
                  <a:prstClr val="white">
                    <a:alpha val="60000"/>
                  </a:prstClr>
                </a:solidFill>
                <a:effectLst/>
                <a:uLnTx/>
                <a:uFillTx/>
                <a:latin typeface="Gill Sans MT"/>
                <a:ea typeface="+mn-ea"/>
                <a:cs typeface="+mn-cs"/>
              </a:rPr>
              <a:t> Include esperti di operazioni marittime, sicurezza informatica e ingegneria di sistema.</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800" b="1" i="0" u="none" strike="noStrike" kern="1200" cap="none" spc="0" normalizeH="0" baseline="0" noProof="0" dirty="0">
                <a:ln>
                  <a:noFill/>
                </a:ln>
                <a:solidFill>
                  <a:prstClr val="white">
                    <a:alpha val="60000"/>
                  </a:prstClr>
                </a:solidFill>
                <a:effectLst/>
                <a:uLnTx/>
                <a:uFillTx/>
                <a:latin typeface="Gill Sans MT"/>
                <a:ea typeface="+mn-ea"/>
                <a:cs typeface="+mn-cs"/>
              </a:rPr>
              <a:t>Sviluppare e applicare le competenze in materia di fattori umani nei contesti IT/OT e OSINT:</a:t>
            </a:r>
            <a:r>
              <a:rPr kumimoji="0" lang="en-US" sz="1800" b="0" i="0" u="none" strike="noStrike" kern="1200" cap="none" spc="0" normalizeH="0" baseline="0" noProof="0" dirty="0">
                <a:ln>
                  <a:noFill/>
                </a:ln>
                <a:solidFill>
                  <a:prstClr val="white">
                    <a:alpha val="60000"/>
                  </a:prstClr>
                </a:solidFill>
                <a:effectLst/>
                <a:uLnTx/>
                <a:uFillTx/>
                <a:latin typeface="Gill Sans MT"/>
                <a:ea typeface="+mn-ea"/>
                <a:cs typeface="+mn-cs"/>
              </a:rPr>
              <a:t> Mira a migliorare le pratiche di cybersecurity sfruttando le intuizioni umane.</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800" b="1" i="0" u="none" strike="noStrike" kern="1200" cap="none" spc="0" normalizeH="0" baseline="0" noProof="0" dirty="0">
                <a:ln>
                  <a:noFill/>
                </a:ln>
                <a:solidFill>
                  <a:prstClr val="white">
                    <a:alpha val="60000"/>
                  </a:prstClr>
                </a:solidFill>
                <a:effectLst/>
                <a:uLnTx/>
                <a:uFillTx/>
                <a:latin typeface="Gill Sans MT"/>
                <a:ea typeface="+mn-ea"/>
                <a:cs typeface="+mn-cs"/>
              </a:rPr>
              <a:t>Progettare e valutare ambienti di formazione che facciano leva sui fattori umani per migliorare le competenze operative e il coordinamento di squadra nei sistemi marittimi...:</a:t>
            </a:r>
            <a:r>
              <a:rPr kumimoji="0" lang="en-US" sz="1800" b="0" i="0" u="none" strike="noStrike" kern="1200" cap="none" spc="0" normalizeH="0" baseline="0" noProof="0" dirty="0">
                <a:ln>
                  <a:noFill/>
                </a:ln>
                <a:solidFill>
                  <a:prstClr val="white">
                    <a:alpha val="60000"/>
                  </a:prstClr>
                </a:solidFill>
                <a:effectLst/>
                <a:uLnTx/>
                <a:uFillTx/>
                <a:latin typeface="Gill Sans MT"/>
                <a:ea typeface="+mn-ea"/>
                <a:cs typeface="+mn-cs"/>
              </a:rPr>
              <a:t> Gli ambienti di formazione devono concentrarsi sulle competenze pratiche e sull'efficace coordinamento di squadra.</a:t>
            </a:r>
          </a:p>
        </p:txBody>
      </p:sp>
      <p:sp>
        <p:nvSpPr>
          <p:cNvPr id="21" name="Date Placeholder 4">
            <a:extLst>
              <a:ext uri="{FF2B5EF4-FFF2-40B4-BE49-F238E27FC236}">
                <a16:creationId xmlns:a16="http://schemas.microsoft.com/office/drawing/2014/main" id="{3A925C44-EC62-3CFA-793B-C4F09D038FB3}"/>
              </a:ext>
            </a:extLst>
          </p:cNvPr>
          <p:cNvSpPr>
            <a:spLocks noGrp="1"/>
          </p:cNvSpPr>
          <p:nvPr>
            <p:ph type="dt" sz="half" idx="10"/>
          </p:nvPr>
        </p:nvSpPr>
        <p:spPr>
          <a:xfrm>
            <a:off x="550863" y="6507212"/>
            <a:ext cx="262890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10B571-46F5-48D1-A6D3-9D250625009A}" type="datetime1">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t>9/8/2024</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
        <p:nvSpPr>
          <p:cNvPr id="23" name="Footer Placeholder 5">
            <a:extLst>
              <a:ext uri="{FF2B5EF4-FFF2-40B4-BE49-F238E27FC236}">
                <a16:creationId xmlns:a16="http://schemas.microsoft.com/office/drawing/2014/main" id="{70DF0888-8EA7-D600-6745-A8E284191C7B}"/>
              </a:ext>
            </a:extLst>
          </p:cNvPr>
          <p:cNvSpPr>
            <a:spLocks noGrp="1"/>
          </p:cNvSpPr>
          <p:nvPr>
            <p:ph type="ftr" sz="quarter" idx="11"/>
          </p:nvPr>
        </p:nvSpPr>
        <p:spPr>
          <a:xfrm>
            <a:off x="3359150" y="6507212"/>
            <a:ext cx="637921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Gruppo di ricerca sugli aspetti umani della sicurezza informatica</a:t>
            </a:r>
          </a:p>
        </p:txBody>
      </p:sp>
      <p:sp>
        <p:nvSpPr>
          <p:cNvPr id="25" name="Slide Number Placeholder 6">
            <a:extLst>
              <a:ext uri="{FF2B5EF4-FFF2-40B4-BE49-F238E27FC236}">
                <a16:creationId xmlns:a16="http://schemas.microsoft.com/office/drawing/2014/main" id="{CE088ACE-0291-F9E6-12DA-3E4FCDE83C28}"/>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GB"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t>14</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777925846"/>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DF55F-2670-AFB7-5C62-4E8D7FD26B01}"/>
              </a:ext>
            </a:extLst>
          </p:cNvPr>
          <p:cNvSpPr>
            <a:spLocks noGrp="1"/>
          </p:cNvSpPr>
          <p:nvPr>
            <p:ph type="title"/>
          </p:nvPr>
        </p:nvSpPr>
        <p:spPr/>
        <p:txBody>
          <a:bodyPr/>
          <a:lstStyle/>
          <a:p>
            <a:r>
              <a:rPr lang="nb-NO" dirty="0"/>
              <a:t>Crisi informatica</a:t>
            </a:r>
            <a:endParaRPr lang="en-GB" dirty="0"/>
          </a:p>
        </p:txBody>
      </p:sp>
      <p:sp>
        <p:nvSpPr>
          <p:cNvPr id="7" name="Content Placeholder 6">
            <a:extLst>
              <a:ext uri="{FF2B5EF4-FFF2-40B4-BE49-F238E27FC236}">
                <a16:creationId xmlns:a16="http://schemas.microsoft.com/office/drawing/2014/main" id="{B7AE5F43-9BE0-5E69-B15D-651779D3D52A}"/>
              </a:ext>
            </a:extLst>
          </p:cNvPr>
          <p:cNvSpPr>
            <a:spLocks noGrp="1"/>
          </p:cNvSpPr>
          <p:nvPr>
            <p:ph idx="1"/>
          </p:nvPr>
        </p:nvSpPr>
        <p:spPr>
          <a:xfrm>
            <a:off x="838200" y="2510443"/>
            <a:ext cx="10515600" cy="3666519"/>
          </a:xfrm>
        </p:spPr>
        <p:txBody>
          <a:bodyPr>
            <a:normAutofit fontScale="92500" lnSpcReduction="20000"/>
          </a:bodyPr>
          <a:lstStyle/>
          <a:p>
            <a:pPr marL="0" indent="0">
              <a:buNone/>
            </a:pPr>
            <a:r>
              <a:rPr lang="en-GB" dirty="0"/>
              <a:t>Livello individuale</a:t>
            </a:r>
          </a:p>
          <a:p>
            <a:r>
              <a:rPr lang="en-GB" sz="2200" dirty="0"/>
              <a:t> una crisi informatica può portare alla perdita di dati personali, al furto di identità, a perdite finanziarie e a una significativa violazione della privacy. Le persone possono scoprire che le loro informazioni personali sono compromesse, con conseguenti ripercussioni a lungo termine sulla loro vita finanziaria e personale.</a:t>
            </a:r>
          </a:p>
          <a:p>
            <a:pPr marL="0" indent="0">
              <a:buNone/>
            </a:pPr>
            <a:r>
              <a:rPr lang="en-GB" dirty="0"/>
              <a:t>Livello organizzativo,</a:t>
            </a:r>
          </a:p>
          <a:p>
            <a:r>
              <a:rPr lang="en-GB" sz="2200" dirty="0"/>
              <a:t>Una crisi informatica può causare interruzioni operative, perdite finanziarie, responsabilità legali e danni alla reputazione dell'organizzazione. Le aziende e le organizzazioni governative possono trovarsi di fronte a problemi di recupero da tali crisi, con un impatto sulla loro sostenibilità e sull'economia in generale.</a:t>
            </a:r>
          </a:p>
          <a:p>
            <a:pPr marL="0" indent="0">
              <a:buNone/>
            </a:pPr>
            <a:r>
              <a:rPr lang="en-GB" dirty="0"/>
              <a:t>Livello sociale</a:t>
            </a:r>
          </a:p>
          <a:p>
            <a:r>
              <a:rPr lang="en-GB" sz="2200" dirty="0"/>
              <a:t>La crisi informatica può minare la fiducia del pubblico nelle infrastrutture e nelle istituzioni digitali. Può interrompere servizi essenziali, come l'assistenza sanitaria, i servizi di pubblica utilità e i servizi governativi, incidendo sulla vita quotidiana dei cittadini e sul funzionamento della società.</a:t>
            </a:r>
          </a:p>
        </p:txBody>
      </p:sp>
      <p:sp>
        <p:nvSpPr>
          <p:cNvPr id="9" name="TextBox 8">
            <a:extLst>
              <a:ext uri="{FF2B5EF4-FFF2-40B4-BE49-F238E27FC236}">
                <a16:creationId xmlns:a16="http://schemas.microsoft.com/office/drawing/2014/main" id="{5082193A-5544-D8F5-5664-DE7038CB2F81}"/>
              </a:ext>
            </a:extLst>
          </p:cNvPr>
          <p:cNvSpPr txBox="1"/>
          <p:nvPr/>
        </p:nvSpPr>
        <p:spPr>
          <a:xfrm>
            <a:off x="2956560" y="1363960"/>
            <a:ext cx="6096000" cy="923330"/>
          </a:xfrm>
          <a:prstGeom prst="rect">
            <a:avLst/>
          </a:prstGeom>
          <a:noFill/>
        </p:spPr>
        <p:txBody>
          <a:bodyPr wrap="square">
            <a:spAutoFit/>
          </a:bodyPr>
          <a:lstStyle/>
          <a:p>
            <a:pPr algn="ctr"/>
            <a:r>
              <a:rPr lang="en-GB" b="0" i="1" dirty="0">
                <a:solidFill>
                  <a:srgbClr val="0D0D0D"/>
                </a:solidFill>
                <a:effectLst/>
                <a:latin typeface="Söhne"/>
              </a:rPr>
              <a:t>Un evento significativo di cybersecurity che interrompe le normali operazioni dei sistemi digitali, provocando un impatto diffuso su individui, organizzazioni e società. - ENISA</a:t>
            </a:r>
            <a:endParaRPr lang="en-GB" i="1" dirty="0"/>
          </a:p>
        </p:txBody>
      </p:sp>
    </p:spTree>
    <p:extLst>
      <p:ext uri="{BB962C8B-B14F-4D97-AF65-F5344CB8AC3E}">
        <p14:creationId xmlns:p14="http://schemas.microsoft.com/office/powerpoint/2010/main" val="4383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A0662-0792-3EC2-464F-6949ADC97FF3}"/>
              </a:ext>
            </a:extLst>
          </p:cNvPr>
          <p:cNvPicPr>
            <a:picLocks noChangeAspect="1"/>
          </p:cNvPicPr>
          <p:nvPr/>
        </p:nvPicPr>
        <p:blipFill>
          <a:blip r:embed="rId2">
            <a:alphaModFix amt="30000"/>
          </a:blip>
          <a:stretch>
            <a:fillRect/>
          </a:stretch>
        </p:blipFill>
        <p:spPr>
          <a:xfrm>
            <a:off x="0" y="23333"/>
            <a:ext cx="12192000" cy="6832600"/>
          </a:xfrm>
          <a:prstGeom prst="rect">
            <a:avLst/>
          </a:prstGeom>
        </p:spPr>
      </p:pic>
      <p:sp>
        <p:nvSpPr>
          <p:cNvPr id="2" name="Text Placeholder 1">
            <a:extLst>
              <a:ext uri="{FF2B5EF4-FFF2-40B4-BE49-F238E27FC236}">
                <a16:creationId xmlns:a16="http://schemas.microsoft.com/office/drawing/2014/main" id="{F17B0CA5-3253-AB7E-3933-27307249A3C6}"/>
              </a:ext>
            </a:extLst>
          </p:cNvPr>
          <p:cNvSpPr>
            <a:spLocks noGrp="1"/>
          </p:cNvSpPr>
          <p:nvPr>
            <p:ph type="body" sz="quarter" idx="13"/>
          </p:nvPr>
        </p:nvSpPr>
        <p:spPr>
          <a:xfrm>
            <a:off x="478613" y="515938"/>
            <a:ext cx="10494517" cy="810888"/>
          </a:xfrm>
        </p:spPr>
        <p:txBody>
          <a:bodyPr>
            <a:normAutofit/>
          </a:bodyPr>
          <a:lstStyle/>
          <a:p>
            <a:r>
              <a:rPr lang="nb-NO" sz="3600" dirty="0"/>
              <a:t>Che cos'è un incidente informatico</a:t>
            </a:r>
            <a:endParaRPr lang="et-EE" sz="3600" dirty="0"/>
          </a:p>
        </p:txBody>
      </p:sp>
      <p:sp>
        <p:nvSpPr>
          <p:cNvPr id="3" name="Text Placeholder 2">
            <a:extLst>
              <a:ext uri="{FF2B5EF4-FFF2-40B4-BE49-F238E27FC236}">
                <a16:creationId xmlns:a16="http://schemas.microsoft.com/office/drawing/2014/main" id="{424D6A4D-3968-26BA-EE59-7A38C997F32B}"/>
              </a:ext>
            </a:extLst>
          </p:cNvPr>
          <p:cNvSpPr>
            <a:spLocks noGrp="1"/>
          </p:cNvSpPr>
          <p:nvPr>
            <p:ph type="body" sz="quarter" idx="14"/>
          </p:nvPr>
        </p:nvSpPr>
        <p:spPr/>
        <p:txBody>
          <a:bodyPr/>
          <a:lstStyle/>
          <a:p>
            <a:endParaRPr lang="et-EE" dirty="0"/>
          </a:p>
        </p:txBody>
      </p:sp>
      <p:pic>
        <p:nvPicPr>
          <p:cNvPr id="1026" name="Picture 2">
            <a:extLst>
              <a:ext uri="{FF2B5EF4-FFF2-40B4-BE49-F238E27FC236}">
                <a16:creationId xmlns:a16="http://schemas.microsoft.com/office/drawing/2014/main" id="{2879DACE-E22A-1C33-4A1D-5DC745A367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178" y="1728246"/>
            <a:ext cx="5163600" cy="3192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45D3ED-6A7B-E05D-AD00-ED010B345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628776"/>
            <a:ext cx="6010726" cy="3391767"/>
          </a:xfrm>
          <a:prstGeom prst="rect">
            <a:avLst/>
          </a:prstGeom>
        </p:spPr>
      </p:pic>
      <p:sp>
        <p:nvSpPr>
          <p:cNvPr id="5" name="Oval 4">
            <a:extLst>
              <a:ext uri="{FF2B5EF4-FFF2-40B4-BE49-F238E27FC236}">
                <a16:creationId xmlns:a16="http://schemas.microsoft.com/office/drawing/2014/main" id="{745B1FC3-F31B-8B67-4A9F-6CA23038FDD6}"/>
              </a:ext>
            </a:extLst>
          </p:cNvPr>
          <p:cNvSpPr/>
          <p:nvPr/>
        </p:nvSpPr>
        <p:spPr>
          <a:xfrm>
            <a:off x="6864309" y="5418225"/>
            <a:ext cx="2208179" cy="1175585"/>
          </a:xfrm>
          <a:prstGeom prst="ellipse">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Capacità proattive</a:t>
            </a:r>
            <a:endParaRPr lang="et-EE" dirty="0"/>
          </a:p>
        </p:txBody>
      </p:sp>
      <p:sp>
        <p:nvSpPr>
          <p:cNvPr id="6" name="Oval 5">
            <a:extLst>
              <a:ext uri="{FF2B5EF4-FFF2-40B4-BE49-F238E27FC236}">
                <a16:creationId xmlns:a16="http://schemas.microsoft.com/office/drawing/2014/main" id="{0C4765B6-85C0-D2E5-2D6E-5826B30F3281}"/>
              </a:ext>
            </a:extLst>
          </p:cNvPr>
          <p:cNvSpPr/>
          <p:nvPr/>
        </p:nvSpPr>
        <p:spPr>
          <a:xfrm>
            <a:off x="9807249" y="5474892"/>
            <a:ext cx="2299477" cy="1175585"/>
          </a:xfrm>
          <a:prstGeom prst="ellipse">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Capacità di risposta</a:t>
            </a:r>
            <a:endParaRPr lang="et-EE" dirty="0"/>
          </a:p>
        </p:txBody>
      </p:sp>
      <p:cxnSp>
        <p:nvCxnSpPr>
          <p:cNvPr id="8" name="Straight Arrow Connector 7">
            <a:extLst>
              <a:ext uri="{FF2B5EF4-FFF2-40B4-BE49-F238E27FC236}">
                <a16:creationId xmlns:a16="http://schemas.microsoft.com/office/drawing/2014/main" id="{EA15D183-A2F4-0F67-05BC-0CDC508000D0}"/>
              </a:ext>
            </a:extLst>
          </p:cNvPr>
          <p:cNvCxnSpPr>
            <a:stCxn id="5" idx="0"/>
          </p:cNvCxnSpPr>
          <p:nvPr/>
        </p:nvCxnSpPr>
        <p:spPr>
          <a:xfrm flipV="1">
            <a:off x="7968399" y="4267200"/>
            <a:ext cx="0" cy="11510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FF35188-28F7-0B72-DD7C-0656AC928AC6}"/>
              </a:ext>
            </a:extLst>
          </p:cNvPr>
          <p:cNvCxnSpPr>
            <a:cxnSpLocks/>
            <a:stCxn id="6" idx="0"/>
          </p:cNvCxnSpPr>
          <p:nvPr/>
        </p:nvCxnSpPr>
        <p:spPr>
          <a:xfrm flipH="1" flipV="1">
            <a:off x="10558387" y="4029075"/>
            <a:ext cx="398601" cy="1445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60773"/>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2">
            <a:extLst>
              <a:ext uri="{FF2B5EF4-FFF2-40B4-BE49-F238E27FC236}">
                <a16:creationId xmlns:a16="http://schemas.microsoft.com/office/drawing/2014/main" id="{0130F847-9A87-AB4D-8D0D-FF9DA6C9AB2A}"/>
              </a:ext>
            </a:extLst>
          </p:cNvPr>
          <p:cNvSpPr txBox="1">
            <a:spLocks/>
          </p:cNvSpPr>
          <p:nvPr/>
        </p:nvSpPr>
        <p:spPr>
          <a:xfrm>
            <a:off x="370852" y="-54055"/>
            <a:ext cx="4959603" cy="1642969"/>
          </a:xfrm>
          <a:prstGeom prst="rect">
            <a:avLst/>
          </a:prstGeom>
        </p:spPr>
        <p:txBody>
          <a:bodyPr vert="horz" wrap="square"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000" kern="1200" dirty="0">
                <a:solidFill>
                  <a:schemeClr val="tx1"/>
                </a:solidFill>
                <a:latin typeface="+mj-lt"/>
                <a:ea typeface="+mj-ea"/>
                <a:cs typeface="+mj-cs"/>
              </a:rPr>
              <a:t>Centri operativi di sicurezza (SOC)</a:t>
            </a:r>
          </a:p>
        </p:txBody>
      </p:sp>
      <p:sp>
        <p:nvSpPr>
          <p:cNvPr id="4" name="TekstSylinder 3"/>
          <p:cNvSpPr txBox="1"/>
          <p:nvPr/>
        </p:nvSpPr>
        <p:spPr>
          <a:xfrm>
            <a:off x="370852" y="2317013"/>
            <a:ext cx="4860366" cy="4190120"/>
          </a:xfrm>
          <a:prstGeom prst="rect">
            <a:avLst/>
          </a:prstGeom>
        </p:spPr>
        <p:txBody>
          <a:bodyPr vert="horz" lIns="91440" tIns="45720" rIns="91440" bIns="45720" rtlCol="0" anchor="t">
            <a:normAutofit/>
          </a:bodyPr>
          <a:lstStyle/>
          <a:p>
            <a:pPr marL="380990" indent="-228600">
              <a:lnSpc>
                <a:spcPct val="90000"/>
              </a:lnSpc>
              <a:spcAft>
                <a:spcPts val="600"/>
              </a:spcAft>
              <a:buFont typeface="Arial" panose="020B0604020202020204" pitchFamily="34" charset="0"/>
              <a:buChar char="•"/>
            </a:pPr>
            <a:r>
              <a:rPr lang="en-US" sz="2000" dirty="0"/>
              <a:t>Le organizzazioni assegnano le proprie operazioni di cybersecurity ai SOC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r>
              <a:rPr lang="en-US" sz="2000" dirty="0"/>
              <a:t>I team SOC si occupano di molteplici attività di sicurezza e analizzano </a:t>
            </a:r>
            <a:br>
              <a:rPr lang="en-US" sz="2000" dirty="0"/>
            </a:br>
            <a:r>
              <a:rPr lang="en-US" sz="2000" dirty="0"/>
              <a:t>flussi di dati ampi e continui </a:t>
            </a:r>
            <a:br>
              <a:rPr lang="en-US" sz="2000" dirty="0"/>
            </a:br>
            <a:endParaRPr lang="en-US" sz="2000" dirty="0"/>
          </a:p>
          <a:p>
            <a:pPr marL="380990" indent="-228600">
              <a:lnSpc>
                <a:spcPct val="90000"/>
              </a:lnSpc>
              <a:spcAft>
                <a:spcPts val="600"/>
              </a:spcAft>
              <a:buFont typeface="Arial" panose="020B0604020202020204" pitchFamily="34" charset="0"/>
              <a:buChar char="•"/>
            </a:pPr>
            <a:r>
              <a:rPr lang="en-US" sz="2000" dirty="0"/>
              <a:t>I compiti tecnici e il processo decisionale sono assegnati a diverse </a:t>
            </a:r>
            <a:br>
              <a:rPr lang="en-US" sz="2000" dirty="0"/>
            </a:br>
            <a:r>
              <a:rPr lang="en-US" sz="2000" dirty="0"/>
              <a:t>posizioni nel SOC (Muniz et al., 2015)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endParaRPr lang="en-US" sz="2000" dirty="0"/>
          </a:p>
        </p:txBody>
      </p:sp>
      <p:pic>
        <p:nvPicPr>
          <p:cNvPr id="3" name="Bil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0190" y="1417464"/>
            <a:ext cx="2723578" cy="4190120"/>
          </a:xfrm>
          <a:prstGeom prst="rect">
            <a:avLst/>
          </a:prstGeom>
        </p:spPr>
      </p:pic>
      <p:pic>
        <p:nvPicPr>
          <p:cNvPr id="2" name="Picture 2" descr="Security Operations Center SOC Services in Jaipur | ID: 2851037072930">
            <a:extLst>
              <a:ext uri="{FF2B5EF4-FFF2-40B4-BE49-F238E27FC236}">
                <a16:creationId xmlns:a16="http://schemas.microsoft.com/office/drawing/2014/main" id="{5DFF9659-B9E5-1A98-5BC3-F96DA6C5E61C}"/>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830925" y="1315907"/>
            <a:ext cx="4379261" cy="429167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9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1083812" y="26581"/>
            <a:ext cx="10024376" cy="7092245"/>
          </a:xfrm>
          <a:prstGeom prst="rect">
            <a:avLst/>
          </a:prstGeom>
        </p:spPr>
      </p:pic>
      <p:sp>
        <p:nvSpPr>
          <p:cNvPr id="15" name="Tittel 2">
            <a:extLst>
              <a:ext uri="{FF2B5EF4-FFF2-40B4-BE49-F238E27FC236}">
                <a16:creationId xmlns:a16="http://schemas.microsoft.com/office/drawing/2014/main" id="{0130F847-9A87-AB4D-8D0D-FF9DA6C9AB2A}"/>
              </a:ext>
            </a:extLst>
          </p:cNvPr>
          <p:cNvSpPr txBox="1">
            <a:spLocks/>
          </p:cNvSpPr>
          <p:nvPr/>
        </p:nvSpPr>
        <p:spPr>
          <a:xfrm>
            <a:off x="1136397" y="502022"/>
            <a:ext cx="6412719" cy="738538"/>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000" kern="1200" dirty="0">
                <a:solidFill>
                  <a:schemeClr val="tx1"/>
                </a:solidFill>
                <a:latin typeface="+mj-lt"/>
                <a:ea typeface="+mj-ea"/>
                <a:cs typeface="+mj-cs"/>
              </a:rPr>
              <a:t>Sistemi socio-tecnici (STS)</a:t>
            </a:r>
          </a:p>
        </p:txBody>
      </p:sp>
      <p:sp>
        <p:nvSpPr>
          <p:cNvPr id="16" name="TekstSylinder 15"/>
          <p:cNvSpPr txBox="1"/>
          <p:nvPr/>
        </p:nvSpPr>
        <p:spPr>
          <a:xfrm>
            <a:off x="1136397" y="1531088"/>
            <a:ext cx="5708490" cy="4409889"/>
          </a:xfrm>
          <a:prstGeom prst="rect">
            <a:avLst/>
          </a:prstGeom>
        </p:spPr>
        <p:txBody>
          <a:bodyPr vert="horz" lIns="91440" tIns="45720" rIns="91440" bIns="45720" rtlCol="0" anchor="t">
            <a:normAutofit fontScale="92500" lnSpcReduction="20000"/>
          </a:bodyPr>
          <a:lstStyle/>
          <a:p>
            <a:pPr marL="380990" indent="-228600">
              <a:lnSpc>
                <a:spcPct val="90000"/>
              </a:lnSpc>
              <a:spcAft>
                <a:spcPts val="600"/>
              </a:spcAft>
              <a:buFont typeface="Arial" panose="020B0604020202020204" pitchFamily="34" charset="0"/>
              <a:buChar char="•"/>
            </a:pPr>
            <a:r>
              <a:rPr lang="en-US" sz="2400" dirty="0"/>
              <a:t>Operatori cibernetici (</a:t>
            </a:r>
            <a:r>
              <a:rPr lang="en-US" sz="2400" b="1" dirty="0"/>
              <a:t>CO</a:t>
            </a:r>
            <a:r>
              <a:rPr lang="en-US" sz="2400" dirty="0"/>
              <a:t>) = Personale tecnico dei SOC</a:t>
            </a:r>
          </a:p>
          <a:p>
            <a:pPr marL="380990" indent="-228600">
              <a:lnSpc>
                <a:spcPct val="90000"/>
              </a:lnSpc>
              <a:spcAft>
                <a:spcPts val="600"/>
              </a:spcAft>
              <a:buFont typeface="Arial" panose="020B0604020202020204" pitchFamily="34" charset="0"/>
              <a:buChar char="•"/>
            </a:pPr>
            <a:endParaRPr lang="en-US" sz="2400" dirty="0"/>
          </a:p>
          <a:p>
            <a:pPr marL="380990" indent="-228600">
              <a:lnSpc>
                <a:spcPct val="90000"/>
              </a:lnSpc>
              <a:spcAft>
                <a:spcPts val="600"/>
              </a:spcAft>
              <a:buFont typeface="Arial" panose="020B0604020202020204" pitchFamily="34" charset="0"/>
              <a:buChar char="•"/>
            </a:pPr>
            <a:r>
              <a:rPr lang="en-US" sz="2400" dirty="0"/>
              <a:t>Affrontare sfide che abbracciano il dominio cibernetico, fisico e sociale (</a:t>
            </a:r>
            <a:r>
              <a:rPr lang="en-US" sz="2400" dirty="0" err="1"/>
              <a:t>Jøsok </a:t>
            </a:r>
            <a:r>
              <a:rPr lang="en-US" sz="2400" dirty="0"/>
              <a:t>et al., 2016).</a:t>
            </a:r>
          </a:p>
          <a:p>
            <a:pPr indent="-228600">
              <a:lnSpc>
                <a:spcPct val="90000"/>
              </a:lnSpc>
              <a:spcAft>
                <a:spcPts val="600"/>
              </a:spcAft>
              <a:buFont typeface="Arial" panose="020B0604020202020204" pitchFamily="34" charset="0"/>
              <a:buChar char="•"/>
            </a:pPr>
            <a:endParaRPr lang="en-US" sz="2400" dirty="0"/>
          </a:p>
          <a:p>
            <a:pPr marL="380990" indent="-228600">
              <a:lnSpc>
                <a:spcPct val="90000"/>
              </a:lnSpc>
              <a:spcAft>
                <a:spcPts val="600"/>
              </a:spcAft>
              <a:buFont typeface="Arial" panose="020B0604020202020204" pitchFamily="34" charset="0"/>
              <a:buChar char="•"/>
            </a:pPr>
            <a:r>
              <a:rPr lang="en-US" sz="2400" dirty="0"/>
              <a:t>Interazione uomo-macchina e uomo-uomo = </a:t>
            </a:r>
            <a:r>
              <a:rPr lang="en-US" sz="2400" b="1" dirty="0"/>
              <a:t>STS </a:t>
            </a:r>
          </a:p>
          <a:p>
            <a:pPr marL="380990" indent="-228600">
              <a:lnSpc>
                <a:spcPct val="90000"/>
              </a:lnSpc>
              <a:spcAft>
                <a:spcPts val="600"/>
              </a:spcAft>
              <a:buFont typeface="Arial" panose="020B0604020202020204" pitchFamily="34" charset="0"/>
              <a:buChar char="•"/>
            </a:pPr>
            <a:endParaRPr lang="en-US" sz="2400" dirty="0"/>
          </a:p>
          <a:p>
            <a:pPr marL="380990" indent="-228600">
              <a:lnSpc>
                <a:spcPct val="90000"/>
              </a:lnSpc>
              <a:spcAft>
                <a:spcPts val="600"/>
              </a:spcAft>
              <a:buFont typeface="Arial" panose="020B0604020202020204" pitchFamily="34" charset="0"/>
              <a:buChar char="•"/>
            </a:pPr>
            <a:r>
              <a:rPr lang="en-US" sz="2400" dirty="0"/>
              <a:t>L'ambiente di lavoro cyber-fisico è soggetto a elevati tassi di cambiamento e innovazione.</a:t>
            </a:r>
          </a:p>
          <a:p>
            <a:pPr marL="380990" indent="-228600">
              <a:lnSpc>
                <a:spcPct val="90000"/>
              </a:lnSpc>
              <a:spcAft>
                <a:spcPts val="600"/>
              </a:spcAft>
              <a:buFont typeface="Arial" panose="020B0604020202020204" pitchFamily="34" charset="0"/>
              <a:buChar char="•"/>
            </a:pPr>
            <a:endParaRPr lang="en-US" sz="2400" b="1" u="sng" dirty="0"/>
          </a:p>
          <a:p>
            <a:pPr marL="380990" indent="-228600">
              <a:lnSpc>
                <a:spcPct val="90000"/>
              </a:lnSpc>
              <a:spcAft>
                <a:spcPts val="600"/>
              </a:spcAft>
              <a:buFont typeface="Arial" panose="020B0604020202020204" pitchFamily="34" charset="0"/>
              <a:buChar char="•"/>
            </a:pPr>
            <a:r>
              <a:rPr lang="en-US" sz="2400" b="1" u="sng" dirty="0" err="1"/>
              <a:t>Cosa c'è </a:t>
            </a:r>
            <a:r>
              <a:rPr lang="en-US" sz="2400" b="1" u="sng" dirty="0"/>
              <a:t>in una STS?</a:t>
            </a:r>
          </a:p>
        </p:txBody>
      </p:sp>
      <p:sp>
        <p:nvSpPr>
          <p:cNvPr id="2" name="Plassholder for lysbildenummer 1"/>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91853A39-49B3-554A-AE82-85611CEBD8E3}" type="slidenum">
              <a:rPr lang="en-US" sz="1100">
                <a:solidFill>
                  <a:srgbClr val="FFFFFF"/>
                </a:solidFill>
              </a:rPr>
              <a:t>18</a:t>
            </a:fld>
            <a:endParaRPr lang="en-US" sz="1100">
              <a:solidFill>
                <a:srgbClr val="FFFFFF"/>
              </a:solidFill>
            </a:endParaRPr>
          </a:p>
        </p:txBody>
      </p:sp>
      <p:pic>
        <p:nvPicPr>
          <p:cNvPr id="10242" name="Picture 2" descr="Applying organizational psychology as a design science: A method for  predicting malfunctions in socio-technical systems (PreMiSTS) | Design  Science | Cambridge Core">
            <a:extLst>
              <a:ext uri="{FF2B5EF4-FFF2-40B4-BE49-F238E27FC236}">
                <a16:creationId xmlns:a16="http://schemas.microsoft.com/office/drawing/2014/main" id="{249AB42F-037F-72E4-74B5-BA8C078D8B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814" r="12981"/>
          <a:stretch/>
        </p:blipFill>
        <p:spPr bwMode="auto">
          <a:xfrm>
            <a:off x="7366981" y="1440711"/>
            <a:ext cx="4561367" cy="397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barn(inVertical)">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barn(inVertical)">
                                      <p:cBhvr>
                                        <p:cTn id="27" dur="500"/>
                                        <p:tgtEl>
                                          <p:spTgt spid="1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8" end="8"/>
                                            </p:txEl>
                                          </p:spTgt>
                                        </p:tgtEl>
                                        <p:attrNameLst>
                                          <p:attrName>style.visibility</p:attrName>
                                        </p:attrNameLst>
                                      </p:cBhvr>
                                      <p:to>
                                        <p:strVal val="visible"/>
                                      </p:to>
                                    </p:set>
                                    <p:animEffect transition="in" filter="barn(inVertical)">
                                      <p:cBhvr>
                                        <p:cTn id="32"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714375" y="271261"/>
            <a:ext cx="4085665" cy="1402470"/>
          </a:xfrm>
        </p:spPr>
        <p:txBody>
          <a:bodyPr anchor="t">
            <a:normAutofit/>
          </a:bodyPr>
          <a:lstStyle/>
          <a:p>
            <a:r>
              <a:rPr lang="en-GB" sz="3200" dirty="0"/>
              <a:t>Consapevolezza della situazione - Definizione</a:t>
            </a: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333375" y="2133600"/>
            <a:ext cx="5133975" cy="4008783"/>
          </a:xfrm>
        </p:spPr>
        <p:txBody>
          <a:bodyPr>
            <a:normAutofit lnSpcReduction="10000"/>
          </a:bodyPr>
          <a:lstStyle/>
          <a:p>
            <a:pPr marL="0" indent="0">
              <a:buNone/>
            </a:pPr>
            <a:r>
              <a:rPr lang="en-GB" sz="1800" i="1" dirty="0"/>
              <a:t>"La percezione degli elementi dell'ambiente all'interno di un volume di tempo e spazio, la comprensione del loro significato e la proiezione del loro stato nel prossimo futuro." </a:t>
            </a:r>
            <a:r>
              <a:rPr lang="en-GB" sz="1800" dirty="0"/>
              <a:t>(Endsley, 1988, S. 97)</a:t>
            </a:r>
          </a:p>
          <a:p>
            <a:pPr marL="0" indent="0">
              <a:buNone/>
            </a:pPr>
            <a:endParaRPr lang="en-GB" sz="1800" dirty="0"/>
          </a:p>
          <a:p>
            <a:r>
              <a:rPr lang="en-GB" sz="1800" dirty="0"/>
              <a:t>Originariamente dall'aviazione (piloti, controllo del traffico aereo)</a:t>
            </a:r>
          </a:p>
          <a:p>
            <a:r>
              <a:rPr lang="en-GB" sz="1800" dirty="0"/>
              <a:t>Impianti nucleari</a:t>
            </a:r>
          </a:p>
          <a:p>
            <a:r>
              <a:rPr lang="en-GB" sz="1800" dirty="0"/>
              <a:t>Dominio militare</a:t>
            </a:r>
          </a:p>
          <a:p>
            <a:r>
              <a:rPr lang="en-GB" sz="1800" dirty="0"/>
              <a:t>Dispacciamento dei treni</a:t>
            </a:r>
          </a:p>
          <a:p>
            <a:r>
              <a:rPr lang="en-GB" sz="1800" dirty="0"/>
              <a:t>Previsioni meteorologiche</a:t>
            </a:r>
          </a:p>
          <a:p>
            <a:r>
              <a:rPr lang="en-GB" sz="1800" dirty="0"/>
              <a:t>Guida e veicoli automatizzati</a:t>
            </a:r>
          </a:p>
          <a:p>
            <a:r>
              <a:rPr lang="en-GB" sz="1800" dirty="0"/>
              <a:t>Più recentemente: sicurezza di rete</a:t>
            </a:r>
          </a:p>
        </p:txBody>
      </p:sp>
      <p:pic>
        <p:nvPicPr>
          <p:cNvPr id="5" name="Picture 4" descr="Sphere of mesh and nodes">
            <a:extLst>
              <a:ext uri="{FF2B5EF4-FFF2-40B4-BE49-F238E27FC236}">
                <a16:creationId xmlns:a16="http://schemas.microsoft.com/office/drawing/2014/main" id="{C884A2DD-13FD-F685-01AF-FDD6A2033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50992" y="10"/>
            <a:ext cx="6541008" cy="6857990"/>
          </a:xfrm>
          <a:prstGeom prst="rect">
            <a:avLst/>
          </a:prstGeom>
        </p:spPr>
      </p:pic>
    </p:spTree>
    <p:extLst>
      <p:ext uri="{BB962C8B-B14F-4D97-AF65-F5344CB8AC3E}">
        <p14:creationId xmlns:p14="http://schemas.microsoft.com/office/powerpoint/2010/main" val="3009188919"/>
      </p:ext>
    </p:extLst>
  </p:cSld>
  <p:clrMapOvr>
    <a:masterClrMapping/>
  </p:clrMapOvr>
  <mc:AlternateContent xmlns:mc="http://schemas.openxmlformats.org/markup-compatibility/2006" xmlns:p14="http://schemas.microsoft.com/office/powerpoint/2010/main">
    <mc:Choice Requires="p14">
      <p:transition spd="slow" p14:dur="2000" advTm="163505"/>
    </mc:Choice>
    <mc:Fallback>
      <p:transition spd="slow" advTm="163505"/>
    </mc:Fallback>
  </mc:AlternateContent>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2298415-E93A-559C-CA1E-69AD29344E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9186" y="5323561"/>
            <a:ext cx="2046738" cy="1458589"/>
          </a:xfrm>
          <a:prstGeom prst="rect">
            <a:avLst/>
          </a:prstGeom>
        </p:spPr>
      </p:pic>
      <p:sp>
        <p:nvSpPr>
          <p:cNvPr id="2" name="Title 1">
            <a:extLst>
              <a:ext uri="{FF2B5EF4-FFF2-40B4-BE49-F238E27FC236}">
                <a16:creationId xmlns:a16="http://schemas.microsoft.com/office/drawing/2014/main" id="{0236F897-DAA1-F739-22DD-6DAD83DBD1E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5DF5211-73C7-B5F0-41E4-D284F44E1A08}"/>
              </a:ext>
            </a:extLst>
          </p:cNvPr>
          <p:cNvSpPr>
            <a:spLocks noGrp="1"/>
          </p:cNvSpPr>
          <p:nvPr>
            <p:ph idx="1"/>
          </p:nvPr>
        </p:nvSpPr>
        <p:spPr>
          <a:xfrm>
            <a:off x="3859900" y="2888811"/>
            <a:ext cx="4829893" cy="2379104"/>
          </a:xfrm>
        </p:spPr>
        <p:txBody>
          <a:bodyPr>
            <a:normAutofit/>
          </a:bodyPr>
          <a:lstStyle/>
          <a:p>
            <a:pPr marL="0" indent="0">
              <a:buNone/>
            </a:pPr>
            <a:r>
              <a:rPr lang="nb-NO" sz="2400" dirty="0">
                <a:latin typeface="Century Gothic" panose="020B0502020202020204" pitchFamily="34" charset="0"/>
              </a:rPr>
              <a:t>Formazione degli insegnanti (A.A.)</a:t>
            </a:r>
          </a:p>
          <a:p>
            <a:pPr marL="0" indent="0">
              <a:buNone/>
            </a:pPr>
            <a:r>
              <a:rPr lang="nb-NO" sz="2400" dirty="0">
                <a:latin typeface="Century Gothic" panose="020B0502020202020204" pitchFamily="34" charset="0"/>
              </a:rPr>
              <a:t>Famiglia e sviluppo (Bsc)</a:t>
            </a:r>
          </a:p>
          <a:p>
            <a:pPr marL="0" indent="0">
              <a:buNone/>
            </a:pPr>
            <a:r>
              <a:rPr lang="nb-NO" sz="2400" dirty="0">
                <a:latin typeface="Century Gothic" panose="020B0502020202020204" pitchFamily="34" charset="0"/>
              </a:rPr>
              <a:t>Salute (Msc)</a:t>
            </a:r>
          </a:p>
          <a:p>
            <a:pPr marL="0" indent="0">
              <a:buNone/>
            </a:pPr>
            <a:r>
              <a:rPr lang="nb-NO" sz="2400" dirty="0">
                <a:latin typeface="Century Gothic" panose="020B0502020202020204" pitchFamily="34" charset="0"/>
              </a:rPr>
              <a:t>HF e CE/Performance (dottorato)</a:t>
            </a:r>
          </a:p>
          <a:p>
            <a:endParaRPr lang="en-GB" sz="24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42AF599-7BB7-8310-12C1-3B147AD8BB58}"/>
              </a:ext>
            </a:extLst>
          </p:cNvPr>
          <p:cNvSpPr>
            <a:spLocks noGrp="1"/>
          </p:cNvSpPr>
          <p:nvPr>
            <p:ph type="sldNum" sz="quarter" idx="12"/>
          </p:nvPr>
        </p:nvSpPr>
        <p:spPr/>
        <p:txBody>
          <a:bodyPr/>
          <a:lstStyle/>
          <a:p>
            <a:fld id="{83C72186-AF70-4CAA-BEA5-8C4411AE0AB1}" type="slidenum">
              <a:rPr lang="nb-NO" smtClean="0"/>
              <a:t>2</a:t>
            </a:fld>
            <a:endParaRPr lang="nb-NO"/>
          </a:p>
        </p:txBody>
      </p:sp>
      <p:pic>
        <p:nvPicPr>
          <p:cNvPr id="5" name="Bilde 13">
            <a:extLst>
              <a:ext uri="{FF2B5EF4-FFF2-40B4-BE49-F238E27FC236}">
                <a16:creationId xmlns:a16="http://schemas.microsoft.com/office/drawing/2014/main" id="{3CE1FB06-C2FB-2B23-BA1B-F3B1403748F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57761" y="3872051"/>
            <a:ext cx="1192078" cy="596039"/>
          </a:xfrm>
          <a:prstGeom prst="rect">
            <a:avLst/>
          </a:prstGeom>
        </p:spPr>
      </p:pic>
      <p:pic>
        <p:nvPicPr>
          <p:cNvPr id="6" name="Bilde 19">
            <a:extLst>
              <a:ext uri="{FF2B5EF4-FFF2-40B4-BE49-F238E27FC236}">
                <a16:creationId xmlns:a16="http://schemas.microsoft.com/office/drawing/2014/main" id="{35C73650-C817-C2E7-D92F-89EB9055F1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66501" y="3467314"/>
            <a:ext cx="795891" cy="795891"/>
          </a:xfrm>
          <a:prstGeom prst="rect">
            <a:avLst/>
          </a:prstGeom>
        </p:spPr>
      </p:pic>
      <p:pic>
        <p:nvPicPr>
          <p:cNvPr id="7" name="Bilde 9">
            <a:extLst>
              <a:ext uri="{FF2B5EF4-FFF2-40B4-BE49-F238E27FC236}">
                <a16:creationId xmlns:a16="http://schemas.microsoft.com/office/drawing/2014/main" id="{EB77A2F0-0126-2DAA-0A9A-ABE75A8F92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11217" y="2856515"/>
            <a:ext cx="981330" cy="959715"/>
          </a:xfrm>
          <a:prstGeom prst="rect">
            <a:avLst/>
          </a:prstGeom>
        </p:spPr>
      </p:pic>
      <p:pic>
        <p:nvPicPr>
          <p:cNvPr id="8" name="Bilde 10">
            <a:extLst>
              <a:ext uri="{FF2B5EF4-FFF2-40B4-BE49-F238E27FC236}">
                <a16:creationId xmlns:a16="http://schemas.microsoft.com/office/drawing/2014/main" id="{EFD02E42-4A96-40D7-79ED-D06F6FE399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1534" y="2194913"/>
            <a:ext cx="1027067" cy="836367"/>
          </a:xfrm>
          <a:prstGeom prst="rect">
            <a:avLst/>
          </a:prstGeom>
        </p:spPr>
      </p:pic>
      <p:pic>
        <p:nvPicPr>
          <p:cNvPr id="9" name="Bilde 11">
            <a:extLst>
              <a:ext uri="{FF2B5EF4-FFF2-40B4-BE49-F238E27FC236}">
                <a16:creationId xmlns:a16="http://schemas.microsoft.com/office/drawing/2014/main" id="{67199F2A-2774-8492-9EE1-8D61B6872C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18070" y="2793529"/>
            <a:ext cx="913734" cy="913734"/>
          </a:xfrm>
          <a:prstGeom prst="rect">
            <a:avLst/>
          </a:prstGeom>
        </p:spPr>
      </p:pic>
      <p:pic>
        <p:nvPicPr>
          <p:cNvPr id="10" name="Bilde 12">
            <a:extLst>
              <a:ext uri="{FF2B5EF4-FFF2-40B4-BE49-F238E27FC236}">
                <a16:creationId xmlns:a16="http://schemas.microsoft.com/office/drawing/2014/main" id="{D4C933F8-168B-E8D4-EC14-905B9C3546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99366" y="4352544"/>
            <a:ext cx="848821" cy="848821"/>
          </a:xfrm>
          <a:prstGeom prst="rect">
            <a:avLst/>
          </a:prstGeom>
        </p:spPr>
      </p:pic>
      <p:pic>
        <p:nvPicPr>
          <p:cNvPr id="11" name="Bilde 14">
            <a:extLst>
              <a:ext uri="{FF2B5EF4-FFF2-40B4-BE49-F238E27FC236}">
                <a16:creationId xmlns:a16="http://schemas.microsoft.com/office/drawing/2014/main" id="{8E4B38A1-CE1C-7E50-05FE-64BEBE6EDD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15539" y="1662936"/>
            <a:ext cx="586939" cy="913734"/>
          </a:xfrm>
          <a:prstGeom prst="rect">
            <a:avLst/>
          </a:prstGeom>
        </p:spPr>
      </p:pic>
      <p:pic>
        <p:nvPicPr>
          <p:cNvPr id="12" name="Bilde 17">
            <a:extLst>
              <a:ext uri="{FF2B5EF4-FFF2-40B4-BE49-F238E27FC236}">
                <a16:creationId xmlns:a16="http://schemas.microsoft.com/office/drawing/2014/main" id="{3D52E14C-253B-CAB2-3636-4986477251A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168107" y="4708150"/>
            <a:ext cx="711249" cy="711249"/>
          </a:xfrm>
          <a:prstGeom prst="rect">
            <a:avLst/>
          </a:prstGeom>
        </p:spPr>
      </p:pic>
      <p:pic>
        <p:nvPicPr>
          <p:cNvPr id="13" name="Bilde 21">
            <a:extLst>
              <a:ext uri="{FF2B5EF4-FFF2-40B4-BE49-F238E27FC236}">
                <a16:creationId xmlns:a16="http://schemas.microsoft.com/office/drawing/2014/main" id="{5D09456B-0A13-2FB2-0D07-18A82496C62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05600" y="5507529"/>
            <a:ext cx="848821" cy="848821"/>
          </a:xfrm>
          <a:prstGeom prst="rect">
            <a:avLst/>
          </a:prstGeom>
        </p:spPr>
      </p:pic>
      <p:pic>
        <p:nvPicPr>
          <p:cNvPr id="14" name="Picture 6" descr="Image result for cross country skiing icon">
            <a:extLst>
              <a:ext uri="{FF2B5EF4-FFF2-40B4-BE49-F238E27FC236}">
                <a16:creationId xmlns:a16="http://schemas.microsoft.com/office/drawing/2014/main" id="{F0F33F72-9CF7-890F-AF41-1E831AC2492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70585" y="976261"/>
            <a:ext cx="586874" cy="586874"/>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25">
            <a:extLst>
              <a:ext uri="{FF2B5EF4-FFF2-40B4-BE49-F238E27FC236}">
                <a16:creationId xmlns:a16="http://schemas.microsoft.com/office/drawing/2014/main" id="{D6EACC37-B419-2CD5-B523-A57013EEABF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41473" y="5492758"/>
            <a:ext cx="790234" cy="790234"/>
          </a:xfrm>
          <a:prstGeom prst="rect">
            <a:avLst/>
          </a:prstGeom>
        </p:spPr>
      </p:pic>
      <p:pic>
        <p:nvPicPr>
          <p:cNvPr id="16" name="Bilde 16">
            <a:extLst>
              <a:ext uri="{FF2B5EF4-FFF2-40B4-BE49-F238E27FC236}">
                <a16:creationId xmlns:a16="http://schemas.microsoft.com/office/drawing/2014/main" id="{7EFEA54A-9AD7-844D-FBA9-B4646EE40869}"/>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479610" y="817239"/>
            <a:ext cx="606645" cy="1033248"/>
          </a:xfrm>
          <a:prstGeom prst="rect">
            <a:avLst/>
          </a:prstGeom>
        </p:spPr>
      </p:pic>
      <p:pic>
        <p:nvPicPr>
          <p:cNvPr id="17" name="Bilde 15">
            <a:extLst>
              <a:ext uri="{FF2B5EF4-FFF2-40B4-BE49-F238E27FC236}">
                <a16:creationId xmlns:a16="http://schemas.microsoft.com/office/drawing/2014/main" id="{3BC0C5CB-D561-D06C-387C-5B9FBD9C191F}"/>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172957" y="420333"/>
            <a:ext cx="815988" cy="946150"/>
          </a:xfrm>
          <a:prstGeom prst="rect">
            <a:avLst/>
          </a:prstGeom>
        </p:spPr>
      </p:pic>
      <p:pic>
        <p:nvPicPr>
          <p:cNvPr id="18" name="Bilde 4">
            <a:extLst>
              <a:ext uri="{FF2B5EF4-FFF2-40B4-BE49-F238E27FC236}">
                <a16:creationId xmlns:a16="http://schemas.microsoft.com/office/drawing/2014/main" id="{30C6F73C-F4C1-71E5-7106-E2DDDDBE6607}"/>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7164082" y="187846"/>
            <a:ext cx="603306" cy="518089"/>
          </a:xfrm>
          <a:prstGeom prst="rect">
            <a:avLst/>
          </a:prstGeom>
        </p:spPr>
      </p:pic>
      <p:pic>
        <p:nvPicPr>
          <p:cNvPr id="19" name="Bilde 5">
            <a:extLst>
              <a:ext uri="{FF2B5EF4-FFF2-40B4-BE49-F238E27FC236}">
                <a16:creationId xmlns:a16="http://schemas.microsoft.com/office/drawing/2014/main" id="{72DEC83F-BA79-50B6-132A-A4F91D7D0611}"/>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1036978" y="100170"/>
            <a:ext cx="960989" cy="1244818"/>
          </a:xfrm>
          <a:prstGeom prst="rect">
            <a:avLst/>
          </a:prstGeom>
        </p:spPr>
      </p:pic>
      <p:pic>
        <p:nvPicPr>
          <p:cNvPr id="20" name="Bilde 6">
            <a:extLst>
              <a:ext uri="{FF2B5EF4-FFF2-40B4-BE49-F238E27FC236}">
                <a16:creationId xmlns:a16="http://schemas.microsoft.com/office/drawing/2014/main" id="{1DD60C3F-5EAD-5E7F-935F-73D68C3419A4}"/>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10576181" y="1636539"/>
            <a:ext cx="1501405" cy="1116748"/>
          </a:xfrm>
          <a:prstGeom prst="rect">
            <a:avLst/>
          </a:prstGeom>
        </p:spPr>
      </p:pic>
      <p:pic>
        <p:nvPicPr>
          <p:cNvPr id="21" name="Bilde 7">
            <a:extLst>
              <a:ext uri="{FF2B5EF4-FFF2-40B4-BE49-F238E27FC236}">
                <a16:creationId xmlns:a16="http://schemas.microsoft.com/office/drawing/2014/main" id="{CA5A2E9B-20F0-F619-760A-8B104E30B756}"/>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9013127" y="-5435"/>
            <a:ext cx="554778" cy="630252"/>
          </a:xfrm>
          <a:prstGeom prst="rect">
            <a:avLst/>
          </a:prstGeom>
        </p:spPr>
      </p:pic>
      <p:pic>
        <p:nvPicPr>
          <p:cNvPr id="22" name="Bilde 8">
            <a:extLst>
              <a:ext uri="{FF2B5EF4-FFF2-40B4-BE49-F238E27FC236}">
                <a16:creationId xmlns:a16="http://schemas.microsoft.com/office/drawing/2014/main" id="{BA7B0D28-7DC9-DD4F-CE37-905CB896EC94}"/>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9926484" y="-29259"/>
            <a:ext cx="958232" cy="914401"/>
          </a:xfrm>
          <a:prstGeom prst="rect">
            <a:avLst/>
          </a:prstGeom>
        </p:spPr>
      </p:pic>
      <p:pic>
        <p:nvPicPr>
          <p:cNvPr id="23" name="Bilde 3">
            <a:extLst>
              <a:ext uri="{FF2B5EF4-FFF2-40B4-BE49-F238E27FC236}">
                <a16:creationId xmlns:a16="http://schemas.microsoft.com/office/drawing/2014/main" id="{3B58EE7A-8A74-19AC-7437-5F37C1D9131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858561" y="530312"/>
            <a:ext cx="872192" cy="555296"/>
          </a:xfrm>
          <a:prstGeom prst="rect">
            <a:avLst/>
          </a:prstGeom>
        </p:spPr>
      </p:pic>
      <p:pic>
        <p:nvPicPr>
          <p:cNvPr id="24" name="Picture 23" descr="Icon&#10;&#10;Description automatically generated">
            <a:extLst>
              <a:ext uri="{FF2B5EF4-FFF2-40B4-BE49-F238E27FC236}">
                <a16:creationId xmlns:a16="http://schemas.microsoft.com/office/drawing/2014/main" id="{6C0DF665-87B3-CEBC-7BCE-73D8610ECEE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375043" y="1787884"/>
            <a:ext cx="769402" cy="1089986"/>
          </a:xfrm>
          <a:prstGeom prst="rect">
            <a:avLst/>
          </a:prstGeom>
        </p:spPr>
      </p:pic>
      <p:pic>
        <p:nvPicPr>
          <p:cNvPr id="25" name="Picture 24">
            <a:extLst>
              <a:ext uri="{FF2B5EF4-FFF2-40B4-BE49-F238E27FC236}">
                <a16:creationId xmlns:a16="http://schemas.microsoft.com/office/drawing/2014/main" id="{8EEA7D42-7C3B-6772-99E2-D0475212FA7E}"/>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80563" y="4264125"/>
            <a:ext cx="970533" cy="970533"/>
          </a:xfrm>
          <a:prstGeom prst="rect">
            <a:avLst/>
          </a:prstGeom>
        </p:spPr>
      </p:pic>
      <p:pic>
        <p:nvPicPr>
          <p:cNvPr id="26" name="Picture 25" descr="Logo&#10;&#10;Description automatically generated">
            <a:extLst>
              <a:ext uri="{FF2B5EF4-FFF2-40B4-BE49-F238E27FC236}">
                <a16:creationId xmlns:a16="http://schemas.microsoft.com/office/drawing/2014/main" id="{5FD8012D-77F3-CE73-9CFD-88B2E7858C6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3294" y="2359356"/>
            <a:ext cx="1121129" cy="1121129"/>
          </a:xfrm>
          <a:prstGeom prst="rect">
            <a:avLst/>
          </a:prstGeom>
        </p:spPr>
      </p:pic>
      <p:pic>
        <p:nvPicPr>
          <p:cNvPr id="27" name="Picture 26" descr="Logo&#10;&#10;Description automatically generated">
            <a:extLst>
              <a:ext uri="{FF2B5EF4-FFF2-40B4-BE49-F238E27FC236}">
                <a16:creationId xmlns:a16="http://schemas.microsoft.com/office/drawing/2014/main" id="{A78C8EDC-A87E-F01E-DC79-2F473333E9A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8025" y="3629394"/>
            <a:ext cx="918916" cy="1026122"/>
          </a:xfrm>
          <a:prstGeom prst="rect">
            <a:avLst/>
          </a:prstGeom>
        </p:spPr>
      </p:pic>
      <p:pic>
        <p:nvPicPr>
          <p:cNvPr id="28" name="Picture 27" descr="Logo&#10;&#10;Description automatically generated">
            <a:extLst>
              <a:ext uri="{FF2B5EF4-FFF2-40B4-BE49-F238E27FC236}">
                <a16:creationId xmlns:a16="http://schemas.microsoft.com/office/drawing/2014/main" id="{FA87F86F-C899-0156-1B71-6E4470013739}"/>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515170" y="3637387"/>
            <a:ext cx="961368" cy="961368"/>
          </a:xfrm>
          <a:prstGeom prst="rect">
            <a:avLst/>
          </a:prstGeom>
        </p:spPr>
      </p:pic>
      <p:pic>
        <p:nvPicPr>
          <p:cNvPr id="29" name="Picture 28" descr="Text, logo&#10;&#10;Description automatically generated">
            <a:extLst>
              <a:ext uri="{FF2B5EF4-FFF2-40B4-BE49-F238E27FC236}">
                <a16:creationId xmlns:a16="http://schemas.microsoft.com/office/drawing/2014/main" id="{2AC0EA65-D2B9-E2F4-4BEB-036C79120B9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2562" y="5531210"/>
            <a:ext cx="1301769" cy="492622"/>
          </a:xfrm>
          <a:prstGeom prst="rect">
            <a:avLst/>
          </a:prstGeom>
        </p:spPr>
      </p:pic>
      <p:pic>
        <p:nvPicPr>
          <p:cNvPr id="30" name="Picture 29" descr="Logo, company name&#10;&#10;Description automatically generated">
            <a:extLst>
              <a:ext uri="{FF2B5EF4-FFF2-40B4-BE49-F238E27FC236}">
                <a16:creationId xmlns:a16="http://schemas.microsoft.com/office/drawing/2014/main" id="{35DEE1E0-A1FA-9B70-8329-99DC1554BC5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731" y="119952"/>
            <a:ext cx="1631142" cy="899025"/>
          </a:xfrm>
          <a:prstGeom prst="rect">
            <a:avLst/>
          </a:prstGeom>
        </p:spPr>
      </p:pic>
      <p:pic>
        <p:nvPicPr>
          <p:cNvPr id="31" name="Picture 2" descr="Lillehammer Ishockeyklubb - Home | Facebook">
            <a:extLst>
              <a:ext uri="{FF2B5EF4-FFF2-40B4-BE49-F238E27FC236}">
                <a16:creationId xmlns:a16="http://schemas.microsoft.com/office/drawing/2014/main" id="{B3490B77-154E-6A04-8A4B-0BBBAC89ABFE}"/>
              </a:ext>
            </a:extLst>
          </p:cNvPr>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a:stretch/>
        </p:blipFill>
        <p:spPr bwMode="auto">
          <a:xfrm>
            <a:off x="1689026" y="278244"/>
            <a:ext cx="946514" cy="11436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C2753F1A-ED95-1137-9348-D26A12622EE2}"/>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788857" y="219718"/>
            <a:ext cx="1302881" cy="1302881"/>
          </a:xfrm>
          <a:prstGeom prst="rect">
            <a:avLst/>
          </a:prstGeom>
        </p:spPr>
      </p:pic>
      <p:pic>
        <p:nvPicPr>
          <p:cNvPr id="33" name="Picture 32" descr="A picture containing text, sign, vector graphics, clipart&#10;&#10;Description automatically generated">
            <a:extLst>
              <a:ext uri="{FF2B5EF4-FFF2-40B4-BE49-F238E27FC236}">
                <a16:creationId xmlns:a16="http://schemas.microsoft.com/office/drawing/2014/main" id="{4E46A267-CC6D-54BB-D523-339240100B0B}"/>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534437" y="226148"/>
            <a:ext cx="926812" cy="1193270"/>
          </a:xfrm>
          <a:prstGeom prst="rect">
            <a:avLst/>
          </a:prstGeom>
        </p:spPr>
      </p:pic>
      <p:pic>
        <p:nvPicPr>
          <p:cNvPr id="34" name="Picture 33">
            <a:extLst>
              <a:ext uri="{FF2B5EF4-FFF2-40B4-BE49-F238E27FC236}">
                <a16:creationId xmlns:a16="http://schemas.microsoft.com/office/drawing/2014/main" id="{B07D8CBF-517B-E6C3-3D53-4A176F57EF7D}"/>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1357806" y="2619473"/>
            <a:ext cx="1095774" cy="1334647"/>
          </a:xfrm>
          <a:prstGeom prst="rect">
            <a:avLst/>
          </a:prstGeom>
        </p:spPr>
      </p:pic>
      <p:pic>
        <p:nvPicPr>
          <p:cNvPr id="35" name="Picture 34">
            <a:extLst>
              <a:ext uri="{FF2B5EF4-FFF2-40B4-BE49-F238E27FC236}">
                <a16:creationId xmlns:a16="http://schemas.microsoft.com/office/drawing/2014/main" id="{B2FC127E-FFF2-8BB5-3F6E-F87E4539886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148750" y="1466301"/>
            <a:ext cx="612412" cy="1302906"/>
          </a:xfrm>
          <a:prstGeom prst="rect">
            <a:avLst/>
          </a:prstGeom>
        </p:spPr>
      </p:pic>
      <p:pic>
        <p:nvPicPr>
          <p:cNvPr id="36" name="Picture 35">
            <a:extLst>
              <a:ext uri="{FF2B5EF4-FFF2-40B4-BE49-F238E27FC236}">
                <a16:creationId xmlns:a16="http://schemas.microsoft.com/office/drawing/2014/main" id="{925DED25-EF03-482D-E90D-504D6D44D57F}"/>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96775" y="1180236"/>
            <a:ext cx="516614" cy="1060350"/>
          </a:xfrm>
          <a:prstGeom prst="rect">
            <a:avLst/>
          </a:prstGeom>
        </p:spPr>
      </p:pic>
      <p:pic>
        <p:nvPicPr>
          <p:cNvPr id="38" name="Picture 37">
            <a:extLst>
              <a:ext uri="{FF2B5EF4-FFF2-40B4-BE49-F238E27FC236}">
                <a16:creationId xmlns:a16="http://schemas.microsoft.com/office/drawing/2014/main" id="{23E59279-B7E8-21B2-DBD1-11381F98581F}"/>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2856639" y="4840357"/>
            <a:ext cx="1767742" cy="575286"/>
          </a:xfrm>
          <a:prstGeom prst="rect">
            <a:avLst/>
          </a:prstGeom>
        </p:spPr>
      </p:pic>
      <p:pic>
        <p:nvPicPr>
          <p:cNvPr id="39" name="Picture 38">
            <a:extLst>
              <a:ext uri="{FF2B5EF4-FFF2-40B4-BE49-F238E27FC236}">
                <a16:creationId xmlns:a16="http://schemas.microsoft.com/office/drawing/2014/main" id="{27261409-6494-C8CD-423F-595DE739356F}"/>
              </a:ext>
            </a:extLst>
          </p:cNvPr>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3414710" y="5657739"/>
            <a:ext cx="831597" cy="962138"/>
          </a:xfrm>
          <a:prstGeom prst="rect">
            <a:avLst/>
          </a:prstGeom>
        </p:spPr>
      </p:pic>
      <p:pic>
        <p:nvPicPr>
          <p:cNvPr id="40" name="Bilde 7">
            <a:extLst>
              <a:ext uri="{FF2B5EF4-FFF2-40B4-BE49-F238E27FC236}">
                <a16:creationId xmlns:a16="http://schemas.microsoft.com/office/drawing/2014/main" id="{9CC2F6D6-B501-2C2D-F661-EF48D16B71A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081432" y="5410400"/>
            <a:ext cx="1638208" cy="874532"/>
          </a:xfrm>
          <a:prstGeom prst="rect">
            <a:avLst/>
          </a:prstGeom>
        </p:spPr>
      </p:pic>
      <p:pic>
        <p:nvPicPr>
          <p:cNvPr id="41" name="Bilde 3">
            <a:extLst>
              <a:ext uri="{FF2B5EF4-FFF2-40B4-BE49-F238E27FC236}">
                <a16:creationId xmlns:a16="http://schemas.microsoft.com/office/drawing/2014/main" id="{339221DA-6069-993E-C176-FBEC187769EA}"/>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7441219" y="5113301"/>
            <a:ext cx="1078652" cy="1088876"/>
          </a:xfrm>
          <a:prstGeom prst="rect">
            <a:avLst/>
          </a:prstGeom>
        </p:spPr>
      </p:pic>
      <p:pic>
        <p:nvPicPr>
          <p:cNvPr id="84" name="Picture 83" descr="Logo, company name&#10;&#10;Description automatically generated">
            <a:extLst>
              <a:ext uri="{FF2B5EF4-FFF2-40B4-BE49-F238E27FC236}">
                <a16:creationId xmlns:a16="http://schemas.microsoft.com/office/drawing/2014/main" id="{BE12DC40-33D0-EB65-7A49-86670CCDB3E2}"/>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238" y="100635"/>
            <a:ext cx="1631142" cy="899025"/>
          </a:xfrm>
          <a:prstGeom prst="rect">
            <a:avLst/>
          </a:prstGeom>
        </p:spPr>
      </p:pic>
      <p:pic>
        <p:nvPicPr>
          <p:cNvPr id="90" name="Picture 89">
            <a:extLst>
              <a:ext uri="{FF2B5EF4-FFF2-40B4-BE49-F238E27FC236}">
                <a16:creationId xmlns:a16="http://schemas.microsoft.com/office/drawing/2014/main" id="{557808EE-196F-1E57-0781-D6B8E587457C}"/>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29444" y="1180236"/>
            <a:ext cx="516614" cy="1060350"/>
          </a:xfrm>
          <a:prstGeom prst="rect">
            <a:avLst/>
          </a:prstGeom>
        </p:spPr>
      </p:pic>
    </p:spTree>
    <p:extLst>
      <p:ext uri="{BB962C8B-B14F-4D97-AF65-F5344CB8AC3E}">
        <p14:creationId xmlns:p14="http://schemas.microsoft.com/office/powerpoint/2010/main" val="474524229"/>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yber Security and Information Sciences | MIT Lincoln Laboratory">
            <a:extLst>
              <a:ext uri="{FF2B5EF4-FFF2-40B4-BE49-F238E27FC236}">
                <a16:creationId xmlns:a16="http://schemas.microsoft.com/office/drawing/2014/main" id="{040CD257-FB1F-FFFB-1BAA-D50EE0F6A469}"/>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838200" y="557188"/>
            <a:ext cx="10515600" cy="1133499"/>
          </a:xfrm>
        </p:spPr>
        <p:txBody>
          <a:bodyPr>
            <a:normAutofit/>
          </a:bodyPr>
          <a:lstStyle/>
          <a:p>
            <a:pPr algn="ctr"/>
            <a:r>
              <a:rPr lang="en-GB" sz="5200"/>
              <a:t>Livelli di SA</a:t>
            </a: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49316004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4711295"/>
      </p:ext>
    </p:extLst>
  </p:cSld>
  <p:clrMapOvr>
    <a:masterClrMapping/>
  </p:clrMapOvr>
  <mc:AlternateContent xmlns:mc="http://schemas.openxmlformats.org/markup-compatibility/2006" xmlns:p14="http://schemas.microsoft.com/office/powerpoint/2010/main">
    <mc:Choice Requires="p14">
      <p:transition spd="slow" p14:dur="2000" advTm="184968"/>
    </mc:Choice>
    <mc:Fallback>
      <p:transition spd="slow" advTm="184968"/>
    </mc:Fallback>
  </mc:AlternateContent>
</p:sld>
</file>

<file path=ppt/slides/slide21.xml><?xml version="1.0" encoding="utf-8"?>
<p:sld xmlns:a14="http://schemas.microsoft.com/office/drawing/2010/main"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995658"/>
            <a:ext cx="5613914" cy="2134765"/>
          </a:xfrm>
          <a:prstGeom prst="rect">
            <a:avLst/>
          </a:prstGeom>
        </p:spPr>
      </p:pic>
      <p:pic>
        <p:nvPicPr>
          <p:cNvPr id="6" name="Bilde 5"/>
          <p:cNvPicPr>
            <a:picLocks noChangeAspect="1"/>
          </p:cNvPicPr>
          <p:nvPr/>
        </p:nvPicPr>
        <p:blipFill>
          <a:blip r:embed="rId4"/>
          <a:stretch>
            <a:fillRect/>
          </a:stretch>
        </p:blipFill>
        <p:spPr>
          <a:xfrm>
            <a:off x="9555666" y="2174032"/>
            <a:ext cx="2636334" cy="2582532"/>
          </a:xfrm>
          <a:prstGeom prst="rect">
            <a:avLst/>
          </a:prstGeom>
        </p:spPr>
      </p:pic>
      <p:pic>
        <p:nvPicPr>
          <p:cNvPr id="7" name="Bild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5025" y="40576"/>
            <a:ext cx="3339529" cy="6849444"/>
          </a:xfrm>
          <a:prstGeom prst="rect">
            <a:avLst/>
          </a:prstGeom>
        </p:spPr>
      </p:pic>
      <p:sp>
        <p:nvSpPr>
          <p:cNvPr id="8" name="Ellipse 7"/>
          <p:cNvSpPr/>
          <p:nvPr/>
        </p:nvSpPr>
        <p:spPr>
          <a:xfrm>
            <a:off x="8164502" y="1362052"/>
            <a:ext cx="391886" cy="4292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rgbClr val="FF0000"/>
                </a:solidFill>
              </a:ln>
              <a:noFill/>
            </a:endParaRPr>
          </a:p>
        </p:txBody>
      </p:sp>
      <p:sp>
        <p:nvSpPr>
          <p:cNvPr id="2" name="Oval 1">
            <a:extLst>
              <a:ext uri="{FF2B5EF4-FFF2-40B4-BE49-F238E27FC236}">
                <a16:creationId xmlns:a16="http://schemas.microsoft.com/office/drawing/2014/main" id="{280F3254-5F8F-4529-AAFB-89D92A53D26F}"/>
              </a:ext>
            </a:extLst>
          </p:cNvPr>
          <p:cNvSpPr/>
          <p:nvPr/>
        </p:nvSpPr>
        <p:spPr>
          <a:xfrm>
            <a:off x="6096000" y="4550735"/>
            <a:ext cx="2782186" cy="249865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36367456"/>
      </p:ext>
    </p:extLst>
  </p:cSld>
  <p:clrMapOvr>
    <a:masterClrMapping/>
  </p:clrMapOvr>
  <mc:AlternateContent xmlns:mc="http://schemas.openxmlformats.org/markup-compatibility/2006" xmlns:p14="http://schemas.microsoft.com/office/powerpoint/2010/main">
    <mc:Choice Requires="p14">
      <p:transition spd="slow" p14:dur="2000" advTm="124602"/>
    </mc:Choice>
    <mc:Fallback>
      <p:transition spd="slow" advTm="1246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2.xml><?xml version="1.0" encoding="utf-8"?>
<p:sld xmlns:a16="http://schemas.microsoft.com/office/drawing/2014/main" xmlns:a14="http://schemas.microsoft.com/office/drawing/2010/main" xmlns:dgm="http://schemas.openxmlformats.org/drawingml/2006/diagram"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577267"/>
          </a:xfrm>
        </p:spPr>
        <p:txBody>
          <a:bodyPr>
            <a:normAutofit fontScale="90000"/>
          </a:bodyPr>
          <a:lstStyle/>
          <a:p>
            <a:r>
              <a:rPr lang="de-DE" dirty="0"/>
              <a:t>Modelli mentali</a:t>
            </a:r>
            <a:endParaRPr lang="nb-NO" dirty="0"/>
          </a:p>
        </p:txBody>
      </p:sp>
      <p:sp>
        <p:nvSpPr>
          <p:cNvPr id="3" name="Plassholder for innhold 2"/>
          <p:cNvSpPr>
            <a:spLocks noGrp="1"/>
          </p:cNvSpPr>
          <p:nvPr>
            <p:ph idx="1"/>
          </p:nvPr>
        </p:nvSpPr>
        <p:spPr>
          <a:xfrm>
            <a:off x="838200" y="1825625"/>
            <a:ext cx="5329335" cy="4351338"/>
          </a:xfrm>
        </p:spPr>
        <p:txBody>
          <a:bodyPr>
            <a:normAutofit fontScale="70000" lnSpcReduction="20000"/>
          </a:bodyPr>
          <a:lstStyle/>
          <a:p>
            <a:r>
              <a:rPr lang="de-DE" dirty="0" err="1"/>
              <a:t>Meccanismi </a:t>
            </a:r>
            <a:r>
              <a:rPr lang="de-DE" dirty="0" err="1"/>
              <a:t>con cui </a:t>
            </a:r>
            <a:r>
              <a:rPr lang="de-DE" dirty="0" err="1"/>
              <a:t>gli esseri umani </a:t>
            </a:r>
            <a:r>
              <a:rPr lang="de-DE" dirty="0" err="1"/>
              <a:t>sono </a:t>
            </a:r>
            <a:r>
              <a:rPr lang="de-DE" dirty="0" err="1"/>
              <a:t>in grado </a:t>
            </a:r>
            <a:r>
              <a:rPr lang="de-DE" dirty="0" err="1"/>
              <a:t>di </a:t>
            </a:r>
            <a:r>
              <a:rPr lang="de-DE" dirty="0" err="1"/>
              <a:t>generare </a:t>
            </a:r>
            <a:r>
              <a:rPr lang="de-DE" dirty="0" err="1"/>
              <a:t>descrizioni </a:t>
            </a:r>
            <a:r>
              <a:rPr lang="de-DE" dirty="0" err="1"/>
              <a:t>dello </a:t>
            </a:r>
            <a:r>
              <a:rPr lang="de-DE" dirty="0" err="1"/>
              <a:t>scopo </a:t>
            </a:r>
            <a:r>
              <a:rPr lang="de-DE" dirty="0"/>
              <a:t>e della forma </a:t>
            </a:r>
            <a:r>
              <a:rPr lang="de-DE" dirty="0" err="1"/>
              <a:t>del sistema</a:t>
            </a:r>
            <a:r>
              <a:rPr lang="de-DE" dirty="0"/>
              <a:t>, </a:t>
            </a:r>
            <a:r>
              <a:rPr lang="de-DE" dirty="0" err="1"/>
              <a:t>spiegazioni </a:t>
            </a:r>
            <a:r>
              <a:rPr lang="de-DE" dirty="0" err="1"/>
              <a:t>del </a:t>
            </a:r>
            <a:r>
              <a:rPr lang="de-DE" dirty="0" err="1"/>
              <a:t>funzionamento </a:t>
            </a:r>
            <a:r>
              <a:rPr lang="de-DE" dirty="0"/>
              <a:t>e degli </a:t>
            </a:r>
            <a:r>
              <a:rPr lang="de-DE" dirty="0" err="1"/>
              <a:t>stati </a:t>
            </a:r>
            <a:r>
              <a:rPr lang="de-DE" dirty="0" err="1"/>
              <a:t>osservati </a:t>
            </a:r>
            <a:r>
              <a:rPr lang="de-DE" dirty="0" err="1"/>
              <a:t>del </a:t>
            </a:r>
            <a:r>
              <a:rPr lang="de-DE" dirty="0" err="1"/>
              <a:t>sistema </a:t>
            </a:r>
            <a:r>
              <a:rPr lang="de-DE" dirty="0"/>
              <a:t>e </a:t>
            </a:r>
            <a:r>
              <a:rPr lang="de-DE" dirty="0" err="1"/>
              <a:t>previsioni </a:t>
            </a:r>
            <a:r>
              <a:rPr lang="de-DE" dirty="0" err="1"/>
              <a:t>di </a:t>
            </a:r>
            <a:r>
              <a:rPr lang="de-DE" dirty="0" err="1"/>
              <a:t>stati </a:t>
            </a:r>
            <a:r>
              <a:rPr lang="de-DE" dirty="0" err="1"/>
              <a:t>futuri</a:t>
            </a:r>
            <a:r>
              <a:rPr lang="de-DE" dirty="0"/>
              <a:t>. </a:t>
            </a:r>
            <a:r>
              <a:rPr lang="de-DE" sz="2300" dirty="0"/>
              <a:t>(</a:t>
            </a:r>
            <a:r>
              <a:rPr lang="de-DE" sz="2300" dirty="0" err="1"/>
              <a:t>Rouse </a:t>
            </a:r>
            <a:r>
              <a:rPr lang="de-DE" sz="2300" dirty="0"/>
              <a:t>&amp; Morris, 1985).</a:t>
            </a:r>
          </a:p>
          <a:p>
            <a:r>
              <a:rPr lang="de-DE" dirty="0"/>
              <a:t>Conoscenza </a:t>
            </a:r>
            <a:r>
              <a:rPr lang="de-DE" dirty="0" err="1"/>
              <a:t>di quali </a:t>
            </a:r>
            <a:r>
              <a:rPr lang="de-DE" dirty="0" err="1"/>
              <a:t>aspetti </a:t>
            </a:r>
            <a:r>
              <a:rPr lang="de-DE" dirty="0" err="1"/>
              <a:t>dell'</a:t>
            </a:r>
            <a:r>
              <a:rPr lang="de-DE" dirty="0" err="1"/>
              <a:t>ambiente </a:t>
            </a:r>
            <a:r>
              <a:rPr lang="de-DE" dirty="0" err="1"/>
              <a:t>sono </a:t>
            </a:r>
            <a:r>
              <a:rPr lang="de-DE" dirty="0"/>
              <a:t>rilevanti; </a:t>
            </a:r>
            <a:r>
              <a:rPr lang="de-DE" dirty="0" err="1"/>
              <a:t>identificare </a:t>
            </a:r>
            <a:r>
              <a:rPr lang="de-DE" dirty="0" err="1"/>
              <a:t>gli spunti </a:t>
            </a:r>
            <a:r>
              <a:rPr lang="de-DE" dirty="0" err="1"/>
              <a:t>critici</a:t>
            </a:r>
            <a:r>
              <a:rPr lang="de-DE" dirty="0"/>
              <a:t>, </a:t>
            </a:r>
            <a:r>
              <a:rPr lang="de-DE" dirty="0" err="1"/>
              <a:t>dirigere </a:t>
            </a:r>
            <a:r>
              <a:rPr lang="de-DE" dirty="0" err="1"/>
              <a:t>l'attenzione </a:t>
            </a:r>
            <a:r>
              <a:rPr lang="de-DE" dirty="0" err="1"/>
              <a:t>su di </a:t>
            </a:r>
            <a:r>
              <a:rPr lang="de-DE" dirty="0" err="1"/>
              <a:t>essi</a:t>
            </a:r>
            <a:r>
              <a:rPr lang="de-DE" dirty="0"/>
              <a:t>, </a:t>
            </a:r>
            <a:r>
              <a:rPr lang="de-DE" dirty="0" err="1"/>
              <a:t>classificare </a:t>
            </a:r>
            <a:r>
              <a:rPr lang="de-DE" dirty="0" err="1"/>
              <a:t>le informazioni</a:t>
            </a:r>
            <a:r>
              <a:rPr lang="de-DE" dirty="0"/>
              <a:t>, </a:t>
            </a:r>
            <a:r>
              <a:rPr lang="de-DE" dirty="0" err="1"/>
              <a:t>rendendo </a:t>
            </a:r>
            <a:r>
              <a:rPr lang="de-DE" dirty="0" err="1"/>
              <a:t>questo </a:t>
            </a:r>
            <a:r>
              <a:rPr lang="de-DE" dirty="0" err="1"/>
              <a:t>processo </a:t>
            </a:r>
            <a:r>
              <a:rPr lang="de-DE" dirty="0" err="1"/>
              <a:t>più </a:t>
            </a:r>
            <a:r>
              <a:rPr lang="de-DE" dirty="0" err="1"/>
              <a:t>efficiente </a:t>
            </a:r>
            <a:r>
              <a:rPr lang="de-DE" dirty="0"/>
              <a:t>in presenza di grandi </a:t>
            </a:r>
            <a:r>
              <a:rPr lang="de-DE" dirty="0" err="1"/>
              <a:t>quantità </a:t>
            </a:r>
            <a:r>
              <a:rPr lang="de-DE" dirty="0" err="1"/>
              <a:t>di </a:t>
            </a:r>
            <a:r>
              <a:rPr lang="de-DE" dirty="0" err="1"/>
              <a:t>dati</a:t>
            </a:r>
            <a:r>
              <a:rPr lang="de-DE" dirty="0"/>
              <a:t>.</a:t>
            </a:r>
          </a:p>
          <a:p>
            <a:r>
              <a:rPr lang="de-DE" dirty="0" err="1"/>
              <a:t>Aiuta </a:t>
            </a:r>
            <a:r>
              <a:rPr lang="de-DE" dirty="0" err="1"/>
              <a:t>a </a:t>
            </a:r>
            <a:r>
              <a:rPr lang="de-DE" dirty="0" err="1"/>
              <a:t>integrare </a:t>
            </a:r>
            <a:r>
              <a:rPr lang="de-DE" dirty="0" err="1"/>
              <a:t>efficacemente </a:t>
            </a:r>
            <a:r>
              <a:rPr lang="de-DE" dirty="0" err="1"/>
              <a:t>gli elementi </a:t>
            </a:r>
            <a:r>
              <a:rPr lang="de-DE" dirty="0" err="1"/>
              <a:t>per </a:t>
            </a:r>
            <a:r>
              <a:rPr lang="de-DE" dirty="0"/>
              <a:t>formare una </a:t>
            </a:r>
            <a:r>
              <a:rPr lang="de-DE" dirty="0" err="1"/>
              <a:t>comprensione </a:t>
            </a:r>
            <a:r>
              <a:rPr lang="de-DE" dirty="0" err="1"/>
              <a:t>del </a:t>
            </a:r>
            <a:r>
              <a:rPr lang="de-DE" dirty="0" err="1"/>
              <a:t>loro </a:t>
            </a:r>
            <a:r>
              <a:rPr lang="de-DE" dirty="0" err="1"/>
              <a:t>significato </a:t>
            </a:r>
            <a:r>
              <a:rPr lang="de-DE" dirty="0"/>
              <a:t>complessivo </a:t>
            </a:r>
            <a:r>
              <a:rPr lang="de-DE" dirty="0"/>
              <a:t>(livello 2) in </a:t>
            </a:r>
            <a:r>
              <a:rPr lang="de-DE" dirty="0" err="1"/>
              <a:t>termini </a:t>
            </a:r>
            <a:r>
              <a:rPr lang="de-DE" dirty="0" err="1"/>
              <a:t>di </a:t>
            </a:r>
            <a:r>
              <a:rPr lang="de-DE" dirty="0" err="1"/>
              <a:t>obiettivi</a:t>
            </a:r>
            <a:r>
              <a:rPr lang="de-DE" dirty="0"/>
              <a:t>.</a:t>
            </a:r>
          </a:p>
          <a:p>
            <a:r>
              <a:rPr lang="de-DE" dirty="0" err="1"/>
              <a:t>Aiuta </a:t>
            </a:r>
            <a:r>
              <a:rPr lang="de-DE" dirty="0" err="1"/>
              <a:t>a </a:t>
            </a:r>
            <a:r>
              <a:rPr lang="de-DE" dirty="0" err="1"/>
              <a:t>proiettare </a:t>
            </a:r>
            <a:r>
              <a:rPr lang="de-DE" dirty="0" err="1"/>
              <a:t>gli stati </a:t>
            </a:r>
            <a:r>
              <a:rPr lang="de-DE" dirty="0" err="1"/>
              <a:t>futuri </a:t>
            </a:r>
            <a:r>
              <a:rPr lang="de-DE" dirty="0" err="1"/>
              <a:t>in modo accurato </a:t>
            </a:r>
            <a:r>
              <a:rPr lang="de-DE" dirty="0"/>
              <a:t>ed </a:t>
            </a:r>
            <a:r>
              <a:rPr lang="de-DE" dirty="0" err="1"/>
              <a:t>efficiente </a:t>
            </a:r>
            <a:r>
              <a:rPr lang="de-DE" dirty="0" err="1"/>
              <a:t>sulla base </a:t>
            </a:r>
            <a:r>
              <a:rPr lang="de-DE" dirty="0"/>
              <a:t>degli </a:t>
            </a:r>
            <a:r>
              <a:rPr lang="de-DE" dirty="0" err="1"/>
              <a:t>stati </a:t>
            </a:r>
            <a:r>
              <a:rPr lang="de-DE" dirty="0"/>
              <a:t>e delle </a:t>
            </a:r>
            <a:r>
              <a:rPr lang="de-DE" dirty="0" err="1"/>
              <a:t>dinamiche </a:t>
            </a:r>
            <a:r>
              <a:rPr lang="de-DE" dirty="0" err="1"/>
              <a:t>attuali</a:t>
            </a:r>
            <a:r>
              <a:rPr lang="de-DE" dirty="0"/>
              <a:t>. (Livello 3)</a:t>
            </a:r>
          </a:p>
          <a:p>
            <a:endParaRPr lang="nb-NO" dirty="0"/>
          </a:p>
        </p:txBody>
      </p:sp>
      <p:sp>
        <p:nvSpPr>
          <p:cNvPr id="5" name="TekstSylinder 4"/>
          <p:cNvSpPr txBox="1"/>
          <p:nvPr/>
        </p:nvSpPr>
        <p:spPr>
          <a:xfrm>
            <a:off x="10459803" y="4775002"/>
            <a:ext cx="1604606" cy="369332"/>
          </a:xfrm>
          <a:prstGeom prst="rect">
            <a:avLst/>
          </a:prstGeom>
          <a:noFill/>
        </p:spPr>
        <p:txBody>
          <a:bodyPr wrap="none" rtlCol="0">
            <a:spAutoFit/>
          </a:bodyPr>
          <a:lstStyle/>
          <a:p>
            <a:r>
              <a:rPr lang="de-DE" dirty="0"/>
              <a:t>(</a:t>
            </a:r>
            <a:r>
              <a:rPr lang="de-DE" dirty="0" err="1"/>
              <a:t>Endsley</a:t>
            </a:r>
            <a:r>
              <a:rPr lang="de-DE" dirty="0"/>
              <a:t>, 2000)</a:t>
            </a:r>
            <a:endParaRPr lang="nb-NO" dirty="0"/>
          </a:p>
        </p:txBody>
      </p:sp>
      <p:pic>
        <p:nvPicPr>
          <p:cNvPr id="6" name="Picture 5">
            <a:extLst>
              <a:ext uri="{FF2B5EF4-FFF2-40B4-BE49-F238E27FC236}">
                <a16:creationId xmlns:a16="http://schemas.microsoft.com/office/drawing/2014/main" id="{4F70E42C-0E07-4D8F-A043-FF874161B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8706" y="942392"/>
            <a:ext cx="5679987" cy="3793530"/>
          </a:xfrm>
          <a:prstGeom prst="rect">
            <a:avLst/>
          </a:prstGeom>
        </p:spPr>
      </p:pic>
      <p:graphicFrame>
        <p:nvGraphicFramePr>
          <p:cNvPr id="7" name="Plassholder for innhold 3">
            <a:extLst>
              <a:ext uri="{FF2B5EF4-FFF2-40B4-BE49-F238E27FC236}">
                <a16:creationId xmlns:a16="http://schemas.microsoft.com/office/drawing/2014/main" id="{E6C8BBE0-85C4-46B8-9FC3-40341D18CEFD}"/>
              </a:ext>
            </a:extLst>
          </p:cNvPr>
          <p:cNvGraphicFramePr>
            <a:graphicFrameLocks/>
          </p:cNvGraphicFramePr>
          <p:nvPr/>
        </p:nvGraphicFramePr>
        <p:xfrm>
          <a:off x="6126986" y="5177509"/>
          <a:ext cx="5771707" cy="1472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3094685"/>
      </p:ext>
    </p:extLst>
  </p:cSld>
  <p:clrMapOvr>
    <a:masterClrMapping/>
  </p:clrMapOvr>
  <mc:AlternateContent xmlns:mc="http://schemas.openxmlformats.org/markup-compatibility/2006" xmlns:p14="http://schemas.microsoft.com/office/powerpoint/2010/main">
    <mc:Choice Requires="p14">
      <p:transition spd="slow" p14:dur="2000" advTm="144965"/>
    </mc:Choice>
    <mc:Fallback>
      <p:transition spd="slow" advTm="1449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838200" y="365126"/>
            <a:ext cx="10515600" cy="661242"/>
          </a:xfrm>
        </p:spPr>
        <p:txBody>
          <a:bodyPr>
            <a:normAutofit fontScale="90000"/>
          </a:bodyPr>
          <a:lstStyle/>
          <a:p>
            <a:r>
              <a:rPr lang="de-DE" dirty="0" err="1"/>
              <a:t>Interrelazione </a:t>
            </a:r>
            <a:r>
              <a:rPr lang="de-DE" dirty="0" err="1"/>
              <a:t>tra i </a:t>
            </a:r>
            <a:r>
              <a:rPr lang="de-DE" dirty="0" err="1"/>
              <a:t>livelli di </a:t>
            </a:r>
            <a:r>
              <a:rPr lang="de-DE" dirty="0"/>
              <a:t>SA</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04765976"/>
              </p:ext>
            </p:extLst>
          </p:nvPr>
        </p:nvGraphicFramePr>
        <p:xfrm>
          <a:off x="2293776" y="1097837"/>
          <a:ext cx="7167465" cy="2671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e 1"/>
          <p:cNvGrpSpPr/>
          <p:nvPr/>
        </p:nvGrpSpPr>
        <p:grpSpPr>
          <a:xfrm>
            <a:off x="3564294" y="3214396"/>
            <a:ext cx="4651310" cy="626640"/>
            <a:chOff x="3564294" y="3214396"/>
            <a:chExt cx="4651310" cy="626640"/>
          </a:xfrm>
        </p:grpSpPr>
        <p:sp>
          <p:nvSpPr>
            <p:cNvPr id="6" name="Venstrebuet pil 5"/>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Venstrebuet pil 6"/>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grpSp>
      <p:sp>
        <p:nvSpPr>
          <p:cNvPr id="9" name="TekstSylinder 8"/>
          <p:cNvSpPr txBox="1"/>
          <p:nvPr/>
        </p:nvSpPr>
        <p:spPr>
          <a:xfrm>
            <a:off x="2739312" y="4883000"/>
            <a:ext cx="6550090" cy="1754326"/>
          </a:xfrm>
          <a:prstGeom prst="rect">
            <a:avLst/>
          </a:prstGeom>
          <a:noFill/>
        </p:spPr>
        <p:txBody>
          <a:bodyPr wrap="square" rtlCol="0">
            <a:spAutoFit/>
          </a:bodyPr>
          <a:lstStyle/>
          <a:p>
            <a:pPr marL="285750" indent="-285750">
              <a:buFont typeface="Arial" panose="020B0604020202020204" pitchFamily="34" charset="0"/>
              <a:buChar char="•"/>
            </a:pPr>
            <a:r>
              <a:rPr lang="de-DE" dirty="0"/>
              <a:t>Abbinare </a:t>
            </a:r>
            <a:r>
              <a:rPr lang="de-DE" dirty="0" err="1"/>
              <a:t>i modelli </a:t>
            </a:r>
            <a:r>
              <a:rPr lang="de-DE" dirty="0" err="1"/>
              <a:t>in base </a:t>
            </a:r>
            <a:r>
              <a:rPr lang="de-DE" dirty="0"/>
              <a:t>all'</a:t>
            </a:r>
            <a:r>
              <a:rPr lang="de-DE" dirty="0" err="1"/>
              <a:t>esperienza </a:t>
            </a:r>
            <a:r>
              <a:rPr lang="de-DE" dirty="0"/>
              <a:t>e </a:t>
            </a:r>
            <a:r>
              <a:rPr lang="de-DE" dirty="0" err="1"/>
              <a:t>accelerare </a:t>
            </a:r>
            <a:r>
              <a:rPr lang="de-DE" dirty="0"/>
              <a:t>L2 e L3.</a:t>
            </a:r>
          </a:p>
          <a:p>
            <a:pPr marL="285750" indent="-285750">
              <a:buFont typeface="Arial" panose="020B0604020202020204" pitchFamily="34" charset="0"/>
              <a:buChar char="•"/>
            </a:pPr>
            <a:r>
              <a:rPr lang="de-DE" dirty="0" err="1"/>
              <a:t>Riempimento </a:t>
            </a:r>
            <a:r>
              <a:rPr lang="de-DE" dirty="0" err="1"/>
              <a:t>di </a:t>
            </a:r>
            <a:r>
              <a:rPr lang="de-DE" dirty="0"/>
              <a:t>L1 </a:t>
            </a:r>
            <a:r>
              <a:rPr lang="de-DE" dirty="0"/>
              <a:t>in base agli </a:t>
            </a:r>
            <a:r>
              <a:rPr lang="de-DE" dirty="0" err="1"/>
              <a:t>obiettivi</a:t>
            </a:r>
            <a:r>
              <a:rPr lang="de-DE" dirty="0"/>
              <a:t>.</a:t>
            </a:r>
          </a:p>
          <a:p>
            <a:pPr marL="285750" indent="-285750">
              <a:buFont typeface="Arial" panose="020B0604020202020204" pitchFamily="34" charset="0"/>
              <a:buChar char="•"/>
            </a:pPr>
            <a:r>
              <a:rPr lang="de-DE" dirty="0" err="1"/>
              <a:t>Processo </a:t>
            </a:r>
            <a:r>
              <a:rPr lang="de-DE" dirty="0"/>
              <a:t>iterativo </a:t>
            </a:r>
            <a:r>
              <a:rPr lang="de-DE" dirty="0" err="1"/>
              <a:t>per la </a:t>
            </a:r>
            <a:r>
              <a:rPr lang="de-DE" dirty="0" err="1"/>
              <a:t>ricerca </a:t>
            </a:r>
            <a:r>
              <a:rPr lang="de-DE" dirty="0"/>
              <a:t>e l'</a:t>
            </a:r>
            <a:r>
              <a:rPr lang="de-DE" dirty="0" err="1"/>
              <a:t>analisi dei </a:t>
            </a:r>
            <a:r>
              <a:rPr lang="de-DE" dirty="0" err="1"/>
              <a:t>dati </a:t>
            </a:r>
            <a:r>
              <a:rPr lang="de-DE" dirty="0"/>
              <a:t>rilevanti per l'obiettivo</a:t>
            </a:r>
            <a:r>
              <a:rPr lang="de-DE" dirty="0"/>
              <a:t>.</a:t>
            </a:r>
          </a:p>
          <a:p>
            <a:pPr marL="285750" indent="-285750">
              <a:buFont typeface="Arial" panose="020B0604020202020204" pitchFamily="34" charset="0"/>
              <a:buChar char="•"/>
            </a:pPr>
            <a:r>
              <a:rPr lang="de-DE" dirty="0" err="1"/>
              <a:t>Processo di </a:t>
            </a:r>
            <a:r>
              <a:rPr lang="de-DE" dirty="0" err="1"/>
              <a:t>generazione di </a:t>
            </a:r>
            <a:r>
              <a:rPr lang="de-DE" dirty="0"/>
              <a:t>SA </a:t>
            </a:r>
            <a:r>
              <a:rPr lang="de-DE" dirty="0" err="1"/>
              <a:t>altamente </a:t>
            </a:r>
            <a:r>
              <a:rPr lang="de-DE" dirty="0" err="1"/>
              <a:t>efficiente</a:t>
            </a:r>
            <a:r>
              <a:rPr lang="de-DE" dirty="0"/>
              <a:t>.</a:t>
            </a:r>
          </a:p>
          <a:p>
            <a:pPr marL="285750" indent="-285750">
              <a:buFont typeface="Arial" panose="020B0604020202020204" pitchFamily="34" charset="0"/>
              <a:buChar char="•"/>
            </a:pPr>
            <a:r>
              <a:rPr lang="de-DE" dirty="0"/>
              <a:t>Vulnerabile </a:t>
            </a:r>
            <a:r>
              <a:rPr lang="de-DE" dirty="0" err="1"/>
              <a:t>a </a:t>
            </a:r>
            <a:r>
              <a:rPr lang="de-DE" dirty="0" err="1"/>
              <a:t>pregiudizi </a:t>
            </a:r>
            <a:r>
              <a:rPr lang="de-DE" dirty="0"/>
              <a:t>come </a:t>
            </a:r>
            <a:r>
              <a:rPr lang="de-DE" dirty="0" err="1"/>
              <a:t>l</a:t>
            </a:r>
            <a:r>
              <a:rPr lang="de-DE" dirty="0" err="1"/>
              <a:t>'Anchoring </a:t>
            </a:r>
            <a:r>
              <a:rPr lang="de-DE" dirty="0"/>
              <a:t>e il </a:t>
            </a:r>
            <a:r>
              <a:rPr lang="de-DE" dirty="0" err="1"/>
              <a:t>Confirmation </a:t>
            </a:r>
            <a:r>
              <a:rPr lang="de-DE" dirty="0"/>
              <a:t>Bias.</a:t>
            </a:r>
          </a:p>
          <a:p>
            <a:endParaRPr lang="nb-NO" dirty="0"/>
          </a:p>
        </p:txBody>
      </p:sp>
      <p:grpSp>
        <p:nvGrpSpPr>
          <p:cNvPr id="8" name="Gruppe 7"/>
          <p:cNvGrpSpPr/>
          <p:nvPr/>
        </p:nvGrpSpPr>
        <p:grpSpPr>
          <a:xfrm rot="10800000">
            <a:off x="3564294" y="1097837"/>
            <a:ext cx="4651310" cy="626640"/>
            <a:chOff x="3564294" y="3214396"/>
            <a:chExt cx="4651310" cy="626640"/>
          </a:xfrm>
        </p:grpSpPr>
        <p:sp>
          <p:nvSpPr>
            <p:cNvPr id="10" name="Venstrebuet pil 9"/>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Venstrebuet pil 10"/>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grpSp>
      <p:sp>
        <p:nvSpPr>
          <p:cNvPr id="3" name="TekstSylinder 2"/>
          <p:cNvSpPr txBox="1"/>
          <p:nvPr/>
        </p:nvSpPr>
        <p:spPr>
          <a:xfrm>
            <a:off x="8331137" y="1055848"/>
            <a:ext cx="22855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dirty="0" err="1"/>
              <a:t>guidato dai dati/ </a:t>
            </a:r>
            <a:r>
              <a:rPr lang="de-DE" dirty="0"/>
              <a:t>BU</a:t>
            </a:r>
            <a:endParaRPr lang="nb-NO" dirty="0"/>
          </a:p>
        </p:txBody>
      </p:sp>
      <p:sp>
        <p:nvSpPr>
          <p:cNvPr id="12" name="TekstSylinder 11"/>
          <p:cNvSpPr txBox="1"/>
          <p:nvPr/>
        </p:nvSpPr>
        <p:spPr>
          <a:xfrm>
            <a:off x="6502337" y="4159935"/>
            <a:ext cx="207377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dirty="0"/>
              <a:t>guidato dagli </a:t>
            </a:r>
            <a:r>
              <a:rPr lang="de-DE" dirty="0" err="1"/>
              <a:t>obiettivi/ </a:t>
            </a:r>
            <a:r>
              <a:rPr lang="de-DE" dirty="0"/>
              <a:t>TD</a:t>
            </a:r>
            <a:endParaRPr lang="nb-NO" dirty="0"/>
          </a:p>
        </p:txBody>
      </p:sp>
      <p:sp>
        <p:nvSpPr>
          <p:cNvPr id="13" name="Pil ned 12"/>
          <p:cNvSpPr/>
          <p:nvPr/>
        </p:nvSpPr>
        <p:spPr>
          <a:xfrm>
            <a:off x="5683898" y="4105469"/>
            <a:ext cx="660918" cy="5878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28166124"/>
      </p:ext>
    </p:extLst>
  </p:cSld>
  <p:clrMapOvr>
    <a:masterClrMapping/>
  </p:clrMapOvr>
  <mc:AlternateContent xmlns:mc="http://schemas.openxmlformats.org/markup-compatibility/2006" xmlns:p14="http://schemas.microsoft.com/office/powerpoint/2010/main">
    <mc:Choice Requires="p14">
      <p:transition spd="slow" p14:dur="2000" advTm="145567"/>
    </mc:Choice>
    <mc:Fallback>
      <p:transition spd="slow" advTm="1455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26892" y="11453"/>
            <a:ext cx="7543965" cy="6129472"/>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6985591" y="330657"/>
            <a:ext cx="1596845" cy="4048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Oval 15">
            <a:extLst>
              <a:ext uri="{FF2B5EF4-FFF2-40B4-BE49-F238E27FC236}">
                <a16:creationId xmlns:a16="http://schemas.microsoft.com/office/drawing/2014/main" id="{9BC84B08-510A-4639-AC14-CF76B5BE7268}"/>
              </a:ext>
            </a:extLst>
          </p:cNvPr>
          <p:cNvSpPr/>
          <p:nvPr/>
        </p:nvSpPr>
        <p:spPr>
          <a:xfrm>
            <a:off x="6985591" y="5133765"/>
            <a:ext cx="1596845" cy="11394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Oval 17">
            <a:extLst>
              <a:ext uri="{FF2B5EF4-FFF2-40B4-BE49-F238E27FC236}">
                <a16:creationId xmlns:a16="http://schemas.microsoft.com/office/drawing/2014/main" id="{741CBC8A-8AAD-479B-96F1-AF98FB5E876E}"/>
              </a:ext>
            </a:extLst>
          </p:cNvPr>
          <p:cNvSpPr/>
          <p:nvPr/>
        </p:nvSpPr>
        <p:spPr>
          <a:xfrm>
            <a:off x="6726445" y="3645230"/>
            <a:ext cx="2364392" cy="903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712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ybersecurity for Australia's Critical Infrastructure">
            <a:extLst>
              <a:ext uri="{FF2B5EF4-FFF2-40B4-BE49-F238E27FC236}">
                <a16:creationId xmlns:a16="http://schemas.microsoft.com/office/drawing/2014/main" id="{7A75D511-719D-0257-C37B-A0783159DD1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5FFFC5-6B57-45F8-86F7-A7A6FE870176}"/>
              </a:ext>
            </a:extLst>
          </p:cNvPr>
          <p:cNvSpPr>
            <a:spLocks noGrp="1"/>
          </p:cNvSpPr>
          <p:nvPr>
            <p:ph type="title"/>
          </p:nvPr>
        </p:nvSpPr>
        <p:spPr/>
        <p:txBody>
          <a:bodyPr/>
          <a:lstStyle/>
          <a:p>
            <a:r>
              <a:rPr lang="nb-NO" dirty="0"/>
              <a:t>Ricerca sulla </a:t>
            </a:r>
            <a:r>
              <a:rPr lang="nb-NO" dirty="0" err="1"/>
              <a:t>comunicazione </a:t>
            </a:r>
            <a:r>
              <a:rPr lang="nb-NO" dirty="0"/>
              <a:t>nel CDX</a:t>
            </a:r>
          </a:p>
        </p:txBody>
      </p:sp>
      <p:sp>
        <p:nvSpPr>
          <p:cNvPr id="5" name="Text Placeholder 4">
            <a:extLst>
              <a:ext uri="{FF2B5EF4-FFF2-40B4-BE49-F238E27FC236}">
                <a16:creationId xmlns:a16="http://schemas.microsoft.com/office/drawing/2014/main" id="{B87E04C8-4F85-4B87-9BC3-76B9DE87B60A}"/>
              </a:ext>
            </a:extLst>
          </p:cNvPr>
          <p:cNvSpPr>
            <a:spLocks noGrp="1"/>
          </p:cNvSpPr>
          <p:nvPr>
            <p:ph type="body" idx="1"/>
          </p:nvPr>
        </p:nvSpPr>
        <p:spPr>
          <a:xfrm>
            <a:off x="839788" y="1352551"/>
            <a:ext cx="5157787" cy="698500"/>
          </a:xfrm>
        </p:spPr>
        <p:txBody>
          <a:bodyPr>
            <a:normAutofit/>
          </a:bodyPr>
          <a:lstStyle/>
          <a:p>
            <a:r>
              <a:rPr lang="nb-NO" dirty="0" err="1"/>
              <a:t>Novizi</a:t>
            </a:r>
            <a:endParaRPr lang="nb-NO" dirty="0"/>
          </a:p>
        </p:txBody>
      </p:sp>
      <p:sp>
        <p:nvSpPr>
          <p:cNvPr id="6" name="Content Placeholder 5">
            <a:extLst>
              <a:ext uri="{FF2B5EF4-FFF2-40B4-BE49-F238E27FC236}">
                <a16:creationId xmlns:a16="http://schemas.microsoft.com/office/drawing/2014/main" id="{33F708F0-39D7-4DAC-ACAD-9C85C0C8BC31}"/>
              </a:ext>
            </a:extLst>
          </p:cNvPr>
          <p:cNvSpPr>
            <a:spLocks noGrp="1"/>
          </p:cNvSpPr>
          <p:nvPr>
            <p:ph sz="half" idx="2"/>
          </p:nvPr>
        </p:nvSpPr>
        <p:spPr>
          <a:xfrm>
            <a:off x="839788" y="2051050"/>
            <a:ext cx="5157787" cy="4138613"/>
          </a:xfrm>
        </p:spPr>
        <p:txBody>
          <a:bodyPr>
            <a:normAutofit fontScale="55000" lnSpcReduction="20000"/>
          </a:bodyPr>
          <a:lstStyle/>
          <a:p>
            <a:r>
              <a:rPr lang="en-GB" sz="3800" b="1" dirty="0"/>
              <a:t>Interazioni cyber-fisiche </a:t>
            </a:r>
            <a:r>
              <a:rPr lang="en-GB" sz="3800" dirty="0"/>
              <a:t>facilitate dalle richieste di comunicazione e coordinamento del team e limitate dall'insoddisfazione per le prestazioni del team. </a:t>
            </a:r>
          </a:p>
          <a:p>
            <a:r>
              <a:rPr lang="en-GB" sz="3800" dirty="0"/>
              <a:t>Il </a:t>
            </a:r>
            <a:r>
              <a:rPr lang="en-GB" sz="3800" b="1" dirty="0"/>
              <a:t>processo decisionale strategico-tattico </a:t>
            </a:r>
            <a:r>
              <a:rPr lang="en-GB" sz="3800" dirty="0"/>
              <a:t>è facilitato dalle esigenze di comunicazione, ma è limitato dalle esigenze di condivisione del tempo. </a:t>
            </a:r>
          </a:p>
          <a:p>
            <a:endParaRPr lang="en-GB" sz="3800" dirty="0"/>
          </a:p>
          <a:p>
            <a:r>
              <a:rPr lang="en-GB" sz="3800" dirty="0"/>
              <a:t>I novizi dipendono dalle interazioni comunicative</a:t>
            </a:r>
          </a:p>
          <a:p>
            <a:pPr lvl="1"/>
            <a:r>
              <a:rPr lang="en-GB" sz="3400" dirty="0"/>
              <a:t>Differenza tra i carichi di lavoro dei compiti e i carichi di lavoro del team</a:t>
            </a:r>
          </a:p>
          <a:p>
            <a:pPr marL="0" indent="0">
              <a:buNone/>
            </a:pPr>
            <a:r>
              <a:rPr lang="en-US" sz="1700" dirty="0"/>
              <a:t>Lugo, R. G., &amp; Sütterlin, S. (2018, luglio). Profili di cyber officer e fattori di performance. In </a:t>
            </a:r>
            <a:r>
              <a:rPr lang="en-US" sz="1700" i="1" dirty="0"/>
              <a:t>International Conference on Engineering Psychology and Cognitive Ergonomics </a:t>
            </a:r>
            <a:r>
              <a:rPr lang="en-US" sz="1700" dirty="0"/>
              <a:t>(pp. 181-190). Springer, Cham.</a:t>
            </a:r>
            <a:endParaRPr lang="en-GB" sz="1700" dirty="0"/>
          </a:p>
          <a:p>
            <a:endParaRPr lang="nb-NO" dirty="0"/>
          </a:p>
        </p:txBody>
      </p:sp>
      <p:sp>
        <p:nvSpPr>
          <p:cNvPr id="7" name="Text Placeholder 6">
            <a:extLst>
              <a:ext uri="{FF2B5EF4-FFF2-40B4-BE49-F238E27FC236}">
                <a16:creationId xmlns:a16="http://schemas.microsoft.com/office/drawing/2014/main" id="{1DC9E424-E7B7-4AAB-A306-D8346D89AE71}"/>
              </a:ext>
            </a:extLst>
          </p:cNvPr>
          <p:cNvSpPr>
            <a:spLocks noGrp="1"/>
          </p:cNvSpPr>
          <p:nvPr>
            <p:ph type="body" sz="quarter" idx="3"/>
          </p:nvPr>
        </p:nvSpPr>
        <p:spPr>
          <a:xfrm>
            <a:off x="6172200" y="1352551"/>
            <a:ext cx="5183188" cy="698499"/>
          </a:xfrm>
        </p:spPr>
        <p:txBody>
          <a:bodyPr>
            <a:normAutofit/>
          </a:bodyPr>
          <a:lstStyle/>
          <a:p>
            <a:r>
              <a:rPr lang="nb-NO" dirty="0"/>
              <a:t>Esperti</a:t>
            </a:r>
          </a:p>
        </p:txBody>
      </p:sp>
      <p:sp>
        <p:nvSpPr>
          <p:cNvPr id="8" name="Content Placeholder 7">
            <a:extLst>
              <a:ext uri="{FF2B5EF4-FFF2-40B4-BE49-F238E27FC236}">
                <a16:creationId xmlns:a16="http://schemas.microsoft.com/office/drawing/2014/main" id="{7BA84550-3B8F-420C-BBF9-C02C2591A7F3}"/>
              </a:ext>
            </a:extLst>
          </p:cNvPr>
          <p:cNvSpPr>
            <a:spLocks noGrp="1"/>
          </p:cNvSpPr>
          <p:nvPr>
            <p:ph sz="quarter" idx="4"/>
          </p:nvPr>
        </p:nvSpPr>
        <p:spPr>
          <a:xfrm>
            <a:off x="6172200" y="2051050"/>
            <a:ext cx="5183188" cy="4138613"/>
          </a:xfrm>
        </p:spPr>
        <p:txBody>
          <a:bodyPr>
            <a:normAutofit fontScale="55000" lnSpcReduction="20000"/>
          </a:bodyPr>
          <a:lstStyle/>
          <a:p>
            <a:pPr marL="0" indent="0">
              <a:buNone/>
            </a:pPr>
            <a:r>
              <a:rPr lang="en-US" sz="3800" i="1" dirty="0"/>
              <a:t>"L'effettiva collaborazione, l'esperienza e la specializzazione dei ruoli funzionali all'interno dei team sono fattori importanti che determinano il successo di questi team nella competizione e sono importanti predittori osservativi del rilevamento tempestivo e della mitigazione efficace degli attacchi informatici in corso. Questi risultati supportano le teorie sulla maturazione dei team e sullo sviluppo della cognizione funzionale dei team applicata alla padronanza della cybersecurity".</a:t>
            </a:r>
          </a:p>
          <a:p>
            <a:r>
              <a:rPr lang="nb-NO" sz="3800" dirty="0"/>
              <a:t>Gli esperti </a:t>
            </a:r>
            <a:r>
              <a:rPr lang="nb-NO" sz="3800" dirty="0" err="1"/>
              <a:t>hanno bisogno di </a:t>
            </a:r>
            <a:r>
              <a:rPr lang="nb-NO" sz="3800" dirty="0"/>
              <a:t>meno </a:t>
            </a:r>
            <a:r>
              <a:rPr lang="nb-NO" sz="3800" dirty="0"/>
              <a:t>comunicazione </a:t>
            </a:r>
          </a:p>
          <a:p>
            <a:r>
              <a:rPr lang="nb-NO" sz="3800" dirty="0"/>
              <a:t>Più </a:t>
            </a:r>
            <a:r>
              <a:rPr lang="nb-NO" sz="3800" dirty="0" err="1"/>
              <a:t>esperienza </a:t>
            </a:r>
            <a:r>
              <a:rPr lang="nb-NO" sz="3800" dirty="0" err="1"/>
              <a:t>richiede </a:t>
            </a:r>
            <a:r>
              <a:rPr lang="nb-NO" sz="3800" dirty="0"/>
              <a:t>meno </a:t>
            </a:r>
            <a:r>
              <a:rPr lang="nb-NO" sz="3800" dirty="0" err="1"/>
              <a:t>leadership</a:t>
            </a:r>
            <a:endParaRPr lang="nb-NO" sz="3800" dirty="0"/>
          </a:p>
          <a:p>
            <a:endParaRPr lang="nb-NO" sz="1100" dirty="0"/>
          </a:p>
          <a:p>
            <a:endParaRPr lang="nb-NO" sz="1600" dirty="0"/>
          </a:p>
          <a:p>
            <a:pPr marL="0" indent="0">
              <a:buNone/>
            </a:pPr>
            <a:r>
              <a:rPr lang="nb-NO" sz="1600" dirty="0"/>
              <a:t>Buchler, N., La Fleur, C. G., Hoffman, B., </a:t>
            </a:r>
            <a:r>
              <a:rPr lang="nb-NO" sz="1600" dirty="0" err="1"/>
              <a:t>Rajivan</a:t>
            </a:r>
            <a:r>
              <a:rPr lang="nb-NO" sz="1600" dirty="0"/>
              <a:t>, P., </a:t>
            </a:r>
            <a:r>
              <a:rPr lang="nb-NO" sz="1600" dirty="0" err="1"/>
              <a:t>Marusich</a:t>
            </a:r>
            <a:r>
              <a:rPr lang="nb-NO" sz="1600" dirty="0"/>
              <a:t>, L., &amp; </a:t>
            </a:r>
            <a:r>
              <a:rPr lang="nb-NO" sz="1600" dirty="0" err="1"/>
              <a:t>Lightner</a:t>
            </a:r>
            <a:r>
              <a:rPr lang="nb-NO" sz="1600" dirty="0"/>
              <a:t>, L. (2018). Cyber </a:t>
            </a:r>
            <a:r>
              <a:rPr lang="nb-NO" sz="1600" dirty="0" err="1"/>
              <a:t>teaming </a:t>
            </a:r>
            <a:r>
              <a:rPr lang="nb-NO" sz="1600" dirty="0"/>
              <a:t>e </a:t>
            </a:r>
            <a:r>
              <a:rPr lang="nb-NO" sz="1600" dirty="0" err="1"/>
              <a:t>specializzazione </a:t>
            </a:r>
            <a:r>
              <a:rPr lang="nb-NO" sz="1600" dirty="0" err="1"/>
              <a:t>dei ruoli </a:t>
            </a:r>
            <a:r>
              <a:rPr lang="nb-NO" sz="1600" dirty="0"/>
              <a:t>in una </a:t>
            </a:r>
            <a:r>
              <a:rPr lang="nb-NO" sz="1600" dirty="0" err="1"/>
              <a:t>competizione di </a:t>
            </a:r>
            <a:r>
              <a:rPr lang="nb-NO" sz="1600" dirty="0" err="1"/>
              <a:t>difesa </a:t>
            </a:r>
            <a:r>
              <a:rPr lang="nb-NO" sz="1600" dirty="0" err="1"/>
              <a:t>della sicurezza </a:t>
            </a:r>
            <a:r>
              <a:rPr lang="nb-NO" sz="1600" dirty="0"/>
              <a:t>informatica</a:t>
            </a:r>
            <a:r>
              <a:rPr lang="nb-NO" sz="1600" dirty="0"/>
              <a:t>. </a:t>
            </a:r>
            <a:r>
              <a:rPr lang="nb-NO" sz="1600" i="1" dirty="0"/>
              <a:t>Frontiere della </a:t>
            </a:r>
            <a:r>
              <a:rPr lang="nb-NO" sz="1600" i="1" dirty="0" err="1"/>
              <a:t>psicologia</a:t>
            </a:r>
            <a:r>
              <a:rPr lang="nb-NO" sz="1600" dirty="0"/>
              <a:t>, </a:t>
            </a:r>
            <a:r>
              <a:rPr lang="nb-NO" sz="1600" i="1" dirty="0"/>
              <a:t>9</a:t>
            </a:r>
            <a:r>
              <a:rPr lang="nb-NO" sz="1600" dirty="0"/>
              <a:t>, 2133.</a:t>
            </a:r>
          </a:p>
        </p:txBody>
      </p:sp>
    </p:spTree>
    <p:extLst>
      <p:ext uri="{BB962C8B-B14F-4D97-AF65-F5344CB8AC3E}">
        <p14:creationId xmlns:p14="http://schemas.microsoft.com/office/powerpoint/2010/main" val="1347387598"/>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ybersecurity for Australia's Critical Infrastructure">
            <a:extLst>
              <a:ext uri="{FF2B5EF4-FFF2-40B4-BE49-F238E27FC236}">
                <a16:creationId xmlns:a16="http://schemas.microsoft.com/office/drawing/2014/main" id="{FBEAC4B3-3667-EF5E-2E72-9394184FB962}"/>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6"/>
            <a:ext cx="10515600" cy="745218"/>
          </a:xfrm>
        </p:spPr>
        <p:txBody>
          <a:bodyPr/>
          <a:lstStyle/>
          <a:p>
            <a:r>
              <a:rPr lang="de-DE" dirty="0" err="1"/>
              <a:t>Fattori </a:t>
            </a:r>
            <a:r>
              <a:rPr lang="de-DE" dirty="0" err="1"/>
              <a:t>che influenzano </a:t>
            </a:r>
            <a:r>
              <a:rPr lang="de-DE" dirty="0"/>
              <a:t>la SA nei </a:t>
            </a:r>
            <a:r>
              <a:rPr lang="de-DE" dirty="0" err="1"/>
              <a:t>novizi </a:t>
            </a:r>
            <a:r>
              <a:rPr lang="de-DE" dirty="0"/>
              <a:t>e negli </a:t>
            </a:r>
            <a:r>
              <a:rPr lang="de-DE" dirty="0" err="1"/>
              <a:t>esperti</a:t>
            </a:r>
            <a:endParaRPr lang="nb-NO" dirty="0"/>
          </a:p>
        </p:txBody>
      </p:sp>
      <p:sp>
        <p:nvSpPr>
          <p:cNvPr id="5" name="Pil mot venstre og høyre 4"/>
          <p:cNvSpPr/>
          <p:nvPr/>
        </p:nvSpPr>
        <p:spPr>
          <a:xfrm>
            <a:off x="3153747" y="3200400"/>
            <a:ext cx="5495731" cy="14649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err="1">
                <a:solidFill>
                  <a:schemeClr val="tx1"/>
                </a:solidFill>
              </a:rPr>
              <a:t>Novizio </a:t>
            </a:r>
            <a:r>
              <a:rPr lang="de-DE" dirty="0"/>
              <a:t>Esperto       </a:t>
            </a:r>
            <a:endParaRPr lang="nb-NO" dirty="0"/>
          </a:p>
        </p:txBody>
      </p:sp>
      <p:sp>
        <p:nvSpPr>
          <p:cNvPr id="6" name="TekstSylinder 5"/>
          <p:cNvSpPr txBox="1"/>
          <p:nvPr/>
        </p:nvSpPr>
        <p:spPr>
          <a:xfrm>
            <a:off x="219075" y="2721680"/>
            <a:ext cx="3050721" cy="1200329"/>
          </a:xfrm>
          <a:prstGeom prst="rect">
            <a:avLst/>
          </a:prstGeom>
          <a:noFill/>
        </p:spPr>
        <p:txBody>
          <a:bodyPr wrap="square" rtlCol="0">
            <a:spAutoFit/>
          </a:bodyPr>
          <a:lstStyle/>
          <a:p>
            <a:r>
              <a:rPr lang="de-DE" sz="2400" dirty="0"/>
              <a:t>La SA </a:t>
            </a:r>
            <a:r>
              <a:rPr lang="de-DE" sz="2400" dirty="0" err="1"/>
              <a:t>è </a:t>
            </a:r>
            <a:r>
              <a:rPr lang="de-DE" sz="2400" dirty="0" err="1"/>
              <a:t>impegnativa</a:t>
            </a:r>
            <a:r>
              <a:rPr lang="de-DE" sz="2400" dirty="0"/>
              <a:t>, </a:t>
            </a:r>
            <a:r>
              <a:rPr lang="de-DE" sz="2400" dirty="0" err="1"/>
              <a:t>spesso </a:t>
            </a:r>
            <a:r>
              <a:rPr lang="de-DE" sz="2400" dirty="0" err="1"/>
              <a:t>incompleta </a:t>
            </a:r>
            <a:r>
              <a:rPr lang="de-DE" sz="2400" dirty="0"/>
              <a:t>ed </a:t>
            </a:r>
            <a:r>
              <a:rPr lang="de-DE" sz="2400" dirty="0" err="1"/>
              <a:t>errata</a:t>
            </a:r>
            <a:r>
              <a:rPr lang="de-DE" sz="2400" dirty="0"/>
              <a:t>.</a:t>
            </a:r>
            <a:endParaRPr lang="nb-NO" sz="2400" dirty="0"/>
          </a:p>
        </p:txBody>
      </p:sp>
      <p:sp>
        <p:nvSpPr>
          <p:cNvPr id="7" name="TekstSylinder 6"/>
          <p:cNvSpPr txBox="1"/>
          <p:nvPr/>
        </p:nvSpPr>
        <p:spPr>
          <a:xfrm>
            <a:off x="8079533" y="2860179"/>
            <a:ext cx="4112467" cy="1200329"/>
          </a:xfrm>
          <a:prstGeom prst="rect">
            <a:avLst/>
          </a:prstGeom>
          <a:noFill/>
        </p:spPr>
        <p:txBody>
          <a:bodyPr wrap="square" rtlCol="0">
            <a:spAutoFit/>
          </a:bodyPr>
          <a:lstStyle/>
          <a:p>
            <a:pPr algn="r"/>
            <a:r>
              <a:rPr lang="de-DE" sz="2400" dirty="0"/>
              <a:t>La SA </a:t>
            </a:r>
            <a:r>
              <a:rPr lang="de-DE" sz="2400" dirty="0" err="1"/>
              <a:t>è </a:t>
            </a:r>
            <a:r>
              <a:rPr lang="de-DE" sz="2400" dirty="0"/>
              <a:t>veloce, </a:t>
            </a:r>
            <a:r>
              <a:rPr lang="de-DE" sz="2400" dirty="0" err="1"/>
              <a:t>può </a:t>
            </a:r>
            <a:r>
              <a:rPr lang="de-DE" sz="2400" dirty="0" err="1"/>
              <a:t>essere </a:t>
            </a:r>
            <a:r>
              <a:rPr lang="de-DE" sz="2400" dirty="0" err="1"/>
              <a:t>senza sforzo</a:t>
            </a:r>
            <a:r>
              <a:rPr lang="de-DE" sz="2400" dirty="0"/>
              <a:t>, </a:t>
            </a:r>
            <a:r>
              <a:rPr lang="de-DE" sz="2400" dirty="0" err="1"/>
              <a:t>più </a:t>
            </a:r>
            <a:r>
              <a:rPr lang="de-DE" sz="2400" dirty="0" err="1"/>
              <a:t>completa</a:t>
            </a:r>
            <a:r>
              <a:rPr lang="de-DE" sz="2400" dirty="0"/>
              <a:t>, </a:t>
            </a:r>
            <a:r>
              <a:rPr lang="de-DE" sz="2400" dirty="0" err="1"/>
              <a:t>maggiore </a:t>
            </a:r>
            <a:r>
              <a:rPr lang="de-DE" sz="2400" dirty="0" err="1"/>
              <a:t>comprensione </a:t>
            </a:r>
            <a:r>
              <a:rPr lang="de-DE" sz="2400" dirty="0"/>
              <a:t>e </a:t>
            </a:r>
            <a:r>
              <a:rPr lang="de-DE" sz="2400" dirty="0" err="1"/>
              <a:t>proiezione</a:t>
            </a:r>
            <a:r>
              <a:rPr lang="de-DE" sz="2400" dirty="0"/>
              <a:t>.</a:t>
            </a:r>
            <a:endParaRPr lang="nb-NO" sz="2400" dirty="0"/>
          </a:p>
        </p:txBody>
      </p:sp>
      <p:sp>
        <p:nvSpPr>
          <p:cNvPr id="8" name="TekstSylinder 7"/>
          <p:cNvSpPr txBox="1"/>
          <p:nvPr/>
        </p:nvSpPr>
        <p:spPr>
          <a:xfrm>
            <a:off x="133350" y="4031762"/>
            <a:ext cx="3758643" cy="830997"/>
          </a:xfrm>
          <a:prstGeom prst="rect">
            <a:avLst/>
          </a:prstGeom>
          <a:noFill/>
        </p:spPr>
        <p:txBody>
          <a:bodyPr wrap="square" rtlCol="0">
            <a:spAutoFit/>
          </a:bodyPr>
          <a:lstStyle/>
          <a:p>
            <a:pPr marL="285750" indent="-285750">
              <a:buFont typeface="Arial" panose="020B0604020202020204" pitchFamily="34" charset="0"/>
              <a:buChar char="•"/>
            </a:pPr>
            <a:r>
              <a:rPr lang="de-DE" sz="2400" b="1" dirty="0" err="1"/>
              <a:t>Attenzione </a:t>
            </a:r>
            <a:r>
              <a:rPr lang="de-DE" sz="2400" b="1" dirty="0"/>
              <a:t>limitata</a:t>
            </a:r>
            <a:endParaRPr lang="de-DE" sz="2400" b="1" dirty="0"/>
          </a:p>
          <a:p>
            <a:pPr marL="285750" indent="-285750">
              <a:buFont typeface="Arial" panose="020B0604020202020204" pitchFamily="34" charset="0"/>
              <a:buChar char="•"/>
            </a:pPr>
            <a:r>
              <a:rPr lang="de-DE" sz="2400" b="1" dirty="0" err="1"/>
              <a:t>Memoria </a:t>
            </a:r>
            <a:r>
              <a:rPr lang="de-DE" sz="2400" b="1" dirty="0" err="1"/>
              <a:t>di lavoro </a:t>
            </a:r>
            <a:r>
              <a:rPr lang="de-DE" sz="2400" b="1" dirty="0"/>
              <a:t>limitata</a:t>
            </a:r>
            <a:endParaRPr lang="nb-NO" sz="2400" b="1" dirty="0"/>
          </a:p>
        </p:txBody>
      </p:sp>
      <p:sp>
        <p:nvSpPr>
          <p:cNvPr id="9" name="TekstSylinder 8"/>
          <p:cNvSpPr txBox="1"/>
          <p:nvPr/>
        </p:nvSpPr>
        <p:spPr>
          <a:xfrm>
            <a:off x="8191500" y="4060508"/>
            <a:ext cx="4000501" cy="1631216"/>
          </a:xfrm>
          <a:prstGeom prst="rect">
            <a:avLst/>
          </a:prstGeom>
          <a:noFill/>
        </p:spPr>
        <p:txBody>
          <a:bodyPr wrap="square" rtlCol="0">
            <a:spAutoFit/>
          </a:bodyPr>
          <a:lstStyle/>
          <a:p>
            <a:pPr marL="285750" indent="-285750">
              <a:buFont typeface="Arial" panose="020B0604020202020204" pitchFamily="34" charset="0"/>
              <a:buChar char="•"/>
            </a:pPr>
            <a:r>
              <a:rPr lang="de-DE" sz="2000" b="1" dirty="0"/>
              <a:t>Schema </a:t>
            </a:r>
            <a:r>
              <a:rPr lang="de-DE" sz="2000" b="1" dirty="0" err="1"/>
              <a:t>di </a:t>
            </a:r>
            <a:r>
              <a:rPr lang="de-DE" sz="2000" b="1" dirty="0" err="1"/>
              <a:t>situazioni </a:t>
            </a:r>
            <a:r>
              <a:rPr lang="de-DE" sz="2000" b="1" dirty="0" err="1"/>
              <a:t>prototipiche</a:t>
            </a:r>
            <a:endParaRPr lang="de-DE" sz="2000" b="1" dirty="0"/>
          </a:p>
          <a:p>
            <a:pPr marL="285750" indent="-285750">
              <a:buFont typeface="Arial" panose="020B0604020202020204" pitchFamily="34" charset="0"/>
              <a:buChar char="•"/>
            </a:pPr>
            <a:r>
              <a:rPr lang="de-DE" sz="2000" b="1" dirty="0" err="1"/>
              <a:t>Modelli </a:t>
            </a:r>
            <a:r>
              <a:rPr lang="de-DE" sz="2000" b="1" dirty="0"/>
              <a:t>mentali </a:t>
            </a:r>
            <a:r>
              <a:rPr lang="de-DE" sz="2000" b="1" dirty="0" err="1"/>
              <a:t>del </a:t>
            </a:r>
            <a:r>
              <a:rPr lang="de-DE" sz="2000" b="1" dirty="0" err="1"/>
              <a:t>dominio</a:t>
            </a:r>
            <a:endParaRPr lang="de-DE" sz="2000" b="1" dirty="0"/>
          </a:p>
          <a:p>
            <a:pPr marL="285750" indent="-285750">
              <a:buFont typeface="Arial" panose="020B0604020202020204" pitchFamily="34" charset="0"/>
              <a:buChar char="•"/>
            </a:pPr>
            <a:r>
              <a:rPr lang="de-DE" sz="2000" b="1" dirty="0" err="1"/>
              <a:t>Automaticità </a:t>
            </a:r>
            <a:r>
              <a:rPr lang="de-DE" sz="2000" b="1" dirty="0" err="1"/>
              <a:t>dei </a:t>
            </a:r>
            <a:r>
              <a:rPr lang="de-DE" sz="2000" b="1" dirty="0" err="1"/>
              <a:t>processi</a:t>
            </a:r>
            <a:endParaRPr lang="de-DE" sz="2000" b="1" dirty="0"/>
          </a:p>
          <a:p>
            <a:pPr marL="285750" indent="-285750">
              <a:buFont typeface="Arial" panose="020B0604020202020204" pitchFamily="34" charset="0"/>
              <a:buChar char="•"/>
            </a:pPr>
            <a:r>
              <a:rPr lang="de-DE" sz="2000" b="1" dirty="0" err="1"/>
              <a:t>Abilità </a:t>
            </a:r>
            <a:r>
              <a:rPr lang="de-DE" sz="2000" b="1" dirty="0" err="1"/>
              <a:t>apprese </a:t>
            </a:r>
            <a:r>
              <a:rPr lang="de-DE" sz="2000" b="1" dirty="0"/>
              <a:t>(ad es. </a:t>
            </a:r>
            <a:r>
              <a:rPr lang="de-DE" sz="2000" b="1" dirty="0" err="1"/>
              <a:t>schemi di </a:t>
            </a:r>
            <a:r>
              <a:rPr lang="de-DE" sz="2000" b="1" dirty="0" err="1"/>
              <a:t>scansione</a:t>
            </a:r>
            <a:r>
              <a:rPr lang="de-DE" sz="2000" b="1" dirty="0"/>
              <a:t>, </a:t>
            </a:r>
            <a:r>
              <a:rPr lang="de-DE" sz="2000" b="1" dirty="0" err="1"/>
              <a:t>comunicazione</a:t>
            </a:r>
            <a:r>
              <a:rPr lang="de-DE" sz="2000" b="1" dirty="0"/>
              <a:t>)</a:t>
            </a:r>
            <a:endParaRPr lang="nb-NO" sz="2000" b="1" dirty="0"/>
          </a:p>
        </p:txBody>
      </p:sp>
    </p:spTree>
    <p:extLst>
      <p:ext uri="{BB962C8B-B14F-4D97-AF65-F5344CB8AC3E}">
        <p14:creationId xmlns:p14="http://schemas.microsoft.com/office/powerpoint/2010/main" val="2600254234"/>
      </p:ext>
    </p:extLst>
  </p:cSld>
  <p:clrMapOvr>
    <a:masterClrMapping/>
  </p:clrMapOvr>
  <mc:AlternateContent xmlns:mc="http://schemas.openxmlformats.org/markup-compatibility/2006" xmlns:p14="http://schemas.microsoft.com/office/powerpoint/2010/main">
    <mc:Choice Requires="p14">
      <p:transition spd="slow" p14:dur="2000" advTm="64037"/>
    </mc:Choice>
    <mc:Fallback>
      <p:transition spd="slow" advTm="64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ybersecurity for Australia's Critical Infrastructure">
            <a:extLst>
              <a:ext uri="{FF2B5EF4-FFF2-40B4-BE49-F238E27FC236}">
                <a16:creationId xmlns:a16="http://schemas.microsoft.com/office/drawing/2014/main" id="{EA94FC0E-43B5-D11A-4ABD-9E1965AEB31C}"/>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5"/>
            <a:ext cx="10515600" cy="761926"/>
          </a:xfrm>
        </p:spPr>
        <p:txBody>
          <a:bodyPr>
            <a:normAutofit fontScale="90000"/>
          </a:bodyPr>
          <a:lstStyle/>
          <a:p>
            <a:r>
              <a:rPr lang="de-DE" sz="5200" dirty="0"/>
              <a:t>8 </a:t>
            </a:r>
            <a:r>
              <a:rPr lang="de-DE" sz="5200"/>
              <a:t>Altre minacce per la </a:t>
            </a:r>
            <a:r>
              <a:rPr lang="de-DE" sz="5200" dirty="0"/>
              <a:t>SA</a:t>
            </a:r>
            <a:endParaRPr lang="nb-NO" sz="5200" dirty="0"/>
          </a:p>
        </p:txBody>
      </p:sp>
      <p:sp>
        <p:nvSpPr>
          <p:cNvPr id="3" name="Plassholder for innhold 2"/>
          <p:cNvSpPr>
            <a:spLocks noGrp="1"/>
          </p:cNvSpPr>
          <p:nvPr>
            <p:ph sz="half" idx="1"/>
          </p:nvPr>
        </p:nvSpPr>
        <p:spPr>
          <a:xfrm>
            <a:off x="838200" y="1208398"/>
            <a:ext cx="5158427" cy="4636909"/>
          </a:xfrm>
        </p:spPr>
        <p:txBody>
          <a:bodyPr>
            <a:normAutofit lnSpcReduction="10000"/>
          </a:bodyPr>
          <a:lstStyle/>
          <a:p>
            <a:r>
              <a:rPr lang="de-DE" sz="1800" dirty="0" err="1"/>
              <a:t>Tunneling </a:t>
            </a:r>
            <a:r>
              <a:rPr lang="de-DE" sz="1800" dirty="0" err="1"/>
              <a:t>attenzionale </a:t>
            </a:r>
            <a:r>
              <a:rPr lang="de-DE" sz="1800" dirty="0"/>
              <a:t>(</a:t>
            </a:r>
            <a:r>
              <a:rPr lang="de-DE" sz="1800" dirty="0" err="1"/>
              <a:t>o</a:t>
            </a:r>
            <a:r>
              <a:rPr lang="de-DE" sz="1800" dirty="0"/>
              <a:t>: </a:t>
            </a:r>
            <a:r>
              <a:rPr lang="de-DE" sz="1800" dirty="0" err="1"/>
              <a:t>restringimento </a:t>
            </a:r>
            <a:r>
              <a:rPr lang="de-DE" sz="1800" dirty="0" err="1"/>
              <a:t>attenzionale</a:t>
            </a:r>
            <a:r>
              <a:rPr lang="de-DE" sz="1800" dirty="0"/>
              <a:t>)</a:t>
            </a:r>
          </a:p>
          <a:p>
            <a:pPr lvl="1"/>
            <a:r>
              <a:rPr lang="de-DE" sz="1800" dirty="0"/>
              <a:t>L'attenzione </a:t>
            </a:r>
            <a:r>
              <a:rPr lang="de-DE" sz="1800" dirty="0"/>
              <a:t>non può </a:t>
            </a:r>
            <a:r>
              <a:rPr lang="de-DE" sz="1800" dirty="0" err="1"/>
              <a:t>essere </a:t>
            </a:r>
            <a:r>
              <a:rPr lang="de-DE" sz="1800" dirty="0" err="1"/>
              <a:t>divisa</a:t>
            </a:r>
            <a:r>
              <a:rPr lang="de-DE" sz="1800" dirty="0"/>
              <a:t>.</a:t>
            </a:r>
          </a:p>
          <a:p>
            <a:pPr lvl="1"/>
            <a:r>
              <a:rPr lang="de-DE" sz="1800" dirty="0" err="1"/>
              <a:t>Si è </a:t>
            </a:r>
            <a:r>
              <a:rPr lang="de-DE" sz="1800" dirty="0" err="1"/>
              <a:t>attaccati </a:t>
            </a:r>
            <a:r>
              <a:rPr lang="de-DE" sz="1800" dirty="0"/>
              <a:t>a </a:t>
            </a:r>
            <a:r>
              <a:rPr lang="de-DE" sz="1800" dirty="0" err="1"/>
              <a:t>particolari </a:t>
            </a:r>
            <a:r>
              <a:rPr lang="de-DE" sz="1800" dirty="0" err="1"/>
              <a:t>funzioni </a:t>
            </a:r>
            <a:r>
              <a:rPr lang="de-DE" sz="1800" dirty="0"/>
              <a:t>e si </a:t>
            </a:r>
            <a:r>
              <a:rPr lang="de-DE" sz="1800" dirty="0" err="1"/>
              <a:t>abbandona </a:t>
            </a:r>
            <a:r>
              <a:rPr lang="de-DE" sz="1800" dirty="0" err="1"/>
              <a:t>inavvertitamente </a:t>
            </a:r>
            <a:r>
              <a:rPr lang="de-DE" sz="1800" dirty="0" err="1"/>
              <a:t>la </a:t>
            </a:r>
            <a:r>
              <a:rPr lang="de-DE" sz="1800" dirty="0" err="1"/>
              <a:t>scansione</a:t>
            </a:r>
            <a:r>
              <a:rPr lang="de-DE" sz="1800" dirty="0"/>
              <a:t>.</a:t>
            </a:r>
          </a:p>
          <a:p>
            <a:pPr lvl="1"/>
            <a:r>
              <a:rPr lang="de-DE" sz="1800" dirty="0" err="1"/>
              <a:t>Attenzione </a:t>
            </a:r>
            <a:r>
              <a:rPr lang="de-DE" sz="1800" dirty="0"/>
              <a:t>al gorilla. </a:t>
            </a:r>
          </a:p>
          <a:p>
            <a:r>
              <a:rPr lang="de-DE" sz="1800" dirty="0" err="1"/>
              <a:t>Trappola di </a:t>
            </a:r>
            <a:r>
              <a:rPr lang="de-DE" sz="1800" dirty="0" err="1"/>
              <a:t>memoria </a:t>
            </a:r>
            <a:r>
              <a:rPr lang="de-DE" sz="1800" dirty="0"/>
              <a:t>necessaria</a:t>
            </a:r>
            <a:endParaRPr lang="de-DE" sz="1800" dirty="0"/>
          </a:p>
          <a:p>
            <a:pPr lvl="1"/>
            <a:r>
              <a:rPr lang="de-DE" sz="1800" dirty="0" err="1"/>
              <a:t>Sovraccarico </a:t>
            </a:r>
            <a:r>
              <a:rPr lang="de-DE" sz="1800" dirty="0" err="1"/>
              <a:t>della memoria </a:t>
            </a:r>
            <a:r>
              <a:rPr lang="de-DE" sz="1800" dirty="0"/>
              <a:t>di lavoro</a:t>
            </a:r>
            <a:r>
              <a:rPr lang="de-DE" sz="1800" dirty="0"/>
              <a:t>.</a:t>
            </a:r>
          </a:p>
          <a:p>
            <a:pPr lvl="1"/>
            <a:r>
              <a:rPr lang="de-DE" sz="1800" dirty="0"/>
              <a:t>In </a:t>
            </a:r>
            <a:r>
              <a:rPr lang="de-DE" sz="1800" dirty="0" err="1"/>
              <a:t>particolare le </a:t>
            </a:r>
            <a:r>
              <a:rPr lang="de-DE" sz="1800" dirty="0" err="1"/>
              <a:t>informazioni </a:t>
            </a:r>
            <a:r>
              <a:rPr lang="de-DE" sz="1800" dirty="0" err="1"/>
              <a:t>uditive</a:t>
            </a:r>
            <a:r>
              <a:rPr lang="de-DE" sz="1800" dirty="0"/>
              <a:t>.</a:t>
            </a:r>
          </a:p>
          <a:p>
            <a:r>
              <a:rPr lang="de-DE" sz="1800" b="1" dirty="0"/>
              <a:t>Fattori di stress</a:t>
            </a:r>
          </a:p>
          <a:p>
            <a:pPr lvl="1"/>
            <a:r>
              <a:rPr lang="de-DE" sz="1800" b="1" dirty="0"/>
              <a:t>Carico di lavoro, </a:t>
            </a:r>
            <a:r>
              <a:rPr lang="de-DE" sz="1800" b="1" dirty="0" err="1"/>
              <a:t>ansia</a:t>
            </a:r>
            <a:r>
              <a:rPr lang="de-DE" sz="1800" b="1" dirty="0"/>
              <a:t>, </a:t>
            </a:r>
            <a:r>
              <a:rPr lang="de-DE" sz="1800" b="1" dirty="0" err="1"/>
              <a:t>stanchezza</a:t>
            </a:r>
            <a:r>
              <a:rPr lang="de-DE" sz="1800" b="1" dirty="0"/>
              <a:t>, ecc.</a:t>
            </a:r>
          </a:p>
          <a:p>
            <a:pPr lvl="1"/>
            <a:r>
              <a:rPr lang="de-DE" sz="1800" b="1" dirty="0" err="1"/>
              <a:t>Pressione </a:t>
            </a:r>
            <a:r>
              <a:rPr lang="de-DE" sz="1800" b="1" dirty="0"/>
              <a:t>temporale</a:t>
            </a:r>
            <a:r>
              <a:rPr lang="de-DE" sz="1800" b="1" dirty="0"/>
              <a:t>, </a:t>
            </a:r>
            <a:r>
              <a:rPr lang="de-DE" sz="1800" b="1" dirty="0" err="1"/>
              <a:t>incertezza</a:t>
            </a:r>
            <a:r>
              <a:rPr lang="de-DE" sz="1800" b="1" dirty="0"/>
              <a:t>, ecc.</a:t>
            </a:r>
          </a:p>
          <a:p>
            <a:pPr lvl="1"/>
            <a:r>
              <a:rPr lang="de-DE" sz="1800" b="1" dirty="0"/>
              <a:t>Limita la SA attraverso la </a:t>
            </a:r>
            <a:r>
              <a:rPr lang="de-DE" sz="1800" b="1" dirty="0" err="1"/>
              <a:t>limitazione della </a:t>
            </a:r>
            <a:r>
              <a:rPr lang="de-DE" sz="1800" b="1" dirty="0"/>
              <a:t>WMC e il </a:t>
            </a:r>
            <a:r>
              <a:rPr lang="de-DE" sz="1800" b="1" dirty="0" err="1"/>
              <a:t>rallentamento </a:t>
            </a:r>
            <a:r>
              <a:rPr lang="de-DE" sz="1800" b="1" dirty="0" err="1"/>
              <a:t>dell'elaborazione </a:t>
            </a:r>
            <a:r>
              <a:rPr lang="de-DE" sz="1800" b="1" dirty="0" err="1"/>
              <a:t>delle informazioni</a:t>
            </a:r>
            <a:r>
              <a:rPr lang="de-DE" sz="1800" b="1" dirty="0"/>
              <a:t>; è </a:t>
            </a:r>
            <a:r>
              <a:rPr lang="de-DE" sz="1800" b="1" dirty="0" err="1"/>
              <a:t>più </a:t>
            </a:r>
            <a:r>
              <a:rPr lang="de-DE" sz="1800" b="1" dirty="0" err="1"/>
              <a:t>probabile che si verifichi </a:t>
            </a:r>
            <a:r>
              <a:rPr lang="de-DE" sz="1800" b="1" dirty="0" err="1"/>
              <a:t>un tunnel </a:t>
            </a:r>
            <a:r>
              <a:rPr lang="de-DE" sz="1800" b="1" dirty="0" err="1"/>
              <a:t>attenzionale</a:t>
            </a:r>
            <a:r>
              <a:rPr lang="de-DE" sz="1800" b="1" dirty="0"/>
              <a:t>, una </a:t>
            </a:r>
            <a:r>
              <a:rPr lang="de-DE" sz="1800" b="1" dirty="0" err="1"/>
              <a:t>scansione </a:t>
            </a:r>
            <a:r>
              <a:rPr lang="de-DE" sz="1800" b="1" dirty="0" err="1"/>
              <a:t>disorganizzata </a:t>
            </a:r>
            <a:r>
              <a:rPr lang="de-DE" sz="1800" b="1" dirty="0"/>
              <a:t>degli </a:t>
            </a:r>
            <a:r>
              <a:rPr lang="de-DE" sz="1800" b="1" dirty="0" err="1"/>
              <a:t>elementi </a:t>
            </a:r>
            <a:r>
              <a:rPr lang="de-DE" sz="1800" b="1" dirty="0"/>
              <a:t>e una </a:t>
            </a:r>
            <a:r>
              <a:rPr lang="de-DE" sz="1800" b="1" dirty="0" err="1"/>
              <a:t>minore </a:t>
            </a:r>
            <a:r>
              <a:rPr lang="de-DE" sz="1800" b="1" dirty="0" err="1"/>
              <a:t>attenzione </a:t>
            </a:r>
            <a:r>
              <a:rPr lang="de-DE" sz="1800" b="1" dirty="0" err="1"/>
              <a:t>alle </a:t>
            </a:r>
            <a:r>
              <a:rPr lang="de-DE" sz="1800" b="1" dirty="0" err="1"/>
              <a:t>indicazioni </a:t>
            </a:r>
            <a:r>
              <a:rPr lang="de-DE" sz="1800" b="1" dirty="0" err="1"/>
              <a:t>periferiche</a:t>
            </a:r>
            <a:r>
              <a:rPr lang="de-DE" sz="1800" b="1" dirty="0"/>
              <a:t>.</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6195375" y="1218616"/>
            <a:ext cx="5624474" cy="4636909"/>
          </a:xfrm>
        </p:spPr>
        <p:txBody>
          <a:bodyPr>
            <a:noAutofit/>
          </a:bodyPr>
          <a:lstStyle/>
          <a:p>
            <a:r>
              <a:rPr lang="de-DE" sz="1600" dirty="0" err="1"/>
              <a:t>Sovraccarico di </a:t>
            </a:r>
            <a:r>
              <a:rPr lang="de-DE" sz="1600" dirty="0"/>
              <a:t>dati</a:t>
            </a:r>
            <a:endParaRPr lang="de-DE" sz="1600" dirty="0"/>
          </a:p>
          <a:p>
            <a:pPr lvl="1"/>
            <a:r>
              <a:rPr lang="de-DE" sz="1600" dirty="0"/>
              <a:t>Volume e tasso di </a:t>
            </a:r>
            <a:r>
              <a:rPr lang="de-DE" sz="1600" dirty="0" err="1"/>
              <a:t>variazione</a:t>
            </a:r>
            <a:endParaRPr lang="de-DE" sz="1600" dirty="0"/>
          </a:p>
          <a:p>
            <a:pPr lvl="1"/>
            <a:r>
              <a:rPr lang="de-DE" sz="1600" dirty="0"/>
              <a:t>La </a:t>
            </a:r>
            <a:r>
              <a:rPr lang="de-DE" sz="1600" dirty="0"/>
              <a:t>limitatezza </a:t>
            </a:r>
            <a:r>
              <a:rPr lang="de-DE" sz="1600" dirty="0"/>
              <a:t>dei </a:t>
            </a:r>
            <a:r>
              <a:rPr lang="de-DE" sz="1600" dirty="0" err="1"/>
              <a:t>meccanismi </a:t>
            </a:r>
            <a:r>
              <a:rPr lang="de-DE" sz="1600" dirty="0" err="1"/>
              <a:t>sensoriali </a:t>
            </a:r>
            <a:r>
              <a:rPr lang="de-DE" sz="1600" dirty="0"/>
              <a:t>e di </a:t>
            </a:r>
            <a:r>
              <a:rPr lang="de-DE" sz="1600" dirty="0" err="1"/>
              <a:t>elaborazione delle informazioni </a:t>
            </a:r>
            <a:r>
              <a:rPr lang="de-DE" sz="1600" dirty="0"/>
              <a:t>dell'uomo</a:t>
            </a:r>
            <a:r>
              <a:rPr lang="de-DE" sz="1600" dirty="0"/>
              <a:t>.</a:t>
            </a:r>
          </a:p>
          <a:p>
            <a:pPr lvl="1"/>
            <a:r>
              <a:rPr lang="de-DE" sz="1600" dirty="0"/>
              <a:t>La velocità del </a:t>
            </a:r>
            <a:r>
              <a:rPr lang="de-DE" sz="1600" dirty="0" err="1"/>
              <a:t>flusso di </a:t>
            </a:r>
            <a:r>
              <a:rPr lang="de-DE" sz="1600" dirty="0" err="1"/>
              <a:t>dati </a:t>
            </a:r>
            <a:r>
              <a:rPr lang="de-DE" sz="1600" dirty="0" err="1"/>
              <a:t>può </a:t>
            </a:r>
            <a:r>
              <a:rPr lang="de-DE" sz="1600" dirty="0" err="1"/>
              <a:t>essere </a:t>
            </a:r>
            <a:r>
              <a:rPr lang="de-DE" sz="1600" dirty="0" err="1"/>
              <a:t>migliorata </a:t>
            </a:r>
            <a:r>
              <a:rPr lang="de-DE" sz="1600" dirty="0" err="1"/>
              <a:t>in modo significativo </a:t>
            </a:r>
            <a:r>
              <a:rPr lang="de-DE" sz="1600" dirty="0" err="1"/>
              <a:t>da </a:t>
            </a:r>
            <a:r>
              <a:rPr lang="de-DE" sz="1600" dirty="0" err="1"/>
              <a:t>interfacce </a:t>
            </a:r>
            <a:r>
              <a:rPr lang="de-DE" sz="1600" dirty="0" err="1"/>
              <a:t>utente </a:t>
            </a:r>
            <a:r>
              <a:rPr lang="de-DE" sz="1600" dirty="0" err="1"/>
              <a:t>ergonomiche.</a:t>
            </a:r>
            <a:endParaRPr lang="de-DE" sz="1600" dirty="0"/>
          </a:p>
          <a:p>
            <a:r>
              <a:rPr lang="de-DE" sz="1600" dirty="0" err="1"/>
              <a:t>Salienza</a:t>
            </a:r>
            <a:r>
              <a:rPr lang="de-DE" sz="1600" dirty="0" err="1"/>
              <a:t> fuori luogo</a:t>
            </a:r>
            <a:endParaRPr lang="de-DE" sz="1600" dirty="0"/>
          </a:p>
          <a:p>
            <a:pPr lvl="1"/>
            <a:r>
              <a:rPr lang="de-DE" sz="1600" dirty="0" err="1"/>
              <a:t>Alcune </a:t>
            </a:r>
            <a:r>
              <a:rPr lang="de-DE" sz="1600" dirty="0" err="1"/>
              <a:t>caratteristiche </a:t>
            </a:r>
            <a:r>
              <a:rPr lang="de-DE" sz="1600" dirty="0"/>
              <a:t>(</a:t>
            </a:r>
            <a:r>
              <a:rPr lang="de-DE" sz="1600" dirty="0" err="1"/>
              <a:t>dimensioni</a:t>
            </a:r>
            <a:r>
              <a:rPr lang="de-DE" sz="1600" dirty="0"/>
              <a:t>, </a:t>
            </a:r>
            <a:r>
              <a:rPr lang="de-DE" sz="1600" dirty="0" err="1"/>
              <a:t>forma</a:t>
            </a:r>
            <a:r>
              <a:rPr lang="de-DE" sz="1600" dirty="0"/>
              <a:t>, </a:t>
            </a:r>
            <a:r>
              <a:rPr lang="de-DE" sz="1600" dirty="0" err="1"/>
              <a:t>movimento</a:t>
            </a:r>
            <a:r>
              <a:rPr lang="de-DE" sz="1600" dirty="0"/>
              <a:t>, </a:t>
            </a:r>
            <a:r>
              <a:rPr lang="de-DE" sz="1600" dirty="0" err="1"/>
              <a:t>luci </a:t>
            </a:r>
            <a:r>
              <a:rPr lang="de-DE" sz="1600" dirty="0" err="1"/>
              <a:t>lampeggianti</a:t>
            </a:r>
            <a:r>
              <a:rPr lang="de-DE" sz="1600" dirty="0"/>
              <a:t>, </a:t>
            </a:r>
            <a:r>
              <a:rPr lang="de-DE" sz="1600" dirty="0" err="1"/>
              <a:t>rumore</a:t>
            </a:r>
            <a:r>
              <a:rPr lang="de-DE" sz="1600" dirty="0"/>
              <a:t>) </a:t>
            </a:r>
            <a:r>
              <a:rPr lang="de-DE" sz="1600" dirty="0" err="1"/>
              <a:t>sono </a:t>
            </a:r>
            <a:r>
              <a:rPr lang="de-DE" sz="1600" dirty="0" err="1"/>
              <a:t>prioritarie </a:t>
            </a:r>
            <a:r>
              <a:rPr lang="de-DE" sz="1600" dirty="0"/>
              <a:t>nell'</a:t>
            </a:r>
            <a:r>
              <a:rPr lang="de-DE" sz="1600" dirty="0" err="1"/>
              <a:t>elaborazione </a:t>
            </a:r>
            <a:r>
              <a:rPr lang="de-DE" sz="1600" dirty="0" err="1"/>
              <a:t>sensoriale </a:t>
            </a:r>
            <a:r>
              <a:rPr lang="de-DE" sz="1600" dirty="0"/>
              <a:t>e </a:t>
            </a:r>
            <a:r>
              <a:rPr lang="de-DE" sz="1600" dirty="0" err="1"/>
              <a:t>attenzionale.</a:t>
            </a:r>
            <a:endParaRPr lang="de-DE" sz="1600" dirty="0"/>
          </a:p>
          <a:p>
            <a:pPr lvl="1"/>
            <a:r>
              <a:rPr lang="de-DE" sz="1600" dirty="0" err="1"/>
              <a:t>L'</a:t>
            </a:r>
            <a:r>
              <a:rPr lang="de-DE" sz="1600" dirty="0" err="1"/>
              <a:t>uso</a:t>
            </a:r>
            <a:r>
              <a:rPr lang="de-DE" sz="1600" dirty="0" err="1"/>
              <a:t> eccessivo </a:t>
            </a:r>
            <a:r>
              <a:rPr lang="de-DE" sz="1600" dirty="0" err="1"/>
              <a:t>o </a:t>
            </a:r>
            <a:r>
              <a:rPr lang="de-DE" sz="1600" dirty="0" err="1"/>
              <a:t>inappropriato </a:t>
            </a:r>
            <a:r>
              <a:rPr lang="de-DE" sz="1600" dirty="0" err="1"/>
              <a:t>degrada la </a:t>
            </a:r>
            <a:r>
              <a:rPr lang="de-DE" sz="1600" dirty="0"/>
              <a:t>SA </a:t>
            </a:r>
            <a:r>
              <a:rPr lang="de-DE" sz="1600" dirty="0" err="1"/>
              <a:t>ad </a:t>
            </a:r>
            <a:r>
              <a:rPr lang="de-DE" sz="1600" dirty="0" err="1"/>
              <a:t>altre </a:t>
            </a:r>
            <a:r>
              <a:rPr lang="de-DE" sz="1600" dirty="0" err="1"/>
              <a:t>informazioni</a:t>
            </a:r>
            <a:r>
              <a:rPr lang="de-DE" sz="1600" dirty="0"/>
              <a:t>.</a:t>
            </a:r>
            <a:endParaRPr lang="de-DE" sz="1600" dirty="0"/>
          </a:p>
          <a:p>
            <a:r>
              <a:rPr lang="de-DE" sz="1600" dirty="0" err="1"/>
              <a:t>Modelli </a:t>
            </a:r>
            <a:r>
              <a:rPr lang="de-DE" sz="1600" dirty="0"/>
              <a:t>mentali </a:t>
            </a:r>
            <a:r>
              <a:rPr lang="de-DE" sz="1600" dirty="0" err="1"/>
              <a:t>errati</a:t>
            </a:r>
            <a:endParaRPr lang="de-DE" sz="1600" dirty="0"/>
          </a:p>
          <a:p>
            <a:pPr lvl="1"/>
            <a:r>
              <a:rPr lang="de-DE" sz="1600" dirty="0"/>
              <a:t>"</a:t>
            </a:r>
            <a:r>
              <a:rPr lang="de-DE" sz="1600" dirty="0" err="1"/>
              <a:t>errore di </a:t>
            </a:r>
            <a:r>
              <a:rPr lang="de-DE" sz="1600" dirty="0" err="1"/>
              <a:t>rappresentazione</a:t>
            </a:r>
            <a:r>
              <a:rPr lang="de-DE" sz="1600" dirty="0"/>
              <a:t>"</a:t>
            </a:r>
          </a:p>
          <a:p>
            <a:pPr lvl="1"/>
            <a:r>
              <a:rPr lang="de-DE" sz="1600" dirty="0" err="1"/>
              <a:t>Viene </a:t>
            </a:r>
            <a:r>
              <a:rPr lang="de-DE" sz="1600" dirty="0" err="1"/>
              <a:t>applicato </a:t>
            </a:r>
            <a:r>
              <a:rPr lang="de-DE" sz="1600" dirty="0"/>
              <a:t>un </a:t>
            </a:r>
            <a:r>
              <a:rPr lang="de-DE" sz="1600" dirty="0" err="1"/>
              <a:t>modello </a:t>
            </a:r>
            <a:r>
              <a:rPr lang="de-DE" sz="1600" dirty="0"/>
              <a:t>mentale </a:t>
            </a:r>
            <a:r>
              <a:rPr lang="de-DE" sz="1600" dirty="0" err="1"/>
              <a:t>sbagliato</a:t>
            </a:r>
            <a:endParaRPr lang="de-DE" sz="1600" dirty="0"/>
          </a:p>
          <a:p>
            <a:r>
              <a:rPr lang="de-DE" sz="1600" dirty="0" err="1"/>
              <a:t>Sindrome </a:t>
            </a:r>
            <a:r>
              <a:rPr lang="de-DE" sz="1600" dirty="0"/>
              <a:t>da fuoriuscita dal circuito</a:t>
            </a:r>
            <a:endParaRPr lang="de-DE" sz="1600" dirty="0"/>
          </a:p>
          <a:p>
            <a:pPr lvl="1"/>
            <a:r>
              <a:rPr lang="de-DE" sz="1600" dirty="0"/>
              <a:t>L'automazione </a:t>
            </a:r>
            <a:r>
              <a:rPr lang="de-DE" sz="1600" dirty="0" err="1"/>
              <a:t>può </a:t>
            </a:r>
            <a:r>
              <a:rPr lang="de-DE" sz="1600" dirty="0" err="1"/>
              <a:t>eliminare il </a:t>
            </a:r>
            <a:r>
              <a:rPr lang="de-DE" sz="1600" dirty="0" err="1"/>
              <a:t>carico di lavoro </a:t>
            </a:r>
            <a:r>
              <a:rPr lang="de-DE" sz="1600" dirty="0" err="1"/>
              <a:t>eccessivo</a:t>
            </a:r>
            <a:r>
              <a:rPr lang="de-DE" sz="1600" dirty="0"/>
              <a:t>, ma </a:t>
            </a:r>
            <a:r>
              <a:rPr lang="de-DE" sz="1600" dirty="0" err="1"/>
              <a:t>può </a:t>
            </a:r>
            <a:r>
              <a:rPr lang="de-DE" sz="1600" dirty="0"/>
              <a:t>anche </a:t>
            </a:r>
            <a:r>
              <a:rPr lang="de-DE" sz="1600" dirty="0" err="1"/>
              <a:t>ridurre la </a:t>
            </a:r>
            <a:r>
              <a:rPr lang="de-DE" sz="1600" dirty="0"/>
              <a:t>SA </a:t>
            </a:r>
            <a:r>
              <a:rPr lang="de-DE" sz="1600" dirty="0" err="1"/>
              <a:t>mettendo </a:t>
            </a:r>
            <a:r>
              <a:rPr lang="de-DE" sz="1600" dirty="0" err="1"/>
              <a:t>le persone </a:t>
            </a:r>
            <a:r>
              <a:rPr lang="de-DE" sz="1600" dirty="0"/>
              <a:t>fuori dal giro. </a:t>
            </a:r>
          </a:p>
          <a:p>
            <a:r>
              <a:rPr lang="de-DE" sz="1600" dirty="0"/>
              <a:t>"</a:t>
            </a:r>
            <a:r>
              <a:rPr lang="de-DE" sz="1600" dirty="0" err="1"/>
              <a:t>tempo di presa in carico</a:t>
            </a:r>
            <a:r>
              <a:rPr lang="de-DE" sz="1600" dirty="0"/>
              <a:t>" </a:t>
            </a:r>
            <a:r>
              <a:rPr lang="de-DE" sz="1600" dirty="0" err="1"/>
              <a:t>quando </a:t>
            </a:r>
            <a:r>
              <a:rPr lang="de-DE" sz="1600" dirty="0" err="1"/>
              <a:t>l'automazione </a:t>
            </a:r>
            <a:r>
              <a:rPr lang="de-DE" sz="1600" dirty="0" err="1"/>
              <a:t>fallisce </a:t>
            </a:r>
            <a:r>
              <a:rPr lang="de-DE" sz="1600" dirty="0" err="1"/>
              <a:t>o </a:t>
            </a:r>
            <a:r>
              <a:rPr lang="de-DE" sz="1600" dirty="0"/>
              <a:t>non è </a:t>
            </a:r>
            <a:r>
              <a:rPr lang="de-DE" sz="1600" dirty="0" err="1"/>
              <a:t>attrezzata </a:t>
            </a:r>
            <a:r>
              <a:rPr lang="de-DE" sz="1600" dirty="0" err="1"/>
              <a:t>per </a:t>
            </a:r>
            <a:r>
              <a:rPr lang="de-DE" sz="1600" dirty="0"/>
              <a:t>gestire una </a:t>
            </a:r>
            <a:r>
              <a:rPr lang="de-DE" sz="1600" dirty="0" err="1"/>
              <a:t>situazione</a:t>
            </a:r>
            <a:endParaRPr lang="de-DE" sz="1600" dirty="0"/>
          </a:p>
          <a:p>
            <a:endParaRPr lang="nb-NO" sz="1600" dirty="0"/>
          </a:p>
        </p:txBody>
      </p:sp>
    </p:spTree>
    <p:extLst>
      <p:ext uri="{BB962C8B-B14F-4D97-AF65-F5344CB8AC3E}">
        <p14:creationId xmlns:p14="http://schemas.microsoft.com/office/powerpoint/2010/main" val="2032948784"/>
      </p:ext>
    </p:extLst>
  </p:cSld>
  <p:clrMapOvr>
    <a:masterClrMapping/>
  </p:clrMapOvr>
  <mc:AlternateContent xmlns:mc="http://schemas.openxmlformats.org/markup-compatibility/2006" xmlns:p14="http://schemas.microsoft.com/office/powerpoint/2010/main">
    <mc:Choice Requires="p14">
      <p:transition spd="slow" p14:dur="2000" advTm="169699"/>
    </mc:Choice>
    <mc:Fallback>
      <p:transition spd="slow" advTm="16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4">
                                            <p:txEl>
                                              <p:pRg st="8" end="8"/>
                                            </p:txEl>
                                          </p:spTgt>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4">
                                            <p:txEl>
                                              <p:pRg st="10" end="10"/>
                                            </p:txEl>
                                          </p:spTgt>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8.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657350"/>
            <a:ext cx="9144000" cy="3157538"/>
          </a:xfrm>
          <a:prstGeom prst="rect">
            <a:avLst/>
          </a:prstGeom>
        </p:spPr>
      </p:pic>
      <p:pic>
        <p:nvPicPr>
          <p:cNvPr id="22" name="Bild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0" y="1657350"/>
            <a:ext cx="9144000" cy="4655052"/>
          </a:xfrm>
          <a:prstGeom prst="rect">
            <a:avLst/>
          </a:prstGeom>
        </p:spPr>
      </p:pic>
      <p:pic>
        <p:nvPicPr>
          <p:cNvPr id="23" name="Bilde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0" y="1228725"/>
            <a:ext cx="9144000" cy="5083678"/>
          </a:xfrm>
          <a:prstGeom prst="rect">
            <a:avLst/>
          </a:prstGeom>
        </p:spPr>
      </p:pic>
      <p:pic>
        <p:nvPicPr>
          <p:cNvPr id="24" name="Bild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0" y="688676"/>
            <a:ext cx="9144000" cy="5623725"/>
          </a:xfrm>
          <a:prstGeom prst="rect">
            <a:avLst/>
          </a:prstGeom>
        </p:spPr>
      </p:pic>
      <p:pic>
        <p:nvPicPr>
          <p:cNvPr id="25" name="Bilde 2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0" y="528638"/>
            <a:ext cx="9144000" cy="5783763"/>
          </a:xfrm>
          <a:prstGeom prst="rect">
            <a:avLst/>
          </a:prstGeom>
        </p:spPr>
      </p:pic>
      <p:sp>
        <p:nvSpPr>
          <p:cNvPr id="10" name="Tittel 1"/>
          <p:cNvSpPr txBox="1">
            <a:spLocks/>
          </p:cNvSpPr>
          <p:nvPr/>
        </p:nvSpPr>
        <p:spPr>
          <a:xfrm>
            <a:off x="185677" y="90791"/>
            <a:ext cx="11574684" cy="59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latin typeface="Helvetica Neue" charset="0"/>
                <a:ea typeface="Helvetica Neue" charset="0"/>
                <a:cs typeface="Helvetica Neue" charset="0"/>
              </a:rPr>
              <a:t>Consapevolezza situazionale e Cyber Situational Awareness (consapevolezza situazionale)</a:t>
            </a:r>
            <a:endParaRPr lang="en-US" sz="3200" b="1" dirty="0">
              <a:solidFill>
                <a:schemeClr val="accent1"/>
              </a:solidFill>
            </a:endParaRPr>
          </a:p>
        </p:txBody>
      </p:sp>
      <p:sp>
        <p:nvSpPr>
          <p:cNvPr id="2" name="TekstSylinder 1"/>
          <p:cNvSpPr txBox="1"/>
          <p:nvPr/>
        </p:nvSpPr>
        <p:spPr>
          <a:xfrm>
            <a:off x="10668000" y="5820868"/>
            <a:ext cx="1135054" cy="553998"/>
          </a:xfrm>
          <a:prstGeom prst="rect">
            <a:avLst/>
          </a:prstGeom>
          <a:noFill/>
        </p:spPr>
        <p:txBody>
          <a:bodyPr wrap="none" rtlCol="0">
            <a:spAutoFit/>
          </a:bodyPr>
          <a:lstStyle/>
          <a:p>
            <a:r>
              <a:rPr lang="en-US" sz="1200" i="1" dirty="0">
                <a:latin typeface="Helvetica Neue" charset="0"/>
                <a:ea typeface="Helvetica Neue" charset="0"/>
                <a:cs typeface="Helvetica Neue" charset="0"/>
              </a:rPr>
              <a:t>Endsley, 1995</a:t>
            </a:r>
            <a:endParaRPr lang="en-US" sz="1200" i="1" dirty="0"/>
          </a:p>
          <a:p>
            <a:endParaRPr lang="en-US" dirty="0"/>
          </a:p>
        </p:txBody>
      </p:sp>
      <p:sp>
        <p:nvSpPr>
          <p:cNvPr id="19" name="TekstSylinder 18"/>
          <p:cNvSpPr txBox="1"/>
          <p:nvPr/>
        </p:nvSpPr>
        <p:spPr>
          <a:xfrm>
            <a:off x="10628512" y="6062081"/>
            <a:ext cx="1496372" cy="553998"/>
          </a:xfrm>
          <a:prstGeom prst="rect">
            <a:avLst/>
          </a:prstGeom>
          <a:noFill/>
        </p:spPr>
        <p:txBody>
          <a:bodyPr wrap="none" rtlCol="0">
            <a:spAutoFit/>
          </a:bodyPr>
          <a:lstStyle/>
          <a:p>
            <a:r>
              <a:rPr lang="en-US" sz="1200" i="1" dirty="0">
                <a:latin typeface="Helvetica Neue" charset="0"/>
                <a:ea typeface="Helvetica Neue" charset="0"/>
                <a:cs typeface="Helvetica Neue" charset="0"/>
              </a:rPr>
              <a:t>Barford et al., 2009</a:t>
            </a:r>
            <a:endParaRPr lang="en-US" sz="1200" i="1" dirty="0"/>
          </a:p>
          <a:p>
            <a:endParaRPr lang="en-US" dirty="0"/>
          </a:p>
        </p:txBody>
      </p:sp>
      <p:sp>
        <p:nvSpPr>
          <p:cNvPr id="26" name="TekstSylinder 25"/>
          <p:cNvSpPr txBox="1"/>
          <p:nvPr/>
        </p:nvSpPr>
        <p:spPr>
          <a:xfrm>
            <a:off x="185677" y="3319693"/>
            <a:ext cx="2392423" cy="461665"/>
          </a:xfrm>
          <a:prstGeom prst="rect">
            <a:avLst/>
          </a:prstGeom>
          <a:noFill/>
        </p:spPr>
        <p:txBody>
          <a:bodyPr wrap="square" rtlCol="0">
            <a:spAutoFit/>
          </a:bodyPr>
          <a:lstStyle/>
          <a:p>
            <a:r>
              <a:rPr lang="en-US" sz="1200" dirty="0">
                <a:latin typeface="Helvetica Neue" charset="0"/>
                <a:ea typeface="Helvetica Neue" charset="0"/>
                <a:cs typeface="Helvetica Neue" charset="0"/>
              </a:rPr>
              <a:t>CSA: inizia con la percezione degli indicatori di compromesso.</a:t>
            </a:r>
          </a:p>
        </p:txBody>
      </p:sp>
      <p:grpSp>
        <p:nvGrpSpPr>
          <p:cNvPr id="11" name="Gruppe 10"/>
          <p:cNvGrpSpPr/>
          <p:nvPr/>
        </p:nvGrpSpPr>
        <p:grpSpPr>
          <a:xfrm>
            <a:off x="277022" y="1732166"/>
            <a:ext cx="3634578" cy="1150734"/>
            <a:chOff x="277022" y="1732166"/>
            <a:chExt cx="3634578" cy="1150734"/>
          </a:xfrm>
        </p:grpSpPr>
        <p:sp>
          <p:nvSpPr>
            <p:cNvPr id="20" name="TekstSylinder 19"/>
            <p:cNvSpPr txBox="1"/>
            <p:nvPr/>
          </p:nvSpPr>
          <p:spPr>
            <a:xfrm>
              <a:off x="277022" y="1732166"/>
              <a:ext cx="2821777" cy="738664"/>
            </a:xfrm>
            <a:prstGeom prst="rect">
              <a:avLst/>
            </a:prstGeom>
            <a:noFill/>
          </p:spPr>
          <p:txBody>
            <a:bodyPr wrap="square" rtlCol="0">
              <a:spAutoFit/>
            </a:bodyPr>
            <a:lstStyle/>
            <a:p>
              <a:r>
                <a:rPr lang="en-US" sz="1200" dirty="0">
                  <a:latin typeface="Helvetica Neue" charset="0"/>
                  <a:ea typeface="Helvetica Neue" charset="0"/>
                  <a:cs typeface="Helvetica Neue" charset="0"/>
                </a:rPr>
                <a:t>SA: processi percettivi bottom-up</a:t>
              </a:r>
            </a:p>
            <a:p>
              <a:r>
                <a:rPr lang="en-US" sz="1200" dirty="0">
                  <a:latin typeface="Helvetica Neue" charset="0"/>
                  <a:ea typeface="Helvetica Neue" charset="0"/>
                  <a:cs typeface="Helvetica Neue" charset="0"/>
                </a:rPr>
                <a:t>passare dal concreto all'astratto</a:t>
              </a:r>
              <a:endParaRPr lang="en-US" sz="1200" dirty="0"/>
            </a:p>
            <a:p>
              <a:endParaRPr lang="en-US" dirty="0"/>
            </a:p>
          </p:txBody>
        </p:sp>
        <p:cxnSp>
          <p:nvCxnSpPr>
            <p:cNvPr id="27" name="Rett pil 26"/>
            <p:cNvCxnSpPr/>
            <p:nvPr/>
          </p:nvCxnSpPr>
          <p:spPr>
            <a:xfrm>
              <a:off x="2540000" y="2120900"/>
              <a:ext cx="1371600" cy="76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p:cNvGrpSpPr/>
          <p:nvPr/>
        </p:nvGrpSpPr>
        <p:grpSpPr>
          <a:xfrm>
            <a:off x="277022" y="3711828"/>
            <a:ext cx="2392423" cy="665212"/>
            <a:chOff x="277022" y="3711828"/>
            <a:chExt cx="2392423" cy="665212"/>
          </a:xfrm>
        </p:grpSpPr>
        <p:cxnSp>
          <p:nvCxnSpPr>
            <p:cNvPr id="28" name="Rett pil 27"/>
            <p:cNvCxnSpPr/>
            <p:nvPr/>
          </p:nvCxnSpPr>
          <p:spPr>
            <a:xfrm>
              <a:off x="1687910" y="3950430"/>
              <a:ext cx="509190" cy="426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kstSylinder 30"/>
            <p:cNvSpPr txBox="1"/>
            <p:nvPr/>
          </p:nvSpPr>
          <p:spPr>
            <a:xfrm>
              <a:off x="277022" y="3711828"/>
              <a:ext cx="2392423" cy="276999"/>
            </a:xfrm>
            <a:prstGeom prst="rect">
              <a:avLst/>
            </a:prstGeom>
            <a:noFill/>
          </p:spPr>
          <p:txBody>
            <a:bodyPr wrap="square" rtlCol="0">
              <a:spAutoFit/>
            </a:bodyPr>
            <a:lstStyle/>
            <a:p>
              <a:pPr marL="171450" indent="-171450">
                <a:buFont typeface="Arial" charset="0"/>
                <a:buChar char="•"/>
              </a:pPr>
              <a:r>
                <a:rPr lang="en-US" sz="1200">
                  <a:latin typeface="Helvetica Neue" charset="0"/>
                  <a:ea typeface="Helvetica Neue" charset="0"/>
                  <a:cs typeface="Helvetica Neue" charset="0"/>
                </a:rPr>
                <a:t>Già </a:t>
              </a:r>
              <a:r>
                <a:rPr lang="en-US" sz="1200" dirty="0">
                  <a:latin typeface="Helvetica Neue" charset="0"/>
                  <a:ea typeface="Helvetica Neue" charset="0"/>
                  <a:cs typeface="Helvetica Neue" charset="0"/>
                </a:rPr>
                <a:t>astratto </a:t>
              </a:r>
              <a:endParaRPr lang="en-US" dirty="0"/>
            </a:p>
          </p:txBody>
        </p:sp>
      </p:grpSp>
      <p:sp>
        <p:nvSpPr>
          <p:cNvPr id="3" name="Explosion: 8 Points 2">
            <a:extLst>
              <a:ext uri="{FF2B5EF4-FFF2-40B4-BE49-F238E27FC236}">
                <a16:creationId xmlns:a16="http://schemas.microsoft.com/office/drawing/2014/main" id="{6E484559-EAF9-5E69-DE76-F957D00C14FB}"/>
              </a:ext>
            </a:extLst>
          </p:cNvPr>
          <p:cNvSpPr/>
          <p:nvPr/>
        </p:nvSpPr>
        <p:spPr>
          <a:xfrm>
            <a:off x="7420785" y="445213"/>
            <a:ext cx="2062264" cy="1659173"/>
          </a:xfrm>
          <a:prstGeom prst="irregularSeal1">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Lo stress</a:t>
            </a:r>
            <a:endParaRPr lang="et-EE" dirty="0"/>
          </a:p>
        </p:txBody>
      </p:sp>
      <p:sp>
        <p:nvSpPr>
          <p:cNvPr id="4" name="Explosion: 8 Points 3">
            <a:extLst>
              <a:ext uri="{FF2B5EF4-FFF2-40B4-BE49-F238E27FC236}">
                <a16:creationId xmlns:a16="http://schemas.microsoft.com/office/drawing/2014/main" id="{CEC4BD0F-C13B-5BA6-5A9E-4CA73D63D795}"/>
              </a:ext>
            </a:extLst>
          </p:cNvPr>
          <p:cNvSpPr/>
          <p:nvPr/>
        </p:nvSpPr>
        <p:spPr>
          <a:xfrm>
            <a:off x="9670366" y="4226514"/>
            <a:ext cx="2062264" cy="1659173"/>
          </a:xfrm>
          <a:prstGeom prst="irregularSeal1">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Lo stress</a:t>
            </a:r>
            <a:endParaRPr lang="et-EE" dirty="0"/>
          </a:p>
        </p:txBody>
      </p:sp>
    </p:spTree>
    <p:extLst>
      <p:ext uri="{BB962C8B-B14F-4D97-AF65-F5344CB8AC3E}">
        <p14:creationId xmlns:p14="http://schemas.microsoft.com/office/powerpoint/2010/main" val="6096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4" grpId="0" animBg="1"/>
    </p:bldLst>
  </p:timing>
</p:sld>
</file>

<file path=ppt/slides/slide2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699714" y="5490971"/>
            <a:ext cx="6962072" cy="1159200"/>
          </a:xfrm>
          <a:prstGeom prst="rect">
            <a:avLst/>
          </a:prstGeom>
        </p:spPr>
        <p:txBody>
          <a:bodyPr spcFirstLastPara="1" vert="horz" lIns="91440" tIns="45720" rIns="91440" bIns="45720" rtlCol="0" anchor="ctr" anchorCtr="0">
            <a:normAutofit/>
          </a:bodyPr>
          <a:lstStyle/>
          <a:p>
            <a:pPr>
              <a:spcBef>
                <a:spcPct val="0"/>
              </a:spcBef>
            </a:pPr>
            <a:r>
              <a:rPr lang="en-US" sz="3700" kern="1200">
                <a:solidFill>
                  <a:srgbClr val="FFFFFF"/>
                </a:solidFill>
                <a:latin typeface="+mj-lt"/>
                <a:ea typeface="+mj-ea"/>
                <a:cs typeface="+mj-cs"/>
              </a:rPr>
              <a:t>Sfruttamenti cognitivi e vettori di attacco</a:t>
            </a:r>
          </a:p>
        </p:txBody>
      </p:sp>
      <p:pic>
        <p:nvPicPr>
          <p:cNvPr id="599" name="Google Shape;599;p94"/>
          <p:cNvPicPr preferRelativeResize="0"/>
          <p:nvPr/>
        </p:nvPicPr>
        <p:blipFill>
          <a:blip r:embed="rId3"/>
          <a:stretch>
            <a:fillRect/>
          </a:stretch>
        </p:blipFill>
        <p:spPr>
          <a:xfrm>
            <a:off x="478535" y="597271"/>
            <a:ext cx="11327549" cy="4106236"/>
          </a:xfrm>
          <a:prstGeom prst="rect">
            <a:avLst/>
          </a:prstGeom>
          <a:noFill/>
        </p:spPr>
      </p:pic>
    </p:spTree>
    <p:extLst>
      <p:ext uri="{BB962C8B-B14F-4D97-AF65-F5344CB8AC3E}">
        <p14:creationId xmlns:p14="http://schemas.microsoft.com/office/powerpoint/2010/main" val="3097701709"/>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BCD35-F8E1-000F-BF46-E26B38C55AB6}"/>
              </a:ext>
            </a:extLst>
          </p:cNvPr>
          <p:cNvPicPr>
            <a:picLocks noChangeAspect="1"/>
          </p:cNvPicPr>
          <p:nvPr/>
        </p:nvPicPr>
        <p:blipFill>
          <a:blip r:embed="rId2">
            <a:alphaModFix amt="20000"/>
          </a:blip>
          <a:stretch>
            <a:fillRect/>
          </a:stretch>
        </p:blipFill>
        <p:spPr>
          <a:xfrm>
            <a:off x="297711" y="-15460"/>
            <a:ext cx="11570553" cy="6873460"/>
          </a:xfrm>
          <a:prstGeom prst="rect">
            <a:avLst/>
          </a:prstGeom>
        </p:spPr>
      </p:pic>
      <p:sp>
        <p:nvSpPr>
          <p:cNvPr id="2" name="Text Placeholder 1">
            <a:extLst>
              <a:ext uri="{FF2B5EF4-FFF2-40B4-BE49-F238E27FC236}">
                <a16:creationId xmlns:a16="http://schemas.microsoft.com/office/drawing/2014/main" id="{439A7156-4611-DEFA-80BE-3B6E9B852266}"/>
              </a:ext>
            </a:extLst>
          </p:cNvPr>
          <p:cNvSpPr>
            <a:spLocks noGrp="1"/>
          </p:cNvSpPr>
          <p:nvPr>
            <p:ph type="body" sz="quarter" idx="13"/>
          </p:nvPr>
        </p:nvSpPr>
        <p:spPr/>
        <p:txBody>
          <a:bodyPr/>
          <a:lstStyle/>
          <a:p>
            <a:r>
              <a:rPr lang="nb-NO" dirty="0"/>
              <a:t>La mia ricerca e consulenza</a:t>
            </a:r>
          </a:p>
        </p:txBody>
      </p:sp>
      <p:sp>
        <p:nvSpPr>
          <p:cNvPr id="4" name="Text Placeholder 3">
            <a:extLst>
              <a:ext uri="{FF2B5EF4-FFF2-40B4-BE49-F238E27FC236}">
                <a16:creationId xmlns:a16="http://schemas.microsoft.com/office/drawing/2014/main" id="{E8E864CA-FAAD-FDDA-491D-C2B2A3AC52AC}"/>
              </a:ext>
            </a:extLst>
          </p:cNvPr>
          <p:cNvSpPr>
            <a:spLocks noGrp="1"/>
          </p:cNvSpPr>
          <p:nvPr>
            <p:ph type="body" sz="quarter" idx="16"/>
          </p:nvPr>
        </p:nvSpPr>
        <p:spPr/>
        <p:txBody>
          <a:bodyPr>
            <a:normAutofit lnSpcReduction="10000"/>
          </a:bodyPr>
          <a:lstStyle/>
          <a:p>
            <a:r>
              <a:rPr lang="nb-NO" dirty="0" err="1"/>
              <a:t>Fattori </a:t>
            </a:r>
            <a:r>
              <a:rPr lang="nb-NO" dirty="0"/>
              <a:t>umani</a:t>
            </a:r>
            <a:endParaRPr lang="nb-NO" dirty="0"/>
          </a:p>
          <a:p>
            <a:pPr lvl="1"/>
            <a:r>
              <a:rPr lang="nb-NO" dirty="0" err="1"/>
              <a:t>Interazione </a:t>
            </a:r>
            <a:r>
              <a:rPr lang="nb-NO" dirty="0"/>
              <a:t>uomo-macchina</a:t>
            </a:r>
            <a:r>
              <a:rPr lang="nb-NO" dirty="0"/>
              <a:t>, </a:t>
            </a:r>
            <a:r>
              <a:rPr lang="nb-NO" dirty="0" err="1"/>
              <a:t>interazione </a:t>
            </a:r>
            <a:r>
              <a:rPr lang="nb-NO" dirty="0" err="1"/>
              <a:t>uomo-robotica</a:t>
            </a:r>
            <a:endParaRPr lang="nb-NO" dirty="0"/>
          </a:p>
          <a:p>
            <a:r>
              <a:rPr lang="nb-NO" dirty="0" err="1"/>
              <a:t>Prestazioni </a:t>
            </a:r>
            <a:r>
              <a:rPr lang="nb-NO" dirty="0"/>
              <a:t>e </a:t>
            </a:r>
            <a:r>
              <a:rPr lang="nb-NO" dirty="0" err="1"/>
              <a:t>comportamenti di </a:t>
            </a:r>
            <a:r>
              <a:rPr lang="nb-NO" dirty="0" err="1"/>
              <a:t>cybersecurity</a:t>
            </a:r>
            <a:endParaRPr lang="nb-NO" dirty="0"/>
          </a:p>
          <a:p>
            <a:pPr lvl="1"/>
            <a:r>
              <a:rPr lang="nb-NO" dirty="0" err="1"/>
              <a:t>Difesa </a:t>
            </a:r>
            <a:r>
              <a:rPr lang="nb-NO" dirty="0"/>
              <a:t>informatica</a:t>
            </a:r>
            <a:endParaRPr lang="nb-NO" dirty="0"/>
          </a:p>
          <a:p>
            <a:pPr lvl="1"/>
            <a:r>
              <a:rPr lang="nb-NO" dirty="0" err="1"/>
              <a:t>Psicologia</a:t>
            </a:r>
            <a:endParaRPr lang="nb-NO" dirty="0"/>
          </a:p>
          <a:p>
            <a:pPr lvl="1"/>
            <a:r>
              <a:rPr lang="nb-NO" dirty="0"/>
              <a:t>Istruzione e formazione</a:t>
            </a:r>
          </a:p>
          <a:p>
            <a:pPr lvl="1"/>
            <a:r>
              <a:rPr lang="nb-NO" dirty="0" err="1"/>
              <a:t>Individuale </a:t>
            </a:r>
            <a:r>
              <a:rPr lang="nb-NO" dirty="0"/>
              <a:t>- di squadra </a:t>
            </a:r>
          </a:p>
          <a:p>
            <a:pPr lvl="1"/>
            <a:r>
              <a:rPr lang="nb-NO" dirty="0" err="1"/>
              <a:t>Comunicazione</a:t>
            </a:r>
            <a:endParaRPr lang="nb-NO" dirty="0"/>
          </a:p>
          <a:p>
            <a:pPr lvl="1"/>
            <a:r>
              <a:rPr lang="nb-NO" dirty="0" err="1"/>
              <a:t>Processo decisionale</a:t>
            </a:r>
            <a:endParaRPr lang="nb-NO" dirty="0"/>
          </a:p>
          <a:p>
            <a:pPr lvl="1"/>
            <a:r>
              <a:rPr lang="nb-NO" dirty="0" err="1"/>
              <a:t>Altro</a:t>
            </a:r>
            <a:endParaRPr lang="nb-NO" dirty="0"/>
          </a:p>
          <a:p>
            <a:r>
              <a:rPr lang="nb-NO" dirty="0"/>
              <a:t>Salute</a:t>
            </a:r>
          </a:p>
          <a:p>
            <a:r>
              <a:rPr lang="nb-NO" dirty="0" err="1"/>
              <a:t>Prestazioni</a:t>
            </a:r>
            <a:endParaRPr lang="nb-NO" dirty="0"/>
          </a:p>
        </p:txBody>
      </p:sp>
    </p:spTree>
    <p:extLst>
      <p:ext uri="{BB962C8B-B14F-4D97-AF65-F5344CB8AC3E}">
        <p14:creationId xmlns:p14="http://schemas.microsoft.com/office/powerpoint/2010/main" val="26136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Effect transition="in" filter="fade">
                                      <p:cBhvr>
                                        <p:cTn id="46"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24">
            <a:extLst>
              <a:ext uri="{FF2B5EF4-FFF2-40B4-BE49-F238E27FC236}">
                <a16:creationId xmlns:a16="http://schemas.microsoft.com/office/drawing/2014/main" id="{CF0AA4BB-A560-B06D-B073-7944D3ADB1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775" y="1690688"/>
            <a:ext cx="6900237" cy="4364538"/>
          </a:xfrm>
          <a:prstGeom prst="rect">
            <a:avLst/>
          </a:prstGeom>
        </p:spPr>
      </p:pic>
      <p:sp>
        <p:nvSpPr>
          <p:cNvPr id="2" name="Title 1">
            <a:extLst>
              <a:ext uri="{FF2B5EF4-FFF2-40B4-BE49-F238E27FC236}">
                <a16:creationId xmlns:a16="http://schemas.microsoft.com/office/drawing/2014/main" id="{034A4386-003E-B829-1263-8EE5743B70DD}"/>
              </a:ext>
            </a:extLst>
          </p:cNvPr>
          <p:cNvSpPr>
            <a:spLocks noGrp="1"/>
          </p:cNvSpPr>
          <p:nvPr>
            <p:ph type="title"/>
          </p:nvPr>
        </p:nvSpPr>
        <p:spPr/>
        <p:txBody>
          <a:bodyPr/>
          <a:lstStyle/>
          <a:p>
            <a:r>
              <a:rPr lang="nb-NO" dirty="0"/>
              <a:t>Ritorno alla realtà</a:t>
            </a:r>
            <a:endParaRPr lang="et-EE" dirty="0"/>
          </a:p>
        </p:txBody>
      </p:sp>
      <p:sp>
        <p:nvSpPr>
          <p:cNvPr id="4" name="Date Placeholder 3">
            <a:extLst>
              <a:ext uri="{FF2B5EF4-FFF2-40B4-BE49-F238E27FC236}">
                <a16:creationId xmlns:a16="http://schemas.microsoft.com/office/drawing/2014/main" id="{49F6A6C0-B784-D255-6CFC-1D1E24C028BB}"/>
              </a:ext>
            </a:extLst>
          </p:cNvPr>
          <p:cNvSpPr>
            <a:spLocks noGrp="1"/>
          </p:cNvSpPr>
          <p:nvPr>
            <p:ph type="dt" sz="half" idx="10"/>
          </p:nvPr>
        </p:nvSpPr>
        <p:spPr/>
        <p:txBody>
          <a:bodyPr/>
          <a:lstStyle/>
          <a:p>
            <a:fld id="{5C6C5E88-3166-43AE-B6E4-F5FBDE536C00}" type="datetime1">
              <a:rPr lang="nb-NO" smtClean="0"/>
              <a:t>08.09.2024</a:t>
            </a:fld>
            <a:endParaRPr lang="nb-NO"/>
          </a:p>
        </p:txBody>
      </p:sp>
      <p:sp>
        <p:nvSpPr>
          <p:cNvPr id="5" name="Slide Number Placeholder 4">
            <a:extLst>
              <a:ext uri="{FF2B5EF4-FFF2-40B4-BE49-F238E27FC236}">
                <a16:creationId xmlns:a16="http://schemas.microsoft.com/office/drawing/2014/main" id="{F98D6E68-BA55-F638-1806-CBEDF1D2787C}"/>
              </a:ext>
            </a:extLst>
          </p:cNvPr>
          <p:cNvSpPr>
            <a:spLocks noGrp="1"/>
          </p:cNvSpPr>
          <p:nvPr>
            <p:ph type="sldNum" sz="quarter" idx="12"/>
          </p:nvPr>
        </p:nvSpPr>
        <p:spPr/>
        <p:txBody>
          <a:bodyPr/>
          <a:lstStyle/>
          <a:p>
            <a:fld id="{A6E6339C-DE17-4E4C-B690-AB7E8B8C7D3B}" type="slidenum">
              <a:rPr lang="nb-NO" smtClean="0"/>
              <a:t>30</a:t>
            </a:fld>
            <a:endParaRPr lang="nb-NO"/>
          </a:p>
        </p:txBody>
      </p:sp>
      <p:pic>
        <p:nvPicPr>
          <p:cNvPr id="6" name="Picture 5">
            <a:extLst>
              <a:ext uri="{FF2B5EF4-FFF2-40B4-BE49-F238E27FC236}">
                <a16:creationId xmlns:a16="http://schemas.microsoft.com/office/drawing/2014/main" id="{A109CA01-724A-0E08-40EB-9CCE0302FE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2205" y="3205773"/>
            <a:ext cx="5115347" cy="1857511"/>
          </a:xfrm>
          <a:prstGeom prst="rect">
            <a:avLst/>
          </a:prstGeom>
        </p:spPr>
      </p:pic>
      <p:sp>
        <p:nvSpPr>
          <p:cNvPr id="8" name="Oval 7">
            <a:extLst>
              <a:ext uri="{FF2B5EF4-FFF2-40B4-BE49-F238E27FC236}">
                <a16:creationId xmlns:a16="http://schemas.microsoft.com/office/drawing/2014/main" id="{4E2CB84F-E3E7-E156-00BA-241DE192984B}"/>
              </a:ext>
            </a:extLst>
          </p:cNvPr>
          <p:cNvSpPr/>
          <p:nvPr/>
        </p:nvSpPr>
        <p:spPr>
          <a:xfrm>
            <a:off x="6872076" y="2921281"/>
            <a:ext cx="2076450" cy="962025"/>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0" name="Oval 9">
            <a:extLst>
              <a:ext uri="{FF2B5EF4-FFF2-40B4-BE49-F238E27FC236}">
                <a16:creationId xmlns:a16="http://schemas.microsoft.com/office/drawing/2014/main" id="{91BA20EB-7A80-0753-0277-896CAD3BCDDD}"/>
              </a:ext>
            </a:extLst>
          </p:cNvPr>
          <p:cNvSpPr/>
          <p:nvPr/>
        </p:nvSpPr>
        <p:spPr>
          <a:xfrm>
            <a:off x="8948526" y="2921281"/>
            <a:ext cx="3038897" cy="112395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cxnSp>
        <p:nvCxnSpPr>
          <p:cNvPr id="12" name="Straight Arrow Connector 11">
            <a:extLst>
              <a:ext uri="{FF2B5EF4-FFF2-40B4-BE49-F238E27FC236}">
                <a16:creationId xmlns:a16="http://schemas.microsoft.com/office/drawing/2014/main" id="{FD944A82-249F-90FC-5162-811C33F3C6C7}"/>
              </a:ext>
            </a:extLst>
          </p:cNvPr>
          <p:cNvCxnSpPr>
            <a:stCxn id="8" idx="2"/>
          </p:cNvCxnSpPr>
          <p:nvPr/>
        </p:nvCxnSpPr>
        <p:spPr>
          <a:xfrm flipH="1" flipV="1">
            <a:off x="4371975" y="2292631"/>
            <a:ext cx="2500101" cy="11096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B4B966-0DF2-AD0B-E955-BBBBB5D6E2E4}"/>
              </a:ext>
            </a:extLst>
          </p:cNvPr>
          <p:cNvCxnSpPr>
            <a:cxnSpLocks/>
            <a:stCxn id="10" idx="0"/>
          </p:cNvCxnSpPr>
          <p:nvPr/>
        </p:nvCxnSpPr>
        <p:spPr>
          <a:xfrm flipH="1" flipV="1">
            <a:off x="4371975" y="2292631"/>
            <a:ext cx="6096000" cy="6286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71CAA9-3C09-49A3-CA5C-03AEA341BE8C}"/>
              </a:ext>
            </a:extLst>
          </p:cNvPr>
          <p:cNvCxnSpPr>
            <a:cxnSpLocks/>
            <a:stCxn id="10" idx="4"/>
          </p:cNvCxnSpPr>
          <p:nvPr/>
        </p:nvCxnSpPr>
        <p:spPr>
          <a:xfrm flipH="1">
            <a:off x="6200775" y="4045231"/>
            <a:ext cx="4267200" cy="14504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66CEC-08DF-400B-0B9B-C6B5AF9B1471}"/>
              </a:ext>
            </a:extLst>
          </p:cNvPr>
          <p:cNvSpPr/>
          <p:nvPr/>
        </p:nvSpPr>
        <p:spPr>
          <a:xfrm>
            <a:off x="7204801" y="3847101"/>
            <a:ext cx="50526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1426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96333" y="2003778"/>
            <a:ext cx="5163399" cy="4084962"/>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561770" y="140589"/>
            <a:ext cx="11382580" cy="1124712"/>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3200" dirty="0">
                <a:latin typeface="+mj-lt"/>
                <a:cs typeface="+mj-cs"/>
              </a:rPr>
              <a:t>Un'immagine cibernetica riconosciuta e accurata (RCP) è fondamentale per il processo decisionale.</a:t>
            </a:r>
          </a:p>
        </p:txBody>
      </p:sp>
      <p:sp>
        <p:nvSpPr>
          <p:cNvPr id="3" name="TekstSylinder 2"/>
          <p:cNvSpPr txBox="1"/>
          <p:nvPr/>
        </p:nvSpPr>
        <p:spPr>
          <a:xfrm>
            <a:off x="371094" y="1371599"/>
            <a:ext cx="7655306" cy="5349875"/>
          </a:xfrm>
          <a:prstGeom prst="rect">
            <a:avLst/>
          </a:prstGeom>
        </p:spPr>
        <p:txBody>
          <a:bodyPr vert="horz" lIns="91440" tIns="45720" rIns="91440" bIns="45720" rtlCol="0" anchor="t">
            <a:noAutofit/>
          </a:bodyPr>
          <a:lstStyle/>
          <a:p>
            <a:pPr marL="380990" indent="-228600">
              <a:lnSpc>
                <a:spcPct val="90000"/>
              </a:lnSpc>
              <a:spcAft>
                <a:spcPts val="600"/>
              </a:spcAft>
              <a:buFont typeface="Arial" panose="020B0604020202020204" pitchFamily="34" charset="0"/>
              <a:buChar char="•"/>
            </a:pPr>
            <a:r>
              <a:rPr lang="en-US" sz="2000" dirty="0"/>
              <a:t>Il processo decisionale basato sull'interazione umana richiede una consapevolezza condivisa della situazione del CTS.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r>
              <a:rPr lang="en-US" sz="2000" dirty="0"/>
              <a:t>La </a:t>
            </a:r>
            <a:r>
              <a:rPr lang="en-US" sz="2000" b="1" dirty="0"/>
              <a:t>Cyber Situational Awareness </a:t>
            </a:r>
            <a:r>
              <a:rPr lang="en-US" sz="2000" dirty="0"/>
              <a:t>(C</a:t>
            </a:r>
            <a:r>
              <a:rPr lang="en-US" sz="2000" b="1" dirty="0"/>
              <a:t>SA</a:t>
            </a:r>
            <a:r>
              <a:rPr lang="en-US" sz="2000" dirty="0"/>
              <a:t>) influenza il controllo organizzativo nel suo cyberspazio.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r>
              <a:rPr lang="en-US" sz="2000" dirty="0"/>
              <a:t>Barford et al. (2009) 7 criteri per il CSA</a:t>
            </a:r>
          </a:p>
          <a:p>
            <a:pPr marL="1066773" lvl="1" indent="-228600">
              <a:lnSpc>
                <a:spcPct val="90000"/>
              </a:lnSpc>
              <a:spcAft>
                <a:spcPts val="600"/>
              </a:spcAft>
              <a:buFont typeface="Arial" panose="020B0604020202020204" pitchFamily="34" charset="0"/>
              <a:buChar char="•"/>
            </a:pPr>
            <a:r>
              <a:rPr lang="en-US" sz="2000" dirty="0"/>
              <a:t>Consapevolezza della situazione attuale </a:t>
            </a:r>
          </a:p>
          <a:p>
            <a:pPr marL="1066773" lvl="1" indent="-228600">
              <a:lnSpc>
                <a:spcPct val="90000"/>
              </a:lnSpc>
              <a:spcAft>
                <a:spcPts val="600"/>
              </a:spcAft>
              <a:buFont typeface="Arial" panose="020B0604020202020204" pitchFamily="34" charset="0"/>
              <a:buChar char="•"/>
            </a:pPr>
            <a:r>
              <a:rPr lang="en-US" sz="2000" dirty="0"/>
              <a:t>Consapevolezza dell'impatto dell'attacco </a:t>
            </a:r>
          </a:p>
          <a:p>
            <a:pPr marL="1066773" lvl="1" indent="-228600">
              <a:lnSpc>
                <a:spcPct val="90000"/>
              </a:lnSpc>
              <a:spcAft>
                <a:spcPts val="600"/>
              </a:spcAft>
              <a:buFont typeface="Arial" panose="020B0604020202020204" pitchFamily="34" charset="0"/>
              <a:buChar char="•"/>
            </a:pPr>
            <a:r>
              <a:rPr lang="en-US" sz="2000" dirty="0"/>
              <a:t>Consapevolezza dell'evoluzione delle situazioni </a:t>
            </a:r>
          </a:p>
          <a:p>
            <a:pPr marL="1066773" lvl="1" indent="-228600">
              <a:lnSpc>
                <a:spcPct val="90000"/>
              </a:lnSpc>
              <a:spcAft>
                <a:spcPts val="600"/>
              </a:spcAft>
              <a:buFont typeface="Arial" panose="020B0604020202020204" pitchFamily="34" charset="0"/>
              <a:buChar char="•"/>
            </a:pPr>
            <a:r>
              <a:rPr lang="en-US" sz="2000" dirty="0"/>
              <a:t>Consapevolezza di un comportamento contraddittorio </a:t>
            </a:r>
          </a:p>
          <a:p>
            <a:pPr marL="1066773" lvl="1" indent="-228600">
              <a:lnSpc>
                <a:spcPct val="90000"/>
              </a:lnSpc>
              <a:spcAft>
                <a:spcPts val="600"/>
              </a:spcAft>
              <a:buFont typeface="Arial" panose="020B0604020202020204" pitchFamily="34" charset="0"/>
              <a:buChar char="•"/>
            </a:pPr>
            <a:r>
              <a:rPr lang="en-US" sz="2000" dirty="0"/>
              <a:t>Consapevolezza del perché e del come la situazione attuale è stata causata </a:t>
            </a:r>
          </a:p>
          <a:p>
            <a:pPr marL="1066773" lvl="1" indent="-228600">
              <a:lnSpc>
                <a:spcPct val="90000"/>
              </a:lnSpc>
              <a:spcAft>
                <a:spcPts val="600"/>
              </a:spcAft>
              <a:buFont typeface="Arial" panose="020B0604020202020204" pitchFamily="34" charset="0"/>
              <a:buChar char="•"/>
            </a:pPr>
            <a:r>
              <a:rPr lang="en-US" sz="2000" dirty="0"/>
              <a:t>Consapevolezza della qualità e dell'affidabilità delle informazioni CSA</a:t>
            </a:r>
          </a:p>
          <a:p>
            <a:pPr marL="1066773" lvl="1" indent="-228600">
              <a:lnSpc>
                <a:spcPct val="90000"/>
              </a:lnSpc>
              <a:spcAft>
                <a:spcPts val="600"/>
              </a:spcAft>
              <a:buFont typeface="Arial" panose="020B0604020202020204" pitchFamily="34" charset="0"/>
              <a:buChar char="•"/>
            </a:pPr>
            <a:r>
              <a:rPr lang="en-US" sz="2000" dirty="0"/>
              <a:t>Valutazione dei futuri plausibili della situazione attuale</a:t>
            </a:r>
          </a:p>
        </p:txBody>
      </p:sp>
      <p:sp>
        <p:nvSpPr>
          <p:cNvPr id="2" name="Plassholder for lysbildenummer 1"/>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1853A39-49B3-554A-AE82-85611CEBD8E3}" type="slidenum">
              <a:rPr lang="en-US">
                <a:solidFill>
                  <a:schemeClr val="bg1"/>
                </a:solidFill>
                <a:latin typeface="Calibri" panose="020F0502020204030204"/>
              </a:rPr>
              <a:t>31</a:t>
            </a:fld>
            <a:endParaRPr lang="en-US">
              <a:solidFill>
                <a:schemeClr val="bg1"/>
              </a:solidFill>
              <a:latin typeface="Calibri" panose="020F0502020204030204"/>
            </a:endParaRPr>
          </a:p>
        </p:txBody>
      </p:sp>
    </p:spTree>
    <p:extLst>
      <p:ext uri="{BB962C8B-B14F-4D97-AF65-F5344CB8AC3E}">
        <p14:creationId xmlns:p14="http://schemas.microsoft.com/office/powerpoint/2010/main" val="2382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812280" y="1300949"/>
            <a:ext cx="5379720" cy="4256101"/>
          </a:xfrm>
          <a:prstGeom prst="rect">
            <a:avLst/>
          </a:prstGeom>
          <a:effectLst>
            <a:softEdge rad="6350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218694" y="104013"/>
            <a:ext cx="11973306" cy="1124712"/>
          </a:xfrm>
          <a:prstGeom prst="rect">
            <a:avLst/>
          </a:prstGeom>
        </p:spPr>
        <p:txBody>
          <a:bodyPr vert="horz" lIns="91440" tIns="45720" rIns="91440" bIns="45720" rtlCol="0" anchor="b" anchorCtr="0">
            <a:normAutofit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000" dirty="0">
                <a:latin typeface="+mj-lt"/>
                <a:cs typeface="+mj-cs"/>
              </a:rPr>
              <a:t>Un'immagine cibernetica riconosciuta e accurata (RCP) è fondamentale per il processo decisionale.</a:t>
            </a:r>
          </a:p>
        </p:txBody>
      </p:sp>
      <p:sp>
        <p:nvSpPr>
          <p:cNvPr id="3" name="TekstSylinder 2"/>
          <p:cNvSpPr txBox="1"/>
          <p:nvPr/>
        </p:nvSpPr>
        <p:spPr>
          <a:xfrm>
            <a:off x="371094" y="2718054"/>
            <a:ext cx="6441186" cy="3207258"/>
          </a:xfrm>
          <a:prstGeom prst="rect">
            <a:avLst/>
          </a:prstGeom>
        </p:spPr>
        <p:txBody>
          <a:bodyPr vert="horz" lIns="91440" tIns="45720" rIns="91440" bIns="45720" rtlCol="0" anchor="t">
            <a:noAutofit/>
          </a:bodyPr>
          <a:lstStyle/>
          <a:p>
            <a:pPr marL="380990" indent="-228600">
              <a:lnSpc>
                <a:spcPct val="90000"/>
              </a:lnSpc>
              <a:spcAft>
                <a:spcPts val="600"/>
              </a:spcAft>
              <a:buFont typeface="Arial" panose="020B0604020202020204" pitchFamily="34" charset="0"/>
              <a:buChar char="•"/>
            </a:pPr>
            <a:r>
              <a:rPr lang="en-US" sz="2400" b="1" dirty="0"/>
              <a:t>L</a:t>
            </a:r>
            <a:r>
              <a:rPr lang="en-US" sz="2400" dirty="0"/>
              <a:t>'accuratezza </a:t>
            </a:r>
            <a:r>
              <a:rPr lang="en-US" sz="2400" b="1" dirty="0"/>
              <a:t>dell'RCP </a:t>
            </a:r>
            <a:r>
              <a:rPr lang="en-US" sz="2400" dirty="0" err="1"/>
              <a:t>è fondamentale </a:t>
            </a:r>
            <a:r>
              <a:rPr lang="en-US" sz="2400" dirty="0"/>
              <a:t>per CSA</a:t>
            </a:r>
          </a:p>
          <a:p>
            <a:pPr marL="380990" indent="-228600">
              <a:lnSpc>
                <a:spcPct val="90000"/>
              </a:lnSpc>
              <a:spcAft>
                <a:spcPts val="600"/>
              </a:spcAft>
              <a:buFont typeface="Arial" panose="020B0604020202020204" pitchFamily="34" charset="0"/>
              <a:buChar char="•"/>
            </a:pPr>
            <a:r>
              <a:rPr lang="en-US" sz="2400" dirty="0"/>
              <a:t>Gli RCP sono costituiti da informazioni attivamente selezionate e utilizzabili che riguardano specificamente la CTS.</a:t>
            </a:r>
          </a:p>
          <a:p>
            <a:pPr marL="380990" indent="-228600">
              <a:lnSpc>
                <a:spcPct val="90000"/>
              </a:lnSpc>
              <a:spcAft>
                <a:spcPts val="600"/>
              </a:spcAft>
              <a:buFont typeface="Arial" panose="020B0604020202020204" pitchFamily="34" charset="0"/>
              <a:buChar char="•"/>
            </a:pPr>
            <a:r>
              <a:rPr lang="en-US" sz="2400" dirty="0"/>
              <a:t>Le CO indagano sulle minacce per creare un RCP </a:t>
            </a:r>
            <a:r>
              <a:rPr lang="en-US" sz="2400" dirty="0">
                <a:sym typeface="Wingdings"/>
              </a:rPr>
              <a:t> </a:t>
            </a:r>
            <a:r>
              <a:rPr lang="en-US" sz="2400" b="1" dirty="0">
                <a:sym typeface="Wingdings"/>
              </a:rPr>
              <a:t>Condividere l'RCP (</a:t>
            </a:r>
            <a:r>
              <a:rPr lang="en-US" sz="2400" b="1" dirty="0" err="1">
                <a:sym typeface="Wingdings"/>
              </a:rPr>
              <a:t>sRCP</a:t>
            </a:r>
            <a:r>
              <a:rPr lang="en-US" sz="2400" b="1" dirty="0">
                <a:sym typeface="Wingdings"/>
              </a:rPr>
              <a:t>) con i responsabili delle decisioni </a:t>
            </a:r>
            <a:endParaRPr lang="en-US" sz="2400" b="1" dirty="0"/>
          </a:p>
          <a:p>
            <a:pPr marL="380990" indent="-228600">
              <a:lnSpc>
                <a:spcPct val="90000"/>
              </a:lnSpc>
              <a:spcAft>
                <a:spcPts val="600"/>
              </a:spcAft>
              <a:buFont typeface="Arial" panose="020B0604020202020204" pitchFamily="34" charset="0"/>
              <a:buChar char="•"/>
            </a:pPr>
            <a:r>
              <a:rPr lang="en-US" sz="2400" b="1" dirty="0"/>
              <a:t>Il relè cyber-fisico di RCP è soggetto a numerose sfide </a:t>
            </a:r>
          </a:p>
          <a:p>
            <a:pPr marL="380990" indent="-228600">
              <a:lnSpc>
                <a:spcPct val="90000"/>
              </a:lnSpc>
              <a:spcAft>
                <a:spcPts val="600"/>
              </a:spcAft>
              <a:buFont typeface="Arial" panose="020B0604020202020204" pitchFamily="34" charset="0"/>
              <a:buChar char="•"/>
            </a:pPr>
            <a:endParaRPr lang="en-US" sz="2400" dirty="0"/>
          </a:p>
        </p:txBody>
      </p:sp>
      <p:sp>
        <p:nvSpPr>
          <p:cNvPr id="2" name="Plassholder for lysbildenummer 1"/>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1853A39-49B3-554A-AE82-85611CEBD8E3}" type="slidenum">
              <a:rPr lang="en-US">
                <a:solidFill>
                  <a:schemeClr val="bg1"/>
                </a:solidFill>
                <a:latin typeface="Calibri" panose="020F0502020204030204"/>
              </a:rPr>
              <a:t>32</a:t>
            </a:fld>
            <a:endParaRPr lang="en-US">
              <a:solidFill>
                <a:schemeClr val="bg1"/>
              </a:solidFill>
              <a:latin typeface="Calibri" panose="020F0502020204030204"/>
            </a:endParaRPr>
          </a:p>
        </p:txBody>
      </p:sp>
    </p:spTree>
    <p:extLst>
      <p:ext uri="{BB962C8B-B14F-4D97-AF65-F5344CB8AC3E}">
        <p14:creationId xmlns:p14="http://schemas.microsoft.com/office/powerpoint/2010/main" val="206849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ybersecurity Startups Face Down Rounds, Sale Pressures — The Information">
            <a:extLst>
              <a:ext uri="{FF2B5EF4-FFF2-40B4-BE49-F238E27FC236}">
                <a16:creationId xmlns:a16="http://schemas.microsoft.com/office/drawing/2014/main" id="{30F12171-5633-75A5-17A1-2DE31CE174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714"/>
            <a:ext cx="12215742" cy="6869714"/>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1"/>
          <p:cNvSpPr txBox="1">
            <a:spLocks/>
          </p:cNvSpPr>
          <p:nvPr/>
        </p:nvSpPr>
        <p:spPr>
          <a:xfrm>
            <a:off x="185677" y="90791"/>
            <a:ext cx="11574684" cy="928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1"/>
                </a:solidFill>
                <a:latin typeface="Helvetica Neue" charset="0"/>
                <a:ea typeface="Helvetica Neue" charset="0"/>
                <a:cs typeface="Helvetica Neue" charset="0"/>
              </a:rPr>
              <a:t>Consapevolezza della situazione vs comprensione della situazione</a:t>
            </a:r>
            <a:endParaRPr lang="en-US" sz="3600" b="1" dirty="0">
              <a:solidFill>
                <a:schemeClr val="accent1"/>
              </a:solidFill>
            </a:endParaRPr>
          </a:p>
        </p:txBody>
      </p:sp>
      <p:pic>
        <p:nvPicPr>
          <p:cNvPr id="4" name="Picture 3">
            <a:extLst>
              <a:ext uri="{FF2B5EF4-FFF2-40B4-BE49-F238E27FC236}">
                <a16:creationId xmlns:a16="http://schemas.microsoft.com/office/drawing/2014/main" id="{55301961-7749-4F86-8BF9-062C40A67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3874" y="1392105"/>
            <a:ext cx="7278290" cy="5375104"/>
          </a:xfrm>
          <a:prstGeom prst="rect">
            <a:avLst/>
          </a:prstGeom>
        </p:spPr>
      </p:pic>
    </p:spTree>
    <p:extLst>
      <p:ext uri="{BB962C8B-B14F-4D97-AF65-F5344CB8AC3E}">
        <p14:creationId xmlns:p14="http://schemas.microsoft.com/office/powerpoint/2010/main" val="1095489002"/>
      </p:ext>
    </p:extLst>
  </p:cSld>
  <p:clrMapOvr>
    <a:masterClrMapping/>
  </p:clrMapOvr>
</p:sld>
</file>

<file path=ppt/slides/slide34.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38880" y="457200"/>
            <a:ext cx="10909640" cy="1368613"/>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800"/>
              </a:spcAft>
            </a:pPr>
            <a:r>
              <a:rPr lang="en-US" sz="4133" dirty="0"/>
              <a:t>Orientamento-Locazione-Ponte - Il ruolo della </a:t>
            </a:r>
            <a:r>
              <a:rPr lang="en-US" sz="4133" dirty="0" err="1"/>
              <a:t>cognizione </a:t>
            </a:r>
            <a:r>
              <a:rPr lang="en-US" sz="4133" dirty="0"/>
              <a:t>e della comunicazione (Knox et al, 2018)</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880" y="2283013"/>
            <a:ext cx="11057893" cy="3345011"/>
          </a:xfrm>
          <a:prstGeom prst="rect">
            <a:avLst/>
          </a:prstGeom>
        </p:spPr>
      </p:pic>
      <p:pic>
        <p:nvPicPr>
          <p:cNvPr id="6" name="Bilde 3" descr="Diagram&#10;&#10;Description automatically generated">
            <a:extLst>
              <a:ext uri="{FF2B5EF4-FFF2-40B4-BE49-F238E27FC236}">
                <a16:creationId xmlns:a16="http://schemas.microsoft.com/office/drawing/2014/main" id="{A948327F-B1F7-4C93-937A-9140B2A104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3681" y="5294688"/>
            <a:ext cx="1475251" cy="1475251"/>
          </a:xfrm>
          <a:prstGeom prst="rect">
            <a:avLst/>
          </a:prstGeom>
          <a:noFill/>
        </p:spPr>
      </p:pic>
      <p:sp>
        <p:nvSpPr>
          <p:cNvPr id="2" name="Oval 1">
            <a:extLst>
              <a:ext uri="{FF2B5EF4-FFF2-40B4-BE49-F238E27FC236}">
                <a16:creationId xmlns:a16="http://schemas.microsoft.com/office/drawing/2014/main" id="{3A08962D-2C16-BCB0-5C64-5BE5B04AE7F5}"/>
              </a:ext>
            </a:extLst>
          </p:cNvPr>
          <p:cNvSpPr/>
          <p:nvPr/>
        </p:nvSpPr>
        <p:spPr>
          <a:xfrm>
            <a:off x="3009900" y="2819400"/>
            <a:ext cx="2409826" cy="828675"/>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B8A0A28A-8329-6F9D-8EA5-2986DBDC6FEA}"/>
              </a:ext>
            </a:extLst>
          </p:cNvPr>
          <p:cNvSpPr/>
          <p:nvPr/>
        </p:nvSpPr>
        <p:spPr>
          <a:xfrm>
            <a:off x="3009900" y="3690937"/>
            <a:ext cx="2409826" cy="828675"/>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4D1A4E1B-7625-C030-E071-3A780C54AAEF}"/>
              </a:ext>
            </a:extLst>
          </p:cNvPr>
          <p:cNvSpPr/>
          <p:nvPr/>
        </p:nvSpPr>
        <p:spPr>
          <a:xfrm>
            <a:off x="3086100" y="4562474"/>
            <a:ext cx="2409826" cy="828675"/>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20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0130F847-9A87-AB4D-8D0D-FF9DA6C9AB2A}"/>
              </a:ext>
            </a:extLst>
          </p:cNvPr>
          <p:cNvSpPr txBox="1">
            <a:spLocks/>
          </p:cNvSpPr>
          <p:nvPr/>
        </p:nvSpPr>
        <p:spPr>
          <a:xfrm>
            <a:off x="640080" y="329184"/>
            <a:ext cx="6894576" cy="1783080"/>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200">
                <a:latin typeface="+mj-lt"/>
                <a:cs typeface="+mj-cs"/>
              </a:rPr>
              <a:t>Pratiche collaborative dei CO durante la creazione e la condivisione di RCP</a:t>
            </a:r>
          </a:p>
        </p:txBody>
      </p:sp>
      <p:sp>
        <p:nvSpPr>
          <p:cNvPr id="2" name="TekstSylinder 1"/>
          <p:cNvSpPr txBox="1"/>
          <p:nvPr/>
        </p:nvSpPr>
        <p:spPr>
          <a:xfrm>
            <a:off x="640080" y="2223911"/>
            <a:ext cx="7510498" cy="3966577"/>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t>Le CO comunicano con le altre CO quando adattano gli RCP ai loro clienti.</a:t>
            </a:r>
          </a:p>
          <a:p>
            <a:pPr marL="990575" lvl="1" indent="-228600">
              <a:lnSpc>
                <a:spcPct val="90000"/>
              </a:lnSpc>
              <a:spcAft>
                <a:spcPts val="600"/>
              </a:spcAft>
              <a:buFont typeface="Arial" panose="020B0604020202020204" pitchFamily="34" charset="0"/>
              <a:buChar char="•"/>
            </a:pPr>
            <a:r>
              <a:rPr lang="en-US" sz="2400" dirty="0"/>
              <a:t>Meno comune in alto nella gerarchia organizzativa SOC</a:t>
            </a:r>
          </a:p>
          <a:p>
            <a:pPr marL="990575" lvl="1" indent="-228600">
              <a:lnSpc>
                <a:spcPct val="90000"/>
              </a:lnSpc>
              <a:spcAft>
                <a:spcPts val="600"/>
              </a:spcAft>
              <a:buFont typeface="Arial" panose="020B0604020202020204" pitchFamily="34" charset="0"/>
              <a:buChar char="•"/>
            </a:pPr>
            <a:r>
              <a:rPr lang="en-US" sz="2400" b="1" dirty="0"/>
              <a:t>HS</a:t>
            </a:r>
            <a:r>
              <a:rPr lang="en-US" sz="2400" dirty="0"/>
              <a:t>: Problemi quando DM e CO si trovano in quadranti diversi</a:t>
            </a:r>
          </a:p>
          <a:p>
            <a:pPr marL="990575" lvl="1" indent="-228600">
              <a:lnSpc>
                <a:spcPct val="90000"/>
              </a:lnSpc>
              <a:spcAft>
                <a:spcPts val="600"/>
              </a:spcAft>
              <a:buFont typeface="Arial" panose="020B0604020202020204" pitchFamily="34" charset="0"/>
              <a:buChar char="•"/>
            </a:pPr>
            <a:r>
              <a:rPr lang="en-US" sz="2400" dirty="0"/>
              <a:t>Credenze e aspettative influenzano la condivisione e l'assorbimento </a:t>
            </a:r>
            <a:r>
              <a:rPr lang="en-US" sz="2400" dirty="0">
                <a:sym typeface="Wingdings"/>
              </a:rPr>
              <a:t> RCP e CSA</a:t>
            </a: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I sistemi centralizzati/ufficiali vengono aggirati</a:t>
            </a:r>
          </a:p>
          <a:p>
            <a:pPr marL="990575" lvl="1" indent="-228600">
              <a:lnSpc>
                <a:spcPct val="90000"/>
              </a:lnSpc>
              <a:spcAft>
                <a:spcPts val="600"/>
              </a:spcAft>
              <a:buFont typeface="Arial" panose="020B0604020202020204" pitchFamily="34" charset="0"/>
              <a:buChar char="•"/>
            </a:pPr>
            <a:r>
              <a:rPr lang="en-US" sz="2400" dirty="0"/>
              <a:t>La condivisione di informazioni tra i CO non è incentivata</a:t>
            </a:r>
          </a:p>
        </p:txBody>
      </p:sp>
      <p:pic>
        <p:nvPicPr>
          <p:cNvPr id="11" name="Bil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4338" y="329183"/>
            <a:ext cx="2233219" cy="3429969"/>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7863840" y="4373139"/>
            <a:ext cx="3995928" cy="1588380"/>
          </a:xfrm>
          <a:prstGeom prst="rect">
            <a:avLst/>
          </a:prstGeom>
        </p:spPr>
      </p:pic>
      <p:sp>
        <p:nvSpPr>
          <p:cNvPr id="4" name="Plassholder for lysbildenummer 3"/>
          <p:cNvSpPr>
            <a:spLocks noGrp="1"/>
          </p:cNvSpPr>
          <p:nvPr>
            <p:ph type="sldNum" sz="quarter" idx="12"/>
          </p:nvPr>
        </p:nvSpPr>
        <p:spPr/>
        <p:txBody>
          <a:bodyPr vert="horz" lIns="91440" tIns="45720" rIns="91440" bIns="45720" rtlCol="0" anchor="ctr">
            <a:normAutofit/>
          </a:bodyPr>
          <a:lstStyle/>
          <a:p>
            <a:pPr>
              <a:spcAft>
                <a:spcPts val="600"/>
              </a:spcAft>
            </a:pPr>
            <a:fld id="{91853A39-49B3-554A-AE82-85611CEBD8E3}" type="slidenum">
              <a:rPr lang="en-US" smtClean="0"/>
              <a:t>35</a:t>
            </a:fld>
            <a:endParaRPr lang="en-US"/>
          </a:p>
        </p:txBody>
      </p:sp>
    </p:spTree>
    <p:extLst>
      <p:ext uri="{BB962C8B-B14F-4D97-AF65-F5344CB8AC3E}">
        <p14:creationId xmlns:p14="http://schemas.microsoft.com/office/powerpoint/2010/main" val="23146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6701" y="0"/>
            <a:ext cx="6078597" cy="6858000"/>
          </a:xfrm>
          <a:prstGeom prst="ellipse">
            <a:avLst/>
          </a:prstGeom>
          <a:ln>
            <a:noFill/>
          </a:ln>
          <a:effectLst>
            <a:softEdge rad="112500"/>
          </a:effectLst>
        </p:spPr>
      </p:pic>
    </p:spTree>
    <p:extLst>
      <p:ext uri="{BB962C8B-B14F-4D97-AF65-F5344CB8AC3E}">
        <p14:creationId xmlns:p14="http://schemas.microsoft.com/office/powerpoint/2010/main" val="920940320"/>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181" y="243468"/>
            <a:ext cx="6122830" cy="4830337"/>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9011" y="1465805"/>
            <a:ext cx="6054298" cy="3926390"/>
          </a:xfrm>
          <a:prstGeom prst="rect">
            <a:avLst/>
          </a:prstGeom>
        </p:spPr>
      </p:pic>
    </p:spTree>
    <p:extLst>
      <p:ext uri="{BB962C8B-B14F-4D97-AF65-F5344CB8AC3E}">
        <p14:creationId xmlns:p14="http://schemas.microsoft.com/office/powerpoint/2010/main" val="20982263"/>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dirty="0"/>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p:txBody>
          <a:bodyPr/>
          <a:lstStyle/>
          <a:p>
            <a:endParaRPr lang="nb-NO" dirty="0"/>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p:txBody>
          <a:bodyPr/>
          <a:lstStyle/>
          <a:p>
            <a:fld id="{A6E6339C-DE17-4E4C-B690-AB7E8B8C7D3B}" type="slidenum">
              <a:rPr lang="nb-NO" smtClean="0"/>
              <a:t>38</a:t>
            </a:fld>
            <a:endParaRPr lang="nb-NO"/>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7905" y="1465918"/>
            <a:ext cx="8096190" cy="3926164"/>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190750" y="1390650"/>
            <a:ext cx="2790825" cy="434340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8" name="Oval 7">
            <a:extLst>
              <a:ext uri="{FF2B5EF4-FFF2-40B4-BE49-F238E27FC236}">
                <a16:creationId xmlns:a16="http://schemas.microsoft.com/office/drawing/2014/main" id="{02726CE5-24F9-55E7-B682-6EB4B61BFE7E}"/>
              </a:ext>
            </a:extLst>
          </p:cNvPr>
          <p:cNvSpPr/>
          <p:nvPr/>
        </p:nvSpPr>
        <p:spPr>
          <a:xfrm>
            <a:off x="7353270" y="1390650"/>
            <a:ext cx="2790825" cy="434340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9" name="Oval 8">
            <a:extLst>
              <a:ext uri="{FF2B5EF4-FFF2-40B4-BE49-F238E27FC236}">
                <a16:creationId xmlns:a16="http://schemas.microsoft.com/office/drawing/2014/main" id="{C6A457A0-3D9F-B7D6-69FE-8B811645D339}"/>
              </a:ext>
            </a:extLst>
          </p:cNvPr>
          <p:cNvSpPr/>
          <p:nvPr/>
        </p:nvSpPr>
        <p:spPr>
          <a:xfrm>
            <a:off x="209550" y="1314450"/>
            <a:ext cx="1838355" cy="1876425"/>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IT</a:t>
            </a:r>
            <a:endParaRPr lang="et-EE" dirty="0"/>
          </a:p>
        </p:txBody>
      </p:sp>
      <p:sp>
        <p:nvSpPr>
          <p:cNvPr id="10" name="Oval 9">
            <a:extLst>
              <a:ext uri="{FF2B5EF4-FFF2-40B4-BE49-F238E27FC236}">
                <a16:creationId xmlns:a16="http://schemas.microsoft.com/office/drawing/2014/main" id="{0F884AA0-515A-8CCB-0BEF-152CA12C1DB5}"/>
              </a:ext>
            </a:extLst>
          </p:cNvPr>
          <p:cNvSpPr/>
          <p:nvPr/>
        </p:nvSpPr>
        <p:spPr>
          <a:xfrm>
            <a:off x="10286940" y="781050"/>
            <a:ext cx="1838355" cy="1876425"/>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Responsabili delle decisioni</a:t>
            </a:r>
            <a:endParaRPr lang="et-EE" dirty="0"/>
          </a:p>
        </p:txBody>
      </p:sp>
    </p:spTree>
    <p:extLst>
      <p:ext uri="{BB962C8B-B14F-4D97-AF65-F5344CB8AC3E}">
        <p14:creationId xmlns:p14="http://schemas.microsoft.com/office/powerpoint/2010/main" val="28896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870" y="-45357"/>
            <a:ext cx="4931898" cy="678180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5032583" y="682146"/>
            <a:ext cx="7307093" cy="4738940"/>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7350579" y="3709647"/>
            <a:ext cx="1042307" cy="102053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1" name="Oval 10">
            <a:extLst>
              <a:ext uri="{FF2B5EF4-FFF2-40B4-BE49-F238E27FC236}">
                <a16:creationId xmlns:a16="http://schemas.microsoft.com/office/drawing/2014/main" id="{87AD14FF-056E-2811-1CC6-2240CFA8497F}"/>
              </a:ext>
            </a:extLst>
          </p:cNvPr>
          <p:cNvSpPr/>
          <p:nvPr/>
        </p:nvSpPr>
        <p:spPr>
          <a:xfrm>
            <a:off x="317046" y="1190625"/>
            <a:ext cx="2066925" cy="779688"/>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2" name="Oval 11">
            <a:extLst>
              <a:ext uri="{FF2B5EF4-FFF2-40B4-BE49-F238E27FC236}">
                <a16:creationId xmlns:a16="http://schemas.microsoft.com/office/drawing/2014/main" id="{757D413E-7BC8-7BC3-0AC9-B89C64BD171D}"/>
              </a:ext>
            </a:extLst>
          </p:cNvPr>
          <p:cNvSpPr/>
          <p:nvPr/>
        </p:nvSpPr>
        <p:spPr>
          <a:xfrm>
            <a:off x="6877050" y="3219450"/>
            <a:ext cx="706210" cy="6864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3" name="Oval 12">
            <a:extLst>
              <a:ext uri="{FF2B5EF4-FFF2-40B4-BE49-F238E27FC236}">
                <a16:creationId xmlns:a16="http://schemas.microsoft.com/office/drawing/2014/main" id="{9004D088-9CD5-0C08-5F72-80D1E5057CD0}"/>
              </a:ext>
            </a:extLst>
          </p:cNvPr>
          <p:cNvSpPr/>
          <p:nvPr/>
        </p:nvSpPr>
        <p:spPr>
          <a:xfrm>
            <a:off x="590551" y="5861049"/>
            <a:ext cx="1223944" cy="77968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4" name="Oval 13">
            <a:extLst>
              <a:ext uri="{FF2B5EF4-FFF2-40B4-BE49-F238E27FC236}">
                <a16:creationId xmlns:a16="http://schemas.microsoft.com/office/drawing/2014/main" id="{1A7F88AF-1F94-60F5-B988-2DCD9FCC2565}"/>
              </a:ext>
            </a:extLst>
          </p:cNvPr>
          <p:cNvSpPr/>
          <p:nvPr/>
        </p:nvSpPr>
        <p:spPr>
          <a:xfrm>
            <a:off x="10647590" y="1347448"/>
            <a:ext cx="706210" cy="68648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5" name="Oval 14">
            <a:extLst>
              <a:ext uri="{FF2B5EF4-FFF2-40B4-BE49-F238E27FC236}">
                <a16:creationId xmlns:a16="http://schemas.microsoft.com/office/drawing/2014/main" id="{671D98EF-1974-C3BE-CD66-AFBE25D0F57C}"/>
              </a:ext>
            </a:extLst>
          </p:cNvPr>
          <p:cNvSpPr/>
          <p:nvPr/>
        </p:nvSpPr>
        <p:spPr>
          <a:xfrm>
            <a:off x="1814494" y="5263469"/>
            <a:ext cx="1057274" cy="68648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6" name="Oval 15">
            <a:extLst>
              <a:ext uri="{FF2B5EF4-FFF2-40B4-BE49-F238E27FC236}">
                <a16:creationId xmlns:a16="http://schemas.microsoft.com/office/drawing/2014/main" id="{ACE0594A-6D46-D977-A608-E1E083D5C0C2}"/>
              </a:ext>
            </a:extLst>
          </p:cNvPr>
          <p:cNvSpPr/>
          <p:nvPr/>
        </p:nvSpPr>
        <p:spPr>
          <a:xfrm>
            <a:off x="11257190" y="3533435"/>
            <a:ext cx="706210" cy="6864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7" name="Oval 16">
            <a:extLst>
              <a:ext uri="{FF2B5EF4-FFF2-40B4-BE49-F238E27FC236}">
                <a16:creationId xmlns:a16="http://schemas.microsoft.com/office/drawing/2014/main" id="{AC3764E5-D0AA-6A41-8CD8-84950048137B}"/>
              </a:ext>
            </a:extLst>
          </p:cNvPr>
          <p:cNvSpPr/>
          <p:nvPr/>
        </p:nvSpPr>
        <p:spPr>
          <a:xfrm>
            <a:off x="485095" y="5096101"/>
            <a:ext cx="706210" cy="6864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Tree>
    <p:extLst>
      <p:ext uri="{BB962C8B-B14F-4D97-AF65-F5344CB8AC3E}">
        <p14:creationId xmlns:p14="http://schemas.microsoft.com/office/powerpoint/2010/main" val="23018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DD6BC-87E2-7B01-188B-4CD5580790CA}"/>
              </a:ext>
            </a:extLst>
          </p:cNvPr>
          <p:cNvSpPr>
            <a:spLocks noGrp="1"/>
          </p:cNvSpPr>
          <p:nvPr>
            <p:ph type="body" sz="quarter" idx="13"/>
          </p:nvPr>
        </p:nvSpPr>
        <p:spPr/>
        <p:txBody>
          <a:bodyPr/>
          <a:lstStyle/>
          <a:p>
            <a:endParaRPr lang="en-GB" dirty="0"/>
          </a:p>
        </p:txBody>
      </p:sp>
      <p:sp>
        <p:nvSpPr>
          <p:cNvPr id="4" name="Text Placeholder 3">
            <a:extLst>
              <a:ext uri="{FF2B5EF4-FFF2-40B4-BE49-F238E27FC236}">
                <a16:creationId xmlns:a16="http://schemas.microsoft.com/office/drawing/2014/main" id="{779C6661-711F-D0A9-9C22-9D326BFCCAB9}"/>
              </a:ext>
            </a:extLst>
          </p:cNvPr>
          <p:cNvSpPr>
            <a:spLocks noGrp="1"/>
          </p:cNvSpPr>
          <p:nvPr>
            <p:ph type="body" sz="quarter" idx="16"/>
          </p:nvPr>
        </p:nvSpPr>
        <p:spPr/>
        <p:txBody>
          <a:bodyPr/>
          <a:lstStyle/>
          <a:p>
            <a:endParaRPr lang="en-GB"/>
          </a:p>
        </p:txBody>
      </p:sp>
      <p:sp>
        <p:nvSpPr>
          <p:cNvPr id="5" name="Text Placeholder 4">
            <a:extLst>
              <a:ext uri="{FF2B5EF4-FFF2-40B4-BE49-F238E27FC236}">
                <a16:creationId xmlns:a16="http://schemas.microsoft.com/office/drawing/2014/main" id="{CDF0DFC4-F478-0949-EC1D-C9FB1D0D6AEF}"/>
              </a:ext>
            </a:extLst>
          </p:cNvPr>
          <p:cNvSpPr>
            <a:spLocks noGrp="1"/>
          </p:cNvSpPr>
          <p:nvPr>
            <p:ph type="body" sz="quarter" idx="18"/>
          </p:nvPr>
        </p:nvSpPr>
        <p:spPr/>
        <p:txBody>
          <a:bodyPr/>
          <a:lstStyle/>
          <a:p>
            <a:endParaRPr lang="en-GB"/>
          </a:p>
        </p:txBody>
      </p:sp>
      <p:pic>
        <p:nvPicPr>
          <p:cNvPr id="6" name="Picture 3" descr="C:\Documents and Settings\ricardol\Skrivebord\ntg\Pics\Focus\DSC07235.JPG">
            <a:extLst>
              <a:ext uri="{FF2B5EF4-FFF2-40B4-BE49-F238E27FC236}">
                <a16:creationId xmlns:a16="http://schemas.microsoft.com/office/drawing/2014/main" id="{224AC39B-FE88-C7B7-8AC6-EFA99ECF543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6735" y="60953"/>
            <a:ext cx="6292735" cy="3962983"/>
          </a:xfrm>
          <a:prstGeom prst="ellipse">
            <a:avLst/>
          </a:prstGeom>
          <a:ln>
            <a:noFill/>
          </a:ln>
          <a:effectLst>
            <a:softEdge rad="112500"/>
          </a:effectLst>
        </p:spPr>
      </p:pic>
      <p:pic>
        <p:nvPicPr>
          <p:cNvPr id="3074" name="Picture 2" descr="Benefits of Technology in the Classroom: Helping Teachers Help Our Children">
            <a:extLst>
              <a:ext uri="{FF2B5EF4-FFF2-40B4-BE49-F238E27FC236}">
                <a16:creationId xmlns:a16="http://schemas.microsoft.com/office/drawing/2014/main" id="{405671C4-931D-FC9E-7C3B-686E1ADF4752}"/>
              </a:ext>
            </a:extLst>
          </p:cNvPr>
          <p:cNvPicPr>
            <a:picLocks noGrp="1" noChangeAspect="1" noChangeArrowheads="1"/>
          </p:cNvPicPr>
          <p:nvPr>
            <p:ph type="chart" sz="quarter" idx="15"/>
          </p:nvPr>
        </p:nvPicPr>
        <p:blipFill>
          <a:blip r:embed="rId3" cstate="screen">
            <a:extLst>
              <a:ext uri="{28A0092B-C50C-407E-A947-70E740481C1C}">
                <a14:useLocalDpi xmlns:a14="http://schemas.microsoft.com/office/drawing/2010/main"/>
              </a:ext>
            </a:extLst>
          </a:blip>
          <a:srcRect/>
          <a:stretch>
            <a:fillRect/>
          </a:stretch>
        </p:blipFill>
        <p:spPr bwMode="auto">
          <a:xfrm>
            <a:off x="1132308" y="3544303"/>
            <a:ext cx="4203781" cy="2802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Leading Through Employee Adversity | Corporate Wellness | Employee  Well-Being">
            <a:extLst>
              <a:ext uri="{FF2B5EF4-FFF2-40B4-BE49-F238E27FC236}">
                <a16:creationId xmlns:a16="http://schemas.microsoft.com/office/drawing/2014/main" id="{8B10D6F1-3458-A9D1-5CE2-20806CB109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6163" y="722723"/>
            <a:ext cx="4477218" cy="26394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EO (Chief Executive Officer) - Overview, Responsibilities, Characteristics">
            <a:extLst>
              <a:ext uri="{FF2B5EF4-FFF2-40B4-BE49-F238E27FC236}">
                <a16:creationId xmlns:a16="http://schemas.microsoft.com/office/drawing/2014/main" id="{E85854FF-80BD-DB67-36CD-349E11EB92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55838" y="3044250"/>
            <a:ext cx="5347768" cy="35634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3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4A3C-8694-9072-A878-7FF52EBAA00A}"/>
              </a:ext>
            </a:extLst>
          </p:cNvPr>
          <p:cNvSpPr>
            <a:spLocks noGrp="1"/>
          </p:cNvSpPr>
          <p:nvPr>
            <p:ph type="title"/>
          </p:nvPr>
        </p:nvSpPr>
        <p:spPr>
          <a:xfrm>
            <a:off x="368573" y="2831352"/>
            <a:ext cx="3755751" cy="1195294"/>
          </a:xfrm>
        </p:spPr>
        <p:txBody>
          <a:bodyPr vert="horz" lIns="91440" tIns="45720" rIns="91440" bIns="45720" rtlCol="0" anchor="t">
            <a:normAutofit/>
          </a:bodyPr>
          <a:lstStyle/>
          <a:p>
            <a:r>
              <a:rPr lang="en-US" sz="3700" kern="1200" dirty="0">
                <a:latin typeface="+mj-lt"/>
                <a:ea typeface="+mj-ea"/>
                <a:cs typeface="+mj-cs"/>
              </a:rPr>
              <a:t>Cosa comunicare</a:t>
            </a:r>
          </a:p>
        </p:txBody>
      </p:sp>
      <p:pic>
        <p:nvPicPr>
          <p:cNvPr id="4" name="Content Placeholder 3">
            <a:extLst>
              <a:ext uri="{FF2B5EF4-FFF2-40B4-BE49-F238E27FC236}">
                <a16:creationId xmlns:a16="http://schemas.microsoft.com/office/drawing/2014/main" id="{53755FE7-124C-D688-1BC3-34308BE7A0B9}"/>
              </a:ext>
            </a:extLst>
          </p:cNvPr>
          <p:cNvPicPr>
            <a:picLocks noGrp="1" noChangeAspect="1"/>
          </p:cNvPicPr>
          <p:nvPr>
            <p:ph idx="1"/>
          </p:nvPr>
        </p:nvPicPr>
        <p:blipFill>
          <a:blip r:embed="rId2"/>
          <a:stretch>
            <a:fillRect/>
          </a:stretch>
        </p:blipFill>
        <p:spPr>
          <a:xfrm>
            <a:off x="4502428" y="493539"/>
            <a:ext cx="7225748" cy="5870921"/>
          </a:xfrm>
          <a:prstGeom prst="rect">
            <a:avLst/>
          </a:prstGeom>
        </p:spPr>
      </p:pic>
    </p:spTree>
    <p:extLst>
      <p:ext uri="{BB962C8B-B14F-4D97-AF65-F5344CB8AC3E}">
        <p14:creationId xmlns:p14="http://schemas.microsoft.com/office/powerpoint/2010/main" val="487296686"/>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6186-C942-1010-1168-076FE7FB0145}"/>
              </a:ext>
            </a:extLst>
          </p:cNvPr>
          <p:cNvSpPr>
            <a:spLocks noGrp="1"/>
          </p:cNvSpPr>
          <p:nvPr>
            <p:ph type="title"/>
          </p:nvPr>
        </p:nvSpPr>
        <p:spPr>
          <a:xfrm>
            <a:off x="1137034" y="609597"/>
            <a:ext cx="9392421" cy="1330841"/>
          </a:xfrm>
        </p:spPr>
        <p:txBody>
          <a:bodyPr>
            <a:normAutofit/>
          </a:bodyPr>
          <a:lstStyle/>
          <a:p>
            <a:r>
              <a:rPr lang="nb-NO" dirty="0"/>
              <a:t>Parliamo</a:t>
            </a:r>
          </a:p>
        </p:txBody>
      </p:sp>
      <p:sp>
        <p:nvSpPr>
          <p:cNvPr id="3" name="Content Placeholder 2">
            <a:extLst>
              <a:ext uri="{FF2B5EF4-FFF2-40B4-BE49-F238E27FC236}">
                <a16:creationId xmlns:a16="http://schemas.microsoft.com/office/drawing/2014/main" id="{465473AD-3C37-558D-C21A-D066819F9B71}"/>
              </a:ext>
            </a:extLst>
          </p:cNvPr>
          <p:cNvSpPr>
            <a:spLocks noGrp="1"/>
          </p:cNvSpPr>
          <p:nvPr>
            <p:ph idx="1"/>
          </p:nvPr>
        </p:nvSpPr>
        <p:spPr>
          <a:xfrm>
            <a:off x="1137034" y="2198362"/>
            <a:ext cx="3300233" cy="3917773"/>
          </a:xfrm>
        </p:spPr>
        <p:txBody>
          <a:bodyPr>
            <a:normAutofit/>
          </a:bodyPr>
          <a:lstStyle/>
          <a:p>
            <a:r>
              <a:rPr lang="nb-NO" sz="2000" dirty="0"/>
              <a:t>Come </a:t>
            </a:r>
            <a:r>
              <a:rPr lang="nb-NO" sz="2000" dirty="0" err="1"/>
              <a:t>siete</a:t>
            </a:r>
            <a:r>
              <a:rPr lang="nb-NO" sz="2000" dirty="0" err="1"/>
              <a:t> </a:t>
            </a:r>
            <a:r>
              <a:rPr lang="nb-NO" sz="2000" dirty="0" err="1"/>
              <a:t>messi con la </a:t>
            </a:r>
            <a:r>
              <a:rPr lang="nb-NO" sz="2000" dirty="0" err="1"/>
              <a:t>comunicazione</a:t>
            </a:r>
            <a:r>
              <a:rPr lang="nb-NO" sz="2000" dirty="0"/>
              <a:t>?</a:t>
            </a:r>
          </a:p>
          <a:p>
            <a:r>
              <a:rPr lang="nb-NO" sz="2000" dirty="0"/>
              <a:t>Come </a:t>
            </a:r>
            <a:r>
              <a:rPr lang="nb-NO" sz="2000" dirty="0" err="1"/>
              <a:t>preferisce </a:t>
            </a:r>
            <a:r>
              <a:rPr lang="nb-NO" sz="2000" dirty="0"/>
              <a:t>che le si </a:t>
            </a:r>
            <a:r>
              <a:rPr lang="nb-NO" sz="2000" dirty="0" err="1"/>
              <a:t>parli</a:t>
            </a:r>
            <a:r>
              <a:rPr lang="nb-NO" sz="2000" dirty="0"/>
              <a:t>?</a:t>
            </a:r>
          </a:p>
          <a:p>
            <a:pPr lvl="1"/>
            <a:r>
              <a:rPr lang="nb-NO" sz="2000" dirty="0"/>
              <a:t>Sotto </a:t>
            </a:r>
            <a:r>
              <a:rPr lang="nb-NO" sz="2000" dirty="0" err="1"/>
              <a:t>pressione</a:t>
            </a:r>
            <a:r>
              <a:rPr lang="nb-NO" sz="2000" dirty="0"/>
              <a:t>?</a:t>
            </a:r>
          </a:p>
          <a:p>
            <a:pPr lvl="1"/>
            <a:r>
              <a:rPr lang="nb-NO" sz="2000" dirty="0" err="1"/>
              <a:t>Attacco </a:t>
            </a:r>
            <a:r>
              <a:rPr lang="nb-NO" sz="2000" dirty="0"/>
              <a:t>CS</a:t>
            </a:r>
            <a:r>
              <a:rPr lang="nb-NO" sz="2000" dirty="0"/>
              <a:t>?</a:t>
            </a:r>
          </a:p>
          <a:p>
            <a:r>
              <a:rPr lang="nb-NO" sz="2000" dirty="0"/>
              <a:t>Come si </a:t>
            </a:r>
            <a:r>
              <a:rPr lang="nb-NO" sz="2000" dirty="0" err="1"/>
              <a:t>differenziano </a:t>
            </a:r>
            <a:r>
              <a:rPr lang="nb-NO" sz="2000" dirty="0"/>
              <a:t>i SITREP</a:t>
            </a:r>
            <a:r>
              <a:rPr lang="nb-NO" sz="2000" dirty="0"/>
              <a:t>? </a:t>
            </a:r>
          </a:p>
          <a:p>
            <a:pPr lvl="1"/>
            <a:r>
              <a:rPr lang="nb-NO" sz="1600" dirty="0">
                <a:sym typeface="Wingdings" panose="05000000000000000000" pitchFamily="2" charset="2"/>
              </a:rPr>
              <a:t>COCO</a:t>
            </a:r>
          </a:p>
          <a:p>
            <a:pPr lvl="1"/>
            <a:r>
              <a:rPr lang="nb-NO" sz="1600" dirty="0">
                <a:sym typeface="Wingdings" panose="05000000000000000000" pitchFamily="2" charset="2"/>
              </a:rPr>
              <a:t>COCISO</a:t>
            </a:r>
          </a:p>
          <a:p>
            <a:pPr lvl="1"/>
            <a:r>
              <a:rPr lang="nb-NO" sz="1600" dirty="0">
                <a:sym typeface="Wingdings" panose="05000000000000000000" pitchFamily="2" charset="2"/>
              </a:rPr>
              <a:t>CISODM/Client</a:t>
            </a:r>
            <a:endParaRPr lang="nb-NO" sz="1600" dirty="0"/>
          </a:p>
        </p:txBody>
      </p:sp>
      <p:grpSp>
        <p:nvGrpSpPr>
          <p:cNvPr id="4" name="Gruppe 34">
            <a:extLst>
              <a:ext uri="{FF2B5EF4-FFF2-40B4-BE49-F238E27FC236}">
                <a16:creationId xmlns:a16="http://schemas.microsoft.com/office/drawing/2014/main" id="{02159A56-EC37-E982-1FD2-A0212BEDC7F8}"/>
              </a:ext>
            </a:extLst>
          </p:cNvPr>
          <p:cNvGrpSpPr/>
          <p:nvPr/>
        </p:nvGrpSpPr>
        <p:grpSpPr>
          <a:xfrm>
            <a:off x="9384428" y="2988719"/>
            <a:ext cx="2026617" cy="2465572"/>
            <a:chOff x="5219953" y="2388031"/>
            <a:chExt cx="1519963" cy="1849179"/>
          </a:xfrm>
        </p:grpSpPr>
        <p:pic>
          <p:nvPicPr>
            <p:cNvPr id="5" name="Bilde 32">
              <a:extLst>
                <a:ext uri="{FF2B5EF4-FFF2-40B4-BE49-F238E27FC236}">
                  <a16:creationId xmlns:a16="http://schemas.microsoft.com/office/drawing/2014/main" id="{C4EAACA4-3F23-E65A-D21A-23796287BA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19953" y="3950199"/>
              <a:ext cx="1005234" cy="287011"/>
            </a:xfrm>
            <a:prstGeom prst="rect">
              <a:avLst/>
            </a:prstGeom>
          </p:spPr>
        </p:pic>
        <p:pic>
          <p:nvPicPr>
            <p:cNvPr id="7" name="Bilde 33">
              <a:extLst>
                <a:ext uri="{FF2B5EF4-FFF2-40B4-BE49-F238E27FC236}">
                  <a16:creationId xmlns:a16="http://schemas.microsoft.com/office/drawing/2014/main" id="{877D3A38-A1FF-4965-F20D-D8F9AC1CE2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3732" y="2388031"/>
              <a:ext cx="1326184" cy="1849179"/>
            </a:xfrm>
            <a:prstGeom prst="rect">
              <a:avLst/>
            </a:prstGeom>
          </p:spPr>
        </p:pic>
      </p:grpSp>
      <p:pic>
        <p:nvPicPr>
          <p:cNvPr id="8" name="Bilde 11">
            <a:extLst>
              <a:ext uri="{FF2B5EF4-FFF2-40B4-BE49-F238E27FC236}">
                <a16:creationId xmlns:a16="http://schemas.microsoft.com/office/drawing/2014/main" id="{8F877801-73AB-83EA-3056-D5376F5EDA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2104" y="2076964"/>
            <a:ext cx="4499895" cy="992021"/>
          </a:xfrm>
          <a:prstGeom prst="rect">
            <a:avLst/>
          </a:prstGeom>
        </p:spPr>
      </p:pic>
      <p:pic>
        <p:nvPicPr>
          <p:cNvPr id="9" name="Bilde 18">
            <a:extLst>
              <a:ext uri="{FF2B5EF4-FFF2-40B4-BE49-F238E27FC236}">
                <a16:creationId xmlns:a16="http://schemas.microsoft.com/office/drawing/2014/main" id="{2E28D3CC-1E57-F92A-583D-4C72F1123B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01412" y="2076964"/>
            <a:ext cx="2305583" cy="3424232"/>
          </a:xfrm>
          <a:prstGeom prst="rect">
            <a:avLst/>
          </a:prstGeom>
        </p:spPr>
      </p:pic>
      <p:grpSp>
        <p:nvGrpSpPr>
          <p:cNvPr id="10" name="Gruppe 16">
            <a:extLst>
              <a:ext uri="{FF2B5EF4-FFF2-40B4-BE49-F238E27FC236}">
                <a16:creationId xmlns:a16="http://schemas.microsoft.com/office/drawing/2014/main" id="{984C5F73-1A81-6ED7-445F-4658A09C6E02}"/>
              </a:ext>
            </a:extLst>
          </p:cNvPr>
          <p:cNvGrpSpPr/>
          <p:nvPr/>
        </p:nvGrpSpPr>
        <p:grpSpPr>
          <a:xfrm>
            <a:off x="6906994" y="2076965"/>
            <a:ext cx="1224949" cy="3470532"/>
            <a:chOff x="3311835" y="1675093"/>
            <a:chExt cx="918712" cy="2602899"/>
          </a:xfrm>
        </p:grpSpPr>
        <p:pic>
          <p:nvPicPr>
            <p:cNvPr id="12" name="Bilde 19">
              <a:extLst>
                <a:ext uri="{FF2B5EF4-FFF2-40B4-BE49-F238E27FC236}">
                  <a16:creationId xmlns:a16="http://schemas.microsoft.com/office/drawing/2014/main" id="{F77A2417-2683-7C02-189D-FFABCD294C0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11835" y="1949364"/>
              <a:ext cx="918712" cy="2328628"/>
            </a:xfrm>
            <a:prstGeom prst="rect">
              <a:avLst/>
            </a:prstGeom>
          </p:spPr>
        </p:pic>
        <p:pic>
          <p:nvPicPr>
            <p:cNvPr id="14" name="Bilde 21">
              <a:extLst>
                <a:ext uri="{FF2B5EF4-FFF2-40B4-BE49-F238E27FC236}">
                  <a16:creationId xmlns:a16="http://schemas.microsoft.com/office/drawing/2014/main" id="{A0EC21FF-223A-7B1D-A94B-E88A8B42F2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11835" y="1675093"/>
              <a:ext cx="588833" cy="274271"/>
            </a:xfrm>
            <a:prstGeom prst="rect">
              <a:avLst/>
            </a:prstGeom>
          </p:spPr>
        </p:pic>
      </p:grpSp>
      <p:pic>
        <p:nvPicPr>
          <p:cNvPr id="16" name="Bilde 26">
            <a:extLst>
              <a:ext uri="{FF2B5EF4-FFF2-40B4-BE49-F238E27FC236}">
                <a16:creationId xmlns:a16="http://schemas.microsoft.com/office/drawing/2014/main" id="{9A268EAD-AD82-FEEC-86A1-87E9B9FE5B7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403721" y="3035625"/>
            <a:ext cx="788277" cy="2074815"/>
          </a:xfrm>
          <a:prstGeom prst="rect">
            <a:avLst/>
          </a:prstGeom>
        </p:spPr>
      </p:pic>
      <p:grpSp>
        <p:nvGrpSpPr>
          <p:cNvPr id="17" name="Gruppe 31">
            <a:extLst>
              <a:ext uri="{FF2B5EF4-FFF2-40B4-BE49-F238E27FC236}">
                <a16:creationId xmlns:a16="http://schemas.microsoft.com/office/drawing/2014/main" id="{1FFCECBF-E1F1-93C9-BC52-5B495C677B7B}"/>
              </a:ext>
            </a:extLst>
          </p:cNvPr>
          <p:cNvGrpSpPr/>
          <p:nvPr/>
        </p:nvGrpSpPr>
        <p:grpSpPr>
          <a:xfrm>
            <a:off x="8026974" y="3043697"/>
            <a:ext cx="1593729" cy="2185283"/>
            <a:chOff x="4218435" y="2388031"/>
            <a:chExt cx="1195297" cy="1638962"/>
          </a:xfrm>
        </p:grpSpPr>
        <p:pic>
          <p:nvPicPr>
            <p:cNvPr id="18" name="Bilde 27">
              <a:extLst>
                <a:ext uri="{FF2B5EF4-FFF2-40B4-BE49-F238E27FC236}">
                  <a16:creationId xmlns:a16="http://schemas.microsoft.com/office/drawing/2014/main" id="{86FAC496-0A8B-31DD-13ED-61CF65C930B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87385" y="2579698"/>
              <a:ext cx="1126347" cy="1447295"/>
            </a:xfrm>
            <a:prstGeom prst="rect">
              <a:avLst/>
            </a:prstGeom>
          </p:spPr>
        </p:pic>
        <p:pic>
          <p:nvPicPr>
            <p:cNvPr id="19" name="Bilde 28">
              <a:extLst>
                <a:ext uri="{FF2B5EF4-FFF2-40B4-BE49-F238E27FC236}">
                  <a16:creationId xmlns:a16="http://schemas.microsoft.com/office/drawing/2014/main" id="{9BA0DA02-24F7-BD64-D08F-32DB2099520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218435" y="2388031"/>
              <a:ext cx="777459" cy="191667"/>
            </a:xfrm>
            <a:prstGeom prst="rect">
              <a:avLst/>
            </a:prstGeom>
          </p:spPr>
        </p:pic>
      </p:grpSp>
      <p:cxnSp>
        <p:nvCxnSpPr>
          <p:cNvPr id="20" name="Connector: Curved 19">
            <a:extLst>
              <a:ext uri="{FF2B5EF4-FFF2-40B4-BE49-F238E27FC236}">
                <a16:creationId xmlns:a16="http://schemas.microsoft.com/office/drawing/2014/main" id="{920E0D2E-36FD-0101-D20D-E8D73A6BFC97}"/>
              </a:ext>
            </a:extLst>
          </p:cNvPr>
          <p:cNvCxnSpPr>
            <a:endCxn id="19" idx="2"/>
          </p:cNvCxnSpPr>
          <p:nvPr/>
        </p:nvCxnSpPr>
        <p:spPr>
          <a:xfrm>
            <a:off x="4994384" y="2988719"/>
            <a:ext cx="3550896" cy="310534"/>
          </a:xfrm>
          <a:prstGeom prst="curvedConnector4">
            <a:avLst>
              <a:gd name="adj1" fmla="val 27572"/>
              <a:gd name="adj2" fmla="val -39690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CF4BDC32-39CC-2840-E3B6-826F94ACF6A7}"/>
              </a:ext>
            </a:extLst>
          </p:cNvPr>
          <p:cNvCxnSpPr>
            <a:cxnSpLocks/>
            <a:endCxn id="18" idx="3"/>
          </p:cNvCxnSpPr>
          <p:nvPr/>
        </p:nvCxnSpPr>
        <p:spPr>
          <a:xfrm>
            <a:off x="4994384" y="4035718"/>
            <a:ext cx="4626319" cy="228399"/>
          </a:xfrm>
          <a:prstGeom prst="curvedConnector5">
            <a:avLst>
              <a:gd name="adj1" fmla="val 33769"/>
              <a:gd name="adj2" fmla="val 697600"/>
              <a:gd name="adj3" fmla="val 94564"/>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64B4401-EDDD-C0C5-9AD5-5A297A83D0E1}"/>
              </a:ext>
            </a:extLst>
          </p:cNvPr>
          <p:cNvSpPr txBox="1"/>
          <p:nvPr/>
        </p:nvSpPr>
        <p:spPr>
          <a:xfrm>
            <a:off x="4957062" y="130541"/>
            <a:ext cx="6097904" cy="2062103"/>
          </a:xfrm>
          <a:prstGeom prst="rect">
            <a:avLst/>
          </a:prstGeom>
          <a:noFill/>
        </p:spPr>
        <p:txBody>
          <a:bodyPr wrap="square">
            <a:spAutoFit/>
          </a:bodyPr>
          <a:lstStyle/>
          <a:p>
            <a:pPr>
              <a:defRPr/>
            </a:pPr>
            <a:r>
              <a:rPr lang="nb-NO" sz="1600" b="1" u="sng" dirty="0" err="1">
                <a:latin typeface="Helvetica Neue" charset="0"/>
                <a:ea typeface="Helvetica Neue" charset="0"/>
                <a:cs typeface="Helvetica Neue" charset="0"/>
              </a:rPr>
              <a:t>Comunicazione </a:t>
            </a:r>
            <a:r>
              <a:rPr lang="nb-NO" sz="1600" b="1" u="sng" dirty="0">
                <a:latin typeface="Helvetica Neue" charset="0"/>
                <a:ea typeface="Helvetica Neue" charset="0"/>
                <a:cs typeface="Helvetica Neue" charset="0"/>
              </a:rPr>
              <a:t>umana </a:t>
            </a:r>
            <a:r>
              <a:rPr lang="nb-NO" sz="1600" b="1" u="sng" dirty="0">
                <a:latin typeface="Helvetica Neue" charset="0"/>
                <a:ea typeface="Helvetica Neue" charset="0"/>
                <a:cs typeface="Helvetica Neue" charset="0"/>
              </a:rPr>
              <a:t>in </a:t>
            </a:r>
            <a:r>
              <a:rPr lang="nb-NO" sz="1600" b="1" u="sng" dirty="0" err="1">
                <a:latin typeface="Helvetica Neue" charset="0"/>
                <a:ea typeface="Helvetica Neue" charset="0"/>
                <a:cs typeface="Helvetica Neue" charset="0"/>
              </a:rPr>
              <a:t>situazioni di </a:t>
            </a:r>
            <a:r>
              <a:rPr lang="nb-NO" sz="1600" b="1" u="sng" dirty="0" err="1">
                <a:latin typeface="Helvetica Neue" charset="0"/>
                <a:ea typeface="Helvetica Neue" charset="0"/>
                <a:cs typeface="Helvetica Neue" charset="0"/>
              </a:rPr>
              <a:t>minaccia </a:t>
            </a:r>
            <a:r>
              <a:rPr lang="nb-NO" sz="1600" b="1" u="sng" dirty="0">
                <a:latin typeface="Helvetica Neue" charset="0"/>
                <a:ea typeface="Helvetica Neue" charset="0"/>
                <a:cs typeface="Helvetica Neue" charset="0"/>
              </a:rPr>
              <a:t>informatica </a:t>
            </a:r>
            <a:r>
              <a:rPr lang="nb-NO" sz="1600" b="1" u="sng" dirty="0">
                <a:latin typeface="Helvetica Neue" charset="0"/>
                <a:ea typeface="Helvetica Neue" charset="0"/>
                <a:cs typeface="Helvetica Neue" charset="0"/>
              </a:rPr>
              <a:t>(</a:t>
            </a:r>
            <a:r>
              <a:rPr lang="nb-NO" sz="1600" b="1" u="sng" dirty="0" err="1">
                <a:latin typeface="Helvetica Neue" charset="0"/>
                <a:ea typeface="Helvetica Neue" charset="0"/>
                <a:cs typeface="Helvetica Neue" charset="0"/>
              </a:rPr>
              <a:t>CTS</a:t>
            </a:r>
            <a:r>
              <a:rPr lang="nb-NO" sz="1600" b="1" u="sng" dirty="0">
                <a:latin typeface="Helvetica Neue" charset="0"/>
                <a:ea typeface="Helvetica Neue" charset="0"/>
                <a:cs typeface="Helvetica Neue" charset="0"/>
              </a:rPr>
              <a:t>)</a:t>
            </a:r>
          </a:p>
          <a:p>
            <a:pPr marR="0" lvl="0" algn="l" defTabSz="914400" rtl="0" eaLnBrk="1" fontAlgn="auto" latinLnBrk="0" hangingPunct="1">
              <a:lnSpc>
                <a:spcPct val="100000"/>
              </a:lnSpc>
              <a:spcBef>
                <a:spcPts val="0"/>
              </a:spcBef>
              <a:spcAft>
                <a:spcPts val="0"/>
              </a:spcAft>
              <a:buClrTx/>
              <a:buSzTx/>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nb-NO" sz="1600" b="1" i="0" u="none" strike="noStrike" kern="1200" cap="none" spc="0" normalizeH="0" baseline="0" noProof="0" dirty="0" err="1">
                <a:ln>
                  <a:noFill/>
                </a:ln>
                <a:solidFill>
                  <a:prstClr val="black"/>
                </a:solidFill>
                <a:effectLst/>
                <a:uLnTx/>
                <a:uFillTx/>
                <a:latin typeface="Calibri" panose="020F0502020204030204"/>
                <a:ea typeface="+mn-ea"/>
                <a:cs typeface="+mn-cs"/>
              </a:rPr>
              <a:t>comunicazione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tra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esseri umani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al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centro del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processo decisionale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della difesa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informatica</a:t>
            </a: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La comunicazione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nelle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CTS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è come un problema di progettazione di un software</a:t>
            </a:r>
            <a:b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comunicazione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deve essere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sufficientemente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modulare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priva di attriti</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da essere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utile </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per tutti gli stakeholder.</a:t>
            </a:r>
          </a:p>
        </p:txBody>
      </p:sp>
    </p:spTree>
    <p:extLst>
      <p:ext uri="{BB962C8B-B14F-4D97-AF65-F5344CB8AC3E}">
        <p14:creationId xmlns:p14="http://schemas.microsoft.com/office/powerpoint/2010/main" val="7772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par>
                                <p:cTn id="53" presetID="2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Lst>
  </p:timing>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0" y="192543"/>
            <a:ext cx="4093767" cy="1774067"/>
          </a:xfrm>
        </p:spPr>
        <p:txBody>
          <a:bodyPr vert="horz" lIns="91440" tIns="45720" rIns="91440" bIns="45720" rtlCol="0" anchor="b">
            <a:normAutofit/>
          </a:bodyPr>
          <a:lstStyle/>
          <a:p>
            <a:r>
              <a:rPr lang="en-US" sz="4000" dirty="0"/>
              <a:t>Cosa comunicare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3911" y="1327364"/>
            <a:ext cx="5837876" cy="4203272"/>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4"/>
          <a:stretch>
            <a:fillRect/>
          </a:stretch>
        </p:blipFill>
        <p:spPr>
          <a:xfrm>
            <a:off x="5695950" y="1966610"/>
            <a:ext cx="6399836" cy="4319890"/>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5"/>
          <a:stretch>
            <a:fillRect/>
          </a:stretch>
        </p:blipFill>
        <p:spPr>
          <a:xfrm>
            <a:off x="4763911" y="619019"/>
            <a:ext cx="6936026" cy="6046437"/>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647" y="1966610"/>
            <a:ext cx="4658212" cy="3784797"/>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771737"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 name="Oval 4">
            <a:extLst>
              <a:ext uri="{FF2B5EF4-FFF2-40B4-BE49-F238E27FC236}">
                <a16:creationId xmlns:a16="http://schemas.microsoft.com/office/drawing/2014/main" id="{99793408-CAA8-FBAB-EEEC-43B38CED7BC7}"/>
              </a:ext>
            </a:extLst>
          </p:cNvPr>
          <p:cNvSpPr/>
          <p:nvPr/>
        </p:nvSpPr>
        <p:spPr>
          <a:xfrm>
            <a:off x="1688186"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Oval 6">
            <a:extLst>
              <a:ext uri="{FF2B5EF4-FFF2-40B4-BE49-F238E27FC236}">
                <a16:creationId xmlns:a16="http://schemas.microsoft.com/office/drawing/2014/main" id="{BF5941B6-095B-ABED-667C-21E55E751C12}"/>
              </a:ext>
            </a:extLst>
          </p:cNvPr>
          <p:cNvSpPr/>
          <p:nvPr/>
        </p:nvSpPr>
        <p:spPr>
          <a:xfrm>
            <a:off x="2506210" y="2831919"/>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589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4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0635" y="704538"/>
            <a:ext cx="6534308" cy="2854532"/>
          </a:xfrm>
        </p:spPr>
      </p:pic>
      <p:sp>
        <p:nvSpPr>
          <p:cNvPr id="9" name="Plassholder for innhold 2"/>
          <p:cNvSpPr txBox="1">
            <a:spLocks/>
          </p:cNvSpPr>
          <p:nvPr/>
        </p:nvSpPr>
        <p:spPr>
          <a:xfrm>
            <a:off x="440635" y="3667761"/>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Quanto </a:t>
            </a:r>
            <a:r>
              <a:rPr lang="nb-NO" dirty="0">
                <a:latin typeface="Arial" charset="0"/>
                <a:ea typeface="Arial" charset="0"/>
                <a:cs typeface="Arial" charset="0"/>
              </a:rPr>
              <a:t>è </a:t>
            </a:r>
            <a:r>
              <a:rPr lang="nb-NO" dirty="0" err="1">
                <a:latin typeface="Arial" charset="0"/>
                <a:ea typeface="Arial" charset="0"/>
                <a:cs typeface="Arial" charset="0"/>
              </a:rPr>
              <a:t>critico </a:t>
            </a:r>
            <a:r>
              <a:rPr lang="nb-NO" dirty="0">
                <a:latin typeface="Arial" charset="0"/>
                <a:ea typeface="Arial" charset="0"/>
                <a:cs typeface="Arial" charset="0"/>
              </a:rPr>
              <a:t>il sistema?</a:t>
            </a:r>
            <a:endParaRPr lang="en-US" dirty="0">
              <a:latin typeface="Arial" charset="0"/>
              <a:ea typeface="Arial" charset="0"/>
              <a:cs typeface="Arial" charset="0"/>
            </a:endParaRPr>
          </a:p>
        </p:txBody>
      </p:sp>
      <p:sp>
        <p:nvSpPr>
          <p:cNvPr id="10" name="Plassholder for innhold 2"/>
          <p:cNvSpPr txBox="1">
            <a:spLocks/>
          </p:cNvSpPr>
          <p:nvPr/>
        </p:nvSpPr>
        <p:spPr>
          <a:xfrm>
            <a:off x="593035" y="182355"/>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err="1">
                <a:latin typeface="Arial" charset="0"/>
                <a:ea typeface="Arial" charset="0"/>
                <a:cs typeface="Arial" charset="0"/>
              </a:rPr>
              <a:t>In quale punto </a:t>
            </a:r>
            <a:r>
              <a:rPr lang="nb-NO" dirty="0">
                <a:latin typeface="Arial" charset="0"/>
                <a:ea typeface="Arial" charset="0"/>
                <a:cs typeface="Arial" charset="0"/>
              </a:rPr>
              <a:t>della </a:t>
            </a:r>
            <a:r>
              <a:rPr lang="nb-NO" dirty="0">
                <a:latin typeface="Arial" charset="0"/>
                <a:ea typeface="Arial" charset="0"/>
                <a:cs typeface="Arial" charset="0"/>
              </a:rPr>
              <a:t>catena di morte si trova l'</a:t>
            </a:r>
            <a:r>
              <a:rPr lang="nb-NO" dirty="0" err="1">
                <a:latin typeface="Arial" charset="0"/>
                <a:ea typeface="Arial" charset="0"/>
                <a:cs typeface="Arial" charset="0"/>
              </a:rPr>
              <a:t>attacco </a:t>
            </a:r>
            <a:r>
              <a:rPr lang="nb-NO" dirty="0">
                <a:latin typeface="Arial" charset="0"/>
                <a:ea typeface="Arial" charset="0"/>
                <a:cs typeface="Arial" charset="0"/>
              </a:rPr>
              <a:t>1?</a:t>
            </a:r>
            <a:endParaRPr lang="en-US" dirty="0">
              <a:latin typeface="Arial" charset="0"/>
              <a:ea typeface="Arial" charset="0"/>
              <a:cs typeface="Arial" charset="0"/>
            </a:endParaRPr>
          </a:p>
        </p:txBody>
      </p:sp>
      <p:pic>
        <p:nvPicPr>
          <p:cNvPr id="12" name="Bild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0216" y="965629"/>
            <a:ext cx="2985170" cy="1522738"/>
          </a:xfrm>
          <a:prstGeom prst="rect">
            <a:avLst/>
          </a:prstGeom>
        </p:spPr>
      </p:pic>
      <p:sp>
        <p:nvSpPr>
          <p:cNvPr id="13" name="Plassholder for innhold 2"/>
          <p:cNvSpPr txBox="1">
            <a:spLocks/>
          </p:cNvSpPr>
          <p:nvPr/>
        </p:nvSpPr>
        <p:spPr>
          <a:xfrm>
            <a:off x="440635" y="4837136"/>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Quanto è stato grave </a:t>
            </a:r>
            <a:r>
              <a:rPr lang="nb-NO" dirty="0" err="1">
                <a:latin typeface="Arial" charset="0"/>
                <a:ea typeface="Arial" charset="0"/>
                <a:cs typeface="Arial" charset="0"/>
              </a:rPr>
              <a:t>l'</a:t>
            </a:r>
            <a:r>
              <a:rPr lang="nb-NO" dirty="0" err="1">
                <a:latin typeface="Arial" charset="0"/>
                <a:ea typeface="Arial" charset="0"/>
                <a:cs typeface="Arial" charset="0"/>
              </a:rPr>
              <a:t>attacco</a:t>
            </a:r>
            <a:r>
              <a:rPr lang="nb-NO" dirty="0">
                <a:latin typeface="Arial" charset="0"/>
                <a:ea typeface="Arial" charset="0"/>
                <a:cs typeface="Arial" charset="0"/>
              </a:rPr>
              <a:t>? </a:t>
            </a:r>
            <a:endParaRPr lang="en-US" dirty="0">
              <a:latin typeface="Arial" charset="0"/>
              <a:ea typeface="Arial" charset="0"/>
              <a:cs typeface="Arial" charset="0"/>
            </a:endParaRPr>
          </a:p>
        </p:txBody>
      </p:sp>
      <p:pic>
        <p:nvPicPr>
          <p:cNvPr id="14" name="Bild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635" y="4206262"/>
            <a:ext cx="8216900" cy="609600"/>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3035" y="5518660"/>
            <a:ext cx="8267700" cy="711200"/>
          </a:xfrm>
          <a:prstGeom prst="rect">
            <a:avLst/>
          </a:prstGeom>
        </p:spPr>
      </p:pic>
    </p:spTree>
    <p:extLst>
      <p:ext uri="{BB962C8B-B14F-4D97-AF65-F5344CB8AC3E}">
        <p14:creationId xmlns:p14="http://schemas.microsoft.com/office/powerpoint/2010/main" val="2651977362"/>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40635" y="182355"/>
            <a:ext cx="10515600" cy="6470235"/>
          </a:xfrm>
        </p:spPr>
        <p:txBody>
          <a:bodyPr/>
          <a:lstStyle/>
          <a:p>
            <a:pPr marL="0" indent="0">
              <a:buNone/>
            </a:pPr>
            <a:r>
              <a:rPr lang="nb-NO" dirty="0" err="1">
                <a:latin typeface="Arial" charset="0"/>
                <a:ea typeface="Arial" charset="0"/>
                <a:cs typeface="Arial" charset="0"/>
              </a:rPr>
              <a:t>Descrivete </a:t>
            </a:r>
            <a:r>
              <a:rPr lang="nb-NO" dirty="0" err="1">
                <a:latin typeface="Arial" charset="0"/>
                <a:ea typeface="Arial" charset="0"/>
                <a:cs typeface="Arial" charset="0"/>
              </a:rPr>
              <a:t>l'</a:t>
            </a:r>
            <a:r>
              <a:rPr lang="nb-NO" dirty="0" err="1">
                <a:latin typeface="Arial" charset="0"/>
                <a:ea typeface="Arial" charset="0"/>
                <a:cs typeface="Arial" charset="0"/>
              </a:rPr>
              <a:t>attività </a:t>
            </a:r>
            <a:r>
              <a:rPr lang="nb-NO" dirty="0" err="1">
                <a:latin typeface="Arial" charset="0"/>
                <a:ea typeface="Arial" charset="0"/>
                <a:cs typeface="Arial" charset="0"/>
              </a:rPr>
              <a:t>che avete </a:t>
            </a:r>
            <a:r>
              <a:rPr lang="nb-NO" dirty="0" err="1">
                <a:latin typeface="Arial" charset="0"/>
                <a:ea typeface="Arial" charset="0"/>
                <a:cs typeface="Arial" charset="0"/>
              </a:rPr>
              <a:t>visto </a:t>
            </a:r>
            <a:r>
              <a:rPr lang="nb-NO" dirty="0">
                <a:latin typeface="Arial" charset="0"/>
                <a:ea typeface="Arial" charset="0"/>
                <a:cs typeface="Arial" charset="0"/>
              </a:rPr>
              <a:t>(</a:t>
            </a:r>
            <a:r>
              <a:rPr lang="nb-NO" dirty="0" err="1">
                <a:latin typeface="Arial" charset="0"/>
                <a:ea typeface="Arial" charset="0"/>
                <a:cs typeface="Arial" charset="0"/>
              </a:rPr>
              <a:t>specifica </a:t>
            </a:r>
            <a:r>
              <a:rPr lang="nb-NO" dirty="0" err="1">
                <a:latin typeface="Arial" charset="0"/>
                <a:ea typeface="Arial" charset="0"/>
                <a:cs typeface="Arial" charset="0"/>
              </a:rPr>
              <a:t>ma </a:t>
            </a:r>
            <a:r>
              <a:rPr lang="nb-NO" dirty="0">
                <a:latin typeface="Arial" charset="0"/>
                <a:ea typeface="Arial" charset="0"/>
                <a:cs typeface="Arial" charset="0"/>
              </a:rPr>
              <a:t>non </a:t>
            </a:r>
            <a:r>
              <a:rPr lang="nb-NO" dirty="0" err="1">
                <a:latin typeface="Arial" charset="0"/>
                <a:ea typeface="Arial" charset="0"/>
                <a:cs typeface="Arial" charset="0"/>
              </a:rPr>
              <a:t>eccessivamente </a:t>
            </a:r>
            <a:r>
              <a:rPr lang="nb-NO" dirty="0" err="1">
                <a:latin typeface="Arial" charset="0"/>
                <a:ea typeface="Arial" charset="0"/>
                <a:cs typeface="Arial" charset="0"/>
              </a:rPr>
              <a:t>dettagliata</a:t>
            </a:r>
            <a:r>
              <a:rPr lang="nb-NO" dirty="0">
                <a:latin typeface="Arial" charset="0"/>
                <a:ea typeface="Arial" charset="0"/>
                <a:cs typeface="Arial" charset="0"/>
              </a:rPr>
              <a:t>) </a:t>
            </a: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0" indent="0">
              <a:buNone/>
            </a:pPr>
            <a:r>
              <a:rPr lang="nb-NO" dirty="0" err="1">
                <a:latin typeface="Arial" charset="0"/>
                <a:ea typeface="Arial" charset="0"/>
                <a:cs typeface="Arial" charset="0"/>
              </a:rPr>
              <a:t>Che </a:t>
            </a:r>
            <a:r>
              <a:rPr lang="nb-NO" dirty="0">
                <a:latin typeface="Arial" charset="0"/>
                <a:ea typeface="Arial" charset="0"/>
                <a:cs typeface="Arial" charset="0"/>
              </a:rPr>
              <a:t>tipo di </a:t>
            </a:r>
            <a:r>
              <a:rPr lang="nb-NO" dirty="0" err="1">
                <a:latin typeface="Arial" charset="0"/>
                <a:ea typeface="Arial" charset="0"/>
                <a:cs typeface="Arial" charset="0"/>
              </a:rPr>
              <a:t>incidente </a:t>
            </a:r>
            <a:r>
              <a:rPr lang="nb-NO" dirty="0" err="1">
                <a:latin typeface="Arial" charset="0"/>
                <a:ea typeface="Arial" charset="0"/>
                <a:cs typeface="Arial" charset="0"/>
              </a:rPr>
              <a:t>pensate che </a:t>
            </a:r>
            <a:r>
              <a:rPr lang="nb-NO" dirty="0">
                <a:latin typeface="Arial" charset="0"/>
                <a:ea typeface="Arial" charset="0"/>
                <a:cs typeface="Arial" charset="0"/>
              </a:rPr>
              <a:t>sia stato? </a:t>
            </a: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0" indent="0">
              <a:buNone/>
            </a:pPr>
            <a:r>
              <a:rPr lang="nb-NO" dirty="0">
                <a:latin typeface="Arial" charset="0"/>
                <a:ea typeface="Arial" charset="0"/>
                <a:cs typeface="Arial" charset="0"/>
              </a:rPr>
              <a:t>Se </a:t>
            </a:r>
            <a:r>
              <a:rPr lang="nb-NO" dirty="0" err="1">
                <a:latin typeface="Arial" charset="0"/>
                <a:ea typeface="Arial" charset="0"/>
                <a:cs typeface="Arial" charset="0"/>
              </a:rPr>
              <a:t>potete </a:t>
            </a:r>
            <a:r>
              <a:rPr lang="nb-NO" dirty="0" err="1">
                <a:latin typeface="Arial" charset="0"/>
                <a:ea typeface="Arial" charset="0"/>
                <a:cs typeface="Arial" charset="0"/>
              </a:rPr>
              <a:t>suggerire </a:t>
            </a:r>
            <a:r>
              <a:rPr lang="nb-NO" dirty="0" err="1">
                <a:latin typeface="Arial" charset="0"/>
                <a:ea typeface="Arial" charset="0"/>
                <a:cs typeface="Arial" charset="0"/>
              </a:rPr>
              <a:t>qualcosa</a:t>
            </a:r>
            <a:r>
              <a:rPr lang="nb-NO" dirty="0">
                <a:latin typeface="Arial" charset="0"/>
                <a:ea typeface="Arial" charset="0"/>
                <a:cs typeface="Arial" charset="0"/>
              </a:rPr>
              <a:t>, </a:t>
            </a:r>
            <a:r>
              <a:rPr lang="nb-NO" dirty="0" err="1">
                <a:latin typeface="Arial" charset="0"/>
                <a:ea typeface="Arial" charset="0"/>
                <a:cs typeface="Arial" charset="0"/>
              </a:rPr>
              <a:t>quali </a:t>
            </a:r>
            <a:r>
              <a:rPr lang="nb-NO" dirty="0" err="1">
                <a:latin typeface="Arial" charset="0"/>
                <a:ea typeface="Arial" charset="0"/>
                <a:cs typeface="Arial" charset="0"/>
              </a:rPr>
              <a:t>azioni </a:t>
            </a:r>
            <a:r>
              <a:rPr lang="nb-NO" dirty="0" err="1">
                <a:latin typeface="Arial" charset="0"/>
                <a:ea typeface="Arial" charset="0"/>
                <a:cs typeface="Arial" charset="0"/>
              </a:rPr>
              <a:t>dovrebbero </a:t>
            </a:r>
            <a:r>
              <a:rPr lang="nb-NO" dirty="0">
                <a:latin typeface="Arial" charset="0"/>
                <a:ea typeface="Arial" charset="0"/>
                <a:cs typeface="Arial" charset="0"/>
              </a:rPr>
              <a:t>essere fatte? </a:t>
            </a:r>
            <a:br>
              <a:rPr lang="nb-NO" dirty="0">
                <a:latin typeface="Arial" charset="0"/>
                <a:ea typeface="Arial" charset="0"/>
                <a:cs typeface="Arial" charset="0"/>
              </a:rPr>
            </a:br>
            <a:endParaRPr lang="en-US" dirty="0">
              <a:latin typeface="Arial" charset="0"/>
              <a:ea typeface="Arial" charset="0"/>
              <a:cs typeface="Arial" charset="0"/>
            </a:endParaRPr>
          </a:p>
        </p:txBody>
      </p:sp>
      <p:grpSp>
        <p:nvGrpSpPr>
          <p:cNvPr id="7" name="Gruppe 6"/>
          <p:cNvGrpSpPr/>
          <p:nvPr/>
        </p:nvGrpSpPr>
        <p:grpSpPr>
          <a:xfrm>
            <a:off x="569843" y="689113"/>
            <a:ext cx="11184835" cy="5555179"/>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6240" y="5990336"/>
            <a:ext cx="4593586" cy="1169012"/>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720090" y="777240"/>
            <a:ext cx="2434590" cy="12313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7200" dirty="0"/>
              <a:t>L1</a:t>
            </a:r>
          </a:p>
        </p:txBody>
      </p:sp>
      <p:sp>
        <p:nvSpPr>
          <p:cNvPr id="9" name="Oval 8">
            <a:extLst>
              <a:ext uri="{FF2B5EF4-FFF2-40B4-BE49-F238E27FC236}">
                <a16:creationId xmlns:a16="http://schemas.microsoft.com/office/drawing/2014/main" id="{533472C9-3F7B-C3B3-4D7F-1A0B37B7558B}"/>
              </a:ext>
            </a:extLst>
          </p:cNvPr>
          <p:cNvSpPr/>
          <p:nvPr/>
        </p:nvSpPr>
        <p:spPr>
          <a:xfrm>
            <a:off x="2895600" y="2801775"/>
            <a:ext cx="2434590" cy="1231394"/>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7200" dirty="0"/>
              <a:t>L2</a:t>
            </a:r>
          </a:p>
        </p:txBody>
      </p:sp>
      <p:sp>
        <p:nvSpPr>
          <p:cNvPr id="10" name="Oval 9">
            <a:extLst>
              <a:ext uri="{FF2B5EF4-FFF2-40B4-BE49-F238E27FC236}">
                <a16:creationId xmlns:a16="http://schemas.microsoft.com/office/drawing/2014/main" id="{938CCD3E-FAC7-88FA-8E7A-AA2C8DC7865A}"/>
              </a:ext>
            </a:extLst>
          </p:cNvPr>
          <p:cNvSpPr/>
          <p:nvPr/>
        </p:nvSpPr>
        <p:spPr>
          <a:xfrm>
            <a:off x="5433060" y="4937493"/>
            <a:ext cx="2434590" cy="1231394"/>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7200" dirty="0"/>
              <a:t>L3</a:t>
            </a:r>
          </a:p>
        </p:txBody>
      </p:sp>
    </p:spTree>
    <p:extLst>
      <p:ext uri="{BB962C8B-B14F-4D97-AF65-F5344CB8AC3E}">
        <p14:creationId xmlns:p14="http://schemas.microsoft.com/office/powerpoint/2010/main" val="21011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2"/>
          <p:cNvSpPr txBox="1">
            <a:spLocks/>
          </p:cNvSpPr>
          <p:nvPr/>
        </p:nvSpPr>
        <p:spPr>
          <a:xfrm>
            <a:off x="323212" y="287286"/>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Quanto è </a:t>
            </a:r>
            <a:r>
              <a:rPr lang="nb-NO" dirty="0" err="1">
                <a:latin typeface="Arial" charset="0"/>
                <a:ea typeface="Arial" charset="0"/>
                <a:cs typeface="Arial" charset="0"/>
              </a:rPr>
              <a:t>alta </a:t>
            </a:r>
            <a:r>
              <a:rPr lang="nb-NO" dirty="0">
                <a:latin typeface="Arial" charset="0"/>
                <a:ea typeface="Arial" charset="0"/>
                <a:cs typeface="Arial" charset="0"/>
              </a:rPr>
              <a:t>la </a:t>
            </a:r>
            <a:r>
              <a:rPr lang="nb-NO" dirty="0" err="1">
                <a:latin typeface="Arial" charset="0"/>
                <a:ea typeface="Arial" charset="0"/>
                <a:cs typeface="Arial" charset="0"/>
              </a:rPr>
              <a:t>qualità/affidabilità </a:t>
            </a:r>
            <a:r>
              <a:rPr lang="nb-NO" dirty="0">
                <a:latin typeface="Arial" charset="0"/>
                <a:ea typeface="Arial" charset="0"/>
                <a:cs typeface="Arial" charset="0"/>
              </a:rPr>
              <a:t>delle </a:t>
            </a:r>
            <a:r>
              <a:rPr lang="nb-NO" dirty="0" err="1">
                <a:latin typeface="Arial" charset="0"/>
                <a:ea typeface="Arial" charset="0"/>
                <a:cs typeface="Arial" charset="0"/>
              </a:rPr>
              <a:t>informazioni </a:t>
            </a:r>
            <a:r>
              <a:rPr lang="nb-NO" dirty="0" err="1">
                <a:latin typeface="Arial" charset="0"/>
                <a:ea typeface="Arial" charset="0"/>
                <a:cs typeface="Arial" charset="0"/>
              </a:rPr>
              <a:t>sulle minacce</a:t>
            </a:r>
            <a:r>
              <a:rPr lang="nb-NO" dirty="0">
                <a:latin typeface="Arial" charset="0"/>
                <a:ea typeface="Arial" charset="0"/>
                <a:cs typeface="Arial" charset="0"/>
              </a:rPr>
              <a:t>?</a:t>
            </a:r>
            <a:endParaRPr lang="en-US" dirty="0">
              <a:latin typeface="Arial" charset="0"/>
              <a:ea typeface="Arial" charset="0"/>
              <a:cs typeface="Arial" charset="0"/>
            </a:endParaRPr>
          </a:p>
        </p:txBody>
      </p:sp>
      <p:pic>
        <p:nvPicPr>
          <p:cNvPr id="5" name="Bild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212" y="809469"/>
            <a:ext cx="8077200" cy="635000"/>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12" y="2254770"/>
            <a:ext cx="8128000" cy="609600"/>
          </a:xfrm>
          <a:prstGeom prst="rect">
            <a:avLst/>
          </a:prstGeom>
        </p:spPr>
      </p:pic>
      <p:sp>
        <p:nvSpPr>
          <p:cNvPr id="7" name="Plassholder for innhold 2"/>
          <p:cNvSpPr txBox="1">
            <a:spLocks/>
          </p:cNvSpPr>
          <p:nvPr/>
        </p:nvSpPr>
        <p:spPr>
          <a:xfrm>
            <a:off x="323212" y="1567695"/>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Quanto </a:t>
            </a:r>
            <a:r>
              <a:rPr lang="nb-NO" dirty="0">
                <a:latin typeface="Arial" charset="0"/>
                <a:ea typeface="Arial" charset="0"/>
                <a:cs typeface="Arial" charset="0"/>
              </a:rPr>
              <a:t>è </a:t>
            </a:r>
            <a:r>
              <a:rPr lang="nb-NO" dirty="0" err="1">
                <a:latin typeface="Arial" charset="0"/>
                <a:ea typeface="Arial" charset="0"/>
                <a:cs typeface="Arial" charset="0"/>
              </a:rPr>
              <a:t>urgente </a:t>
            </a:r>
            <a:r>
              <a:rPr lang="nb-NO" dirty="0">
                <a:latin typeface="Arial" charset="0"/>
                <a:ea typeface="Arial" charset="0"/>
                <a:cs typeface="Arial" charset="0"/>
              </a:rPr>
              <a:t>agire?</a:t>
            </a:r>
            <a:endParaRPr lang="en-US" dirty="0">
              <a:latin typeface="Arial" charset="0"/>
              <a:ea typeface="Arial" charset="0"/>
              <a:cs typeface="Arial" charset="0"/>
            </a:endParaRPr>
          </a:p>
        </p:txBody>
      </p:sp>
      <p:sp>
        <p:nvSpPr>
          <p:cNvPr id="8" name="Plassholder for innhold 2"/>
          <p:cNvSpPr txBox="1">
            <a:spLocks/>
          </p:cNvSpPr>
          <p:nvPr/>
        </p:nvSpPr>
        <p:spPr>
          <a:xfrm>
            <a:off x="272412" y="3029262"/>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Quanto </a:t>
            </a:r>
            <a:r>
              <a:rPr lang="nb-NO" dirty="0" err="1">
                <a:latin typeface="Arial" charset="0"/>
                <a:ea typeface="Arial" charset="0"/>
                <a:cs typeface="Arial" charset="0"/>
              </a:rPr>
              <a:t>è </a:t>
            </a:r>
            <a:r>
              <a:rPr lang="nb-NO" dirty="0" err="1">
                <a:latin typeface="Arial" charset="0"/>
                <a:ea typeface="Arial" charset="0"/>
                <a:cs typeface="Arial" charset="0"/>
              </a:rPr>
              <a:t>convinto </a:t>
            </a:r>
            <a:r>
              <a:rPr lang="nb-NO" dirty="0" err="1">
                <a:latin typeface="Arial" charset="0"/>
                <a:ea typeface="Arial" charset="0"/>
                <a:cs typeface="Arial" charset="0"/>
              </a:rPr>
              <a:t>delle descrizioni </a:t>
            </a:r>
            <a:r>
              <a:rPr lang="nb-NO" dirty="0" err="1">
                <a:latin typeface="Arial" charset="0"/>
                <a:ea typeface="Arial" charset="0"/>
                <a:cs typeface="Arial" charset="0"/>
              </a:rPr>
              <a:t>di cui sopra </a:t>
            </a:r>
            <a:r>
              <a:rPr lang="en-US" dirty="0">
                <a:latin typeface="Arial" charset="0"/>
                <a:ea typeface="Arial" charset="0"/>
                <a:cs typeface="Arial" charset="0"/>
              </a:rPr>
              <a:t>(0-100%)</a:t>
            </a:r>
            <a:r>
              <a:rPr lang="nb-NO" dirty="0">
                <a:latin typeface="Arial" charset="0"/>
                <a:ea typeface="Arial" charset="0"/>
                <a:cs typeface="Arial" charset="0"/>
              </a:rPr>
              <a:t>?</a:t>
            </a:r>
            <a:endParaRPr lang="en-US" dirty="0">
              <a:latin typeface="Arial" charset="0"/>
              <a:ea typeface="Arial" charset="0"/>
              <a:cs typeface="Arial" charset="0"/>
            </a:endParaRPr>
          </a:p>
        </p:txBody>
      </p:sp>
      <p:pic>
        <p:nvPicPr>
          <p:cNvPr id="9" name="Bild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212" y="3716337"/>
            <a:ext cx="5549900" cy="444500"/>
          </a:xfrm>
          <a:prstGeom prst="rect">
            <a:avLst/>
          </a:prstGeom>
        </p:spPr>
      </p:pic>
      <p:pic>
        <p:nvPicPr>
          <p:cNvPr id="2" name="Picture 1" descr="page8image31863184">
            <a:extLst>
              <a:ext uri="{FF2B5EF4-FFF2-40B4-BE49-F238E27FC236}">
                <a16:creationId xmlns:a16="http://schemas.microsoft.com/office/drawing/2014/main" id="{35E6AA32-C626-2ED5-E266-66EDEB33AE0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80681" y="3889977"/>
            <a:ext cx="2888107" cy="287641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11FF2EF2-46A0-116E-10B6-295674073C18}"/>
              </a:ext>
            </a:extLst>
          </p:cNvPr>
          <p:cNvSpPr/>
          <p:nvPr/>
        </p:nvSpPr>
        <p:spPr>
          <a:xfrm>
            <a:off x="9431383" y="5007429"/>
            <a:ext cx="2002971" cy="17589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4709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9E3DC2-0A1B-AD4E-4045-4305632D9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647" y="1966610"/>
            <a:ext cx="4658212" cy="3784797"/>
          </a:xfrm>
          <a:prstGeom prst="rect">
            <a:avLst/>
          </a:prstGeom>
          <a:effectLst/>
        </p:spPr>
      </p:pic>
      <p:sp>
        <p:nvSpPr>
          <p:cNvPr id="10" name="Oval 9">
            <a:extLst>
              <a:ext uri="{FF2B5EF4-FFF2-40B4-BE49-F238E27FC236}">
                <a16:creationId xmlns:a16="http://schemas.microsoft.com/office/drawing/2014/main" id="{E8353206-A7D5-4F2B-CA0C-49C3EA178291}"/>
              </a:ext>
            </a:extLst>
          </p:cNvPr>
          <p:cNvSpPr/>
          <p:nvPr/>
        </p:nvSpPr>
        <p:spPr>
          <a:xfrm>
            <a:off x="771737"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 name="Oval 10">
            <a:extLst>
              <a:ext uri="{FF2B5EF4-FFF2-40B4-BE49-F238E27FC236}">
                <a16:creationId xmlns:a16="http://schemas.microsoft.com/office/drawing/2014/main" id="{8BB20873-B5C2-6FB3-A318-256B10F8947D}"/>
              </a:ext>
            </a:extLst>
          </p:cNvPr>
          <p:cNvSpPr/>
          <p:nvPr/>
        </p:nvSpPr>
        <p:spPr>
          <a:xfrm>
            <a:off x="1688186"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Oval 11">
            <a:extLst>
              <a:ext uri="{FF2B5EF4-FFF2-40B4-BE49-F238E27FC236}">
                <a16:creationId xmlns:a16="http://schemas.microsoft.com/office/drawing/2014/main" id="{D795FA12-26E0-86AC-2E76-C9FA9E1A886B}"/>
              </a:ext>
            </a:extLst>
          </p:cNvPr>
          <p:cNvSpPr/>
          <p:nvPr/>
        </p:nvSpPr>
        <p:spPr>
          <a:xfrm>
            <a:off x="2506210" y="2831919"/>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9A264116-7EC0-9821-EBAA-7C2F047E91E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7A320AC-5EFD-BC78-2B2C-CEBE3C82E73A}"/>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9E54762-1E76-8C01-E667-932B9D292022}"/>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07CD68B7-7C20-91B3-B3D7-AFA2204AEB22}"/>
              </a:ext>
            </a:extLst>
          </p:cNvPr>
          <p:cNvPicPr>
            <a:picLocks noChangeAspect="1"/>
          </p:cNvPicPr>
          <p:nvPr/>
        </p:nvPicPr>
        <p:blipFill>
          <a:blip r:embed="rId3"/>
          <a:stretch>
            <a:fillRect/>
          </a:stretch>
        </p:blipFill>
        <p:spPr>
          <a:xfrm>
            <a:off x="3668965" y="258495"/>
            <a:ext cx="7200578" cy="5138738"/>
          </a:xfrm>
          <a:prstGeom prst="rect">
            <a:avLst/>
          </a:prstGeom>
        </p:spPr>
      </p:pic>
      <p:pic>
        <p:nvPicPr>
          <p:cNvPr id="8" name="Picture 7">
            <a:extLst>
              <a:ext uri="{FF2B5EF4-FFF2-40B4-BE49-F238E27FC236}">
                <a16:creationId xmlns:a16="http://schemas.microsoft.com/office/drawing/2014/main" id="{6A0D8A5D-4603-C983-9F3D-0CE2E3761258}"/>
              </a:ext>
            </a:extLst>
          </p:cNvPr>
          <p:cNvPicPr>
            <a:picLocks noChangeAspect="1"/>
          </p:cNvPicPr>
          <p:nvPr/>
        </p:nvPicPr>
        <p:blipFill>
          <a:blip r:embed="rId4"/>
          <a:stretch>
            <a:fillRect/>
          </a:stretch>
        </p:blipFill>
        <p:spPr>
          <a:xfrm>
            <a:off x="6305550" y="1274548"/>
            <a:ext cx="5886450" cy="4726177"/>
          </a:xfrm>
          <a:prstGeom prst="rect">
            <a:avLst/>
          </a:prstGeom>
        </p:spPr>
      </p:pic>
    </p:spTree>
    <p:extLst>
      <p:ext uri="{BB962C8B-B14F-4D97-AF65-F5344CB8AC3E}">
        <p14:creationId xmlns:p14="http://schemas.microsoft.com/office/powerpoint/2010/main" val="255166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xit" presetSubtype="21" fill="hold" grpId="1" nodeType="withEffect">
                                  <p:stCondLst>
                                    <p:cond delay="0"/>
                                  </p:stCondLst>
                                  <p:childTnLst>
                                    <p:animEffect transition="out" filter="barn(in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4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7409-4D91-4421-9FB2-00AA8986CD44}"/>
              </a:ext>
            </a:extLst>
          </p:cNvPr>
          <p:cNvSpPr>
            <a:spLocks noGrp="1"/>
          </p:cNvSpPr>
          <p:nvPr>
            <p:ph type="title"/>
          </p:nvPr>
        </p:nvSpPr>
        <p:spPr/>
        <p:txBody>
          <a:bodyPr/>
          <a:lstStyle/>
          <a:p>
            <a:r>
              <a:rPr lang="nb-NO" dirty="0"/>
              <a:t>Utilizzo di SMM per la </a:t>
            </a:r>
            <a:r>
              <a:rPr lang="nb-NO" dirty="0" err="1"/>
              <a:t>mitigazione degli </a:t>
            </a:r>
            <a:r>
              <a:rPr lang="nb-NO" dirty="0"/>
              <a:t>attacchi CS</a:t>
            </a:r>
          </a:p>
        </p:txBody>
      </p:sp>
      <p:sp>
        <p:nvSpPr>
          <p:cNvPr id="5" name="Content Placeholder 4">
            <a:extLst>
              <a:ext uri="{FF2B5EF4-FFF2-40B4-BE49-F238E27FC236}">
                <a16:creationId xmlns:a16="http://schemas.microsoft.com/office/drawing/2014/main" id="{31892BD1-DF70-493A-BA77-97B3ACCA8B15}"/>
              </a:ext>
            </a:extLst>
          </p:cNvPr>
          <p:cNvSpPr>
            <a:spLocks noGrp="1"/>
          </p:cNvSpPr>
          <p:nvPr>
            <p:ph idx="1"/>
          </p:nvPr>
        </p:nvSpPr>
        <p:spPr/>
        <p:txBody>
          <a:bodyPr/>
          <a:lstStyle/>
          <a:p>
            <a:r>
              <a:rPr lang="nb-NO" dirty="0" err="1"/>
              <a:t>Prima dell'</a:t>
            </a:r>
            <a:r>
              <a:rPr lang="nb-NO" dirty="0"/>
              <a:t>attacco</a:t>
            </a:r>
          </a:p>
          <a:p>
            <a:pPr lvl="1"/>
            <a:r>
              <a:rPr lang="nb-NO" dirty="0"/>
              <a:t>Formazione </a:t>
            </a:r>
          </a:p>
          <a:p>
            <a:pPr lvl="2"/>
            <a:r>
              <a:rPr lang="nb-NO" dirty="0"/>
              <a:t>Tecnica, </a:t>
            </a:r>
            <a:r>
              <a:rPr lang="nb-NO" dirty="0" err="1"/>
              <a:t>comportamenti</a:t>
            </a:r>
            <a:r>
              <a:rPr lang="nb-NO" dirty="0"/>
              <a:t>, </a:t>
            </a:r>
            <a:r>
              <a:rPr lang="nb-NO" dirty="0" err="1"/>
              <a:t>comunicazione</a:t>
            </a:r>
            <a:endParaRPr lang="nb-NO" dirty="0"/>
          </a:p>
          <a:p>
            <a:r>
              <a:rPr lang="nb-NO" dirty="0"/>
              <a:t>Durante l'</a:t>
            </a:r>
            <a:r>
              <a:rPr lang="nb-NO" dirty="0" err="1"/>
              <a:t>attacco</a:t>
            </a:r>
            <a:endParaRPr lang="nb-NO" dirty="0"/>
          </a:p>
          <a:p>
            <a:pPr lvl="1"/>
            <a:r>
              <a:rPr lang="nb-NO" dirty="0"/>
              <a:t>Comunicazione</a:t>
            </a:r>
          </a:p>
          <a:p>
            <a:r>
              <a:rPr lang="nb-NO" dirty="0" err="1"/>
              <a:t>Dopo l'</a:t>
            </a:r>
            <a:r>
              <a:rPr lang="nb-NO" dirty="0"/>
              <a:t>attacco</a:t>
            </a:r>
          </a:p>
          <a:p>
            <a:pPr lvl="1"/>
            <a:r>
              <a:rPr lang="nb-NO" dirty="0"/>
              <a:t>Una buona </a:t>
            </a:r>
            <a:r>
              <a:rPr lang="nb-NO" dirty="0" err="1"/>
              <a:t>comunicazione </a:t>
            </a:r>
            <a:r>
              <a:rPr lang="nb-NO" dirty="0" err="1"/>
              <a:t>aiuta a </a:t>
            </a:r>
            <a:r>
              <a:rPr lang="nb-NO" dirty="0" err="1"/>
              <a:t>mantenere gli </a:t>
            </a:r>
            <a:r>
              <a:rPr lang="nb-NO" dirty="0" err="1"/>
              <a:t>interessi </a:t>
            </a:r>
            <a:r>
              <a:rPr lang="nb-NO" dirty="0" err="1"/>
              <a:t>finanziari</a:t>
            </a:r>
            <a:endParaRPr lang="nb-NO" dirty="0"/>
          </a:p>
          <a:p>
            <a:pPr lvl="1"/>
            <a:r>
              <a:rPr lang="nb-NO" dirty="0" err="1"/>
              <a:t>Revisione </a:t>
            </a:r>
            <a:r>
              <a:rPr lang="nb-NO" dirty="0" err="1"/>
              <a:t>dell'incidenza </a:t>
            </a:r>
            <a:r>
              <a:rPr lang="nb-NO" dirty="0"/>
              <a:t>critica</a:t>
            </a:r>
            <a:endParaRPr lang="nb-NO" dirty="0"/>
          </a:p>
          <a:p>
            <a:pPr lvl="2"/>
            <a:r>
              <a:rPr lang="nb-NO" dirty="0"/>
              <a:t>Creare/aggiornare </a:t>
            </a:r>
            <a:r>
              <a:rPr lang="nb-NO" b="1" u="sng" dirty="0"/>
              <a:t>il piano di comunicazione</a:t>
            </a:r>
          </a:p>
        </p:txBody>
      </p:sp>
    </p:spTree>
    <p:extLst>
      <p:ext uri="{BB962C8B-B14F-4D97-AF65-F5344CB8AC3E}">
        <p14:creationId xmlns:p14="http://schemas.microsoft.com/office/powerpoint/2010/main" val="2014063795"/>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risis management">
            <a:extLst>
              <a:ext uri="{FF2B5EF4-FFF2-40B4-BE49-F238E27FC236}">
                <a16:creationId xmlns:a16="http://schemas.microsoft.com/office/drawing/2014/main" id="{E488E41A-31C0-CDF6-B33E-225C3110D6E4}"/>
              </a:ext>
            </a:extLst>
          </p:cNvPr>
          <p:cNvPicPr>
            <a:picLocks noChangeAspect="1" noChangeArrowheads="1"/>
          </p:cNvPicPr>
          <p:nvPr/>
        </p:nvPicPr>
        <p:blipFill>
          <a:blip r:embed="rId3" cstate="screen">
            <a:alphaModFix amt="20000"/>
            <a:extLst>
              <a:ext uri="{28A0092B-C50C-407E-A947-70E740481C1C}">
                <a14:useLocalDpi xmlns:a14="http://schemas.microsoft.com/office/drawing/2010/main"/>
              </a:ext>
            </a:extLst>
          </a:blip>
          <a:srcRect/>
          <a:stretch>
            <a:fillRect/>
          </a:stretch>
        </p:blipFill>
        <p:spPr bwMode="auto">
          <a:xfrm>
            <a:off x="0" y="600075"/>
            <a:ext cx="12192000" cy="56578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risis Management Plan Checklist">
            <a:extLst>
              <a:ext uri="{FF2B5EF4-FFF2-40B4-BE49-F238E27FC236}">
                <a16:creationId xmlns:a16="http://schemas.microsoft.com/office/drawing/2014/main" id="{393922CC-995B-C261-B7CE-6F3F195226F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0" y="550843"/>
            <a:ext cx="7007901" cy="525592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D13650-0326-C011-A24A-1F77FCF71A49}"/>
              </a:ext>
            </a:extLst>
          </p:cNvPr>
          <p:cNvSpPr txBox="1"/>
          <p:nvPr/>
        </p:nvSpPr>
        <p:spPr>
          <a:xfrm>
            <a:off x="7230140" y="1051231"/>
            <a:ext cx="4961860" cy="3908762"/>
          </a:xfrm>
          <a:prstGeom prst="rect">
            <a:avLst/>
          </a:prstGeom>
          <a:noFill/>
        </p:spPr>
        <p:txBody>
          <a:bodyPr wrap="square" rtlCol="0">
            <a:spAutoFit/>
          </a:bodyPr>
          <a:lstStyle/>
          <a:p>
            <a:pPr algn="l"/>
            <a:r>
              <a:rPr lang="en-GB" sz="3200" b="0" i="0" dirty="0">
                <a:effectLst/>
                <a:highlight>
                  <a:srgbClr val="FFFFFF"/>
                </a:highlight>
                <a:latin typeface="TT Norms"/>
              </a:rPr>
              <a:t>Comunicazione di crisi</a:t>
            </a:r>
          </a:p>
          <a:p>
            <a:pPr algn="l" fontAlgn="base"/>
            <a:endParaRPr lang="en-GB" b="0" i="0" dirty="0">
              <a:effectLst/>
              <a:highlight>
                <a:srgbClr val="FFFFFF"/>
              </a:highlight>
              <a:latin typeface="TT Norms"/>
            </a:endParaRPr>
          </a:p>
          <a:p>
            <a:pPr algn="l" fontAlgn="base"/>
            <a:r>
              <a:rPr lang="en-GB" b="0" i="0" dirty="0">
                <a:effectLst/>
                <a:highlight>
                  <a:srgbClr val="FFFFFF"/>
                </a:highlight>
                <a:latin typeface="TT Norms"/>
              </a:rPr>
              <a:t>I comunicatori coinvolti nella comunicazione di crisi dovrebbero seguire queste best practice:</a:t>
            </a:r>
          </a:p>
          <a:p>
            <a:pPr marL="285750" indent="-285750" algn="l" fontAlgn="base">
              <a:buFont typeface="Arial" panose="020B0604020202020204" pitchFamily="34" charset="0"/>
              <a:buChar char="•"/>
            </a:pPr>
            <a:r>
              <a:rPr lang="en-GB" b="0" i="0" dirty="0">
                <a:effectLst/>
                <a:highlight>
                  <a:srgbClr val="FFFFFF"/>
                </a:highlight>
                <a:latin typeface="TT Norms"/>
              </a:rPr>
              <a:t>Pianificare in anticipo le crisi e </a:t>
            </a:r>
            <a:r>
              <a:rPr lang="en-GB" b="1" i="0" dirty="0">
                <a:effectLst/>
                <a:highlight>
                  <a:srgbClr val="FFFFFF"/>
                </a:highlight>
                <a:latin typeface="TT Norms"/>
              </a:rPr>
              <a:t>prepararsi </a:t>
            </a:r>
            <a:r>
              <a:rPr lang="en-GB" b="0" i="0" dirty="0">
                <a:effectLst/>
                <a:highlight>
                  <a:srgbClr val="FFFFFF"/>
                </a:highlight>
                <a:latin typeface="TT Norms"/>
              </a:rPr>
              <a:t>ad affrontare le situazioni di crisi potenziali.</a:t>
            </a:r>
          </a:p>
          <a:p>
            <a:pPr marL="285750" indent="-285750" algn="l" fontAlgn="base">
              <a:buFont typeface="Arial" panose="020B0604020202020204" pitchFamily="34" charset="0"/>
              <a:buChar char="•"/>
            </a:pPr>
            <a:r>
              <a:rPr lang="en-GB" b="1" i="0" dirty="0">
                <a:effectLst/>
                <a:highlight>
                  <a:srgbClr val="FFFFFF"/>
                </a:highlight>
                <a:latin typeface="TT Norms"/>
              </a:rPr>
              <a:t>Riconoscere la situazione </a:t>
            </a:r>
            <a:r>
              <a:rPr lang="en-GB" b="0" i="0" dirty="0">
                <a:effectLst/>
                <a:highlight>
                  <a:srgbClr val="FFFFFF"/>
                </a:highlight>
                <a:latin typeface="TT Norms"/>
              </a:rPr>
              <a:t>il prima possibile.</a:t>
            </a:r>
          </a:p>
          <a:p>
            <a:pPr marL="285750" indent="-285750" algn="l" fontAlgn="base">
              <a:buFont typeface="Arial" panose="020B0604020202020204" pitchFamily="34" charset="0"/>
              <a:buChar char="•"/>
            </a:pPr>
            <a:r>
              <a:rPr lang="en-GB" b="0" i="0" dirty="0">
                <a:effectLst/>
                <a:highlight>
                  <a:srgbClr val="FFFFFF"/>
                </a:highlight>
                <a:latin typeface="TT Norms"/>
              </a:rPr>
              <a:t>Scegliete di </a:t>
            </a:r>
            <a:r>
              <a:rPr lang="en-GB" b="1" i="0" dirty="0">
                <a:effectLst/>
                <a:highlight>
                  <a:srgbClr val="FFFFFF"/>
                </a:highlight>
                <a:latin typeface="TT Norms"/>
              </a:rPr>
              <a:t>essere trasparenti </a:t>
            </a:r>
            <a:r>
              <a:rPr lang="en-GB" b="0" i="0" dirty="0">
                <a:effectLst/>
                <a:highlight>
                  <a:srgbClr val="FFFFFF"/>
                </a:highlight>
                <a:latin typeface="TT Norms"/>
              </a:rPr>
              <a:t>in tutte le comunicazioni.</a:t>
            </a:r>
          </a:p>
          <a:p>
            <a:pPr marL="285750" indent="-285750" algn="l" fontAlgn="base">
              <a:buFont typeface="Arial" panose="020B0604020202020204" pitchFamily="34" charset="0"/>
              <a:buChar char="•"/>
            </a:pPr>
            <a:r>
              <a:rPr lang="en-GB" b="1" i="0" dirty="0">
                <a:effectLst/>
                <a:highlight>
                  <a:srgbClr val="FFFFFF"/>
                </a:highlight>
                <a:latin typeface="TT Norms"/>
              </a:rPr>
              <a:t>Rimanere sinceri </a:t>
            </a:r>
            <a:r>
              <a:rPr lang="en-GB" b="0" i="0" dirty="0">
                <a:effectLst/>
                <a:highlight>
                  <a:srgbClr val="FFFFFF"/>
                </a:highlight>
                <a:latin typeface="TT Norms"/>
              </a:rPr>
              <a:t>sulla situazione dell'organizzazione.</a:t>
            </a:r>
          </a:p>
          <a:p>
            <a:pPr marL="285750" indent="-285750" algn="l" fontAlgn="base">
              <a:buFont typeface="Arial" panose="020B0604020202020204" pitchFamily="34" charset="0"/>
              <a:buChar char="•"/>
            </a:pPr>
            <a:r>
              <a:rPr lang="en-GB" b="1" i="0" dirty="0">
                <a:effectLst/>
                <a:highlight>
                  <a:srgbClr val="FFFFFF"/>
                </a:highlight>
                <a:latin typeface="TT Norms"/>
              </a:rPr>
              <a:t>Dare priorità ai valori e alla missione dell'azienda.</a:t>
            </a:r>
            <a:endParaRPr lang="en-GB" b="0" i="0" dirty="0">
              <a:effectLst/>
              <a:highlight>
                <a:srgbClr val="FFFFFF"/>
              </a:highlight>
              <a:latin typeface="TT Norms"/>
            </a:endParaRPr>
          </a:p>
          <a:p>
            <a:endParaRPr lang="en-GB" dirty="0"/>
          </a:p>
        </p:txBody>
      </p:sp>
    </p:spTree>
    <p:extLst>
      <p:ext uri="{BB962C8B-B14F-4D97-AF65-F5344CB8AC3E}">
        <p14:creationId xmlns:p14="http://schemas.microsoft.com/office/powerpoint/2010/main" val="146354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5B2-ED22-2A3B-5F47-01B8286DDC2C}"/>
              </a:ext>
            </a:extLst>
          </p:cNvPr>
          <p:cNvSpPr>
            <a:spLocks noGrp="1"/>
          </p:cNvSpPr>
          <p:nvPr>
            <p:ph type="title"/>
          </p:nvPr>
        </p:nvSpPr>
        <p:spPr/>
        <p:txBody>
          <a:bodyPr/>
          <a:lstStyle/>
          <a:p>
            <a:r>
              <a:rPr lang="nb-NO" dirty="0"/>
              <a:t>Punti di forza</a:t>
            </a:r>
            <a:endParaRPr lang="en-GB" dirty="0"/>
          </a:p>
        </p:txBody>
      </p:sp>
      <p:sp>
        <p:nvSpPr>
          <p:cNvPr id="3" name="Content Placeholder 2">
            <a:extLst>
              <a:ext uri="{FF2B5EF4-FFF2-40B4-BE49-F238E27FC236}">
                <a16:creationId xmlns:a16="http://schemas.microsoft.com/office/drawing/2014/main" id="{59914C3A-70D1-B7FE-8F5F-DF6AC43002D8}"/>
              </a:ext>
            </a:extLst>
          </p:cNvPr>
          <p:cNvSpPr>
            <a:spLocks noGrp="1"/>
          </p:cNvSpPr>
          <p:nvPr>
            <p:ph idx="1"/>
          </p:nvPr>
        </p:nvSpPr>
        <p:spPr/>
        <p:txBody>
          <a:bodyPr/>
          <a:lstStyle/>
          <a:p>
            <a:r>
              <a:rPr lang="nb-NO" dirty="0"/>
              <a:t>Comunicazione - centro della risposta agli incidenti</a:t>
            </a:r>
          </a:p>
          <a:p>
            <a:r>
              <a:rPr lang="nb-NO" dirty="0"/>
              <a:t>Cooperazione</a:t>
            </a:r>
          </a:p>
          <a:p>
            <a:r>
              <a:rPr lang="nb-NO" dirty="0"/>
              <a:t>La cultura</a:t>
            </a:r>
          </a:p>
          <a:p>
            <a:pPr lvl="1"/>
            <a:r>
              <a:rPr lang="nb-NO" dirty="0"/>
              <a:t>Leadership e modelli di ruolo</a:t>
            </a:r>
          </a:p>
          <a:p>
            <a:pPr lvl="1"/>
            <a:r>
              <a:rPr lang="nb-NO" dirty="0"/>
              <a:t>Questo è un altro giorno</a:t>
            </a:r>
          </a:p>
          <a:p>
            <a:pPr lvl="1"/>
            <a:endParaRPr lang="en-GB" dirty="0"/>
          </a:p>
        </p:txBody>
      </p:sp>
    </p:spTree>
    <p:extLst>
      <p:ext uri="{BB962C8B-B14F-4D97-AF65-F5344CB8AC3E}">
        <p14:creationId xmlns:p14="http://schemas.microsoft.com/office/powerpoint/2010/main" val="2402677348"/>
      </p:ext>
    </p:extLst>
  </p:cSld>
  <p:clrMapOvr>
    <a:masterClrMapping/>
  </p:clrMapOvr>
</p:sld>
</file>

<file path=ppt/slides/slide5.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59"/>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6477001" y="723440"/>
            <a:ext cx="5467574" cy="1081297"/>
          </a:xfrm>
        </p:spPr>
        <p:txBody>
          <a:bodyPr>
            <a:noAutofit/>
          </a:bodyPr>
          <a:lstStyle/>
          <a:p>
            <a:r>
              <a:rPr lang="en-US" sz="4000" b="1" dirty="0"/>
              <a:t>Riconoscimento</a:t>
            </a:r>
          </a:p>
        </p:txBody>
      </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6498130" y="1977018"/>
            <a:ext cx="5541470" cy="2569866"/>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000" dirty="0"/>
              <a:t>Co-finanziato dall'Unione Europea. I punti di vista e le opinioni espresse sono tuttavia esclusivamente quelli dell'autore o degli autori e non riflettono necessariamente quelli dell'Unione Europea o di HADEA. Né l'Unione Europea né l'autorità che ha concesso il finanziamento possono essere ritenute responsabili.</a:t>
            </a:r>
          </a:p>
          <a:p>
            <a:pPr algn="just"/>
            <a:r>
              <a:rPr lang="en-GB" sz="2000" dirty="0"/>
              <a:t>Accordo di progetto n. 101083594</a:t>
            </a:r>
          </a:p>
        </p:txBody>
      </p:sp>
    </p:spTree>
    <p:extLst>
      <p:ext uri="{BB962C8B-B14F-4D97-AF65-F5344CB8AC3E}">
        <p14:creationId xmlns:p14="http://schemas.microsoft.com/office/powerpoint/2010/main" val="1303451649"/>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bersecurity Startups Face Down Rounds, Sale Pressures — The Information">
            <a:extLst>
              <a:ext uri="{FF2B5EF4-FFF2-40B4-BE49-F238E27FC236}">
                <a16:creationId xmlns:a16="http://schemas.microsoft.com/office/drawing/2014/main" id="{B5FE0184-F86E-9E5E-C5C3-46E22D3AFBAA}"/>
              </a:ext>
            </a:extLst>
          </p:cNvPr>
          <p:cNvPicPr>
            <a:picLocks noChangeAspect="1" noChangeArrowheads="1"/>
          </p:cNvPicPr>
          <p:nvPr/>
        </p:nvPicPr>
        <p:blipFill>
          <a:blip r:embed="rId2">
            <a:alphaModFix amt="21000"/>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EDC3E17-71A5-A8D4-C5B0-04843457110D}"/>
              </a:ext>
            </a:extLst>
          </p:cNvPr>
          <p:cNvSpPr>
            <a:spLocks noGrp="1"/>
          </p:cNvSpPr>
          <p:nvPr>
            <p:ph type="body" sz="quarter" idx="13"/>
          </p:nvPr>
        </p:nvSpPr>
        <p:spPr/>
        <p:txBody>
          <a:bodyPr/>
          <a:lstStyle/>
          <a:p>
            <a:r>
              <a:rPr lang="nb-NO" dirty="0"/>
              <a:t>Oggi</a:t>
            </a:r>
            <a:endParaRPr lang="et-EE" dirty="0"/>
          </a:p>
        </p:txBody>
      </p:sp>
      <p:sp>
        <p:nvSpPr>
          <p:cNvPr id="6" name="Text Placeholder 5">
            <a:extLst>
              <a:ext uri="{FF2B5EF4-FFF2-40B4-BE49-F238E27FC236}">
                <a16:creationId xmlns:a16="http://schemas.microsoft.com/office/drawing/2014/main" id="{7371F2FE-DB84-B974-A550-D5B7CE78FA12}"/>
              </a:ext>
            </a:extLst>
          </p:cNvPr>
          <p:cNvSpPr>
            <a:spLocks noGrp="1"/>
          </p:cNvSpPr>
          <p:nvPr>
            <p:ph type="body" sz="quarter" idx="14"/>
          </p:nvPr>
        </p:nvSpPr>
        <p:spPr/>
        <p:txBody>
          <a:bodyPr>
            <a:normAutofit/>
          </a:bodyPr>
          <a:lstStyle/>
          <a:p>
            <a:r>
              <a:rPr lang="nb-NO" sz="2400" dirty="0"/>
              <a:t>Avete imparato oggi?</a:t>
            </a:r>
          </a:p>
          <a:p>
            <a:r>
              <a:rPr lang="nb-NO" sz="2400" dirty="0"/>
              <a:t>Quanto siete sicuri di questo?</a:t>
            </a:r>
          </a:p>
          <a:p>
            <a:endParaRPr lang="nb-NO" sz="2400" dirty="0"/>
          </a:p>
          <a:p>
            <a:r>
              <a:rPr lang="nb-NO" sz="2400" dirty="0"/>
              <a:t>Consapevolezza della situazione (di tipo umano)</a:t>
            </a:r>
          </a:p>
          <a:p>
            <a:r>
              <a:rPr lang="nb-NO" sz="2400" dirty="0"/>
              <a:t>Modellazione mentale condivisa</a:t>
            </a:r>
          </a:p>
          <a:p>
            <a:r>
              <a:rPr lang="nb-NO" sz="2400" dirty="0"/>
              <a:t>Comunicazione e sicurezza informatica</a:t>
            </a:r>
          </a:p>
          <a:p>
            <a:pPr lvl="1"/>
            <a:r>
              <a:rPr lang="nb-NO" sz="2400" dirty="0"/>
              <a:t>Aspetti pratici e sfide</a:t>
            </a:r>
          </a:p>
          <a:p>
            <a:endParaRPr lang="nb-NO" sz="2400" dirty="0"/>
          </a:p>
          <a:p>
            <a:endParaRPr lang="et-EE" sz="2400" dirty="0"/>
          </a:p>
        </p:txBody>
      </p:sp>
    </p:spTree>
    <p:extLst>
      <p:ext uri="{BB962C8B-B14F-4D97-AF65-F5344CB8AC3E}">
        <p14:creationId xmlns:p14="http://schemas.microsoft.com/office/powerpoint/2010/main" val="14744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barn(inVertical)">
                                      <p:cBhvr>
                                        <p:cTn id="3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EEU | Project Details">
            <a:extLst>
              <a:ext uri="{FF2B5EF4-FFF2-40B4-BE49-F238E27FC236}">
                <a16:creationId xmlns:a16="http://schemas.microsoft.com/office/drawing/2014/main" id="{96EEBC48-D43E-9512-4C8E-549F8F9CCD98}"/>
              </a:ext>
            </a:extLst>
          </p:cNvPr>
          <p:cNvPicPr>
            <a:picLocks noChangeAspect="1" noChangeArrowheads="1"/>
          </p:cNvPicPr>
          <p:nvPr/>
        </p:nvPicPr>
        <p:blipFill rotWithShape="1">
          <a:blip r:embed="rId3" cstate="screen">
            <a:alphaModFix amt="20000"/>
            <a:extLst>
              <a:ext uri="{28A0092B-C50C-407E-A947-70E740481C1C}">
                <a14:useLocalDpi xmlns:a14="http://schemas.microsoft.com/office/drawing/2010/main"/>
              </a:ext>
            </a:extLst>
          </a:blip>
          <a:srcRect/>
          <a:stretch/>
        </p:blipFill>
        <p:spPr bwMode="auto">
          <a:xfrm>
            <a:off x="210259" y="272546"/>
            <a:ext cx="11783267" cy="6261923"/>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Placeholder 1"/>
          <p:cNvSpPr>
            <a:spLocks noGrp="1"/>
          </p:cNvSpPr>
          <p:nvPr>
            <p:ph type="body" sz="quarter" idx="13"/>
          </p:nvPr>
        </p:nvSpPr>
        <p:spPr/>
        <p:txBody>
          <a:bodyPr/>
          <a:lstStyle/>
          <a:p>
            <a:r>
              <a:rPr lang="nb-NO" altLang="en-US" dirty="0"/>
              <a:t>CyberSecPro</a:t>
            </a:r>
            <a:endParaRPr lang="en-US" altLang="en-US" dirty="0"/>
          </a:p>
          <a:p>
            <a:endParaRPr lang="en-US" altLang="en-US" dirty="0"/>
          </a:p>
        </p:txBody>
      </p:sp>
      <p:sp>
        <p:nvSpPr>
          <p:cNvPr id="7171" name="Text Placeholder 2"/>
          <p:cNvSpPr>
            <a:spLocks noGrp="1"/>
          </p:cNvSpPr>
          <p:nvPr>
            <p:ph type="body" sz="quarter" idx="18"/>
          </p:nvPr>
        </p:nvSpPr>
        <p:spPr>
          <a:xfrm>
            <a:off x="2153792" y="1628776"/>
            <a:ext cx="8808352" cy="3947076"/>
          </a:xfrm>
          <a:prstGeom prst="rect">
            <a:avLst/>
          </a:prstGeom>
        </p:spPr>
        <p:txBody>
          <a:bodyPr/>
          <a:lstStyle/>
          <a:p>
            <a:pPr>
              <a:lnSpc>
                <a:spcPct val="100000"/>
              </a:lnSpc>
            </a:pPr>
            <a:r>
              <a:rPr lang="en-US" altLang="en-US" dirty="0"/>
              <a:t>Programma Europa Digitale (01.01.23 - 31.12.2024)</a:t>
            </a:r>
          </a:p>
          <a:p>
            <a:pPr>
              <a:lnSpc>
                <a:spcPct val="100000"/>
              </a:lnSpc>
            </a:pPr>
            <a:r>
              <a:rPr lang="en-US" altLang="en-US" dirty="0"/>
              <a:t>Partecipanti: 15 IIS e 13 aziende provenienti da 16 paesi</a:t>
            </a:r>
          </a:p>
          <a:p>
            <a:pPr>
              <a:lnSpc>
                <a:spcPct val="100000"/>
              </a:lnSpc>
            </a:pPr>
            <a:r>
              <a:rPr lang="en-US" altLang="en-US" dirty="0"/>
              <a:t>Obiettivi:</a:t>
            </a:r>
          </a:p>
          <a:p>
            <a:pPr marL="285750" indent="-285750">
              <a:lnSpc>
                <a:spcPct val="100000"/>
              </a:lnSpc>
              <a:buFont typeface="Arial" panose="020B0604020202020204" pitchFamily="34" charset="0"/>
              <a:buChar char="•"/>
            </a:pPr>
            <a:r>
              <a:rPr lang="en-US" altLang="en-US" dirty="0"/>
              <a:t>CyberSecPro mira a colmare il divario tra i titoli di studio, la vita lavorativa e le competenze di cybersecurity spendibili sul mercato, necessarie per gli sforzi di digitalizzazione odierni, e a fornire esempi di best practice per i programmi di formazione sulla cybersecurity.</a:t>
            </a:r>
          </a:p>
          <a:p>
            <a:pPr marL="285750" indent="-285750">
              <a:lnSpc>
                <a:spcPct val="100000"/>
              </a:lnSpc>
              <a:buFont typeface="Arial" panose="020B0604020202020204" pitchFamily="34" charset="0"/>
              <a:buChar char="•"/>
            </a:pPr>
            <a:r>
              <a:rPr lang="en-US" altLang="en-US" dirty="0"/>
              <a:t>L'ambizione </a:t>
            </a:r>
            <a:r>
              <a:rPr lang="en-US" altLang="en-US" dirty="0" err="1"/>
              <a:t>di CyberSecPro </a:t>
            </a:r>
            <a:r>
              <a:rPr lang="en-US" altLang="en-US" dirty="0"/>
              <a:t>è quella </a:t>
            </a:r>
            <a:r>
              <a:rPr lang="en-US" altLang="en-US" b="1" dirty="0"/>
              <a:t>di rafforzare il ruolo degli Istituti di istruzione superiore (HEI) nell'offrire competenze pratiche e lavorative per guidare una trasformazione digitale affidabile nei settori critici dell'economia. </a:t>
            </a:r>
          </a:p>
          <a:p>
            <a:pPr>
              <a:lnSpc>
                <a:spcPct val="100000"/>
              </a:lnSpc>
            </a:pPr>
            <a:endParaRPr lang="en-US" altLang="en-US" dirty="0"/>
          </a:p>
          <a:p>
            <a:pPr>
              <a:lnSpc>
                <a:spcPct val="100000"/>
              </a:lnSpc>
            </a:pPr>
            <a:endParaRPr lang="en-US" altLang="en-US" dirty="0"/>
          </a:p>
          <a:p>
            <a:pPr>
              <a:lnSpc>
                <a:spcPct val="100000"/>
              </a:lnSpc>
            </a:pPr>
            <a:endParaRPr lang="en-US" altLang="en-US" sz="1800" dirty="0">
              <a:solidFill>
                <a:srgbClr val="332B60"/>
              </a:solidFill>
            </a:endParaRPr>
          </a:p>
        </p:txBody>
      </p:sp>
      <p:pic>
        <p:nvPicPr>
          <p:cNvPr id="5" name="Picture 4">
            <a:extLst>
              <a:ext uri="{FF2B5EF4-FFF2-40B4-BE49-F238E27FC236}">
                <a16:creationId xmlns:a16="http://schemas.microsoft.com/office/drawing/2014/main" id="{7C1BE79D-0071-1EC9-A273-89CC191DF9C8}"/>
              </a:ext>
            </a:extLst>
          </p:cNvPr>
          <p:cNvPicPr>
            <a:picLocks noChangeAspect="1"/>
          </p:cNvPicPr>
          <p:nvPr/>
        </p:nvPicPr>
        <p:blipFill>
          <a:blip r:embed="rId4"/>
          <a:stretch>
            <a:fillRect/>
          </a:stretch>
        </p:blipFill>
        <p:spPr>
          <a:xfrm>
            <a:off x="8273570" y="272546"/>
            <a:ext cx="3439005" cy="1028844"/>
          </a:xfrm>
          <a:prstGeom prst="rect">
            <a:avLst/>
          </a:prstGeom>
        </p:spPr>
      </p:pic>
    </p:spTree>
    <p:extLst>
      <p:ext uri="{BB962C8B-B14F-4D97-AF65-F5344CB8AC3E}">
        <p14:creationId xmlns:p14="http://schemas.microsoft.com/office/powerpoint/2010/main" val="1353367865"/>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yber-security in Maritime Operations: Strategies, Regulations, and Risk  Management | Seably">
            <a:extLst>
              <a:ext uri="{FF2B5EF4-FFF2-40B4-BE49-F238E27FC236}">
                <a16:creationId xmlns:a16="http://schemas.microsoft.com/office/drawing/2014/main" id="{55F5E716-CC31-A180-6714-3AC8097F8173}"/>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606056" y="-2215"/>
            <a:ext cx="10962218" cy="685138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B5E43B5-E842-99DE-4BA6-907BB531D94F}"/>
              </a:ext>
            </a:extLst>
          </p:cNvPr>
          <p:cNvSpPr>
            <a:spLocks noGrp="1"/>
          </p:cNvSpPr>
          <p:nvPr>
            <p:ph type="body" sz="quarter" idx="13"/>
          </p:nvPr>
        </p:nvSpPr>
        <p:spPr/>
        <p:txBody>
          <a:bodyPr/>
          <a:lstStyle/>
          <a:p>
            <a:r>
              <a:rPr lang="nb-NO" dirty="0" err="1"/>
              <a:t>MariCybERA</a:t>
            </a:r>
            <a:endParaRPr lang="nb-NO" dirty="0"/>
          </a:p>
        </p:txBody>
      </p:sp>
      <p:sp>
        <p:nvSpPr>
          <p:cNvPr id="3" name="Text Placeholder 2">
            <a:extLst>
              <a:ext uri="{FF2B5EF4-FFF2-40B4-BE49-F238E27FC236}">
                <a16:creationId xmlns:a16="http://schemas.microsoft.com/office/drawing/2014/main" id="{5B2D94A0-74DB-4C77-9691-BACA818B1DBE}"/>
              </a:ext>
            </a:extLst>
          </p:cNvPr>
          <p:cNvSpPr>
            <a:spLocks noGrp="1"/>
          </p:cNvSpPr>
          <p:nvPr>
            <p:ph type="body" sz="quarter" idx="14"/>
          </p:nvPr>
        </p:nvSpPr>
        <p:spPr>
          <a:xfrm>
            <a:off x="911424" y="1433794"/>
            <a:ext cx="10222740" cy="4140200"/>
          </a:xfrm>
        </p:spPr>
        <p:txBody>
          <a:bodyPr>
            <a:normAutofit/>
          </a:bodyPr>
          <a:lstStyle/>
          <a:p>
            <a:pPr marL="0" indent="0">
              <a:buNone/>
            </a:pPr>
            <a:r>
              <a:rPr lang="nb-NO" altLang="en-US" dirty="0" err="1"/>
              <a:t>Accordo di </a:t>
            </a:r>
            <a:r>
              <a:rPr lang="nb-NO" altLang="en-US" dirty="0"/>
              <a:t>sovvenzione </a:t>
            </a:r>
            <a:r>
              <a:rPr lang="nb-NO" altLang="en-US" dirty="0"/>
              <a:t>ID: 952360</a:t>
            </a:r>
            <a:endParaRPr lang="en-US" u="sng" dirty="0"/>
          </a:p>
          <a:p>
            <a:r>
              <a:rPr lang="en-US" altLang="en-US" dirty="0"/>
              <a:t>Tre argomenti principali: </a:t>
            </a:r>
          </a:p>
          <a:p>
            <a:pPr lvl="1"/>
            <a:r>
              <a:rPr lang="en-US" altLang="en-US" dirty="0"/>
              <a:t>Sicurezza delle comunicazioni marittime</a:t>
            </a:r>
          </a:p>
          <a:p>
            <a:pPr lvl="1"/>
            <a:r>
              <a:rPr lang="en-US" altLang="en-US" dirty="0"/>
              <a:t>Tecnologia marina e sicurezza informatica</a:t>
            </a:r>
          </a:p>
          <a:p>
            <a:pPr lvl="1"/>
            <a:r>
              <a:rPr lang="en-US" altLang="en-US" b="1" dirty="0"/>
              <a:t>Aspetti umani della sicurezza informatica</a:t>
            </a:r>
          </a:p>
          <a:p>
            <a:pPr lvl="1"/>
            <a:endParaRPr lang="en-US" dirty="0"/>
          </a:p>
          <a:p>
            <a:endParaRPr lang="en-US" dirty="0"/>
          </a:p>
          <a:p>
            <a:endParaRPr lang="en-US" dirty="0"/>
          </a:p>
          <a:p>
            <a:r>
              <a:rPr lang="nb-NO" dirty="0">
                <a:hlinkClick r:id="rId3"/>
              </a:rPr>
              <a:t>https://maricybera.taltech.ee/team-2/</a:t>
            </a:r>
            <a:endParaRPr lang="nb-NO" dirty="0"/>
          </a:p>
          <a:p>
            <a:endParaRPr lang="nb-NO" dirty="0"/>
          </a:p>
          <a:p>
            <a:r>
              <a:rPr lang="nb-NO" dirty="0">
                <a:hlinkClick r:id="rId4"/>
              </a:rPr>
              <a:t>https://www.linkedin.com/company/maricybera-era-chair/  </a:t>
            </a:r>
          </a:p>
        </p:txBody>
      </p:sp>
      <p:pic>
        <p:nvPicPr>
          <p:cNvPr id="5" name="Picture 4">
            <a:extLst>
              <a:ext uri="{FF2B5EF4-FFF2-40B4-BE49-F238E27FC236}">
                <a16:creationId xmlns:a16="http://schemas.microsoft.com/office/drawing/2014/main" id="{F0364796-6F6A-BDCF-07BA-19F295A6B1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8006" y="0"/>
            <a:ext cx="1535987" cy="1274958"/>
          </a:xfrm>
          <a:prstGeom prst="rect">
            <a:avLst/>
          </a:prstGeom>
        </p:spPr>
      </p:pic>
      <p:pic>
        <p:nvPicPr>
          <p:cNvPr id="3076" name="Picture 4">
            <a:extLst>
              <a:ext uri="{FF2B5EF4-FFF2-40B4-BE49-F238E27FC236}">
                <a16:creationId xmlns:a16="http://schemas.microsoft.com/office/drawing/2014/main" id="{22F377C5-489F-FCD7-E78F-BF0ABD1FC74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0444" y="8829"/>
            <a:ext cx="9525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6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ter and Wastewater Cybersecurity | CISA">
            <a:extLst>
              <a:ext uri="{FF2B5EF4-FFF2-40B4-BE49-F238E27FC236}">
                <a16:creationId xmlns:a16="http://schemas.microsoft.com/office/drawing/2014/main" id="{88E110C5-7E26-9082-12BE-AB07CDA70720}"/>
              </a:ext>
            </a:extLst>
          </p:cNvPr>
          <p:cNvPicPr>
            <a:picLocks noChangeAspect="1" noChangeArrowheads="1"/>
          </p:cNvPicPr>
          <p:nvPr/>
        </p:nvPicPr>
        <p:blipFill>
          <a:blip r:embed="rId3">
            <a:alphaModFix amt="40000"/>
            <a:extLst>
              <a:ext uri="{28A0092B-C50C-407E-A947-70E740481C1C}">
                <a14:useLocalDpi xmlns:a14="http://schemas.microsoft.com/office/drawing/2010/main"/>
              </a:ext>
            </a:extLst>
          </a:blip>
          <a:srcRect/>
          <a:stretch>
            <a:fillRect/>
          </a:stretch>
        </p:blipFill>
        <p:spPr bwMode="auto">
          <a:xfrm>
            <a:off x="42510" y="23912"/>
            <a:ext cx="12149490" cy="683408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4"/>
          <a:stretch>
            <a:fillRect/>
          </a:stretch>
        </p:blipFill>
        <p:spPr>
          <a:xfrm>
            <a:off x="9853365" y="4253493"/>
            <a:ext cx="2342000" cy="616754"/>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4523" y="3597361"/>
            <a:ext cx="2152313" cy="723247"/>
          </a:xfrm>
          <a:prstGeom prst="rect">
            <a:avLst/>
          </a:prstGeom>
        </p:spPr>
      </p:pic>
      <p:pic>
        <p:nvPicPr>
          <p:cNvPr id="11" name="Afbeelding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4398" y="3426449"/>
            <a:ext cx="3908109" cy="616143"/>
          </a:xfrm>
          <a:prstGeom prst="rect">
            <a:avLst/>
          </a:prstGeom>
        </p:spPr>
      </p:pic>
      <p:pic>
        <p:nvPicPr>
          <p:cNvPr id="12" name="Afbeelding 11"/>
          <p:cNvPicPr>
            <a:picLocks noChangeAspect="1"/>
          </p:cNvPicPr>
          <p:nvPr/>
        </p:nvPicPr>
        <p:blipFill>
          <a:blip r:embed="rId7"/>
          <a:stretch>
            <a:fillRect/>
          </a:stretch>
        </p:blipFill>
        <p:spPr>
          <a:xfrm>
            <a:off x="1160178" y="5506366"/>
            <a:ext cx="1924072" cy="524344"/>
          </a:xfrm>
          <a:prstGeom prst="rect">
            <a:avLst/>
          </a:prstGeom>
        </p:spPr>
      </p:pic>
      <p:pic>
        <p:nvPicPr>
          <p:cNvPr id="13" name="Afbeelding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85908" y="1635449"/>
            <a:ext cx="2304998" cy="804746"/>
          </a:xfrm>
          <a:prstGeom prst="rect">
            <a:avLst/>
          </a:prstGeom>
        </p:spPr>
      </p:pic>
      <p:pic>
        <p:nvPicPr>
          <p:cNvPr id="14" name="Afbeelding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6245" y="5341663"/>
            <a:ext cx="2045835" cy="556389"/>
          </a:xfrm>
          <a:prstGeom prst="rect">
            <a:avLst/>
          </a:prstGeom>
        </p:spPr>
      </p:pic>
      <p:pic>
        <p:nvPicPr>
          <p:cNvPr id="15" name="Afbeelding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26274" y="5695175"/>
            <a:ext cx="2501878" cy="461833"/>
          </a:xfrm>
          <a:prstGeom prst="rect">
            <a:avLst/>
          </a:prstGeom>
        </p:spPr>
      </p:pic>
      <p:pic>
        <p:nvPicPr>
          <p:cNvPr id="17" name="Afbeelding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5775" y="3681013"/>
            <a:ext cx="2849289" cy="674764"/>
          </a:xfrm>
          <a:prstGeom prst="rect">
            <a:avLst/>
          </a:prstGeom>
        </p:spPr>
      </p:pic>
      <p:pic>
        <p:nvPicPr>
          <p:cNvPr id="20" name="Afbeelding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10220" y="5880825"/>
            <a:ext cx="1855752" cy="497028"/>
          </a:xfrm>
          <a:prstGeom prst="rect">
            <a:avLst/>
          </a:prstGeom>
        </p:spPr>
      </p:pic>
      <p:sp>
        <p:nvSpPr>
          <p:cNvPr id="21" name="Tijdelijke aanduiding voor inhoud 2"/>
          <p:cNvSpPr txBox="1">
            <a:spLocks/>
          </p:cNvSpPr>
          <p:nvPr/>
        </p:nvSpPr>
        <p:spPr>
          <a:xfrm>
            <a:off x="975353" y="5155748"/>
            <a:ext cx="2975133" cy="308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a:ln>
                  <a:noFill/>
                </a:ln>
                <a:solidFill>
                  <a:srgbClr val="D52B1E"/>
                </a:solidFill>
                <a:effectLst/>
                <a:uLnTx/>
                <a:uFillTx/>
                <a:latin typeface="Berlin Sans FB Demi" panose="020E0802020502020306" pitchFamily="34" charset="0"/>
                <a:ea typeface="+mn-ea"/>
                <a:cs typeface="+mn-cs"/>
              </a:rPr>
              <a:t>Membri del comitato </a:t>
            </a:r>
            <a:r>
              <a:rPr kumimoji="0" lang="en-US" sz="1800" b="0" i="0" u="none" strike="noStrike" kern="1200" cap="none" spc="0" normalizeH="0" baseline="0" noProof="0" dirty="0">
                <a:ln>
                  <a:noFill/>
                </a:ln>
                <a:solidFill>
                  <a:srgbClr val="D52B1E"/>
                </a:solidFill>
                <a:effectLst/>
                <a:uLnTx/>
                <a:uFillTx/>
                <a:latin typeface="Berlin Sans FB Demi" panose="020E0802020502020306" pitchFamily="34" charset="0"/>
                <a:ea typeface="+mn-ea"/>
                <a:cs typeface="+mn-cs"/>
              </a:rPr>
              <a:t>consultivo</a:t>
            </a:r>
          </a:p>
        </p:txBody>
      </p:sp>
      <p:sp>
        <p:nvSpPr>
          <p:cNvPr id="22" name="Rechthoek 21"/>
          <p:cNvSpPr/>
          <p:nvPr/>
        </p:nvSpPr>
        <p:spPr>
          <a:xfrm>
            <a:off x="975352" y="5144532"/>
            <a:ext cx="10593255" cy="14528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hoek 4"/>
          <p:cNvSpPr/>
          <p:nvPr/>
        </p:nvSpPr>
        <p:spPr>
          <a:xfrm>
            <a:off x="4813318" y="5274015"/>
            <a:ext cx="6624737" cy="1186542"/>
          </a:xfrm>
          <a:prstGeom prst="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Tekstvak 15"/>
          <p:cNvSpPr txBox="1"/>
          <p:nvPr/>
        </p:nvSpPr>
        <p:spPr>
          <a:xfrm>
            <a:off x="8869058" y="5250525"/>
            <a:ext cx="2598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17BC6">
                    <a:lumMod val="60000"/>
                    <a:lumOff val="40000"/>
                  </a:srgbClr>
                </a:solidFill>
                <a:effectLst/>
                <a:uLnTx/>
                <a:uFillTx/>
                <a:latin typeface="Berlin Sans FB Demi" panose="020E0802020502020306" pitchFamily="34" charset="0"/>
                <a:ea typeface="+mn-ea"/>
                <a:cs typeface="+mn-cs"/>
              </a:rPr>
              <a:t>Comitato </a:t>
            </a:r>
            <a:r>
              <a:rPr kumimoji="0" lang="nl-NL" sz="1800" b="0" i="0" u="none" strike="noStrike" kern="1200" cap="none" spc="0" normalizeH="0" baseline="0" noProof="0" dirty="0" err="1">
                <a:ln>
                  <a:noFill/>
                </a:ln>
                <a:solidFill>
                  <a:srgbClr val="017BC6">
                    <a:lumMod val="60000"/>
                    <a:lumOff val="40000"/>
                  </a:srgbClr>
                </a:solidFill>
                <a:effectLst/>
                <a:uLnTx/>
                <a:uFillTx/>
                <a:latin typeface="Berlin Sans FB Demi" panose="020E0802020502020306" pitchFamily="34" charset="0"/>
                <a:ea typeface="+mn-ea"/>
                <a:cs typeface="+mn-cs"/>
              </a:rPr>
              <a:t>consultivo </a:t>
            </a:r>
            <a:r>
              <a:rPr kumimoji="0" lang="nl-NL" sz="1800" b="0" i="0" u="none" strike="noStrike" kern="1200" cap="none" spc="0" normalizeH="0" baseline="0" noProof="0" dirty="0">
                <a:ln>
                  <a:noFill/>
                </a:ln>
                <a:solidFill>
                  <a:srgbClr val="017BC6">
                    <a:lumMod val="60000"/>
                    <a:lumOff val="40000"/>
                  </a:srgbClr>
                </a:solidFill>
                <a:effectLst/>
                <a:uLnTx/>
                <a:uFillTx/>
                <a:latin typeface="Berlin Sans FB Demi" panose="020E0802020502020306" pitchFamily="34" charset="0"/>
                <a:ea typeface="+mn-ea"/>
                <a:cs typeface="+mn-cs"/>
              </a:rPr>
              <a:t>per la sicurezza</a:t>
            </a:r>
            <a:endParaRPr kumimoji="0" lang="nl-NL" sz="2000" b="0" i="0" u="none" strike="noStrike" kern="1200" cap="none" spc="0" normalizeH="0" baseline="0" noProof="0" dirty="0">
              <a:ln>
                <a:noFill/>
              </a:ln>
              <a:solidFill>
                <a:srgbClr val="017BC6">
                  <a:lumMod val="60000"/>
                  <a:lumOff val="40000"/>
                </a:srgbClr>
              </a:solidFill>
              <a:effectLst/>
              <a:uLnTx/>
              <a:uFillTx/>
              <a:latin typeface="Berlin Sans FB Demi" panose="020E0802020502020306" pitchFamily="34" charset="0"/>
              <a:ea typeface="+mn-ea"/>
              <a:cs typeface="+mn-cs"/>
            </a:endParaRPr>
          </a:p>
        </p:txBody>
      </p:sp>
      <p:pic>
        <p:nvPicPr>
          <p:cNvPr id="27" name="Afbeelding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41947" y="4316877"/>
            <a:ext cx="2248050" cy="728860"/>
          </a:xfrm>
          <a:prstGeom prst="rect">
            <a:avLst/>
          </a:prstGeom>
        </p:spPr>
      </p:pic>
      <p:sp>
        <p:nvSpPr>
          <p:cNvPr id="28" name="Rechthoek 27"/>
          <p:cNvSpPr/>
          <p:nvPr/>
        </p:nvSpPr>
        <p:spPr>
          <a:xfrm>
            <a:off x="3048654" y="5822359"/>
            <a:ext cx="1650092" cy="656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9" name="Afbeelding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41536" y="5834937"/>
            <a:ext cx="1464327" cy="613919"/>
          </a:xfrm>
          <a:prstGeom prst="rect">
            <a:avLst/>
          </a:prstGeom>
        </p:spPr>
      </p:pic>
      <p:pic>
        <p:nvPicPr>
          <p:cNvPr id="29" name="Afbeelding 2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67543" y="11665"/>
            <a:ext cx="2054672" cy="723329"/>
          </a:xfrm>
          <a:prstGeom prst="rect">
            <a:avLst/>
          </a:prstGeom>
        </p:spPr>
      </p:pic>
      <p:pic>
        <p:nvPicPr>
          <p:cNvPr id="8" name="Afbeelding 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1243" y="4282139"/>
            <a:ext cx="2283310" cy="829730"/>
          </a:xfrm>
          <a:prstGeom prst="rect">
            <a:avLst/>
          </a:prstGeom>
        </p:spPr>
      </p:pic>
      <p:pic>
        <p:nvPicPr>
          <p:cNvPr id="23" name="Afbeelding 2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515295" y="4412500"/>
            <a:ext cx="2860539" cy="563860"/>
          </a:xfrm>
          <a:prstGeom prst="rect">
            <a:avLst/>
          </a:prstGeom>
        </p:spPr>
      </p:pic>
      <p:pic>
        <p:nvPicPr>
          <p:cNvPr id="31" name="Afbeelding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501116" y="3184364"/>
            <a:ext cx="1420557" cy="1037672"/>
          </a:xfrm>
          <a:prstGeom prst="rect">
            <a:avLst/>
          </a:prstGeom>
        </p:spPr>
      </p:pic>
      <p:pic>
        <p:nvPicPr>
          <p:cNvPr id="32" name="Afbeelding 3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04131" y="23912"/>
            <a:ext cx="2808312" cy="626569"/>
          </a:xfrm>
          <a:prstGeom prst="rect">
            <a:avLst/>
          </a:prstGeom>
        </p:spPr>
      </p:pic>
      <p:pic>
        <p:nvPicPr>
          <p:cNvPr id="25" name="Afbeelding 7">
            <a:extLst>
              <a:ext uri="{FF2B5EF4-FFF2-40B4-BE49-F238E27FC236}">
                <a16:creationId xmlns:a16="http://schemas.microsoft.com/office/drawing/2014/main" id="{8285D43B-C9C3-24BD-C72B-CDEA99EE4F0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9785" y="678412"/>
            <a:ext cx="9238481" cy="2674158"/>
          </a:xfrm>
          <a:prstGeom prst="rect">
            <a:avLst/>
          </a:prstGeom>
          <a:solidFill>
            <a:schemeClr val="tx2">
              <a:lumMod val="60000"/>
              <a:lumOff val="40000"/>
            </a:schemeClr>
          </a:solidFill>
        </p:spPr>
      </p:pic>
      <p:sp>
        <p:nvSpPr>
          <p:cNvPr id="30" name="Titel 1">
            <a:extLst>
              <a:ext uri="{FF2B5EF4-FFF2-40B4-BE49-F238E27FC236}">
                <a16:creationId xmlns:a16="http://schemas.microsoft.com/office/drawing/2014/main" id="{28168582-E92E-A173-E449-9D9AE7AF0298}"/>
              </a:ext>
            </a:extLst>
          </p:cNvPr>
          <p:cNvSpPr txBox="1">
            <a:spLocks/>
          </p:cNvSpPr>
          <p:nvPr/>
        </p:nvSpPr>
        <p:spPr>
          <a:xfrm>
            <a:off x="2191192" y="2658253"/>
            <a:ext cx="5657160" cy="606823"/>
          </a:xfrm>
          <a:prstGeom prst="rect">
            <a:avLst/>
          </a:prstGeom>
        </p:spPr>
        <p:txBody>
          <a:bodyPr vert="horz" lIns="91440" tIns="45720" rIns="91440" bIns="45720" rtlCol="0" anchor="b" anchorCtr="0">
            <a:normAutofit fontScale="62500" lnSpcReduction="200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sz="2800" b="1" dirty="0">
                <a:solidFill>
                  <a:schemeClr val="accent3">
                    <a:lumMod val="75000"/>
                  </a:schemeClr>
                </a:solidFill>
              </a:rPr>
              <a:t>Progetto ATHENA</a:t>
            </a:r>
            <a:br>
              <a:rPr lang="nl-NL" sz="2800" b="1" dirty="0">
                <a:solidFill>
                  <a:schemeClr val="accent3">
                    <a:lumMod val="75000"/>
                  </a:schemeClr>
                </a:solidFill>
              </a:rPr>
            </a:br>
            <a:r>
              <a:rPr lang="nl-NL" sz="2400" b="1" dirty="0" err="1">
                <a:solidFill>
                  <a:schemeClr val="accent3">
                    <a:lumMod val="75000"/>
                  </a:schemeClr>
                </a:solidFill>
              </a:rPr>
              <a:t>Resilienza </a:t>
            </a:r>
            <a:r>
              <a:rPr lang="nl-NL" sz="2400" b="1" dirty="0">
                <a:solidFill>
                  <a:schemeClr val="accent3">
                    <a:lumMod val="75000"/>
                  </a:schemeClr>
                </a:solidFill>
              </a:rPr>
              <a:t>informatica </a:t>
            </a:r>
            <a:r>
              <a:rPr lang="nl-NL" sz="2400" b="1" dirty="0" err="1">
                <a:solidFill>
                  <a:schemeClr val="accent3">
                    <a:lumMod val="75000"/>
                  </a:schemeClr>
                </a:solidFill>
              </a:rPr>
              <a:t>attraverso la </a:t>
            </a:r>
            <a:r>
              <a:rPr lang="nl-NL" sz="2400" b="1" dirty="0">
                <a:solidFill>
                  <a:schemeClr val="accent3">
                    <a:lumMod val="75000"/>
                  </a:schemeClr>
                </a:solidFill>
              </a:rPr>
              <a:t>formazione </a:t>
            </a:r>
            <a:r>
              <a:rPr lang="nl-NL" sz="2400" b="1" dirty="0" err="1">
                <a:solidFill>
                  <a:schemeClr val="accent3">
                    <a:lumMod val="75000"/>
                  </a:schemeClr>
                </a:solidFill>
              </a:rPr>
              <a:t>degli</a:t>
            </a:r>
            <a:r>
              <a:rPr lang="nl-NL" sz="2400" b="1" dirty="0">
                <a:solidFill>
                  <a:schemeClr val="accent3">
                    <a:lumMod val="75000"/>
                  </a:schemeClr>
                </a:solidFill>
              </a:rPr>
              <a:t> ingegneri</a:t>
            </a:r>
            <a:br>
              <a:rPr lang="nl-NL" sz="2400" b="1" dirty="0">
                <a:solidFill>
                  <a:schemeClr val="accent3">
                    <a:lumMod val="75000"/>
                  </a:schemeClr>
                </a:solidFill>
              </a:rPr>
            </a:br>
            <a:endParaRPr lang="nl-NL" sz="2400" b="1" dirty="0">
              <a:solidFill>
                <a:schemeClr val="accent3">
                  <a:lumMod val="75000"/>
                </a:schemeClr>
              </a:solidFill>
            </a:endParaRPr>
          </a:p>
        </p:txBody>
      </p:sp>
    </p:spTree>
    <p:extLst>
      <p:ext uri="{BB962C8B-B14F-4D97-AF65-F5344CB8AC3E}">
        <p14:creationId xmlns:p14="http://schemas.microsoft.com/office/powerpoint/2010/main" val="2117214221"/>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bersecurity Startups Face Down Rounds, Sale Pressures — The Information">
            <a:extLst>
              <a:ext uri="{FF2B5EF4-FFF2-40B4-BE49-F238E27FC236}">
                <a16:creationId xmlns:a16="http://schemas.microsoft.com/office/drawing/2014/main" id="{B5FE0184-F86E-9E5E-C5C3-46E22D3AFBAA}"/>
              </a:ext>
            </a:extLst>
          </p:cNvPr>
          <p:cNvPicPr>
            <a:picLocks noChangeAspect="1" noChangeArrowheads="1"/>
          </p:cNvPicPr>
          <p:nvPr/>
        </p:nvPicPr>
        <p:blipFill>
          <a:blip r:embed="rId2">
            <a:alphaModFix amt="21000"/>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EDC3E17-71A5-A8D4-C5B0-04843457110D}"/>
              </a:ext>
            </a:extLst>
          </p:cNvPr>
          <p:cNvSpPr>
            <a:spLocks noGrp="1"/>
          </p:cNvSpPr>
          <p:nvPr>
            <p:ph type="body" sz="quarter" idx="13"/>
          </p:nvPr>
        </p:nvSpPr>
        <p:spPr/>
        <p:txBody>
          <a:bodyPr/>
          <a:lstStyle/>
          <a:p>
            <a:r>
              <a:rPr lang="nb-NO" dirty="0"/>
              <a:t>Oggi</a:t>
            </a:r>
            <a:endParaRPr lang="et-EE" dirty="0"/>
          </a:p>
        </p:txBody>
      </p:sp>
      <p:sp>
        <p:nvSpPr>
          <p:cNvPr id="6" name="Text Placeholder 5">
            <a:extLst>
              <a:ext uri="{FF2B5EF4-FFF2-40B4-BE49-F238E27FC236}">
                <a16:creationId xmlns:a16="http://schemas.microsoft.com/office/drawing/2014/main" id="{7371F2FE-DB84-B974-A550-D5B7CE78FA12}"/>
              </a:ext>
            </a:extLst>
          </p:cNvPr>
          <p:cNvSpPr>
            <a:spLocks noGrp="1"/>
          </p:cNvSpPr>
          <p:nvPr>
            <p:ph type="body" sz="quarter" idx="14"/>
          </p:nvPr>
        </p:nvSpPr>
        <p:spPr/>
        <p:txBody>
          <a:bodyPr>
            <a:normAutofit/>
          </a:bodyPr>
          <a:lstStyle/>
          <a:p>
            <a:r>
              <a:rPr lang="nb-NO" sz="2400" dirty="0"/>
              <a:t>Cosa vi aspettate di imparare oggi?</a:t>
            </a:r>
          </a:p>
          <a:p>
            <a:r>
              <a:rPr lang="nb-NO" sz="2400" dirty="0"/>
              <a:t>Quanto siete sicuri di questo?</a:t>
            </a:r>
          </a:p>
          <a:p>
            <a:endParaRPr lang="nb-NO" sz="2400" dirty="0"/>
          </a:p>
          <a:p>
            <a:r>
              <a:rPr lang="nb-NO" sz="2400" dirty="0"/>
              <a:t>Consapevolezza situazionale (di tipo umano)</a:t>
            </a:r>
          </a:p>
          <a:p>
            <a:r>
              <a:rPr lang="nb-NO" sz="2400" dirty="0"/>
              <a:t>Modellazione mentale condivisa</a:t>
            </a:r>
          </a:p>
          <a:p>
            <a:r>
              <a:rPr lang="nb-NO" sz="2400" dirty="0"/>
              <a:t>Comunicazione e sicurezza informatica</a:t>
            </a:r>
          </a:p>
          <a:p>
            <a:pPr lvl="1"/>
            <a:r>
              <a:rPr lang="nb-NO" sz="2400" dirty="0"/>
              <a:t>Aspetti pratici e sfide</a:t>
            </a:r>
          </a:p>
          <a:p>
            <a:r>
              <a:rPr lang="nb-NO" sz="2400" dirty="0"/>
              <a:t>Alcune ricerche</a:t>
            </a:r>
          </a:p>
          <a:p>
            <a:endParaRPr lang="nb-NO" sz="2400" dirty="0"/>
          </a:p>
          <a:p>
            <a:endParaRPr lang="et-EE" sz="2400" dirty="0"/>
          </a:p>
        </p:txBody>
      </p:sp>
    </p:spTree>
    <p:extLst>
      <p:ext uri="{BB962C8B-B14F-4D97-AF65-F5344CB8AC3E}">
        <p14:creationId xmlns:p14="http://schemas.microsoft.com/office/powerpoint/2010/main" val="365913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arn(inVertical)">
                                      <p:cBhvr>
                                        <p:cTn id="29" dur="500"/>
                                        <p:tgtEl>
                                          <p:spTgt spid="6">
                                            <p:txEl>
                                              <p:pRg st="6" end="6"/>
                                            </p:txEl>
                                          </p:spTgt>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barn(inVertical)">
                                      <p:cBhvr>
                                        <p:cTn id="3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AMTP">
  <a:themeElements>
    <a:clrScheme name="Gul-Orans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F60F6B83-7FBF-461F-B235-8B7E465BCCBF}" vid="{67D2F22B-3BC7-49D6-9AB4-FE0A13CE9358}"/>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24.tgt.Office_50301378_TF33713516_Win32_OJ112196127" id="{EDFFA481-CE53-4409-8D36-2ECF03B6BBD6}" vid="{001D13DB-0C6A-47B8-A3F5-ADC4851DB2ED}"/>
    </a:ext>
  </a:extLst>
</a:theme>
</file>

<file path=ppt/theme/theme3.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4.xml><?xml version="1.0" encoding="utf-8"?>
<a:theme xmlns:a="http://schemas.openxmlformats.org/drawingml/2006/main" name="IenW Engel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5.xml><?xml version="1.0" encoding="utf-8"?>
<a:theme xmlns:a="http://schemas.openxmlformats.org/drawingml/2006/main" name="Blank">
  <a:themeElements>
    <a:clrScheme name="Rijkswaterstaat">
      <a:dk1>
        <a:sysClr val="windowText" lastClr="000000"/>
      </a:dk1>
      <a:lt1>
        <a:sysClr val="window" lastClr="FFFFFF"/>
      </a:lt1>
      <a:dk2>
        <a:srgbClr val="007BC7"/>
      </a:dk2>
      <a:lt2>
        <a:srgbClr val="F9E11E"/>
      </a:lt2>
      <a:accent1>
        <a:srgbClr val="F9E11E"/>
      </a:accent1>
      <a:accent2>
        <a:srgbClr val="007BC7"/>
      </a:accent2>
      <a:accent3>
        <a:srgbClr val="D52B1E"/>
      </a:accent3>
      <a:accent4>
        <a:srgbClr val="8FCAE7"/>
      </a:accent4>
      <a:accent5>
        <a:srgbClr val="39870C"/>
      </a:accent5>
      <a:accent6>
        <a:srgbClr val="FFB612"/>
      </a:accent6>
      <a:hlink>
        <a:srgbClr val="007BC7"/>
      </a:hlink>
      <a:folHlink>
        <a:srgbClr val="A90061"/>
      </a:folHlink>
    </a:clrScheme>
    <a:fontScheme name="Rijkswaterstaat">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Rijkshuisstijl Geel">
      <a:srgbClr val="F9E11E"/>
    </a:custClr>
    <a:custClr name="Rijkshuisstijl Donkergeel">
      <a:srgbClr val="FFB612"/>
    </a:custClr>
    <a:custClr name="Rijkshuisstijl Oranje">
      <a:srgbClr val="E17000"/>
    </a:custClr>
    <a:custClr name="Rijkshuisstijl Rood">
      <a:srgbClr val="D52B1E"/>
    </a:custClr>
    <a:custClr name="Rijkshuisstijl Robijnrood">
      <a:srgbClr val="CA005D"/>
    </a:custClr>
    <a:custClr name="Rijkshuisstijl Roze">
      <a:srgbClr val="F092CD"/>
    </a:custClr>
    <a:custClr name="Rijkshuisstijl Violet">
      <a:srgbClr val="A90061"/>
    </a:custClr>
    <a:custClr name="Rijkshuisstijl Paars">
      <a:srgbClr val="42145F"/>
    </a:custClr>
    <a:custClr name="Rijkshuisstijl Lichtblauw">
      <a:srgbClr val="8FCAE7"/>
    </a:custClr>
    <a:custClr name="Rijkshuisstijl Hemelblauw">
      <a:srgbClr val="007BC7"/>
    </a:custClr>
    <a:custClr name="Rijkshuisstijl Mintgroen">
      <a:srgbClr val="76D2B6"/>
    </a:custClr>
    <a:custClr name="Rijkshuisstijl Groen">
      <a:srgbClr val="39870C"/>
    </a:custClr>
    <a:custClr name="Rijkshuisstijl Mosgroen">
      <a:srgbClr val="777C00"/>
    </a:custClr>
    <a:custClr name="Rijkshuisstijl Donkergroen">
      <a:srgbClr val="275937"/>
    </a:custClr>
    <a:custClr name="Rijkshuisstijl Donkerbruin">
      <a:srgbClr val="673327"/>
    </a:custClr>
    <a:custClr name="Rijkshuisstijl Bruin">
      <a:srgbClr val="94710A"/>
    </a:custClr>
  </a:custClrLst>
  <a:extLst>
    <a:ext uri="{05A4C25C-085E-4340-85A3-A5531E510DB2}">
      <thm15:themeFamily xmlns:thm15="http://schemas.microsoft.com/office/thememl/2012/main" name="Presentatie3" id="{681A9343-2EB0-45A5-9538-0413F9509372}" vid="{E09780DD-CAD6-46F8-AE3D-50FD0D50B3B5}"/>
    </a:ext>
  </a:extLst>
</a:theme>
</file>

<file path=ppt/theme/theme6.xml><?xml version="1.0" encoding="utf-8"?>
<a:theme xmlns:a="http://schemas.openxmlformats.org/drawingml/2006/main" name="1_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PPT Template AMTP</ap:Template>
  <ap:TotalTime>1104</ap:TotalTime>
  <ap:Words>4231</ap:Words>
  <ap:Application>Microsoft Office PowerPoint</ap:Application>
  <ap:PresentationFormat>Widescreen</ap:PresentationFormat>
  <ap:Paragraphs>424</ap:Paragraphs>
  <ap:Slides>50</ap:Slides>
  <ap:Notes>20</ap:Notes>
  <ap:HiddenSlides>0</ap:HiddenSlides>
  <ap:MMClips>0</ap:MMClips>
  <ap:ScaleCrop>false</ap:ScaleCrop>
  <ap:HeadingPairs>
    <vt:vector baseType="variant" size="6">
      <vt:variant>
        <vt:lpstr>Fonts Used</vt:lpstr>
      </vt:variant>
      <vt:variant>
        <vt:i4>13</vt:i4>
      </vt:variant>
      <vt:variant>
        <vt:lpstr>Theme</vt:lpstr>
      </vt:variant>
      <vt:variant>
        <vt:i4>6</vt:i4>
      </vt:variant>
      <vt:variant>
        <vt:lpstr>Slide Titles</vt:lpstr>
      </vt:variant>
      <vt:variant>
        <vt:i4>50</vt:i4>
      </vt:variant>
    </vt:vector>
  </ap:HeadingPairs>
  <ap:TitlesOfParts>
    <vt:vector baseType="lpstr" size="69">
      <vt:lpstr>Arial</vt:lpstr>
      <vt:lpstr>Berlin Sans FB Demi</vt:lpstr>
      <vt:lpstr>Calibri</vt:lpstr>
      <vt:lpstr>Calibri Light</vt:lpstr>
      <vt:lpstr>Century Gothic</vt:lpstr>
      <vt:lpstr>Gill Sans MT</vt:lpstr>
      <vt:lpstr>Helvetica Neue</vt:lpstr>
      <vt:lpstr>Source Sans Pro</vt:lpstr>
      <vt:lpstr>Söhne</vt:lpstr>
      <vt:lpstr>TT Norms</vt:lpstr>
      <vt:lpstr>Verdana</vt:lpstr>
      <vt:lpstr>Walbaum Display</vt:lpstr>
      <vt:lpstr>Wingdings</vt:lpstr>
      <vt:lpstr>AMTP</vt:lpstr>
      <vt:lpstr>3DFloatVTI</vt:lpstr>
      <vt:lpstr>Office'i kujundus</vt:lpstr>
      <vt:lpstr>IenW Engels 16:9</vt:lpstr>
      <vt:lpstr>Blank</vt:lpstr>
      <vt:lpstr>1_Office'i kujundus</vt:lpstr>
      <vt:lpstr>PowerPoint Presentation</vt:lpstr>
      <vt:lpstr>PowerPoint Presentation</vt:lpstr>
      <vt:lpstr>PowerPoint Presentation</vt:lpstr>
      <vt:lpstr>PowerPoint Presentation</vt:lpstr>
      <vt:lpstr>Acknowledgement</vt:lpstr>
      <vt:lpstr>PowerPoint Presentation</vt:lpstr>
      <vt:lpstr>PowerPoint Presentation</vt:lpstr>
      <vt:lpstr>PowerPoint Presentation</vt:lpstr>
      <vt:lpstr>PowerPoint Presentation</vt:lpstr>
      <vt:lpstr>PowerPoint Presentation</vt:lpstr>
      <vt:lpstr>What’s important to communicate in a crisis situation?</vt:lpstr>
      <vt:lpstr>Did we answer?</vt:lpstr>
      <vt:lpstr>Challenges and Gaps in Integrating Human Factors</vt:lpstr>
      <vt:lpstr>Objectives of Integrating Human Factors in Cybersecurity</vt:lpstr>
      <vt:lpstr>Cyber Crisis</vt:lpstr>
      <vt:lpstr>PowerPoint Presentation</vt:lpstr>
      <vt:lpstr>PowerPoint Presentation</vt:lpstr>
      <vt:lpstr>PowerPoint Presentation</vt:lpstr>
      <vt:lpstr>Situation Awareness - Definition</vt:lpstr>
      <vt:lpstr>Levels of SA</vt:lpstr>
      <vt:lpstr>PowerPoint Presentation</vt:lpstr>
      <vt:lpstr>Mental Models</vt:lpstr>
      <vt:lpstr>Interrelationship between SA levels</vt:lpstr>
      <vt:lpstr>PowerPoint Presentation</vt:lpstr>
      <vt:lpstr>Research in Communication in CDX</vt:lpstr>
      <vt:lpstr>Factors affecting SA in novices and experts</vt:lpstr>
      <vt:lpstr>8 Other Threats to SA</vt:lpstr>
      <vt:lpstr>PowerPoint Presentation</vt:lpstr>
      <vt:lpstr>Cogntive exploits and attack vectors</vt:lpstr>
      <vt:lpstr>Back to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Communicate</vt:lpstr>
      <vt:lpstr>Let’s talk</vt:lpstr>
      <vt:lpstr>What to Communicate - SITREPS</vt:lpstr>
      <vt:lpstr>PowerPoint Presentation</vt:lpstr>
      <vt:lpstr>PowerPoint Presentation</vt:lpstr>
      <vt:lpstr>PowerPoint Presentation</vt:lpstr>
      <vt:lpstr>PowerPoint Presentation</vt:lpstr>
      <vt:lpstr>Using SMM for Mitigating CS Attacks</vt:lpstr>
      <vt:lpstr>PowerPoint Presentation</vt:lpstr>
      <vt:lpstr>Key Takeaways</vt:lpstr>
      <vt:lpstr>PowerPoint Presentation</vt:lpstr>
    </vt:vector>
  </ap:TitlesOfParts>
  <ap:Company>Tallinn University of Technology</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Cyber Crisis and Resiliency: Individual, Social, and Organisational Perspective</dc:title>
  <dc:creator>Ricardo Gregorio Lugo</dc:creator>
  <lastModifiedBy>Ricardo Gregorio Lugo</lastModifiedBy>
  <revision>8</revision>
  <dcterms:created xsi:type="dcterms:W3CDTF">2024-03-20T08:59:32.0000000Z</dcterms:created>
  <dcterms:modified xsi:type="dcterms:W3CDTF">2024-09-09T10:52:34.0000000Z</dcterms:modified>
  <keywords>, docId:CB38AF96C0033A80567AA18CD81A7AAF</keywords>
</coreProperties>
</file>