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svg" ContentType="image/svg+xml"/>
  <Default Extension="bin" ContentType="application/vnd.openxmlformats-officedocument.spreadsheetml.sheet"/>
  <Default Extension="emf" ContentType="image/x-emf"/>
  <Default Extension="mp4" ContentType="video/mp4"/>
  <Default Extension="tiff" ContentType="image/tiff"/>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8.xml" ContentType="application/vnd.openxmlformats-officedocument.presentationml.slideLayout+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slides/slide6.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notesSlides/notesSlide5.xml" ContentType="application/vnd.openxmlformats-officedocument.presentationml.notes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6.xml" ContentType="application/vnd.openxmlformats-officedocument.presentationml.notesSlide+xml"/>
  <Override PartName="/ppt/slides/slide13.xml" ContentType="application/vnd.openxmlformats-officedocument.presentationml.slide+xml"/>
  <Override PartName="/ppt/slides/charts/chart1.xml" ContentType="application/vnd.openxmlformats-officedocument.drawingml.chart+xml"/>
  <Override PartName="/ppt/slides/charts/colors.xml" ContentType="application/vnd.ms-office.chartcolorstyle+xml"/>
  <Override PartName="/ppt/slides/charts/style.xml" ContentType="application/vnd.ms-office.chartstyle+xml"/>
  <Override PartName="/ppt/notesSlides/notesSlide7.xml" ContentType="application/vnd.openxmlformats-officedocument.presentationml.notesSlide+xml"/>
  <Override PartName="/ppt/slides/slide14.xml" ContentType="application/vnd.openxmlformats-officedocument.presentationml.slide+xml"/>
  <Override PartName="/ppt/notesSlides/notesSlide8.xml" ContentType="application/vnd.openxmlformats-officedocument.presentationml.notesSlide+xml"/>
  <Override PartName="/ppt/slides/slide15.xml" ContentType="application/vnd.openxmlformats-officedocument.presentationml.slide+xml"/>
  <Override PartName="/ppt/notesSlides/notesSlide9.xml" ContentType="application/vnd.openxmlformats-officedocument.presentationml.notes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Slides/notesSlide10.xml" ContentType="application/vnd.openxmlformats-officedocument.presentationml.notesSlide+xml"/>
  <Override PartName="/ppt/slides/slide19.xml" ContentType="application/vnd.openxmlformats-officedocument.presentationml.slide+xml"/>
  <Override PartName="/ppt/notesSlides/notesSlide11.xml" ContentType="application/vnd.openxmlformats-officedocument.presentationml.notesSlide+xml"/>
  <Override PartName="/ppt/slides/slide20.xml" ContentType="application/vnd.openxmlformats-officedocument.presentationml.slide+xml"/>
  <Override PartName="/ppt/notesSlides/notesSlide12.xml" ContentType="application/vnd.openxmlformats-officedocument.presentationml.notes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Slides/notesSlide13.xml" ContentType="application/vnd.openxmlformats-officedocument.presentationml.notesSlide+xml"/>
  <Override PartName="/ppt/slides/slide24.xml" ContentType="application/vnd.openxmlformats-officedocument.presentationml.slide+xml"/>
  <Override PartName="/ppt/slides/slide25.xml" ContentType="application/vnd.openxmlformats-officedocument.presentationml.slide+xml"/>
  <Override PartName="/ppt/notesSlides/notesSlide14.xml" ContentType="application/vnd.openxmlformats-officedocument.presentationml.notesSlide+xml"/>
  <Override PartName="/ppt/slides/slide26.xml" ContentType="application/vnd.openxmlformats-officedocument.presentationml.slide+xml"/>
  <Override PartName="/ppt/notesSlides/notesSlide15.xml" ContentType="application/vnd.openxmlformats-officedocument.presentationml.notesSlide+xml"/>
  <Override PartName="/ppt/slides/slide27.xml" ContentType="application/vnd.openxmlformats-officedocument.presentationml.slide+xml"/>
  <Override PartName="/ppt/notesSlides/notesSlide16.xml" ContentType="application/vnd.openxmlformats-officedocument.presentationml.notesSlide+xml"/>
  <Override PartName="/ppt/slides/slide28.xml" ContentType="application/vnd.openxmlformats-officedocument.presentationml.slide+xml"/>
  <Override PartName="/ppt/notesSlides/notesSlide17.xml" ContentType="application/vnd.openxmlformats-officedocument.presentationml.notesSlide+xml"/>
  <Override PartName="/ppt/slides/slide29.xml" ContentType="application/vnd.openxmlformats-officedocument.presentationml.slide+xml"/>
  <Override PartName="/ppt/slides/slide30.xml" ContentType="application/vnd.openxmlformats-officedocument.presentationml.slide+xml"/>
  <Override PartName="/ppt/notesSlides/notesSlide18.xml" ContentType="application/vnd.openxmlformats-officedocument.presentationml.notesSlide+xml"/>
  <Override PartName="/ppt/slides/slide31.xml" ContentType="application/vnd.openxmlformats-officedocument.presentationml.slide+xml"/>
  <Override PartName="/ppt/notesSlides/notesSlide19.xml" ContentType="application/vnd.openxmlformats-officedocument.presentationml.notesSlide+xml"/>
  <Override PartName="/ppt/slides/slide32.xml" ContentType="application/vnd.openxmlformats-officedocument.presentationml.slide+xml"/>
  <Override PartName="/ppt/slides/slide33.xml" ContentType="application/vnd.openxmlformats-officedocument.presentationml.slide+xml"/>
  <Override PartName="/ppt/notesSlides/notesSlide20.xml" ContentType="application/vnd.openxmlformats-officedocument.presentationml.notesSlide+xml"/>
  <Override PartName="/ppt/slides/slide34.xml" ContentType="application/vnd.openxmlformats-officedocument.presentationml.slide+xml"/>
  <Override PartName="/ppt/notesSlides/notesSlide21.xml" ContentType="application/vnd.openxmlformats-officedocument.presentationml.notesSlide+xml"/>
  <Override PartName="/ppt/slides/slide35.xml" ContentType="application/vnd.openxmlformats-officedocument.presentationml.slide+xml"/>
  <Override PartName="/ppt/notesSlides/notesSlide22.xml" ContentType="application/vnd.openxmlformats-officedocument.presentationml.notesSlide+xml"/>
  <Override PartName="/ppt/slides/slide36.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38.xml" ContentType="application/vnd.openxmlformats-officedocument.presentationml.slide+xml"/>
  <Override PartName="/ppt/slides/slide39.xml" ContentType="application/vnd.openxmlformats-officedocument.presentationml.slide+xml"/>
  <Override PartName="/ppt/notesSlides/notesSlide24.xml" ContentType="application/vnd.openxmlformats-officedocument.presentationml.notesSlide+xml"/>
  <Override PartName="/ppt/slides/slide40.xml" ContentType="application/vnd.openxmlformats-officedocument.presentationml.slide+xml"/>
  <Override PartName="/ppt/notesSlides/notesSlide25.xml" ContentType="application/vnd.openxmlformats-officedocument.presentationml.notesSlide+xml"/>
  <Override PartName="/ppt/slides/slide41.xml" ContentType="application/vnd.openxmlformats-officedocument.presentationml.slide+xml"/>
  <Override PartName="/ppt/notesSlides/notesSlide26.xml" ContentType="application/vnd.openxmlformats-officedocument.presentationml.notesSlide+xml"/>
  <Override PartName="/ppt/slides/slide42.xml" ContentType="application/vnd.openxmlformats-officedocument.presentationml.slide+xml"/>
  <Override PartName="/ppt/notesSlides/notesSlide27.xml" ContentType="application/vnd.openxmlformats-officedocument.presentationml.notesSlide+xml"/>
  <Override PartName="/ppt/slides/slide43.xml" ContentType="application/vnd.openxmlformats-officedocument.presentationml.slide+xml"/>
  <Override PartName="/ppt/notesSlides/notesSlide28.xml" ContentType="application/vnd.openxmlformats-officedocument.presentationml.notesSlide+xml"/>
  <Override PartName="/ppt/slides/slide44.xml" ContentType="application/vnd.openxmlformats-officedocument.presentationml.slide+xml"/>
  <Override PartName="/ppt/notesSlides/notesSlide29.xml" ContentType="application/vnd.openxmlformats-officedocument.presentationml.notesSlide+xml"/>
  <Override PartName="/ppt/slides/slide45.xml" ContentType="application/vnd.openxmlformats-officedocument.presentationml.slide+xml"/>
  <Override PartName="/ppt/notesSlides/notesSlide30.xml" ContentType="application/vnd.openxmlformats-officedocument.presentationml.notesSlide+xml"/>
  <Override PartName="/ppt/slides/slide46.xml" ContentType="application/vnd.openxmlformats-officedocument.presentationml.slide+xml"/>
  <Override PartName="/ppt/notesSlides/notesSlide31.xml" ContentType="application/vnd.openxmlformats-officedocument.presentationml.notesSlide+xml"/>
  <Override PartName="/ppt/slides/slide47.xml" ContentType="application/vnd.openxmlformats-officedocument.presentationml.slide+xml"/>
  <Override PartName="/ppt/notesSlides/notesSlide32.xml" ContentType="application/vnd.openxmlformats-officedocument.presentationml.notesSlide+xml"/>
  <Override PartName="/ppt/slides/slide48.xml" ContentType="application/vnd.openxmlformats-officedocument.presentationml.slide+xml"/>
  <Override PartName="/ppt/notesSlides/notesSlide33.xml" ContentType="application/vnd.openxmlformats-officedocument.presentationml.notesSlide+xml"/>
  <Override PartName="/ppt/slides/slide49.xml" ContentType="application/vnd.openxmlformats-officedocument.presentationml.slide+xml"/>
  <Override PartName="/ppt/slides/slide50.xml" ContentType="application/vnd.openxmlformats-officedocument.presentationml.slide+xml"/>
  <Override PartName="/ppt/notesSlides/notesSlide34.xml" ContentType="application/vnd.openxmlformats-officedocument.presentationml.notesSlide+xml"/>
  <Override PartName="/ppt/slides/slide51.xml" ContentType="application/vnd.openxmlformats-officedocument.presentationml.slide+xml"/>
  <Override PartName="/ppt/notesSlides/notesSlide35.xml" ContentType="application/vnd.openxmlformats-officedocument.presentationml.notesSlide+xml"/>
  <Override PartName="/ppt/slides/slide52.xml" ContentType="application/vnd.openxmlformats-officedocument.presentationml.slide+xml"/>
  <Override PartName="/ppt/notesSlides/notesSlide36.xml" ContentType="application/vnd.openxmlformats-officedocument.presentationml.notesSlide+xml"/>
  <Override PartName="/ppt/slides/slide53.xml" ContentType="application/vnd.openxmlformats-officedocument.presentationml.slide+xml"/>
  <Override PartName="/ppt/notesSlides/notesSlide37.xml" ContentType="application/vnd.openxmlformats-officedocument.presentationml.notesSlide+xml"/>
  <Override PartName="/ppt/slides/slide54.xml" ContentType="application/vnd.openxmlformats-officedocument.presentationml.slide+xml"/>
  <Override PartName="/ppt/graphics/data1.xml" ContentType="application/vnd.openxmlformats-officedocument.drawingml.diagramData+xml"/>
  <Override PartName="/ppt/graphics/layout1.xml" ContentType="application/vnd.openxmlformats-officedocument.drawingml.diagramLayout+xml"/>
  <Override PartName="/ppt/graphics/quickStyle1.xml" ContentType="application/vnd.openxmlformats-officedocument.drawingml.diagramStyle+xml"/>
  <Override PartName="/ppt/graphics/colors1.xml" ContentType="application/vnd.openxmlformats-officedocument.drawingml.diagramColors+xml"/>
  <Override PartName="/ppt/notesSlides/notesSlide38.xml" ContentType="application/vnd.openxmlformats-officedocument.presentationml.notesSlide+xml"/>
  <Override PartName="/ppt/slides/slide55.xml" ContentType="application/vnd.openxmlformats-officedocument.presentationml.slide+xml"/>
  <Override PartName="/ppt/notesSlides/notesSlide39.xml" ContentType="application/vnd.openxmlformats-officedocument.presentationml.notesSlide+xml"/>
  <Override PartName="/ppt/slides/slide56.xml" ContentType="application/vnd.openxmlformats-officedocument.presentationml.slide+xml"/>
  <Override PartName="/ppt/notesSlides/notesSlide40.xml" ContentType="application/vnd.openxmlformats-officedocument.presentationml.notesSlide+xml"/>
  <Override PartName="/ppt/slides/slide57.xml" ContentType="application/vnd.openxmlformats-officedocument.presentationml.slide+xml"/>
  <Override PartName="/ppt/notesSlides/notesSlide41.xml" ContentType="application/vnd.openxmlformats-officedocument.presentationml.notesSlide+xml"/>
  <Override PartName="/ppt/slides/slide58.xml" ContentType="application/vnd.openxmlformats-officedocument.presentationml.slide+xml"/>
  <Override PartName="/ppt/notesSlides/notesSlide42.xml" ContentType="application/vnd.openxmlformats-officedocument.presentationml.notesSlide+xml"/>
  <Override PartName="/ppt/slides/slide59.xml" ContentType="application/vnd.openxmlformats-officedocument.presentationml.slide+xml"/>
  <Override PartName="/ppt/slides/slide60.xml" ContentType="application/vnd.openxmlformats-officedocument.presentationml.slide+xml"/>
  <Override PartName="/ppt/notesSlides/notesSlide43.xml" ContentType="application/vnd.openxmlformats-officedocument.presentationml.notesSlide+xml"/>
  <Override PartName="/ppt/slides/slide61.xml" ContentType="application/vnd.openxmlformats-officedocument.presentationml.slide+xml"/>
  <Override PartName="/ppt/slides/slide62.xml" ContentType="application/vnd.openxmlformats-officedocument.presentationml.slide+xml"/>
  <Override PartName="/ppt/notesSlides/notesSlide44.xml" ContentType="application/vnd.openxmlformats-officedocument.presentationml.notesSlide+xml"/>
  <Override PartName="/ppt/slides/slide63.xml" ContentType="application/vnd.openxmlformats-officedocument.presentationml.slide+xml"/>
  <Override PartName="/ppt/slides/slide64.xml" ContentType="application/vnd.openxmlformats-officedocument.presentationml.slide+xml"/>
  <Override PartName="/ppt/notesSlides/notesSlide45.xml" ContentType="application/vnd.openxmlformats-officedocument.presentationml.notesSlide+xml"/>
  <Override PartName="/ppt/slides/slide65.xml" ContentType="application/vnd.openxmlformats-officedocument.presentationml.slide+xml"/>
  <Override PartName="/ppt/notesSlides/notesSlide46.xml" ContentType="application/vnd.openxmlformats-officedocument.presentationml.notesSlide+xml"/>
  <Override PartName="/ppt/slides/slide66.xml" ContentType="application/vnd.openxmlformats-officedocument.presentationml.slide+xml"/>
  <Override PartName="/ppt/notesSlides/notesSlide47.xml" ContentType="application/vnd.openxmlformats-officedocument.presentationml.notesSlide+xml"/>
  <Override PartName="/ppt/slides/slide67.xml" ContentType="application/vnd.openxmlformats-officedocument.presentationml.slide+xml"/>
  <Override PartName="/ppt/notesSlides/notesSlide48.xml" ContentType="application/vnd.openxmlformats-officedocument.presentationml.notes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69.xml" ContentType="application/vnd.openxmlformats-officedocument.presentationml.slide+xml"/>
  <Override PartName="/ppt/notesSlides/notesSlide50.xml" ContentType="application/vnd.openxmlformats-officedocument.presentationml.notesSlide+xml"/>
  <Override PartName="/ppt/slides/slide70.xml" ContentType="application/vnd.openxmlformats-officedocument.presentationml.slide+xml"/>
  <Override PartName="/ppt/notesSlides/notesSlide51.xml" ContentType="application/vnd.openxmlformats-officedocument.presentationml.notes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72.xml" ContentType="application/vnd.openxmlformats-officedocument.presentationml.slide+xml"/>
  <Override PartName="/ppt/notesSlides/notesSlide53.xml" ContentType="application/vnd.openxmlformats-officedocument.presentationml.notesSlide+xml"/>
  <Override PartName="/ppt/slides/slide73.xml" ContentType="application/vnd.openxmlformats-officedocument.presentationml.slide+xml"/>
  <Override PartName="/ppt/slides/slide74.xml" ContentType="application/vnd.openxmlformats-officedocument.presentationml.slide+xml"/>
  <Override PartName="/ppt/notesSlides/notesSlide54.xml" ContentType="application/vnd.openxmlformats-officedocument.presentationml.notesSlide+xml"/>
  <Override PartName="/ppt/slides/slide75.xml" ContentType="application/vnd.openxmlformats-officedocument.presentationml.slide+xml"/>
  <Override PartName="/ppt/slides/slide76.xml" ContentType="application/vnd.openxmlformats-officedocument.presentationml.slide+xml"/>
  <Override PartName="/ppt/notesSlides/notesSlide55.xml" ContentType="application/vnd.openxmlformats-officedocument.presentationml.notesSlide+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19.xml" ContentType="application/vnd.openxmlformats-officedocument.presentationml.slideLayout+xml"/>
  <Override PartName="/ppt/slides/slide77.xml" ContentType="application/vnd.openxmlformats-officedocument.presentationml.slide+xml"/>
  <Override PartName="/ppt/notesSlides/notesSlide56.xml" ContentType="application/vnd.openxmlformats-officedocument.presentationml.notesSlide+xml"/>
  <Override PartName="/ppt/slides/slide78.xml" ContentType="application/vnd.openxmlformats-officedocument.presentationml.slide+xml"/>
  <Override PartName="/ppt/notesSlides/notesSlide57.xml" ContentType="application/vnd.openxmlformats-officedocument.presentationml.notesSlide+xml"/>
  <Override PartName="/ppt/slides/slide79.xml" ContentType="application/vnd.openxmlformats-officedocument.presentationml.slide+xml"/>
  <Override PartName="/ppt/notesSlides/notesSlide58.xml" ContentType="application/vnd.openxmlformats-officedocument.presentationml.notes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customXml/item.xml" ContentType="application/inkml+xml"/>
  <Override PartName="/ppt/slides/tags/tag1.xml" ContentType="application/vnd.openxmlformats-officedocument.presentationml.tags+xml"/>
  <Override PartName="/ppt/notesSlides/notesSlide59.xml" ContentType="application/vnd.openxmlformats-officedocument.presentationml.notesSlide+xml"/>
  <Override PartName="/ppt/slides/slide83.xml" ContentType="application/vnd.openxmlformats-officedocument.presentationml.slide+xml"/>
  <Override PartName="/ppt/notesSlides/notesSlide60.xml" ContentType="application/vnd.openxmlformats-officedocument.presentationml.notesSlide+xml"/>
  <Override PartName="/ppt/slides/slide84.xml" ContentType="application/vnd.openxmlformats-officedocument.presentationml.slide+xml"/>
  <Override PartName="/ppt/notesSlides/notesSlide61.xml" ContentType="application/vnd.openxmlformats-officedocument.presentationml.notesSlide+xml"/>
  <Override PartName="/ppt/slides/slide85.xml" ContentType="application/vnd.openxmlformats-officedocument.presentationml.slide+xml"/>
  <Override PartName="/ppt/notesSlides/notesSlide62.xml" ContentType="application/vnd.openxmlformats-officedocument.presentationml.notesSlide+xml"/>
  <Override PartName="/ppt/slides/slide86.xml" ContentType="application/vnd.openxmlformats-officedocument.presentationml.slide+xml"/>
  <Override PartName="/ppt/slides/slide87.xml" ContentType="application/vnd.openxmlformats-officedocument.presentationml.slide+xml"/>
  <Override PartName="/ppt/notesSlides/notesSlide63.xml" ContentType="application/vnd.openxmlformats-officedocument.presentationml.notesSlide+xml"/>
  <Override PartName="/ppt/slides/slide88.xml" ContentType="application/vnd.openxmlformats-officedocument.presentationml.slide+xml"/>
  <Override PartName="/ppt/notesSlides/notesSlide64.xml" ContentType="application/vnd.openxmlformats-officedocument.presentationml.notes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Slides/notesSlide65.xml" ContentType="application/vnd.openxmlformats-officedocument.presentationml.notesSlide+xml"/>
  <Override PartName="/ppt/slides/slide94.xml" ContentType="application/vnd.openxmlformats-officedocument.presentationml.slide+xml"/>
  <Override PartName="/ppt/notesSlides/notesSlide66.xml" ContentType="application/vnd.openxmlformats-officedocument.presentationml.notes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Slides/notesSlide67.xml" ContentType="application/vnd.openxmlformats-officedocument.presentationml.notesSlide+xml"/>
  <Override PartName="/ppt/slides/slide101.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e690d9496186407c" /><Relationship Type="http://schemas.openxmlformats.org/package/2006/relationships/metadata/core-properties" Target="/docProps/core.xml" Id="R1d89d52e9e7f4945" /><Relationship Type="http://schemas.openxmlformats.org/officeDocument/2006/relationships/extended-properties" Target="/docProps/app.xml" Id="R055ec20a04874437"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43921cfe94524c11"/>
    <p:sldMasterId id="2147483659" r:id="Rbfcb47e6546340e5"/>
    <p:sldMasterId id="2147483668" r:id="R5b52b3a6544e477e"/>
  </p:sldMasterIdLst>
  <p:notesMasterIdLst>
    <p:notesMasterId r:id="R0fc65c3f5ea94dc5"/>
  </p:notesMasterIdLst>
  <p:sldIdLst>
    <p:sldId id="256" r:id="R881182493ca74e4d"/>
    <p:sldId id="257" r:id="Rce6ec613b0d3411e"/>
    <p:sldId id="258" r:id="R5a010a90028748be"/>
    <p:sldId id="259" r:id="Ra97a362c84934b6a"/>
    <p:sldId id="260" r:id="Ra4ceed8368394395"/>
    <p:sldId id="261" r:id="R12a0bec20bcf46c6"/>
    <p:sldId id="262" r:id="Rf839c11e57c0419e"/>
    <p:sldId id="263" r:id="Ra78fae64d4e4492d"/>
    <p:sldId id="264" r:id="Rdf09d38ca63448a4"/>
    <p:sldId id="265" r:id="R5f597c54cd0e4cca"/>
    <p:sldId id="266" r:id="Rb06327eaa5e74cf6"/>
    <p:sldId id="267" r:id="Ra726a680e33b486d"/>
    <p:sldId id="268" r:id="R5aa2fef7ce8b4c26"/>
    <p:sldId id="269" r:id="Rb4dd69a53054413f"/>
    <p:sldId id="270" r:id="Rca9fad33df16483a"/>
    <p:sldId id="271" r:id="Rb409bded0cbb4b5d"/>
    <p:sldId id="272" r:id="R1fc3f06c98044095"/>
    <p:sldId id="273" r:id="R6543f7a5d06b4dab"/>
    <p:sldId id="274" r:id="R21d8ad22484348de"/>
    <p:sldId id="275" r:id="R0b967d0a5b474f62"/>
    <p:sldId id="276" r:id="R0ff0e8282c8f4bb9"/>
    <p:sldId id="277" r:id="R3f4bc1091e1345b4"/>
    <p:sldId id="278" r:id="R36747376e7964c0f"/>
    <p:sldId id="279" r:id="Rf2a35cf7a00e4232"/>
    <p:sldId id="280" r:id="R6a3492dc271c44d8"/>
    <p:sldId id="281" r:id="Rb2dfe684e85143bc"/>
    <p:sldId id="282" r:id="Rd216bba2e5844b71"/>
    <p:sldId id="283" r:id="Rc1106363fbcd49e4"/>
    <p:sldId id="284" r:id="R455757a93ae941ff"/>
    <p:sldId id="285" r:id="R83bc37751dff464d"/>
    <p:sldId id="286" r:id="Rf38e2610d6244051"/>
    <p:sldId id="287" r:id="Rdab12f6b07324709"/>
    <p:sldId id="288" r:id="R8473cb5cbd364fe8"/>
    <p:sldId id="289" r:id="R19210556e9f8401b"/>
    <p:sldId id="290" r:id="Re6a3c6ed4e0e49fe"/>
    <p:sldId id="291" r:id="Re302362c72844020"/>
    <p:sldId id="292" r:id="R0d3fc3700c7e4069"/>
    <p:sldId id="293" r:id="R859ea22a058b4b32"/>
    <p:sldId id="294" r:id="R4ac79560de624000"/>
    <p:sldId id="295" r:id="R68a8dcda389d4044"/>
    <p:sldId id="296" r:id="Re184d37139074b78"/>
    <p:sldId id="297" r:id="Ra86c30ddeed245fd"/>
    <p:sldId id="298" r:id="Rf72022ed38d74148"/>
    <p:sldId id="299" r:id="R0d2b73df17c54533"/>
    <p:sldId id="300" r:id="Ra982220f6d0d47b1"/>
    <p:sldId id="301" r:id="R44e8f220119e4cd8"/>
    <p:sldId id="302" r:id="Rc101516d2a7046e5"/>
    <p:sldId id="303" r:id="R3bba3c1d707c4245"/>
    <p:sldId id="304" r:id="R3aed58c31bbb4640"/>
    <p:sldId id="305" r:id="R3af980faaec44ead"/>
    <p:sldId id="306" r:id="Re75b2b059b23490c"/>
    <p:sldId id="307" r:id="Rd0759e2730a74426"/>
    <p:sldId id="308" r:id="Rd8ebf1d1c74f491f"/>
    <p:sldId id="309" r:id="R8b487564c2e94ca3"/>
    <p:sldId id="310" r:id="R3bef6044d24b4ce4"/>
    <p:sldId id="311" r:id="Rb1f9af4453fa4c80"/>
    <p:sldId id="312" r:id="R6f7c51e8698e4084"/>
    <p:sldId id="313" r:id="R3ef728a548144f79"/>
    <p:sldId id="314" r:id="Rf485a0f391644e2a"/>
    <p:sldId id="315" r:id="R3f4f8cb3f5854c40"/>
    <p:sldId id="316" r:id="R66391fe4fe374b6b"/>
    <p:sldId id="317" r:id="R0a578027f5a347f7"/>
    <p:sldId id="318" r:id="R1cdcbc675d3548fa"/>
    <p:sldId id="319" r:id="R0eac2788a31d4b3a"/>
    <p:sldId id="320" r:id="R418fc06aeb174aad"/>
    <p:sldId id="321" r:id="R254aa97780414ebf"/>
    <p:sldId id="322" r:id="Rda485b37f5f54642"/>
    <p:sldId id="323" r:id="R4971fc4bc47647c6"/>
    <p:sldId id="324" r:id="R215ec8a916d04680"/>
    <p:sldId id="325" r:id="Rae7347f75a03419c"/>
    <p:sldId id="326" r:id="R570a39a9ce6841c6"/>
    <p:sldId id="327" r:id="R223bf98236ca4b4a"/>
    <p:sldId id="328" r:id="R062f0adb68924f7d"/>
    <p:sldId id="329" r:id="R2190479dce9644e1"/>
    <p:sldId id="330" r:id="R268317a1fbb14695"/>
    <p:sldId id="331" r:id="Rd725a5ca0b134fdd"/>
    <p:sldId id="332" r:id="Re6ee1f35a4114a2b"/>
    <p:sldId id="333" r:id="Re27c4471662c4104"/>
    <p:sldId id="334" r:id="R78c2490df0644251"/>
    <p:sldId id="335" r:id="Raf9caeb9f87d4246"/>
    <p:sldId id="336" r:id="Ra36ca0cabf2648c8"/>
    <p:sldId id="337" r:id="R8f77e792a3d74661"/>
    <p:sldId id="338" r:id="Rfbd1d55f79194b42"/>
    <p:sldId id="339" r:id="R9afc4dd51ff84edb"/>
    <p:sldId id="340" r:id="Rdc467f3a32494e18"/>
    <p:sldId id="341" r:id="Rba09bdb91e0a4c1e"/>
    <p:sldId id="342" r:id="Rceae4e376e494539"/>
    <p:sldId id="343" r:id="R06fb7c826c424737"/>
    <p:sldId id="344" r:id="R33bd9ab47e4947c2"/>
    <p:sldId id="345" r:id="R05cfb7efaa494d18"/>
    <p:sldId id="346" r:id="R1f0345017c304950"/>
    <p:sldId id="347" r:id="R3547a1cdae524edf"/>
    <p:sldId id="348" r:id="R8c673c10bca74121"/>
    <p:sldId id="349" r:id="R8c0a3eb2f5694668"/>
    <p:sldId id="350" r:id="R3209331469b443e1"/>
    <p:sldId id="351" r:id="R335786e85dbf46b0"/>
    <p:sldId id="352" r:id="R95a337933c834771"/>
    <p:sldId id="353" r:id="Rbd7a96d545504900"/>
    <p:sldId id="354" r:id="R1ab7f591bd0a4929"/>
    <p:sldId id="355" r:id="Raa0bbe093f9e48dd"/>
    <p:sldId id="356" r:id="R185ae7d3068646bc"/>
  </p:sldIdLst>
  <p:sldSz cx="14630400" cy="8229600"/>
  <p:notesSz cx="8229600" cy="1463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2009" autoAdjust="0"/>
  </p:normalViewPr>
  <p:slideViewPr>
    <p:cSldViewPr snapToGrid="0" snapToObjects="1">
      <p:cViewPr varScale="1">
        <p:scale>
          <a:sx n="46" d="100"/>
          <a:sy n="46" d="100"/>
        </p:scale>
        <p:origin x="244" y="52"/>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0fc65c3f5ea94dc5" /><Relationship Type="http://schemas.openxmlformats.org/officeDocument/2006/relationships/presProps" Target="/ppt/presProps.xml" Id="Rb1e239e697b245e4" /><Relationship Type="http://schemas.openxmlformats.org/officeDocument/2006/relationships/viewProps" Target="/ppt/viewProps.xml" Id="Re73a2021645346c0" /><Relationship Type="http://schemas.openxmlformats.org/officeDocument/2006/relationships/slideMaster" Target="/ppt/slideMasters/slideMaster1.xml" Id="R43921cfe94524c11" /><Relationship Type="http://schemas.openxmlformats.org/officeDocument/2006/relationships/theme" Target="/ppt/slideMasters/theme/theme2.xml" Id="Re1ad634038b04cf1" /><Relationship Type="http://schemas.openxmlformats.org/officeDocument/2006/relationships/slideMaster" Target="/ppt/slideMasters/slideMaster2.xml" Id="Rbfcb47e6546340e5" /><Relationship Type="http://schemas.openxmlformats.org/officeDocument/2006/relationships/slide" Target="/ppt/slides/slide1.xml" Id="R881182493ca74e4d" /><Relationship Type="http://schemas.openxmlformats.org/officeDocument/2006/relationships/slide" Target="/ppt/slides/slide2.xml" Id="Rce6ec613b0d3411e" /><Relationship Type="http://schemas.openxmlformats.org/officeDocument/2006/relationships/slide" Target="/ppt/slides/slide3.xml" Id="R5a010a90028748be" /><Relationship Type="http://schemas.openxmlformats.org/officeDocument/2006/relationships/slide" Target="/ppt/slides/slide4.xml" Id="Ra97a362c84934b6a" /><Relationship Type="http://schemas.openxmlformats.org/officeDocument/2006/relationships/slide" Target="/ppt/slides/slide5.xml" Id="Ra4ceed8368394395" /><Relationship Type="http://schemas.openxmlformats.org/officeDocument/2006/relationships/slide" Target="/ppt/slides/slide6.xml" Id="R12a0bec20bcf46c6" /><Relationship Type="http://schemas.openxmlformats.org/officeDocument/2006/relationships/slide" Target="/ppt/slides/slide7.xml" Id="Rf839c11e57c0419e" /><Relationship Type="http://schemas.openxmlformats.org/officeDocument/2006/relationships/slide" Target="/ppt/slides/slide8.xml" Id="Ra78fae64d4e4492d" /><Relationship Type="http://schemas.openxmlformats.org/officeDocument/2006/relationships/slide" Target="/ppt/slides/slide9.xml" Id="Rdf09d38ca63448a4" /><Relationship Type="http://schemas.openxmlformats.org/officeDocument/2006/relationships/slide" Target="/ppt/slides/slide10.xml" Id="R5f597c54cd0e4cca" /><Relationship Type="http://schemas.openxmlformats.org/officeDocument/2006/relationships/slide" Target="/ppt/slides/slide11.xml" Id="Rb06327eaa5e74cf6" /><Relationship Type="http://schemas.openxmlformats.org/officeDocument/2006/relationships/slide" Target="/ppt/slides/slide12.xml" Id="Ra726a680e33b486d" /><Relationship Type="http://schemas.openxmlformats.org/officeDocument/2006/relationships/slide" Target="/ppt/slides/slide13.xml" Id="R5aa2fef7ce8b4c26" /><Relationship Type="http://schemas.openxmlformats.org/officeDocument/2006/relationships/slide" Target="/ppt/slides/slide14.xml" Id="Rb4dd69a53054413f" /><Relationship Type="http://schemas.openxmlformats.org/officeDocument/2006/relationships/slide" Target="/ppt/slides/slide15.xml" Id="Rca9fad33df16483a" /><Relationship Type="http://schemas.openxmlformats.org/officeDocument/2006/relationships/slide" Target="/ppt/slides/slide16.xml" Id="Rb409bded0cbb4b5d" /><Relationship Type="http://schemas.openxmlformats.org/officeDocument/2006/relationships/slide" Target="/ppt/slides/slide17.xml" Id="R1fc3f06c98044095" /><Relationship Type="http://schemas.openxmlformats.org/officeDocument/2006/relationships/slide" Target="/ppt/slides/slide18.xml" Id="R6543f7a5d06b4dab" /><Relationship Type="http://schemas.openxmlformats.org/officeDocument/2006/relationships/slide" Target="/ppt/slides/slide19.xml" Id="R21d8ad22484348de" /><Relationship Type="http://schemas.openxmlformats.org/officeDocument/2006/relationships/slide" Target="/ppt/slides/slide20.xml" Id="R0b967d0a5b474f62" /><Relationship Type="http://schemas.openxmlformats.org/officeDocument/2006/relationships/slide" Target="/ppt/slides/slide21.xml" Id="R0ff0e8282c8f4bb9" /><Relationship Type="http://schemas.openxmlformats.org/officeDocument/2006/relationships/slide" Target="/ppt/slides/slide22.xml" Id="R3f4bc1091e1345b4" /><Relationship Type="http://schemas.openxmlformats.org/officeDocument/2006/relationships/slide" Target="/ppt/slides/slide23.xml" Id="R36747376e7964c0f" /><Relationship Type="http://schemas.openxmlformats.org/officeDocument/2006/relationships/slide" Target="/ppt/slides/slide24.xml" Id="Rf2a35cf7a00e4232" /><Relationship Type="http://schemas.openxmlformats.org/officeDocument/2006/relationships/slide" Target="/ppt/slides/slide25.xml" Id="R6a3492dc271c44d8" /><Relationship Type="http://schemas.openxmlformats.org/officeDocument/2006/relationships/slide" Target="/ppt/slides/slide26.xml" Id="Rb2dfe684e85143bc" /><Relationship Type="http://schemas.openxmlformats.org/officeDocument/2006/relationships/slide" Target="/ppt/slides/slide27.xml" Id="Rd216bba2e5844b71" /><Relationship Type="http://schemas.openxmlformats.org/officeDocument/2006/relationships/slide" Target="/ppt/slides/slide28.xml" Id="Rc1106363fbcd49e4" /><Relationship Type="http://schemas.openxmlformats.org/officeDocument/2006/relationships/slide" Target="/ppt/slides/slide29.xml" Id="R455757a93ae941ff" /><Relationship Type="http://schemas.openxmlformats.org/officeDocument/2006/relationships/slide" Target="/ppt/slides/slide30.xml" Id="R83bc37751dff464d" /><Relationship Type="http://schemas.openxmlformats.org/officeDocument/2006/relationships/slide" Target="/ppt/slides/slide31.xml" Id="Rf38e2610d6244051" /><Relationship Type="http://schemas.openxmlformats.org/officeDocument/2006/relationships/slide" Target="/ppt/slides/slide32.xml" Id="Rdab12f6b07324709" /><Relationship Type="http://schemas.openxmlformats.org/officeDocument/2006/relationships/slide" Target="/ppt/slides/slide33.xml" Id="R8473cb5cbd364fe8" /><Relationship Type="http://schemas.openxmlformats.org/officeDocument/2006/relationships/slide" Target="/ppt/slides/slide34.xml" Id="R19210556e9f8401b" /><Relationship Type="http://schemas.openxmlformats.org/officeDocument/2006/relationships/slide" Target="/ppt/slides/slide35.xml" Id="Re6a3c6ed4e0e49fe" /><Relationship Type="http://schemas.openxmlformats.org/officeDocument/2006/relationships/slide" Target="/ppt/slides/slide36.xml" Id="Re302362c72844020" /><Relationship Type="http://schemas.openxmlformats.org/officeDocument/2006/relationships/slide" Target="/ppt/slides/slide37.xml" Id="R0d3fc3700c7e4069" /><Relationship Type="http://schemas.openxmlformats.org/officeDocument/2006/relationships/slide" Target="/ppt/slides/slide38.xml" Id="R859ea22a058b4b32" /><Relationship Type="http://schemas.openxmlformats.org/officeDocument/2006/relationships/slide" Target="/ppt/slides/slide39.xml" Id="R4ac79560de624000" /><Relationship Type="http://schemas.openxmlformats.org/officeDocument/2006/relationships/slide" Target="/ppt/slides/slide40.xml" Id="R68a8dcda389d4044" /><Relationship Type="http://schemas.openxmlformats.org/officeDocument/2006/relationships/slide" Target="/ppt/slides/slide41.xml" Id="Re184d37139074b78" /><Relationship Type="http://schemas.openxmlformats.org/officeDocument/2006/relationships/slide" Target="/ppt/slides/slide42.xml" Id="Ra86c30ddeed245fd" /><Relationship Type="http://schemas.openxmlformats.org/officeDocument/2006/relationships/slide" Target="/ppt/slides/slide43.xml" Id="Rf72022ed38d74148" /><Relationship Type="http://schemas.openxmlformats.org/officeDocument/2006/relationships/slide" Target="/ppt/slides/slide44.xml" Id="R0d2b73df17c54533" /><Relationship Type="http://schemas.openxmlformats.org/officeDocument/2006/relationships/slide" Target="/ppt/slides/slide45.xml" Id="Ra982220f6d0d47b1" /><Relationship Type="http://schemas.openxmlformats.org/officeDocument/2006/relationships/slide" Target="/ppt/slides/slide46.xml" Id="R44e8f220119e4cd8" /><Relationship Type="http://schemas.openxmlformats.org/officeDocument/2006/relationships/slide" Target="/ppt/slides/slide47.xml" Id="Rc101516d2a7046e5" /><Relationship Type="http://schemas.openxmlformats.org/officeDocument/2006/relationships/slide" Target="/ppt/slides/slide48.xml" Id="R3bba3c1d707c4245" /><Relationship Type="http://schemas.openxmlformats.org/officeDocument/2006/relationships/slide" Target="/ppt/slides/slide49.xml" Id="R3aed58c31bbb4640" /><Relationship Type="http://schemas.openxmlformats.org/officeDocument/2006/relationships/slide" Target="/ppt/slides/slide50.xml" Id="R3af980faaec44ead" /><Relationship Type="http://schemas.openxmlformats.org/officeDocument/2006/relationships/slide" Target="/ppt/slides/slide51.xml" Id="Re75b2b059b23490c" /><Relationship Type="http://schemas.openxmlformats.org/officeDocument/2006/relationships/slide" Target="/ppt/slides/slide52.xml" Id="Rd0759e2730a74426" /><Relationship Type="http://schemas.openxmlformats.org/officeDocument/2006/relationships/slide" Target="/ppt/slides/slide53.xml" Id="Rd8ebf1d1c74f491f" /><Relationship Type="http://schemas.openxmlformats.org/officeDocument/2006/relationships/slide" Target="/ppt/slides/slide54.xml" Id="R8b487564c2e94ca3" /><Relationship Type="http://schemas.openxmlformats.org/officeDocument/2006/relationships/slide" Target="/ppt/slides/slide55.xml" Id="R3bef6044d24b4ce4" /><Relationship Type="http://schemas.openxmlformats.org/officeDocument/2006/relationships/slide" Target="/ppt/slides/slide56.xml" Id="Rb1f9af4453fa4c80" /><Relationship Type="http://schemas.openxmlformats.org/officeDocument/2006/relationships/slide" Target="/ppt/slides/slide57.xml" Id="R6f7c51e8698e4084" /><Relationship Type="http://schemas.openxmlformats.org/officeDocument/2006/relationships/slide" Target="/ppt/slides/slide58.xml" Id="R3ef728a548144f79" /><Relationship Type="http://schemas.openxmlformats.org/officeDocument/2006/relationships/slide" Target="/ppt/slides/slide59.xml" Id="Rf485a0f391644e2a" /><Relationship Type="http://schemas.openxmlformats.org/officeDocument/2006/relationships/slide" Target="/ppt/slides/slide60.xml" Id="R3f4f8cb3f5854c40" /><Relationship Type="http://schemas.openxmlformats.org/officeDocument/2006/relationships/slide" Target="/ppt/slides/slide61.xml" Id="R66391fe4fe374b6b" /><Relationship Type="http://schemas.openxmlformats.org/officeDocument/2006/relationships/slide" Target="/ppt/slides/slide62.xml" Id="R0a578027f5a347f7" /><Relationship Type="http://schemas.openxmlformats.org/officeDocument/2006/relationships/slide" Target="/ppt/slides/slide63.xml" Id="R1cdcbc675d3548fa" /><Relationship Type="http://schemas.openxmlformats.org/officeDocument/2006/relationships/slide" Target="/ppt/slides/slide64.xml" Id="R0eac2788a31d4b3a" /><Relationship Type="http://schemas.openxmlformats.org/officeDocument/2006/relationships/slide" Target="/ppt/slides/slide65.xml" Id="R418fc06aeb174aad" /><Relationship Type="http://schemas.openxmlformats.org/officeDocument/2006/relationships/slide" Target="/ppt/slides/slide66.xml" Id="R254aa97780414ebf" /><Relationship Type="http://schemas.openxmlformats.org/officeDocument/2006/relationships/slide" Target="/ppt/slides/slide67.xml" Id="Rda485b37f5f54642" /><Relationship Type="http://schemas.openxmlformats.org/officeDocument/2006/relationships/slide" Target="/ppt/slides/slide68.xml" Id="R4971fc4bc47647c6" /><Relationship Type="http://schemas.openxmlformats.org/officeDocument/2006/relationships/slide" Target="/ppt/slides/slide69.xml" Id="R215ec8a916d04680" /><Relationship Type="http://schemas.openxmlformats.org/officeDocument/2006/relationships/slide" Target="/ppt/slides/slide70.xml" Id="Rae7347f75a03419c" /><Relationship Type="http://schemas.openxmlformats.org/officeDocument/2006/relationships/slide" Target="/ppt/slides/slide71.xml" Id="R570a39a9ce6841c6" /><Relationship Type="http://schemas.openxmlformats.org/officeDocument/2006/relationships/slide" Target="/ppt/slides/slide72.xml" Id="R223bf98236ca4b4a" /><Relationship Type="http://schemas.openxmlformats.org/officeDocument/2006/relationships/slide" Target="/ppt/slides/slide73.xml" Id="R062f0adb68924f7d" /><Relationship Type="http://schemas.openxmlformats.org/officeDocument/2006/relationships/slide" Target="/ppt/slides/slide74.xml" Id="R2190479dce9644e1" /><Relationship Type="http://schemas.openxmlformats.org/officeDocument/2006/relationships/slide" Target="/ppt/slides/slide75.xml" Id="R268317a1fbb14695" /><Relationship Type="http://schemas.openxmlformats.org/officeDocument/2006/relationships/slide" Target="/ppt/slides/slide76.xml" Id="Rd725a5ca0b134fdd" /><Relationship Type="http://schemas.openxmlformats.org/officeDocument/2006/relationships/slideMaster" Target="/ppt/slideMasters/slideMaster3.xml" Id="R5b52b3a6544e477e" /><Relationship Type="http://schemas.openxmlformats.org/officeDocument/2006/relationships/slide" Target="/ppt/slides/slide77.xml" Id="Re6ee1f35a4114a2b" /><Relationship Type="http://schemas.openxmlformats.org/officeDocument/2006/relationships/slide" Target="/ppt/slides/slide78.xml" Id="Re27c4471662c4104" /><Relationship Type="http://schemas.openxmlformats.org/officeDocument/2006/relationships/slide" Target="/ppt/slides/slide79.xml" Id="R78c2490df0644251" /><Relationship Type="http://schemas.openxmlformats.org/officeDocument/2006/relationships/slide" Target="/ppt/slides/slide80.xml" Id="Raf9caeb9f87d4246" /><Relationship Type="http://schemas.openxmlformats.org/officeDocument/2006/relationships/slide" Target="/ppt/slides/slide81.xml" Id="Ra36ca0cabf2648c8" /><Relationship Type="http://schemas.openxmlformats.org/officeDocument/2006/relationships/slide" Target="/ppt/slides/slide82.xml" Id="R8f77e792a3d74661" /><Relationship Type="http://schemas.openxmlformats.org/officeDocument/2006/relationships/slide" Target="/ppt/slides/slide83.xml" Id="Rfbd1d55f79194b42" /><Relationship Type="http://schemas.openxmlformats.org/officeDocument/2006/relationships/slide" Target="/ppt/slides/slide84.xml" Id="R9afc4dd51ff84edb" /><Relationship Type="http://schemas.openxmlformats.org/officeDocument/2006/relationships/slide" Target="/ppt/slides/slide85.xml" Id="Rdc467f3a32494e18" /><Relationship Type="http://schemas.openxmlformats.org/officeDocument/2006/relationships/slide" Target="/ppt/slides/slide86.xml" Id="Rba09bdb91e0a4c1e" /><Relationship Type="http://schemas.openxmlformats.org/officeDocument/2006/relationships/slide" Target="/ppt/slides/slide87.xml" Id="Rceae4e376e494539" /><Relationship Type="http://schemas.openxmlformats.org/officeDocument/2006/relationships/slide" Target="/ppt/slides/slide88.xml" Id="R06fb7c826c424737" /><Relationship Type="http://schemas.openxmlformats.org/officeDocument/2006/relationships/slide" Target="/ppt/slides/slide89.xml" Id="R33bd9ab47e4947c2" /><Relationship Type="http://schemas.openxmlformats.org/officeDocument/2006/relationships/slide" Target="/ppt/slides/slide90.xml" Id="R05cfb7efaa494d18" /><Relationship Type="http://schemas.openxmlformats.org/officeDocument/2006/relationships/slide" Target="/ppt/slides/slide91.xml" Id="R1f0345017c304950" /><Relationship Type="http://schemas.openxmlformats.org/officeDocument/2006/relationships/slide" Target="/ppt/slides/slide92.xml" Id="R3547a1cdae524edf" /><Relationship Type="http://schemas.openxmlformats.org/officeDocument/2006/relationships/slide" Target="/ppt/slides/slide93.xml" Id="R8c673c10bca74121" /><Relationship Type="http://schemas.openxmlformats.org/officeDocument/2006/relationships/slide" Target="/ppt/slides/slide94.xml" Id="R8c0a3eb2f5694668" /><Relationship Type="http://schemas.openxmlformats.org/officeDocument/2006/relationships/slide" Target="/ppt/slides/slide95.xml" Id="R3209331469b443e1" /><Relationship Type="http://schemas.openxmlformats.org/officeDocument/2006/relationships/slide" Target="/ppt/slides/slide96.xml" Id="R335786e85dbf46b0" /><Relationship Type="http://schemas.openxmlformats.org/officeDocument/2006/relationships/slide" Target="/ppt/slides/slide97.xml" Id="R95a337933c834771" /><Relationship Type="http://schemas.openxmlformats.org/officeDocument/2006/relationships/slide" Target="/ppt/slides/slide98.xml" Id="Rbd7a96d545504900" /><Relationship Type="http://schemas.openxmlformats.org/officeDocument/2006/relationships/slide" Target="/ppt/slides/slide99.xml" Id="R1ab7f591bd0a4929" /><Relationship Type="http://schemas.openxmlformats.org/officeDocument/2006/relationships/slide" Target="/ppt/slides/slide100.xml" Id="Raa0bbe093f9e48dd" /><Relationship Type="http://schemas.openxmlformats.org/officeDocument/2006/relationships/slide" Target="/ppt/slides/slide101.xml" Id="R185ae7d3068646bc" /></Relationships>
</file>

<file path=ppt/customXml/item.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21-04-10T17:38:40.638Z"/>
    </inkml:context>
    <inkml:brush xml:id="br0">
      <inkml:brushProperty name="width" value="0.06189" units="cm"/>
      <inkml:brushProperty name="height" value="0.0618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0896">
    <iact:property name="dataType"/>
    <iact:actionData xml:id="d0">
      <inkml:trace xmlns:inkml="http://www.w3.org/2003/InkML" xml:id="stk0" contextRef="#ctx0" brushRef="#br0">7 7 0</inkml:trace>
    </iact:actionData>
  </iact:action>
  <iact:action type="add" startTime="40897">
    <iact:property name="dataType"/>
    <iact:actionData xml:id="d1">
      <inkml:trace xmlns:inkml="http://www.w3.org/2003/InkML" xml:id="stk1" contextRef="#ctx0" brushRef="#brinv">0 0 0</inkml:trace>
    </iact:actionData>
  </iact:action>
  <iact:action type="add" startTime="40898">
    <iact:property name="dataType"/>
    <iact:actionData xml:id="d2">
      <inkml:trace xmlns:inkml="http://www.w3.org/2003/InkML" xml:id="stk2" contextRef="#ctx0" brushRef="#brinv">14 14 0</inkml:trace>
    </iact:actionData>
  </iact:action>
</iact:actions>
</file>

<file path=ppt/graphic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data1.xml><?xml version="1.0" encoding="utf-8"?>
<dgm:dataModel xmlns:dsp="http://schemas.microsoft.com/office/drawing/2008/diagram" xmlns:dgm="http://schemas.openxmlformats.org/drawingml/2006/diagram" xmlns:a="http://schemas.openxmlformats.org/drawingml/2006/main">
  <dgm:ptLst>
    <dgm:pt modelId="{820AD29A-A903-4257-9424-51D0018E3241}"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C1EB25F8-F712-4F5A-A25B-C1366B2C2930}">
      <dgm:prSet/>
      <dgm:spPr/>
      <dgm:t>
        <a:bodyPr/>
        <a:lstStyle/>
        <a:p>
          <a:r>
            <a:rPr lang="en-GB"/>
            <a:t>Personalità: sentimenti, pensieri e modelli comportamentali relativamente stabili di una persona.</a:t>
          </a:r>
          <a:endParaRPr lang="en-US"/>
        </a:p>
      </dgm:t>
    </dgm:pt>
    <dgm:pt modelId="{0417AC68-905E-4C74-A867-B4897F94D3BF}" type="parTrans" cxnId="{EC00DCFE-91F7-4EBE-AA10-78222281DA9D}">
      <dgm:prSet/>
      <dgm:spPr/>
      <dgm:t>
        <a:bodyPr/>
        <a:lstStyle/>
        <a:p>
          <a:endParaRPr lang="en-US"/>
        </a:p>
      </dgm:t>
    </dgm:pt>
    <dgm:pt modelId="{8888A2A8-4771-4B57-90AA-51D2EBD59526}" type="sibTrans" cxnId="{EC00DCFE-91F7-4EBE-AA10-78222281DA9D}">
      <dgm:prSet/>
      <dgm:spPr/>
      <dgm:t>
        <a:bodyPr/>
        <a:lstStyle/>
        <a:p>
          <a:endParaRPr lang="en-US"/>
        </a:p>
      </dgm:t>
    </dgm:pt>
    <dgm:pt modelId="{E6A0A8BE-A33B-4D8D-BEBE-6AC75A47ACD8}">
      <dgm:prSet/>
      <dgm:spPr/>
      <dgm:t>
        <a:bodyPr/>
        <a:lstStyle/>
        <a:p>
          <a:r>
            <a:rPr lang="en-GB"/>
            <a:t>OCEANO/ FFM/ Big 5</a:t>
          </a:r>
          <a:br>
            <a:rPr lang="en-GB"/>
          </a:br>
          <a:r>
            <a:rPr lang="en-GB"/>
            <a:t>(Costa &amp; McRae, 1990)</a:t>
          </a:r>
          <a:endParaRPr lang="en-US"/>
        </a:p>
      </dgm:t>
    </dgm:pt>
    <dgm:pt modelId="{50297F58-2862-4E88-BC28-FE1ADF2014C2}" type="parTrans" cxnId="{010D04A2-C2E9-402E-89EC-69911C70D573}">
      <dgm:prSet/>
      <dgm:spPr/>
      <dgm:t>
        <a:bodyPr/>
        <a:lstStyle/>
        <a:p>
          <a:endParaRPr lang="en-US"/>
        </a:p>
      </dgm:t>
    </dgm:pt>
    <dgm:pt modelId="{DD23933C-0FF7-4F67-8B15-9299358FE9C2}" type="sibTrans" cxnId="{010D04A2-C2E9-402E-89EC-69911C70D573}">
      <dgm:prSet/>
      <dgm:spPr/>
      <dgm:t>
        <a:bodyPr/>
        <a:lstStyle/>
        <a:p>
          <a:endParaRPr lang="en-US"/>
        </a:p>
      </dgm:t>
    </dgm:pt>
    <dgm:pt modelId="{C69218D5-9E71-4102-82D3-8C8F426ED8BE}">
      <dgm:prSet/>
      <dgm:spPr/>
      <dgm:t>
        <a:bodyPr/>
        <a:lstStyle/>
        <a:p>
          <a:r>
            <a:rPr lang="en-GB"/>
            <a:t>Le femmine sono più numerose in N &amp; A</a:t>
          </a:r>
          <a:endParaRPr lang="en-US"/>
        </a:p>
      </dgm:t>
    </dgm:pt>
    <dgm:pt modelId="{55AB436D-CE6E-4AE1-873E-E26E947CE964}" type="parTrans" cxnId="{B5FF833B-011E-4B0F-BCC3-51CB4F6E9152}">
      <dgm:prSet/>
      <dgm:spPr/>
      <dgm:t>
        <a:bodyPr/>
        <a:lstStyle/>
        <a:p>
          <a:endParaRPr lang="en-US"/>
        </a:p>
      </dgm:t>
    </dgm:pt>
    <dgm:pt modelId="{70627670-8E09-487D-94A2-C1FCF2B324E9}" type="sibTrans" cxnId="{B5FF833B-011E-4B0F-BCC3-51CB4F6E9152}">
      <dgm:prSet/>
      <dgm:spPr/>
      <dgm:t>
        <a:bodyPr/>
        <a:lstStyle/>
        <a:p>
          <a:endParaRPr lang="en-US"/>
        </a:p>
      </dgm:t>
    </dgm:pt>
    <dgm:pt modelId="{458EE297-B728-4C2E-B8C8-FA6A1167D30C}">
      <dgm:prSet/>
      <dgm:spPr/>
      <dgm:t>
        <a:bodyPr/>
        <a:lstStyle/>
        <a:p>
          <a:r>
            <a:rPr lang="en-GB"/>
            <a:t>Differenze maggiori nelle culture egualitarie</a:t>
          </a:r>
          <a:endParaRPr lang="en-US"/>
        </a:p>
      </dgm:t>
    </dgm:pt>
    <dgm:pt modelId="{7ED89123-79DB-409E-83A2-1D5D2259115D}" type="parTrans" cxnId="{C9FA6E4F-2E93-45E0-BCD0-671B4B0F62F4}">
      <dgm:prSet/>
      <dgm:spPr/>
      <dgm:t>
        <a:bodyPr/>
        <a:lstStyle/>
        <a:p>
          <a:endParaRPr lang="en-US"/>
        </a:p>
      </dgm:t>
    </dgm:pt>
    <dgm:pt modelId="{6B247874-28B9-43B0-8CC6-103C9B1C6A24}" type="sibTrans" cxnId="{C9FA6E4F-2E93-45E0-BCD0-671B4B0F62F4}">
      <dgm:prSet/>
      <dgm:spPr/>
      <dgm:t>
        <a:bodyPr/>
        <a:lstStyle/>
        <a:p>
          <a:endParaRPr lang="en-US"/>
        </a:p>
      </dgm:t>
    </dgm:pt>
    <dgm:pt modelId="{9F64CF79-75DE-459B-946D-38B8BCF78213}" type="pres">
      <dgm:prSet presAssocID="{820AD29A-A903-4257-9424-51D0018E3241}" presName="diagram" presStyleCnt="0">
        <dgm:presLayoutVars>
          <dgm:dir/>
          <dgm:resizeHandles val="exact"/>
        </dgm:presLayoutVars>
      </dgm:prSet>
      <dgm:spPr/>
    </dgm:pt>
    <dgm:pt modelId="{7EF7D5D9-2236-460E-A313-8C00A82E59CC}" type="pres">
      <dgm:prSet presAssocID="{C1EB25F8-F712-4F5A-A25B-C1366B2C2930}" presName="arrow" presStyleLbl="node1" presStyleIdx="0" presStyleCnt="4">
        <dgm:presLayoutVars>
          <dgm:bulletEnabled val="1"/>
        </dgm:presLayoutVars>
      </dgm:prSet>
      <dgm:spPr/>
    </dgm:pt>
    <dgm:pt modelId="{60B55E50-124F-4FE7-A93E-9D34DDEFF89C}" type="pres">
      <dgm:prSet presAssocID="{E6A0A8BE-A33B-4D8D-BEBE-6AC75A47ACD8}" presName="arrow" presStyleLbl="node1" presStyleIdx="1" presStyleCnt="4">
        <dgm:presLayoutVars>
          <dgm:bulletEnabled val="1"/>
        </dgm:presLayoutVars>
      </dgm:prSet>
      <dgm:spPr/>
    </dgm:pt>
    <dgm:pt modelId="{3BE7079A-CE04-4A33-A6C0-9BA3B4137D53}" type="pres">
      <dgm:prSet presAssocID="{C69218D5-9E71-4102-82D3-8C8F426ED8BE}" presName="arrow" presStyleLbl="node1" presStyleIdx="2" presStyleCnt="4">
        <dgm:presLayoutVars>
          <dgm:bulletEnabled val="1"/>
        </dgm:presLayoutVars>
      </dgm:prSet>
      <dgm:spPr/>
    </dgm:pt>
    <dgm:pt modelId="{4F0AED32-15C1-4440-BA02-7408CF3157F1}" type="pres">
      <dgm:prSet presAssocID="{458EE297-B728-4C2E-B8C8-FA6A1167D30C}" presName="arrow" presStyleLbl="node1" presStyleIdx="3" presStyleCnt="4">
        <dgm:presLayoutVars>
          <dgm:bulletEnabled val="1"/>
        </dgm:presLayoutVars>
      </dgm:prSet>
      <dgm:spPr/>
    </dgm:pt>
  </dgm:ptLst>
  <dgm:cxnLst>
    <dgm:cxn modelId="{BC49D603-4115-4655-BD16-666F8EE28E03}" type="presOf" srcId="{820AD29A-A903-4257-9424-51D0018E3241}" destId="{9F64CF79-75DE-459B-946D-38B8BCF78213}" srcOrd="0" destOrd="0" presId="urn:microsoft.com/office/officeart/2005/8/layout/arrow5"/>
    <dgm:cxn modelId="{12F3E115-C80B-4C82-95E3-4042D77A024D}" type="presOf" srcId="{458EE297-B728-4C2E-B8C8-FA6A1167D30C}" destId="{4F0AED32-15C1-4440-BA02-7408CF3157F1}" srcOrd="0" destOrd="0" presId="urn:microsoft.com/office/officeart/2005/8/layout/arrow5"/>
    <dgm:cxn modelId="{B5FF833B-011E-4B0F-BCC3-51CB4F6E9152}" srcId="{820AD29A-A903-4257-9424-51D0018E3241}" destId="{C69218D5-9E71-4102-82D3-8C8F426ED8BE}" srcOrd="2" destOrd="0" parTransId="{55AB436D-CE6E-4AE1-873E-E26E947CE964}" sibTransId="{70627670-8E09-487D-94A2-C1FCF2B324E9}"/>
    <dgm:cxn modelId="{15573665-EFBC-447C-B5CA-7E880871BD85}" type="presOf" srcId="{C1EB25F8-F712-4F5A-A25B-C1366B2C2930}" destId="{7EF7D5D9-2236-460E-A313-8C00A82E59CC}" srcOrd="0" destOrd="0" presId="urn:microsoft.com/office/officeart/2005/8/layout/arrow5"/>
    <dgm:cxn modelId="{C9FA6E4F-2E93-45E0-BCD0-671B4B0F62F4}" srcId="{820AD29A-A903-4257-9424-51D0018E3241}" destId="{458EE297-B728-4C2E-B8C8-FA6A1167D30C}" srcOrd="3" destOrd="0" parTransId="{7ED89123-79DB-409E-83A2-1D5D2259115D}" sibTransId="{6B247874-28B9-43B0-8CC6-103C9B1C6A24}"/>
    <dgm:cxn modelId="{32C00A87-B310-480F-8FEC-3BAD6EA3C0DC}" type="presOf" srcId="{C69218D5-9E71-4102-82D3-8C8F426ED8BE}" destId="{3BE7079A-CE04-4A33-A6C0-9BA3B4137D53}" srcOrd="0" destOrd="0" presId="urn:microsoft.com/office/officeart/2005/8/layout/arrow5"/>
    <dgm:cxn modelId="{010D04A2-C2E9-402E-89EC-69911C70D573}" srcId="{820AD29A-A903-4257-9424-51D0018E3241}" destId="{E6A0A8BE-A33B-4D8D-BEBE-6AC75A47ACD8}" srcOrd="1" destOrd="0" parTransId="{50297F58-2862-4E88-BC28-FE1ADF2014C2}" sibTransId="{DD23933C-0FF7-4F67-8B15-9299358FE9C2}"/>
    <dgm:cxn modelId="{6FD4C0F0-519C-4341-AD41-C52C44173387}" type="presOf" srcId="{E6A0A8BE-A33B-4D8D-BEBE-6AC75A47ACD8}" destId="{60B55E50-124F-4FE7-A93E-9D34DDEFF89C}" srcOrd="0" destOrd="0" presId="urn:microsoft.com/office/officeart/2005/8/layout/arrow5"/>
    <dgm:cxn modelId="{EC00DCFE-91F7-4EBE-AA10-78222281DA9D}" srcId="{820AD29A-A903-4257-9424-51D0018E3241}" destId="{C1EB25F8-F712-4F5A-A25B-C1366B2C2930}" srcOrd="0" destOrd="0" parTransId="{0417AC68-905E-4C74-A867-B4897F94D3BF}" sibTransId="{8888A2A8-4771-4B57-90AA-51D2EBD59526}"/>
    <dgm:cxn modelId="{8CD41DCA-8BF8-423B-B338-14FAB0CAD2BE}" type="presParOf" srcId="{9F64CF79-75DE-459B-946D-38B8BCF78213}" destId="{7EF7D5D9-2236-460E-A313-8C00A82E59CC}" srcOrd="0" destOrd="0" presId="urn:microsoft.com/office/officeart/2005/8/layout/arrow5"/>
    <dgm:cxn modelId="{1D459407-99B2-45CD-994D-6137FED1BF84}" type="presParOf" srcId="{9F64CF79-75DE-459B-946D-38B8BCF78213}" destId="{60B55E50-124F-4FE7-A93E-9D34DDEFF89C}" srcOrd="1" destOrd="0" presId="urn:microsoft.com/office/officeart/2005/8/layout/arrow5"/>
    <dgm:cxn modelId="{69D30935-DAE6-42C6-88E8-1F292E8D55BE}" type="presParOf" srcId="{9F64CF79-75DE-459B-946D-38B8BCF78213}" destId="{3BE7079A-CE04-4A33-A6C0-9BA3B4137D53}" srcOrd="2" destOrd="0" presId="urn:microsoft.com/office/officeart/2005/8/layout/arrow5"/>
    <dgm:cxn modelId="{AEE444AA-D41C-47E2-8346-A5CB8A7C2071}" type="presParOf" srcId="{9F64CF79-75DE-459B-946D-38B8BCF78213}" destId="{4F0AED32-15C1-4440-BA02-7408CF3157F1}" srcOrd="3"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graphic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graphic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notesMasters/theme/theme1.xml" Id="Rf635ebb6a61f447e" /></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778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Slides/_rels/notesSlide1.xml.rels>&#65279;<?xml version="1.0" encoding="utf-8"?><Relationships xmlns="http://schemas.openxmlformats.org/package/2006/relationships"><Relationship Type="http://schemas.openxmlformats.org/officeDocument/2006/relationships/slide" Target="/ppt/slides/slide1.xml" Id="R20e62d2f3eba4e67" /><Relationship Type="http://schemas.openxmlformats.org/officeDocument/2006/relationships/notesMaster" Target="/ppt/notesMasters/notesMaster1.xml" Id="Rf4bc24bd3ebe435a" /></Relationships>
</file>

<file path=ppt/notesSlides/_rels/notesSlide10.xml.rels>&#65279;<?xml version="1.0" encoding="utf-8"?><Relationships xmlns="http://schemas.openxmlformats.org/package/2006/relationships"><Relationship Type="http://schemas.openxmlformats.org/officeDocument/2006/relationships/slide" Target="/ppt/slides/slide18.xml" Id="R40a5268e6c8b4d3f" /><Relationship Type="http://schemas.openxmlformats.org/officeDocument/2006/relationships/notesMaster" Target="/ppt/notesMasters/notesMaster1.xml" Id="R5d4eec78e29c4818" /></Relationships>
</file>

<file path=ppt/notesSlides/_rels/notesSlide11.xml.rels>&#65279;<?xml version="1.0" encoding="utf-8"?><Relationships xmlns="http://schemas.openxmlformats.org/package/2006/relationships"><Relationship Type="http://schemas.openxmlformats.org/officeDocument/2006/relationships/slide" Target="/ppt/slides/slide19.xml" Id="R110cd19f6f7e460a" /><Relationship Type="http://schemas.openxmlformats.org/officeDocument/2006/relationships/notesMaster" Target="/ppt/notesMasters/notesMaster1.xml" Id="Rc738d9cb5a844557" /></Relationships>
</file>

<file path=ppt/notesSlides/_rels/notesSlide12.xml.rels>&#65279;<?xml version="1.0" encoding="utf-8"?><Relationships xmlns="http://schemas.openxmlformats.org/package/2006/relationships"><Relationship Type="http://schemas.openxmlformats.org/officeDocument/2006/relationships/slide" Target="/ppt/slides/slide20.xml" Id="Re08d18a9bed04d34" /><Relationship Type="http://schemas.openxmlformats.org/officeDocument/2006/relationships/notesMaster" Target="/ppt/notesMasters/notesMaster1.xml" Id="R267b6152bb1a4393" /></Relationships>
</file>

<file path=ppt/notesSlides/_rels/notesSlide13.xml.rels>&#65279;<?xml version="1.0" encoding="utf-8"?><Relationships xmlns="http://schemas.openxmlformats.org/package/2006/relationships"><Relationship Type="http://schemas.openxmlformats.org/officeDocument/2006/relationships/slide" Target="/ppt/slides/slide23.xml" Id="Rc68ba84f5ec84aa8" /><Relationship Type="http://schemas.openxmlformats.org/officeDocument/2006/relationships/notesMaster" Target="/ppt/notesMasters/notesMaster1.xml" Id="R025b0dbe5800447e" /></Relationships>
</file>

<file path=ppt/notesSlides/_rels/notesSlide14.xml.rels>&#65279;<?xml version="1.0" encoding="utf-8"?><Relationships xmlns="http://schemas.openxmlformats.org/package/2006/relationships"><Relationship Type="http://schemas.openxmlformats.org/officeDocument/2006/relationships/slide" Target="/ppt/slides/slide25.xml" Id="R02c5868634c64e91" /><Relationship Type="http://schemas.openxmlformats.org/officeDocument/2006/relationships/notesMaster" Target="/ppt/notesMasters/notesMaster1.xml" Id="R79171058643f4697" /></Relationships>
</file>

<file path=ppt/notesSlides/_rels/notesSlide15.xml.rels>&#65279;<?xml version="1.0" encoding="utf-8"?><Relationships xmlns="http://schemas.openxmlformats.org/package/2006/relationships"><Relationship Type="http://schemas.openxmlformats.org/officeDocument/2006/relationships/slide" Target="/ppt/slides/slide26.xml" Id="R3a818d8b54a9492f" /><Relationship Type="http://schemas.openxmlformats.org/officeDocument/2006/relationships/notesMaster" Target="/ppt/notesMasters/notesMaster1.xml" Id="Re179c90f488c4cfc" /></Relationships>
</file>

<file path=ppt/notesSlides/_rels/notesSlide16.xml.rels>&#65279;<?xml version="1.0" encoding="utf-8"?><Relationships xmlns="http://schemas.openxmlformats.org/package/2006/relationships"><Relationship Type="http://schemas.openxmlformats.org/officeDocument/2006/relationships/slide" Target="/ppt/slides/slide27.xml" Id="R0109d080f36941b7" /><Relationship Type="http://schemas.openxmlformats.org/officeDocument/2006/relationships/notesMaster" Target="/ppt/notesMasters/notesMaster1.xml" Id="Rfc3252aae286480c" /></Relationships>
</file>

<file path=ppt/notesSlides/_rels/notesSlide17.xml.rels>&#65279;<?xml version="1.0" encoding="utf-8"?><Relationships xmlns="http://schemas.openxmlformats.org/package/2006/relationships"><Relationship Type="http://schemas.openxmlformats.org/officeDocument/2006/relationships/slide" Target="/ppt/slides/slide28.xml" Id="Rd9c7d59516d94caa" /><Relationship Type="http://schemas.openxmlformats.org/officeDocument/2006/relationships/notesMaster" Target="/ppt/notesMasters/notesMaster1.xml" Id="R3c0526479cb64a73" /></Relationships>
</file>

<file path=ppt/notesSlides/_rels/notesSlide18.xml.rels>&#65279;<?xml version="1.0" encoding="utf-8"?><Relationships xmlns="http://schemas.openxmlformats.org/package/2006/relationships"><Relationship Type="http://schemas.openxmlformats.org/officeDocument/2006/relationships/slide" Target="/ppt/slides/slide30.xml" Id="Rdfc096c8d8dd44f0" /><Relationship Type="http://schemas.openxmlformats.org/officeDocument/2006/relationships/notesMaster" Target="/ppt/notesMasters/notesMaster1.xml" Id="Rc3506db8873c42b5" /></Relationships>
</file>

<file path=ppt/notesSlides/_rels/notesSlide19.xml.rels>&#65279;<?xml version="1.0" encoding="utf-8"?><Relationships xmlns="http://schemas.openxmlformats.org/package/2006/relationships"><Relationship Type="http://schemas.openxmlformats.org/officeDocument/2006/relationships/slide" Target="/ppt/slides/slide31.xml" Id="Rce7b36d56f184e10" /><Relationship Type="http://schemas.openxmlformats.org/officeDocument/2006/relationships/notesMaster" Target="/ppt/notesMasters/notesMaster1.xml" Id="R63c6c58c7b9a4388" /></Relationships>
</file>

<file path=ppt/notesSlides/_rels/notesSlide2.xml.rels>&#65279;<?xml version="1.0" encoding="utf-8"?><Relationships xmlns="http://schemas.openxmlformats.org/package/2006/relationships"><Relationship Type="http://schemas.openxmlformats.org/officeDocument/2006/relationships/slide" Target="/ppt/slides/slide2.xml" Id="Rf5817a3fec2b45ab" /><Relationship Type="http://schemas.openxmlformats.org/officeDocument/2006/relationships/notesMaster" Target="/ppt/notesMasters/notesMaster1.xml" Id="R541bb7937c174c09" /></Relationships>
</file>

<file path=ppt/notesSlides/_rels/notesSlide20.xml.rels>&#65279;<?xml version="1.0" encoding="utf-8"?><Relationships xmlns="http://schemas.openxmlformats.org/package/2006/relationships"><Relationship Type="http://schemas.openxmlformats.org/officeDocument/2006/relationships/slide" Target="/ppt/slides/slide33.xml" Id="R4d7e46c6c06d4686" /><Relationship Type="http://schemas.openxmlformats.org/officeDocument/2006/relationships/notesMaster" Target="/ppt/notesMasters/notesMaster1.xml" Id="R569653fde46d45f3" /></Relationships>
</file>

<file path=ppt/notesSlides/_rels/notesSlide21.xml.rels>&#65279;<?xml version="1.0" encoding="utf-8"?><Relationships xmlns="http://schemas.openxmlformats.org/package/2006/relationships"><Relationship Type="http://schemas.openxmlformats.org/officeDocument/2006/relationships/slide" Target="/ppt/slides/slide34.xml" Id="R559f6795d6634fcd" /><Relationship Type="http://schemas.openxmlformats.org/officeDocument/2006/relationships/notesMaster" Target="/ppt/notesMasters/notesMaster1.xml" Id="R5558ce2a3e0140cc" /></Relationships>
</file>

<file path=ppt/notesSlides/_rels/notesSlide22.xml.rels>&#65279;<?xml version="1.0" encoding="utf-8"?><Relationships xmlns="http://schemas.openxmlformats.org/package/2006/relationships"><Relationship Type="http://schemas.openxmlformats.org/officeDocument/2006/relationships/slide" Target="/ppt/slides/slide35.xml" Id="R5a6fe603cf764b59" /><Relationship Type="http://schemas.openxmlformats.org/officeDocument/2006/relationships/notesMaster" Target="/ppt/notesMasters/notesMaster1.xml" Id="R8c9e271b08f74e93" /></Relationships>
</file>

<file path=ppt/notesSlides/_rels/notesSlide23.xml.rels>&#65279;<?xml version="1.0" encoding="utf-8"?><Relationships xmlns="http://schemas.openxmlformats.org/package/2006/relationships"><Relationship Type="http://schemas.openxmlformats.org/officeDocument/2006/relationships/slide" Target="/ppt/slides/slide37.xml" Id="Rd0efc08b17e44be6" /><Relationship Type="http://schemas.openxmlformats.org/officeDocument/2006/relationships/notesMaster" Target="/ppt/notesMasters/notesMaster1.xml" Id="R94d94d221d1b4162" /></Relationships>
</file>

<file path=ppt/notesSlides/_rels/notesSlide24.xml.rels>&#65279;<?xml version="1.0" encoding="utf-8"?><Relationships xmlns="http://schemas.openxmlformats.org/package/2006/relationships"><Relationship Type="http://schemas.openxmlformats.org/officeDocument/2006/relationships/slide" Target="/ppt/slides/slide39.xml" Id="R99e6bff7db8e472d" /><Relationship Type="http://schemas.openxmlformats.org/officeDocument/2006/relationships/notesMaster" Target="/ppt/notesMasters/notesMaster1.xml" Id="Ref616aa707f24a40" /></Relationships>
</file>

<file path=ppt/notesSlides/_rels/notesSlide25.xml.rels>&#65279;<?xml version="1.0" encoding="utf-8"?><Relationships xmlns="http://schemas.openxmlformats.org/package/2006/relationships"><Relationship Type="http://schemas.openxmlformats.org/officeDocument/2006/relationships/slide" Target="/ppt/slides/slide40.xml" Id="R5b24232918fb46c0" /><Relationship Type="http://schemas.openxmlformats.org/officeDocument/2006/relationships/notesMaster" Target="/ppt/notesMasters/notesMaster1.xml" Id="R194258892082456e" /></Relationships>
</file>

<file path=ppt/notesSlides/_rels/notesSlide26.xml.rels>&#65279;<?xml version="1.0" encoding="utf-8"?><Relationships xmlns="http://schemas.openxmlformats.org/package/2006/relationships"><Relationship Type="http://schemas.openxmlformats.org/officeDocument/2006/relationships/slide" Target="/ppt/slides/slide41.xml" Id="R6f951e5879e344d4" /><Relationship Type="http://schemas.openxmlformats.org/officeDocument/2006/relationships/notesMaster" Target="/ppt/notesMasters/notesMaster1.xml" Id="R1b3d9b967a7e4f3c" /><Relationship Type="http://schemas.openxmlformats.org/officeDocument/2006/relationships/hyperlink" Target="https://en.wikipedia.org/wiki/Attack_(computing)" TargetMode="External" Id="rcId8dcdd1c871304680" /><Relationship Type="http://schemas.openxmlformats.org/officeDocument/2006/relationships/hyperlink" Target="https://en.wikipedia.org/wiki/Malware" TargetMode="External" Id="rcIdb490c7ab534a4827" /><Relationship Type="http://schemas.openxmlformats.org/officeDocument/2006/relationships/hyperlink" Target="https://en.wikipedia.org/wiki/Watering_hole_attack#cite_note-Gradigo2012-1" TargetMode="External" Id="rcId851a43fbf8a34cbb" /><Relationship Type="http://schemas.openxmlformats.org/officeDocument/2006/relationships/hyperlink" Target="https://en.wikipedia.org/wiki/Watering_hole_attack#cite_note-HaasterGeversSprengers2016-2" TargetMode="External" Id="rcId70321ea0ae6c4196" /><Relationship Type="http://schemas.openxmlformats.org/officeDocument/2006/relationships/hyperlink" Target="https://en.wikipedia.org/wiki/Watering_hole_attack#cite_note-Miller2014-3" TargetMode="External" Id="rcIdc1d7379f162346f5" /><Relationship Type="http://schemas.openxmlformats.org/officeDocument/2006/relationships/hyperlink" Target="https://en.wikipedia.org/wiki/IP_address" TargetMode="External" Id="rcIdb2217f9a831940a4" /><Relationship Type="http://schemas.openxmlformats.org/officeDocument/2006/relationships/hyperlink" Target="https://en.wikipedia.org/wiki/Watering_hole_attack#cite_note-:1-4" TargetMode="External" Id="rcId92d5901fff0a4665" /><Relationship Type="http://schemas.openxmlformats.org/officeDocument/2006/relationships/hyperlink" Target="https://en.wikipedia.org/wiki/Watering_hole_attack#cite_note-5" TargetMode="External" Id="rcId9730f97e2cc249e4" /></Relationships>
</file>

<file path=ppt/notesSlides/_rels/notesSlide27.xml.rels>&#65279;<?xml version="1.0" encoding="utf-8"?><Relationships xmlns="http://schemas.openxmlformats.org/package/2006/relationships"><Relationship Type="http://schemas.openxmlformats.org/officeDocument/2006/relationships/slide" Target="/ppt/slides/slide42.xml" Id="R73c06c31a0fe4572" /><Relationship Type="http://schemas.openxmlformats.org/officeDocument/2006/relationships/notesMaster" Target="/ppt/notesMasters/notesMaster1.xml" Id="R4e0eca1d36e5487a" /></Relationships>
</file>

<file path=ppt/notesSlides/_rels/notesSlide28.xml.rels>&#65279;<?xml version="1.0" encoding="utf-8"?><Relationships xmlns="http://schemas.openxmlformats.org/package/2006/relationships"><Relationship Type="http://schemas.openxmlformats.org/officeDocument/2006/relationships/slide" Target="/ppt/slides/slide43.xml" Id="Rb51df1f44d054848" /><Relationship Type="http://schemas.openxmlformats.org/officeDocument/2006/relationships/notesMaster" Target="/ppt/notesMasters/notesMaster1.xml" Id="R0f2b88a336c24cb8" /></Relationships>
</file>

<file path=ppt/notesSlides/_rels/notesSlide29.xml.rels>&#65279;<?xml version="1.0" encoding="utf-8"?><Relationships xmlns="http://schemas.openxmlformats.org/package/2006/relationships"><Relationship Type="http://schemas.openxmlformats.org/officeDocument/2006/relationships/slide" Target="/ppt/slides/slide44.xml" Id="Rbcce7fb3c34a402d" /><Relationship Type="http://schemas.openxmlformats.org/officeDocument/2006/relationships/notesMaster" Target="/ppt/notesMasters/notesMaster1.xml" Id="R8b5f58068cb1496a" /></Relationships>
</file>

<file path=ppt/notesSlides/_rels/notesSlide3.xml.rels>&#65279;<?xml version="1.0" encoding="utf-8"?><Relationships xmlns="http://schemas.openxmlformats.org/package/2006/relationships"><Relationship Type="http://schemas.openxmlformats.org/officeDocument/2006/relationships/slide" Target="/ppt/slides/slide4.xml" Id="Raacc51efa2e64496" /><Relationship Type="http://schemas.openxmlformats.org/officeDocument/2006/relationships/notesMaster" Target="/ppt/notesMasters/notesMaster1.xml" Id="Rd69b7f36c64e4ae7" /></Relationships>
</file>

<file path=ppt/notesSlides/_rels/notesSlide30.xml.rels>&#65279;<?xml version="1.0" encoding="utf-8"?><Relationships xmlns="http://schemas.openxmlformats.org/package/2006/relationships"><Relationship Type="http://schemas.openxmlformats.org/officeDocument/2006/relationships/slide" Target="/ppt/slides/slide45.xml" Id="R9318028a2b0d4048" /><Relationship Type="http://schemas.openxmlformats.org/officeDocument/2006/relationships/notesMaster" Target="/ppt/notesMasters/notesMaster1.xml" Id="R063d4d487c504260" /></Relationships>
</file>

<file path=ppt/notesSlides/_rels/notesSlide31.xml.rels>&#65279;<?xml version="1.0" encoding="utf-8"?><Relationships xmlns="http://schemas.openxmlformats.org/package/2006/relationships"><Relationship Type="http://schemas.openxmlformats.org/officeDocument/2006/relationships/slide" Target="/ppt/slides/slide46.xml" Id="Re94ac953bd2f4477" /><Relationship Type="http://schemas.openxmlformats.org/officeDocument/2006/relationships/notesMaster" Target="/ppt/notesMasters/notesMaster1.xml" Id="R46b69af05be74952" /></Relationships>
</file>

<file path=ppt/notesSlides/_rels/notesSlide32.xml.rels>&#65279;<?xml version="1.0" encoding="utf-8"?><Relationships xmlns="http://schemas.openxmlformats.org/package/2006/relationships"><Relationship Type="http://schemas.openxmlformats.org/officeDocument/2006/relationships/slide" Target="/ppt/slides/slide47.xml" Id="R5acf8d217c2a4c9d" /><Relationship Type="http://schemas.openxmlformats.org/officeDocument/2006/relationships/notesMaster" Target="/ppt/notesMasters/notesMaster1.xml" Id="Rdc0a40ce9ee54e73" /></Relationships>
</file>

<file path=ppt/notesSlides/_rels/notesSlide33.xml.rels>&#65279;<?xml version="1.0" encoding="utf-8"?><Relationships xmlns="http://schemas.openxmlformats.org/package/2006/relationships"><Relationship Type="http://schemas.openxmlformats.org/officeDocument/2006/relationships/slide" Target="/ppt/slides/slide48.xml" Id="Rb290d3431ca34e87" /><Relationship Type="http://schemas.openxmlformats.org/officeDocument/2006/relationships/notesMaster" Target="/ppt/notesMasters/notesMaster1.xml" Id="Re70dd3d785184ce2" /></Relationships>
</file>

<file path=ppt/notesSlides/_rels/notesSlide34.xml.rels>&#65279;<?xml version="1.0" encoding="utf-8"?><Relationships xmlns="http://schemas.openxmlformats.org/package/2006/relationships"><Relationship Type="http://schemas.openxmlformats.org/officeDocument/2006/relationships/slide" Target="/ppt/slides/slide50.xml" Id="Rd08265ffadae4cc1" /><Relationship Type="http://schemas.openxmlformats.org/officeDocument/2006/relationships/notesMaster" Target="/ppt/notesMasters/notesMaster1.xml" Id="R54c00c4886954ee2" /></Relationships>
</file>

<file path=ppt/notesSlides/_rels/notesSlide35.xml.rels>&#65279;<?xml version="1.0" encoding="utf-8"?><Relationships xmlns="http://schemas.openxmlformats.org/package/2006/relationships"><Relationship Type="http://schemas.openxmlformats.org/officeDocument/2006/relationships/slide" Target="/ppt/slides/slide51.xml" Id="R9d6f3f05ec344889" /><Relationship Type="http://schemas.openxmlformats.org/officeDocument/2006/relationships/notesMaster" Target="/ppt/notesMasters/notesMaster1.xml" Id="R14c33d955105400a" /></Relationships>
</file>

<file path=ppt/notesSlides/_rels/notesSlide36.xml.rels>&#65279;<?xml version="1.0" encoding="utf-8"?><Relationships xmlns="http://schemas.openxmlformats.org/package/2006/relationships"><Relationship Type="http://schemas.openxmlformats.org/officeDocument/2006/relationships/slide" Target="/ppt/slides/slide52.xml" Id="R7faa9a59f1904eda" /><Relationship Type="http://schemas.openxmlformats.org/officeDocument/2006/relationships/notesMaster" Target="/ppt/notesMasters/notesMaster1.xml" Id="Reaaca7ea24594cc2" /></Relationships>
</file>

<file path=ppt/notesSlides/_rels/notesSlide37.xml.rels>&#65279;<?xml version="1.0" encoding="utf-8"?><Relationships xmlns="http://schemas.openxmlformats.org/package/2006/relationships"><Relationship Type="http://schemas.openxmlformats.org/officeDocument/2006/relationships/slide" Target="/ppt/slides/slide53.xml" Id="Refe44650703040f5" /><Relationship Type="http://schemas.openxmlformats.org/officeDocument/2006/relationships/notesMaster" Target="/ppt/notesMasters/notesMaster1.xml" Id="Ra3a467cf889549bf" /></Relationships>
</file>

<file path=ppt/notesSlides/_rels/notesSlide38.xml.rels>&#65279;<?xml version="1.0" encoding="utf-8"?><Relationships xmlns="http://schemas.openxmlformats.org/package/2006/relationships"><Relationship Type="http://schemas.openxmlformats.org/officeDocument/2006/relationships/slide" Target="/ppt/slides/slide54.xml" Id="R2b4b6f79dd824421" /><Relationship Type="http://schemas.openxmlformats.org/officeDocument/2006/relationships/notesMaster" Target="/ppt/notesMasters/notesMaster1.xml" Id="Rbf90e77142c44dce" /></Relationships>
</file>

<file path=ppt/notesSlides/_rels/notesSlide39.xml.rels>&#65279;<?xml version="1.0" encoding="utf-8"?><Relationships xmlns="http://schemas.openxmlformats.org/package/2006/relationships"><Relationship Type="http://schemas.openxmlformats.org/officeDocument/2006/relationships/slide" Target="/ppt/slides/slide55.xml" Id="R3f43ce59a3ac475e" /><Relationship Type="http://schemas.openxmlformats.org/officeDocument/2006/relationships/notesMaster" Target="/ppt/notesMasters/notesMaster1.xml" Id="R5de22da8ca17492b" /></Relationships>
</file>

<file path=ppt/notesSlides/_rels/notesSlide4.xml.rels>&#65279;<?xml version="1.0" encoding="utf-8"?><Relationships xmlns="http://schemas.openxmlformats.org/package/2006/relationships"><Relationship Type="http://schemas.openxmlformats.org/officeDocument/2006/relationships/slide" Target="/ppt/slides/slide6.xml" Id="Rea7e4b4ba95f4619" /><Relationship Type="http://schemas.openxmlformats.org/officeDocument/2006/relationships/notesMaster" Target="/ppt/notesMasters/notesMaster1.xml" Id="R5e8ba02d0b64486b" /></Relationships>
</file>

<file path=ppt/notesSlides/_rels/notesSlide40.xml.rels>&#65279;<?xml version="1.0" encoding="utf-8"?><Relationships xmlns="http://schemas.openxmlformats.org/package/2006/relationships"><Relationship Type="http://schemas.openxmlformats.org/officeDocument/2006/relationships/slide" Target="/ppt/slides/slide56.xml" Id="R3a6f78802547474b" /><Relationship Type="http://schemas.openxmlformats.org/officeDocument/2006/relationships/notesMaster" Target="/ppt/notesMasters/notesMaster1.xml" Id="Rc994ab95d4eb484f" /></Relationships>
</file>

<file path=ppt/notesSlides/_rels/notesSlide41.xml.rels>&#65279;<?xml version="1.0" encoding="utf-8"?><Relationships xmlns="http://schemas.openxmlformats.org/package/2006/relationships"><Relationship Type="http://schemas.openxmlformats.org/officeDocument/2006/relationships/slide" Target="/ppt/slides/slide57.xml" Id="Rbf74a28f3eb04e5c" /><Relationship Type="http://schemas.openxmlformats.org/officeDocument/2006/relationships/notesMaster" Target="/ppt/notesMasters/notesMaster1.xml" Id="R2d2f6e9a0cf54d46" /></Relationships>
</file>

<file path=ppt/notesSlides/_rels/notesSlide42.xml.rels>&#65279;<?xml version="1.0" encoding="utf-8"?><Relationships xmlns="http://schemas.openxmlformats.org/package/2006/relationships"><Relationship Type="http://schemas.openxmlformats.org/officeDocument/2006/relationships/slide" Target="/ppt/slides/slide58.xml" Id="Rb06391ae7b30409d" /><Relationship Type="http://schemas.openxmlformats.org/officeDocument/2006/relationships/notesMaster" Target="/ppt/notesMasters/notesMaster1.xml" Id="R56412ca2d3824d41" /></Relationships>
</file>

<file path=ppt/notesSlides/_rels/notesSlide43.xml.rels>&#65279;<?xml version="1.0" encoding="utf-8"?><Relationships xmlns="http://schemas.openxmlformats.org/package/2006/relationships"><Relationship Type="http://schemas.openxmlformats.org/officeDocument/2006/relationships/slide" Target="/ppt/slides/slide60.xml" Id="R3bc8e106b17d4aa9" /><Relationship Type="http://schemas.openxmlformats.org/officeDocument/2006/relationships/notesMaster" Target="/ppt/notesMasters/notesMaster1.xml" Id="R77d45d1598e64a97" /></Relationships>
</file>

<file path=ppt/notesSlides/_rels/notesSlide44.xml.rels>&#65279;<?xml version="1.0" encoding="utf-8"?><Relationships xmlns="http://schemas.openxmlformats.org/package/2006/relationships"><Relationship Type="http://schemas.openxmlformats.org/officeDocument/2006/relationships/slide" Target="/ppt/slides/slide62.xml" Id="R2d5a89fbc0ca4bd3" /><Relationship Type="http://schemas.openxmlformats.org/officeDocument/2006/relationships/notesMaster" Target="/ppt/notesMasters/notesMaster1.xml" Id="R9a2fb321700a4b66" /></Relationships>
</file>

<file path=ppt/notesSlides/_rels/notesSlide45.xml.rels>&#65279;<?xml version="1.0" encoding="utf-8"?><Relationships xmlns="http://schemas.openxmlformats.org/package/2006/relationships"><Relationship Type="http://schemas.openxmlformats.org/officeDocument/2006/relationships/slide" Target="/ppt/slides/slide64.xml" Id="R1b00cad4236e4698" /><Relationship Type="http://schemas.openxmlformats.org/officeDocument/2006/relationships/notesMaster" Target="/ppt/notesMasters/notesMaster1.xml" Id="R200cb0c48d8040d3" /></Relationships>
</file>

<file path=ppt/notesSlides/_rels/notesSlide46.xml.rels>&#65279;<?xml version="1.0" encoding="utf-8"?><Relationships xmlns="http://schemas.openxmlformats.org/package/2006/relationships"><Relationship Type="http://schemas.openxmlformats.org/officeDocument/2006/relationships/slide" Target="/ppt/slides/slide65.xml" Id="R922dfd428493442b" /><Relationship Type="http://schemas.openxmlformats.org/officeDocument/2006/relationships/notesMaster" Target="/ppt/notesMasters/notesMaster1.xml" Id="R8d9f0a2ddbb24e9c" /></Relationships>
</file>

<file path=ppt/notesSlides/_rels/notesSlide47.xml.rels>&#65279;<?xml version="1.0" encoding="utf-8"?><Relationships xmlns="http://schemas.openxmlformats.org/package/2006/relationships"><Relationship Type="http://schemas.openxmlformats.org/officeDocument/2006/relationships/slide" Target="/ppt/slides/slide66.xml" Id="R165bed320a634a1d" /><Relationship Type="http://schemas.openxmlformats.org/officeDocument/2006/relationships/notesMaster" Target="/ppt/notesMasters/notesMaster1.xml" Id="R79a4e1ce06c942fe" /></Relationships>
</file>

<file path=ppt/notesSlides/_rels/notesSlide48.xml.rels>&#65279;<?xml version="1.0" encoding="utf-8"?><Relationships xmlns="http://schemas.openxmlformats.org/package/2006/relationships"><Relationship Type="http://schemas.openxmlformats.org/officeDocument/2006/relationships/slide" Target="/ppt/slides/slide67.xml" Id="Re14c4f58efe44078" /><Relationship Type="http://schemas.openxmlformats.org/officeDocument/2006/relationships/notesMaster" Target="/ppt/notesMasters/notesMaster1.xml" Id="Rced2825b8673499a" /></Relationships>
</file>

<file path=ppt/notesSlides/_rels/notesSlide49.xml.rels>&#65279;<?xml version="1.0" encoding="utf-8"?><Relationships xmlns="http://schemas.openxmlformats.org/package/2006/relationships"><Relationship Type="http://schemas.openxmlformats.org/officeDocument/2006/relationships/slide" Target="/ppt/slides/slide68.xml" Id="R26d4a1c21c6b4fbd" /><Relationship Type="http://schemas.openxmlformats.org/officeDocument/2006/relationships/notesMaster" Target="/ppt/notesMasters/notesMaster1.xml" Id="R87adaa5add904572" /></Relationships>
</file>

<file path=ppt/notesSlides/_rels/notesSlide5.xml.rels>&#65279;<?xml version="1.0" encoding="utf-8"?><Relationships xmlns="http://schemas.openxmlformats.org/package/2006/relationships"><Relationship Type="http://schemas.openxmlformats.org/officeDocument/2006/relationships/slide" Target="/ppt/slides/slide8.xml" Id="R66f8c59b700b4f6f" /><Relationship Type="http://schemas.openxmlformats.org/officeDocument/2006/relationships/notesMaster" Target="/ppt/notesMasters/notesMaster1.xml" Id="Rc1936df436d64c86" /></Relationships>
</file>

<file path=ppt/notesSlides/_rels/notesSlide50.xml.rels>&#65279;<?xml version="1.0" encoding="utf-8"?><Relationships xmlns="http://schemas.openxmlformats.org/package/2006/relationships"><Relationship Type="http://schemas.openxmlformats.org/officeDocument/2006/relationships/slide" Target="/ppt/slides/slide69.xml" Id="Rd82e65f129334d1b" /><Relationship Type="http://schemas.openxmlformats.org/officeDocument/2006/relationships/notesMaster" Target="/ppt/notesMasters/notesMaster1.xml" Id="R8904538653614bfd" /></Relationships>
</file>

<file path=ppt/notesSlides/_rels/notesSlide51.xml.rels>&#65279;<?xml version="1.0" encoding="utf-8"?><Relationships xmlns="http://schemas.openxmlformats.org/package/2006/relationships"><Relationship Type="http://schemas.openxmlformats.org/officeDocument/2006/relationships/slide" Target="/ppt/slides/slide70.xml" Id="Rfde9e8204fcd4e5b" /><Relationship Type="http://schemas.openxmlformats.org/officeDocument/2006/relationships/notesMaster" Target="/ppt/notesMasters/notesMaster1.xml" Id="R57880f22ad7e4c39" /></Relationships>
</file>

<file path=ppt/notesSlides/_rels/notesSlide52.xml.rels>&#65279;<?xml version="1.0" encoding="utf-8"?><Relationships xmlns="http://schemas.openxmlformats.org/package/2006/relationships"><Relationship Type="http://schemas.openxmlformats.org/officeDocument/2006/relationships/slide" Target="/ppt/slides/slide71.xml" Id="R6bcbe2d50dd146a3" /><Relationship Type="http://schemas.openxmlformats.org/officeDocument/2006/relationships/notesMaster" Target="/ppt/notesMasters/notesMaster1.xml" Id="R6e0d6989919947b5" /></Relationships>
</file>

<file path=ppt/notesSlides/_rels/notesSlide53.xml.rels>&#65279;<?xml version="1.0" encoding="utf-8"?><Relationships xmlns="http://schemas.openxmlformats.org/package/2006/relationships"><Relationship Type="http://schemas.openxmlformats.org/officeDocument/2006/relationships/slide" Target="/ppt/slides/slide72.xml" Id="Red19bd611a624145" /><Relationship Type="http://schemas.openxmlformats.org/officeDocument/2006/relationships/notesMaster" Target="/ppt/notesMasters/notesMaster1.xml" Id="R2f115baaf60b49e0" /></Relationships>
</file>

<file path=ppt/notesSlides/_rels/notesSlide54.xml.rels>&#65279;<?xml version="1.0" encoding="utf-8"?><Relationships xmlns="http://schemas.openxmlformats.org/package/2006/relationships"><Relationship Type="http://schemas.openxmlformats.org/officeDocument/2006/relationships/slide" Target="/ppt/slides/slide74.xml" Id="Rb2011473059e4cf1" /><Relationship Type="http://schemas.openxmlformats.org/officeDocument/2006/relationships/notesMaster" Target="/ppt/notesMasters/notesMaster1.xml" Id="Rff2589bf4c0f48a0" /></Relationships>
</file>

<file path=ppt/notesSlides/_rels/notesSlide55.xml.rels>&#65279;<?xml version="1.0" encoding="utf-8"?><Relationships xmlns="http://schemas.openxmlformats.org/package/2006/relationships"><Relationship Type="http://schemas.openxmlformats.org/officeDocument/2006/relationships/slide" Target="/ppt/slides/slide76.xml" Id="R277ec5aca4a44f51" /><Relationship Type="http://schemas.openxmlformats.org/officeDocument/2006/relationships/notesMaster" Target="/ppt/notesMasters/notesMaster1.xml" Id="R2639e43c1e254748" /></Relationships>
</file>

<file path=ppt/notesSlides/_rels/notesSlide56.xml.rels>&#65279;<?xml version="1.0" encoding="utf-8"?><Relationships xmlns="http://schemas.openxmlformats.org/package/2006/relationships"><Relationship Type="http://schemas.openxmlformats.org/officeDocument/2006/relationships/slide" Target="/ppt/slides/slide77.xml" Id="Rf8df346c11b34ad9" /><Relationship Type="http://schemas.openxmlformats.org/officeDocument/2006/relationships/notesMaster" Target="/ppt/notesMasters/notesMaster1.xml" Id="R25ddbb80e9f644ee" /></Relationships>
</file>

<file path=ppt/notesSlides/_rels/notesSlide57.xml.rels>&#65279;<?xml version="1.0" encoding="utf-8"?><Relationships xmlns="http://schemas.openxmlformats.org/package/2006/relationships"><Relationship Type="http://schemas.openxmlformats.org/officeDocument/2006/relationships/slide" Target="/ppt/slides/slide78.xml" Id="R9f68621a3b294408" /><Relationship Type="http://schemas.openxmlformats.org/officeDocument/2006/relationships/notesMaster" Target="/ppt/notesMasters/notesMaster1.xml" Id="Rc2cf8f763bd34b9d" /></Relationships>
</file>

<file path=ppt/notesSlides/_rels/notesSlide58.xml.rels>&#65279;<?xml version="1.0" encoding="utf-8"?><Relationships xmlns="http://schemas.openxmlformats.org/package/2006/relationships"><Relationship Type="http://schemas.openxmlformats.org/officeDocument/2006/relationships/slide" Target="/ppt/slides/slide79.xml" Id="Re0d38309bd1f48d2" /><Relationship Type="http://schemas.openxmlformats.org/officeDocument/2006/relationships/notesMaster" Target="/ppt/notesMasters/notesMaster1.xml" Id="Rbf659f142f2640e5" /></Relationships>
</file>

<file path=ppt/notesSlides/_rels/notesSlide59.xml.rels>&#65279;<?xml version="1.0" encoding="utf-8"?><Relationships xmlns="http://schemas.openxmlformats.org/package/2006/relationships"><Relationship Type="http://schemas.openxmlformats.org/officeDocument/2006/relationships/slide" Target="/ppt/slides/slide82.xml" Id="R79e4166ef68e4d15" /><Relationship Type="http://schemas.openxmlformats.org/officeDocument/2006/relationships/notesMaster" Target="/ppt/notesMasters/notesMaster1.xml" Id="R51bc2c8821ef4b68" /></Relationships>
</file>

<file path=ppt/notesSlides/_rels/notesSlide6.xml.rels>&#65279;<?xml version="1.0" encoding="utf-8"?><Relationships xmlns="http://schemas.openxmlformats.org/package/2006/relationships"><Relationship Type="http://schemas.openxmlformats.org/officeDocument/2006/relationships/slide" Target="/ppt/slides/slide12.xml" Id="R7d815a48e46c4a0a" /><Relationship Type="http://schemas.openxmlformats.org/officeDocument/2006/relationships/notesMaster" Target="/ppt/notesMasters/notesMaster1.xml" Id="Ref365b97239b4de0" /></Relationships>
</file>

<file path=ppt/notesSlides/_rels/notesSlide60.xml.rels>&#65279;<?xml version="1.0" encoding="utf-8"?><Relationships xmlns="http://schemas.openxmlformats.org/package/2006/relationships"><Relationship Type="http://schemas.openxmlformats.org/officeDocument/2006/relationships/slide" Target="/ppt/slides/slide83.xml" Id="R6d262b214bbc4003" /><Relationship Type="http://schemas.openxmlformats.org/officeDocument/2006/relationships/notesMaster" Target="/ppt/notesMasters/notesMaster1.xml" Id="R92e0a36b632c4ccf" /></Relationships>
</file>

<file path=ppt/notesSlides/_rels/notesSlide61.xml.rels>&#65279;<?xml version="1.0" encoding="utf-8"?><Relationships xmlns="http://schemas.openxmlformats.org/package/2006/relationships"><Relationship Type="http://schemas.openxmlformats.org/officeDocument/2006/relationships/slide" Target="/ppt/slides/slide84.xml" Id="R657ddc57c6094c5c" /><Relationship Type="http://schemas.openxmlformats.org/officeDocument/2006/relationships/notesMaster" Target="/ppt/notesMasters/notesMaster1.xml" Id="Re1e8e87d5b9b454c" /></Relationships>
</file>

<file path=ppt/notesSlides/_rels/notesSlide62.xml.rels>&#65279;<?xml version="1.0" encoding="utf-8"?><Relationships xmlns="http://schemas.openxmlformats.org/package/2006/relationships"><Relationship Type="http://schemas.openxmlformats.org/officeDocument/2006/relationships/slide" Target="/ppt/slides/slide85.xml" Id="R72a35b28b9754af4" /><Relationship Type="http://schemas.openxmlformats.org/officeDocument/2006/relationships/notesMaster" Target="/ppt/notesMasters/notesMaster1.xml" Id="R9d7996cc111c4fe2" /></Relationships>
</file>

<file path=ppt/notesSlides/_rels/notesSlide63.xml.rels>&#65279;<?xml version="1.0" encoding="utf-8"?><Relationships xmlns="http://schemas.openxmlformats.org/package/2006/relationships"><Relationship Type="http://schemas.openxmlformats.org/officeDocument/2006/relationships/slide" Target="/ppt/slides/slide87.xml" Id="R14fbc47a3f044751" /><Relationship Type="http://schemas.openxmlformats.org/officeDocument/2006/relationships/notesMaster" Target="/ppt/notesMasters/notesMaster1.xml" Id="R0846238fda454837" /></Relationships>
</file>

<file path=ppt/notesSlides/_rels/notesSlide64.xml.rels>&#65279;<?xml version="1.0" encoding="utf-8"?><Relationships xmlns="http://schemas.openxmlformats.org/package/2006/relationships"><Relationship Type="http://schemas.openxmlformats.org/officeDocument/2006/relationships/slide" Target="/ppt/slides/slide88.xml" Id="R72726918212a4155" /><Relationship Type="http://schemas.openxmlformats.org/officeDocument/2006/relationships/notesMaster" Target="/ppt/notesMasters/notesMaster1.xml" Id="R4d4991bf7f2e4094" /></Relationships>
</file>

<file path=ppt/notesSlides/_rels/notesSlide65.xml.rels>&#65279;<?xml version="1.0" encoding="utf-8"?><Relationships xmlns="http://schemas.openxmlformats.org/package/2006/relationships"><Relationship Type="http://schemas.openxmlformats.org/officeDocument/2006/relationships/slide" Target="/ppt/slides/slide93.xml" Id="Rbdd20acfd1b04832" /><Relationship Type="http://schemas.openxmlformats.org/officeDocument/2006/relationships/notesMaster" Target="/ppt/notesMasters/notesMaster1.xml" Id="Rd1fe9b6f04394318" /></Relationships>
</file>

<file path=ppt/notesSlides/_rels/notesSlide66.xml.rels>&#65279;<?xml version="1.0" encoding="utf-8"?><Relationships xmlns="http://schemas.openxmlformats.org/package/2006/relationships"><Relationship Type="http://schemas.openxmlformats.org/officeDocument/2006/relationships/slide" Target="/ppt/slides/slide94.xml" Id="Rdb34df080c5c45c9" /><Relationship Type="http://schemas.openxmlformats.org/officeDocument/2006/relationships/notesMaster" Target="/ppt/notesMasters/notesMaster1.xml" Id="R377c178b67924542" /></Relationships>
</file>

<file path=ppt/notesSlides/_rels/notesSlide67.xml.rels>&#65279;<?xml version="1.0" encoding="utf-8"?><Relationships xmlns="http://schemas.openxmlformats.org/package/2006/relationships"><Relationship Type="http://schemas.openxmlformats.org/officeDocument/2006/relationships/slide" Target="/ppt/slides/slide100.xml" Id="R03ee60faae07448c" /><Relationship Type="http://schemas.openxmlformats.org/officeDocument/2006/relationships/notesMaster" Target="/ppt/notesMasters/notesMaster1.xml" Id="Ra9f0c8836de647ae" /></Relationships>
</file>

<file path=ppt/notesSlides/_rels/notesSlide7.xml.rels>&#65279;<?xml version="1.0" encoding="utf-8"?><Relationships xmlns="http://schemas.openxmlformats.org/package/2006/relationships"><Relationship Type="http://schemas.openxmlformats.org/officeDocument/2006/relationships/slide" Target="/ppt/slides/slide13.xml" Id="Rebbcd9e497764520" /><Relationship Type="http://schemas.openxmlformats.org/officeDocument/2006/relationships/notesMaster" Target="/ppt/notesMasters/notesMaster1.xml" Id="R295c694327b34dca" /></Relationships>
</file>

<file path=ppt/notesSlides/_rels/notesSlide8.xml.rels>&#65279;<?xml version="1.0" encoding="utf-8"?><Relationships xmlns="http://schemas.openxmlformats.org/package/2006/relationships"><Relationship Type="http://schemas.openxmlformats.org/officeDocument/2006/relationships/slide" Target="/ppt/slides/slide14.xml" Id="R37d0d8fda50f4d5d" /><Relationship Type="http://schemas.openxmlformats.org/officeDocument/2006/relationships/notesMaster" Target="/ppt/notesMasters/notesMaster1.xml" Id="Ra6c3e12190524a90" /></Relationships>
</file>

<file path=ppt/notesSlides/_rels/notesSlide9.xml.rels>&#65279;<?xml version="1.0" encoding="utf-8"?><Relationships xmlns="http://schemas.openxmlformats.org/package/2006/relationships"><Relationship Type="http://schemas.openxmlformats.org/officeDocument/2006/relationships/slide" Target="/ppt/slides/slide15.xml" Id="R9f2a6da7f94d4fd0" /><Relationship Type="http://schemas.openxmlformats.org/officeDocument/2006/relationships/notesMaster" Target="/ppt/notesMasters/notesMaster1.xml" Id="R278d1edc1ab24352" /></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b4125b51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b4125b51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b4125b51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b4125b51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Effetto primacy recency dello scorrimento </a:t>
            </a:r>
            <a:endParaRPr/>
          </a:p>
        </p:txBody>
      </p:sp>
    </p:spTree>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1502810959"/>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d8a6ff2c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d8a6ff2c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730156"/>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8a6ff2c3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8a6ff2c3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Jones, H. S., &amp; Moncur, W. (2018). Il ruolo della psicologia nella comprensione della fiducia online. In Esami psicologici e comportamentali nella sicurezza informatica (pp. 109-132). IGI Global.</a:t>
            </a:r>
            <a:endParaRPr/>
          </a:p>
        </p:txBody>
      </p:sp>
    </p:spTree>
    <p:extLst>
      <p:ext uri="{BB962C8B-B14F-4D97-AF65-F5344CB8AC3E}">
        <p14:creationId xmlns:p14="http://schemas.microsoft.com/office/powerpoint/2010/main" val="3519977128"/>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SE</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a:t>27</a:t>
            </a:fld>
            <a:endParaRPr lang="nb-NO"/>
          </a:p>
        </p:txBody>
      </p:sp>
    </p:spTree>
    <p:extLst>
      <p:ext uri="{BB962C8B-B14F-4D97-AF65-F5344CB8AC3E}">
        <p14:creationId xmlns:p14="http://schemas.microsoft.com/office/powerpoint/2010/main" val="986848168"/>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In linea di massima, si distinguono due </a:t>
            </a:r>
            <a:r>
              <a:rPr lang="de-DE" baseline="0" dirty="0"/>
              <a:t>forme </a:t>
            </a:r>
            <a:r>
              <a:rPr lang="de-DE" dirty="0"/>
              <a:t>diverse di </a:t>
            </a:r>
            <a:r>
              <a:rPr lang="de-DE" baseline="0" dirty="0"/>
              <a:t>SE: la </a:t>
            </a:r>
            <a:r>
              <a:rPr lang="de-DE" baseline="0" dirty="0" err="1"/>
              <a:t>caccia </a:t>
            </a:r>
            <a:r>
              <a:rPr lang="de-DE" baseline="0" dirty="0"/>
              <a:t>e l'</a:t>
            </a:r>
            <a:r>
              <a:rPr lang="de-DE" baseline="0" dirty="0" err="1"/>
              <a:t>agricoltura</a:t>
            </a:r>
            <a:r>
              <a:rPr lang="de-DE" baseline="0" dirty="0"/>
              <a:t>.</a:t>
            </a:r>
          </a:p>
          <a:p>
            <a:r>
              <a:rPr lang="de-DE" baseline="0" dirty="0"/>
              <a:t>Beim Jagen è il contatto più breve e meno intenso, mentre </a:t>
            </a:r>
            <a:r>
              <a:rPr lang="de-DE" baseline="0" dirty="0" err="1"/>
              <a:t>Farming </a:t>
            </a:r>
            <a:r>
              <a:rPr lang="de-DE" baseline="0" dirty="0"/>
              <a:t>è l'</a:t>
            </a:r>
            <a:r>
              <a:rPr lang="de-DE" baseline="0" dirty="0"/>
              <a:t>ingegnere </a:t>
            </a:r>
            <a:r>
              <a:rPr lang="de-DE" baseline="0" dirty="0" err="1"/>
              <a:t>sociale </a:t>
            </a:r>
            <a:r>
              <a:rPr lang="de-DE" baseline="0" dirty="0"/>
              <a:t>che, in un periodo di tempo più lungo, si impegna a far sì che l'obiettivo venga raggiunto. Per quanto riguarda il tema delle </a:t>
            </a:r>
            <a:r>
              <a:rPr lang="de-DE" baseline="0" dirty="0" err="1"/>
              <a:t>minacce </a:t>
            </a:r>
            <a:r>
              <a:rPr lang="de-DE" baseline="0" dirty="0"/>
              <a:t>interne</a:t>
            </a:r>
            <a:r>
              <a:rPr lang="de-DE" baseline="0" dirty="0"/>
              <a:t>, questo ha un ruolo più importante, ma </a:t>
            </a:r>
            <a:r>
              <a:rPr lang="de-DE" baseline="0" dirty="0" err="1"/>
              <a:t>non è così importante </a:t>
            </a:r>
            <a:r>
              <a:rPr lang="de-DE" baseline="0" dirty="0"/>
              <a:t>come l'</a:t>
            </a:r>
            <a:r>
              <a:rPr lang="de-DE" baseline="0" dirty="0" err="1"/>
              <a:t>Hunting</a:t>
            </a:r>
            <a:r>
              <a:rPr lang="de-DE" baseline="0" dirty="0"/>
              <a:t>, in quanto il </a:t>
            </a:r>
            <a:r>
              <a:rPr lang="de-DE" baseline="0" dirty="0" err="1"/>
              <a:t>farmende </a:t>
            </a:r>
            <a:r>
              <a:rPr lang="de-DE" baseline="0" dirty="0"/>
              <a:t>SE ha anche un rischio maggiore, in quanto si trova in un periodo di tempo più lungo e con un numero maggiore di contatti online o offline con l'utente finale, e quindi con un numero maggiore di informazioni.</a:t>
            </a:r>
          </a:p>
          <a:p>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a:t>28</a:t>
            </a:fld>
            <a:endParaRPr lang="nb-NO"/>
          </a:p>
        </p:txBody>
      </p:sp>
    </p:spTree>
    <p:extLst>
      <p:ext uri="{BB962C8B-B14F-4D97-AF65-F5344CB8AC3E}">
        <p14:creationId xmlns:p14="http://schemas.microsoft.com/office/powerpoint/2010/main" val="2842507610"/>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cea18685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cea18685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76961"/>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cea18685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cea18685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26020"/>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b4125b51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b4125b51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Un </a:t>
            </a:r>
            <a:r>
              <a:rPr lang="en-GB" dirty="0" err="1"/>
              <a:t>esempio </a:t>
            </a:r>
            <a:r>
              <a:rPr lang="en-GB" dirty="0" err="1"/>
              <a:t>dal </a:t>
            </a:r>
            <a:r>
              <a:rPr lang="en-GB" dirty="0" err="1"/>
              <a:t>famoso </a:t>
            </a:r>
            <a:r>
              <a:rPr lang="en-GB" dirty="0"/>
              <a:t>gioco Candy Crush.</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Scham </a:t>
            </a:r>
            <a:r>
              <a:rPr lang="en-GB" dirty="0" err="1"/>
              <a:t>è </a:t>
            </a:r>
            <a:r>
              <a:rPr lang="en-GB" baseline="0" dirty="0" err="1"/>
              <a:t>un'</a:t>
            </a:r>
            <a:r>
              <a:rPr lang="en-GB" baseline="0" dirty="0"/>
              <a:t>emozione </a:t>
            </a:r>
            <a:r>
              <a:rPr lang="en-GB" baseline="0" dirty="0" err="1"/>
              <a:t>particolarmente </a:t>
            </a:r>
            <a:r>
              <a:rPr lang="en-GB" baseline="0" dirty="0" err="1"/>
              <a:t>coinvolgente </a:t>
            </a:r>
            <a:r>
              <a:rPr lang="en-GB" baseline="0" dirty="0"/>
              <a:t>- </a:t>
            </a:r>
            <a:r>
              <a:rPr lang="en-GB" baseline="0" dirty="0" err="1"/>
              <a:t>segnala </a:t>
            </a:r>
            <a:r>
              <a:rPr lang="en-GB" baseline="0" dirty="0" err="1"/>
              <a:t>Reue </a:t>
            </a:r>
            <a:r>
              <a:rPr lang="en-GB" baseline="0" dirty="0"/>
              <a:t>e arresta </a:t>
            </a:r>
            <a:r>
              <a:rPr lang="en-GB" baseline="0" dirty="0" err="1"/>
              <a:t>le relazioni </a:t>
            </a:r>
            <a:r>
              <a:rPr lang="en-GB" baseline="0" dirty="0" err="1"/>
              <a:t>sociali </a:t>
            </a:r>
            <a:r>
              <a:rPr lang="en-GB" baseline="0" dirty="0"/>
              <a:t>- che </a:t>
            </a:r>
            <a:r>
              <a:rPr lang="en-GB" baseline="0" dirty="0" err="1"/>
              <a:t>viene</a:t>
            </a:r>
            <a:r>
              <a:rPr lang="en-GB" baseline="0" dirty="0" err="1"/>
              <a:t> </a:t>
            </a:r>
            <a:r>
              <a:rPr lang="en-GB" baseline="0" dirty="0" err="1"/>
              <a:t>respinta </a:t>
            </a:r>
            <a:r>
              <a:rPr lang="en-GB" baseline="0" dirty="0"/>
              <a:t>dal </a:t>
            </a:r>
            <a:r>
              <a:rPr lang="en-GB" baseline="0" dirty="0" err="1"/>
              <a:t>gruppo</a:t>
            </a:r>
            <a:r>
              <a:rPr lang="en-GB" baseline="0" dirty="0"/>
              <a:t>.</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Il framing più comune richiama l'attenzione sul guadagno positivo o sulla perdita negativa associata a un'opzione. Siamo suscettibili a questo tipo di inquadramento perché, secondo la "teoria della prospettiva", tendiamo a evitare certe perdite. Una perdita è percepita come più significativa, e quindi più degna di essere evitata, di un guadagno equivalente. Il modo in cui una cosa viene inquadrata può influenzare la nostra certezza che porterà un guadagno o una perdita. Ecco perché troviamo attraente quando le caratteristiche positive di un'opzione vengono messe in evidenza invece di quelle negative.</a:t>
            </a:r>
          </a:p>
          <a:p>
            <a:pPr marL="158750" indent="0">
              <a:buNone/>
            </a:pPr>
            <a:endParaRPr lang="en-US" dirty="0"/>
          </a:p>
          <a:p>
            <a:pPr marL="158750" indent="0">
              <a:buNone/>
            </a:pPr>
            <a:r>
              <a:rPr lang="en-US" dirty="0"/>
              <a:t>Anche le "euristiche" o le scorciatoie mentali possono giocare un ruolo. Grazie all'euristica della disponibilità, favoriamo le informazioni che sono facilmente comprensibili e richiamabili. Le opzioni e le informazioni inquadrate in questo modo sono favorite rispetto a quelle che non lo sono. L'euristica degli affetti può indurci a privilegiare le informazioni e le opzioni inquadrate in modo da suscitare una risposta emotiva immediata. La ricerca ha dimostrato che il framing si basa su appelli emotivi e può essere progettato per suscitare reazioni emotive specifiche.</a:t>
            </a:r>
            <a:endParaRPr lang="nb-NO" dirty="0"/>
          </a:p>
        </p:txBody>
      </p:sp>
    </p:spTree>
    <p:extLst>
      <p:ext uri="{BB962C8B-B14F-4D97-AF65-F5344CB8AC3E}">
        <p14:creationId xmlns:p14="http://schemas.microsoft.com/office/powerpoint/2010/main" val="3749407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b4125b5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b4125b5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Bakshy, E., Messing, S. e Adamic, L. A. (2015). Esposizione a notizie e opinioni ideologicamente diverse su Facebook. </a:t>
            </a:r>
            <a:r>
              <a:rPr lang="en-GB" sz="1200" i="1" dirty="0">
                <a:solidFill>
                  <a:schemeClr val="dk1"/>
                </a:solidFill>
                <a:latin typeface="Calibri"/>
                <a:ea typeface="Calibri"/>
                <a:cs typeface="Calibri"/>
                <a:sym typeface="Calibri"/>
              </a:rPr>
              <a:t>Science</a:t>
            </a:r>
            <a:r>
              <a:rPr lang="en-GB" sz="1200" dirty="0">
                <a:solidFill>
                  <a:schemeClr val="dk1"/>
                </a:solidFill>
                <a:latin typeface="Calibri"/>
                <a:ea typeface="Calibri"/>
                <a:cs typeface="Calibri"/>
                <a:sym typeface="Calibri"/>
              </a:rPr>
              <a:t>, </a:t>
            </a:r>
            <a:r>
              <a:rPr lang="en-GB" sz="1200" i="1" dirty="0">
                <a:solidFill>
                  <a:schemeClr val="dk1"/>
                </a:solidFill>
                <a:latin typeface="Calibri"/>
                <a:ea typeface="Calibri"/>
                <a:cs typeface="Calibri"/>
                <a:sym typeface="Calibri"/>
              </a:rPr>
              <a:t>348</a:t>
            </a:r>
            <a:r>
              <a:rPr lang="en-GB" sz="1200" dirty="0">
                <a:solidFill>
                  <a:schemeClr val="dk1"/>
                </a:solidFill>
                <a:latin typeface="Calibri"/>
                <a:ea typeface="Calibri"/>
                <a:cs typeface="Calibri"/>
                <a:sym typeface="Calibri"/>
              </a:rPr>
              <a:t>(6239), 1130-1132.</a:t>
            </a:r>
          </a:p>
          <a:p>
            <a:pPr marL="0" lvl="0" indent="0" algn="l" rtl="0">
              <a:lnSpc>
                <a:spcPct val="115000"/>
              </a:lnSpc>
              <a:spcBef>
                <a:spcPts val="0"/>
              </a:spcBef>
              <a:spcAft>
                <a:spcPts val="0"/>
              </a:spcAft>
              <a:buClr>
                <a:schemeClr val="dk1"/>
              </a:buClr>
              <a:buSzPts val="1100"/>
              <a:buFont typeface="Arial"/>
              <a:buNone/>
            </a:pPr>
            <a:endParaRPr lang="en-GB"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Sono stati misurati gli algoritmi di Facebook e le scelte dei consumatori per capire cosa decidesse i contenuti mostrati nei feed. Gli esseri umani hanno fatto scelte più coerenti dal punto di vista ideologico. </a:t>
            </a:r>
            <a:r>
              <a:rPr lang="en-US" sz="1200" dirty="0"/>
              <a:t>La visualizzazione di contenuti trasversali rispetto a contenuti ideologicamente coerenti è del 5% per i conservatori e dell'8% per i liberali. Cliccare: la probabilità che un individuo clicchi su un contenuto trasversale rispetto a un contenuto coerente è del 17% per i conservatori e del 6% per i liberali, un modello coerente con le ricerche precedenti, ma in qualche modo controintuitivo.</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b2df2481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b2df2481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Quando si leggono articoli o capitoli sul tema del phishing, si nota che la maggior parte di essi inizia con diversi paragrafi su quanto sia grave la situazione e quanto sia peggiorata. In realtà, solo le cifre cambiano di anno in anno, ma la formulazione (definizione di phishing e gravità del problema) sembra talvolta molto ripetitiva. Tuttavia, ciò è dovuto al fatto che è necessario descrivere questo argomento in modo sufficiente per un pubblico più ampio che non ha necessariamente delle </a:t>
            </a:r>
            <a:r>
              <a:rPr lang="en-GB" dirty="0" err="1"/>
              <a:t>conoscenze </a:t>
            </a:r>
            <a:r>
              <a:rPr lang="en-GB" dirty="0"/>
              <a:t>preliminari</a:t>
            </a:r>
            <a:r>
              <a:rPr lang="en-GB" dirty="0" err="1"/>
              <a:t>.Il </a:t>
            </a:r>
            <a:r>
              <a:rPr lang="en-GB" dirty="0"/>
              <a:t>rapporto </a:t>
            </a:r>
            <a:r>
              <a:rPr lang="en-GB" dirty="0" err="1"/>
              <a:t>dell'</a:t>
            </a:r>
            <a:r>
              <a:rPr lang="en-GB" dirty="0"/>
              <a:t>Anti-Phishing Working Group fornisce le cifre più recenti su </a:t>
            </a:r>
            <a:r>
              <a:rPr lang="en-GB" dirty="0" err="1"/>
              <a:t>base </a:t>
            </a:r>
            <a:r>
              <a:rPr lang="en-GB" dirty="0"/>
              <a:t>trimestrale</a:t>
            </a:r>
            <a:r>
              <a:rPr lang="en-GB" dirty="0" err="1"/>
              <a:t>.Tradotto </a:t>
            </a:r>
            <a:r>
              <a:rPr lang="en-GB" dirty="0"/>
              <a:t>con DeepL.com (versione gratuita)</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a:t>39</a:t>
            </a:fld>
            <a:endParaRPr lang="nb-NO"/>
          </a:p>
        </p:txBody>
      </p:sp>
    </p:spTree>
    <p:extLst>
      <p:ext uri="{BB962C8B-B14F-4D97-AF65-F5344CB8AC3E}">
        <p14:creationId xmlns:p14="http://schemas.microsoft.com/office/powerpoint/2010/main" val="840770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cea186857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cea18685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7afaa372b1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7afaa372b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b="1">
                <a:solidFill>
                  <a:srgbClr val="202122"/>
                </a:solidFill>
                <a:highlight>
                  <a:srgbClr val="FFFFFF"/>
                </a:highlight>
              </a:rPr>
              <a:t>Il watering hole </a:t>
            </a:r>
            <a:r>
              <a:rPr lang="en-GB" sz="1050">
                <a:solidFill>
                  <a:srgbClr val="202122"/>
                </a:solidFill>
                <a:highlight>
                  <a:srgbClr val="FFFFFF"/>
                </a:highlight>
              </a:rPr>
              <a:t>è una </a:t>
            </a:r>
            <a:r>
              <a:rPr lang="en-GB" sz="1050">
                <a:solidFill>
                  <a:srgbClr val="202122"/>
                </a:solidFill>
                <a:highlight>
                  <a:srgbClr val="FFFFFF"/>
                </a:highlight>
              </a:rPr>
              <a:t>strategia di </a:t>
            </a:r>
            <a:r>
              <a:rPr lang="en-GB" sz="1050">
                <a:solidFill>
                  <a:srgbClr val="0B0080"/>
                </a:solidFill>
                <a:highlight>
                  <a:srgbClr val="FFFFFF"/>
                </a:highlight>
                <a:uFill>
                  <a:noFill/>
                </a:uFill>
                <a:hlinkClick r:id="rcId8dcdd1c871304680">
                  <a:extLst>
                    <a:ext uri="{A12FA001-AC4F-418D-AE19-62706E023703}">
                      <ahyp:hlinkClr xmlns:ahyp="http://schemas.microsoft.com/office/drawing/2018/hyperlinkcolor" val="tx"/>
                    </a:ext>
                  </a:extLst>
                </a:hlinkClick>
              </a:rPr>
              <a:t>attacco informatico </a:t>
            </a:r>
            <a:r>
              <a:rPr lang="en-GB" sz="1050">
                <a:solidFill>
                  <a:srgbClr val="202122"/>
                </a:solidFill>
                <a:highlight>
                  <a:srgbClr val="FFFFFF"/>
                </a:highlight>
              </a:rPr>
              <a:t>in cui un aggressore indovina o osserva quali siti web un'organizzazione utilizza spesso e ne infetta uno o più con il </a:t>
            </a:r>
            <a:r>
              <a:rPr lang="en-GB" sz="1050">
                <a:solidFill>
                  <a:srgbClr val="0B0080"/>
                </a:solidFill>
                <a:highlight>
                  <a:srgbClr val="FFFFFF"/>
                </a:highlight>
                <a:uFill>
                  <a:noFill/>
                </a:uFill>
                <a:hlinkClick r:id="rcIdb490c7ab534a4827">
                  <a:extLst>
                    <a:ext uri="{A12FA001-AC4F-418D-AE19-62706E023703}">
                      <ahyp:hlinkClr xmlns:ahyp="http://schemas.microsoft.com/office/drawing/2018/hyperlinkcolor" val="tx"/>
                    </a:ext>
                  </a:extLst>
                </a:hlinkClick>
              </a:rPr>
              <a:t>malware</a:t>
            </a:r>
            <a:r>
              <a:rPr lang="en-GB" sz="1050">
                <a:solidFill>
                  <a:srgbClr val="202122"/>
                </a:solidFill>
                <a:highlight>
                  <a:srgbClr val="FFFFFF"/>
                </a:highlight>
              </a:rPr>
              <a:t>. Alla fine, qualche membro del gruppo preso di mira viene infettato.</a:t>
            </a:r>
            <a:r>
              <a:rPr lang="en-GB" sz="1400" baseline="30000">
                <a:solidFill>
                  <a:srgbClr val="0B0080"/>
                </a:solidFill>
                <a:highlight>
                  <a:srgbClr val="FFFFFF"/>
                </a:highlight>
                <a:uFill>
                  <a:noFill/>
                </a:uFill>
                <a:hlinkClick r:id="rcId851a43fbf8a34cbb">
                  <a:extLst>
                    <a:ext uri="{A12FA001-AC4F-418D-AE19-62706E023703}">
                      <ahyp:hlinkClr xmlns:ahyp="http://schemas.microsoft.com/office/drawing/2018/hyperlinkcolor" val="tx"/>
                    </a:ext>
                  </a:extLst>
                </a:hlinkClick>
              </a:rPr>
              <a:t>[1]</a:t>
            </a:r>
            <a:r>
              <a:rPr lang="en-GB" sz="1400" baseline="30000">
                <a:solidFill>
                  <a:srgbClr val="0B0080"/>
                </a:solidFill>
                <a:highlight>
                  <a:srgbClr val="FFFFFF"/>
                </a:highlight>
                <a:uFill>
                  <a:noFill/>
                </a:uFill>
                <a:hlinkClick r:id="rcId70321ea0ae6c4196">
                  <a:extLst>
                    <a:ext uri="{A12FA001-AC4F-418D-AE19-62706E023703}">
                      <ahyp:hlinkClr xmlns:ahyp="http://schemas.microsoft.com/office/drawing/2018/hyperlinkcolor" val="tx"/>
                    </a:ext>
                  </a:extLst>
                </a:hlinkClick>
              </a:rPr>
              <a:t>[2]</a:t>
            </a:r>
            <a:r>
              <a:rPr lang="en-GB" sz="1400" baseline="30000">
                <a:solidFill>
                  <a:srgbClr val="0B0080"/>
                </a:solidFill>
                <a:highlight>
                  <a:srgbClr val="FFFFFF"/>
                </a:highlight>
                <a:uFill>
                  <a:noFill/>
                </a:uFill>
                <a:hlinkClick r:id="rcIdc1d7379f162346f5">
                  <a:extLst>
                    <a:ext uri="{A12FA001-AC4F-418D-AE19-62706E023703}">
                      <ahyp:hlinkClr xmlns:ahyp="http://schemas.microsoft.com/office/drawing/2018/hyperlinkcolor" val="tx"/>
                    </a:ext>
                  </a:extLst>
                </a:hlinkClick>
              </a:rPr>
              <a:t>[3]</a:t>
            </a:r>
            <a:r>
              <a:rPr lang="en-GB" sz="1050">
                <a:solidFill>
                  <a:srgbClr val="202122"/>
                </a:solidFill>
                <a:highlight>
                  <a:srgbClr val="FFFFFF"/>
                </a:highlight>
              </a:rPr>
              <a:t> Gli hacker che cercano informazioni specifiche possono attaccare solo gli utenti provenienti da un </a:t>
            </a:r>
            <a:r>
              <a:rPr lang="en-GB" sz="1050">
                <a:solidFill>
                  <a:srgbClr val="0B0080"/>
                </a:solidFill>
                <a:highlight>
                  <a:srgbClr val="FFFFFF"/>
                </a:highlight>
                <a:uFill>
                  <a:noFill/>
                </a:uFill>
                <a:hlinkClick r:id="rcIdb2217f9a831940a4">
                  <a:extLst>
                    <a:ext uri="{A12FA001-AC4F-418D-AE19-62706E023703}">
                      <ahyp:hlinkClr xmlns:ahyp="http://schemas.microsoft.com/office/drawing/2018/hyperlinkcolor" val="tx"/>
                    </a:ext>
                  </a:extLst>
                </a:hlinkClick>
              </a:rPr>
              <a:t>indirizzo IP </a:t>
            </a:r>
            <a:r>
              <a:rPr lang="en-GB" sz="1050">
                <a:solidFill>
                  <a:srgbClr val="202122"/>
                </a:solidFill>
                <a:highlight>
                  <a:srgbClr val="FFFFFF"/>
                </a:highlight>
              </a:rPr>
              <a:t>specifico</a:t>
            </a:r>
            <a:r>
              <a:rPr lang="en-GB" sz="1050">
                <a:solidFill>
                  <a:srgbClr val="202122"/>
                </a:solidFill>
                <a:highlight>
                  <a:srgbClr val="FFFFFF"/>
                </a:highlight>
              </a:rPr>
              <a:t>. In questo modo è più difficile individuare e ricercare gli hack.</a:t>
            </a:r>
            <a:r>
              <a:rPr lang="en-GB" sz="1400" baseline="30000">
                <a:solidFill>
                  <a:srgbClr val="0B0080"/>
                </a:solidFill>
                <a:highlight>
                  <a:srgbClr val="FFFFFF"/>
                </a:highlight>
                <a:uFill>
                  <a:noFill/>
                </a:uFill>
                <a:hlinkClick r:id="rcId92d5901fff0a4665">
                  <a:extLst>
                    <a:ext uri="{A12FA001-AC4F-418D-AE19-62706E023703}">
                      <ahyp:hlinkClr xmlns:ahyp="http://schemas.microsoft.com/office/drawing/2018/hyperlinkcolor" val="tx"/>
                    </a:ext>
                  </a:extLst>
                </a:hlinkClick>
              </a:rPr>
              <a:t>[4]</a:t>
            </a:r>
            <a:r>
              <a:rPr lang="en-GB" sz="1050">
                <a:solidFill>
                  <a:srgbClr val="202122"/>
                </a:solidFill>
                <a:highlight>
                  <a:srgbClr val="FFFFFF"/>
                </a:highlight>
              </a:rPr>
              <a:t> Il nome deriva dai predatori del mondo naturale, che aspettano l'occasione per attaccare le loro prede vicino alle pozze d'acqua.</a:t>
            </a:r>
            <a:r>
              <a:rPr lang="en-GB" sz="1400" baseline="30000">
                <a:solidFill>
                  <a:srgbClr val="0B0080"/>
                </a:solidFill>
                <a:highlight>
                  <a:srgbClr val="FFFFFF"/>
                </a:highlight>
                <a:uFill>
                  <a:noFill/>
                </a:uFill>
                <a:hlinkClick r:id="rcId9730f97e2cc249e4">
                  <a:extLst>
                    <a:ext uri="{A12FA001-AC4F-418D-AE19-62706E023703}">
                      <ahyp:hlinkClr xmlns:ahyp="http://schemas.microsoft.com/office/drawing/2018/hyperlinkcolor" val="tx"/>
                    </a:ext>
                  </a:extLst>
                </a:hlinkClick>
              </a:rPr>
              <a:t>[5]</a:t>
            </a:r>
            <a:endParaRPr/>
          </a:p>
        </p:txBody>
      </p:sp>
    </p:spTree>
    <p:extLst>
      <p:ext uri="{BB962C8B-B14F-4D97-AF65-F5344CB8AC3E}">
        <p14:creationId xmlns:p14="http://schemas.microsoft.com/office/powerpoint/2010/main" val="498504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acea186857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acea186857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cea18685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cea18685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8ae986ccb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8ae986cc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222222"/>
                </a:solidFill>
                <a:highlight>
                  <a:srgbClr val="FFFFFF"/>
                </a:highlight>
              </a:rPr>
              <a:t>Mouton, F., </a:t>
            </a:r>
            <a:r>
              <a:rPr lang="en-US" sz="1100" dirty="0" err="1">
                <a:solidFill>
                  <a:srgbClr val="222222"/>
                </a:solidFill>
                <a:highlight>
                  <a:srgbClr val="FFFFFF"/>
                </a:highlight>
              </a:rPr>
              <a:t>Leenen</a:t>
            </a:r>
            <a:r>
              <a:rPr lang="en-US" sz="1100" dirty="0">
                <a:solidFill>
                  <a:srgbClr val="222222"/>
                </a:solidFill>
                <a:highlight>
                  <a:srgbClr val="FFFFFF"/>
                </a:highlight>
              </a:rPr>
              <a:t>, L., &amp; Venter, H. S. (2016). Esempi, modelli e scenari di attacchi di ingegneria sociale. </a:t>
            </a:r>
            <a:r>
              <a:rPr lang="en-US" sz="1100" i="1" dirty="0">
                <a:solidFill>
                  <a:srgbClr val="222222"/>
                </a:solidFill>
                <a:highlight>
                  <a:srgbClr val="FFFFFF"/>
                </a:highlight>
              </a:rPr>
              <a:t>Computer &amp; Sicurezza</a:t>
            </a:r>
            <a:r>
              <a:rPr lang="en-US" sz="1100" dirty="0">
                <a:solidFill>
                  <a:srgbClr val="222222"/>
                </a:solidFill>
                <a:highlight>
                  <a:srgbClr val="FFFFFF"/>
                </a:highlight>
              </a:rPr>
              <a:t>, </a:t>
            </a:r>
            <a:r>
              <a:rPr lang="en-US" sz="1100" i="1" dirty="0">
                <a:solidFill>
                  <a:srgbClr val="222222"/>
                </a:solidFill>
                <a:highlight>
                  <a:srgbClr val="FFFFFF"/>
                </a:highlight>
              </a:rPr>
              <a:t>59</a:t>
            </a:r>
            <a:r>
              <a:rPr lang="en-US" sz="1100" dirty="0">
                <a:solidFill>
                  <a:srgbClr val="222222"/>
                </a:solidFill>
                <a:highlight>
                  <a:srgbClr val="FFFFFF"/>
                </a:highlight>
              </a:rPr>
              <a:t>, 186-209.</a:t>
            </a:r>
          </a:p>
          <a:p>
            <a:pPr marL="0" lvl="0" indent="0" algn="l" rtl="0">
              <a:spcBef>
                <a:spcPts val="0"/>
              </a:spcBef>
              <a:spcAft>
                <a:spcPts val="0"/>
              </a:spcAft>
              <a:buNone/>
            </a:pPr>
            <a:r>
              <a:rPr lang="en-US" sz="1100" dirty="0">
                <a:solidFill>
                  <a:srgbClr val="222222"/>
                </a:solidFill>
                <a:highlight>
                  <a:srgbClr val="FFFFFF"/>
                </a:highlight>
              </a:rPr>
              <a:t>Questo processo può avvenire in una singola e-mail o nell'arco di mesi in una serie di chat sui social media o di interazioni faccia a faccia. Si conclude con un'azione da parte dell'utente, come la condivisione delle informazioni o l'esposizione a malware.</a:t>
            </a:r>
          </a:p>
          <a:p>
            <a:pPr marL="0" lvl="0" indent="0" algn="l" rtl="0">
              <a:spcBef>
                <a:spcPts val="0"/>
              </a:spcBef>
              <a:spcAft>
                <a:spcPts val="0"/>
              </a:spcAft>
              <a:buNone/>
            </a:pPr>
            <a:r>
              <a:rPr lang="en-US" sz="1100" dirty="0">
                <a:solidFill>
                  <a:srgbClr val="222222"/>
                </a:solidFill>
                <a:highlight>
                  <a:srgbClr val="FFFFFF"/>
                </a:highlight>
              </a:rPr>
              <a:t>Molti dipendenti e consumatori non si rendono conto che poche informazioni possono consentire agli hacker di accedere a più reti e account. Fingendosi utenti legittimi e presentandosi al personale di supporto IT, carpiscono i vostri dati privati, come il nome, la data di nascita o l'indirizzo. Da lì, è semplice reimpostare le password e ottenere un accesso quasi illimitato. Possono rubare denaro, diffondere malware di social engineering e altro ancora.</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6599270"/>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ABF14F-2CC6-4509-B118-C257CC170E6A}" type="slidenum">
              <a:rPr lang="nb-NO"/>
              <a:t>4</a:t>
            </a:fld>
            <a:endParaRPr lang="nb-NO"/>
          </a:p>
        </p:txBody>
      </p:sp>
    </p:spTree>
    <p:extLst>
      <p:ext uri="{BB962C8B-B14F-4D97-AF65-F5344CB8AC3E}">
        <p14:creationId xmlns:p14="http://schemas.microsoft.com/office/powerpoint/2010/main" val="2859497096"/>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415d3f2762_2_2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1415d3f2762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634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cea18685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cea18685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Con le solite tecniche di comunicazione, ma anche con le soziotecniche, come le </a:t>
            </a:r>
            <a:r>
              <a:rPr lang="de-DE" baseline="0" dirty="0"/>
              <a:t>semplici e-mail di phishing, si tratta sempre di un'ottima tecnica di risposta. Dobbiamo quindi fare in modo che tutto vada per il verso giusto e che ci sia sempre qualcosa da fare e da capire. </a:t>
            </a:r>
          </a:p>
          <a:p>
            <a:r>
              <a:rPr lang="de-DE" baseline="0" dirty="0"/>
              <a:t>Come si fa a stupire gli uomini?</a:t>
            </a:r>
          </a:p>
          <a:p>
            <a:endParaRPr lang="de-DE" baseline="0" dirty="0"/>
          </a:p>
          <a:p>
            <a:r>
              <a:rPr lang="de-DE" baseline="0" dirty="0"/>
              <a:t>Qui sono riportati i sette principi che </a:t>
            </a:r>
            <a:r>
              <a:rPr lang="de-DE" baseline="0" dirty="0" err="1"/>
              <a:t>Cialdini </a:t>
            </a:r>
            <a:r>
              <a:rPr lang="de-DE" baseline="0" dirty="0"/>
              <a:t>ha pubblicato nel 2007 come la </a:t>
            </a:r>
            <a:r>
              <a:rPr lang="de-DE" baseline="0" dirty="0" err="1"/>
              <a:t>migliore </a:t>
            </a:r>
            <a:r>
              <a:rPr lang="de-DE" baseline="0" dirty="0"/>
              <a:t>lista di strategie di auto-aiuto per gli uomini.</a:t>
            </a:r>
          </a:p>
          <a:p>
            <a:endParaRPr lang="de-DE" baseline="0" dirty="0"/>
          </a:p>
          <a:p>
            <a:r>
              <a:rPr lang="de-DE" baseline="0" dirty="0"/>
              <a:t>I primi sono più facili da usare, come il dialogo e l'approccio migliore, rispetto a quello che si può ottenere con le bspw. Phishing-Mails è possibile. Le ultime tre sono molto utili per le e-mail di phishing.</a:t>
            </a:r>
          </a:p>
          <a:p>
            <a:endParaRPr lang="de-DE" dirty="0"/>
          </a:p>
          <a:p>
            <a:r>
              <a:rPr lang="de-DE" baseline="0" dirty="0"/>
              <a:t>Prova </a:t>
            </a:r>
            <a:r>
              <a:rPr lang="de-DE" dirty="0" err="1"/>
              <a:t>sociale</a:t>
            </a:r>
            <a:r>
              <a:rPr lang="de-DE" baseline="0" dirty="0"/>
              <a:t>: </a:t>
            </a:r>
            <a:r>
              <a:rPr lang="de-DE" baseline="0" dirty="0" err="1"/>
              <a:t>Jmd </a:t>
            </a:r>
            <a:r>
              <a:rPr lang="de-DE" baseline="0" dirty="0"/>
              <a:t>anderes hat schon draufgeklickt</a:t>
            </a:r>
          </a:p>
          <a:p>
            <a:r>
              <a:rPr lang="de-DE" baseline="0" dirty="0" err="1"/>
              <a:t>Scarsità</a:t>
            </a:r>
            <a:r>
              <a:rPr lang="de-DE" baseline="0" dirty="0"/>
              <a:t>: Etwas ist besonders rar, geht bald zur Neige</a:t>
            </a:r>
          </a:p>
          <a:p>
            <a:r>
              <a:rPr lang="de-DE" baseline="0" dirty="0"/>
              <a:t>Autorità: L'analisi viene effettuata da </a:t>
            </a:r>
            <a:r>
              <a:rPr lang="de-DE" baseline="0" dirty="0" err="1"/>
              <a:t>jmd </a:t>
            </a:r>
            <a:r>
              <a:rPr lang="de-DE" baseline="0" dirty="0"/>
              <a:t>su una gerarchia più elevata.</a:t>
            </a:r>
          </a:p>
          <a:p>
            <a:endParaRPr lang="de-DE" baseline="0" dirty="0"/>
          </a:p>
          <a:p>
            <a:r>
              <a:rPr lang="de-DE" baseline="0" dirty="0"/>
              <a:t>Guardate il video in calce e prendete nota di tutte le caratteristiche tecniche di questo prodotto - queste sono sempre più importanti o esplicite, per questo è meglio che non siano solo passivi e che siano </a:t>
            </a:r>
            <a:r>
              <a:rPr lang="de-DE" baseline="0" dirty="0"/>
              <a:t>noti</a:t>
            </a:r>
            <a:r>
              <a:rPr lang="de-DE" baseline="0" dirty="0"/>
              <a:t> anche gli aspetti </a:t>
            </a:r>
            <a:r>
              <a:rPr lang="de-DE" baseline="0" dirty="0"/>
              <a:t>geografici</a:t>
            </a:r>
            <a:r>
              <a:rPr lang="de-DE" baseline="0" dirty="0" err="1"/>
              <a:t>.</a:t>
            </a:r>
          </a:p>
          <a:p>
            <a:endParaRPr lang="de-DE" baseline="0" dirty="0"/>
          </a:p>
          <a:p>
            <a:endParaRPr lang="de-DE" dirty="0"/>
          </a:p>
        </p:txBody>
      </p:sp>
      <p:sp>
        <p:nvSpPr>
          <p:cNvPr id="4" name="Plassholder for lysbildenummer 3"/>
          <p:cNvSpPr>
            <a:spLocks noGrp="1"/>
          </p:cNvSpPr>
          <p:nvPr>
            <p:ph type="sldNum" sz="quarter" idx="10"/>
          </p:nvPr>
        </p:nvSpPr>
        <p:spPr/>
        <p:txBody>
          <a:bodyPr/>
          <a:lstStyle/>
          <a:p>
            <a:fld id="{E197D704-BFC2-4D20-804B-33534A9B91C7}" type="slidenum">
              <a:rPr lang="nb-NO"/>
              <a:t>47</a:t>
            </a:fld>
            <a:endParaRPr lang="nb-NO"/>
          </a:p>
        </p:txBody>
      </p:sp>
    </p:spTree>
    <p:extLst>
      <p:ext uri="{BB962C8B-B14F-4D97-AF65-F5344CB8AC3E}">
        <p14:creationId xmlns:p14="http://schemas.microsoft.com/office/powerpoint/2010/main" val="2075481621"/>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Guardate il </a:t>
            </a:r>
            <a:r>
              <a:rPr lang="de-DE" dirty="0"/>
              <a:t>video </a:t>
            </a:r>
            <a:r>
              <a:rPr lang="de-DE" b="1" dirty="0"/>
              <a:t>completo </a:t>
            </a:r>
            <a:r>
              <a:rPr lang="de-DE" dirty="0"/>
              <a:t>- i principi descritti non vengono </a:t>
            </a:r>
            <a:r>
              <a:rPr lang="de-DE" baseline="0" dirty="0"/>
              <a:t>applicati solo al Phishing, ma anche a tutte le agenzie SE!</a:t>
            </a:r>
          </a:p>
          <a:p>
            <a:r>
              <a:rPr lang="de-DE" dirty="0"/>
              <a:t>I tre principi </a:t>
            </a:r>
            <a:r>
              <a:rPr lang="de-DE" dirty="0" err="1"/>
              <a:t>Social </a:t>
            </a:r>
            <a:r>
              <a:rPr lang="de-DE" dirty="0"/>
              <a:t>Proof (nel video: Consenso), </a:t>
            </a:r>
            <a:r>
              <a:rPr lang="de-DE" baseline="0" dirty="0" err="1"/>
              <a:t>Scarsità </a:t>
            </a:r>
            <a:r>
              <a:rPr lang="de-DE" baseline="0" dirty="0"/>
              <a:t>e Autorità svolgono un ruolo importante nel Phishing, dove l'interazione bidirezionale non è stata definita.</a:t>
            </a:r>
          </a:p>
          <a:p>
            <a:r>
              <a:rPr lang="de-DE" baseline="0" dirty="0"/>
              <a:t>Il video dura circa 12 minuti ed è disponibile solo come suggerimento (per l'utilizzo in un momento successivo alla data dell'evento).</a:t>
            </a:r>
            <a:endParaRPr lang="nb-NO" dirty="0"/>
          </a:p>
        </p:txBody>
      </p:sp>
      <p:sp>
        <p:nvSpPr>
          <p:cNvPr id="4" name="Plassholder for lysbildenummer 3"/>
          <p:cNvSpPr>
            <a:spLocks noGrp="1"/>
          </p:cNvSpPr>
          <p:nvPr>
            <p:ph type="sldNum" sz="quarter" idx="10"/>
          </p:nvPr>
        </p:nvSpPr>
        <p:spPr/>
        <p:txBody>
          <a:bodyPr/>
          <a:lstStyle/>
          <a:p>
            <a:fld id="{E197D704-BFC2-4D20-804B-33534A9B91C7}" type="slidenum">
              <a:rPr lang="nb-NO"/>
              <a:t>48</a:t>
            </a:fld>
            <a:endParaRPr lang="nb-NO"/>
          </a:p>
        </p:txBody>
      </p:sp>
    </p:spTree>
    <p:extLst>
      <p:ext uri="{BB962C8B-B14F-4D97-AF65-F5344CB8AC3E}">
        <p14:creationId xmlns:p14="http://schemas.microsoft.com/office/powerpoint/2010/main" val="212566185"/>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dirty="0">
                <a:solidFill>
                  <a:schemeClr val="dk1"/>
                </a:solidFill>
              </a:rPr>
              <a:t>Freccia rossa</a:t>
            </a:r>
            <a:r>
              <a:rPr lang="en-GB" dirty="0">
                <a:solidFill>
                  <a:schemeClr val="dk1"/>
                </a:solidFill>
              </a:rPr>
              <a:t>: un attaccante che conduce un cyberattacco di ingegneria sociale contro le funzioni di cognizione umana di una vittima (cioè l'ovale). Il </a:t>
            </a:r>
            <a:r>
              <a:rPr lang="en-GB" dirty="0" err="1">
                <a:solidFill>
                  <a:schemeClr val="dk1"/>
                </a:solidFill>
              </a:rPr>
              <a:t>comportamento </a:t>
            </a:r>
            <a:r>
              <a:rPr lang="en-GB" dirty="0">
                <a:solidFill>
                  <a:schemeClr val="dk1"/>
                </a:solidFill>
              </a:rPr>
              <a:t>risultante </a:t>
            </a:r>
            <a:r>
              <a:rPr lang="en-GB" dirty="0">
                <a:solidFill>
                  <a:schemeClr val="dk1"/>
                </a:solidFill>
              </a:rPr>
              <a:t>è associato alla persuasione (cioè, un attacco ha successo quando la vittima è persuasa ad agire come previsto dall'attaccante).</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Il carico di lavoro cognitivo, attraverso meccanismi come la cecità da disattenzione, può aumentare la vulnerabilità agli attacchi informatici di ingegneria sociale</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Lo stress può ridurre la capacità di individuare gli spunti di inganno nei messaggi di cyberattacco di ingegneria sociale, ma non sono stati esaminati gli effetti diretti dello stress acuto sull'ingegneria sociale di cybersecurity</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La </a:t>
            </a:r>
            <a:r>
              <a:rPr lang="en-GB" i="1" dirty="0">
                <a:solidFill>
                  <a:schemeClr val="dk1"/>
                </a:solidFill>
              </a:rPr>
              <a:t>vigilanza attenzionale, in particolare il decremento della vigilanza, può avere un'influenza importante sulla suscettibilità agli attacchi di ingegneria sociale, ma sono necessarie ulteriori ricerche.</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I risultati della letteratura non sono conclusivi su come la personalità possa influenzare la suscettibilità agli attacchi informatici di social engineering</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err="1">
                <a:solidFill>
                  <a:schemeClr val="dk1"/>
                </a:solidFill>
              </a:rPr>
              <a:t>La </a:t>
            </a:r>
            <a:r>
              <a:rPr lang="en-GB" i="1" dirty="0" err="1">
                <a:solidFill>
                  <a:schemeClr val="dk1"/>
                </a:solidFill>
              </a:rPr>
              <a:t>consapevolezza </a:t>
            </a:r>
            <a:r>
              <a:rPr lang="en-GB" i="1" dirty="0">
                <a:solidFill>
                  <a:schemeClr val="dk1"/>
                </a:solidFill>
              </a:rPr>
              <a:t>e le conoscenze tecniche generali non riducono necessariamente la suscettibilità agli attacchi informatici di social engineering, forse perché non sono state prese in considerazione le funzioni cognitive umane</a:t>
            </a:r>
            <a:r>
              <a:rPr lang="en-GB" dirty="0">
                <a:solidFill>
                  <a:schemeClr val="dk1"/>
                </a:solidFill>
              </a:rPr>
              <a:t>. </a:t>
            </a:r>
            <a:r>
              <a:rPr lang="en-GB" i="1" dirty="0">
                <a:solidFill>
                  <a:schemeClr val="dk1"/>
                </a:solidFill>
              </a:rPr>
              <a:t>L</a:t>
            </a:r>
            <a:r>
              <a:rPr lang="en-GB" b="1" i="1" dirty="0">
                <a:solidFill>
                  <a:schemeClr val="dk1"/>
                </a:solidFill>
              </a:rPr>
              <a:t>'autoefficacia</a:t>
            </a:r>
            <a:r>
              <a:rPr lang="en-GB" i="1" dirty="0">
                <a:solidFill>
                  <a:schemeClr val="dk1"/>
                </a:solidFill>
              </a:rPr>
              <a:t>, la conoscenza e le precedenti esperienze di cyberattacchi di ingegneria sociale riducono collettivamente la suscettibilità agli attacchi informatici di ingegneria sociale. In particolare, le esperienze di phishing costose ridurrebbero notevolmente la suscettibilità agli attacchi informatici di ingegneria sociale, mentre le esperienze non costose non lo fanno</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 Ma Stefan discuterà di questo</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Il genere non ha un grande impatto sulla suscettibilità ai cyberattacchi di social engineering</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Le persone anziane con un'istruzione superiore, una maggiore consapevolezza e una maggiore esposizione agli attacchi informatici di social engineering sono meno suscettibili a questi attacchi</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La cultura influisce sull'atteggiamento nei confronti della privacy e della fiducia, che influisce indirettamente sulla suscettibilità agli attacchi informatici di ingegneria sociale</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Memoria a lungo termine </a:t>
            </a:r>
            <a:r>
              <a:rPr lang="en-GB" i="1" dirty="0">
                <a:solidFill>
                  <a:schemeClr val="dk1"/>
                </a:solidFill>
              </a:rPr>
              <a:t>Il successo dei cyberattacchi di ingegneria sociale è inversamente correlato alla loro diffusione</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È improbabile che i metodi di formazione che chiedono alle persone di pensare consapevolmente agli attacchi informatici di ingegneria sociale abbiano molto successo, a meno che l'apprendimento non raggiunga il punto di diventare un'abitudine che, in gran parte inconsciamente, guida un </a:t>
            </a:r>
            <a:r>
              <a:rPr lang="en-GB" i="1" dirty="0" err="1">
                <a:solidFill>
                  <a:schemeClr val="dk1"/>
                </a:solidFill>
              </a:rPr>
              <a:t>comportamento </a:t>
            </a:r>
            <a:r>
              <a:rPr lang="en-GB" i="1" dirty="0">
                <a:solidFill>
                  <a:schemeClr val="dk1"/>
                </a:solidFill>
              </a:rPr>
              <a:t>più sicuro nell'uso del computer</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La qualità e l'attrattiva del messaggio, che riflettono lo sforzo dell'aggressore (ad esempio, utilizzando la contestualizzazione e la personalizzazione), hanno un impatto significativo sul successo dell'aggressore</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GB" i="1" dirty="0">
                <a:solidFill>
                  <a:schemeClr val="dk1"/>
                </a:solidFill>
              </a:rPr>
              <a:t>Le capacità di un individuo nel rilevare i cyberattacchi di ingegneria sociale sono influenzate dalla sua consapevolezza delle minacce, dal suo background culturale e dalle sue differenze individuali di fiducia/sospetto</a:t>
            </a:r>
            <a:r>
              <a:rPr lang="en-GB"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82145686"/>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621d5f7089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621d5f708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072116"/>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41184"/>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La combinazione dei termini di ricerca cyberpsicologia e personalità produce 54.700 risultati in Google </a:t>
            </a:r>
            <a:r>
              <a:rPr lang="en-GB" dirty="0" err="1"/>
              <a:t>Scholar. È </a:t>
            </a:r>
            <a:r>
              <a:rPr lang="en-GB" dirty="0"/>
              <a:t>già stato </a:t>
            </a:r>
            <a:r>
              <a:rPr lang="en-GB" dirty="0" err="1"/>
              <a:t>studiato </a:t>
            </a:r>
            <a:r>
              <a:rPr lang="en-GB" dirty="0" err="1"/>
              <a:t>tutto</a:t>
            </a:r>
            <a:r>
              <a:rPr lang="en-GB" dirty="0"/>
              <a:t>, dagli appuntamenti online, alla dipendenza dal gioco d'azzardo, al </a:t>
            </a:r>
            <a:r>
              <a:rPr lang="en-GB" dirty="0" err="1"/>
              <a:t>comportamento </a:t>
            </a:r>
            <a:r>
              <a:rPr lang="en-GB" dirty="0"/>
              <a:t>nelle chat room anonime, fino, naturalmente, al </a:t>
            </a:r>
            <a:r>
              <a:rPr lang="en-GB" dirty="0" err="1"/>
              <a:t>comportamento </a:t>
            </a:r>
            <a:r>
              <a:rPr lang="en-GB" dirty="0"/>
              <a:t>o alla cattiva condotta in</a:t>
            </a:r>
            <a:r>
              <a:rPr lang="en-GB" dirty="0"/>
              <a:t> materia di cybersicurezza</a:t>
            </a:r>
            <a:r>
              <a:rPr lang="en-GB" dirty="0" err="1"/>
              <a:t>, quindi </a:t>
            </a:r>
            <a:r>
              <a:rPr lang="en-GB" dirty="0"/>
              <a:t>la probabilità di trovarsi di fronte a risultati, affermazioni o articoli è molto alta. Pertanto, dedicheremo un po' di tempo (2 sessioni) a fare un po' di luce su questo </a:t>
            </a:r>
            <a:r>
              <a:rPr lang="en-GB" dirty="0" err="1"/>
              <a:t>argomento. Poiché </a:t>
            </a:r>
            <a:r>
              <a:rPr lang="en-GB" dirty="0"/>
              <a:t>vogliamo coprire vari argomenti della cyberpsicologia e quindi dell'informatica, la selezione apparirà inevitabilmente un po' </a:t>
            </a:r>
            <a:r>
              <a:rPr lang="en-GB" dirty="0" err="1"/>
              <a:t>ampia.Tradotto </a:t>
            </a:r>
            <a:r>
              <a:rPr lang="en-GB" dirty="0"/>
              <a:t>con DeepL.com (versione gratuita)</a:t>
            </a:r>
            <a:endParaRPr lang="nb-NO" dirty="0"/>
          </a:p>
        </p:txBody>
      </p:sp>
      <p:sp>
        <p:nvSpPr>
          <p:cNvPr id="4" name="Plassholder for lysbildenummer 3"/>
          <p:cNvSpPr>
            <a:spLocks noGrp="1"/>
          </p:cNvSpPr>
          <p:nvPr>
            <p:ph type="sldNum" sz="quarter" idx="10"/>
          </p:nvPr>
        </p:nvSpPr>
        <p:spPr/>
        <p:txBody>
          <a:bodyPr/>
          <a:lstStyle/>
          <a:p>
            <a:fld id="{CAEA9B4B-012B-449D-BC4B-842149A1C178}" type="slidenum">
              <a:rPr lang="nb-NO"/>
              <a:t>53</a:t>
            </a:fld>
            <a:endParaRPr lang="nb-NO"/>
          </a:p>
        </p:txBody>
      </p:sp>
    </p:spTree>
    <p:extLst>
      <p:ext uri="{BB962C8B-B14F-4D97-AF65-F5344CB8AC3E}">
        <p14:creationId xmlns:p14="http://schemas.microsoft.com/office/powerpoint/2010/main" val="3670503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cea18685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cea18685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DeYoung et al, 2007: Queste 10 sfaccettature sono state proposte nel 2007 dagli psicologi Colin DeYoung, Lena Quilty e Jordan Peterson nel loro articolo "Between Facets and Domains: 10 Aspects of the Big Five". Questa versione del modello è nota come Big Five Aspects Personality Test.</a:t>
            </a:r>
            <a:endParaRPr/>
          </a:p>
          <a:p>
            <a:pPr marL="0" lvl="0" indent="0" algn="l" rtl="0">
              <a:spcBef>
                <a:spcPts val="0"/>
              </a:spcBef>
              <a:spcAft>
                <a:spcPts val="0"/>
              </a:spcAft>
              <a:buNone/>
            </a:pPr>
            <a:r>
              <a:rPr lang="en-GB"/>
              <a:t>Il nevroticismo è la tendenza a percepire la realtà come un problema e a provare prontamente emozioni spiacevoli. Le persone che possiedono alti livelli di nevroticismo sono generalmente tristi e talvolta irascibili L'estroversione è la tendenza a cercare la compagnia degli altri e riflette l'energia e le emozioni positive della personalità. Le personalità estroverse cercano spesso l'eccitazione e tendono a essere dominanti. L'apertura è il desiderio di cercare nuove esperienze senza ansia e di apprezzare idee e credenze diverse. Gli individui che presentano alti livelli di apertura si divertono con la fantasia e apprezzano l'arte e la natura. L'accettabilità è una misura della qualità delle relazioni che una persona intrattiene con gli altri. Se una persona ha un alto livello di gradevolezza, è compassionevole e cooperativa piuttosto che antagonista e sospettosa. Crede che le persone con cui interagisce siano generalmente animate da buone intenzioni e oneste. Infine, la coscienziosità si concentra sull'autodisciplina, sull'azione doverosa e sul rispetto di norme e procedure. Queste persone sono note per la loro prudenza e il loro buon senso.</a:t>
            </a:r>
            <a:endParaRPr/>
          </a:p>
          <a:p>
            <a:pPr marL="0" lvl="0" indent="0" algn="l" rtl="0">
              <a:spcBef>
                <a:spcPts val="0"/>
              </a:spcBef>
              <a:spcAft>
                <a:spcPts val="0"/>
              </a:spcAft>
              <a:buNone/>
            </a:pPr>
            <a:endParaRPr/>
          </a:p>
          <a:p>
            <a:pPr marL="0" lvl="0" indent="0" algn="l" rtl="0">
              <a:spcBef>
                <a:spcPts val="0"/>
              </a:spcBef>
              <a:spcAft>
                <a:spcPts val="0"/>
              </a:spcAft>
              <a:buNone/>
            </a:pPr>
            <a:r>
              <a:rPr lang="en-GB"/>
              <a:t>Studi recenti, tuttavia, hanno dimostrato che la nostra personalità cambia anche oltre questa età. Un altro studio condotto da Srivastava, Gosling e Potter (2003) ha rilevato che la Coscienziosità e l'Accordabilità cambiano durante la prima e la seconda età adulta. Hanno inoltre riscontrato che il nevroticismo è diminuito nel tempo nelle donne, mentre è rimasto relativamente stabile nei maschi. Essi riferiscono che i loro risultati potrebbero essere attribuiti a una serie di influenze dello sviluppo, come l'esperienza in diverse aree correlate al raggiungimento di determinate età.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ad3a36edd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ad3a36edd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222222"/>
                </a:solidFill>
                <a:highlight>
                  <a:srgbClr val="FFFFFF"/>
                </a:highlight>
              </a:rPr>
              <a:t>Parrish Jr, J. L., Bailey, J. L., &amp; Courtney, J. F. (2009). Un modello basato sulla personalità per determinare la suscettibilità agli attacchi di phishing. </a:t>
            </a:r>
            <a:r>
              <a:rPr lang="en-GB" sz="1000" i="1">
                <a:solidFill>
                  <a:srgbClr val="222222"/>
                </a:solidFill>
                <a:highlight>
                  <a:srgbClr val="FFFFFF"/>
                </a:highlight>
              </a:rPr>
              <a:t>Little Rock: Università dell'Arkansas</a:t>
            </a:r>
            <a:r>
              <a:rPr lang="en-GB" sz="1000">
                <a:solidFill>
                  <a:srgbClr val="222222"/>
                </a:solidFill>
                <a:highlight>
                  <a:srgbClr val="FFFFFF"/>
                </a:highlight>
              </a:rPr>
              <a:t>, 285-296.</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I fattori personali sono quelli che non possono essere modificati o che sono estremamente difficili da cambiare e comprendono il genere, la cultura e l'età. I fattori esperienziali sono quelli che modellano la personalità di un individuo a causa di un evento o di un'esperienza passata. Il profilo di personalità Big-Five classifica le differenze di personalità degli individui tra cinque grandi fattori, come discusso in precedenza. Il framework propone che ognuno di questi fattori abbia un ruolo da svolgere per quanto riguarda la suscettibilità di un individuo a un attacco di phishing.</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I bambini aumentano A!</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Non-tecnologia vs tecnologia. Esperienze negative</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2 aspetti : Suscettibilità e tempo di assunzione.</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Dawson &amp; Stewart 2018 - Effetti moderatori. Cultura (Regno Unito vs. USA), età</a:t>
            </a:r>
            <a:endParaRPr sz="1000">
              <a:solidFill>
                <a:srgbClr val="222222"/>
              </a:solidFill>
              <a:highlight>
                <a:srgbClr val="FFFFFF"/>
              </a:highlight>
            </a:endParaRPr>
          </a:p>
          <a:p>
            <a:pPr marL="0" lvl="0" indent="0" algn="l" rtl="0">
              <a:spcBef>
                <a:spcPts val="0"/>
              </a:spcBef>
              <a:spcAft>
                <a:spcPts val="0"/>
              </a:spcAft>
              <a:buNone/>
            </a:pPr>
            <a:r>
              <a:rPr lang="en-GB" sz="1000">
                <a:solidFill>
                  <a:srgbClr val="222222"/>
                </a:solidFill>
                <a:highlight>
                  <a:srgbClr val="FFFFFF"/>
                </a:highlight>
              </a:rPr>
              <a:t>a influenza sociale, conformità, obbedienza, reattività, resistenza e autorità (Lindsey, 2005; Weatherby et al., 1999) b impegno, affetto, normativo, continuazione, impegno e impegno affettivo (Allen e Meyer, 1990) c fiducia e vulnerabilità (Gendall, 2005) d minaccia (Pyszczynski et al., 1997)</a:t>
            </a:r>
            <a:endParaRPr sz="1000">
              <a:solidFill>
                <a:srgbClr val="222222"/>
              </a:solidFill>
              <a:highlight>
                <a:srgbClr val="FFFFFF"/>
              </a:highlight>
            </a:endParaRPr>
          </a:p>
        </p:txBody>
      </p:sp>
    </p:spTree>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AD1E6"/>
                </a:solidFill>
                <a:latin typeface="Fira Sans" pitchFamily="34" charset="0"/>
                <a:ea typeface="Fira Sans" pitchFamily="34" charset="-122"/>
                <a:cs typeface="Fira Sans" pitchFamily="34" charset="-120"/>
              </a:rPr>
              <a:t>Benvenuti a questa sessione di formazione sulla governance e la conformità normativa dell'UE in materia di sicurezza informatica nel settore energetico. Il settore energetico è una componente vitale della società moderna e la sua dipendenza dalle tecnologie digitali è in aumento. Questo lo rende un obiettivo primario per i cyberattacchi.</a:t>
            </a:r>
            <a:endParaRPr lang="en-US" sz="1200"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515935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ea18685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cea18685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 Il SE che sfrutta le regole rende C più vulnerabile: impegno e coerenza, reciprocità e autorità. Inoculato contro il social proofing, il gradimento, la scarsità.</a:t>
            </a:r>
            <a:endParaRPr/>
          </a:p>
          <a:p>
            <a:pPr marL="0" lvl="0" indent="0" algn="l" rtl="0">
              <a:spcBef>
                <a:spcPts val="0"/>
              </a:spcBef>
              <a:spcAft>
                <a:spcPts val="0"/>
              </a:spcAft>
              <a:buNone/>
            </a:pPr>
            <a:endParaRPr/>
          </a:p>
          <a:p>
            <a:pPr marL="0" lvl="0" indent="0" algn="l" rtl="0">
              <a:spcBef>
                <a:spcPts val="0"/>
              </a:spcBef>
              <a:spcAft>
                <a:spcPts val="0"/>
              </a:spcAft>
              <a:buNone/>
            </a:pPr>
            <a:r>
              <a:rPr lang="en-GB"/>
              <a:t>R: informazioni se un ingegnere sociale ha stabilito un rapporto di fiducia. Per quanto riguarda i principi di influenza, ci aspettiamo una maggiore vulnerabilità verso l'autorità, la reciprocità, il gradimento e la riprova sociale.</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415d3f2762_2_29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g1415d3f2762_2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579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d3a36ed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d3a36ed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cea186857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cea18685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a:t>19 </a:t>
            </a:r>
            <a:r>
              <a:rPr lang="nb-NO" dirty="0" err="1"/>
              <a:t>mesi </a:t>
            </a:r>
            <a:r>
              <a:rPr lang="nb-NO" dirty="0"/>
              <a:t>, 20 </a:t>
            </a:r>
            <a:r>
              <a:rPr lang="nb-NO" dirty="0" err="1"/>
              <a:t>campagne</a:t>
            </a:r>
            <a:endParaRPr lang="nb-NO" dirty="0"/>
          </a:p>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acea18685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acea18685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8a6ff2c3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8a6ff2c3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Richardson, J. D., Lounsbury, J. W., Bhaskar, T., Gibson, L. W., &amp; Drost, A. W. (2009). Tratti di personalità e soddisfazione di carriera degli operatori sanitari. The Health Care Manager, 28(3), 218-226. doi:10.1097/hcm.0b013e3181b3e9c7</a:t>
            </a:r>
            <a:endParaRPr/>
          </a:p>
        </p:txBody>
      </p:sp>
    </p:spTree>
    <p:extLst>
      <p:ext uri="{BB962C8B-B14F-4D97-AF65-F5344CB8AC3E}">
        <p14:creationId xmlns:p14="http://schemas.microsoft.com/office/powerpoint/2010/main" val="1309296802"/>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faa372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faa372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chemeClr val="dk1"/>
                </a:solidFill>
              </a:rPr>
              <a:t>Gordon, W. J., Wright, A., Glynn, R. J., </a:t>
            </a:r>
            <a:r>
              <a:rPr lang="en-GB" sz="1000" dirty="0" err="1">
                <a:solidFill>
                  <a:schemeClr val="dk1"/>
                </a:solidFill>
              </a:rPr>
              <a:t>Kadakia</a:t>
            </a:r>
            <a:r>
              <a:rPr lang="en-GB" sz="1000" dirty="0">
                <a:solidFill>
                  <a:schemeClr val="dk1"/>
                </a:solidFill>
              </a:rPr>
              <a:t>, J., Mazzone, C., </a:t>
            </a:r>
            <a:r>
              <a:rPr lang="en-GB" sz="1000" dirty="0" err="1">
                <a:solidFill>
                  <a:schemeClr val="dk1"/>
                </a:solidFill>
              </a:rPr>
              <a:t>Leinbach</a:t>
            </a:r>
            <a:r>
              <a:rPr lang="en-GB" sz="1000" dirty="0">
                <a:solidFill>
                  <a:schemeClr val="dk1"/>
                </a:solidFill>
              </a:rPr>
              <a:t>, E., &amp; Landman, A. (2019). Valutazione di un programma di formazione obbligatoria sul phishing per i dipendenti ad alto rischio di un sistema sanitario statunitense. </a:t>
            </a:r>
            <a:r>
              <a:rPr lang="en-GB" sz="1000" i="1" dirty="0">
                <a:solidFill>
                  <a:schemeClr val="dk1"/>
                </a:solidFill>
              </a:rPr>
              <a:t>Journal of the American Medical Informatics Association</a:t>
            </a:r>
            <a:r>
              <a:rPr lang="en-GB" sz="1000" dirty="0">
                <a:solidFill>
                  <a:schemeClr val="dk1"/>
                </a:solidFill>
              </a:rPr>
              <a:t>, </a:t>
            </a:r>
            <a:r>
              <a:rPr lang="en-GB" sz="1000" i="1" dirty="0">
                <a:solidFill>
                  <a:schemeClr val="dk1"/>
                </a:solidFill>
              </a:rPr>
              <a:t>26</a:t>
            </a:r>
            <a:r>
              <a:rPr lang="en-GB" sz="1000" dirty="0">
                <a:solidFill>
                  <a:schemeClr val="dk1"/>
                </a:solidFill>
              </a:rPr>
              <a:t>(6), 547-552.</a:t>
            </a:r>
          </a:p>
          <a:p>
            <a:pPr marL="0" lvl="0" indent="0" algn="l" rtl="0">
              <a:spcBef>
                <a:spcPts val="0"/>
              </a:spcBef>
              <a:spcAft>
                <a:spcPts val="0"/>
              </a:spcAft>
              <a:buNone/>
            </a:pPr>
            <a:r>
              <a:rPr lang="en-US" sz="1000" dirty="0"/>
              <a:t>Le percentuali di clic sono allarmanti, ma in genere migliorano con ripetute campagne di phishing simulato. </a:t>
            </a:r>
          </a:p>
          <a:p>
            <a:pPr marL="0" lvl="0" indent="0" algn="l" rtl="0">
              <a:spcBef>
                <a:spcPts val="0"/>
              </a:spcBef>
              <a:spcAft>
                <a:spcPts val="0"/>
              </a:spcAft>
              <a:buNone/>
            </a:pPr>
            <a:r>
              <a:rPr lang="en-US" sz="1000" dirty="0"/>
              <a:t>il programma di formazione obbligatorio per i dipendenti che hanno cliccato su 5 o più campagne di phishing simulate non ha avuto un impatto significativo sui tassi di clic: i "trasgressori" sono rimasti più propensi a cliccare sulle e-mail di phishing rispetto ai non trasgressori, con tassi di clic tra il 10% e il 25% dopo la formazione. </a:t>
            </a:r>
          </a:p>
          <a:p>
            <a:pPr marL="0" lvl="0" indent="0" algn="l" rtl="0">
              <a:spcBef>
                <a:spcPts val="0"/>
              </a:spcBef>
              <a:spcAft>
                <a:spcPts val="0"/>
              </a:spcAft>
              <a:buNone/>
            </a:pPr>
            <a:r>
              <a:rPr lang="en-US" sz="1000" dirty="0"/>
              <a:t>La formazione in tempo reale (fornita dopo che un dipendente ha cliccato su una simulazione di phishing) potrebbe essere stata più efficace nel ridurre il divario tra i trasgressori e le persone che hanno subito un'infrazione.</a:t>
            </a:r>
          </a:p>
          <a:p>
            <a:pPr marL="0" lvl="0" indent="0" algn="l" rtl="0">
              <a:spcBef>
                <a:spcPts val="0"/>
              </a:spcBef>
              <a:spcAft>
                <a:spcPts val="0"/>
              </a:spcAft>
              <a:buNone/>
            </a:pPr>
            <a:r>
              <a:rPr lang="en-US" sz="1000" dirty="0"/>
              <a:t>Poiché basta un solo attacco di phishing riuscito per causare danni sostanziali a un'organizzazione sanitaria, queste percentuali di clic (con o senza formazione) sono molto preoccupanti.</a:t>
            </a:r>
            <a:endParaRPr sz="1000" dirty="0">
              <a:solidFill>
                <a:schemeClr val="dk1"/>
              </a:solidFill>
            </a:endParaRPr>
          </a:p>
          <a:p>
            <a:pPr marL="0" lvl="0" indent="0" algn="l" rtl="0">
              <a:spcBef>
                <a:spcPts val="0"/>
              </a:spcBef>
              <a:spcAft>
                <a:spcPts val="0"/>
              </a:spcAft>
              <a:buNone/>
            </a:pPr>
            <a:endParaRPr sz="1000" dirty="0">
              <a:solidFill>
                <a:schemeClr val="dk1"/>
              </a:solidFill>
            </a:endParaRPr>
          </a:p>
        </p:txBody>
      </p:sp>
    </p:spTree>
    <p:extLst>
      <p:ext uri="{BB962C8B-B14F-4D97-AF65-F5344CB8AC3E}">
        <p14:creationId xmlns:p14="http://schemas.microsoft.com/office/powerpoint/2010/main" val="402697403"/>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51a339e10_2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a51a339e10_2_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Narzissmuss -&gt; Research Gate &gt; Daten -&gt; sozialer Vergleich</a:t>
            </a:r>
            <a:endParaRPr/>
          </a:p>
          <a:p>
            <a:pPr marL="0" lvl="0" indent="0" algn="l" rtl="0">
              <a:spcBef>
                <a:spcPts val="0"/>
              </a:spcBef>
              <a:spcAft>
                <a:spcPts val="0"/>
              </a:spcAft>
              <a:buNone/>
            </a:pPr>
            <a:endParaRPr/>
          </a:p>
          <a:p>
            <a:pPr marL="0" lvl="0" indent="0" algn="l" rtl="0">
              <a:spcBef>
                <a:spcPts val="0"/>
              </a:spcBef>
              <a:spcAft>
                <a:spcPts val="0"/>
              </a:spcAft>
              <a:buNone/>
            </a:pPr>
            <a:r>
              <a:rPr lang="en-GB"/>
              <a:t>La domanda sul divario tra intenzione e comportamento</a:t>
            </a:r>
            <a:endParaRPr/>
          </a:p>
          <a:p>
            <a:pPr marL="0" lvl="0" indent="0" algn="l" rtl="0">
              <a:spcBef>
                <a:spcPts val="0"/>
              </a:spcBef>
              <a:spcAft>
                <a:spcPts val="0"/>
              </a:spcAft>
              <a:buNone/>
            </a:pPr>
            <a:r>
              <a:rPr lang="en-GB"/>
              <a:t>Percezione-Preparazione</a:t>
            </a:r>
            <a:endParaRPr/>
          </a:p>
          <a:p>
            <a:pPr marL="0" lvl="0" indent="0" algn="l" rtl="0">
              <a:spcBef>
                <a:spcPts val="0"/>
              </a:spcBef>
              <a:spcAft>
                <a:spcPts val="0"/>
              </a:spcAft>
              <a:buNone/>
            </a:pPr>
            <a:endParaRPr/>
          </a:p>
          <a:p>
            <a:pPr marL="0" lvl="0" indent="0" algn="l" rtl="0">
              <a:spcBef>
                <a:spcPts val="0"/>
              </a:spcBef>
              <a:spcAft>
                <a:spcPts val="0"/>
              </a:spcAft>
              <a:buNone/>
            </a:pPr>
            <a:r>
              <a:rPr lang="en-GB"/>
              <a:t>Bsp per la combinazione: Perdita di contatti SOCIAL bei FB, dopo che l'uomo ha deciso di lavorare in un Roach-Motel-Manier.</a:t>
            </a:r>
            <a:endParaRPr/>
          </a:p>
          <a:p>
            <a:pPr marL="0" lvl="0" indent="0" algn="l" rtl="0">
              <a:spcBef>
                <a:spcPts val="0"/>
              </a:spcBef>
              <a:spcAft>
                <a:spcPts val="0"/>
              </a:spcAft>
              <a:buNone/>
            </a:pPr>
            <a:endParaRPr/>
          </a:p>
          <a:p>
            <a:pPr marL="0" lvl="0" indent="0" algn="l" rtl="0">
              <a:spcBef>
                <a:spcPts val="0"/>
              </a:spcBef>
              <a:spcAft>
                <a:spcPts val="0"/>
              </a:spcAft>
              <a:buNone/>
            </a:pPr>
            <a:r>
              <a:rPr lang="en-GB"/>
              <a:t>Strumenti: App che DP ha installato nelle mie applicazioni e che in lingua inglese è stata spiegata, con i miei desideri - Implicazioni per le richieste di informazioni e una guida per le richieste di informazioni.</a:t>
            </a:r>
            <a:endParaRPr/>
          </a:p>
        </p:txBody>
      </p:sp>
      <p:sp>
        <p:nvSpPr>
          <p:cNvPr id="520" name="Google Shape;520;ga51a339e10_2_2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66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390167"/>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a82abf1d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a82abf1d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264738"/>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a82abf1d1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ea82abf1d1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853365"/>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0D0D0D"/>
                </a:solidFill>
                <a:effectLst/>
                <a:latin typeface="Söhne"/>
              </a:rPr>
              <a:t>l </a:t>
            </a:r>
            <a:r>
              <a:rPr lang="en-GB" b="0" i="0" dirty="0">
                <a:solidFill>
                  <a:srgbClr val="0D0D0D"/>
                </a:solidFill>
                <a:effectLst/>
                <a:latin typeface="Söhne"/>
              </a:rPr>
              <a:t>framework </a:t>
            </a:r>
            <a:r>
              <a:rPr lang="en-GB" b="0" i="0" dirty="0">
                <a:solidFill>
                  <a:srgbClr val="0D0D0D"/>
                </a:solidFill>
                <a:effectLst/>
                <a:latin typeface="Söhne"/>
              </a:rPr>
              <a:t>Maritime Cyber Risk Assessment (</a:t>
            </a:r>
            <a:r>
              <a:rPr lang="en-GB" b="0" i="0" dirty="0" err="1">
                <a:solidFill>
                  <a:srgbClr val="0D0D0D"/>
                </a:solidFill>
                <a:effectLst/>
                <a:latin typeface="Söhne"/>
              </a:rPr>
              <a:t>MaCRA</a:t>
            </a:r>
            <a:r>
              <a:rPr lang="en-GB" b="0" i="0" dirty="0">
                <a:solidFill>
                  <a:srgbClr val="0D0D0D"/>
                </a:solidFill>
                <a:effectLst/>
                <a:latin typeface="Söhne"/>
              </a:rPr>
              <a:t>) è un approccio strutturato progettato per identificare, </a:t>
            </a:r>
            <a:r>
              <a:rPr lang="en-GB" b="0" i="0" dirty="0" err="1">
                <a:solidFill>
                  <a:srgbClr val="0D0D0D"/>
                </a:solidFill>
                <a:effectLst/>
                <a:latin typeface="Söhne"/>
              </a:rPr>
              <a:t>analizzare </a:t>
            </a:r>
            <a:r>
              <a:rPr lang="en-GB" b="0" i="0" dirty="0">
                <a:solidFill>
                  <a:srgbClr val="0D0D0D"/>
                </a:solidFill>
                <a:effectLst/>
                <a:latin typeface="Söhne"/>
              </a:rPr>
              <a:t>e gestire i rischi informatici nel settore marittimo. Il suo scopo è quello di salvaguardare le operazioni marittime, tra cui la navigazione, la gestione dei porti e la logistica della catena di approvvigionamento, dalle minacce e dalle vulnerabilità informatiche. Il quadro di riferimento è incentrato su una comprensione completa dell'ambiente operativo marittimo, sull'identificazione delle potenziali minacce informatiche, sull'analisi delle vulnerabilità dei sistemi e sulla valutazione del potenziale impatto degli incidenti informatici sulla sicurezza marittima e sulla protezione dell'ambiente. </a:t>
            </a:r>
            <a:r>
              <a:rPr lang="en-GB" b="0" i="0" dirty="0">
                <a:solidFill>
                  <a:srgbClr val="0D0D0D"/>
                </a:solidFill>
                <a:effectLst/>
                <a:latin typeface="Söhne"/>
              </a:rPr>
              <a:t>Il quadro </a:t>
            </a:r>
            <a:r>
              <a:rPr lang="en-GB" b="0" i="0" dirty="0" err="1">
                <a:solidFill>
                  <a:srgbClr val="0D0D0D"/>
                </a:solidFill>
                <a:effectLst/>
                <a:latin typeface="Söhne"/>
              </a:rPr>
              <a:t>MaCRA </a:t>
            </a:r>
            <a:r>
              <a:rPr lang="en-GB" b="0" i="0" dirty="0">
                <a:solidFill>
                  <a:srgbClr val="0D0D0D"/>
                </a:solidFill>
                <a:effectLst/>
                <a:latin typeface="Söhne"/>
              </a:rPr>
              <a:t>funge da guida completa per le organizzazioni marittime per gestire sistematicamente i rischi informatici, garantendo la resilienza e la sicurezza delle operazioni marittime di fronte all'evoluzione delle minacce informatiche. I suoi componenti chiave sono: </a:t>
            </a:r>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a:t>8</a:t>
            </a:fld>
            <a:endParaRPr lang="en-US" altLang="et-EE"/>
          </a:p>
        </p:txBody>
      </p:sp>
    </p:spTree>
    <p:extLst>
      <p:ext uri="{BB962C8B-B14F-4D97-AF65-F5344CB8AC3E}">
        <p14:creationId xmlns:p14="http://schemas.microsoft.com/office/powerpoint/2010/main" val="2829856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b2df2481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ab2df2481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b-NO" dirty="0"/>
              <a:t>Vor </a:t>
            </a:r>
            <a:r>
              <a:rPr lang="nb-NO" dirty="0" err="1"/>
              <a:t>allem </a:t>
            </a:r>
            <a:r>
              <a:rPr lang="nb-NO" dirty="0"/>
              <a:t>sog. </a:t>
            </a:r>
            <a:r>
              <a:rPr lang="nb-NO" dirty="0" err="1"/>
              <a:t>Motel </a:t>
            </a:r>
            <a:r>
              <a:rPr lang="nb-NO" dirty="0"/>
              <a:t>Roach</a:t>
            </a:r>
            <a:r>
              <a:rPr lang="nb-NO"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baseline="0" dirty="0"/>
              <a:t>Anche Verlustaversion ("</a:t>
            </a:r>
            <a:r>
              <a:rPr lang="de-DE" baseline="0" dirty="0" err="1"/>
              <a:t>funzionalità </a:t>
            </a:r>
            <a:r>
              <a:rPr lang="de-DE" baseline="0" dirty="0"/>
              <a:t>perse </a:t>
            </a:r>
            <a:r>
              <a:rPr lang="de-DE" baseline="0" dirty="0" err="1"/>
              <a:t>se </a:t>
            </a:r>
            <a:r>
              <a:rPr lang="de-DE" baseline="0" dirty="0" err="1"/>
              <a:t>gli utenti </a:t>
            </a:r>
            <a:r>
              <a:rPr lang="de-DE" baseline="0" dirty="0" err="1"/>
              <a:t>si rifiutano</a:t>
            </a:r>
            <a:r>
              <a:rPr lang="de-DE" baseline="0" dirty="0"/>
              <a:t>" - vedi "</a:t>
            </a:r>
            <a:r>
              <a:rPr lang="de-DE" baseline="0" dirty="0" err="1"/>
              <a:t>scelte </a:t>
            </a:r>
            <a:r>
              <a:rPr lang="de-DE" baseline="0" dirty="0"/>
              <a:t>di design </a:t>
            </a:r>
            <a:r>
              <a:rPr lang="de-DE" baseline="0" dirty="0" err="1"/>
              <a:t>astute</a:t>
            </a:r>
            <a:r>
              <a:rPr lang="de-DE" baseline="0" dirty="0"/>
              <a:t>").</a:t>
            </a:r>
          </a:p>
          <a:p>
            <a:pPr marL="0" lvl="0" indent="0" algn="l" rtl="0">
              <a:spcBef>
                <a:spcPts val="0"/>
              </a:spcBef>
              <a:spcAft>
                <a:spcPts val="0"/>
              </a:spcAft>
              <a:buNone/>
            </a:pPr>
            <a:endParaRPr lang="de-DE" baseline="0" dirty="0"/>
          </a:p>
          <a:p>
            <a:pPr marL="0" lvl="0" indent="0" algn="l" rtl="0">
              <a:spcBef>
                <a:spcPts val="0"/>
              </a:spcBef>
              <a:spcAft>
                <a:spcPts val="0"/>
              </a:spcAft>
              <a:buNone/>
            </a:pPr>
            <a:endParaRPr dirty="0"/>
          </a:p>
        </p:txBody>
      </p:sp>
      <p:sp>
        <p:nvSpPr>
          <p:cNvPr id="322" name="Google Shape;322;gab2df24817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69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1.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a82abf1d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a82abf1d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no" sz="1400" b="1" dirty="0">
                <a:solidFill>
                  <a:schemeClr val="dk1"/>
                </a:solidFill>
                <a:latin typeface="Calibri"/>
                <a:ea typeface="Calibri"/>
                <a:cs typeface="Calibri"/>
                <a:sym typeface="Calibri"/>
              </a:rPr>
              <a:t>I Dark Pattern sono scelte di progettazione dell'interfaccia.</a:t>
            </a:r>
            <a:r>
              <a:rPr lang="no" sz="1400" dirty="0">
                <a:solidFill>
                  <a:schemeClr val="dk1"/>
                </a:solidFill>
                <a:latin typeface="Calibri"/>
                <a:ea typeface="Calibri"/>
                <a:cs typeface="Calibri"/>
                <a:sym typeface="Calibri"/>
              </a:rPr>
              <a:t> Determinano le informazioni che riceviamo sulle nostre opzioni di azione e il modo in cui le consideriamo.</a:t>
            </a:r>
            <a:endParaRPr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Il servizio online che fornisce le pagine ci guida nel prendere decisioni che sono nell'interesse del fornitore.</a:t>
            </a:r>
            <a:endParaRPr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In molti casi, siamo spinti a prendere decisioni che altrimenti non avremmo preso.</a:t>
            </a:r>
            <a:endParaRPr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Si applicano le regole e i principi dell'usabilità. Come sempre nell'usabilità, l'obiettivo è rendere l'esperienza dell'utente più confortevole. In questo caso, l'opzione più comoda (più veloce, più facile) porta a decisioni che sono nell'interesse del fornitore, ad esempio la condivisione di dati personali o l'acquisto di un prodotto.</a:t>
            </a:r>
          </a:p>
          <a:p>
            <a:pPr marL="0" lvl="0" indent="0" algn="l" rtl="0">
              <a:lnSpc>
                <a:spcPct val="90000"/>
              </a:lnSpc>
              <a:spcBef>
                <a:spcPts val="800"/>
              </a:spcBef>
              <a:spcAft>
                <a:spcPts val="0"/>
              </a:spcAft>
              <a:buClr>
                <a:schemeClr val="dk1"/>
              </a:buClr>
              <a:buSzPts val="1100"/>
              <a:buFont typeface="Arial"/>
              <a:buNone/>
            </a:pPr>
            <a:endParaRPr lang="no"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Oggi parleremo di questi processi psicogici e di come gli Schemi Oscuri li usino contro di noi.</a:t>
            </a:r>
          </a:p>
          <a:p>
            <a:pPr marL="0" lvl="0" indent="0" algn="l" rtl="0">
              <a:lnSpc>
                <a:spcPct val="90000"/>
              </a:lnSpc>
              <a:spcBef>
                <a:spcPts val="800"/>
              </a:spcBef>
              <a:spcAft>
                <a:spcPts val="0"/>
              </a:spcAft>
              <a:buClr>
                <a:schemeClr val="dk1"/>
              </a:buClr>
              <a:buSzPts val="1100"/>
              <a:buFont typeface="Arial"/>
              <a:buNone/>
            </a:pPr>
            <a:endParaRPr lang="no" sz="14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no" sz="1400" dirty="0">
                <a:solidFill>
                  <a:schemeClr val="dk1"/>
                </a:solidFill>
                <a:latin typeface="Calibri"/>
                <a:ea typeface="Calibri"/>
                <a:cs typeface="Calibri"/>
                <a:sym typeface="Calibri"/>
              </a:rPr>
              <a:t>Il Dissenso cognitivo è quando due cognizioni sono in conflitto e come razionalizziamo il conflitto per alleviare il disagio che proviamo quando ciò accade. </a:t>
            </a:r>
            <a:r>
              <a:rPr lang="no" sz="1400" dirty="0">
                <a:solidFill>
                  <a:schemeClr val="dk1"/>
                </a:solidFill>
                <a:latin typeface="Calibri"/>
                <a:ea typeface="Calibri"/>
                <a:cs typeface="Calibri"/>
                <a:sym typeface="Calibri"/>
              </a:rPr>
              <a:t>Ad esempio: Fumo - questo è dannoso per il mio corpo e mi causerà un'emorragia.</a:t>
            </a: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35045286"/>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a82abf1d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a82abf1d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rPr>
              <a:t>Obar, J. A., &amp; Oeldorf-Hirsch, A. (2020). La più grande bugia di Internet: Ignorare le politiche sulla privacy e i termini di servizio dei servizi di social network. </a:t>
            </a:r>
            <a:r>
              <a:rPr lang="no" i="1">
                <a:solidFill>
                  <a:schemeClr val="dk1"/>
                </a:solidFill>
              </a:rPr>
              <a:t>Informazione, comunicazione e società</a:t>
            </a:r>
            <a:r>
              <a:rPr lang="no">
                <a:solidFill>
                  <a:schemeClr val="dk1"/>
                </a:solidFill>
              </a:rPr>
              <a:t>, </a:t>
            </a:r>
            <a:r>
              <a:rPr lang="no" i="1">
                <a:solidFill>
                  <a:schemeClr val="dk1"/>
                </a:solidFill>
              </a:rPr>
              <a:t>23</a:t>
            </a:r>
            <a:r>
              <a:rPr lang="no">
                <a:solidFill>
                  <a:schemeClr val="dk1"/>
                </a:solidFill>
              </a:rPr>
              <a:t>(1), 128-147.</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I ricercatori di due università hanno condotto uno studio in cui hanno chiesto agli studenti di iscriversi a un sito web di rete fittizio e, come parte del processo, hanno chiesto ai partecipanti di accettare i termini di servizio che includevano quanto segue: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Termini di utilizzo ca. 30 min (informativa sulla privacy) e circa 15 Termini di servizio: Tempo medio di lettura: 77 sec (PP) &amp; 51s TOS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●N=543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a:solidFill>
                  <a:schemeClr val="dk1"/>
                </a:solidFill>
              </a:rPr>
              <a:t>I risultati qualitativi suggeriscono che i partecipanti considerano le politiche come un fastidio, ignorandole per perseguire i fini della produzione digitale, senza essere inibiti dai mezzi. Le implicazioni sono rivelate dal fatto che il 98% non ha notato le clausole TOS di NameDrop.</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92817893"/>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a82abf1d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a82abf1d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57458"/>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e5c7aa8c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ee5c7aa8c3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13039254"/>
      </p:ext>
    </p:extLst>
  </p:cSld>
  <p:clrMapOvr>
    <a:masterClrMapping/>
  </p:clrMapOvr>
</p:notes>
</file>

<file path=ppt/notesSlides/notesSlide55.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5c7aa8c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ee5c7aa8c3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B o 13? Cavallo o foca?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Queste immagini sono state presentate per 400 msec e la percezione degli spettatori poteva essere influenzata dalla precedente esposizione. Una delle possibili interpretazioni era stata precedentemente collegata a qualcosa di bello e piacevole, mentre l'altra a qualcosa di neutro. [fornire un esempio di come è stato fatto - Lexical Decision Task LDT].</a:t>
            </a:r>
            <a:endParaRPr/>
          </a:p>
          <a:p>
            <a:pPr marL="0" lvl="0" indent="0" algn="l" rtl="0">
              <a:lnSpc>
                <a:spcPct val="100000"/>
              </a:lnSpc>
              <a:spcBef>
                <a:spcPts val="0"/>
              </a:spcBef>
              <a:spcAft>
                <a:spcPts val="0"/>
              </a:spcAft>
              <a:buSzPts val="1100"/>
              <a:buNone/>
            </a:pPr>
            <a:r>
              <a:rPr lang="no"/>
              <a:t>Si potrebbe obiettare che i partecipanti hanno visto entrambi e hanno scelto di riferire solo quello che pensavano lo sperimentatore volesse sentire - questa spiegazione alternativa, tuttavia, è stata scartata dopo le misure di eye-tracking che hanno valutato la prima cosiddetta "saccade" (movimento oculare e fissazione) che non può essere controllata coscientemente ha predetto la loro scelta.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Questa potrebbe essere una prima prova delle influenze motivazionali sulla percezione.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no">
                <a:solidFill>
                  <a:schemeClr val="dk1"/>
                </a:solidFill>
              </a:rPr>
              <a:t>Il breve tempo di presentazione nell'esperimento precedente è stato seguito da un tempo più lungo che le persone hanno dovuto riferire. Non è quindi del tutto chiaro se il processo che influenza la percezione sia un processo molto precoce di percezione visiva o un processo più tardivo e cognitivo, di giudizio personale. Un modo per scoprire se l'effetto è molto elementare e precoce è quello di utilizzare il concetto di rivalità binoculare.</a:t>
            </a:r>
            <a:endParaRPr/>
          </a:p>
        </p:txBody>
      </p:sp>
    </p:spTree>
    <p:extLst>
      <p:ext uri="{BB962C8B-B14F-4D97-AF65-F5344CB8AC3E}">
        <p14:creationId xmlns:p14="http://schemas.microsoft.com/office/powerpoint/2010/main" val="1983622964"/>
      </p:ext>
    </p:extLst>
  </p:cSld>
  <p:clrMapOvr>
    <a:masterClrMapping/>
  </p:clrMapOvr>
</p:notes>
</file>

<file path=ppt/notesSlides/notesSlide5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e5c7aa8c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ee5c7aa8c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dirty="0"/>
              <a:t>In questo caso gli occhiali colorati rendevano invisibile una delle due immagini sovrapposte. Solo una delle immagini era stata precedentemente associata a un guadagno finanziario, e questa era dominante.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o" dirty="0"/>
              <a:t>Cosa influenza la percezione? I nostri desideri e obiettivi. </a:t>
            </a:r>
            <a:endParaRPr dirty="0"/>
          </a:p>
        </p:txBody>
      </p:sp>
    </p:spTree>
    <p:extLst>
      <p:ext uri="{BB962C8B-B14F-4D97-AF65-F5344CB8AC3E}">
        <p14:creationId xmlns:p14="http://schemas.microsoft.com/office/powerpoint/2010/main" val="3334242852"/>
      </p:ext>
    </p:extLst>
  </p:cSld>
  <p:clrMapOvr>
    <a:masterClrMapping/>
  </p:clrMapOvr>
</p:notes>
</file>

<file path=ppt/notesSlides/notesSlide57.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e5c7aa8c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ee5c7aa8c3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no"/>
              <a:t>La differenza è moderata nella grafica - non abbiamo bisogno di un'alimentazione a base di legno per questo tipo di prodotti. Nella Normalverteilung l'areale è caratterizzato da un valore medio più basso di 1SD 68% della produzione di bevande; abbiamo anche 0,41 SD in più rispetto a una parte sostanziale della popolazione, che è stata colpita da una forte inflazione. Secondo la convenzione generale del 1988, l'uomo parla di un effetto minore.</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no"/>
              <a:t>Interpretazione:</a:t>
            </a:r>
            <a:endParaRPr/>
          </a:p>
          <a:p>
            <a:pPr marL="457200" lvl="0" indent="-298450" algn="l" rtl="0">
              <a:lnSpc>
                <a:spcPct val="100000"/>
              </a:lnSpc>
              <a:spcBef>
                <a:spcPts val="0"/>
              </a:spcBef>
              <a:spcAft>
                <a:spcPts val="0"/>
              </a:spcAft>
              <a:buSzPts val="1100"/>
              <a:buChar char="●"/>
            </a:pPr>
            <a:r>
              <a:rPr lang="no"/>
              <a:t>- con un maggiore numero di Bildschirm (PC) sono stati registrati più video in fase di registrazione.</a:t>
            </a:r>
            <a:endParaRPr/>
          </a:p>
          <a:p>
            <a:pPr marL="457200" lvl="0" indent="-298450" algn="l" rtl="0">
              <a:lnSpc>
                <a:spcPct val="100000"/>
              </a:lnSpc>
              <a:spcBef>
                <a:spcPts val="0"/>
              </a:spcBef>
              <a:spcAft>
                <a:spcPts val="0"/>
              </a:spcAft>
              <a:buSzPts val="1100"/>
              <a:buChar char="●"/>
            </a:pPr>
            <a:r>
              <a:rPr lang="no"/>
              <a:t>- kleinster Bildschirm (Smartphone) hat im Durchschnitt am wenigsten erkannt</a:t>
            </a:r>
            <a:endParaRPr/>
          </a:p>
          <a:p>
            <a:pPr marL="457200" lvl="0" indent="-298450" algn="l" rtl="0">
              <a:lnSpc>
                <a:spcPct val="100000"/>
              </a:lnSpc>
              <a:spcBef>
                <a:spcPts val="0"/>
              </a:spcBef>
              <a:spcAft>
                <a:spcPts val="0"/>
              </a:spcAft>
              <a:buSzPts val="1100"/>
              <a:buChar char="●"/>
            </a:pPr>
            <a:r>
              <a:rPr lang="no"/>
              <a:t>- L'indice di efficacia tra PC e smartphone è il più basso (0,41), ma in questo caso le caratteristiche principali sono le più comuni.</a:t>
            </a:r>
            <a:endParaRPr/>
          </a:p>
          <a:p>
            <a:pPr marL="457200" lvl="0" indent="-298450" algn="l" rtl="0">
              <a:lnSpc>
                <a:spcPct val="100000"/>
              </a:lnSpc>
              <a:spcBef>
                <a:spcPts val="0"/>
              </a:spcBef>
              <a:spcAft>
                <a:spcPts val="0"/>
              </a:spcAft>
              <a:buSzPts val="1100"/>
              <a:buChar char="●"/>
            </a:pPr>
            <a:r>
              <a:rPr lang="no"/>
              <a:t>(- Standardabweichung bei Tablet am höchsten -&gt; eventuell wegen unterschiedlicher Größe?)</a:t>
            </a:r>
            <a:endParaRPr/>
          </a:p>
        </p:txBody>
      </p:sp>
      <p:sp>
        <p:nvSpPr>
          <p:cNvPr id="225" name="Google Shape;225;gee5c7aa8c3_0_27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no"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054948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e5c7aa8c3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ee5c7aa8c3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aseline="0" dirty="0"/>
              <a:t>A proposito, ecco due piccole schermate di e-mail che ho ricevuto dal sito della rete di ricerca "academia.edu" - un social network per persone interessate alla ricerca. Si può accedere al sito solo se si ha un account a pagamento, cosa che io non faccio, ma l'e-mail non dice chi è venuto a conoscenza della tua ricerca, naturalmente di altissima qualità, innovativa e di portata mondiale. Queste e-mail sono legittime, non di phishing, ma gli schemi oscuri funzionano allo stesso modo. Come ho detto, i narcisisti non sono rari nelle professioni accademiche e sono una fonte sicura di reddito.-&gt; Non dovrebbe essere troppo difficile usare i metodi OSINT per valutare il narcisismo o identificare la persona più narcisista all'interno di un'organizzazione rivolta al pubblico. Ad esempio, l'evidente sforzo di apparire in pubblico, la manutenzione del sito web, l'abbigliamento, la formalità (titolo, firma delle e-mail), i siti web privati, - spesso in combinazione con l'estroversione (sono disponibili più dati e ci si aspetta una minore sfiducia negli altri, nonché un maggiore bisogno di riconoscimento da parte degli altri).&gt;90% di probabilità di successo in uno studio UCF: domande d'esame trapelate da "account professoriali" (e-mail erroneamente indirizzate)</a:t>
            </a:r>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82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51a339e10_2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a51a339e10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2755935901"/>
      </p:ext>
    </p:extLst>
  </p:cSld>
  <p:clrMapOvr>
    <a:masterClrMapping/>
  </p:clrMapOvr>
</p:notes>
</file>

<file path=ppt/notesSlides/notesSlide6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B6922229-5D2D-4017-902A-98F50ED5E5CC}" type="slidenum">
              <a:rPr lang="de-DE"/>
              <a:t>84</a:t>
            </a:fld>
            <a:endParaRPr lang="de-DE"/>
          </a:p>
        </p:txBody>
      </p:sp>
    </p:spTree>
    <p:extLst>
      <p:ext uri="{BB962C8B-B14F-4D97-AF65-F5344CB8AC3E}">
        <p14:creationId xmlns:p14="http://schemas.microsoft.com/office/powerpoint/2010/main" val="2247732925"/>
      </p:ext>
    </p:extLst>
  </p:cSld>
  <p:clrMapOvr>
    <a:masterClrMapping/>
  </p:clrMapOvr>
</p:notes>
</file>

<file path=ppt/notesSlides/notesSlide6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Jampen</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D., Gür, G., Sutter, T., &amp; Tellenbach, B. (2020).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Non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cliccare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verso </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una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formazione </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anti-phishing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efficace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Una </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revisione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comparativa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della letteratura</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Informatica e scienze dell'informazione </a:t>
            </a:r>
            <a:r>
              <a:rPr kumimoji="0" lang="de-DE" altLang="de-DE" sz="1200" b="0" i="1" u="none" strike="noStrike" cap="none" normalizeH="0" baseline="0" dirty="0" err="1">
                <a:ln>
                  <a:noFill/>
                </a:ln>
                <a:solidFill>
                  <a:srgbClr val="222222"/>
                </a:solidFill>
                <a:effectLst/>
                <a:latin typeface="Arial" panose="020B0604020202020204" pitchFamily="34" charset="0"/>
                <a:cs typeface="Arial" panose="020B0604020202020204" pitchFamily="34" charset="0"/>
              </a:rPr>
              <a:t>incentrate</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 sull'uomo</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10</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(1), 1-41.</a:t>
            </a:r>
            <a:endParaRPr lang="de-DE" dirty="0"/>
          </a:p>
        </p:txBody>
      </p:sp>
      <p:sp>
        <p:nvSpPr>
          <p:cNvPr id="4" name="Foliennummernplatzhalter 3"/>
          <p:cNvSpPr>
            <a:spLocks noGrp="1"/>
          </p:cNvSpPr>
          <p:nvPr>
            <p:ph type="sldNum" sz="quarter" idx="5"/>
          </p:nvPr>
        </p:nvSpPr>
        <p:spPr/>
        <p:txBody>
          <a:bodyPr/>
          <a:lstStyle/>
          <a:p>
            <a:fld id="{AF98B63D-2BDC-4BFE-ABAD-CDD383BC7E1B}" type="slidenum">
              <a:rPr lang="de-DE"/>
              <a:t>85</a:t>
            </a:fld>
            <a:endParaRPr lang="de-DE"/>
          </a:p>
        </p:txBody>
      </p:sp>
    </p:spTree>
    <p:extLst>
      <p:ext uri="{BB962C8B-B14F-4D97-AF65-F5344CB8AC3E}">
        <p14:creationId xmlns:p14="http://schemas.microsoft.com/office/powerpoint/2010/main" val="1223023884"/>
      </p:ext>
    </p:extLst>
  </p:cSld>
  <p:clrMapOvr>
    <a:masterClrMapping/>
  </p:clrMapOvr>
</p:notes>
</file>

<file path=ppt/notesSlides/notesSlide6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4F536C-AD84-4F20-99DE-2A1FA9884875}" type="slidenum">
              <a:rPr lang="de-DE"/>
              <a:t>87</a:t>
            </a:fld>
            <a:endParaRPr lang="de-DE"/>
          </a:p>
        </p:txBody>
      </p:sp>
    </p:spTree>
    <p:extLst>
      <p:ext uri="{BB962C8B-B14F-4D97-AF65-F5344CB8AC3E}">
        <p14:creationId xmlns:p14="http://schemas.microsoft.com/office/powerpoint/2010/main" val="945086486"/>
      </p:ext>
    </p:extLst>
  </p:cSld>
  <p:clrMapOvr>
    <a:masterClrMapping/>
  </p:clrMapOvr>
</p:notes>
</file>

<file path=ppt/notesSlides/notesSlide6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98B63D-2BDC-4BFE-ABAD-CDD383BC7E1B}" type="slidenum">
              <a:rPr lang="de-DE"/>
              <a:t>88</a:t>
            </a:fld>
            <a:endParaRPr lang="de-DE"/>
          </a:p>
        </p:txBody>
      </p:sp>
    </p:spTree>
    <p:extLst>
      <p:ext uri="{BB962C8B-B14F-4D97-AF65-F5344CB8AC3E}">
        <p14:creationId xmlns:p14="http://schemas.microsoft.com/office/powerpoint/2010/main" val="81045602"/>
      </p:ext>
    </p:extLst>
  </p:cSld>
  <p:clrMapOvr>
    <a:masterClrMapping/>
  </p:clrMapOvr>
</p:notes>
</file>

<file path=ppt/notesSlides/notesSlide6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FILTRAZIONE:</a:t>
            </a:r>
          </a:p>
          <a:p>
            <a:r>
              <a:rPr lang="en-US" dirty="0"/>
              <a:t>Le contromisure del phishing possono essere applicate in diverse fasi dell'attacco. Considerando</a:t>
            </a:r>
          </a:p>
          <a:p>
            <a:r>
              <a:rPr lang="en-US" dirty="0"/>
              <a:t>il modello generale di attacco di cui alla Fig. 2, una </a:t>
            </a:r>
            <a:r>
              <a:rPr lang="en-US" b="1" dirty="0"/>
              <a:t>soluzione </a:t>
            </a:r>
            <a:r>
              <a:rPr lang="en-US" dirty="0"/>
              <a:t>tecnica </a:t>
            </a:r>
            <a:r>
              <a:rPr lang="en-US" b="1" dirty="0"/>
              <a:t>di filtraggio </a:t>
            </a:r>
            <a:r>
              <a:rPr lang="en-US" dirty="0"/>
              <a:t>potrebbe essere implementata</a:t>
            </a:r>
          </a:p>
          <a:p>
            <a:r>
              <a:rPr lang="en-US" dirty="0"/>
              <a:t>nella fase 2 (ad esempio, [20]). Tali soluzioni elaborano e analizzano tutti i messaggi di posta elettronica in entrata</a:t>
            </a:r>
          </a:p>
          <a:p>
            <a:r>
              <a:rPr lang="en-US" dirty="0"/>
              <a:t>e, sulla base di regole o ML, li classifica come </a:t>
            </a:r>
            <a:r>
              <a:rPr lang="en-US" i="1" dirty="0"/>
              <a:t>phishing </a:t>
            </a:r>
            <a:r>
              <a:rPr lang="en-US" dirty="0"/>
              <a:t>o </a:t>
            </a:r>
            <a:r>
              <a:rPr lang="en-US" i="1" dirty="0"/>
              <a:t>legittimi</a:t>
            </a:r>
            <a:r>
              <a:rPr lang="en-US" dirty="0"/>
              <a:t>. Filtraggio ML</a:t>
            </a:r>
          </a:p>
          <a:p>
            <a:r>
              <a:rPr lang="en-US" dirty="0"/>
              <a:t>Le tecniche di phishing sono diventate lo stato dell'arte e la classificazione dei siti web di phishing (ad esempio,</a:t>
            </a:r>
          </a:p>
          <a:p>
            <a:r>
              <a:rPr lang="en-US" dirty="0"/>
              <a:t>[34-38]) possono essere utilizzate per le blacklist. Questi approcci possono prevenire un messaggio di phishing</a:t>
            </a:r>
          </a:p>
          <a:p>
            <a:r>
              <a:rPr lang="en-US" dirty="0"/>
              <a:t>di raggiungere l'utente bersaglio, ma gli aggressori possono utilizzare anche tecniche di ML (ad esempio, [39]) per</a:t>
            </a:r>
          </a:p>
          <a:p>
            <a:r>
              <a:rPr lang="en-US" dirty="0"/>
              <a:t>aggirare tali sistemi di rilevamento dell'intelligenza artificiale. Inoltre, le contromisure basate su ML possono essere</a:t>
            </a:r>
          </a:p>
          <a:p>
            <a:r>
              <a:rPr lang="en-US" dirty="0"/>
              <a:t>ulteriormente adattati e ottimizzati per i diversi ambienti operativi per migliorare le prestazioni</a:t>
            </a:r>
          </a:p>
          <a:p>
            <a:r>
              <a:rPr lang="en-US" dirty="0"/>
              <a:t>e combattere le sfide dell'implementazione. Un esempio recente è quello di [40], dove il</a:t>
            </a:r>
          </a:p>
          <a:p>
            <a:r>
              <a:rPr lang="en-US" dirty="0"/>
              <a:t>Gli autori hanno implementato una funzione di rete virtuale anti-phishing ai margini della rete.</a:t>
            </a:r>
          </a:p>
          <a:p>
            <a:r>
              <a:rPr lang="en-US" dirty="0"/>
              <a:t>con tecniche di apprendimento automatico incorporate per il rilevamento del phishing.</a:t>
            </a:r>
            <a:endParaRPr lang="de-DE" dirty="0"/>
          </a:p>
          <a:p>
            <a:endParaRPr lang="de-DE" dirty="0"/>
          </a:p>
          <a:p>
            <a:r>
              <a:rPr lang="de-DE" dirty="0"/>
              <a:t>EDUCAZIONE:</a:t>
            </a:r>
          </a:p>
          <a:p>
            <a:r>
              <a:rPr lang="de-DE" dirty="0"/>
              <a:t>Non </a:t>
            </a:r>
            <a:r>
              <a:rPr lang="de-DE" dirty="0" err="1"/>
              <a:t>funziona </a:t>
            </a:r>
            <a:r>
              <a:rPr lang="de-DE" dirty="0"/>
              <a:t>mai </a:t>
            </a:r>
            <a:r>
              <a:rPr lang="de-DE" dirty="0"/>
              <a:t>al 100%</a:t>
            </a:r>
            <a:r>
              <a:rPr lang="de-DE" dirty="0"/>
              <a:t>. </a:t>
            </a:r>
            <a:r>
              <a:rPr lang="de-DE" dirty="0" err="1"/>
              <a:t>Consumo di </a:t>
            </a:r>
            <a:r>
              <a:rPr lang="de-DE" dirty="0" err="1"/>
              <a:t>risorse </a:t>
            </a:r>
            <a:r>
              <a:rPr lang="de-DE" dirty="0"/>
              <a:t>(</a:t>
            </a:r>
            <a:r>
              <a:rPr lang="de-DE" dirty="0" err="1"/>
              <a:t>competizione </a:t>
            </a:r>
            <a:r>
              <a:rPr lang="de-DE" dirty="0" err="1"/>
              <a:t>con </a:t>
            </a:r>
            <a:r>
              <a:rPr lang="de-DE" dirty="0" err="1"/>
              <a:t>altre </a:t>
            </a:r>
            <a:r>
              <a:rPr lang="de-DE" dirty="0" err="1"/>
              <a:t>attività </a:t>
            </a:r>
            <a:r>
              <a:rPr lang="de-DE" dirty="0"/>
              <a:t>e </a:t>
            </a:r>
            <a:r>
              <a:rPr lang="de-DE" dirty="0" err="1"/>
              <a:t>priorità </a:t>
            </a:r>
            <a:r>
              <a:rPr lang="de-DE" dirty="0"/>
              <a:t>come </a:t>
            </a:r>
            <a:r>
              <a:rPr lang="de-DE" dirty="0" err="1"/>
              <a:t>la </a:t>
            </a:r>
            <a:r>
              <a:rPr lang="de-DE" dirty="0" err="1"/>
              <a:t>produttività</a:t>
            </a:r>
            <a:r>
              <a:rPr lang="de-DE" dirty="0"/>
              <a:t>).</a:t>
            </a:r>
          </a:p>
          <a:p>
            <a:endParaRPr lang="de-DE" dirty="0"/>
          </a:p>
          <a:p>
            <a:r>
              <a:rPr lang="de-DE" dirty="0"/>
              <a:t>FILTRAZIONE WEB</a:t>
            </a:r>
          </a:p>
          <a:p>
            <a:endParaRPr lang="de-DE" dirty="0"/>
          </a:p>
          <a:p>
            <a:r>
              <a:rPr lang="de-DE" dirty="0"/>
              <a:t>RITARDO: </a:t>
            </a:r>
            <a:r>
              <a:rPr lang="de-DE" dirty="0" err="1"/>
              <a:t>troppo </a:t>
            </a:r>
            <a:r>
              <a:rPr lang="de-DE" dirty="0"/>
              <a:t>lento - in </a:t>
            </a:r>
            <a:r>
              <a:rPr lang="de-DE" dirty="0" err="1"/>
              <a:t>media </a:t>
            </a:r>
            <a:r>
              <a:rPr lang="de-DE" dirty="0"/>
              <a:t>62 ore</a:t>
            </a:r>
          </a:p>
        </p:txBody>
      </p:sp>
      <p:sp>
        <p:nvSpPr>
          <p:cNvPr id="4" name="Foliennummernplatzhalter 3"/>
          <p:cNvSpPr>
            <a:spLocks noGrp="1"/>
          </p:cNvSpPr>
          <p:nvPr>
            <p:ph type="sldNum" sz="quarter" idx="5"/>
          </p:nvPr>
        </p:nvSpPr>
        <p:spPr/>
        <p:txBody>
          <a:bodyPr/>
          <a:lstStyle/>
          <a:p>
            <a:fld id="{C72DC058-DEF4-4B58-8E03-0292B09F30CF}" type="slidenum">
              <a:rPr lang="de-DE"/>
              <a:t>93</a:t>
            </a:fld>
            <a:endParaRPr lang="de-DE"/>
          </a:p>
        </p:txBody>
      </p:sp>
    </p:spTree>
    <p:extLst>
      <p:ext uri="{BB962C8B-B14F-4D97-AF65-F5344CB8AC3E}">
        <p14:creationId xmlns:p14="http://schemas.microsoft.com/office/powerpoint/2010/main" val="2363518705"/>
      </p:ext>
    </p:extLst>
  </p:cSld>
  <p:clrMapOvr>
    <a:masterClrMapping/>
  </p:clrMapOvr>
</p:notes>
</file>

<file path=ppt/notesSlides/notesSlide6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Il web phishing è una delle principali minacce informatiche e ha raggiunto un volume record. </a:t>
            </a:r>
          </a:p>
          <a:p>
            <a:r>
              <a:rPr lang="en-US" dirty="0"/>
              <a:t>È stato ampiamente utilizzato per rubare informazioni personali come le credenziali di accesso. Inoltre, oggi le persone preferiscono fare acquisti online, il che aggrava i danni degli attacchi di phishing nella pratica. </a:t>
            </a:r>
          </a:p>
          <a:p>
            <a:r>
              <a:rPr lang="en-US" dirty="0"/>
              <a:t>Di conseguenza, gli aggressori di phishing sono in grado di guadagnare una (vasta) quantità di denaro attraverso i siti web di phishing. </a:t>
            </a:r>
          </a:p>
          <a:p>
            <a:endParaRPr lang="en-US" dirty="0"/>
          </a:p>
          <a:p>
            <a:r>
              <a:rPr lang="en-US" dirty="0"/>
              <a:t>Per rilevare gli attacchi di phishing, sono state proposte diverse soluzioni anti-phishing, come blacklist, approcci basati sulla similarità e sull'apprendimento automatico (ML). Tuttavia, le blacklist sono inefficaci nel rilevare gli attacchi 0-day3 ; gli approcci basati sulla similarità, pur essendo in grado di rilevare gli attacchi 0-day, hanno una scalabilità e un'accuratezza limitate. Quelli basati su ML non solo sono scalabili e accurati, ma sono anche in grado di rilevare gli attacchi 0-day, per cui sono stati ampiamente studiati e implementati nei browser industriali (ad esempio, Chrome ed Edge11).</a:t>
            </a:r>
          </a:p>
          <a:p>
            <a:endParaRPr lang="en-US" dirty="0"/>
          </a:p>
          <a:p>
            <a:r>
              <a:rPr lang="en-US" dirty="0"/>
              <a:t>Sono possibili leggere modifiche che non alterano la funzionalità e l'aspetto per ingannare i filtri classificatori basati su ML.</a:t>
            </a:r>
            <a:endParaRPr lang="de-DE" dirty="0"/>
          </a:p>
        </p:txBody>
      </p:sp>
      <p:sp>
        <p:nvSpPr>
          <p:cNvPr id="4" name="Foliennummernplatzhalter 3"/>
          <p:cNvSpPr>
            <a:spLocks noGrp="1"/>
          </p:cNvSpPr>
          <p:nvPr>
            <p:ph type="sldNum" sz="quarter" idx="5"/>
          </p:nvPr>
        </p:nvSpPr>
        <p:spPr/>
        <p:txBody>
          <a:bodyPr/>
          <a:lstStyle/>
          <a:p>
            <a:fld id="{B6922229-5D2D-4017-902A-98F50ED5E5CC}" type="slidenum">
              <a:rPr lang="de-DE"/>
              <a:t>94</a:t>
            </a:fld>
            <a:endParaRPr lang="de-DE"/>
          </a:p>
        </p:txBody>
      </p:sp>
    </p:spTree>
    <p:extLst>
      <p:ext uri="{BB962C8B-B14F-4D97-AF65-F5344CB8AC3E}">
        <p14:creationId xmlns:p14="http://schemas.microsoft.com/office/powerpoint/2010/main" val="1862806244"/>
      </p:ext>
    </p:extLst>
  </p:cSld>
  <p:clrMapOvr>
    <a:masterClrMapping/>
  </p:clrMapOvr>
</p:notes>
</file>

<file path=ppt/notesSlides/notesSlide6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a:t>100</a:t>
            </a:fld>
            <a:endParaRPr lang="en-US" noProof="0" dirty="0"/>
          </a:p>
        </p:txBody>
      </p:sp>
    </p:spTree>
    <p:extLst>
      <p:ext uri="{BB962C8B-B14F-4D97-AF65-F5344CB8AC3E}">
        <p14:creationId xmlns:p14="http://schemas.microsoft.com/office/powerpoint/2010/main" val="1266576143"/>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98B63D-2BDC-4BFE-ABAD-CDD383BC7E1B}" type="slidenum">
              <a:rPr lang="de-DE"/>
              <a:t>13</a:t>
            </a:fld>
            <a:endParaRPr lang="de-DE"/>
          </a:p>
        </p:txBody>
      </p:sp>
    </p:spTree>
    <p:extLst>
      <p:ext uri="{BB962C8B-B14F-4D97-AF65-F5344CB8AC3E}">
        <p14:creationId xmlns:p14="http://schemas.microsoft.com/office/powerpoint/2010/main" val="3100559237"/>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4312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51a339e10_2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ga51a339e10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35cc77b975f64f8a" /><Relationship Type="http://schemas.openxmlformats.org/officeDocument/2006/relationships/image" Target="/ppt/media/image3.png" Id="Rddba859fedfd4c5c" /><Relationship Type="http://schemas.openxmlformats.org/officeDocument/2006/relationships/image" Target="/ppt/media/image.svg" Id="Rd6a10b1ea95c437e" /></Relationships>
</file>

<file path=ppt/slideLayouts/_rels/slideLayout10.xml.rels>&#65279;<?xml version="1.0" encoding="utf-8"?><Relationships xmlns="http://schemas.openxmlformats.org/package/2006/relationships"><Relationship Type="http://schemas.openxmlformats.org/officeDocument/2006/relationships/slideMaster" Target="/ppt/slideMasters/slideMaster1.xml" Id="Rf269f29995494130" /></Relationships>
</file>

<file path=ppt/slideLayouts/_rels/slideLayout11.xml.rels>&#65279;<?xml version="1.0" encoding="utf-8"?><Relationships xmlns="http://schemas.openxmlformats.org/package/2006/relationships"><Relationship Type="http://schemas.openxmlformats.org/officeDocument/2006/relationships/slideMaster" Target="/ppt/slideMasters/slideMaster2.xml" Id="R9e23105dcf3e436f"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2.xml" Id="R79bd516380d34270"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2.xml" Id="Rb47f5e846df34bbd"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2.xml" Id="Read9b5cea7fc4430"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2.xml" Id="R736721267686431a"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1.xml" Id="R174b85fe58864de1" /><Relationship Type="http://schemas.openxmlformats.org/officeDocument/2006/relationships/image" Target="/ppt/media/image122.png" Id="R46da620a85fa4657" /><Relationship Type="http://schemas.openxmlformats.org/officeDocument/2006/relationships/image" Target="/ppt/media/image2.svg" Id="Reca261eba454445d" /><Relationship Type="http://schemas.openxmlformats.org/officeDocument/2006/relationships/image" Target="/ppt/media/image123.png" Id="R8fd189b2ed2f4405" /><Relationship Type="http://schemas.openxmlformats.org/officeDocument/2006/relationships/image" Target="/ppt/media/image3.svg" Id="Ra15e9b8e949b45f3"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1.xml" Id="R79d65782d2584e8b" /><Relationship Type="http://schemas.openxmlformats.org/officeDocument/2006/relationships/image" Target="/ppt/media/image4.png" Id="Re85a6e69dfdc41b3" /></Relationships>
</file>

<file path=ppt/slideLayouts/_rels/slideLayout18.xml.rels>&#65279;<?xml version="1.0" encoding="utf-8"?><Relationships xmlns="http://schemas.openxmlformats.org/package/2006/relationships"><Relationship Type="http://schemas.openxmlformats.org/officeDocument/2006/relationships/slideMaster" Target="/ppt/slideMasters/slideMaster2.xml" Id="R550a3886eb4849c6" /></Relationships>
</file>

<file path=ppt/slideLayouts/_rels/slideLayout19.xml.rels>&#65279;<?xml version="1.0" encoding="utf-8"?><Relationships xmlns="http://schemas.openxmlformats.org/package/2006/relationships"><Relationship Type="http://schemas.openxmlformats.org/officeDocument/2006/relationships/slideMaster" Target="/ppt/slideMasters/slideMaster3.xml" Id="Rb3eed7101c654a4c"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586648fcefe64cbd" /><Relationship Type="http://schemas.openxmlformats.org/officeDocument/2006/relationships/image" Target="/ppt/media/image4.png" Id="Re6b76f40d6b6432a"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1.xml" Id="R593a5a87ac8b4186"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ee9495c4311443f9" /><Relationship Type="http://schemas.openxmlformats.org/officeDocument/2006/relationships/image" Target="/ppt/media/image4.png" Id="R78de7135e2de476e"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8080aca11bd14243" /><Relationship Type="http://schemas.openxmlformats.org/officeDocument/2006/relationships/image" Target="/ppt/media/image4.png" Id="R56914c2c8e2f4734"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1.xml" Id="Rda9c2fd0042b4de7"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dd115e839e674b74"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1.xml" Id="Rb551a3f223424555"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1.xml" Id="R4143ff031c784e96" /><Relationship Type="http://schemas.openxmlformats.org/officeDocument/2006/relationships/image" Target="/ppt/media/image4.png" Id="R74a864bf9d97487c"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ddba859fedfd4c5c">
            <a:extLst>
              <a:ext uri="{96DAC541-7B7A-43D3-8B79-37D633B846F1}">
                <asvg:svgBlip xmlns:asvg="http://schemas.microsoft.com/office/drawing/2016/SVG/main" r:embed="Rd6a10b1ea95c437e"/>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26778AD-1709-06BA-1702-78865ECB03F3}"/>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39034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pPr/>
              <a:t>‹#›</a:t>
            </a:fld>
            <a:endParaRPr lang="en-GB"/>
          </a:p>
        </p:txBody>
      </p:sp>
      <p:sp>
        <p:nvSpPr>
          <p:cNvPr id="2" name="Footer Placeholder 4">
            <a:extLst>
              <a:ext uri="{FF2B5EF4-FFF2-40B4-BE49-F238E27FC236}">
                <a16:creationId xmlns:a16="http://schemas.microsoft.com/office/drawing/2014/main" id="{9D392779-C060-7642-1C48-0BF9C123C84A}"/>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08054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a:pPr/>
              <a:t>‹#›</a:t>
            </a:fld>
            <a:endParaRPr lang="no"/>
          </a:p>
        </p:txBody>
      </p:sp>
    </p:spTree>
    <p:extLst>
      <p:ext uri="{BB962C8B-B14F-4D97-AF65-F5344CB8AC3E}">
        <p14:creationId xmlns:p14="http://schemas.microsoft.com/office/powerpoint/2010/main" val="307979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pPr/>
              <a:t>‹#›</a:t>
            </a:fld>
            <a:endParaRPr lang="en-GB"/>
          </a:p>
        </p:txBody>
      </p:sp>
    </p:spTree>
    <p:extLst>
      <p:ext uri="{BB962C8B-B14F-4D97-AF65-F5344CB8AC3E}">
        <p14:creationId xmlns:p14="http://schemas.microsoft.com/office/powerpoint/2010/main" val="4637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A349-B48C-845C-D2F3-74D10015F07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A2A0B4B-A854-1871-269B-DEA9DF3E67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64D97F0-401E-6018-8370-B89AEF2504FF}"/>
              </a:ext>
            </a:extLst>
          </p:cNvPr>
          <p:cNvSpPr>
            <a:spLocks noGrp="1"/>
          </p:cNvSpPr>
          <p:nvPr>
            <p:ph type="dt" sz="half" idx="10"/>
          </p:nvPr>
        </p:nvSpPr>
        <p:spPr/>
        <p:txBody>
          <a:bodyPr/>
          <a:lstStyle/>
          <a:p>
            <a:fld id="{079C2EFE-9C04-4752-9FBE-827F01AD7597}" type="datetimeFigureOut">
              <a:rPr lang="nb-NO"/>
              <a:t>08.07.2024</a:t>
            </a:fld>
            <a:endParaRPr lang="nb-NO"/>
          </a:p>
        </p:txBody>
      </p:sp>
      <p:sp>
        <p:nvSpPr>
          <p:cNvPr id="5" name="Footer Placeholder 4">
            <a:extLst>
              <a:ext uri="{FF2B5EF4-FFF2-40B4-BE49-F238E27FC236}">
                <a16:creationId xmlns:a16="http://schemas.microsoft.com/office/drawing/2014/main" id="{BEFA28C2-0F9C-4940-3486-766925DC805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4D9D60F-1A0B-13F5-2754-01E360438FD8}"/>
              </a:ext>
            </a:extLst>
          </p:cNvPr>
          <p:cNvSpPr>
            <a:spLocks noGrp="1"/>
          </p:cNvSpPr>
          <p:nvPr>
            <p:ph type="sldNum" sz="quarter" idx="12"/>
          </p:nvPr>
        </p:nvSpPr>
        <p:spPr/>
        <p:txBody>
          <a:bodyPr/>
          <a:lstStyle/>
          <a:p>
            <a:fld id="{83C72186-AF70-4CAA-BEA5-8C4411AE0AB1}" type="slidenum">
              <a:rPr lang="nb-NO"/>
              <a:t>‹#›</a:t>
            </a:fld>
            <a:endParaRPr lang="nb-NO"/>
          </a:p>
        </p:txBody>
      </p:sp>
    </p:spTree>
    <p:extLst>
      <p:ext uri="{BB962C8B-B14F-4D97-AF65-F5344CB8AC3E}">
        <p14:creationId xmlns:p14="http://schemas.microsoft.com/office/powerpoint/2010/main" val="3397012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D134-56BB-ED77-D0F4-2757E01898A9}"/>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8C3F8B2-A7D0-1B0E-4323-75A199342A6B}"/>
              </a:ext>
            </a:extLst>
          </p:cNvPr>
          <p:cNvSpPr>
            <a:spLocks noGrp="1"/>
          </p:cNvSpPr>
          <p:nvPr>
            <p:ph type="dt" sz="half" idx="10"/>
          </p:nvPr>
        </p:nvSpPr>
        <p:spPr/>
        <p:txBody>
          <a:bodyPr/>
          <a:lstStyle/>
          <a:p>
            <a:fld id="{D5CCE085-E0B1-4B4E-B2DD-A1A33A8A8161}" type="datetimeFigureOut">
              <a:rPr lang="nb-NO"/>
              <a:t>08.07.2024</a:t>
            </a:fld>
            <a:endParaRPr lang="nb-NO"/>
          </a:p>
        </p:txBody>
      </p:sp>
      <p:sp>
        <p:nvSpPr>
          <p:cNvPr id="4" name="Footer Placeholder 3">
            <a:extLst>
              <a:ext uri="{FF2B5EF4-FFF2-40B4-BE49-F238E27FC236}">
                <a16:creationId xmlns:a16="http://schemas.microsoft.com/office/drawing/2014/main" id="{B2D8377C-21A4-866F-4E93-590CAAD3C9BC}"/>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F788A46-1B01-2D20-8BD4-B330B3792210}"/>
              </a:ext>
            </a:extLst>
          </p:cNvPr>
          <p:cNvSpPr>
            <a:spLocks noGrp="1"/>
          </p:cNvSpPr>
          <p:nvPr>
            <p:ph type="sldNum" sz="quarter" idx="12"/>
          </p:nvPr>
        </p:nvSpPr>
        <p:spPr/>
        <p:txBody>
          <a:bodyPr/>
          <a:lstStyle/>
          <a:p>
            <a:fld id="{50E15419-1E37-4665-9EF1-6414E4D9401D}" type="slidenum">
              <a:rPr lang="nb-NO"/>
              <a:t>‹#›</a:t>
            </a:fld>
            <a:endParaRPr lang="nb-NO"/>
          </a:p>
        </p:txBody>
      </p:sp>
    </p:spTree>
    <p:extLst>
      <p:ext uri="{BB962C8B-B14F-4D97-AF65-F5344CB8AC3E}">
        <p14:creationId xmlns:p14="http://schemas.microsoft.com/office/powerpoint/2010/main" val="88219017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7315200" y="-200"/>
            <a:ext cx="7315200" cy="822960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37" name="Google Shape;37;p9"/>
          <p:cNvSpPr txBox="1">
            <a:spLocks noGrp="1"/>
          </p:cNvSpPr>
          <p:nvPr>
            <p:ph type="title"/>
          </p:nvPr>
        </p:nvSpPr>
        <p:spPr>
          <a:xfrm>
            <a:off x="424800" y="1973080"/>
            <a:ext cx="6472320" cy="23716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6720"/>
            </a:lvl1pPr>
            <a:lvl2pPr lvl="1" algn="ctr">
              <a:spcBef>
                <a:spcPts val="0"/>
              </a:spcBef>
              <a:spcAft>
                <a:spcPts val="0"/>
              </a:spcAft>
              <a:buSzPts val="4200"/>
              <a:buNone/>
              <a:defRPr sz="6720"/>
            </a:lvl2pPr>
            <a:lvl3pPr lvl="2" algn="ctr">
              <a:spcBef>
                <a:spcPts val="0"/>
              </a:spcBef>
              <a:spcAft>
                <a:spcPts val="0"/>
              </a:spcAft>
              <a:buSzPts val="4200"/>
              <a:buNone/>
              <a:defRPr sz="6720"/>
            </a:lvl3pPr>
            <a:lvl4pPr lvl="3" algn="ctr">
              <a:spcBef>
                <a:spcPts val="0"/>
              </a:spcBef>
              <a:spcAft>
                <a:spcPts val="0"/>
              </a:spcAft>
              <a:buSzPts val="4200"/>
              <a:buNone/>
              <a:defRPr sz="6720"/>
            </a:lvl4pPr>
            <a:lvl5pPr lvl="4" algn="ctr">
              <a:spcBef>
                <a:spcPts val="0"/>
              </a:spcBef>
              <a:spcAft>
                <a:spcPts val="0"/>
              </a:spcAft>
              <a:buSzPts val="4200"/>
              <a:buNone/>
              <a:defRPr sz="6720"/>
            </a:lvl5pPr>
            <a:lvl6pPr lvl="5" algn="ctr">
              <a:spcBef>
                <a:spcPts val="0"/>
              </a:spcBef>
              <a:spcAft>
                <a:spcPts val="0"/>
              </a:spcAft>
              <a:buSzPts val="4200"/>
              <a:buNone/>
              <a:defRPr sz="6720"/>
            </a:lvl6pPr>
            <a:lvl7pPr lvl="6" algn="ctr">
              <a:spcBef>
                <a:spcPts val="0"/>
              </a:spcBef>
              <a:spcAft>
                <a:spcPts val="0"/>
              </a:spcAft>
              <a:buSzPts val="4200"/>
              <a:buNone/>
              <a:defRPr sz="6720"/>
            </a:lvl7pPr>
            <a:lvl8pPr lvl="7" algn="ctr">
              <a:spcBef>
                <a:spcPts val="0"/>
              </a:spcBef>
              <a:spcAft>
                <a:spcPts val="0"/>
              </a:spcAft>
              <a:buSzPts val="4200"/>
              <a:buNone/>
              <a:defRPr sz="6720"/>
            </a:lvl8pPr>
            <a:lvl9pPr lvl="8" algn="ctr">
              <a:spcBef>
                <a:spcPts val="0"/>
              </a:spcBef>
              <a:spcAft>
                <a:spcPts val="0"/>
              </a:spcAft>
              <a:buSzPts val="4200"/>
              <a:buNone/>
              <a:defRPr sz="6720"/>
            </a:lvl9pPr>
          </a:lstStyle>
          <a:p>
            <a:endParaRPr/>
          </a:p>
        </p:txBody>
      </p:sp>
      <p:sp>
        <p:nvSpPr>
          <p:cNvPr id="38" name="Google Shape;38;p9"/>
          <p:cNvSpPr txBox="1">
            <a:spLocks noGrp="1"/>
          </p:cNvSpPr>
          <p:nvPr>
            <p:ph type="subTitle" idx="1"/>
          </p:nvPr>
        </p:nvSpPr>
        <p:spPr>
          <a:xfrm>
            <a:off x="424800" y="4484920"/>
            <a:ext cx="6472320" cy="197616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3360"/>
            </a:lvl1pPr>
            <a:lvl2pPr lvl="1" algn="ctr">
              <a:lnSpc>
                <a:spcPct val="100000"/>
              </a:lnSpc>
              <a:spcBef>
                <a:spcPts val="0"/>
              </a:spcBef>
              <a:spcAft>
                <a:spcPts val="0"/>
              </a:spcAft>
              <a:buSzPts val="2100"/>
              <a:buNone/>
              <a:defRPr sz="3360"/>
            </a:lvl2pPr>
            <a:lvl3pPr lvl="2" algn="ctr">
              <a:lnSpc>
                <a:spcPct val="100000"/>
              </a:lnSpc>
              <a:spcBef>
                <a:spcPts val="0"/>
              </a:spcBef>
              <a:spcAft>
                <a:spcPts val="0"/>
              </a:spcAft>
              <a:buSzPts val="2100"/>
              <a:buNone/>
              <a:defRPr sz="3360"/>
            </a:lvl3pPr>
            <a:lvl4pPr lvl="3" algn="ctr">
              <a:lnSpc>
                <a:spcPct val="100000"/>
              </a:lnSpc>
              <a:spcBef>
                <a:spcPts val="0"/>
              </a:spcBef>
              <a:spcAft>
                <a:spcPts val="0"/>
              </a:spcAft>
              <a:buSzPts val="2100"/>
              <a:buNone/>
              <a:defRPr sz="3360"/>
            </a:lvl4pPr>
            <a:lvl5pPr lvl="4" algn="ctr">
              <a:lnSpc>
                <a:spcPct val="100000"/>
              </a:lnSpc>
              <a:spcBef>
                <a:spcPts val="0"/>
              </a:spcBef>
              <a:spcAft>
                <a:spcPts val="0"/>
              </a:spcAft>
              <a:buSzPts val="2100"/>
              <a:buNone/>
              <a:defRPr sz="3360"/>
            </a:lvl5pPr>
            <a:lvl6pPr lvl="5" algn="ctr">
              <a:lnSpc>
                <a:spcPct val="100000"/>
              </a:lnSpc>
              <a:spcBef>
                <a:spcPts val="0"/>
              </a:spcBef>
              <a:spcAft>
                <a:spcPts val="0"/>
              </a:spcAft>
              <a:buSzPts val="2100"/>
              <a:buNone/>
              <a:defRPr sz="3360"/>
            </a:lvl6pPr>
            <a:lvl7pPr lvl="6" algn="ctr">
              <a:lnSpc>
                <a:spcPct val="100000"/>
              </a:lnSpc>
              <a:spcBef>
                <a:spcPts val="0"/>
              </a:spcBef>
              <a:spcAft>
                <a:spcPts val="0"/>
              </a:spcAft>
              <a:buSzPts val="2100"/>
              <a:buNone/>
              <a:defRPr sz="3360"/>
            </a:lvl7pPr>
            <a:lvl8pPr lvl="7" algn="ctr">
              <a:lnSpc>
                <a:spcPct val="100000"/>
              </a:lnSpc>
              <a:spcBef>
                <a:spcPts val="0"/>
              </a:spcBef>
              <a:spcAft>
                <a:spcPts val="0"/>
              </a:spcAft>
              <a:buSzPts val="2100"/>
              <a:buNone/>
              <a:defRPr sz="3360"/>
            </a:lvl8pPr>
            <a:lvl9pPr lvl="8" algn="ctr">
              <a:lnSpc>
                <a:spcPct val="100000"/>
              </a:lnSpc>
              <a:spcBef>
                <a:spcPts val="0"/>
              </a:spcBef>
              <a:spcAft>
                <a:spcPts val="0"/>
              </a:spcAft>
              <a:buSzPts val="2100"/>
              <a:buNone/>
              <a:defRPr sz="3360"/>
            </a:lvl9pPr>
          </a:lstStyle>
          <a:p>
            <a:endParaRPr/>
          </a:p>
        </p:txBody>
      </p:sp>
      <p:sp>
        <p:nvSpPr>
          <p:cNvPr id="39" name="Google Shape;39;p9"/>
          <p:cNvSpPr txBox="1">
            <a:spLocks noGrp="1"/>
          </p:cNvSpPr>
          <p:nvPr>
            <p:ph type="body" idx="2"/>
          </p:nvPr>
        </p:nvSpPr>
        <p:spPr>
          <a:xfrm>
            <a:off x="7903200" y="1158520"/>
            <a:ext cx="6139200" cy="5912160"/>
          </a:xfrm>
          <a:prstGeom prst="rect">
            <a:avLst/>
          </a:prstGeom>
        </p:spPr>
        <p:txBody>
          <a:bodyPr spcFirstLastPara="1" wrap="square" lIns="91425" tIns="91425" rIns="91425" bIns="91425" anchor="ctr"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a:pPr/>
              <a:t>‹#›</a:t>
            </a:fld>
            <a:endParaRPr lang="no"/>
          </a:p>
        </p:txBody>
      </p:sp>
    </p:spTree>
    <p:extLst>
      <p:ext uri="{BB962C8B-B14F-4D97-AF65-F5344CB8AC3E}">
        <p14:creationId xmlns:p14="http://schemas.microsoft.com/office/powerpoint/2010/main" val="4095837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46da620a85fa4657">
              <a:extLst>
                <a:ext uri="{96DAC541-7B7A-43D3-8B79-37D633B846F1}">
                  <asvg:svgBlip xmlns:asvg="http://schemas.microsoft.com/office/drawing/2016/SVG/main" r:embed="Reca261eba454445d"/>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8fd189b2ed2f4405">
              <a:extLst>
                <a:ext uri="{96DAC541-7B7A-43D3-8B79-37D633B846F1}">
                  <asvg:svgBlip xmlns:asvg="http://schemas.microsoft.com/office/drawing/2016/SVG/main" r:embed="Ra15e9b8e949b45f3"/>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sp>
        <p:nvSpPr>
          <p:cNvPr id="3" name="Footer Placeholder 4">
            <a:extLst>
              <a:ext uri="{FF2B5EF4-FFF2-40B4-BE49-F238E27FC236}">
                <a16:creationId xmlns:a16="http://schemas.microsoft.com/office/drawing/2014/main" id="{31CEEB38-E49F-2ABF-854A-89C80999A07F}"/>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733761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e85a6e69dfdc41b3"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0" y="1920240"/>
            <a:ext cx="7397584" cy="1645920"/>
          </a:xfrm>
        </p:spPr>
        <p:txBody>
          <a:bodyPr anchor="b">
            <a:normAutofit/>
          </a:bodyPr>
          <a:lstStyle>
            <a:lvl1pPr algn="l">
              <a:defRPr sz="336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043504" y="1097280"/>
            <a:ext cx="3937169" cy="5486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0" y="3566160"/>
            <a:ext cx="7397584" cy="2194560"/>
          </a:xfrm>
        </p:spPr>
        <p:txBody>
          <a:bodyPr anchor="t">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
        <p:nvSpPr>
          <p:cNvPr id="3" name="Footer Placeholder 4">
            <a:extLst>
              <a:ext uri="{FF2B5EF4-FFF2-40B4-BE49-F238E27FC236}">
                <a16:creationId xmlns:a16="http://schemas.microsoft.com/office/drawing/2014/main" id="{777A31AB-B28A-4A47-CD84-79D531C7AA8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385238544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5933-E329-1C6E-0059-629D800DF688}"/>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98D65E00-A85C-76D5-2A8F-3A94D34488FF}"/>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nb-NO"/>
          </a:p>
        </p:txBody>
      </p:sp>
    </p:spTree>
    <p:extLst>
      <p:ext uri="{BB962C8B-B14F-4D97-AF65-F5344CB8AC3E}">
        <p14:creationId xmlns:p14="http://schemas.microsoft.com/office/powerpoint/2010/main" val="3402204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A349-B48C-845C-D2F3-74D10015F07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A2A0B4B-A854-1871-269B-DEA9DF3E67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64D97F0-401E-6018-8370-B89AEF2504FF}"/>
              </a:ext>
            </a:extLst>
          </p:cNvPr>
          <p:cNvSpPr>
            <a:spLocks noGrp="1"/>
          </p:cNvSpPr>
          <p:nvPr>
            <p:ph type="dt" sz="half" idx="10"/>
          </p:nvPr>
        </p:nvSpPr>
        <p:spPr/>
        <p:txBody>
          <a:bodyPr/>
          <a:lstStyle/>
          <a:p>
            <a:fld id="{079C2EFE-9C04-4752-9FBE-827F01AD7597}" type="datetimeFigureOut">
              <a:rPr lang="nb-NO"/>
              <a:t>08.07.2024</a:t>
            </a:fld>
            <a:endParaRPr lang="nb-NO"/>
          </a:p>
        </p:txBody>
      </p:sp>
      <p:sp>
        <p:nvSpPr>
          <p:cNvPr id="5" name="Footer Placeholder 4">
            <a:extLst>
              <a:ext uri="{FF2B5EF4-FFF2-40B4-BE49-F238E27FC236}">
                <a16:creationId xmlns:a16="http://schemas.microsoft.com/office/drawing/2014/main" id="{BEFA28C2-0F9C-4940-3486-766925DC805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4D9D60F-1A0B-13F5-2754-01E360438FD8}"/>
              </a:ext>
            </a:extLst>
          </p:cNvPr>
          <p:cNvSpPr>
            <a:spLocks noGrp="1"/>
          </p:cNvSpPr>
          <p:nvPr>
            <p:ph type="sldNum" sz="quarter" idx="12"/>
          </p:nvPr>
        </p:nvSpPr>
        <p:spPr/>
        <p:txBody>
          <a:bodyPr/>
          <a:lstStyle/>
          <a:p>
            <a:fld id="{83C72186-AF70-4CAA-BEA5-8C4411AE0AB1}" type="slidenum">
              <a:rPr lang="nb-NO"/>
              <a:t>‹#›</a:t>
            </a:fld>
            <a:endParaRPr lang="nb-NO"/>
          </a:p>
        </p:txBody>
      </p:sp>
    </p:spTree>
    <p:extLst>
      <p:ext uri="{BB962C8B-B14F-4D97-AF65-F5344CB8AC3E}">
        <p14:creationId xmlns:p14="http://schemas.microsoft.com/office/powerpoint/2010/main" val="2284269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e6b76f40d6b6432a"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3970297"/>
            <a:ext cx="12157712" cy="1762560"/>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822959" y="5732857"/>
            <a:ext cx="12157714" cy="1032480"/>
          </a:xfrm>
        </p:spPr>
        <p:txBody>
          <a:bodyPr anchor="t">
            <a:normAutofit/>
          </a:bodyPr>
          <a:lstStyle>
            <a:lvl1pPr marL="0" indent="0" algn="l">
              <a:buNone/>
              <a:defRPr sz="2400" cap="all">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8" name="Footer Placeholder 4">
            <a:extLst>
              <a:ext uri="{FF2B5EF4-FFF2-40B4-BE49-F238E27FC236}">
                <a16:creationId xmlns:a16="http://schemas.microsoft.com/office/drawing/2014/main" id="{CD1F462C-56AC-A212-BBF4-A934EA760E7B}"/>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29865904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
        <p:nvSpPr>
          <p:cNvPr id="2" name="Footer Placeholder 4">
            <a:extLst>
              <a:ext uri="{FF2B5EF4-FFF2-40B4-BE49-F238E27FC236}">
                <a16:creationId xmlns:a16="http://schemas.microsoft.com/office/drawing/2014/main" id="{190E65A6-C495-50E8-55C2-FA884E01FE6C}"/>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467687261"/>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78de7135e2de476e"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a:t>7/8/2024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8" name="Footer Placeholder 4">
            <a:extLst>
              <a:ext uri="{FF2B5EF4-FFF2-40B4-BE49-F238E27FC236}">
                <a16:creationId xmlns:a16="http://schemas.microsoft.com/office/drawing/2014/main" id="{98A94BFD-21E7-CB66-CBC4-25188B432BE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252440614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56914c2c8e2f4734"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
        <p:nvSpPr>
          <p:cNvPr id="7" name="Footer Placeholder 4">
            <a:extLst>
              <a:ext uri="{FF2B5EF4-FFF2-40B4-BE49-F238E27FC236}">
                <a16:creationId xmlns:a16="http://schemas.microsoft.com/office/drawing/2014/main" id="{56C7372C-EF0B-1FA1-5791-C2040AD53DAF}"/>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70367482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2" y="659130"/>
            <a:ext cx="12593420" cy="963326"/>
          </a:xfrm>
          <a:prstGeom prst="rect">
            <a:avLst/>
          </a:prstGeom>
        </p:spPr>
        <p:txBody>
          <a:bodyPr lIns="0" tIns="0" rIns="0" bIns="0"/>
          <a:lstStyle>
            <a:lvl1pPr marL="0" marR="0" indent="0" algn="l" defTabSz="1097252"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9" y="3893132"/>
            <a:ext cx="10548533" cy="3037060"/>
          </a:xfrm>
          <a:prstGeom prst="rect">
            <a:avLst/>
          </a:prstGeom>
        </p:spPr>
        <p:txBody>
          <a:bodyPr/>
          <a:lstStyle>
            <a:lvl1pPr marL="274313" indent="-274313">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1" y="2573994"/>
            <a:ext cx="10548533" cy="1082168"/>
          </a:xfrm>
          <a:prstGeom prst="rect">
            <a:avLst/>
          </a:prstGeom>
        </p:spPr>
        <p:txBody>
          <a:bodyPr lIns="0" tIns="0" rIns="0" bIns="0"/>
          <a:lstStyle>
            <a:lvl1pPr marL="274313" indent="-274313">
              <a:buClr>
                <a:schemeClr val="accent4"/>
              </a:buClr>
              <a:buFont typeface="Wingdings" panose="05000000000000000000" pitchFamily="2" charset="2"/>
              <a:buChar char="§"/>
              <a:defRPr sz="2160" baseline="0">
                <a:solidFill>
                  <a:srgbClr val="332B60"/>
                </a:solidFill>
                <a:latin typeface="Verdana" charset="0"/>
              </a:defRPr>
            </a:lvl1pPr>
            <a:lvl2pPr marL="891518" indent="-342893">
              <a:buClr>
                <a:schemeClr val="accent4"/>
              </a:buClr>
              <a:buFont typeface="Wingdings" panose="05000000000000000000" pitchFamily="2" charset="2"/>
              <a:buChar char="§"/>
              <a:defRPr sz="2160">
                <a:solidFill>
                  <a:srgbClr val="332B60"/>
                </a:solidFill>
              </a:defRPr>
            </a:lvl2pPr>
            <a:lvl3pPr marL="1371565" indent="-274313">
              <a:buClr>
                <a:schemeClr val="accent4"/>
              </a:buClr>
              <a:buFont typeface="Wingdings" panose="05000000000000000000" pitchFamily="2" charset="2"/>
              <a:buChar char="§"/>
              <a:defRPr sz="2160">
                <a:solidFill>
                  <a:srgbClr val="332B60"/>
                </a:solidFill>
              </a:defRPr>
            </a:lvl3pPr>
            <a:lvl4pPr marL="1645879"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1" y="1954532"/>
            <a:ext cx="10548533" cy="496403"/>
          </a:xfrm>
          <a:prstGeom prst="rect">
            <a:avLst/>
          </a:prstGeom>
        </p:spPr>
        <p:txBody>
          <a:bodyPr lIns="0" tIns="0" rIns="0" bIns="0"/>
          <a:lstStyle>
            <a:lvl1pPr marL="0" marR="0" indent="0" algn="l" defTabSz="1097252"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13DFFC54-6FC9-84DC-DDCF-AF1D09D650C3}"/>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2700310878"/>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757130"/>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Footer Placeholder 4">
            <a:extLst>
              <a:ext uri="{FF2B5EF4-FFF2-40B4-BE49-F238E27FC236}">
                <a16:creationId xmlns:a16="http://schemas.microsoft.com/office/drawing/2014/main" id="{3B33ABDB-AC22-03BC-A977-BA0FB0A6F917}"/>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02375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F93E2F6-6E01-074D-214D-F4BB3D4FC549}"/>
              </a:ext>
            </a:extLst>
          </p:cNvPr>
          <p:cNvSpPr>
            <a:spLocks noGrp="1"/>
          </p:cNvSpPr>
          <p:nvPr>
            <p:ph type="ftr" sz="quarter" idx="3"/>
          </p:nvPr>
        </p:nvSpPr>
        <p:spPr>
          <a:xfrm>
            <a:off x="582931" y="764556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529471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74a864bf9d97487c"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2962" y="2570480"/>
            <a:ext cx="5994401" cy="43789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86274" y="2570481"/>
            <a:ext cx="5994398" cy="43789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
        <p:nvSpPr>
          <p:cNvPr id="9" name="Footer Placeholder 4">
            <a:extLst>
              <a:ext uri="{FF2B5EF4-FFF2-40B4-BE49-F238E27FC236}">
                <a16:creationId xmlns:a16="http://schemas.microsoft.com/office/drawing/2014/main" id="{E2AF736B-94CE-F413-EB55-58BB7A8F3FC6}"/>
              </a:ext>
            </a:extLst>
          </p:cNvPr>
          <p:cNvSpPr txBox="1">
            <a:spLocks/>
          </p:cNvSpPr>
          <p:nvPr userDrawn="1"/>
        </p:nvSpPr>
        <p:spPr>
          <a:xfrm>
            <a:off x="735331" y="77751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Human Factors in Cybersecurity</a:t>
            </a:r>
            <a:endParaRPr lang="en-US" dirty="0"/>
          </a:p>
        </p:txBody>
      </p:sp>
    </p:spTree>
    <p:extLst>
      <p:ext uri="{BB962C8B-B14F-4D97-AF65-F5344CB8AC3E}">
        <p14:creationId xmlns:p14="http://schemas.microsoft.com/office/powerpoint/2010/main" val="3044619251"/>
      </p:ext>
    </p:extLst>
  </p:cSld>
  <p:clrMapOvr>
    <a:masterClrMapping/>
  </p:clrMapOvr>
  <p:hf sldNum="0" hdr="0" ftr="0" dt="0"/>
</p:sldLayout>
</file>

<file path=ppt/slideMasters/_rels/slideMaster1.xml.rels>&#65279;<?xml version="1.0" encoding="utf-8"?><Relationships xmlns="http://schemas.openxmlformats.org/package/2006/relationships"><Relationship Type="http://schemas.openxmlformats.org/officeDocument/2006/relationships/image" Target="/ppt/media/image.png" Id="R059f15e09d374602" /><Relationship Type="http://schemas.openxmlformats.org/officeDocument/2006/relationships/image" Target="/ppt/media/image2.png" Id="R6e4b1b8ca9a84ef2" /><Relationship Type="http://schemas.openxmlformats.org/officeDocument/2006/relationships/theme" Target="/ppt/slideMasters/theme/theme2.xml" Id="R1f86338cda3b4c63" /><Relationship Type="http://schemas.openxmlformats.org/officeDocument/2006/relationships/slideLayout" Target="/ppt/slideLayouts/slideLayout1.xml" Id="R7afcd83c0144462a" /><Relationship Type="http://schemas.openxmlformats.org/officeDocument/2006/relationships/slideLayout" Target="/ppt/slideLayouts/slideLayout2.xml" Id="R7268d73a626943bf" /><Relationship Type="http://schemas.openxmlformats.org/officeDocument/2006/relationships/slideLayout" Target="/ppt/slideLayouts/slideLayout3.xml" Id="R9ce38d7e6e624310" /><Relationship Type="http://schemas.openxmlformats.org/officeDocument/2006/relationships/slideLayout" Target="/ppt/slideLayouts/slideLayout4.xml" Id="R9446feeaf03b44b9" /><Relationship Type="http://schemas.openxmlformats.org/officeDocument/2006/relationships/slideLayout" Target="/ppt/slideLayouts/slideLayout5.xml" Id="Rc1edd8ed930a4a7a" /><Relationship Type="http://schemas.openxmlformats.org/officeDocument/2006/relationships/slideLayout" Target="/ppt/slideLayouts/slideLayout6.xml" Id="R380337ebd56e4ca3" /><Relationship Type="http://schemas.openxmlformats.org/officeDocument/2006/relationships/slideLayout" Target="/ppt/slideLayouts/slideLayout7.xml" Id="Rb29c153275fc4c4b" /><Relationship Type="http://schemas.openxmlformats.org/officeDocument/2006/relationships/slideLayout" Target="/ppt/slideLayouts/slideLayout8.xml" Id="R0c7b1bb97cf04340" /><Relationship Type="http://schemas.openxmlformats.org/officeDocument/2006/relationships/slideLayout" Target="/ppt/slideLayouts/slideLayout9.xml" Id="Rbc79179570c848e0" /><Relationship Type="http://schemas.openxmlformats.org/officeDocument/2006/relationships/slideLayout" Target="/ppt/slideLayouts/slideLayout10.xml" Id="Re58c4bdb522f4abb" /><Relationship Type="http://schemas.openxmlformats.org/officeDocument/2006/relationships/slideLayout" Target="/ppt/slideLayouts/slideLayout16.xml" Id="R16cf5fb93b904c6b" /><Relationship Type="http://schemas.openxmlformats.org/officeDocument/2006/relationships/slideLayout" Target="/ppt/slideLayouts/slideLayout17.xml" Id="R61811239145c4a88" /></Relationships>
</file>

<file path=ppt/slideMasters/_rels/slideMaster2.xml.rels>&#65279;<?xml version="1.0" encoding="utf-8"?><Relationships xmlns="http://schemas.openxmlformats.org/package/2006/relationships"><Relationship Type="http://schemas.openxmlformats.org/officeDocument/2006/relationships/image" Target="/ppt/media/image.png" Id="Rfe55ee27ce68464e" /><Relationship Type="http://schemas.openxmlformats.org/officeDocument/2006/relationships/image" Target="/ppt/media/image2.png" Id="Rf56571fe149849bc" /><Relationship Type="http://schemas.openxmlformats.org/officeDocument/2006/relationships/theme" Target="/ppt/slideMasters/theme/theme3.xml" Id="Rae3f6e9a52c74098" /><Relationship Type="http://schemas.openxmlformats.org/officeDocument/2006/relationships/slideLayout" Target="/ppt/slideLayouts/slideLayout11.xml" Id="R978a186d17f744a5" /><Relationship Type="http://schemas.openxmlformats.org/officeDocument/2006/relationships/slideLayout" Target="/ppt/slideLayouts/slideLayout12.xml" Id="Ra337f4719c6f4504" /><Relationship Type="http://schemas.openxmlformats.org/officeDocument/2006/relationships/slideLayout" Target="/ppt/slideLayouts/slideLayout13.xml" Id="R7e301dbf0b1c4f15" /><Relationship Type="http://schemas.openxmlformats.org/officeDocument/2006/relationships/slideLayout" Target="/ppt/slideLayouts/slideLayout14.xml" Id="R695b4e2303d5423c" /><Relationship Type="http://schemas.openxmlformats.org/officeDocument/2006/relationships/slideLayout" Target="/ppt/slideLayouts/slideLayout15.xml" Id="Rc5e2bd98e8f64204" /><Relationship Type="http://schemas.openxmlformats.org/officeDocument/2006/relationships/slideLayout" Target="/ppt/slideLayouts/slideLayout18.xml" Id="Rb4e3f2a5d3374f52" /></Relationships>
</file>

<file path=ppt/slideMasters/_rels/slideMaster3.xml.rels>&#65279;<?xml version="1.0" encoding="utf-8"?><Relationships xmlns="http://schemas.openxmlformats.org/package/2006/relationships"><Relationship Type="http://schemas.openxmlformats.org/officeDocument/2006/relationships/image" Target="/ppt/media/image.png" Id="R11d87bb42feb43ae" /><Relationship Type="http://schemas.openxmlformats.org/officeDocument/2006/relationships/image" Target="/ppt/media/image2.png" Id="R338026676b654cbc" /><Relationship Type="http://schemas.openxmlformats.org/officeDocument/2006/relationships/theme" Target="/ppt/slideMasters/theme/theme4.xml" Id="R0250eea8d0e94188" /><Relationship Type="http://schemas.openxmlformats.org/officeDocument/2006/relationships/slideLayout" Target="/ppt/slideLayouts/slideLayout19.xml" Id="R1accc935901d4edc" /></Relationships>
</file>

<file path=ppt/slideMasters/slideMaster1.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2" y="731521"/>
            <a:ext cx="12157710" cy="1747520"/>
          </a:xfrm>
          <a:prstGeom prst="rect">
            <a:avLst/>
          </a:prstGeom>
          <a:effectLst/>
        </p:spPr>
        <p:txBody>
          <a:bodyPr vert="horz" lIns="91440" tIns="45720" rIns="91440" bIns="45720" rtlCol="0" anchor="ctr">
            <a:normAutofit/>
          </a:bodyPr>
          <a:lstStyle/>
          <a:p>
            <a:r>
              <a:rPr lang="en-US"/>
              <a:t>Fare clic per modificare lo stile del titolo Master</a:t>
            </a:r>
            <a:endParaRPr lang="en-US" dirty="0"/>
          </a:p>
        </p:txBody>
      </p:sp>
      <p:sp>
        <p:nvSpPr>
          <p:cNvPr id="3" name="Text Placeholder 2"/>
          <p:cNvSpPr>
            <a:spLocks noGrp="1"/>
          </p:cNvSpPr>
          <p:nvPr>
            <p:ph type="body" idx="1"/>
          </p:nvPr>
        </p:nvSpPr>
        <p:spPr>
          <a:xfrm>
            <a:off x="822962" y="2570481"/>
            <a:ext cx="12157710" cy="4378960"/>
          </a:xfrm>
          <a:prstGeom prst="rect">
            <a:avLst/>
          </a:prstGeom>
        </p:spPr>
        <p:txBody>
          <a:bodyPr vert="horz" lIns="91440" tIns="45720" rIns="91440" bIns="45720" rtlCol="0" anchor="ctr">
            <a:normAutofit/>
          </a:bodyPr>
          <a:lstStyle/>
          <a:p>
            <a:pPr lvl="0"/>
            <a:r>
              <a:rPr lang="en-US"/>
              <a:t>Fare clic per modificare gli stili di testo Master</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Date Placeholder 3"/>
          <p:cNvSpPr>
            <a:spLocks noGrp="1"/>
          </p:cNvSpPr>
          <p:nvPr>
            <p:ph type="dt" sz="half" idx="2"/>
          </p:nvPr>
        </p:nvSpPr>
        <p:spPr>
          <a:xfrm>
            <a:off x="10307592" y="7044691"/>
            <a:ext cx="192024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B61BEF0D-F0BB-DE4B-95CE-6DB70DBA9567}" type="datetimeFigureOut">
              <a:rPr lang="en-US"/>
              <a:t>7/8/2024</a:t>
            </a:fld>
            <a:endParaRPr lang="en-US" dirty="0"/>
          </a:p>
        </p:txBody>
      </p:sp>
      <p:sp>
        <p:nvSpPr>
          <p:cNvPr id="5" name="Footer Placeholder 4"/>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
        <p:nvSpPr>
          <p:cNvPr id="6" name="Slide Number Placeholder 5"/>
          <p:cNvSpPr>
            <a:spLocks noGrp="1"/>
          </p:cNvSpPr>
          <p:nvPr>
            <p:ph type="sldNum" sz="quarter" idx="4"/>
          </p:nvPr>
        </p:nvSpPr>
        <p:spPr>
          <a:xfrm>
            <a:off x="12319273" y="7044691"/>
            <a:ext cx="66140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D57F1E4F-1CFF-5643-939E-217C01CDF565}" type="slidenum">
              <a:rPr lang="en-US"/>
              <a:t>'#'</a:t>
            </a:fld>
            <a:endParaRPr lang="en-US" dirty="0"/>
          </a:p>
        </p:txBody>
      </p:sp>
      <p:grpSp>
        <p:nvGrpSpPr>
          <p:cNvPr id="7" name="Group 6">
            <a:extLst>
              <a:ext uri="{FF2B5EF4-FFF2-40B4-BE49-F238E27FC236}">
                <a16:creationId xmlns:a16="http://schemas.microsoft.com/office/drawing/2014/main" id="{2E2BBF1E-C93B-B784-DE16-D330BB3A2319}"/>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DC3E6C82-603D-7251-102F-41E05C77D7D4}"/>
                </a:ext>
              </a:extLst>
            </p:cNvPr>
            <p:cNvPicPr>
              <a:picLocks noChangeAspect="1"/>
            </p:cNvPicPr>
            <p:nvPr/>
          </p:nvPicPr>
          <p:blipFill>
            <a:blip r:embed="R059f15e09d37460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6DEAB2C4-A482-3934-113C-6FCD84F58B2A}"/>
                </a:ext>
              </a:extLst>
            </p:cNvPr>
            <p:cNvPicPr>
              <a:picLocks noChangeAspect="1"/>
            </p:cNvPicPr>
            <p:nvPr/>
          </p:nvPicPr>
          <p:blipFill>
            <a:blip r:embed="R6e4b1b8ca9a84ef2"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39642505"/>
      </p:ext>
    </p:extLst>
  </p:cSld>
  <p:clrMap bg1="dk1" tx1="lt1" bg2="dk2" tx2="lt2" accent1="accent1" accent2="accent2" accent3="accent3" accent4="accent4" accent5="accent5" accent6="accent6" hlink="hlink" folHlink="folHlink"/>
  <p:sldLayoutIdLst>
    <p:sldLayoutId id="2147483649" r:id="R7afcd83c0144462a"/>
    <p:sldLayoutId id="2147483650" r:id="R7268d73a626943bf"/>
    <p:sldLayoutId id="2147483651" r:id="R9ce38d7e6e624310"/>
    <p:sldLayoutId id="2147483652" r:id="R9446feeaf03b44b9"/>
    <p:sldLayoutId id="2147483653" r:id="Rc1edd8ed930a4a7a"/>
    <p:sldLayoutId id="2147483654" r:id="R380337ebd56e4ca3"/>
    <p:sldLayoutId id="2147483655" r:id="Rb29c153275fc4c4b"/>
    <p:sldLayoutId id="2147483656" r:id="R0c7b1bb97cf04340"/>
    <p:sldLayoutId id="2147483657" r:id="Rbc79179570c848e0"/>
    <p:sldLayoutId id="2147483658" r:id="Re58c4bdb522f4abb"/>
    <p:sldLayoutId id="2147483665" r:id="R16cf5fb93b904c6b"/>
    <p:sldLayoutId id="2147483666" r:id="R61811239145c4a88"/>
  </p:sldLayoutIdLst>
  <p:hf sldNum="0" hdr="0" ftr="0" dt="0"/>
  <p:txStyles>
    <p:titleStyle>
      <a:lvl1pPr algn="l" defTabSz="548640"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548640" rtl="0" eaLnBrk="1" latinLnBrk="0" hangingPunct="1">
        <a:spcBef>
          <a:spcPts val="0"/>
        </a:spcBef>
        <a:spcAft>
          <a:spcPts val="1200"/>
        </a:spcAft>
        <a:buClr>
          <a:schemeClr val="tx1"/>
        </a:buClr>
        <a:buSzPct val="100000"/>
        <a:buFont typeface="Arial"/>
        <a:buChar char="•"/>
        <a:defRPr sz="2160" kern="1200" cap="none">
          <a:solidFill>
            <a:schemeClr val="tx1"/>
          </a:solidFill>
          <a:effectLst/>
          <a:latin typeface="+mn-lt"/>
          <a:ea typeface="+mn-ea"/>
          <a:cs typeface="+mn-cs"/>
        </a:defRPr>
      </a:lvl1pPr>
      <a:lvl2pPr marL="891540" indent="-342900" algn="l" defTabSz="548640"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80" indent="-342900" algn="l" defTabSz="548640"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66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30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52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16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80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44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69BA5-88BE-C46A-B0D2-AFA61CE482A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Fare clic per modificare lo stile del titolo Master</a:t>
            </a:r>
            <a:endParaRPr lang="nb-NO"/>
          </a:p>
        </p:txBody>
      </p:sp>
      <p:sp>
        <p:nvSpPr>
          <p:cNvPr id="3" name="Text Placeholder 2">
            <a:extLst>
              <a:ext uri="{FF2B5EF4-FFF2-40B4-BE49-F238E27FC236}">
                <a16:creationId xmlns:a16="http://schemas.microsoft.com/office/drawing/2014/main" id="{A0D30963-7796-89A0-6BD5-9C99D98BA06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Fare clic per modificare gli stili di testo Master</a:t>
            </a:r>
          </a:p>
          <a:p>
            <a:pPr lvl="1"/>
            <a:r>
              <a:rPr lang="en-US"/>
              <a:t>Secondo livello</a:t>
            </a:r>
          </a:p>
          <a:p>
            <a:pPr lvl="2"/>
            <a:r>
              <a:rPr lang="en-US"/>
              <a:t>Terzo livello</a:t>
            </a:r>
          </a:p>
          <a:p>
            <a:pPr lvl="3"/>
            <a:r>
              <a:rPr lang="en-US"/>
              <a:t>Quarto livello</a:t>
            </a:r>
          </a:p>
          <a:p>
            <a:pPr lvl="4"/>
            <a:r>
              <a:rPr lang="en-US"/>
              <a:t>Quinto livello</a:t>
            </a:r>
            <a:endParaRPr lang="nb-NO"/>
          </a:p>
        </p:txBody>
      </p:sp>
      <p:sp>
        <p:nvSpPr>
          <p:cNvPr id="4" name="Date Placeholder 3">
            <a:extLst>
              <a:ext uri="{FF2B5EF4-FFF2-40B4-BE49-F238E27FC236}">
                <a16:creationId xmlns:a16="http://schemas.microsoft.com/office/drawing/2014/main" id="{2EF8FA28-3783-FE84-DE3F-F6C4BE6D209C}"/>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5CCE085-E0B1-4B4E-B2DD-A1A33A8A8161}" type="datetimeFigureOut">
              <a:rPr lang="nb-NO"/>
              <a:t>08.07.2024</a:t>
            </a:fld>
            <a:endParaRPr lang="nb-NO"/>
          </a:p>
        </p:txBody>
      </p:sp>
      <p:sp>
        <p:nvSpPr>
          <p:cNvPr id="5" name="Footer Placeholder 4">
            <a:extLst>
              <a:ext uri="{FF2B5EF4-FFF2-40B4-BE49-F238E27FC236}">
                <a16:creationId xmlns:a16="http://schemas.microsoft.com/office/drawing/2014/main" id="{9F88475E-02E0-013E-2AF1-FB631036BFCA}"/>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D4360678-4F2D-F6FC-7BF6-1E3D8D51B328}"/>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0E15419-1E37-4665-9EF1-6414E4D9401D}" type="slidenum">
              <a:rPr lang="nb-NO"/>
              <a:t>'#'</a:t>
            </a:fld>
            <a:endParaRPr lang="nb-NO"/>
          </a:p>
        </p:txBody>
      </p:sp>
      <p:sp>
        <p:nvSpPr>
          <p:cNvPr id="7" name="Footer Placeholder 4">
            <a:extLst>
              <a:ext uri="{FF2B5EF4-FFF2-40B4-BE49-F238E27FC236}">
                <a16:creationId xmlns:a16="http://schemas.microsoft.com/office/drawing/2014/main" id="{5E35EB78-254F-929C-2F04-AF027CE660E6}"/>
              </a:ext>
            </a:extLst>
          </p:cNvPr>
          <p:cNvSpPr txBox="1">
            <a:spLocks/>
          </p:cNvSpPr>
          <p:nvPr userDrawn="1"/>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Fattori umani nella sicurezza informatica</a:t>
            </a:r>
            <a:endParaRPr lang="en-US" dirty="0"/>
          </a:p>
        </p:txBody>
      </p:sp>
      <p:grpSp>
        <p:nvGrpSpPr>
          <p:cNvPr id="8" name="Group 7">
            <a:extLst>
              <a:ext uri="{FF2B5EF4-FFF2-40B4-BE49-F238E27FC236}">
                <a16:creationId xmlns:a16="http://schemas.microsoft.com/office/drawing/2014/main" id="{78918474-3349-99D4-A905-9CB8DF2D2BD4}"/>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7CB8330C-1B0F-C6EC-E1AE-E6B785BCC868}"/>
                </a:ext>
              </a:extLst>
            </p:cNvPr>
            <p:cNvPicPr>
              <a:picLocks noChangeAspect="1"/>
            </p:cNvPicPr>
            <p:nvPr/>
          </p:nvPicPr>
          <p:blipFill>
            <a:blip r:embed="Rfe55ee27ce68464e"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E977BAAE-924D-F170-EFDD-B9FD901CCB76}"/>
                </a:ext>
              </a:extLst>
            </p:cNvPr>
            <p:cNvPicPr>
              <a:picLocks noChangeAspect="1"/>
            </p:cNvPicPr>
            <p:nvPr/>
          </p:nvPicPr>
          <p:blipFill>
            <a:blip r:embed="Rf56571fe149849bc"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08074902"/>
      </p:ext>
    </p:extLst>
  </p:cSld>
  <p:clrMap bg1="lt1" tx1="dk1" bg2="lt2" tx2="dk2" accent1="accent1" accent2="accent2" accent3="accent3" accent4="accent4" accent5="accent5" accent6="accent6" hlink="hlink" folHlink="folHlink"/>
  <p:sldLayoutIdLst>
    <p:sldLayoutId id="2147483660" r:id="R978a186d17f744a5"/>
    <p:sldLayoutId id="2147483661" r:id="Ra337f4719c6f4504"/>
    <p:sldLayoutId id="2147483662" r:id="R7e301dbf0b1c4f15"/>
    <p:sldLayoutId id="2147483663" r:id="R695b4e2303d5423c"/>
    <p:sldLayoutId id="2147483664" r:id="Rc5e2bd98e8f64204"/>
    <p:sldLayoutId id="2147483667" r:id="Rb4e3f2a5d3374f52"/>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69BA5-88BE-C46A-B0D2-AFA61CE482A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Fare clic per modificare lo stile del titolo Master</a:t>
            </a:r>
            <a:endParaRPr lang="nb-NO"/>
          </a:p>
        </p:txBody>
      </p:sp>
      <p:sp>
        <p:nvSpPr>
          <p:cNvPr id="3" name="Text Placeholder 2">
            <a:extLst>
              <a:ext uri="{FF2B5EF4-FFF2-40B4-BE49-F238E27FC236}">
                <a16:creationId xmlns:a16="http://schemas.microsoft.com/office/drawing/2014/main" id="{A0D30963-7796-89A0-6BD5-9C99D98BA06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Fare clic per modificare gli stili di testo Master</a:t>
            </a:r>
          </a:p>
          <a:p>
            <a:pPr lvl="1"/>
            <a:r>
              <a:rPr lang="en-US"/>
              <a:t>Secondo livello</a:t>
            </a:r>
          </a:p>
          <a:p>
            <a:pPr lvl="2"/>
            <a:r>
              <a:rPr lang="en-US"/>
              <a:t>Terzo livello</a:t>
            </a:r>
          </a:p>
          <a:p>
            <a:pPr lvl="3"/>
            <a:r>
              <a:rPr lang="en-US"/>
              <a:t>Quarto livello</a:t>
            </a:r>
          </a:p>
          <a:p>
            <a:pPr lvl="4"/>
            <a:r>
              <a:rPr lang="en-US"/>
              <a:t>Quinto livello</a:t>
            </a:r>
            <a:endParaRPr lang="nb-NO"/>
          </a:p>
        </p:txBody>
      </p:sp>
      <p:sp>
        <p:nvSpPr>
          <p:cNvPr id="4" name="Date Placeholder 3">
            <a:extLst>
              <a:ext uri="{FF2B5EF4-FFF2-40B4-BE49-F238E27FC236}">
                <a16:creationId xmlns:a16="http://schemas.microsoft.com/office/drawing/2014/main" id="{2EF8FA28-3783-FE84-DE3F-F6C4BE6D209C}"/>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5CCE085-E0B1-4B4E-B2DD-A1A33A8A8161}" type="datetimeFigureOut">
              <a:rPr lang="nb-NO"/>
              <a:t>08.07.2024</a:t>
            </a:fld>
            <a:endParaRPr lang="nb-NO"/>
          </a:p>
        </p:txBody>
      </p:sp>
      <p:sp>
        <p:nvSpPr>
          <p:cNvPr id="5" name="Footer Placeholder 4">
            <a:extLst>
              <a:ext uri="{FF2B5EF4-FFF2-40B4-BE49-F238E27FC236}">
                <a16:creationId xmlns:a16="http://schemas.microsoft.com/office/drawing/2014/main" id="{9F88475E-02E0-013E-2AF1-FB631036BFCA}"/>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D4360678-4F2D-F6FC-7BF6-1E3D8D51B328}"/>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0E15419-1E37-4665-9EF1-6414E4D9401D}" type="slidenum">
              <a:rPr lang="nb-NO"/>
              <a:t>'#'</a:t>
            </a:fld>
            <a:endParaRPr lang="nb-NO"/>
          </a:p>
        </p:txBody>
      </p:sp>
      <p:sp>
        <p:nvSpPr>
          <p:cNvPr id="7" name="Footer Placeholder 4">
            <a:extLst>
              <a:ext uri="{FF2B5EF4-FFF2-40B4-BE49-F238E27FC236}">
                <a16:creationId xmlns:a16="http://schemas.microsoft.com/office/drawing/2014/main" id="{EF480E91-4D7B-E297-018D-3417554D6D6C}"/>
              </a:ext>
            </a:extLst>
          </p:cNvPr>
          <p:cNvSpPr txBox="1">
            <a:spLocks/>
          </p:cNvSpPr>
          <p:nvPr userDrawn="1"/>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Fattori umani nella sicurezza informatica</a:t>
            </a:r>
            <a:endParaRPr lang="en-US" dirty="0"/>
          </a:p>
        </p:txBody>
      </p:sp>
      <p:grpSp>
        <p:nvGrpSpPr>
          <p:cNvPr id="8" name="Group 7">
            <a:extLst>
              <a:ext uri="{FF2B5EF4-FFF2-40B4-BE49-F238E27FC236}">
                <a16:creationId xmlns:a16="http://schemas.microsoft.com/office/drawing/2014/main" id="{7BC85741-D073-6077-330B-C443D0E72DDB}"/>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ED476C2B-3783-929B-BCEF-06C27436C103}"/>
                </a:ext>
              </a:extLst>
            </p:cNvPr>
            <p:cNvPicPr>
              <a:picLocks noChangeAspect="1"/>
            </p:cNvPicPr>
            <p:nvPr/>
          </p:nvPicPr>
          <p:blipFill>
            <a:blip r:embed="R11d87bb42feb43ae"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3C7B8C6E-FA09-FBE0-50C5-28010C39148C}"/>
                </a:ext>
              </a:extLst>
            </p:cNvPr>
            <p:cNvPicPr>
              <a:picLocks noChangeAspect="1"/>
            </p:cNvPicPr>
            <p:nvPr/>
          </p:nvPicPr>
          <p:blipFill>
            <a:blip r:embed="R338026676b654cbc"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67638907"/>
      </p:ext>
    </p:extLst>
  </p:cSld>
  <p:clrMap bg1="lt1" tx1="dk1" bg2="lt2" tx2="dk2" accent1="accent1" accent2="accent2" accent3="accent3" accent4="accent4" accent5="accent5" accent6="accent6" hlink="hlink" folHlink="folHlink"/>
  <p:sldLayoutIdLst>
    <p:sldLayoutId id="2147483669" r:id="R1accc935901d4edc"/>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theme/_rels/theme2.xml.rels>&#65279;<?xml version="1.0" encoding="utf-8"?><Relationships xmlns="http://schemas.openxmlformats.org/package/2006/relationships"><Relationship Type="http://schemas.openxmlformats.org/officeDocument/2006/relationships/image" Target="/ppt/slideMasters/media/image.jpg" Id="Rb2e3096c474741b4" /></Relationships>
</file>

<file path=ppt/slideMasters/theme/theme2.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b2e3096c474741b4"/>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slideMasters/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s/_rels/slide1.xml.rels>&#65279;<?xml version="1.0" encoding="utf-8"?><Relationships xmlns="http://schemas.openxmlformats.org/package/2006/relationships"><Relationship Type="http://schemas.openxmlformats.org/officeDocument/2006/relationships/image" Target="/ppt/media/image2.jpg" Id="Rcf19ae24d366470d" /><Relationship Type="http://schemas.openxmlformats.org/officeDocument/2006/relationships/image" Target="/ppt/media/image.png" Id="Rab8ab577a3e347ea" /><Relationship Type="http://schemas.openxmlformats.org/officeDocument/2006/relationships/image" Target="/ppt/media/image2.png" Id="R68b39c495df04458" /><Relationship Type="http://schemas.openxmlformats.org/officeDocument/2006/relationships/notesSlide" Target="/ppt/notesSlides/notesSlide1.xml" Id="R1d86bb3d78fc4702" /><Relationship Type="http://schemas.openxmlformats.org/officeDocument/2006/relationships/slideLayout" Target="/ppt/slideLayouts/slideLayout1.xml" Id="Ra85d058fecfd432d" /></Relationships>
</file>

<file path=ppt/slides/_rels/slide10.xml.rels>&#65279;<?xml version="1.0" encoding="utf-8"?><Relationships xmlns="http://schemas.openxmlformats.org/package/2006/relationships"><Relationship Type="http://schemas.openxmlformats.org/officeDocument/2006/relationships/image" Target="/ppt/media/image13.jpg" Id="R8ebb3ab570f14fc3" /><Relationship Type="http://schemas.openxmlformats.org/officeDocument/2006/relationships/slideLayout" Target="/ppt/slideLayouts/slideLayout10.xml" Id="R1c5b2a07479e4700" /></Relationships>
</file>

<file path=ppt/slides/_rels/slide100.xml.rels>&#65279;<?xml version="1.0" encoding="utf-8"?><Relationships xmlns="http://schemas.openxmlformats.org/package/2006/relationships"><Relationship Type="http://schemas.openxmlformats.org/officeDocument/2006/relationships/image" Target="/ppt/media/image173.png" Id="R636cb2731d364737" /><Relationship Type="http://schemas.openxmlformats.org/officeDocument/2006/relationships/image" Target="/ppt/media/image174.png" Id="R941fd5a3ae2f46de" /><Relationship Type="http://schemas.openxmlformats.org/officeDocument/2006/relationships/notesSlide" Target="/ppt/notesSlides/notesSlide67.xml" Id="R73119afc7f4f4851" /><Relationship Type="http://schemas.openxmlformats.org/officeDocument/2006/relationships/slideLayout" Target="/ppt/slideLayouts/slideLayout1.xml" Id="R7e4b13c42c104f56" /><Relationship Type="http://schemas.openxmlformats.org/officeDocument/2006/relationships/hyperlink" Target="http://www.cybersecpro-project.eu/" TargetMode="External" Id="rcId2f18e4d0b2a443ae" /><Relationship Type="http://schemas.openxmlformats.org/officeDocument/2006/relationships/hyperlink" Target="https://twitter.com/CyberSecPro_eu" TargetMode="External" Id="rcIdb4bb4c1cc8494b21" /><Relationship Type="http://schemas.openxmlformats.org/officeDocument/2006/relationships/hyperlink" Target="https://www.linkedin.com/company/cybersecpro-euproject/" TargetMode="External" Id="rcId1bc06b5992274985" /></Relationships>
</file>

<file path=ppt/slides/_rels/slide101.xml.rels>&#65279;<?xml version="1.0" encoding="utf-8"?><Relationships xmlns="http://schemas.openxmlformats.org/package/2006/relationships"><Relationship Type="http://schemas.openxmlformats.org/officeDocument/2006/relationships/image" Target="/ppt/media/image34.jpg" Id="R286fd768ca9745a9" /><Relationship Type="http://schemas.openxmlformats.org/officeDocument/2006/relationships/image" Target="/ppt/media/image.png" Id="Rae2856dcb72b4dbe" /><Relationship Type="http://schemas.openxmlformats.org/officeDocument/2006/relationships/image" Target="/ppt/media/image2.png" Id="R6fc122cdd92b49fd" /><Relationship Type="http://schemas.openxmlformats.org/officeDocument/2006/relationships/slideLayout" Target="/ppt/slideLayouts/slideLayout16.xml" Id="R0b3bea05c21f4611" /></Relationships>
</file>

<file path=ppt/slides/_rels/slide11.xml.rels>&#65279;<?xml version="1.0" encoding="utf-8"?><Relationships xmlns="http://schemas.openxmlformats.org/package/2006/relationships"><Relationship Type="http://schemas.openxmlformats.org/officeDocument/2006/relationships/image" Target="/ppt/media/image14.jpg" Id="Racc1e6d74cc44591" /><Relationship Type="http://schemas.openxmlformats.org/officeDocument/2006/relationships/image" Target="/ppt/media/image15.jpg" Id="Rfccaad8add8f4fbe" /><Relationship Type="http://schemas.openxmlformats.org/officeDocument/2006/relationships/image" Target="/ppt/media/image16.jpg" Id="R80702db6eab74a8d" /><Relationship Type="http://schemas.openxmlformats.org/officeDocument/2006/relationships/slideLayout" Target="/ppt/slideLayouts/slideLayout10.xml" Id="R390d7781dd0749fe" /><Relationship Type="http://schemas.openxmlformats.org/officeDocument/2006/relationships/hyperlink" Target="https://en.wikipedia.org/wiki/DarkSide_(hacking_group)" TargetMode="External" Id="rcId707745f9fc494ad5" /></Relationships>
</file>

<file path=ppt/slides/_rels/slide12.xml.rels>&#65279;<?xml version="1.0" encoding="utf-8"?><Relationships xmlns="http://schemas.openxmlformats.org/package/2006/relationships"><Relationship Type="http://schemas.openxmlformats.org/officeDocument/2006/relationships/image" Target="/ppt/media/image47.png" Id="R006d27e927604f2e" /><Relationship Type="http://schemas.openxmlformats.org/officeDocument/2006/relationships/notesSlide" Target="/ppt/notesSlides/notesSlide6.xml" Id="R34cf18eb8d5b4225" /><Relationship Type="http://schemas.openxmlformats.org/officeDocument/2006/relationships/slideLayout" Target="/ppt/slideLayouts/slideLayout4.xml" Id="R58ed89b5c8744cdb" /></Relationships>
</file>

<file path=ppt/slides/_rels/slide13.xml.rels>&#65279;<?xml version="1.0" encoding="utf-8"?><Relationships xmlns="http://schemas.openxmlformats.org/package/2006/relationships"><Relationship Type="http://schemas.openxmlformats.org/officeDocument/2006/relationships/image" Target="/ppt/media/image17.jpg" Id="R9a0001b7468f4d68" /><Relationship Type="http://schemas.openxmlformats.org/officeDocument/2006/relationships/chart" Target="/ppt/slides/charts/chart1.xml" Id="R8fef03dcf92a48a3" /><Relationship Type="http://schemas.openxmlformats.org/officeDocument/2006/relationships/notesSlide" Target="/ppt/notesSlides/notesSlide7.xml" Id="Re2e9a096414b49ce" /><Relationship Type="http://schemas.openxmlformats.org/officeDocument/2006/relationships/slideLayout" Target="/ppt/slideLayouts/slideLayout4.xml" Id="R41ae8b031c4443e2" /></Relationships>
</file>

<file path=ppt/slides/_rels/slide14.xml.rels>&#65279;<?xml version="1.0" encoding="utf-8"?><Relationships xmlns="http://schemas.openxmlformats.org/package/2006/relationships"><Relationship Type="http://schemas.openxmlformats.org/officeDocument/2006/relationships/image" Target="/ppt/media/image18.jpg" Id="R76a59232319d4b5a" /><Relationship Type="http://schemas.openxmlformats.org/officeDocument/2006/relationships/notesSlide" Target="/ppt/notesSlides/notesSlide8.xml" Id="R7b1b06c9650d4fd9" /><Relationship Type="http://schemas.openxmlformats.org/officeDocument/2006/relationships/slideLayout" Target="/ppt/slideLayouts/slideLayout10.xml" Id="R74096cf22bbe467d" /></Relationships>
</file>

<file path=ppt/slides/_rels/slide15.xml.rels>&#65279;<?xml version="1.0" encoding="utf-8"?><Relationships xmlns="http://schemas.openxmlformats.org/package/2006/relationships"><Relationship Type="http://schemas.openxmlformats.org/officeDocument/2006/relationships/image" Target="/ppt/media/image48.png" Id="Rcc0d459e222a45f2" /><Relationship Type="http://schemas.openxmlformats.org/officeDocument/2006/relationships/notesSlide" Target="/ppt/notesSlides/notesSlide9.xml" Id="Rc2e36e7cb6474d11" /><Relationship Type="http://schemas.openxmlformats.org/officeDocument/2006/relationships/slideLayout" Target="/ppt/slideLayouts/slideLayout4.xml" Id="R05fcd069b4224742" /></Relationships>
</file>

<file path=ppt/slides/_rels/slide16.xml.rels>&#65279;<?xml version="1.0" encoding="utf-8"?><Relationships xmlns="http://schemas.openxmlformats.org/package/2006/relationships"><Relationship Type="http://schemas.openxmlformats.org/officeDocument/2006/relationships/slideLayout" Target="/ppt/slideLayouts/slideLayout4.xml" Id="R4b098af3866c4423" /></Relationships>
</file>

<file path=ppt/slides/_rels/slide17.xml.rels>&#65279;<?xml version="1.0" encoding="utf-8"?><Relationships xmlns="http://schemas.openxmlformats.org/package/2006/relationships"><Relationship Type="http://schemas.openxmlformats.org/officeDocument/2006/relationships/image" Target="/ppt/media/image49.png" Id="Re8b75be125534159" /><Relationship Type="http://schemas.openxmlformats.org/officeDocument/2006/relationships/image" Target="/ppt/media/image50.png" Id="R1fc34882c81348d1" /><Relationship Type="http://schemas.openxmlformats.org/officeDocument/2006/relationships/slideLayout" Target="/ppt/slideLayouts/slideLayout5.xml" Id="R086e07a2ab9d4475" /></Relationships>
</file>

<file path=ppt/slides/_rels/slide18.xml.rels>&#65279;<?xml version="1.0" encoding="utf-8"?><Relationships xmlns="http://schemas.openxmlformats.org/package/2006/relationships"><Relationship Type="http://schemas.openxmlformats.org/officeDocument/2006/relationships/image" Target="/ppt/media/image51.png" Id="R02de296e8c0946f8" /><Relationship Type="http://schemas.openxmlformats.org/officeDocument/2006/relationships/notesSlide" Target="/ppt/notesSlides/notesSlide10.xml" Id="R7a9d70dd93554f53" /><Relationship Type="http://schemas.openxmlformats.org/officeDocument/2006/relationships/slideLayout" Target="/ppt/slideLayouts/slideLayout7.xml" Id="Refa32c79afc34622" /></Relationships>
</file>

<file path=ppt/slides/_rels/slide19.xml.rels>&#65279;<?xml version="1.0" encoding="utf-8"?><Relationships xmlns="http://schemas.openxmlformats.org/package/2006/relationships"><Relationship Type="http://schemas.openxmlformats.org/officeDocument/2006/relationships/image" Target="/ppt/media/image52.png" Id="R399b59cf4c2f4a3e" /><Relationship Type="http://schemas.openxmlformats.org/officeDocument/2006/relationships/image" Target="/ppt/media/image53.png" Id="Rbe1f49ae0cbc4a81" /><Relationship Type="http://schemas.openxmlformats.org/officeDocument/2006/relationships/notesSlide" Target="/ppt/notesSlides/notesSlide11.xml" Id="R3771cb4b20af4fe5" /><Relationship Type="http://schemas.openxmlformats.org/officeDocument/2006/relationships/slideLayout" Target="/ppt/slideLayouts/slideLayout4.xml" Id="R2011befec22049d7" /></Relationships>
</file>

<file path=ppt/slides/_rels/slide2.xml.rels>&#65279;<?xml version="1.0" encoding="utf-8"?><Relationships xmlns="http://schemas.openxmlformats.org/package/2006/relationships"><Relationship Type="http://schemas.openxmlformats.org/officeDocument/2006/relationships/image" Target="/ppt/media/image2.jpg" Id="R87018c4a01f44376" /><Relationship Type="http://schemas.openxmlformats.org/officeDocument/2006/relationships/image" Target="/ppt/media/image.png" Id="R0fc78856e7d04c4b" /><Relationship Type="http://schemas.openxmlformats.org/officeDocument/2006/relationships/image" Target="/ppt/media/image2.png" Id="Re4c83ba240fe4230" /><Relationship Type="http://schemas.openxmlformats.org/officeDocument/2006/relationships/notesSlide" Target="/ppt/notesSlides/notesSlide2.xml" Id="R354614749d504738" /><Relationship Type="http://schemas.openxmlformats.org/officeDocument/2006/relationships/slideLayout" Target="/ppt/slideLayouts/slideLayout1.xml" Id="R9d1560f3f18f44e7" /></Relationships>
</file>

<file path=ppt/slides/_rels/slide20.xml.rels>&#65279;<?xml version="1.0" encoding="utf-8"?><Relationships xmlns="http://schemas.openxmlformats.org/package/2006/relationships"><Relationship Type="http://schemas.openxmlformats.org/officeDocument/2006/relationships/image" Target="/ppt/media/image54.png" Id="R9b8faa6ae06c4ad1" /><Relationship Type="http://schemas.openxmlformats.org/officeDocument/2006/relationships/notesSlide" Target="/ppt/notesSlides/notesSlide12.xml" Id="Rebd47e5972ee4b83" /><Relationship Type="http://schemas.openxmlformats.org/officeDocument/2006/relationships/slideLayout" Target="/ppt/slideLayouts/slideLayout4.xml" Id="R61f568f502824f7c" /></Relationships>
</file>

<file path=ppt/slides/_rels/slide21.xml.rels>&#65279;<?xml version="1.0" encoding="utf-8"?><Relationships xmlns="http://schemas.openxmlformats.org/package/2006/relationships"><Relationship Type="http://schemas.openxmlformats.org/officeDocument/2006/relationships/image" Target="/ppt/media/image19.jpg" Id="Rd33cf9a1aa8a4c5f" /><Relationship Type="http://schemas.openxmlformats.org/officeDocument/2006/relationships/slideLayout" Target="/ppt/slideLayouts/slideLayout7.xml" Id="R31b20b9effd74051" /></Relationships>
</file>

<file path=ppt/slides/_rels/slide22.xml.rels>&#65279;<?xml version="1.0" encoding="utf-8"?><Relationships xmlns="http://schemas.openxmlformats.org/package/2006/relationships"><Relationship Type="http://schemas.openxmlformats.org/officeDocument/2006/relationships/image" Target="/ppt/media/image55.png" Id="R0f4439c243424690" /><Relationship Type="http://schemas.openxmlformats.org/officeDocument/2006/relationships/image" Target="/ppt/media/image56.png" Id="Rde2cf43841824c3a" /><Relationship Type="http://schemas.openxmlformats.org/officeDocument/2006/relationships/image" Target="/ppt/media/image57.png" Id="R294ffa586ca14798" /><Relationship Type="http://schemas.openxmlformats.org/officeDocument/2006/relationships/image" Target="/ppt/media/image58.png" Id="R2fd539c19c5d47a2" /><Relationship Type="http://schemas.openxmlformats.org/officeDocument/2006/relationships/slideLayout" Target="/ppt/slideLayouts/slideLayout7.xml" Id="R53c4f9c7ab7846a7" /></Relationships>
</file>

<file path=ppt/slides/_rels/slide23.xml.rels>&#65279;<?xml version="1.0" encoding="utf-8"?><Relationships xmlns="http://schemas.openxmlformats.org/package/2006/relationships"><Relationship Type="http://schemas.openxmlformats.org/officeDocument/2006/relationships/notesSlide" Target="/ppt/notesSlides/notesSlide13.xml" Id="R4de57fd860d6422f" /><Relationship Type="http://schemas.openxmlformats.org/officeDocument/2006/relationships/slideLayout" Target="/ppt/slideLayouts/slideLayout4.xml" Id="R2668e814eb05444d" /></Relationships>
</file>

<file path=ppt/slides/_rels/slide24.xml.rels>&#65279;<?xml version="1.0" encoding="utf-8"?><Relationships xmlns="http://schemas.openxmlformats.org/package/2006/relationships"><Relationship Type="http://schemas.openxmlformats.org/officeDocument/2006/relationships/image" Target="/ppt/media/image59.png" Id="Racd07ba0585a4387" /><Relationship Type="http://schemas.openxmlformats.org/officeDocument/2006/relationships/slideLayout" Target="/ppt/slideLayouts/slideLayout4.xml" Id="Rfd8bd4b698284209" /></Relationships>
</file>

<file path=ppt/slides/_rels/slide25.xml.rels>&#65279;<?xml version="1.0" encoding="utf-8"?><Relationships xmlns="http://schemas.openxmlformats.org/package/2006/relationships"><Relationship Type="http://schemas.openxmlformats.org/officeDocument/2006/relationships/notesSlide" Target="/ppt/notesSlides/notesSlide14.xml" Id="Rc5d7847091fc491b" /><Relationship Type="http://schemas.openxmlformats.org/officeDocument/2006/relationships/slideLayout" Target="/ppt/slideLayouts/slideLayout10.xml" Id="R1552fa1683044bba" /></Relationships>
</file>

<file path=ppt/slides/_rels/slide26.xml.rels>&#65279;<?xml version="1.0" encoding="utf-8"?><Relationships xmlns="http://schemas.openxmlformats.org/package/2006/relationships"><Relationship Type="http://schemas.openxmlformats.org/officeDocument/2006/relationships/notesSlide" Target="/ppt/notesSlides/notesSlide15.xml" Id="R4bb5c5e093654719" /><Relationship Type="http://schemas.openxmlformats.org/officeDocument/2006/relationships/slideLayout" Target="/ppt/slideLayouts/slideLayout10.xml" Id="R7de24729c78f48ee" /></Relationships>
</file>

<file path=ppt/slides/_rels/slide27.xml.rels>&#65279;<?xml version="1.0" encoding="utf-8"?><Relationships xmlns="http://schemas.openxmlformats.org/package/2006/relationships"><Relationship Type="http://schemas.openxmlformats.org/officeDocument/2006/relationships/image" Target="/ppt/media/image60.png" Id="R3f63b9b4860b40be" /><Relationship Type="http://schemas.openxmlformats.org/officeDocument/2006/relationships/notesSlide" Target="/ppt/notesSlides/notesSlide16.xml" Id="R80d781108f964150" /><Relationship Type="http://schemas.openxmlformats.org/officeDocument/2006/relationships/slideLayout" Target="/ppt/slideLayouts/slideLayout4.xml" Id="Rbba686d6beb1453b" /></Relationships>
</file>

<file path=ppt/slides/_rels/slide28.xml.rels>&#65279;<?xml version="1.0" encoding="utf-8"?><Relationships xmlns="http://schemas.openxmlformats.org/package/2006/relationships"><Relationship Type="http://schemas.openxmlformats.org/officeDocument/2006/relationships/image" Target="/ppt/media/image61.png" Id="R0667a14b3e24447f" /><Relationship Type="http://schemas.openxmlformats.org/officeDocument/2006/relationships/notesSlide" Target="/ppt/notesSlides/notesSlide17.xml" Id="R20267619ae674bcb" /><Relationship Type="http://schemas.openxmlformats.org/officeDocument/2006/relationships/slideLayout" Target="/ppt/slideLayouts/slideLayout4.xml" Id="R085b008e50834720" /></Relationships>
</file>

<file path=ppt/slides/_rels/slide29.xml.rels>&#65279;<?xml version="1.0" encoding="utf-8"?><Relationships xmlns="http://schemas.openxmlformats.org/package/2006/relationships"><Relationship Type="http://schemas.openxmlformats.org/officeDocument/2006/relationships/image" Target="/ppt/media/image62.png" Id="R30a96de6646c45aa" /><Relationship Type="http://schemas.openxmlformats.org/officeDocument/2006/relationships/image" Target="/ppt/media/image63.png" Id="R0a00fb61fcc64ba3" /><Relationship Type="http://schemas.openxmlformats.org/officeDocument/2006/relationships/image" Target="/ppt/media/image64.png" Id="Radedbfcdae8e431c" /><Relationship Type="http://schemas.openxmlformats.org/officeDocument/2006/relationships/slideLayout" Target="/ppt/slideLayouts/slideLayout10.xml" Id="R3a1905d70907414c" /></Relationships>
</file>

<file path=ppt/slides/_rels/slide3.xml.rels>&#65279;<?xml version="1.0" encoding="utf-8"?><Relationships xmlns="http://schemas.openxmlformats.org/package/2006/relationships"><Relationship Type="http://schemas.openxmlformats.org/officeDocument/2006/relationships/image" Target="/ppt/media/image3.jpg" Id="R8bc8c0448b044e41" /><Relationship Type="http://schemas.openxmlformats.org/officeDocument/2006/relationships/slideLayout" Target="/ppt/slideLayouts/slideLayout4.xml" Id="R92351eae8b944a7b" /></Relationships>
</file>

<file path=ppt/slides/_rels/slide30.xml.rels>&#65279;<?xml version="1.0" encoding="utf-8"?><Relationships xmlns="http://schemas.openxmlformats.org/package/2006/relationships"><Relationship Type="http://schemas.openxmlformats.org/officeDocument/2006/relationships/image" Target="/ppt/media/image65.png" Id="R1f7db8f36c1e48cc" /><Relationship Type="http://schemas.openxmlformats.org/officeDocument/2006/relationships/notesSlide" Target="/ppt/notesSlides/notesSlide18.xml" Id="Rb21a647ea8f746ae" /><Relationship Type="http://schemas.openxmlformats.org/officeDocument/2006/relationships/slideLayout" Target="/ppt/slideLayouts/slideLayout10.xml" Id="R45b29a8ad4a24259" /></Relationships>
</file>

<file path=ppt/slides/_rels/slide31.xml.rels>&#65279;<?xml version="1.0" encoding="utf-8"?><Relationships xmlns="http://schemas.openxmlformats.org/package/2006/relationships"><Relationship Type="http://schemas.openxmlformats.org/officeDocument/2006/relationships/image" Target="/ppt/media/image66.png" Id="Rca5e7e51808f4c65" /><Relationship Type="http://schemas.openxmlformats.org/officeDocument/2006/relationships/notesSlide" Target="/ppt/notesSlides/notesSlide19.xml" Id="R945e1225d3d24569" /><Relationship Type="http://schemas.openxmlformats.org/officeDocument/2006/relationships/slideLayout" Target="/ppt/slideLayouts/slideLayout10.xml" Id="R4458ea526c064322" /></Relationships>
</file>

<file path=ppt/slides/_rels/slide32.xml.rels>&#65279;<?xml version="1.0" encoding="utf-8"?><Relationships xmlns="http://schemas.openxmlformats.org/package/2006/relationships"><Relationship Type="http://schemas.openxmlformats.org/officeDocument/2006/relationships/image" Target="/ppt/media/image20.jpg" Id="R98ae3a43af0c43b8" /><Relationship Type="http://schemas.openxmlformats.org/officeDocument/2006/relationships/slideLayout" Target="/ppt/slideLayouts/slideLayout2.xml" Id="R5ffe59d34389413e" /></Relationships>
</file>

<file path=ppt/slides/_rels/slide33.xml.rels>&#65279;<?xml version="1.0" encoding="utf-8"?><Relationships xmlns="http://schemas.openxmlformats.org/package/2006/relationships"><Relationship Type="http://schemas.openxmlformats.org/officeDocument/2006/relationships/image" Target="/ppt/media/image67.png" Id="Rf56b64abdd084e62" /><Relationship Type="http://schemas.openxmlformats.org/officeDocument/2006/relationships/image" Target="/ppt/media/image68.png" Id="Ra69564e71f914b24" /><Relationship Type="http://schemas.openxmlformats.org/officeDocument/2006/relationships/image" Target="/ppt/media/image69.png" Id="R210d0351560940b3" /><Relationship Type="http://schemas.openxmlformats.org/officeDocument/2006/relationships/notesSlide" Target="/ppt/notesSlides/notesSlide20.xml" Id="R73c5c9f98a1f4dad" /><Relationship Type="http://schemas.openxmlformats.org/officeDocument/2006/relationships/slideLayout" Target="/ppt/slideLayouts/slideLayout7.xml" Id="R4eb36b533a4044af" /></Relationships>
</file>

<file path=ppt/slides/_rels/slide34.xml.rels>&#65279;<?xml version="1.0" encoding="utf-8"?><Relationships xmlns="http://schemas.openxmlformats.org/package/2006/relationships"><Relationship Type="http://schemas.openxmlformats.org/officeDocument/2006/relationships/image" Target="/ppt/media/image70.png" Id="R306ac26c0d444a3e" /><Relationship Type="http://schemas.openxmlformats.org/officeDocument/2006/relationships/notesSlide" Target="/ppt/notesSlides/notesSlide21.xml" Id="Rcab09a6bb9204494" /><Relationship Type="http://schemas.openxmlformats.org/officeDocument/2006/relationships/slideLayout" Target="/ppt/slideLayouts/slideLayout9.xml" Id="R7f9d2411185e446c" /></Relationships>
</file>

<file path=ppt/slides/_rels/slide35.xml.rels>&#65279;<?xml version="1.0" encoding="utf-8"?><Relationships xmlns="http://schemas.openxmlformats.org/package/2006/relationships"><Relationship Type="http://schemas.openxmlformats.org/officeDocument/2006/relationships/image" Target="/ppt/media/image71.png" Id="Rfb5321b0ae2f45cd" /><Relationship Type="http://schemas.openxmlformats.org/officeDocument/2006/relationships/image" Target="/ppt/media/image72.png" Id="R1eea082cd6b343cc" /><Relationship Type="http://schemas.openxmlformats.org/officeDocument/2006/relationships/image" Target="/ppt/media/image73.png" Id="R08fff0fa4c7e40b4" /><Relationship Type="http://schemas.openxmlformats.org/officeDocument/2006/relationships/notesSlide" Target="/ppt/notesSlides/notesSlide22.xml" Id="R4056162f418c4565" /><Relationship Type="http://schemas.openxmlformats.org/officeDocument/2006/relationships/slideLayout" Target="/ppt/slideLayouts/slideLayout4.xml" Id="R48d07035f1b240b2" /></Relationships>
</file>

<file path=ppt/slides/_rels/slide36.xml.rels>&#65279;<?xml version="1.0" encoding="utf-8"?><Relationships xmlns="http://schemas.openxmlformats.org/package/2006/relationships"><Relationship Type="http://schemas.openxmlformats.org/officeDocument/2006/relationships/image" Target="/ppt/media/image74.png" Id="R73b94364afe744ed" /><Relationship Type="http://schemas.openxmlformats.org/officeDocument/2006/relationships/image" Target="/ppt/media/image75.png" Id="Rb96f4563e23c4027" /><Relationship Type="http://schemas.openxmlformats.org/officeDocument/2006/relationships/slideLayout" Target="/ppt/slideLayouts/slideLayout4.xml" Id="R9291431d6fdd4b63" /></Relationships>
</file>

<file path=ppt/slides/_rels/slide37.xml.rels>&#65279;<?xml version="1.0" encoding="utf-8"?><Relationships xmlns="http://schemas.openxmlformats.org/package/2006/relationships"><Relationship Type="http://schemas.openxmlformats.org/officeDocument/2006/relationships/image" Target="/ppt/media/image21.jpg" Id="R6f5f5d1e93494ddb" /><Relationship Type="http://schemas.openxmlformats.org/officeDocument/2006/relationships/image" Target="/ppt/media/image76.png" Id="Rdf1ed7def55a4722" /><Relationship Type="http://schemas.openxmlformats.org/officeDocument/2006/relationships/notesSlide" Target="/ppt/notesSlides/notesSlide23.xml" Id="R745637e373754e3f" /><Relationship Type="http://schemas.openxmlformats.org/officeDocument/2006/relationships/slideLayout" Target="/ppt/slideLayouts/slideLayout4.xml" Id="R60290a4fead94337" /></Relationships>
</file>

<file path=ppt/slides/_rels/slide38.xml.rels>&#65279;<?xml version="1.0" encoding="utf-8"?><Relationships xmlns="http://schemas.openxmlformats.org/package/2006/relationships"><Relationship Type="http://schemas.openxmlformats.org/officeDocument/2006/relationships/image" Target="/ppt/media/image22.jpg" Id="Rbe57ef36a4df4c69" /><Relationship Type="http://schemas.openxmlformats.org/officeDocument/2006/relationships/slideLayout" Target="/ppt/slideLayouts/slideLayout4.xml" Id="R54dddd677a554038" /></Relationships>
</file>

<file path=ppt/slides/_rels/slide39.xml.rels>&#65279;<?xml version="1.0" encoding="utf-8"?><Relationships xmlns="http://schemas.openxmlformats.org/package/2006/relationships"><Relationship Type="http://schemas.openxmlformats.org/officeDocument/2006/relationships/image" Target="/ppt/media/image.emf" Id="R735c17f02b2a493c" /><Relationship Type="http://schemas.openxmlformats.org/officeDocument/2006/relationships/image" Target="/ppt/media/image2.emf" Id="R17014d22bfcc427e" /><Relationship Type="http://schemas.openxmlformats.org/officeDocument/2006/relationships/image" Target="/ppt/media/image77.png" Id="Rf1e322ef7ff54178" /><Relationship Type="http://schemas.openxmlformats.org/officeDocument/2006/relationships/image" Target="/ppt/media/image23.jpg" Id="Rd0a7cce410d34268" /><Relationship Type="http://schemas.openxmlformats.org/officeDocument/2006/relationships/notesSlide" Target="/ppt/notesSlides/notesSlide24.xml" Id="R52f0c46126df45a7" /><Relationship Type="http://schemas.openxmlformats.org/officeDocument/2006/relationships/slideLayout" Target="/ppt/slideLayouts/slideLayout4.xml" Id="R118df4f711224a69" /></Relationships>
</file>

<file path=ppt/slides/_rels/slide4.xml.rels>&#65279;<?xml version="1.0" encoding="utf-8"?><Relationships xmlns="http://schemas.openxmlformats.org/package/2006/relationships"><Relationship Type="http://schemas.openxmlformats.org/officeDocument/2006/relationships/image" Target="/ppt/media/image5.png" Id="Ra0f517bc7e424289" /><Relationship Type="http://schemas.openxmlformats.org/officeDocument/2006/relationships/image" Target="/ppt/media/image6.png" Id="R249148f0af1349a1" /><Relationship Type="http://schemas.openxmlformats.org/officeDocument/2006/relationships/image" Target="/ppt/media/image7.png" Id="R2632a6cb04b84e10" /><Relationship Type="http://schemas.openxmlformats.org/officeDocument/2006/relationships/image" Target="/ppt/media/image8.png" Id="R05813a1ba51b4036" /><Relationship Type="http://schemas.openxmlformats.org/officeDocument/2006/relationships/image" Target="/ppt/media/image9.png" Id="R282c220d4f4248cd" /><Relationship Type="http://schemas.openxmlformats.org/officeDocument/2006/relationships/image" Target="/ppt/media/image10.png" Id="Rccb2bee7e27f40c7" /><Relationship Type="http://schemas.openxmlformats.org/officeDocument/2006/relationships/image" Target="/ppt/media/image11.png" Id="Rde43e6089f7441d5" /><Relationship Type="http://schemas.openxmlformats.org/officeDocument/2006/relationships/image" Target="/ppt/media/image12.png" Id="Re5360209e64642a3" /><Relationship Type="http://schemas.openxmlformats.org/officeDocument/2006/relationships/image" Target="/ppt/media/image13.png" Id="Rab1b5d8505144474" /><Relationship Type="http://schemas.openxmlformats.org/officeDocument/2006/relationships/image" Target="/ppt/media/image14.png" Id="Rb66e22aa153543ee" /><Relationship Type="http://schemas.openxmlformats.org/officeDocument/2006/relationships/image" Target="/ppt/media/image15.png" Id="Rbb68d8e754fb4eaa" /><Relationship Type="http://schemas.openxmlformats.org/officeDocument/2006/relationships/image" Target="/ppt/media/image16.png" Id="R036071b001604378" /><Relationship Type="http://schemas.openxmlformats.org/officeDocument/2006/relationships/image" Target="/ppt/media/image17.png" Id="Rf29f620bcb924acf" /><Relationship Type="http://schemas.openxmlformats.org/officeDocument/2006/relationships/image" Target="/ppt/media/image18.png" Id="Rd62ff015bf6642f5" /><Relationship Type="http://schemas.openxmlformats.org/officeDocument/2006/relationships/image" Target="/ppt/media/image19.png" Id="Rbe48c5a102274183" /><Relationship Type="http://schemas.openxmlformats.org/officeDocument/2006/relationships/image" Target="/ppt/media/image20.png" Id="R3ad1d0c39c584b16" /><Relationship Type="http://schemas.openxmlformats.org/officeDocument/2006/relationships/image" Target="/ppt/media/image21.png" Id="R8b465a8d73b44385" /><Relationship Type="http://schemas.openxmlformats.org/officeDocument/2006/relationships/image" Target="/ppt/media/image22.png" Id="R6594edcc5b7c46e8" /><Relationship Type="http://schemas.openxmlformats.org/officeDocument/2006/relationships/image" Target="/ppt/media/image23.png" Id="R51e5fb5e91c24323" /><Relationship Type="http://schemas.openxmlformats.org/officeDocument/2006/relationships/image" Target="/ppt/media/image24.png" Id="R41cefc4c06854b93" /><Relationship Type="http://schemas.openxmlformats.org/officeDocument/2006/relationships/image" Target="/ppt/media/image25.png" Id="R02605d43fad44616" /><Relationship Type="http://schemas.openxmlformats.org/officeDocument/2006/relationships/image" Target="/ppt/media/image26.png" Id="R118fb5ba8f1f4e05" /><Relationship Type="http://schemas.openxmlformats.org/officeDocument/2006/relationships/image" Target="/ppt/media/image27.png" Id="R30df2aeb8d56466a" /><Relationship Type="http://schemas.openxmlformats.org/officeDocument/2006/relationships/image" Target="/ppt/media/image28.png" Id="R101a871e59234083" /><Relationship Type="http://schemas.openxmlformats.org/officeDocument/2006/relationships/image" Target="/ppt/media/image29.png" Id="R319013cfff6c42ef" /><Relationship Type="http://schemas.openxmlformats.org/officeDocument/2006/relationships/image" Target="/ppt/media/image30.png" Id="R64e0ea209177429f" /><Relationship Type="http://schemas.openxmlformats.org/officeDocument/2006/relationships/image" Target="/ppt/media/image31.png" Id="R6322418c086e4a79" /><Relationship Type="http://schemas.openxmlformats.org/officeDocument/2006/relationships/image" Target="/ppt/media/image4.jpg" Id="R17c3db3beaf24986" /><Relationship Type="http://schemas.openxmlformats.org/officeDocument/2006/relationships/image" Target="/ppt/media/image32.png" Id="R60f93661fc6c4504" /><Relationship Type="http://schemas.openxmlformats.org/officeDocument/2006/relationships/image" Target="/ppt/media/image33.png" Id="R11f09f7d8315463e" /><Relationship Type="http://schemas.openxmlformats.org/officeDocument/2006/relationships/image" Target="/ppt/media/image5.jpg" Id="R5efcd0d6f52c4e14" /><Relationship Type="http://schemas.openxmlformats.org/officeDocument/2006/relationships/image" Target="/ppt/media/image34.png" Id="R4786fb62b9cf4117" /><Relationship Type="http://schemas.openxmlformats.org/officeDocument/2006/relationships/image" Target="/ppt/media/image35.png" Id="Rf58934f985a441df" /><Relationship Type="http://schemas.openxmlformats.org/officeDocument/2006/relationships/image" Target="/ppt/media/image36.png" Id="Rb1362ad0d6bb432b" /><Relationship Type="http://schemas.openxmlformats.org/officeDocument/2006/relationships/image" Target="/ppt/media/image37.png" Id="R82f3115d39214f79" /><Relationship Type="http://schemas.openxmlformats.org/officeDocument/2006/relationships/image" Target="/ppt/media/image6.jpg" Id="R680025e0d432424a" /><Relationship Type="http://schemas.openxmlformats.org/officeDocument/2006/relationships/image" Target="/ppt/media/image7.jpg" Id="Rf0d22e47010d4bb9" /><Relationship Type="http://schemas.openxmlformats.org/officeDocument/2006/relationships/notesSlide" Target="/ppt/notesSlides/notesSlide3.xml" Id="R3ff0de9239824e4d" /><Relationship Type="http://schemas.openxmlformats.org/officeDocument/2006/relationships/slideLayout" Target="/ppt/slideLayouts/slideLayout4.xml" Id="R9c294a388b1b4614" /></Relationships>
</file>

<file path=ppt/slides/_rels/slide40.xml.rels>&#65279;<?xml version="1.0" encoding="utf-8"?><Relationships xmlns="http://schemas.openxmlformats.org/package/2006/relationships"><Relationship Type="http://schemas.openxmlformats.org/officeDocument/2006/relationships/image" Target="/ppt/media/image78.png" Id="R22d0782227c349f0" /><Relationship Type="http://schemas.openxmlformats.org/officeDocument/2006/relationships/notesSlide" Target="/ppt/notesSlides/notesSlide25.xml" Id="Rbaf9f3aa5d2f47b5" /><Relationship Type="http://schemas.openxmlformats.org/officeDocument/2006/relationships/slideLayout" Target="/ppt/slideLayouts/slideLayout10.xml" Id="Rc975d188b26647d4" /></Relationships>
</file>

<file path=ppt/slides/_rels/slide41.xml.rels>&#65279;<?xml version="1.0" encoding="utf-8"?><Relationships xmlns="http://schemas.openxmlformats.org/package/2006/relationships"><Relationship Type="http://schemas.openxmlformats.org/officeDocument/2006/relationships/image" Target="/ppt/media/image79.png" Id="R9a1354f958de4cdc" /><Relationship Type="http://schemas.openxmlformats.org/officeDocument/2006/relationships/notesSlide" Target="/ppt/notesSlides/notesSlide26.xml" Id="R7214db64ec1c4c3a" /><Relationship Type="http://schemas.openxmlformats.org/officeDocument/2006/relationships/slideLayout" Target="/ppt/slideLayouts/slideLayout10.xml" Id="R28d1b4b3b6f44a5e" /></Relationships>
</file>

<file path=ppt/slides/_rels/slide42.xml.rels>&#65279;<?xml version="1.0" encoding="utf-8"?><Relationships xmlns="http://schemas.openxmlformats.org/package/2006/relationships"><Relationship Type="http://schemas.openxmlformats.org/officeDocument/2006/relationships/image" Target="/ppt/media/image80.png" Id="R3d8cb4a65cf34af0" /><Relationship Type="http://schemas.openxmlformats.org/officeDocument/2006/relationships/notesSlide" Target="/ppt/notesSlides/notesSlide27.xml" Id="R1ac8ed70b9844597" /><Relationship Type="http://schemas.openxmlformats.org/officeDocument/2006/relationships/slideLayout" Target="/ppt/slideLayouts/slideLayout10.xml" Id="Rc2f335a0ae70401f" /></Relationships>
</file>

<file path=ppt/slides/_rels/slide43.xml.rels>&#65279;<?xml version="1.0" encoding="utf-8"?><Relationships xmlns="http://schemas.openxmlformats.org/package/2006/relationships"><Relationship Type="http://schemas.openxmlformats.org/officeDocument/2006/relationships/image" Target="/ppt/media/image81.png" Id="R30daa616952044fe" /><Relationship Type="http://schemas.openxmlformats.org/officeDocument/2006/relationships/image" Target="/ppt/media/image82.png" Id="Rebb6ffa0d0e649fe" /><Relationship Type="http://schemas.openxmlformats.org/officeDocument/2006/relationships/notesSlide" Target="/ppt/notesSlides/notesSlide28.xml" Id="R971c6fd6bf4143fb" /><Relationship Type="http://schemas.openxmlformats.org/officeDocument/2006/relationships/slideLayout" Target="/ppt/slideLayouts/slideLayout10.xml" Id="R29de41b0727e4e49" /></Relationships>
</file>

<file path=ppt/slides/_rels/slide44.xml.rels>&#65279;<?xml version="1.0" encoding="utf-8"?><Relationships xmlns="http://schemas.openxmlformats.org/package/2006/relationships"><Relationship Type="http://schemas.openxmlformats.org/officeDocument/2006/relationships/image" Target="/ppt/media/image83.png" Id="R55fe7dc51b8c4626" /><Relationship Type="http://schemas.openxmlformats.org/officeDocument/2006/relationships/notesSlide" Target="/ppt/notesSlides/notesSlide29.xml" Id="Rf8dab661a276480b" /><Relationship Type="http://schemas.openxmlformats.org/officeDocument/2006/relationships/slideLayout" Target="/ppt/slideLayouts/slideLayout10.xml" Id="R2609536440d648b8" /></Relationships>
</file>

<file path=ppt/slides/_rels/slide45.xml.rels>&#65279;<?xml version="1.0" encoding="utf-8"?><Relationships xmlns="http://schemas.openxmlformats.org/package/2006/relationships"><Relationship Type="http://schemas.openxmlformats.org/officeDocument/2006/relationships/image" Target="/ppt/media/image84.png" Id="R9eca5faed9f84666" /><Relationship Type="http://schemas.openxmlformats.org/officeDocument/2006/relationships/notesSlide" Target="/ppt/notesSlides/notesSlide30.xml" Id="Rbce0f4c86fee4a20" /><Relationship Type="http://schemas.openxmlformats.org/officeDocument/2006/relationships/slideLayout" Target="/ppt/slideLayouts/slideLayout10.xml" Id="Re70cd61e1cee410a" /></Relationships>
</file>

<file path=ppt/slides/_rels/slide46.xml.rels>&#65279;<?xml version="1.0" encoding="utf-8"?><Relationships xmlns="http://schemas.openxmlformats.org/package/2006/relationships"><Relationship Type="http://schemas.openxmlformats.org/officeDocument/2006/relationships/image" Target="/ppt/media/image21.jpg" Id="R5ebbaeaf11fc46f2" /><Relationship Type="http://schemas.openxmlformats.org/officeDocument/2006/relationships/image" Target="/ppt/media/image81.png" Id="R0714cec5672243f2" /><Relationship Type="http://schemas.openxmlformats.org/officeDocument/2006/relationships/image" Target="/ppt/media/image24.jpg" Id="Rc31cbcd289de471e" /><Relationship Type="http://schemas.openxmlformats.org/officeDocument/2006/relationships/notesSlide" Target="/ppt/notesSlides/notesSlide31.xml" Id="Rdb961558e1534725" /><Relationship Type="http://schemas.openxmlformats.org/officeDocument/2006/relationships/slideLayout" Target="/ppt/slideLayouts/slideLayout10.xml" Id="Rb40669cfde1f4fb3" /></Relationships>
</file>

<file path=ppt/slides/_rels/slide47.xml.rels>&#65279;<?xml version="1.0" encoding="utf-8"?><Relationships xmlns="http://schemas.openxmlformats.org/package/2006/relationships"><Relationship Type="http://schemas.openxmlformats.org/officeDocument/2006/relationships/image" Target="/ppt/media/image21.jpg" Id="R443c8df987914e3d" /><Relationship Type="http://schemas.openxmlformats.org/officeDocument/2006/relationships/image" Target="/ppt/media/image85.png" Id="Rd8b8b64f09584e2f" /><Relationship Type="http://schemas.openxmlformats.org/officeDocument/2006/relationships/notesSlide" Target="/ppt/notesSlides/notesSlide32.xml" Id="Rbffe7ba874d44461" /><Relationship Type="http://schemas.openxmlformats.org/officeDocument/2006/relationships/slideLayout" Target="/ppt/slideLayouts/slideLayout4.xml" Id="R3d55ef5c084b46a9" /></Relationships>
</file>

<file path=ppt/slides/_rels/slide48.xml.rels>&#65279;<?xml version="1.0" encoding="utf-8"?><Relationships xmlns="http://schemas.openxmlformats.org/package/2006/relationships"><Relationship Type="http://schemas.openxmlformats.org/officeDocument/2006/relationships/image" Target="/ppt/media/image81.png" Id="Rbf5efb95685f4a97" /><Relationship Type="http://schemas.openxmlformats.org/officeDocument/2006/relationships/image" Target="/ppt/media/image25.jpg" Id="R819342f5c2254ae9" /><Relationship Type="http://schemas.openxmlformats.org/officeDocument/2006/relationships/notesSlide" Target="/ppt/notesSlides/notesSlide33.xml" Id="R81c76f4e5bac4c99" /><Relationship Type="http://schemas.openxmlformats.org/officeDocument/2006/relationships/slideLayout" Target="/ppt/slideLayouts/slideLayout4.xml" Id="R9c5ce6268e194a99" /><Relationship Type="http://schemas.openxmlformats.org/officeDocument/2006/relationships/video" Target="https://www.youtube.com/embed/nFRu0K1IxJ4?feature=oembed" TargetMode="External" Id="rcIdac76fcdee8ed4afe" /></Relationships>
</file>

<file path=ppt/slides/_rels/slide49.xml.rels>&#65279;<?xml version="1.0" encoding="utf-8"?><Relationships xmlns="http://schemas.openxmlformats.org/package/2006/relationships"><Relationship Type="http://schemas.openxmlformats.org/officeDocument/2006/relationships/image" Target="/ppt/media/image86.png" Id="R942cf5831ef244b0" /><Relationship Type="http://schemas.openxmlformats.org/officeDocument/2006/relationships/slideLayout" Target="/ppt/slideLayouts/slideLayout4.xml" Id="R809709495bd74173" /></Relationships>
</file>

<file path=ppt/slides/_rels/slide5.xml.rels>&#65279;<?xml version="1.0" encoding="utf-8"?><Relationships xmlns="http://schemas.openxmlformats.org/package/2006/relationships"><Relationship Type="http://schemas.openxmlformats.org/officeDocument/2006/relationships/image" Target="/ppt/media/image8.jpg" Id="R99561488595c4aef" /><Relationship Type="http://schemas.openxmlformats.org/officeDocument/2006/relationships/image" Target="/ppt/media/image9.jpg" Id="R724b4a16608a4dbc" /><Relationship Type="http://schemas.openxmlformats.org/officeDocument/2006/relationships/image" Target="/ppt/media/image10.jpg" Id="R5be92f7b193341d1" /><Relationship Type="http://schemas.openxmlformats.org/officeDocument/2006/relationships/image" Target="/ppt/media/image11.jpg" Id="Rb9f62add8c434dc6" /><Relationship Type="http://schemas.openxmlformats.org/officeDocument/2006/relationships/slideLayout" Target="/ppt/slideLayouts/slideLayout6.xml" Id="R1d3a03e637864526" /></Relationships>
</file>

<file path=ppt/slides/_rels/slide50.xml.rels>&#65279;<?xml version="1.0" encoding="utf-8"?><Relationships xmlns="http://schemas.openxmlformats.org/package/2006/relationships"><Relationship Type="http://schemas.openxmlformats.org/officeDocument/2006/relationships/image" Target="/ppt/media/image87.png" Id="R5104f459465f4bf5" /><Relationship Type="http://schemas.openxmlformats.org/officeDocument/2006/relationships/notesSlide" Target="/ppt/notesSlides/notesSlide34.xml" Id="R482ae86be9d24bf3" /><Relationship Type="http://schemas.openxmlformats.org/officeDocument/2006/relationships/slideLayout" Target="/ppt/slideLayouts/slideLayout10.xml" Id="R19151f2d875342b9" /></Relationships>
</file>

<file path=ppt/slides/_rels/slide51.xml.rels>&#65279;<?xml version="1.0" encoding="utf-8"?><Relationships xmlns="http://schemas.openxmlformats.org/package/2006/relationships"><Relationship Type="http://schemas.openxmlformats.org/officeDocument/2006/relationships/image" Target="/ppt/media/image26.jpg" Id="Rf1d72c09ac9640ea" /><Relationship Type="http://schemas.openxmlformats.org/officeDocument/2006/relationships/image" Target="/ppt/media/image88.png" Id="R8c2193c6a8e34a3d" /><Relationship Type="http://schemas.openxmlformats.org/officeDocument/2006/relationships/notesSlide" Target="/ppt/notesSlides/notesSlide35.xml" Id="R92319a51e7cb4e9d" /><Relationship Type="http://schemas.openxmlformats.org/officeDocument/2006/relationships/slideLayout" Target="/ppt/slideLayouts/slideLayout4.xml" Id="R74bac74c23a041aa" /></Relationships>
</file>

<file path=ppt/slides/_rels/slide52.xml.rels>&#65279;<?xml version="1.0" encoding="utf-8"?><Relationships xmlns="http://schemas.openxmlformats.org/package/2006/relationships"><Relationship Type="http://schemas.openxmlformats.org/officeDocument/2006/relationships/image" Target="/ppt/media/image87.png" Id="Re2bdb7ccd07a48b5" /><Relationship Type="http://schemas.openxmlformats.org/officeDocument/2006/relationships/image" Target="/ppt/media/image88.png" Id="R5e6cdfd423e747b0" /><Relationship Type="http://schemas.openxmlformats.org/officeDocument/2006/relationships/image" Target="/ppt/media/image89.png" Id="Rec7b2cf6d0db480f" /><Relationship Type="http://schemas.openxmlformats.org/officeDocument/2006/relationships/notesSlide" Target="/ppt/notesSlides/notesSlide36.xml" Id="R97ba798a6f7f4cc1" /><Relationship Type="http://schemas.openxmlformats.org/officeDocument/2006/relationships/slideLayout" Target="/ppt/slideLayouts/slideLayout10.xml" Id="R376733a3ad1c4cd9" /><Relationship Type="http://schemas.openxmlformats.org/officeDocument/2006/relationships/video" Target="/media/mediadata.mp4" Id="R781c129e61d84983" /><Relationship Type="http://schemas.microsoft.com/office/2007/relationships/media" Target="/media/mediadata.mp4" Id="Rc02cf07c8e04462c" /></Relationships>
</file>

<file path=ppt/slides/_rels/slide53.xml.rels>&#65279;<?xml version="1.0" encoding="utf-8"?><Relationships xmlns="http://schemas.openxmlformats.org/package/2006/relationships"><Relationship Type="http://schemas.openxmlformats.org/officeDocument/2006/relationships/image" Target="/ppt/media/image3.emf" Id="Re182e84f4e4f4e02" /><Relationship Type="http://schemas.openxmlformats.org/officeDocument/2006/relationships/image" Target="/ppt/media/image90.png" Id="Rc5f50361d0304a09" /><Relationship Type="http://schemas.openxmlformats.org/officeDocument/2006/relationships/image" Target="/ppt/media/image4.emf" Id="R6dff36c7669d4322" /><Relationship Type="http://schemas.openxmlformats.org/officeDocument/2006/relationships/image" Target="/ppt/media/image5.emf" Id="R3269b560295f4db6" /><Relationship Type="http://schemas.openxmlformats.org/officeDocument/2006/relationships/notesSlide" Target="/ppt/notesSlides/notesSlide37.xml" Id="R570da2280cc44918" /><Relationship Type="http://schemas.openxmlformats.org/officeDocument/2006/relationships/slideLayout" Target="/ppt/slideLayouts/slideLayout4.xml" Id="R2058dad662d54282" /></Relationships>
</file>

<file path=ppt/slides/_rels/slide54.xml.rels>&#65279;<?xml version="1.0" encoding="utf-8"?><Relationships xmlns="http://schemas.openxmlformats.org/package/2006/relationships"><Relationship Type="http://schemas.openxmlformats.org/officeDocument/2006/relationships/image" Target="/ppt/media/image91.png" Id="R86d308acdb964ab4" /><Relationship Type="http://schemas.openxmlformats.org/officeDocument/2006/relationships/diagramData" Target="/ppt/graphics/data1.xml" Id="R79b91f613a3e44fc" /><Relationship Type="http://schemas.openxmlformats.org/officeDocument/2006/relationships/diagramLayout" Target="/ppt/graphics/layout1.xml" Id="R45fc6099cb9741b4" /><Relationship Type="http://schemas.openxmlformats.org/officeDocument/2006/relationships/diagramQuickStyle" Target="/ppt/graphics/quickStyle1.xml" Id="R212b7e3f1f504ce4" /><Relationship Type="http://schemas.openxmlformats.org/officeDocument/2006/relationships/diagramColors" Target="/ppt/graphics/colors1.xml" Id="R5023642dda7e42bb" /><Relationship Type="http://schemas.openxmlformats.org/officeDocument/2006/relationships/notesSlide" Target="/ppt/notesSlides/notesSlide38.xml" Id="Rcdfebca5298e4956" /><Relationship Type="http://schemas.openxmlformats.org/officeDocument/2006/relationships/slideLayout" Target="/ppt/slideLayouts/slideLayout10.xml" Id="R09fc408d55ff42f3" /></Relationships>
</file>

<file path=ppt/slides/_rels/slide55.xml.rels>&#65279;<?xml version="1.0" encoding="utf-8"?><Relationships xmlns="http://schemas.openxmlformats.org/package/2006/relationships"><Relationship Type="http://schemas.openxmlformats.org/officeDocument/2006/relationships/image" Target="/ppt/media/image92.png" Id="R95a4f1b1c4844735" /><Relationship Type="http://schemas.openxmlformats.org/officeDocument/2006/relationships/notesSlide" Target="/ppt/notesSlides/notesSlide39.xml" Id="R2a92543682534946" /><Relationship Type="http://schemas.openxmlformats.org/officeDocument/2006/relationships/slideLayout" Target="/ppt/slideLayouts/slideLayout10.xml" Id="R3daebced183e48b2" /></Relationships>
</file>

<file path=ppt/slides/_rels/slide56.xml.rels>&#65279;<?xml version="1.0" encoding="utf-8"?><Relationships xmlns="http://schemas.openxmlformats.org/package/2006/relationships"><Relationship Type="http://schemas.openxmlformats.org/officeDocument/2006/relationships/image" Target="/ppt/media/image21.jpg" Id="R55f6b698235643c5" /><Relationship Type="http://schemas.openxmlformats.org/officeDocument/2006/relationships/image" Target="/ppt/media/image81.png" Id="R4b011d9829b04c6a" /><Relationship Type="http://schemas.openxmlformats.org/officeDocument/2006/relationships/image" Target="/ppt/media/image93.png" Id="Rd78d3117785e4c2a" /><Relationship Type="http://schemas.openxmlformats.org/officeDocument/2006/relationships/notesSlide" Target="/ppt/notesSlides/notesSlide40.xml" Id="R018eda598d7149aa" /><Relationship Type="http://schemas.openxmlformats.org/officeDocument/2006/relationships/slideLayout" Target="/ppt/slideLayouts/slideLayout10.xml" Id="Rbf0b5816f7a34a9e" /></Relationships>
</file>

<file path=ppt/slides/_rels/slide57.xml.rels>&#65279;<?xml version="1.0" encoding="utf-8"?><Relationships xmlns="http://schemas.openxmlformats.org/package/2006/relationships"><Relationship Type="http://schemas.openxmlformats.org/officeDocument/2006/relationships/image" Target="/ppt/media/image21.jpg" Id="R5a341897181e433e" /><Relationship Type="http://schemas.openxmlformats.org/officeDocument/2006/relationships/image" Target="/ppt/media/image94.png" Id="Rfb6c15f36823415b" /><Relationship Type="http://schemas.openxmlformats.org/officeDocument/2006/relationships/image" Target="/ppt/media/image95.png" Id="R4b8ed7b837144106" /><Relationship Type="http://schemas.openxmlformats.org/officeDocument/2006/relationships/notesSlide" Target="/ppt/notesSlides/notesSlide41.xml" Id="R336fc39391f64cab" /><Relationship Type="http://schemas.openxmlformats.org/officeDocument/2006/relationships/slideLayout" Target="/ppt/slideLayouts/slideLayout4.xml" Id="R2284e2e7c3054a36" /></Relationships>
</file>

<file path=ppt/slides/_rels/slide58.xml.rels>&#65279;<?xml version="1.0" encoding="utf-8"?><Relationships xmlns="http://schemas.openxmlformats.org/package/2006/relationships"><Relationship Type="http://schemas.openxmlformats.org/officeDocument/2006/relationships/image" Target="/ppt/media/image96.png" Id="R9cf76d5b96594b17" /><Relationship Type="http://schemas.openxmlformats.org/officeDocument/2006/relationships/image" Target="/ppt/media/image88.png" Id="R1e247e18f45d4b92" /><Relationship Type="http://schemas.openxmlformats.org/officeDocument/2006/relationships/notesSlide" Target="/ppt/notesSlides/notesSlide42.xml" Id="Rbfc6ff37be754f3d" /><Relationship Type="http://schemas.openxmlformats.org/officeDocument/2006/relationships/slideLayout" Target="/ppt/slideLayouts/slideLayout10.xml" Id="R5fe0169401b845ea" /></Relationships>
</file>

<file path=ppt/slides/_rels/slide59.xml.rels>&#65279;<?xml version="1.0" encoding="utf-8"?><Relationships xmlns="http://schemas.openxmlformats.org/package/2006/relationships"><Relationship Type="http://schemas.openxmlformats.org/officeDocument/2006/relationships/image" Target="/ppt/media/image97.png" Id="R6105bd63f06c41c1" /><Relationship Type="http://schemas.openxmlformats.org/officeDocument/2006/relationships/image" Target="/ppt/media/image98.png" Id="Ree3fafa61ab54bc5" /><Relationship Type="http://schemas.openxmlformats.org/officeDocument/2006/relationships/slideLayout" Target="/ppt/slideLayouts/slideLayout4.xml" Id="R5b588acf0c0b40de" /></Relationships>
</file>

<file path=ppt/slides/_rels/slide6.xml.rels>&#65279;<?xml version="1.0" encoding="utf-8"?><Relationships xmlns="http://schemas.openxmlformats.org/package/2006/relationships"><Relationship Type="http://schemas.openxmlformats.org/officeDocument/2006/relationships/image" Target="/ppt/media/image12.jpg" Id="Rc88a01b6d251410b" /><Relationship Type="http://schemas.openxmlformats.org/officeDocument/2006/relationships/image" Target="/ppt/media/image.png" Id="R9dce3c4c631742c3" /><Relationship Type="http://schemas.openxmlformats.org/officeDocument/2006/relationships/image" Target="/ppt/media/image2.png" Id="R800f0c711d1c4f7a" /><Relationship Type="http://schemas.openxmlformats.org/officeDocument/2006/relationships/notesSlide" Target="/ppt/notesSlides/notesSlide4.xml" Id="R714a6959011f4f41" /><Relationship Type="http://schemas.openxmlformats.org/officeDocument/2006/relationships/slideLayout" Target="/ppt/slideLayouts/slideLayout8.xml" Id="R1b17ac53f2db44d5" /></Relationships>
</file>

<file path=ppt/slides/_rels/slide60.xml.rels>&#65279;<?xml version="1.0" encoding="utf-8"?><Relationships xmlns="http://schemas.openxmlformats.org/package/2006/relationships"><Relationship Type="http://schemas.openxmlformats.org/officeDocument/2006/relationships/image" Target="/ppt/media/image81.png" Id="Rc0bad9ee0f5e4936" /><Relationship Type="http://schemas.openxmlformats.org/officeDocument/2006/relationships/image" Target="/ppt/media/image99.png" Id="R0e09e28776974aad" /><Relationship Type="http://schemas.openxmlformats.org/officeDocument/2006/relationships/image" Target="/ppt/media/image100.png" Id="R3180aec231e746d5" /><Relationship Type="http://schemas.openxmlformats.org/officeDocument/2006/relationships/notesSlide" Target="/ppt/notesSlides/notesSlide43.xml" Id="Reb770ac373714f0e" /><Relationship Type="http://schemas.openxmlformats.org/officeDocument/2006/relationships/slideLayout" Target="/ppt/slideLayouts/slideLayout10.xml" Id="Rd83844a003804564" /></Relationships>
</file>

<file path=ppt/slides/_rels/slide61.xml.rels>&#65279;<?xml version="1.0" encoding="utf-8"?><Relationships xmlns="http://schemas.openxmlformats.org/package/2006/relationships"><Relationship Type="http://schemas.openxmlformats.org/officeDocument/2006/relationships/image" Target="/ppt/media/image81.png" Id="R30b0a6baf3e44527" /><Relationship Type="http://schemas.openxmlformats.org/officeDocument/2006/relationships/image" Target="/ppt/media/image6.emf" Id="R36fed0645f4b4a85" /><Relationship Type="http://schemas.openxmlformats.org/officeDocument/2006/relationships/slideLayout" Target="/ppt/slideLayouts/slideLayout4.xml" Id="Rc654468c94ab45f7" /></Relationships>
</file>

<file path=ppt/slides/_rels/slide62.xml.rels>&#65279;<?xml version="1.0" encoding="utf-8"?><Relationships xmlns="http://schemas.openxmlformats.org/package/2006/relationships"><Relationship Type="http://schemas.openxmlformats.org/officeDocument/2006/relationships/image" Target="/ppt/media/image101.png" Id="R0f84d2c61ec44e76" /><Relationship Type="http://schemas.openxmlformats.org/officeDocument/2006/relationships/image" Target="/ppt/media/image102.png" Id="R0011741d5de346f8" /><Relationship Type="http://schemas.openxmlformats.org/officeDocument/2006/relationships/notesSlide" Target="/ppt/notesSlides/notesSlide44.xml" Id="Rff52b57f98194159" /><Relationship Type="http://schemas.openxmlformats.org/officeDocument/2006/relationships/slideLayout" Target="/ppt/slideLayouts/slideLayout10.xml" Id="R3f9d8c7afa5a4ece" /></Relationships>
</file>

<file path=ppt/slides/_rels/slide63.xml.rels>&#65279;<?xml version="1.0" encoding="utf-8"?><Relationships xmlns="http://schemas.openxmlformats.org/package/2006/relationships"><Relationship Type="http://schemas.openxmlformats.org/officeDocument/2006/relationships/image" Target="/ppt/media/image103.png" Id="R8c5112d758d5458d" /><Relationship Type="http://schemas.openxmlformats.org/officeDocument/2006/relationships/slideLayout" Target="/ppt/slideLayouts/slideLayout10.xml" Id="R001bbbdd19ec4905" /></Relationships>
</file>

<file path=ppt/slides/_rels/slide64.xml.rels>&#65279;<?xml version="1.0" encoding="utf-8"?><Relationships xmlns="http://schemas.openxmlformats.org/package/2006/relationships"><Relationship Type="http://schemas.openxmlformats.org/officeDocument/2006/relationships/image" Target="/ppt/media/image104.png" Id="Rfac3605a33584435" /><Relationship Type="http://schemas.openxmlformats.org/officeDocument/2006/relationships/image" Target="/ppt/media/image105.png" Id="Red4061732db441ea" /><Relationship Type="http://schemas.openxmlformats.org/officeDocument/2006/relationships/image" Target="/ppt/media/image106.png" Id="R41e40a658bcb4d9f" /><Relationship Type="http://schemas.openxmlformats.org/officeDocument/2006/relationships/notesSlide" Target="/ppt/notesSlides/notesSlide45.xml" Id="R56a8f64d82c44a5e" /><Relationship Type="http://schemas.openxmlformats.org/officeDocument/2006/relationships/slideLayout" Target="/ppt/slideLayouts/slideLayout10.xml" Id="R7b1926ce23ab4414" /></Relationships>
</file>

<file path=ppt/slides/_rels/slide65.xml.rels>&#65279;<?xml version="1.0" encoding="utf-8"?><Relationships xmlns="http://schemas.openxmlformats.org/package/2006/relationships"><Relationship Type="http://schemas.openxmlformats.org/officeDocument/2006/relationships/image" Target="/ppt/media/image104.png" Id="Re11b7ea89d7b4902" /><Relationship Type="http://schemas.openxmlformats.org/officeDocument/2006/relationships/image" Target="/ppt/media/image107.png" Id="Ra15df3fce9734d68" /><Relationship Type="http://schemas.openxmlformats.org/officeDocument/2006/relationships/image" Target="/ppt/media/image108.png" Id="Ra9f2490ffb284823" /><Relationship Type="http://schemas.openxmlformats.org/officeDocument/2006/relationships/notesSlide" Target="/ppt/notesSlides/notesSlide46.xml" Id="Rbc5fc39877774077" /><Relationship Type="http://schemas.openxmlformats.org/officeDocument/2006/relationships/slideLayout" Target="/ppt/slideLayouts/slideLayout4.xml" Id="R62ce5794afe44389" /></Relationships>
</file>

<file path=ppt/slides/_rels/slide66.xml.rels>&#65279;<?xml version="1.0" encoding="utf-8"?><Relationships xmlns="http://schemas.openxmlformats.org/package/2006/relationships"><Relationship Type="http://schemas.openxmlformats.org/officeDocument/2006/relationships/image" Target="/ppt/media/image27.jpg" Id="R3a84cb75e00f4e4c" /><Relationship Type="http://schemas.openxmlformats.org/officeDocument/2006/relationships/notesSlide" Target="/ppt/notesSlides/notesSlide47.xml" Id="Rddef991a2590497d" /><Relationship Type="http://schemas.openxmlformats.org/officeDocument/2006/relationships/slideLayout" Target="/ppt/slideLayouts/slideLayout13.xml" Id="R313e70d66946465b" /></Relationships>
</file>

<file path=ppt/slides/_rels/slide67.xml.rels>&#65279;<?xml version="1.0" encoding="utf-8"?><Relationships xmlns="http://schemas.openxmlformats.org/package/2006/relationships"><Relationship Type="http://schemas.openxmlformats.org/officeDocument/2006/relationships/notesSlide" Target="/ppt/notesSlides/notesSlide48.xml" Id="R50f1089c0bd84b0f" /><Relationship Type="http://schemas.openxmlformats.org/officeDocument/2006/relationships/slideLayout" Target="/ppt/slideLayouts/slideLayout15.xml" Id="R660d6573b42445bd" /></Relationships>
</file>

<file path=ppt/slides/_rels/slide68.xml.rels>&#65279;<?xml version="1.0" encoding="utf-8"?><Relationships xmlns="http://schemas.openxmlformats.org/package/2006/relationships"><Relationship Type="http://schemas.openxmlformats.org/officeDocument/2006/relationships/image" Target="/ppt/media/image28.jpg" Id="R78900c92e77942c6" /><Relationship Type="http://schemas.openxmlformats.org/officeDocument/2006/relationships/notesSlide" Target="/ppt/notesSlides/notesSlide49.xml" Id="R3f998ed31ce34ea4" /><Relationship Type="http://schemas.openxmlformats.org/officeDocument/2006/relationships/slideLayout" Target="/ppt/slideLayouts/slideLayout12.xml" Id="R2391ef7e696145fb" /></Relationships>
</file>

<file path=ppt/slides/_rels/slide69.xml.rels>&#65279;<?xml version="1.0" encoding="utf-8"?><Relationships xmlns="http://schemas.openxmlformats.org/package/2006/relationships"><Relationship Type="http://schemas.openxmlformats.org/officeDocument/2006/relationships/image" Target="/ppt/media/image109.png" Id="Rddf43475c51743bc" /><Relationship Type="http://schemas.openxmlformats.org/officeDocument/2006/relationships/image" Target="/ppt/media/image110.png" Id="R6fa6aa114c334013" /><Relationship Type="http://schemas.openxmlformats.org/officeDocument/2006/relationships/notesSlide" Target="/ppt/notesSlides/notesSlide50.xml" Id="R2df50ee137a344a3" /><Relationship Type="http://schemas.openxmlformats.org/officeDocument/2006/relationships/slideLayout" Target="/ppt/slideLayouts/slideLayout14.xml" Id="Rcdd39bd690304174" /></Relationships>
</file>

<file path=ppt/slides/_rels/slide7.xml.rels>&#65279;<?xml version="1.0" encoding="utf-8"?><Relationships xmlns="http://schemas.openxmlformats.org/package/2006/relationships"><Relationship Type="http://schemas.openxmlformats.org/officeDocument/2006/relationships/image" Target="/ppt/media/image38.png" Id="R6a5d961b8c094d06" /><Relationship Type="http://schemas.openxmlformats.org/officeDocument/2006/relationships/image" Target="/ppt/media/image39.png" Id="R7d529c4919ae46d9" /><Relationship Type="http://schemas.openxmlformats.org/officeDocument/2006/relationships/image" Target="/ppt/media/image40.png" Id="Rf31a0c51f44c4bc0" /><Relationship Type="http://schemas.openxmlformats.org/officeDocument/2006/relationships/image" Target="/ppt/media/image41.png" Id="R417d6824947a48da" /><Relationship Type="http://schemas.openxmlformats.org/officeDocument/2006/relationships/image" Target="/ppt/media/image42.png" Id="Re59cf8571f254de8" /><Relationship Type="http://schemas.openxmlformats.org/officeDocument/2006/relationships/image" Target="/ppt/media/image43.png" Id="Rc17a1e1f86d544bc" /><Relationship Type="http://schemas.openxmlformats.org/officeDocument/2006/relationships/slideLayout" Target="/ppt/slideLayouts/slideLayout3.xml" Id="R4006422204ca4648" /></Relationships>
</file>

<file path=ppt/slides/_rels/slide70.xml.rels>&#65279;<?xml version="1.0" encoding="utf-8"?><Relationships xmlns="http://schemas.openxmlformats.org/package/2006/relationships"><Relationship Type="http://schemas.openxmlformats.org/officeDocument/2006/relationships/image" Target="/ppt/media/image111.png" Id="Rc12bd81d1cd544e4" /><Relationship Type="http://schemas.openxmlformats.org/officeDocument/2006/relationships/notesSlide" Target="/ppt/notesSlides/notesSlide51.xml" Id="R935320e14eba44d7" /><Relationship Type="http://schemas.openxmlformats.org/officeDocument/2006/relationships/slideLayout" Target="/ppt/slideLayouts/slideLayout11.xml" Id="R21196ae08ac5429a" /></Relationships>
</file>

<file path=ppt/slides/_rels/slide71.xml.rels>&#65279;<?xml version="1.0" encoding="utf-8"?><Relationships xmlns="http://schemas.openxmlformats.org/package/2006/relationships"><Relationship Type="http://schemas.openxmlformats.org/officeDocument/2006/relationships/image" Target="/ppt/media/image112.png" Id="R6167f7a5e63f4365" /><Relationship Type="http://schemas.openxmlformats.org/officeDocument/2006/relationships/image" Target="/ppt/media/image113.png" Id="R15727c9c94164fb4" /><Relationship Type="http://schemas.openxmlformats.org/officeDocument/2006/relationships/notesSlide" Target="/ppt/notesSlides/notesSlide52.xml" Id="R8d77e3b88650443d" /><Relationship Type="http://schemas.openxmlformats.org/officeDocument/2006/relationships/slideLayout" Target="/ppt/slideLayouts/slideLayout12.xml" Id="Rbd36913562424981" /></Relationships>
</file>

<file path=ppt/slides/_rels/slide72.xml.rels>&#65279;<?xml version="1.0" encoding="utf-8"?><Relationships xmlns="http://schemas.openxmlformats.org/package/2006/relationships"><Relationship Type="http://schemas.openxmlformats.org/officeDocument/2006/relationships/image" Target="/ppt/media/image114.png" Id="R7ca29cb406e142f1" /><Relationship Type="http://schemas.openxmlformats.org/officeDocument/2006/relationships/image" Target="/ppt/media/image115.png" Id="Rb36222dcb429463f" /><Relationship Type="http://schemas.openxmlformats.org/officeDocument/2006/relationships/notesSlide" Target="/ppt/notesSlides/notesSlide53.xml" Id="Re7a0c43affcd4f35" /><Relationship Type="http://schemas.openxmlformats.org/officeDocument/2006/relationships/slideLayout" Target="/ppt/slideLayouts/slideLayout12.xml" Id="R88516a5cc8f6479e" /></Relationships>
</file>

<file path=ppt/slides/_rels/slide73.xml.rels>&#65279;<?xml version="1.0" encoding="utf-8"?><Relationships xmlns="http://schemas.openxmlformats.org/package/2006/relationships"><Relationship Type="http://schemas.openxmlformats.org/officeDocument/2006/relationships/image" Target="/ppt/media/image116.png" Id="Re5dd0415306d4089" /><Relationship Type="http://schemas.openxmlformats.org/officeDocument/2006/relationships/image" Target="/ppt/media/image117.png" Id="R574d5668cb9e411d" /><Relationship Type="http://schemas.openxmlformats.org/officeDocument/2006/relationships/slideLayout" Target="/ppt/slideLayouts/slideLayout13.xml" Id="R564334463e154a13" /></Relationships>
</file>

<file path=ppt/slides/_rels/slide74.xml.rels>&#65279;<?xml version="1.0" encoding="utf-8"?><Relationships xmlns="http://schemas.openxmlformats.org/package/2006/relationships"><Relationship Type="http://schemas.openxmlformats.org/officeDocument/2006/relationships/image" Target="/ppt/media/image118.png" Id="R92e2781635bc4cf2" /><Relationship Type="http://schemas.openxmlformats.org/officeDocument/2006/relationships/notesSlide" Target="/ppt/notesSlides/notesSlide54.xml" Id="R1d3107d078bc4471" /><Relationship Type="http://schemas.openxmlformats.org/officeDocument/2006/relationships/slideLayout" Target="/ppt/slideLayouts/slideLayout12.xml" Id="R851bc3f78fce412a" /></Relationships>
</file>

<file path=ppt/slides/_rels/slide75.xml.rels>&#65279;<?xml version="1.0" encoding="utf-8"?><Relationships xmlns="http://schemas.openxmlformats.org/package/2006/relationships"><Relationship Type="http://schemas.openxmlformats.org/officeDocument/2006/relationships/image" Target="/ppt/media/image118.png" Id="Rb93fae51bc7442ac" /><Relationship Type="http://schemas.openxmlformats.org/officeDocument/2006/relationships/image" Target="/ppt/media/image29.jpg" Id="Re433051b329c4ba7" /><Relationship Type="http://schemas.openxmlformats.org/officeDocument/2006/relationships/image" Target="/ppt/media/image119.png" Id="Rd9d9a3d8db24496f" /><Relationship Type="http://schemas.openxmlformats.org/officeDocument/2006/relationships/slideLayout" Target="/ppt/slideLayouts/slideLayout13.xml" Id="Rce9cd416d21f4421" /><Relationship Type="http://schemas.openxmlformats.org/officeDocument/2006/relationships/hyperlink" Target="https://www.businessinsider.com/psychological-differences-between-conservatives-and-liberals-2018-2" TargetMode="External" Id="rcId827aa2a2f7184e1a" /></Relationships>
</file>

<file path=ppt/slides/_rels/slide76.xml.rels>&#65279;<?xml version="1.0" encoding="utf-8"?><Relationships xmlns="http://schemas.openxmlformats.org/package/2006/relationships"><Relationship Type="http://schemas.openxmlformats.org/officeDocument/2006/relationships/image" Target="/ppt/media/image30.jpg" Id="R232ebbf3c4b84965" /><Relationship Type="http://schemas.openxmlformats.org/officeDocument/2006/relationships/image" Target="/ppt/media/image120.png" Id="Rfb3c51785e1949d3" /><Relationship Type="http://schemas.openxmlformats.org/officeDocument/2006/relationships/image" Target="/ppt/media/image121.png" Id="R3d84b64839554967" /><Relationship Type="http://schemas.openxmlformats.org/officeDocument/2006/relationships/notesSlide" Target="/ppt/notesSlides/notesSlide55.xml" Id="R0c22f2c40e484862" /><Relationship Type="http://schemas.openxmlformats.org/officeDocument/2006/relationships/slideLayout" Target="/ppt/slideLayouts/slideLayout12.xml" Id="R4284b25ed0074508" /></Relationships>
</file>

<file path=ppt/slides/_rels/slide77.xml.rels>&#65279;<?xml version="1.0" encoding="utf-8"?><Relationships xmlns="http://schemas.openxmlformats.org/package/2006/relationships"><Relationship Type="http://schemas.openxmlformats.org/officeDocument/2006/relationships/image" Target="/ppt/media/image30.jpg" Id="R959305a0d5db43a8" /><Relationship Type="http://schemas.openxmlformats.org/officeDocument/2006/relationships/image" Target="/ppt/media/image124.png" Id="R86d5627103ba4889" /><Relationship Type="http://schemas.openxmlformats.org/officeDocument/2006/relationships/image" Target="/ppt/media/image125.png" Id="Ra1f1c47a95ad4436" /><Relationship Type="http://schemas.openxmlformats.org/officeDocument/2006/relationships/image" Target="/ppt/media/image126.png" Id="R585f17230b3542a2" /><Relationship Type="http://schemas.openxmlformats.org/officeDocument/2006/relationships/notesSlide" Target="/ppt/notesSlides/notesSlide56.xml" Id="Rf05b30d9c4bd43df" /><Relationship Type="http://schemas.openxmlformats.org/officeDocument/2006/relationships/slideLayout" Target="/ppt/slideLayouts/slideLayout12.xml" Id="R523b1e6773e541fc" /></Relationships>
</file>

<file path=ppt/slides/_rels/slide78.xml.rels>&#65279;<?xml version="1.0" encoding="utf-8"?><Relationships xmlns="http://schemas.openxmlformats.org/package/2006/relationships"><Relationship Type="http://schemas.openxmlformats.org/officeDocument/2006/relationships/image" Target="/ppt/media/image30.jpg" Id="Rdd9d73c3e815490e" /><Relationship Type="http://schemas.openxmlformats.org/officeDocument/2006/relationships/image" Target="/ppt/media/image127.png" Id="R6d30f8d8fc8d425e" /><Relationship Type="http://schemas.openxmlformats.org/officeDocument/2006/relationships/notesSlide" Target="/ppt/notesSlides/notesSlide57.xml" Id="R174babc168b24b37" /><Relationship Type="http://schemas.openxmlformats.org/officeDocument/2006/relationships/slideLayout" Target="/ppt/slideLayouts/slideLayout13.xml" Id="R39d792da577b4534" /></Relationships>
</file>

<file path=ppt/slides/_rels/slide79.xml.rels>&#65279;<?xml version="1.0" encoding="utf-8"?><Relationships xmlns="http://schemas.openxmlformats.org/package/2006/relationships"><Relationship Type="http://schemas.openxmlformats.org/officeDocument/2006/relationships/image" Target="/ppt/media/image30.jpg" Id="R8fe9514c4bda443f" /><Relationship Type="http://schemas.openxmlformats.org/officeDocument/2006/relationships/image" Target="/ppt/media/image128.png" Id="R47ca3c8112b44bc0" /><Relationship Type="http://schemas.openxmlformats.org/officeDocument/2006/relationships/notesSlide" Target="/ppt/notesSlides/notesSlide58.xml" Id="Rb5643fce6d7f48b6" /><Relationship Type="http://schemas.openxmlformats.org/officeDocument/2006/relationships/slideLayout" Target="/ppt/slideLayouts/slideLayout12.xml" Id="R1b69e53d6bd6413d" /></Relationships>
</file>

<file path=ppt/slides/_rels/slide8.xml.rels>&#65279;<?xml version="1.0" encoding="utf-8"?><Relationships xmlns="http://schemas.openxmlformats.org/package/2006/relationships"><Relationship Type="http://schemas.openxmlformats.org/officeDocument/2006/relationships/notesSlide" Target="/ppt/notesSlides/notesSlide5.xml" Id="R9998f744de2c4ae4" /><Relationship Type="http://schemas.openxmlformats.org/officeDocument/2006/relationships/slideLayout" Target="/ppt/slideLayouts/slideLayout3.xml" Id="R482d807a216b4fcd" /></Relationships>
</file>

<file path=ppt/slides/_rels/slide80.xml.rels>&#65279;<?xml version="1.0" encoding="utf-8"?><Relationships xmlns="http://schemas.openxmlformats.org/package/2006/relationships"><Relationship Type="http://schemas.openxmlformats.org/officeDocument/2006/relationships/image" Target="/ppt/media/image129.png" Id="Ra970cfe3f0c04b54" /><Relationship Type="http://schemas.openxmlformats.org/officeDocument/2006/relationships/image" Target="/ppt/media/image130.png" Id="R7c0c2bfe1cd8493f" /><Relationship Type="http://schemas.openxmlformats.org/officeDocument/2006/relationships/image" Target="/ppt/media/image131.png" Id="R96977fb7a0d44d27" /><Relationship Type="http://schemas.openxmlformats.org/officeDocument/2006/relationships/image" Target="/ppt/media/image132.png" Id="R9393898c16e44f86" /><Relationship Type="http://schemas.openxmlformats.org/officeDocument/2006/relationships/image" Target="/ppt/media/image133.png" Id="R585de0349a684763" /><Relationship Type="http://schemas.openxmlformats.org/officeDocument/2006/relationships/image" Target="/ppt/media/image134.png" Id="R6426406705424e68" /><Relationship Type="http://schemas.openxmlformats.org/officeDocument/2006/relationships/slideLayout" Target="/ppt/slideLayouts/slideLayout13.xml" Id="Re517092419ae48e7" /><Relationship Type="http://schemas.openxmlformats.org/officeDocument/2006/relationships/hyperlink" Target="https://www.cosmopolitan.com/lifestyle/a37377027/deep-fake-cheer-scandal/" TargetMode="External" Id="rcId134519c008344798" /></Relationships>
</file>

<file path=ppt/slides/_rels/slide81.xml.rels>&#65279;<?xml version="1.0" encoding="utf-8"?><Relationships xmlns="http://schemas.openxmlformats.org/package/2006/relationships"><Relationship Type="http://schemas.openxmlformats.org/officeDocument/2006/relationships/image" Target="/ppt/media/image20.jpg" Id="Rb3b59b70d1e9409f" /><Relationship Type="http://schemas.openxmlformats.org/officeDocument/2006/relationships/slideLayout" Target="/ppt/slideLayouts/slideLayout17.xml" Id="R4e1406d2619c43c1" /></Relationships>
</file>

<file path=ppt/slides/_rels/slide82.xml.rels>&#65279;<?xml version="1.0" encoding="utf-8"?><Relationships xmlns="http://schemas.openxmlformats.org/package/2006/relationships"><Relationship Type="http://schemas.openxmlformats.org/officeDocument/2006/relationships/image" Target="/ppt/media/image135.png" Id="Recacba3bf0ed4a24" /><Relationship Type="http://schemas.openxmlformats.org/officeDocument/2006/relationships/image" Target="/ppt/media/image136.png" Id="R204be597e6d0473c" /><Relationship Type="http://schemas.openxmlformats.org/officeDocument/2006/relationships/image" Target="/ppt/media/image137.png" Id="Rf97b54b52e594079" /><Relationship Type="http://schemas.openxmlformats.org/officeDocument/2006/relationships/customXml" Target="/ppt/customXml/item.xml" Id="rcIde7ed5a1c118940bd" /><Relationship Type="http://schemas.openxmlformats.org/officeDocument/2006/relationships/tags" Target="/ppt/slides/tags/tag1.xml" Id="Rbdf34650a3d64aaa" /><Relationship Type="http://schemas.openxmlformats.org/officeDocument/2006/relationships/notesSlide" Target="/ppt/notesSlides/notesSlide59.xml" Id="Rcbf6e829e6d640b7" /><Relationship Type="http://schemas.openxmlformats.org/officeDocument/2006/relationships/slideLayout" Target="/ppt/slideLayouts/slideLayout19.xml" Id="R2362851f493f4834" /></Relationships>
</file>

<file path=ppt/slides/_rels/slide83.xml.rels>&#65279;<?xml version="1.0" encoding="utf-8"?><Relationships xmlns="http://schemas.openxmlformats.org/package/2006/relationships"><Relationship Type="http://schemas.openxmlformats.org/officeDocument/2006/relationships/image" Target="/ppt/media/image138.png" Id="R9a32dd8b2110440f" /><Relationship Type="http://schemas.openxmlformats.org/officeDocument/2006/relationships/notesSlide" Target="/ppt/notesSlides/notesSlide60.xml" Id="R4a04f36ea5714dce" /><Relationship Type="http://schemas.openxmlformats.org/officeDocument/2006/relationships/slideLayout" Target="/ppt/slideLayouts/slideLayout18.xml" Id="R93c88fff9964418a" /></Relationships>
</file>

<file path=ppt/slides/_rels/slide84.xml.rels>&#65279;<?xml version="1.0" encoding="utf-8"?><Relationships xmlns="http://schemas.openxmlformats.org/package/2006/relationships"><Relationship Type="http://schemas.openxmlformats.org/officeDocument/2006/relationships/image" Target="/ppt/media/image31.jpg" Id="R7796f0fc520c410d" /><Relationship Type="http://schemas.openxmlformats.org/officeDocument/2006/relationships/image" Target="/ppt/media/image32.jpg" Id="Rb280432a21754da4" /><Relationship Type="http://schemas.openxmlformats.org/officeDocument/2006/relationships/image" Target="/ppt/media/image139.png" Id="R0652c85117f642f4" /><Relationship Type="http://schemas.openxmlformats.org/officeDocument/2006/relationships/notesSlide" Target="/ppt/notesSlides/notesSlide61.xml" Id="R65edd2cd7981416a" /><Relationship Type="http://schemas.openxmlformats.org/officeDocument/2006/relationships/slideLayout" Target="/ppt/slideLayouts/slideLayout13.xml" Id="Ra896745c66d744af" /></Relationships>
</file>

<file path=ppt/slides/_rels/slide85.xml.rels>&#65279;<?xml version="1.0" encoding="utf-8"?><Relationships xmlns="http://schemas.openxmlformats.org/package/2006/relationships"><Relationship Type="http://schemas.openxmlformats.org/officeDocument/2006/relationships/image" Target="/ppt/media/image31.jpg" Id="R0f82f56aa970482f" /><Relationship Type="http://schemas.openxmlformats.org/officeDocument/2006/relationships/image" Target="/ppt/media/image140.png" Id="Rcdabb57e40734af1" /><Relationship Type="http://schemas.openxmlformats.org/officeDocument/2006/relationships/image" Target="/ppt/media/image141.png" Id="R15861751a5974ed9" /><Relationship Type="http://schemas.openxmlformats.org/officeDocument/2006/relationships/notesSlide" Target="/ppt/notesSlides/notesSlide62.xml" Id="R58ac0b9ba33140c7" /><Relationship Type="http://schemas.openxmlformats.org/officeDocument/2006/relationships/slideLayout" Target="/ppt/slideLayouts/slideLayout13.xml" Id="R9416aced039045c2" /></Relationships>
</file>

<file path=ppt/slides/_rels/slide86.xml.rels>&#65279;<?xml version="1.0" encoding="utf-8"?><Relationships xmlns="http://schemas.openxmlformats.org/package/2006/relationships"><Relationship Type="http://schemas.openxmlformats.org/officeDocument/2006/relationships/image" Target="/ppt/media/image31.jpg" Id="R0c68da6c81114bb0" /><Relationship Type="http://schemas.openxmlformats.org/officeDocument/2006/relationships/image" Target="/ppt/media/image.tiff" Id="Rf4480bb56ec24ebc" /><Relationship Type="http://schemas.openxmlformats.org/officeDocument/2006/relationships/image" Target="/ppt/media/image2.tiff" Id="R912bde9cfb344049" /><Relationship Type="http://schemas.openxmlformats.org/officeDocument/2006/relationships/slideLayout" Target="/ppt/slideLayouts/slideLayout13.xml" Id="Rdd8df9be4af94638" /></Relationships>
</file>

<file path=ppt/slides/_rels/slide87.xml.rels>&#65279;<?xml version="1.0" encoding="utf-8"?><Relationships xmlns="http://schemas.openxmlformats.org/package/2006/relationships"><Relationship Type="http://schemas.openxmlformats.org/officeDocument/2006/relationships/image" Target="/ppt/media/image31.jpg" Id="R41a1bd451c164e30" /><Relationship Type="http://schemas.openxmlformats.org/officeDocument/2006/relationships/image" Target="/ppt/media/image142.png" Id="Re5a853cde0914b14" /><Relationship Type="http://schemas.openxmlformats.org/officeDocument/2006/relationships/notesSlide" Target="/ppt/notesSlides/notesSlide63.xml" Id="Re35f29464ad244c6" /><Relationship Type="http://schemas.openxmlformats.org/officeDocument/2006/relationships/slideLayout" Target="/ppt/slideLayouts/slideLayout13.xml" Id="R1f63eed9466142e8" /></Relationships>
</file>

<file path=ppt/slides/_rels/slide88.xml.rels>&#65279;<?xml version="1.0" encoding="utf-8"?><Relationships xmlns="http://schemas.openxmlformats.org/package/2006/relationships"><Relationship Type="http://schemas.openxmlformats.org/officeDocument/2006/relationships/image" Target="/ppt/media/image31.jpg" Id="R69c4996da5ba4293" /><Relationship Type="http://schemas.openxmlformats.org/officeDocument/2006/relationships/image" Target="/ppt/media/image7.emf" Id="R99552c6bd9c84e84" /><Relationship Type="http://schemas.openxmlformats.org/officeDocument/2006/relationships/notesSlide" Target="/ppt/notesSlides/notesSlide64.xml" Id="R9ac90869fbee4842" /><Relationship Type="http://schemas.openxmlformats.org/officeDocument/2006/relationships/slideLayout" Target="/ppt/slideLayouts/slideLayout13.xml" Id="Rfe0713a85e544b08" /></Relationships>
</file>

<file path=ppt/slides/_rels/slide89.xml.rels>&#65279;<?xml version="1.0" encoding="utf-8"?><Relationships xmlns="http://schemas.openxmlformats.org/package/2006/relationships"><Relationship Type="http://schemas.openxmlformats.org/officeDocument/2006/relationships/image" Target="/ppt/media/image31.jpg" Id="Rb387ee8d9d234ad6" /><Relationship Type="http://schemas.openxmlformats.org/officeDocument/2006/relationships/image" Target="/ppt/media/image143.png" Id="R9027481dce674462" /><Relationship Type="http://schemas.openxmlformats.org/officeDocument/2006/relationships/slideLayout" Target="/ppt/slideLayouts/slideLayout13.xml" Id="R69969f7605684053" /></Relationships>
</file>

<file path=ppt/slides/_rels/slide9.xml.rels>&#65279;<?xml version="1.0" encoding="utf-8"?><Relationships xmlns="http://schemas.openxmlformats.org/package/2006/relationships"><Relationship Type="http://schemas.openxmlformats.org/officeDocument/2006/relationships/image" Target="/ppt/media/image44.png" Id="Ref5adbbe23fc4982" /><Relationship Type="http://schemas.openxmlformats.org/officeDocument/2006/relationships/image" Target="/ppt/media/image45.png" Id="Ra08a2baf662d4feb" /><Relationship Type="http://schemas.openxmlformats.org/officeDocument/2006/relationships/image" Target="/ppt/media/image46.png" Id="R5a2f09e6af424df2" /><Relationship Type="http://schemas.openxmlformats.org/officeDocument/2006/relationships/slideLayout" Target="/ppt/slideLayouts/slideLayout3.xml" Id="Rb371868101ce4963" /></Relationships>
</file>

<file path=ppt/slides/_rels/slide90.xml.rels>&#65279;<?xml version="1.0" encoding="utf-8"?><Relationships xmlns="http://schemas.openxmlformats.org/package/2006/relationships"><Relationship Type="http://schemas.openxmlformats.org/officeDocument/2006/relationships/image" Target="/ppt/media/image31.jpg" Id="R365231440cb54a9a" /><Relationship Type="http://schemas.openxmlformats.org/officeDocument/2006/relationships/image" Target="/ppt/media/image144.png" Id="Re796ac5694fd45f7" /><Relationship Type="http://schemas.openxmlformats.org/officeDocument/2006/relationships/slideLayout" Target="/ppt/slideLayouts/slideLayout13.xml" Id="R0687f2ae700e44bd" /></Relationships>
</file>

<file path=ppt/slides/_rels/slide91.xml.rels>&#65279;<?xml version="1.0" encoding="utf-8"?><Relationships xmlns="http://schemas.openxmlformats.org/package/2006/relationships"><Relationship Type="http://schemas.openxmlformats.org/officeDocument/2006/relationships/image" Target="/ppt/media/image145.png" Id="Rf9946ff2ce9240a7" /><Relationship Type="http://schemas.openxmlformats.org/officeDocument/2006/relationships/image" Target="/ppt/media/image146.png" Id="R114e6c1135844a4d" /><Relationship Type="http://schemas.openxmlformats.org/officeDocument/2006/relationships/slideLayout" Target="/ppt/slideLayouts/slideLayout3.xml" Id="R66802c66eda84325" /></Relationships>
</file>

<file path=ppt/slides/_rels/slide92.xml.rels>&#65279;<?xml version="1.0" encoding="utf-8"?><Relationships xmlns="http://schemas.openxmlformats.org/package/2006/relationships"><Relationship Type="http://schemas.openxmlformats.org/officeDocument/2006/relationships/image" Target="/ppt/media/image147.png" Id="Ra57546d5a252460d" /><Relationship Type="http://schemas.openxmlformats.org/officeDocument/2006/relationships/image" Target="/ppt/media/image148.png" Id="Rc328a87afbae47e7" /><Relationship Type="http://schemas.openxmlformats.org/officeDocument/2006/relationships/slideLayout" Target="/ppt/slideLayouts/slideLayout3.xml" Id="R113998ea68694966" /></Relationships>
</file>

<file path=ppt/slides/_rels/slide93.xml.rels>&#65279;<?xml version="1.0" encoding="utf-8"?><Relationships xmlns="http://schemas.openxmlformats.org/package/2006/relationships"><Relationship Type="http://schemas.openxmlformats.org/officeDocument/2006/relationships/image" Target="/ppt/media/image21.jpg" Id="R19ffcdfa34284b9c" /><Relationship Type="http://schemas.openxmlformats.org/officeDocument/2006/relationships/image" Target="/ppt/media/image94.png" Id="R85f009ff49bf4e54" /><Relationship Type="http://schemas.openxmlformats.org/officeDocument/2006/relationships/notesSlide" Target="/ppt/notesSlides/notesSlide65.xml" Id="R621e81f14cff4048" /><Relationship Type="http://schemas.openxmlformats.org/officeDocument/2006/relationships/slideLayout" Target="/ppt/slideLayouts/slideLayout4.xml" Id="R51f291ebc3b74128" /></Relationships>
</file>

<file path=ppt/slides/_rels/slide94.xml.rels>&#65279;<?xml version="1.0" encoding="utf-8"?><Relationships xmlns="http://schemas.openxmlformats.org/package/2006/relationships"><Relationship Type="http://schemas.openxmlformats.org/officeDocument/2006/relationships/image" Target="/ppt/media/image149.png" Id="R36279f831bac44a6" /><Relationship Type="http://schemas.openxmlformats.org/officeDocument/2006/relationships/image" Target="/ppt/media/image150.png" Id="Rdc8c583c51c14181" /><Relationship Type="http://schemas.openxmlformats.org/officeDocument/2006/relationships/notesSlide" Target="/ppt/notesSlides/notesSlide66.xml" Id="R27a671411c664c5d" /><Relationship Type="http://schemas.openxmlformats.org/officeDocument/2006/relationships/slideLayout" Target="/ppt/slideLayouts/slideLayout4.xml" Id="Ree1f8d95050e4bbc" /><Relationship Type="http://schemas.openxmlformats.org/officeDocument/2006/relationships/hyperlink" Target="https://onlinelibrary.wiley.com/doi/abs/10.1002/int.22510" TargetMode="External" Id="rcIdf8e937bdbf6146da" /><Relationship Type="http://schemas.openxmlformats.org/officeDocument/2006/relationships/hyperlink" Target="https://arxiv.org/abs/1412.6572" TargetMode="External" Id="rcIdb7f4324bfa4c4031" /></Relationships>
</file>

<file path=ppt/slides/_rels/slide95.xml.rels>&#65279;<?xml version="1.0" encoding="utf-8"?><Relationships xmlns="http://schemas.openxmlformats.org/package/2006/relationships"><Relationship Type="http://schemas.openxmlformats.org/officeDocument/2006/relationships/image" Target="/ppt/media/image33.jpg" Id="R0c1765f801594f04" /><Relationship Type="http://schemas.openxmlformats.org/officeDocument/2006/relationships/image" Target="/ppt/media/image151.png" Id="R7f1ba08b4b244ff7" /><Relationship Type="http://schemas.openxmlformats.org/officeDocument/2006/relationships/image" Target="/ppt/media/image152.png" Id="R6bdbef03b9754be4" /><Relationship Type="http://schemas.openxmlformats.org/officeDocument/2006/relationships/image" Target="/ppt/media/image153.png" Id="R5546ad7b75034921" /><Relationship Type="http://schemas.openxmlformats.org/officeDocument/2006/relationships/image" Target="/ppt/media/image154.png" Id="R5625322d65544a15" /><Relationship Type="http://schemas.openxmlformats.org/officeDocument/2006/relationships/image" Target="/ppt/media/image155.png" Id="R15358056844f4ee5" /><Relationship Type="http://schemas.openxmlformats.org/officeDocument/2006/relationships/slideLayout" Target="/ppt/slideLayouts/slideLayout4.xml" Id="Re689f6709a024942" /></Relationships>
</file>

<file path=ppt/slides/_rels/slide96.xml.rels>&#65279;<?xml version="1.0" encoding="utf-8"?><Relationships xmlns="http://schemas.openxmlformats.org/package/2006/relationships"><Relationship Type="http://schemas.openxmlformats.org/officeDocument/2006/relationships/image" Target="/ppt/media/image33.jpg" Id="Rc29998df3ea44659" /><Relationship Type="http://schemas.openxmlformats.org/officeDocument/2006/relationships/image" Target="/ppt/media/image156.png" Id="R680a8084553b4fdc" /><Relationship Type="http://schemas.openxmlformats.org/officeDocument/2006/relationships/slideLayout" Target="/ppt/slideLayouts/slideLayout3.xml" Id="R856480ac56074759" /></Relationships>
</file>

<file path=ppt/slides/_rels/slide97.xml.rels>&#65279;<?xml version="1.0" encoding="utf-8"?><Relationships xmlns="http://schemas.openxmlformats.org/package/2006/relationships"><Relationship Type="http://schemas.openxmlformats.org/officeDocument/2006/relationships/image" Target="/ppt/media/image33.jpg" Id="Rfd8bf17658584460" /><Relationship Type="http://schemas.openxmlformats.org/officeDocument/2006/relationships/image" Target="/ppt/media/image157.png" Id="R394259c6b1014dae" /><Relationship Type="http://schemas.openxmlformats.org/officeDocument/2006/relationships/image" Target="/ppt/media/image158.png" Id="R1ef1e3973ad94b8a" /><Relationship Type="http://schemas.openxmlformats.org/officeDocument/2006/relationships/image" Target="/ppt/media/image159.png" Id="Rade83a1cc0da4ede" /><Relationship Type="http://schemas.openxmlformats.org/officeDocument/2006/relationships/image" Target="/ppt/media/image160.png" Id="R47f56b819db64ccd" /><Relationship Type="http://schemas.openxmlformats.org/officeDocument/2006/relationships/image" Target="/ppt/media/image161.png" Id="R4f5fefa17cea41d7" /><Relationship Type="http://schemas.openxmlformats.org/officeDocument/2006/relationships/image" Target="/ppt/media/image162.png" Id="Rbf1d102826cf4c49" /><Relationship Type="http://schemas.openxmlformats.org/officeDocument/2006/relationships/image" Target="/ppt/media/image163.png" Id="R9e50e13484834f75" /><Relationship Type="http://schemas.openxmlformats.org/officeDocument/2006/relationships/image" Target="/ppt/media/image164.png" Id="R81135d5b0a6d44c2" /><Relationship Type="http://schemas.openxmlformats.org/officeDocument/2006/relationships/slideLayout" Target="/ppt/slideLayouts/slideLayout3.xml" Id="R2bc60c7b4e3f4fc4" /></Relationships>
</file>

<file path=ppt/slides/_rels/slide98.xml.rels>&#65279;<?xml version="1.0" encoding="utf-8"?><Relationships xmlns="http://schemas.openxmlformats.org/package/2006/relationships"><Relationship Type="http://schemas.openxmlformats.org/officeDocument/2006/relationships/image" Target="/ppt/media/image33.jpg" Id="R5fdab59095cf4ffa" /><Relationship Type="http://schemas.openxmlformats.org/officeDocument/2006/relationships/image" Target="/ppt/media/image165.png" Id="R5b15dbee334d4b91" /><Relationship Type="http://schemas.openxmlformats.org/officeDocument/2006/relationships/image" Target="/ppt/media/image166.png" Id="R0da928ba7baa4f47" /><Relationship Type="http://schemas.openxmlformats.org/officeDocument/2006/relationships/slideLayout" Target="/ppt/slideLayouts/slideLayout3.xml" Id="Re3ee039abec34385" /></Relationships>
</file>

<file path=ppt/slides/_rels/slide99.xml.rels>&#65279;<?xml version="1.0" encoding="utf-8"?><Relationships xmlns="http://schemas.openxmlformats.org/package/2006/relationships"><Relationship Type="http://schemas.openxmlformats.org/officeDocument/2006/relationships/image" Target="/ppt/media/image33.jpg" Id="R9a4af57bb2444bd7" /><Relationship Type="http://schemas.openxmlformats.org/officeDocument/2006/relationships/image" Target="/ppt/media/image167.png" Id="Rc6943f9103984aaa" /><Relationship Type="http://schemas.openxmlformats.org/officeDocument/2006/relationships/image" Target="/ppt/media/image168.png" Id="R21ca4a859b014c98" /><Relationship Type="http://schemas.openxmlformats.org/officeDocument/2006/relationships/image" Target="/ppt/media/image169.png" Id="R89b99b32e1264762" /><Relationship Type="http://schemas.openxmlformats.org/officeDocument/2006/relationships/image" Target="/ppt/media/image170.png" Id="Rffc39206d4014f2e" /><Relationship Type="http://schemas.openxmlformats.org/officeDocument/2006/relationships/image" Target="/ppt/media/image171.png" Id="R5c86ffe9386e402e" /><Relationship Type="http://schemas.openxmlformats.org/officeDocument/2006/relationships/image" Target="/ppt/media/image172.png" Id="R4ed173fcd28c450b" /><Relationship Type="http://schemas.openxmlformats.org/officeDocument/2006/relationships/slideLayout" Target="/ppt/slideLayouts/slideLayout3.xml" Id="Rbf6a2b9b04264eee" /></Relationships>
</file>

<file path=ppt/slides/charts/_rels/chart1.xml.rels>&#65279;<?xml version="1.0" encoding="utf-8"?><Relationships xmlns="http://schemas.openxmlformats.org/package/2006/relationships"><Relationship Type="http://schemas.openxmlformats.org/officeDocument/2006/relationships/package" Target="/ppt/slides/charts/embeddings/package.bin" Id="Rc0a6e504e62d4059" /><Relationship Type="http://schemas.microsoft.com/office/2011/relationships/chartColorStyle" Target="/ppt/slides/charts/colors.xml" Id="rcIda45dcc219b23447e" /><Relationship Type="http://schemas.microsoft.com/office/2011/relationships/chartStyle" Target="/ppt/slides/charts/style.xml" Id="rcIdf5568685a4ce4452" /></Relationships>
</file>

<file path=ppt/slides/charts/chart1.xml><?xml version="1.0" encoding="utf-8"?>
<c:chartSpace xmlns:mc="http://schemas.openxmlformats.org/markup-compatibility/2006" xmlns:c14="http://schemas.microsoft.com/office/drawing/2007/8/2/chart" xmlns:c16="http://schemas.microsoft.com/office/drawing/2014/chart" xmlns:c16r3="http://schemas.microsoft.com/office/drawing/2017/03/chart"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Spesa mondiale in prodotti per la sicurezza IT - $BN</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Tabelle1!$B$1</c:f>
              <c:strCache>
                <c:ptCount val="1"/>
                <c:pt idx="0">
                  <c:v>Dati 1</c:v>
                </c:pt>
              </c:strCache>
            </c:strRef>
          </c:tx>
          <c:spPr>
            <a:solidFill>
              <a:schemeClr val="accent1"/>
            </a:solidFill>
            <a:ln>
              <a:noFill/>
            </a:ln>
            <a:effectLst/>
          </c:spPr>
          <c:invertIfNegative val="0"/>
          <c:cat>
            <c:strRef>
              <c:f>Tabelle1!$A$2:$A$6</c:f>
              <c:strCache>
                <c:ptCount val="5"/>
                <c:pt idx="0">
                  <c:v>Rete</c:v>
                </c:pt>
                <c:pt idx="1">
                  <c:v>Punto finale</c:v>
                </c:pt>
                <c:pt idx="2">
                  <c:v>Web</c:v>
                </c:pt>
                <c:pt idx="3">
                  <c:v>Identità</c:v>
                </c:pt>
                <c:pt idx="4">
                  <c:v>Umano</c:v>
                </c:pt>
              </c:strCache>
            </c:strRef>
          </c:cat>
          <c:val>
            <c:numRef>
              <c:f>Tabelle1!$B$2:$B$6</c:f>
              <c:numCache>
                <c:formatCode>General</c:formatCode>
                <c:ptCount val="5"/>
                <c:pt idx="0">
                  <c:v>47</c:v>
                </c:pt>
                <c:pt idx="1">
                  <c:v>22</c:v>
                </c:pt>
                <c:pt idx="2">
                  <c:v>14</c:v>
                </c:pt>
                <c:pt idx="3">
                  <c:v>14</c:v>
                </c:pt>
                <c:pt idx="4">
                  <c:v>3</c:v>
                </c:pt>
              </c:numCache>
            </c:numRef>
          </c:val>
          <c:extLst>
            <c:ext xmlns:c16="http://schemas.microsoft.com/office/drawing/2014/chart" uri="{C3380CC4-5D6E-409C-BE32-E72D297353CC}">
              <c16:uniqueId val="{00000000-624F-4E53-B8DB-0685BBFB71F2}"/>
            </c:ext>
          </c:extLst>
        </c:ser>
        <c:dLbls>
          <c:showLegendKey val="0"/>
          <c:showVal val="0"/>
          <c:showCatName val="0"/>
          <c:showSerName val="0"/>
          <c:showPercent val="0"/>
          <c:showBubbleSize val="0"/>
        </c:dLbls>
        <c:gapWidth val="219"/>
        <c:overlap val="-27"/>
        <c:axId val="2034710159"/>
        <c:axId val="1844440767"/>
      </c:barChart>
      <c:catAx>
        <c:axId val="2034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844440767"/>
        <c:crosses val="autoZero"/>
        <c:auto val="1"/>
        <c:lblAlgn val="ctr"/>
        <c:lblOffset val="100"/>
        <c:noMultiLvlLbl val="0"/>
      </c:catAx>
      <c:valAx>
        <c:axId val="1844440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34710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c0a6e504e62d4059">
    <c:autoUpdate val="0"/>
  </c:externalData>
</c:chartSpace>
</file>

<file path=ppt/slides/charts/colors.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style.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s/slide1.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6121400" y="6048114"/>
            <a:ext cx="8509000" cy="1210710"/>
          </a:xfrm>
        </p:spPr>
        <p:txBody>
          <a:bodyPr>
            <a:normAutofit fontScale="92500"/>
          </a:bodyPr>
          <a:lstStyle/>
          <a:p>
            <a:r>
              <a:rPr lang="en-US" dirty="0"/>
              <a:t>Presentazione a cura di: </a:t>
            </a:r>
          </a:p>
          <a:p>
            <a:r>
              <a:rPr lang="en-US" sz="2400" b="1" cap="none" dirty="0"/>
              <a:t>Ric Lugo, Kitty </a:t>
            </a:r>
            <a:r>
              <a:rPr lang="en-US" sz="2400" b="1" cap="none" dirty="0" err="1"/>
              <a:t>Kioskli</a:t>
            </a:r>
            <a:r>
              <a:rPr lang="en-US" sz="2400" b="1" cap="none" dirty="0"/>
              <a:t>, &amp; Paresh Rathod , </a:t>
            </a:r>
            <a:r>
              <a:rPr lang="en-US" sz="2400" b="1" cap="none" dirty="0" err="1"/>
              <a:t>Stilianos </a:t>
            </a:r>
            <a:r>
              <a:rPr lang="en-US" sz="2400" b="1" cap="none" dirty="0" err="1"/>
              <a:t>Karagiannis</a:t>
            </a:r>
            <a:endParaRPr lang="en-US" sz="2400" b="1" cap="none" dirty="0"/>
          </a:p>
          <a:p>
            <a:r>
              <a:rPr lang="en-US" cap="none" dirty="0"/>
              <a:t>TalTech, </a:t>
            </a:r>
            <a:r>
              <a:rPr lang="en-US" cap="none" dirty="0" err="1"/>
              <a:t>trustilio</a:t>
            </a:r>
            <a:r>
              <a:rPr lang="en-US" cap="none" dirty="0"/>
              <a:t>, </a:t>
            </a:r>
            <a:r>
              <a:rPr lang="en-US" cap="none" dirty="0" err="1"/>
              <a:t>Laurea</a:t>
            </a:r>
            <a:r>
              <a:rPr lang="en-US" cap="none" dirty="0"/>
              <a:t>, PDM</a:t>
            </a:r>
          </a:p>
        </p:txBody>
      </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cf19ae24d366470d" cstate="email">
            <a:extLst>
              <a:ext uri="{28A0092B-C50C-407E-A947-70E740481C1C}">
                <a14:useLocalDpi xmlns:a14="http://schemas.microsoft.com/office/drawing/2010/main"/>
              </a:ext>
            </a:extLst>
          </a:blip>
          <a:srcRect/>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229930" y="970776"/>
            <a:ext cx="8509000" cy="4118944"/>
          </a:xfrm>
        </p:spPr>
        <p:txBody>
          <a:bodyPr/>
          <a:lstStyle/>
          <a:p>
            <a:pPr algn="ctr"/>
            <a:r>
              <a:rPr lang="en-GB" dirty="0">
                <a:solidFill>
                  <a:schemeClr val="tx1"/>
                </a:solidFill>
              </a:rPr>
              <a:t>Ingegneria sociale nella sicurezza informatica</a:t>
            </a:r>
          </a:p>
          <a:p>
            <a:pPr algn="ctr"/>
            <a:r>
              <a:rPr lang="en-GB" sz="3600" dirty="0">
                <a:solidFill>
                  <a:schemeClr val="tx1"/>
                </a:solidFill>
              </a:rPr>
              <a:t>CSP002: Fattori umani nella sicurezza informatica</a:t>
            </a:r>
          </a:p>
          <a:p>
            <a:pPr algn="ctr"/>
            <a:r>
              <a:rPr lang="en-GB" sz="3600" dirty="0">
                <a:solidFill>
                  <a:schemeClr val="tx1"/>
                </a:solidFill>
              </a:rPr>
              <a:t>Scuola estiva IPICS</a:t>
            </a:r>
            <a:endParaRPr lang="en-US"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ab8ab577a3e347ea"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68b39c495df0445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94ED-5E7F-406B-B509-978127B01A0E}"/>
              </a:ext>
            </a:extLst>
          </p:cNvPr>
          <p:cNvSpPr>
            <a:spLocks noGrp="1"/>
          </p:cNvSpPr>
          <p:nvPr>
            <p:ph type="title"/>
          </p:nvPr>
        </p:nvSpPr>
        <p:spPr>
          <a:xfrm>
            <a:off x="757123" y="768096"/>
            <a:ext cx="5782666" cy="1777594"/>
          </a:xfrm>
        </p:spPr>
        <p:txBody>
          <a:bodyPr spcFirstLastPara="1" vert="horz" wrap="square" lIns="146304" tIns="73152" rIns="146304" bIns="73152" rtlCol="0" anchor="b" anchorCtr="0">
            <a:normAutofit/>
          </a:bodyPr>
          <a:lstStyle/>
          <a:p>
            <a:pPr defTabSz="1463004">
              <a:spcBef>
                <a:spcPct val="0"/>
              </a:spcBef>
            </a:pPr>
            <a:r>
              <a:rPr lang="en-US" sz="6560"/>
              <a:t>Crimini informatici</a:t>
            </a:r>
          </a:p>
        </p:txBody>
      </p:sp>
      <p:sp>
        <p:nvSpPr>
          <p:cNvPr id="3" name="Text Placeholder 2">
            <a:extLst>
              <a:ext uri="{FF2B5EF4-FFF2-40B4-BE49-F238E27FC236}">
                <a16:creationId xmlns:a16="http://schemas.microsoft.com/office/drawing/2014/main" id="{AF870DE9-7986-4DBB-904C-3D69361BA9D4}"/>
              </a:ext>
            </a:extLst>
          </p:cNvPr>
          <p:cNvSpPr>
            <a:spLocks noGrp="1"/>
          </p:cNvSpPr>
          <p:nvPr>
            <p:ph type="body" idx="1"/>
          </p:nvPr>
        </p:nvSpPr>
        <p:spPr>
          <a:xfrm>
            <a:off x="757123" y="3193085"/>
            <a:ext cx="5782666" cy="4257446"/>
          </a:xfrm>
        </p:spPr>
        <p:txBody>
          <a:bodyPr spcFirstLastPara="1" vert="horz" wrap="square" lIns="146304" tIns="73152" rIns="146304" bIns="73152" rtlCol="0" anchor="t" anchorCtr="0">
            <a:normAutofit/>
          </a:bodyPr>
          <a:lstStyle/>
          <a:p>
            <a:pPr indent="-365750" defTabSz="1463004">
              <a:spcAft>
                <a:spcPts val="960"/>
              </a:spcAft>
              <a:buFont typeface="Arial" panose="020B0604020202020204" pitchFamily="34" charset="0"/>
              <a:buChar char="•"/>
            </a:pPr>
            <a:r>
              <a:rPr lang="en-US" sz="2720" dirty="0"/>
              <a:t>Il crimine informatico costerà al mondo 10,5 trilioni di dollari all'anno entro il 2025 (3 trilioni di dollari nel 2015)</a:t>
            </a:r>
          </a:p>
          <a:p>
            <a:pPr marL="365752" indent="0" defTabSz="1463004">
              <a:spcAft>
                <a:spcPts val="960"/>
              </a:spcAft>
              <a:buNone/>
            </a:pPr>
            <a:endParaRPr lang="en-US" sz="2720" dirty="0"/>
          </a:p>
          <a:p>
            <a:pPr indent="-365750" defTabSz="1463004">
              <a:spcAft>
                <a:spcPts val="960"/>
              </a:spcAft>
              <a:buFont typeface="Arial" panose="020B0604020202020204" pitchFamily="34" charset="0"/>
              <a:buChar char="•"/>
            </a:pPr>
            <a:r>
              <a:rPr lang="en-US" sz="2720" dirty="0"/>
              <a:t>Nuove forme che diventano più sofisticate e dirompenti</a:t>
            </a:r>
          </a:p>
          <a:p>
            <a:pPr lvl="1" indent="-365750" defTabSz="1463004">
              <a:spcAft>
                <a:spcPts val="960"/>
              </a:spcAft>
              <a:buFont typeface="Arial" panose="020B0604020202020204" pitchFamily="34" charset="0"/>
              <a:buChar char="•"/>
            </a:pPr>
            <a:r>
              <a:rPr lang="en-US" sz="2240" dirty="0"/>
              <a:t>Falsi profondi</a:t>
            </a:r>
          </a:p>
        </p:txBody>
      </p:sp>
      <p:pic>
        <p:nvPicPr>
          <p:cNvPr id="4" name="Picture 3">
            <a:extLst>
              <a:ext uri="{FF2B5EF4-FFF2-40B4-BE49-F238E27FC236}">
                <a16:creationId xmlns:a16="http://schemas.microsoft.com/office/drawing/2014/main" id="{71C6B4D5-A8A2-423D-A21A-9DD124237156}"/>
              </a:ext>
            </a:extLst>
          </p:cNvPr>
          <p:cNvPicPr>
            <a:picLocks noChangeAspect="1"/>
          </p:cNvPicPr>
          <p:nvPr/>
        </p:nvPicPr>
        <p:blipFill>
          <a:blip r:embed="R8ebb3ab570f14fc3" cstate="email">
            <a:extLst>
              <a:ext uri="{28A0092B-C50C-407E-A947-70E740481C1C}">
                <a14:useLocalDpi xmlns:a14="http://schemas.microsoft.com/office/drawing/2010/main"/>
              </a:ext>
            </a:extLst>
          </a:blip>
          <a:stretch>
            <a:fillRect/>
          </a:stretch>
        </p:blipFill>
        <p:spPr>
          <a:xfrm>
            <a:off x="6335102" y="779069"/>
            <a:ext cx="8295299" cy="6262949"/>
          </a:xfrm>
          <a:prstGeom prst="rect">
            <a:avLst/>
          </a:prstGeom>
        </p:spPr>
      </p:pic>
      <p:sp>
        <p:nvSpPr>
          <p:cNvPr id="5" name="Footer Placeholder 4">
            <a:extLst>
              <a:ext uri="{FF2B5EF4-FFF2-40B4-BE49-F238E27FC236}">
                <a16:creationId xmlns:a16="http://schemas.microsoft.com/office/drawing/2014/main" id="{E113A141-4B3A-BB1D-C21E-DB5DDF0CE3F9}"/>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1990187367"/>
      </p:ext>
    </p:extLst>
  </p:cSld>
  <p:clrMapOvr>
    <a:masterClrMapping/>
  </p:clrMapOvr>
</p:sld>
</file>

<file path=ppt/slides/slide100.xml><?xml version="1.0" encoding="utf-8"?>
<p:sld xmlns:a16="http://schemas.microsoft.com/office/drawing/2014/main" xmlns:ahyp="http://schemas.microsoft.com/office/drawing/2018/hyperlinkcolo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9A535ED6-CFF9-C12E-EA78-EBD0B8099595}"/>
              </a:ext>
            </a:extLst>
          </p:cNvPr>
          <p:cNvSpPr>
            <a:spLocks noGrp="1"/>
          </p:cNvSpPr>
          <p:nvPr>
            <p:ph type="ctrTitle"/>
          </p:nvPr>
        </p:nvSpPr>
        <p:spPr>
          <a:xfrm>
            <a:off x="955587" y="1357115"/>
            <a:ext cx="5332196" cy="1083102"/>
          </a:xfrm>
        </p:spPr>
        <p:txBody>
          <a:bodyPr>
            <a:noAutofit/>
          </a:bodyPr>
          <a:lstStyle/>
          <a:p>
            <a:r>
              <a:rPr lang="en-US" sz="3360" dirty="0"/>
              <a:t>Connettersi con CyberSecPro: come registrarsi e altre informazioni pratiche</a:t>
            </a:r>
          </a:p>
        </p:txBody>
      </p:sp>
      <p:sp>
        <p:nvSpPr>
          <p:cNvPr id="6" name="Text Placeholder 23">
            <a:extLst>
              <a:ext uri="{FF2B5EF4-FFF2-40B4-BE49-F238E27FC236}">
                <a16:creationId xmlns:a16="http://schemas.microsoft.com/office/drawing/2014/main" id="{0B52445B-FBAA-979A-9C5E-C360080F440E}"/>
              </a:ext>
            </a:extLst>
          </p:cNvPr>
          <p:cNvSpPr txBox="1">
            <a:spLocks/>
          </p:cNvSpPr>
          <p:nvPr/>
        </p:nvSpPr>
        <p:spPr>
          <a:xfrm>
            <a:off x="955587" y="2702491"/>
            <a:ext cx="5461674" cy="2648290"/>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11480" indent="-411480">
              <a:buFont typeface="+mj-lt"/>
              <a:buAutoNum type="arabicPeriod"/>
            </a:pPr>
            <a:r>
              <a:rPr lang="en-US" sz="1920" dirty="0"/>
              <a:t>Sito web: </a:t>
            </a:r>
          </a:p>
          <a:p>
            <a:pPr marL="351130" lvl="1" indent="0">
              <a:buNone/>
            </a:pPr>
            <a:r>
              <a:rPr lang="en-US" sz="1920" dirty="0">
                <a:hlinkClick r:id="rcId2f18e4d0b2a443ae">
                  <a:extLst>
                    <a:ext uri="{A12FA001-AC4F-418D-AE19-62706E023703}">
                      <ahyp:hlinkClr xmlns:ahyp="http://schemas.microsoft.com/office/drawing/2018/hyperlinkcolor" val="tx"/>
                    </a:ext>
                  </a:extLst>
                </a:hlinkClick>
              </a:rPr>
              <a:t> www.cybersecpro-project.eu </a:t>
            </a:r>
          </a:p>
          <a:p>
            <a:pPr marL="411480" indent="-411480">
              <a:buFont typeface="+mj-lt"/>
              <a:buAutoNum type="arabicPeriod"/>
            </a:pPr>
            <a:r>
              <a:rPr lang="en-US" sz="1920" dirty="0"/>
              <a:t>X (Twitter): </a:t>
            </a:r>
            <a:r>
              <a:rPr lang="en-US" sz="1920" dirty="0">
                <a:hlinkClick r:id="rcIdb4bb4c1cc8494b21">
                  <a:extLst>
                    <a:ext uri="{A12FA001-AC4F-418D-AE19-62706E023703}">
                      <ahyp:hlinkClr xmlns:ahyp="http://schemas.microsoft.com/office/drawing/2018/hyperlinkcolor" val="tx"/>
                    </a:ext>
                  </a:extLst>
                </a:hlinkClick>
              </a:rPr>
              <a:t>https:</a:t>
            </a:r>
            <a:r>
              <a:rPr lang="en-US" sz="1920" dirty="0"/>
              <a:t>//twitter.com/CyberSecPro_eu </a:t>
            </a:r>
          </a:p>
          <a:p>
            <a:pPr marL="411480" indent="-411480">
              <a:buFont typeface="+mj-lt"/>
              <a:buAutoNum type="arabicPeriod"/>
            </a:pPr>
            <a:r>
              <a:rPr lang="en-US" sz="1920" dirty="0"/>
              <a:t>LinkedIn: </a:t>
            </a:r>
            <a:r>
              <a:rPr lang="en-US" sz="1920" dirty="0">
                <a:hlinkClick r:id="rcId1bc06b5992274985">
                  <a:extLst>
                    <a:ext uri="{A12FA001-AC4F-418D-AE19-62706E023703}">
                      <ahyp:hlinkClr xmlns:ahyp="http://schemas.microsoft.com/office/drawing/2018/hyperlinkcolor" val="tx"/>
                    </a:ext>
                  </a:extLst>
                </a:hlinkClick>
              </a:rPr>
              <a:t>https:</a:t>
            </a:r>
            <a:r>
              <a:rPr lang="en-US" sz="1920" dirty="0"/>
              <a:t>//www.linkedin.com/company/cybersecpro-euproject/ </a:t>
            </a:r>
          </a:p>
          <a:p>
            <a:endParaRPr lang="en-US" sz="1920" dirty="0"/>
          </a:p>
          <a:p>
            <a:endParaRPr lang="en-US" sz="1920" dirty="0"/>
          </a:p>
          <a:p>
            <a:endParaRPr lang="en-US" sz="1920" dirty="0"/>
          </a:p>
        </p:txBody>
      </p:sp>
      <p:grpSp>
        <p:nvGrpSpPr>
          <p:cNvPr id="7" name="Group 6">
            <a:extLst>
              <a:ext uri="{FF2B5EF4-FFF2-40B4-BE49-F238E27FC236}">
                <a16:creationId xmlns:a16="http://schemas.microsoft.com/office/drawing/2014/main" id="{E3142853-826F-8740-5A33-EE5F9D994319}"/>
              </a:ext>
            </a:extLst>
          </p:cNvPr>
          <p:cNvGrpSpPr/>
          <p:nvPr/>
        </p:nvGrpSpPr>
        <p:grpSpPr>
          <a:xfrm>
            <a:off x="955587" y="306697"/>
            <a:ext cx="13330753" cy="7616206"/>
            <a:chOff x="796322" y="255581"/>
            <a:chExt cx="11108961" cy="6346838"/>
          </a:xfrm>
        </p:grpSpPr>
        <p:pic>
          <p:nvPicPr>
            <p:cNvPr id="3" name="Picture 2">
              <a:extLst>
                <a:ext uri="{FF2B5EF4-FFF2-40B4-BE49-F238E27FC236}">
                  <a16:creationId xmlns:a16="http://schemas.microsoft.com/office/drawing/2014/main" id="{A5526414-2615-81F4-380B-C32E1B31A9B0}"/>
                </a:ext>
              </a:extLst>
            </p:cNvPr>
            <p:cNvPicPr>
              <a:picLocks noChangeAspect="1"/>
            </p:cNvPicPr>
            <p:nvPr/>
          </p:nvPicPr>
          <p:blipFill>
            <a:blip r:embed="R636cb2731d364737" cstate="email">
              <a:extLst>
                <a:ext uri="{28A0092B-C50C-407E-A947-70E740481C1C}">
                  <a14:useLocalDpi xmlns:a14="http://schemas.microsoft.com/office/drawing/2010/main"/>
                </a:ext>
              </a:extLst>
            </a:blip>
            <a:stretch>
              <a:fillRect/>
            </a:stretch>
          </p:blipFill>
          <p:spPr>
            <a:xfrm>
              <a:off x="5347717" y="255581"/>
              <a:ext cx="6557566" cy="634683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0D76D71-6459-7707-79CE-8C3377C6E8CB}"/>
                </a:ext>
              </a:extLst>
            </p:cNvPr>
            <p:cNvPicPr>
              <a:picLocks noChangeAspect="1"/>
            </p:cNvPicPr>
            <p:nvPr/>
          </p:nvPicPr>
          <p:blipFill>
            <a:blip r:embed="R941fd5a3ae2f46de" cstate="email">
              <a:extLst>
                <a:ext uri="{28A0092B-C50C-407E-A947-70E740481C1C}">
                  <a14:useLocalDpi xmlns:a14="http://schemas.microsoft.com/office/drawing/2010/main"/>
                </a:ext>
              </a:extLst>
            </a:blip>
            <a:stretch>
              <a:fillRect/>
            </a:stretch>
          </p:blipFill>
          <p:spPr>
            <a:xfrm>
              <a:off x="796322" y="4458984"/>
              <a:ext cx="4201417" cy="2143435"/>
            </a:xfrm>
            <a:prstGeom prst="rect">
              <a:avLst/>
            </a:prstGeom>
          </p:spPr>
        </p:pic>
      </p:grpSp>
    </p:spTree>
    <p:extLst>
      <p:ext uri="{BB962C8B-B14F-4D97-AF65-F5344CB8AC3E}">
        <p14:creationId xmlns:p14="http://schemas.microsoft.com/office/powerpoint/2010/main" val="199150109"/>
      </p:ext>
    </p:extLst>
  </p:cSld>
  <p:clrMapOvr>
    <a:masterClrMapping/>
  </p:clrMapOvr>
</p:sld>
</file>

<file path=ppt/slides/slide101.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286fd768ca9745a9"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Si prega di inviare tutte le domande ai formatori</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466A90A-D785-DD6D-6B55-F04FB5198439}"/>
              </a:ext>
            </a:extLst>
          </p:cNvPr>
          <p:cNvGrpSpPr/>
          <p:nvPr/>
        </p:nvGrpSpPr>
        <p:grpSpPr>
          <a:xfrm>
            <a:off x="10950904" y="7594540"/>
            <a:ext cx="2591913" cy="481557"/>
            <a:chOff x="5179092" y="5483822"/>
            <a:chExt cx="3294001" cy="612000"/>
          </a:xfrm>
        </p:grpSpPr>
        <p:pic>
          <p:nvPicPr>
            <p:cNvPr id="5" name="Picture 4">
              <a:extLst>
                <a:ext uri="{FF2B5EF4-FFF2-40B4-BE49-F238E27FC236}">
                  <a16:creationId xmlns:a16="http://schemas.microsoft.com/office/drawing/2014/main" id="{E634011A-A1E0-DDE0-EBEF-5FD539FF54C6}"/>
                </a:ext>
              </a:extLst>
            </p:cNvPr>
            <p:cNvPicPr>
              <a:picLocks noChangeAspect="1"/>
            </p:cNvPicPr>
            <p:nvPr/>
          </p:nvPicPr>
          <p:blipFill>
            <a:blip r:embed="Rae2856dcb72b4dbe"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5E92CBA-BF88-E43D-7769-78E1D77876FF}"/>
                </a:ext>
              </a:extLst>
            </p:cNvPr>
            <p:cNvPicPr>
              <a:picLocks noChangeAspect="1"/>
            </p:cNvPicPr>
            <p:nvPr/>
          </p:nvPicPr>
          <p:blipFill>
            <a:blip r:embed="R6fc122cdd92b49fd"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11.xml><?xml version="1.0" encoding="utf-8"?>
<p:sld xmlns:a16="http://schemas.microsoft.com/office/drawing/2014/main" xmlns:ahyp="http://schemas.microsoft.com/office/drawing/2018/hyperlinkcolo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2D45E7-DD74-847A-10A8-8AFCE99E9776}"/>
              </a:ext>
            </a:extLst>
          </p:cNvPr>
          <p:cNvSpPr txBox="1"/>
          <p:nvPr/>
        </p:nvSpPr>
        <p:spPr>
          <a:xfrm>
            <a:off x="7032031" y="951347"/>
            <a:ext cx="7315200" cy="5780044"/>
          </a:xfrm>
          <a:prstGeom prst="rect">
            <a:avLst/>
          </a:prstGeom>
          <a:noFill/>
        </p:spPr>
        <p:txBody>
          <a:bodyPr wrap="square">
            <a:spAutoFit/>
          </a:bodyPr>
          <a:lstStyle/>
          <a:p>
            <a:pPr algn="l"/>
            <a:r>
              <a:rPr lang="en-US" sz="1680" i="1" dirty="0">
                <a:latin typeface="Arial" panose="020B0604020202020204" pitchFamily="34" charset="0"/>
              </a:rPr>
              <a:t>Il 7 maggio 2021, Colonial Pipeline, un sistema di oleodotti americano che ha origine a Houston, in Texas, e trasporta benzina e carburante per aerei principalmente negli Stati Uniti sudorientali, ha subito un attacco informatico di tipo ransomware che ha colpito le apparecchiature informatiche che gestiscono l'oleodotto. La Colonial Pipeline Company ha interrotto tutte le operazioni del gasdotto per contenere l'attacco. Sotto la supervisione dell'FBI, la società ha pagato la somma richiesta dal gruppo di hacker (75 bitcoin o 4,4 milioni di dollari) entro alcune ore; al ricevimento del riscatto, </a:t>
            </a:r>
            <a:r>
              <a:rPr lang="en-US" sz="1680" i="1" dirty="0" err="1">
                <a:latin typeface="Arial" panose="020B0604020202020204" pitchFamily="34" charset="0"/>
              </a:rPr>
              <a:t>DarkSide </a:t>
            </a:r>
            <a:r>
              <a:rPr lang="en-US" sz="1680" i="1" dirty="0">
                <a:latin typeface="Arial" panose="020B0604020202020204" pitchFamily="34" charset="0"/>
              </a:rPr>
              <a:t>ha fornito alla Colonial Pipeline Company uno strumento informatico </a:t>
            </a:r>
            <a:r>
              <a:rPr lang="en-US" sz="1680" i="1" dirty="0">
                <a:latin typeface="Arial" panose="020B0604020202020204" pitchFamily="34" charset="0"/>
              </a:rPr>
              <a:t>per ripristinare il sistema. Tuttavia, lo strumento aveva un tempo di elaborazione molto lungo per aiutare a ripristinare il sistema in tempo.</a:t>
            </a:r>
          </a:p>
          <a:p>
            <a:pPr algn="l"/>
            <a:r>
              <a:rPr lang="en-US" sz="1680" i="1" dirty="0">
                <a:latin typeface="Arial" panose="020B0604020202020204" pitchFamily="34" charset="0"/>
              </a:rPr>
              <a:t>La Federal Motor Carrier Safety Administration ha emesso una dichiarazione di emergenza regionale per 17 Stati e Washington D.C., per mantenere aperte le linee di rifornimento di carburante il 9 maggio. Si è trattato del più grande attacco informatico a un'infrastruttura petrolifera nella storia degli Stati Uniti. L'FBI e diverse fonti giornalistiche hanno identificato </a:t>
            </a:r>
            <a:r>
              <a:rPr lang="en-US" sz="1680" i="1" dirty="0">
                <a:latin typeface="Arial" panose="020B0604020202020204" pitchFamily="34" charset="0"/>
              </a:rPr>
              <a:t>come responsabile </a:t>
            </a:r>
            <a:r>
              <a:rPr lang="en-US" sz="1680" i="1" dirty="0">
                <a:latin typeface="Arial" panose="020B0604020202020204" pitchFamily="34" charset="0"/>
              </a:rPr>
              <a:t>il gruppo criminale di hacker </a:t>
            </a:r>
            <a:r>
              <a:rPr lang="en-US" sz="1680" i="1" dirty="0" err="1">
                <a:latin typeface="Arial" panose="020B0604020202020204" pitchFamily="34" charset="0"/>
                <a:hlinkClick r:id="rcId707745f9fc494ad5" tooltip="DarkSide (hacking group)">
                  <a:extLst>
                    <a:ext uri="{A12FA001-AC4F-418D-AE19-62706E023703}">
                      <ahyp:hlinkClr xmlns:ahyp="http://schemas.microsoft.com/office/drawing/2018/hyperlinkcolor" val="tx"/>
                    </a:ext>
                  </a:extLst>
                </a:hlinkClick>
              </a:rPr>
              <a:t>DarkSide</a:t>
            </a:r>
            <a:r>
              <a:rPr lang="en-US" sz="1680" i="1" dirty="0">
                <a:latin typeface="Arial" panose="020B0604020202020204" pitchFamily="34" charset="0"/>
              </a:rPr>
              <a:t>. Si ritiene che lo stesso gruppo abbia rubato 100 gigabyte di dati dai server dell'azienda il giorno prima dell'attacco malware.</a:t>
            </a:r>
          </a:p>
          <a:p>
            <a:pPr algn="l"/>
            <a:r>
              <a:rPr lang="en-US" sz="1680" i="1" dirty="0">
                <a:latin typeface="Arial" panose="020B0604020202020204" pitchFamily="34" charset="0"/>
              </a:rPr>
              <a:t>Il 7 giugno, il Dipartimento di Giustizia ha annunciato di aver recuperato 63,7 dei bitcoin (circa 2,3 milioni di dollari) provenienti dal pagamento del riscatto.</a:t>
            </a:r>
            <a:r>
              <a:rPr lang="en-US" sz="1680" i="1" baseline="30000" dirty="0">
                <a:latin typeface="Arial" panose="020B0604020202020204" pitchFamily="34" charset="0"/>
              </a:rPr>
              <a:t>[</a:t>
            </a:r>
            <a:endParaRPr lang="en-US" sz="1680" i="1" dirty="0">
              <a:latin typeface="Arial" panose="020B0604020202020204" pitchFamily="34" charset="0"/>
            </a:endParaRPr>
          </a:p>
          <a:p>
            <a:pPr algn="l"/>
            <a:r>
              <a:rPr lang="en-US" sz="1680" i="1" dirty="0">
                <a:solidFill>
                  <a:srgbClr val="FF0000"/>
                </a:solidFill>
                <a:latin typeface="Arial" panose="020B0604020202020204" pitchFamily="34" charset="0"/>
              </a:rPr>
              <a:t>Questo è stato uno dei primi attacchi informatici aziendali di alto profilo che è partito da una password personale violata di un dipendente, probabilmente trovata sul dark web, piuttosto che da un attacco diretto ai sistemi dell'azienda.</a:t>
            </a:r>
          </a:p>
        </p:txBody>
      </p:sp>
      <p:pic>
        <p:nvPicPr>
          <p:cNvPr id="1026" name="Picture 2">
            <a:extLst>
              <a:ext uri="{FF2B5EF4-FFF2-40B4-BE49-F238E27FC236}">
                <a16:creationId xmlns:a16="http://schemas.microsoft.com/office/drawing/2014/main" id="{7866332E-8E76-BA0D-344E-69A6792D59AB}"/>
              </a:ext>
            </a:extLst>
          </p:cNvPr>
          <p:cNvPicPr>
            <a:picLocks noChangeAspect="1" noChangeArrowheads="1"/>
          </p:cNvPicPr>
          <p:nvPr/>
        </p:nvPicPr>
        <p:blipFill>
          <a:blip r:embed="Racc1e6d74cc44591" cstate="screen">
            <a:extLst>
              <a:ext uri="{28A0092B-C50C-407E-A947-70E740481C1C}">
                <a14:useLocalDpi xmlns:a14="http://schemas.microsoft.com/office/drawing/2010/main"/>
              </a:ext>
            </a:extLst>
          </a:blip>
          <a:srcRect/>
          <a:stretch>
            <a:fillRect/>
          </a:stretch>
        </p:blipFill>
        <p:spPr bwMode="auto">
          <a:xfrm>
            <a:off x="519145" y="389359"/>
            <a:ext cx="4672290" cy="3504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825E65-1713-3969-02B1-8B0436DC6537}"/>
              </a:ext>
            </a:extLst>
          </p:cNvPr>
          <p:cNvPicPr>
            <a:picLocks noChangeAspect="1" noChangeArrowheads="1"/>
          </p:cNvPicPr>
          <p:nvPr/>
        </p:nvPicPr>
        <p:blipFill>
          <a:blip r:embed="Rfccaad8add8f4fbe" cstate="screen">
            <a:extLst>
              <a:ext uri="{28A0092B-C50C-407E-A947-70E740481C1C}">
                <a14:useLocalDpi xmlns:a14="http://schemas.microsoft.com/office/drawing/2010/main"/>
              </a:ext>
            </a:extLst>
          </a:blip>
          <a:srcRect/>
          <a:stretch>
            <a:fillRect/>
          </a:stretch>
        </p:blipFill>
        <p:spPr bwMode="auto">
          <a:xfrm>
            <a:off x="4311692" y="1274262"/>
            <a:ext cx="2627352" cy="35042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DarkSide Bitcoin Seizure Warrant June 7 2021 N.D. Ca.pdf">
            <a:extLst>
              <a:ext uri="{FF2B5EF4-FFF2-40B4-BE49-F238E27FC236}">
                <a16:creationId xmlns:a16="http://schemas.microsoft.com/office/drawing/2014/main" id="{F5A77D1D-7D9C-91F9-DACD-739EAA519719}"/>
              </a:ext>
            </a:extLst>
          </p:cNvPr>
          <p:cNvPicPr>
            <a:picLocks noChangeAspect="1" noChangeArrowheads="1"/>
          </p:cNvPicPr>
          <p:nvPr/>
        </p:nvPicPr>
        <p:blipFill>
          <a:blip r:embed="R80702db6eab74a8d">
            <a:extLst>
              <a:ext uri="{28A0092B-C50C-407E-A947-70E740481C1C}">
                <a14:useLocalDpi xmlns:a14="http://schemas.microsoft.com/office/drawing/2010/main"/>
              </a:ext>
            </a:extLst>
          </a:blip>
          <a:srcRect/>
          <a:stretch>
            <a:fillRect/>
          </a:stretch>
        </p:blipFill>
        <p:spPr bwMode="auto">
          <a:xfrm>
            <a:off x="952563" y="3386875"/>
            <a:ext cx="3519274" cy="4553012"/>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4AD741CB-255E-8403-9B86-11C6EACDC061}"/>
              </a:ext>
            </a:extLst>
          </p:cNvPr>
          <p:cNvSpPr>
            <a:spLocks noGrp="1"/>
          </p:cNvSpPr>
          <p:nvPr>
            <p:ph type="sldNum" idx="12"/>
          </p:nvPr>
        </p:nvSpPr>
        <p:spPr/>
        <p:txBody>
          <a:bodyPr/>
          <a:lstStyle/>
          <a:p>
            <a:fld id="{00000000-1234-1234-1234-123412341234}" type="slidenum">
              <a:rPr lang="en-GB"/>
              <a:t>11</a:t>
            </a:fld>
            <a:endParaRPr lang="en-GB"/>
          </a:p>
        </p:txBody>
      </p:sp>
      <p:sp>
        <p:nvSpPr>
          <p:cNvPr id="3" name="Footer Placeholder 4">
            <a:extLst>
              <a:ext uri="{FF2B5EF4-FFF2-40B4-BE49-F238E27FC236}">
                <a16:creationId xmlns:a16="http://schemas.microsoft.com/office/drawing/2014/main" id="{6F7B02A4-6FCA-9753-DF92-BF46F78D9BAC}"/>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3169025027"/>
      </p:ext>
    </p:extLst>
  </p:cSld>
  <p:clrMapOvr>
    <a:masterClrMapping/>
  </p:clrMapOvr>
</p:sld>
</file>

<file path=ppt/slides/slide1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0"/>
          <p:cNvPicPr preferRelativeResize="0"/>
          <p:nvPr/>
        </p:nvPicPr>
        <p:blipFill rotWithShape="1">
          <a:blip r:embed="R006d27e927604f2e" cstate="email">
            <a:alphaModFix/>
            <a:extLst>
              <a:ext uri="{28A0092B-C50C-407E-A947-70E740481C1C}">
                <a14:useLocalDpi xmlns:a14="http://schemas.microsoft.com/office/drawing/2010/main"/>
              </a:ext>
            </a:extLst>
          </a:blip>
          <a:srcRect/>
          <a:stretch/>
        </p:blipFill>
        <p:spPr>
          <a:xfrm>
            <a:off x="2383536" y="361155"/>
            <a:ext cx="10204704" cy="6916523"/>
          </a:xfrm>
          <a:prstGeom prst="rect">
            <a:avLst/>
          </a:prstGeom>
          <a:noFill/>
          <a:ln>
            <a:noFill/>
          </a:ln>
        </p:spPr>
      </p:pic>
    </p:spTree>
  </p:cSld>
  <p:clrMapOvr>
    <a:masterClrMapping/>
  </p:clrMapOvr>
</p:sld>
</file>

<file path=ppt/slides/slide13.xml><?xml version="1.0" encoding="utf-8"?>
<p:sld xmlns:a16="http://schemas.microsoft.com/office/drawing/2014/main" xmlns:a14="http://schemas.microsoft.com/office/drawing/2010/main" xmlns:c="http://schemas.openxmlformats.org/drawingml/2006/chart"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793C2D-8B9C-4A14-876D-F8BE33419F2F}"/>
              </a:ext>
            </a:extLst>
          </p:cNvPr>
          <p:cNvPicPr>
            <a:picLocks noChangeAspect="1"/>
          </p:cNvPicPr>
          <p:nvPr/>
        </p:nvPicPr>
        <p:blipFill>
          <a:blip r:embed="R9a0001b7468f4d68" cstate="screen">
            <a:extLst>
              <a:ext uri="{28A0092B-C50C-407E-A947-70E740481C1C}">
                <a14:useLocalDpi xmlns:a14="http://schemas.microsoft.com/office/drawing/2010/main"/>
              </a:ext>
            </a:extLst>
          </a:blip>
          <a:stretch>
            <a:fillRect/>
          </a:stretch>
        </p:blipFill>
        <p:spPr>
          <a:xfrm>
            <a:off x="654024" y="1413078"/>
            <a:ext cx="4860271" cy="5946266"/>
          </a:xfrm>
          <a:prstGeom prst="rect">
            <a:avLst/>
          </a:prstGeom>
        </p:spPr>
      </p:pic>
      <p:sp>
        <p:nvSpPr>
          <p:cNvPr id="7" name="Textfeld 6">
            <a:extLst>
              <a:ext uri="{FF2B5EF4-FFF2-40B4-BE49-F238E27FC236}">
                <a16:creationId xmlns:a16="http://schemas.microsoft.com/office/drawing/2014/main" id="{1EC057BF-E2B2-48E1-AA48-5A451E70FCD4}"/>
              </a:ext>
            </a:extLst>
          </p:cNvPr>
          <p:cNvSpPr txBox="1"/>
          <p:nvPr/>
        </p:nvSpPr>
        <p:spPr>
          <a:xfrm>
            <a:off x="7149983" y="7137745"/>
            <a:ext cx="1883208" cy="424732"/>
          </a:xfrm>
          <a:prstGeom prst="rect">
            <a:avLst/>
          </a:prstGeom>
          <a:noFill/>
        </p:spPr>
        <p:txBody>
          <a:bodyPr wrap="none" rtlCol="0">
            <a:spAutoFit/>
          </a:bodyPr>
          <a:lstStyle/>
          <a:p>
            <a:r>
              <a:rPr lang="de-DE" sz="2160" dirty="0"/>
              <a:t>(Verizon, 2021)</a:t>
            </a:r>
          </a:p>
        </p:txBody>
      </p:sp>
      <p:graphicFrame>
        <p:nvGraphicFramePr>
          <p:cNvPr id="11" name="Diagramm 10">
            <a:extLst>
              <a:ext uri="{FF2B5EF4-FFF2-40B4-BE49-F238E27FC236}">
                <a16:creationId xmlns:a16="http://schemas.microsoft.com/office/drawing/2014/main" id="{BA2BA95C-D037-4A89-8A67-1B98BD231A09}"/>
              </a:ext>
            </a:extLst>
          </p:cNvPr>
          <p:cNvGraphicFramePr/>
          <p:nvPr/>
        </p:nvGraphicFramePr>
        <p:xfrm>
          <a:off x="6426925" y="1064542"/>
          <a:ext cx="8045137" cy="5946268"/>
        </p:xfrm>
        <a:graphic>
          <a:graphicData uri="http://schemas.openxmlformats.org/drawingml/2006/chart">
            <c:chart xmlns:c="http://schemas.openxmlformats.org/drawingml/2006/chart" xmlns:r="http://schemas.openxmlformats.org/officeDocument/2006/relationships" r:id="R8fef03dcf92a48a3"/>
          </a:graphicData>
        </a:graphic>
      </p:graphicFrame>
      <p:sp>
        <p:nvSpPr>
          <p:cNvPr id="15" name="Textfeld 14">
            <a:extLst>
              <a:ext uri="{FF2B5EF4-FFF2-40B4-BE49-F238E27FC236}">
                <a16:creationId xmlns:a16="http://schemas.microsoft.com/office/drawing/2014/main" id="{D508051C-AD9C-471B-A7C0-5A34A4BC379B}"/>
              </a:ext>
            </a:extLst>
          </p:cNvPr>
          <p:cNvSpPr txBox="1"/>
          <p:nvPr/>
        </p:nvSpPr>
        <p:spPr>
          <a:xfrm>
            <a:off x="13138861" y="5814160"/>
            <a:ext cx="698269" cy="424732"/>
          </a:xfrm>
          <a:prstGeom prst="rect">
            <a:avLst/>
          </a:prstGeom>
          <a:solidFill>
            <a:schemeClr val="bg1"/>
          </a:solidFill>
        </p:spPr>
        <p:txBody>
          <a:bodyPr wrap="square" rtlCol="0">
            <a:spAutoFit/>
          </a:bodyPr>
          <a:lstStyle/>
          <a:p>
            <a:r>
              <a:rPr lang="de-DE" sz="2160" dirty="0"/>
              <a:t>&lt;3%</a:t>
            </a:r>
          </a:p>
        </p:txBody>
      </p:sp>
      <p:sp>
        <p:nvSpPr>
          <p:cNvPr id="2" name="Foliennummernplatzhalter 1">
            <a:extLst>
              <a:ext uri="{FF2B5EF4-FFF2-40B4-BE49-F238E27FC236}">
                <a16:creationId xmlns:a16="http://schemas.microsoft.com/office/drawing/2014/main" id="{7729BF75-4C61-CFBB-D662-16D6AB5B94E9}"/>
              </a:ext>
            </a:extLst>
          </p:cNvPr>
          <p:cNvSpPr>
            <a:spLocks noGrp="1"/>
          </p:cNvSpPr>
          <p:nvPr>
            <p:ph type="sldNum" sz="quarter" idx="12"/>
          </p:nvPr>
        </p:nvSpPr>
        <p:spPr/>
        <p:txBody>
          <a:bodyPr/>
          <a:lstStyle/>
          <a:p>
            <a:fld id="{79D199B6-069C-4494-B074-391AD1ED88E0}" type="slidenum">
              <a:rPr lang="de-DE"/>
              <a:t>13</a:t>
            </a:fld>
            <a:endParaRPr lang="de-DE"/>
          </a:p>
        </p:txBody>
      </p:sp>
    </p:spTree>
    <p:extLst>
      <p:ext uri="{BB962C8B-B14F-4D97-AF65-F5344CB8AC3E}">
        <p14:creationId xmlns:p14="http://schemas.microsoft.com/office/powerpoint/2010/main" val="1625986979"/>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hand on a keyboard&#10;&#10;Description automatically generated">
            <a:extLst>
              <a:ext uri="{FF2B5EF4-FFF2-40B4-BE49-F238E27FC236}">
                <a16:creationId xmlns:a16="http://schemas.microsoft.com/office/drawing/2014/main" id="{97C6E89B-6235-AC11-AD07-206BD67CF242}"/>
              </a:ext>
            </a:extLst>
          </p:cNvPr>
          <p:cNvPicPr>
            <a:picLocks noChangeAspect="1"/>
          </p:cNvPicPr>
          <p:nvPr/>
        </p:nvPicPr>
        <p:blipFill rotWithShape="1">
          <a:blip r:embed="R76a59232319d4b5a" cstate="screen">
            <a:extLst>
              <a:ext uri="{28A0092B-C50C-407E-A947-70E740481C1C}">
                <a14:useLocalDpi xmlns:a14="http://schemas.microsoft.com/office/drawing/2010/main"/>
              </a:ext>
            </a:extLst>
          </a:blip>
          <a:srcRect/>
          <a:stretch/>
        </p:blipFill>
        <p:spPr>
          <a:xfrm>
            <a:off x="25" y="12"/>
            <a:ext cx="7339859" cy="8229588"/>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4" name="Text Placeholder 3">
            <a:extLst>
              <a:ext uri="{FF2B5EF4-FFF2-40B4-BE49-F238E27FC236}">
                <a16:creationId xmlns:a16="http://schemas.microsoft.com/office/drawing/2014/main" id="{5A2176C4-92A6-41A1-BF4B-45AA388E9E83}"/>
              </a:ext>
            </a:extLst>
          </p:cNvPr>
          <p:cNvSpPr>
            <a:spLocks noGrp="1"/>
          </p:cNvSpPr>
          <p:nvPr>
            <p:ph type="body" idx="1"/>
          </p:nvPr>
        </p:nvSpPr>
        <p:spPr>
          <a:xfrm>
            <a:off x="7816546" y="2799957"/>
            <a:ext cx="5808012" cy="4612399"/>
          </a:xfrm>
        </p:spPr>
        <p:txBody>
          <a:bodyPr spcFirstLastPara="1" vert="horz" wrap="square" lIns="109728" tIns="54864" rIns="109728" bIns="54864" rtlCol="0" anchor="t" anchorCtr="0">
            <a:normAutofit lnSpcReduction="10000"/>
          </a:bodyPr>
          <a:lstStyle/>
          <a:p>
            <a:pPr marL="182875" indent="-274320">
              <a:spcAft>
                <a:spcPts val="960"/>
              </a:spcAft>
              <a:buFont typeface="Arial" panose="020B0604020202020204" pitchFamily="34" charset="0"/>
              <a:buChar char="•"/>
            </a:pPr>
            <a:r>
              <a:rPr lang="en-US" sz="2280" dirty="0"/>
              <a:t>Alzi la mano chi l'ha fatto: </a:t>
            </a:r>
          </a:p>
          <a:p>
            <a:pPr indent="-274320">
              <a:spcAft>
                <a:spcPts val="960"/>
              </a:spcAft>
              <a:buFont typeface="Arial" panose="020B0604020202020204" pitchFamily="34" charset="0"/>
              <a:buChar char="•"/>
            </a:pPr>
            <a:r>
              <a:rPr lang="en-US" sz="2280" dirty="0"/>
              <a:t>Cliccato su un link (da chiunque)</a:t>
            </a:r>
          </a:p>
          <a:p>
            <a:pPr indent="-274320">
              <a:spcAft>
                <a:spcPts val="960"/>
              </a:spcAft>
              <a:buFont typeface="Arial" panose="020B0604020202020204" pitchFamily="34" charset="0"/>
              <a:buChar char="•"/>
            </a:pPr>
            <a:r>
              <a:rPr lang="en-US" sz="2280" dirty="0"/>
              <a:t>Avere una passphrase complessa (?)</a:t>
            </a:r>
          </a:p>
          <a:p>
            <a:pPr indent="-274320">
              <a:spcAft>
                <a:spcPts val="960"/>
              </a:spcAft>
              <a:buFont typeface="Arial" panose="020B0604020202020204" pitchFamily="34" charset="0"/>
              <a:buChar char="•"/>
            </a:pPr>
            <a:r>
              <a:rPr lang="en-US" sz="2280" dirty="0"/>
              <a:t>Utilizzare la stessa password su siti/app diversi</a:t>
            </a:r>
          </a:p>
          <a:p>
            <a:pPr indent="-274320">
              <a:spcAft>
                <a:spcPts val="960"/>
              </a:spcAft>
              <a:buFont typeface="Arial" panose="020B0604020202020204" pitchFamily="34" charset="0"/>
              <a:buChar char="•"/>
            </a:pPr>
            <a:r>
              <a:rPr lang="en-US" sz="2280" dirty="0"/>
              <a:t>Non ha cambiato la password negli ultimi 30 giorni</a:t>
            </a:r>
          </a:p>
          <a:p>
            <a:pPr indent="-274320">
              <a:spcAft>
                <a:spcPts val="960"/>
              </a:spcAft>
              <a:buFont typeface="Arial" panose="020B0604020202020204" pitchFamily="34" charset="0"/>
              <a:buChar char="•"/>
            </a:pPr>
            <a:r>
              <a:rPr lang="en-US" sz="2280" dirty="0"/>
              <a:t>Dare il proprio telefono/pc a qualcun altro per usarlo</a:t>
            </a:r>
          </a:p>
          <a:p>
            <a:pPr indent="-274320">
              <a:spcAft>
                <a:spcPts val="960"/>
              </a:spcAft>
              <a:buFont typeface="Arial" panose="020B0604020202020204" pitchFamily="34" charset="0"/>
              <a:buChar char="•"/>
            </a:pPr>
            <a:r>
              <a:rPr lang="en-US" sz="2280" dirty="0"/>
              <a:t>Avere un semplice login al telefono/pc</a:t>
            </a:r>
          </a:p>
          <a:p>
            <a:pPr indent="-274320">
              <a:spcAft>
                <a:spcPts val="960"/>
              </a:spcAft>
              <a:buFont typeface="Arial" panose="020B0604020202020204" pitchFamily="34" charset="0"/>
              <a:buChar char="•"/>
            </a:pPr>
            <a:r>
              <a:rPr lang="en-US" sz="2280" dirty="0"/>
              <a:t>Non ha aggiornato il pc/telefono negli ultimi 7 giorni</a:t>
            </a:r>
          </a:p>
          <a:p>
            <a:pPr indent="-274320">
              <a:spcAft>
                <a:spcPts val="960"/>
              </a:spcAft>
              <a:buFont typeface="Arial" panose="020B0604020202020204" pitchFamily="34" charset="0"/>
              <a:buChar char="•"/>
            </a:pPr>
            <a:endParaRPr lang="en-US" sz="2280" dirty="0"/>
          </a:p>
          <a:p>
            <a:pPr indent="-274320">
              <a:spcAft>
                <a:spcPts val="960"/>
              </a:spcAft>
              <a:buFont typeface="Arial" panose="020B0604020202020204" pitchFamily="34" charset="0"/>
              <a:buChar char="•"/>
            </a:pPr>
            <a:endParaRPr lang="en-US" sz="2280" dirty="0"/>
          </a:p>
        </p:txBody>
      </p:sp>
      <p:sp>
        <p:nvSpPr>
          <p:cNvPr id="2" name="Footer Placeholder 4">
            <a:extLst>
              <a:ext uri="{FF2B5EF4-FFF2-40B4-BE49-F238E27FC236}">
                <a16:creationId xmlns:a16="http://schemas.microsoft.com/office/drawing/2014/main" id="{40F590C8-A080-502D-6844-3EE25A4C1B0B}"/>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37307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29"/>
          <p:cNvSpPr txBox="1"/>
          <p:nvPr/>
        </p:nvSpPr>
        <p:spPr>
          <a:xfrm>
            <a:off x="851215" y="2771945"/>
            <a:ext cx="4919807" cy="4034123"/>
          </a:xfrm>
          <a:prstGeom prst="rect">
            <a:avLst/>
          </a:prstGeom>
        </p:spPr>
        <p:txBody>
          <a:bodyPr spcFirstLastPara="1" vert="horz" lIns="146304" tIns="73152" rIns="146304" bIns="73152" rtlCol="0" anchor="ctr" anchorCtr="0">
            <a:normAutofit/>
          </a:bodyPr>
          <a:lstStyle/>
          <a:p>
            <a:pPr defTabSz="1042416">
              <a:lnSpc>
                <a:spcPct val="90000"/>
              </a:lnSpc>
              <a:spcAft>
                <a:spcPts val="912"/>
              </a:spcAft>
            </a:pPr>
            <a:r>
              <a:rPr lang="en-US" sz="2129">
                <a:sym typeface="Calibri"/>
              </a:rPr>
              <a:t>Per gentile concessione: Matthew Canham, Università della Florida Centrale</a:t>
            </a:r>
            <a:endParaRPr lang="en-US" sz="2240">
              <a:sym typeface="Calibri"/>
            </a:endParaRPr>
          </a:p>
        </p:txBody>
      </p:sp>
      <p:pic>
        <p:nvPicPr>
          <p:cNvPr id="157" name="Google Shape;157;p29"/>
          <p:cNvPicPr preferRelativeResize="0"/>
          <p:nvPr/>
        </p:nvPicPr>
        <p:blipFill rotWithShape="1">
          <a:blip r:embed="Rcc0d459e222a45f2" cstate="email">
            <a:extLst>
              <a:ext uri="{28A0092B-C50C-407E-A947-70E740481C1C}">
                <a14:useLocalDpi xmlns:a14="http://schemas.microsoft.com/office/drawing/2010/main"/>
              </a:ext>
            </a:extLst>
          </a:blip>
          <a:stretch/>
        </p:blipFill>
        <p:spPr>
          <a:xfrm>
            <a:off x="5647129" y="1579237"/>
            <a:ext cx="8211110" cy="4950434"/>
          </a:xfrm>
          <a:prstGeom prst="rect">
            <a:avLst/>
          </a:prstGeom>
          <a:noFill/>
        </p:spPr>
      </p:pic>
      <p:sp>
        <p:nvSpPr>
          <p:cNvPr id="2" name="TextBox 1">
            <a:extLst>
              <a:ext uri="{FF2B5EF4-FFF2-40B4-BE49-F238E27FC236}">
                <a16:creationId xmlns:a16="http://schemas.microsoft.com/office/drawing/2014/main" id="{353CF58C-781B-4509-95D4-6FFD09B9AF50}"/>
              </a:ext>
            </a:extLst>
          </p:cNvPr>
          <p:cNvSpPr txBox="1"/>
          <p:nvPr/>
        </p:nvSpPr>
        <p:spPr>
          <a:xfrm>
            <a:off x="772161" y="1423530"/>
            <a:ext cx="2339423" cy="1046312"/>
          </a:xfrm>
          <a:prstGeom prst="rect">
            <a:avLst/>
          </a:prstGeom>
          <a:noFill/>
        </p:spPr>
        <p:txBody>
          <a:bodyPr wrap="none" rtlCol="0">
            <a:spAutoFit/>
          </a:bodyPr>
          <a:lstStyle/>
          <a:p>
            <a:pPr defTabSz="1042416">
              <a:spcAft>
                <a:spcPts val="720"/>
              </a:spcAft>
            </a:pPr>
            <a:r>
              <a:rPr lang="en-US" sz="2736">
                <a:sym typeface="Calibri"/>
              </a:rPr>
              <a:t>Il mio Tutti i giorni!!!</a:t>
            </a:r>
          </a:p>
          <a:p>
            <a:pPr>
              <a:spcAft>
                <a:spcPts val="720"/>
              </a:spcAft>
            </a:pPr>
            <a:endParaRPr lang="nb-NO" sz="2880"/>
          </a:p>
        </p:txBody>
      </p:sp>
    </p:spTree>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CEE457-06D6-4958-83C4-A4CF4AA1E4D5}"/>
              </a:ext>
            </a:extLst>
          </p:cNvPr>
          <p:cNvSpPr>
            <a:spLocks noGrp="1"/>
          </p:cNvSpPr>
          <p:nvPr>
            <p:ph idx="1"/>
          </p:nvPr>
        </p:nvSpPr>
        <p:spPr/>
        <p:txBody>
          <a:bodyPr>
            <a:normAutofit/>
          </a:bodyPr>
          <a:lstStyle/>
          <a:p>
            <a:pPr marL="0" indent="0" algn="ctr">
              <a:buNone/>
            </a:pPr>
            <a:r>
              <a:rPr lang="de-DE" sz="4320" i="1" dirty="0"/>
              <a:t>"La conoscenza </a:t>
            </a:r>
            <a:r>
              <a:rPr lang="de-DE" sz="4320" i="1" dirty="0" err="1"/>
              <a:t>non ha mai </a:t>
            </a:r>
            <a:r>
              <a:rPr lang="de-DE" sz="4320" i="1" dirty="0"/>
              <a:t>impedito </a:t>
            </a:r>
          </a:p>
          <a:p>
            <a:pPr marL="0" indent="0" algn="ctr">
              <a:buNone/>
            </a:pPr>
            <a:r>
              <a:rPr lang="de-DE" sz="4320" i="1" dirty="0"/>
              <a:t>una </a:t>
            </a:r>
            <a:r>
              <a:rPr lang="de-DE" sz="4320" i="1" dirty="0" err="1"/>
              <a:t>singola </a:t>
            </a:r>
            <a:r>
              <a:rPr lang="de-DE" sz="4320" i="1" dirty="0" err="1"/>
              <a:t>violazione</a:t>
            </a:r>
            <a:r>
              <a:rPr lang="de-DE" sz="4320" i="1" dirty="0"/>
              <a:t>".</a:t>
            </a:r>
          </a:p>
          <a:p>
            <a:pPr marL="0" indent="0" algn="ctr">
              <a:buNone/>
            </a:pPr>
            <a:endParaRPr lang="de-DE" sz="2400" i="1" dirty="0"/>
          </a:p>
          <a:p>
            <a:pPr marL="0" indent="0" algn="ctr">
              <a:buNone/>
            </a:pPr>
            <a:r>
              <a:rPr lang="de-DE" sz="2400" i="1" dirty="0"/>
              <a:t>(Carpenter &amp; </a:t>
            </a:r>
            <a:r>
              <a:rPr lang="de-DE" sz="2400" i="1" dirty="0" err="1"/>
              <a:t>Roer</a:t>
            </a:r>
            <a:r>
              <a:rPr lang="de-DE" sz="2400" i="1" dirty="0"/>
              <a:t>, 2022)</a:t>
            </a:r>
          </a:p>
        </p:txBody>
      </p:sp>
      <p:sp>
        <p:nvSpPr>
          <p:cNvPr id="2" name="Foliennummernplatzhalter 1">
            <a:extLst>
              <a:ext uri="{FF2B5EF4-FFF2-40B4-BE49-F238E27FC236}">
                <a16:creationId xmlns:a16="http://schemas.microsoft.com/office/drawing/2014/main" id="{85EDD23B-2B73-DE95-65C2-AFDF89BCB128}"/>
              </a:ext>
            </a:extLst>
          </p:cNvPr>
          <p:cNvSpPr>
            <a:spLocks noGrp="1"/>
          </p:cNvSpPr>
          <p:nvPr>
            <p:ph type="sldNum" sz="quarter" idx="12"/>
          </p:nvPr>
        </p:nvSpPr>
        <p:spPr/>
        <p:txBody>
          <a:bodyPr/>
          <a:lstStyle/>
          <a:p>
            <a:fld id="{79D199B6-069C-4494-B074-391AD1ED88E0}" type="slidenum">
              <a:rPr lang="de-DE"/>
              <a:t>16</a:t>
            </a:fld>
            <a:endParaRPr lang="de-DE"/>
          </a:p>
        </p:txBody>
      </p:sp>
    </p:spTree>
    <p:extLst>
      <p:ext uri="{BB962C8B-B14F-4D97-AF65-F5344CB8AC3E}">
        <p14:creationId xmlns:p14="http://schemas.microsoft.com/office/powerpoint/2010/main" val="1098199725"/>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0A473-D278-05BD-E1F1-F51E67D75AD8}"/>
              </a:ext>
            </a:extLst>
          </p:cNvPr>
          <p:cNvSpPr>
            <a:spLocks noGrp="1"/>
          </p:cNvSpPr>
          <p:nvPr>
            <p:ph type="title"/>
          </p:nvPr>
        </p:nvSpPr>
        <p:spPr/>
        <p:txBody>
          <a:bodyPr/>
          <a:lstStyle/>
          <a:p>
            <a:endParaRPr lang="en-GB" dirty="0"/>
          </a:p>
        </p:txBody>
      </p:sp>
      <p:pic>
        <p:nvPicPr>
          <p:cNvPr id="9218" name="Picture 2" descr="System 1 and 2: Thinking fast? Slow down.">
            <a:extLst>
              <a:ext uri="{FF2B5EF4-FFF2-40B4-BE49-F238E27FC236}">
                <a16:creationId xmlns:a16="http://schemas.microsoft.com/office/drawing/2014/main" id="{91EA302E-DFC0-395E-DAE6-D225C86EBFF5}"/>
              </a:ext>
            </a:extLst>
          </p:cNvPr>
          <p:cNvPicPr>
            <a:picLocks noChangeAspect="1" noChangeArrowheads="1"/>
          </p:cNvPicPr>
          <p:nvPr/>
        </p:nvPicPr>
        <p:blipFill>
          <a:blip r:embed="Re8b75be125534159">
            <a:extLst>
              <a:ext uri="{28A0092B-C50C-407E-A947-70E740481C1C}">
                <a14:useLocalDpi xmlns:a14="http://schemas.microsoft.com/office/drawing/2010/main"/>
              </a:ext>
            </a:extLst>
          </a:blip>
          <a:srcRect/>
          <a:stretch>
            <a:fillRect/>
          </a:stretch>
        </p:blipFill>
        <p:spPr bwMode="auto">
          <a:xfrm>
            <a:off x="529046" y="1064272"/>
            <a:ext cx="8467181" cy="58329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D64141-927F-CC43-7FC0-C0107F36DAF8}"/>
              </a:ext>
            </a:extLst>
          </p:cNvPr>
          <p:cNvPicPr>
            <a:picLocks noChangeAspect="1"/>
          </p:cNvPicPr>
          <p:nvPr/>
        </p:nvPicPr>
        <p:blipFill>
          <a:blip r:embed="R1fc34882c81348d1" cstate="email">
            <a:extLst>
              <a:ext uri="{28A0092B-C50C-407E-A947-70E740481C1C}">
                <a14:useLocalDpi xmlns:a14="http://schemas.microsoft.com/office/drawing/2010/main"/>
              </a:ext>
            </a:extLst>
          </a:blip>
          <a:stretch>
            <a:fillRect/>
          </a:stretch>
        </p:blipFill>
        <p:spPr>
          <a:xfrm>
            <a:off x="9063759" y="2184763"/>
            <a:ext cx="5340834" cy="416585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42342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5" name="Google Shape;275;p46"/>
          <p:cNvPicPr preferRelativeResize="0"/>
          <p:nvPr/>
        </p:nvPicPr>
        <p:blipFill rotWithShape="1">
          <a:blip r:embed="R02de296e8c0946f8" cstate="email">
            <a:alphaModFix amt="35000"/>
            <a:extLst>
              <a:ext uri="{28A0092B-C50C-407E-A947-70E740481C1C}">
                <a14:useLocalDpi xmlns:a14="http://schemas.microsoft.com/office/drawing/2010/main"/>
              </a:ext>
            </a:extLst>
          </a:blip>
          <a:srcRect/>
          <a:stretch/>
        </p:blipFill>
        <p:spPr>
          <a:xfrm>
            <a:off x="33" y="2"/>
            <a:ext cx="14630368" cy="8229599"/>
          </a:xfrm>
          <a:prstGeom prst="rect">
            <a:avLst/>
          </a:prstGeom>
        </p:spPr>
      </p:pic>
      <p:sp>
        <p:nvSpPr>
          <p:cNvPr id="273" name="Google Shape;273;p46"/>
          <p:cNvSpPr txBox="1">
            <a:spLocks noGrp="1"/>
          </p:cNvSpPr>
          <p:nvPr>
            <p:ph type="title"/>
          </p:nvPr>
        </p:nvSpPr>
        <p:spPr>
          <a:xfrm>
            <a:off x="824200" y="709613"/>
            <a:ext cx="3840480" cy="6702743"/>
          </a:xfrm>
          <a:prstGeom prst="rect">
            <a:avLst/>
          </a:prstGeom>
        </p:spPr>
        <p:txBody>
          <a:bodyPr spcFirstLastPara="1" vert="horz" wrap="square" lIns="109720" tIns="54840" rIns="109720" bIns="54840" rtlCol="0" anchor="ctr" anchorCtr="0">
            <a:normAutofit/>
          </a:bodyPr>
          <a:lstStyle/>
          <a:p>
            <a:pPr>
              <a:spcBef>
                <a:spcPts val="0"/>
              </a:spcBef>
            </a:pPr>
            <a:r>
              <a:rPr lang="en-US" dirty="0"/>
              <a:t>4 Cavalieri della cognizione sociale </a:t>
            </a:r>
            <a:r>
              <a:rPr lang="en-US" sz="3360" dirty="0"/>
              <a:t>(</a:t>
            </a:r>
            <a:r>
              <a:rPr lang="en-US" sz="3360" dirty="0" err="1"/>
              <a:t>Bargh</a:t>
            </a:r>
            <a:r>
              <a:rPr lang="en-US" sz="3360" dirty="0"/>
              <a:t>, 2000)</a:t>
            </a:r>
            <a:endParaRPr lang="en-US" dirty="0"/>
          </a:p>
        </p:txBody>
      </p:sp>
      <p:sp>
        <p:nvSpPr>
          <p:cNvPr id="274" name="Google Shape;274;p46"/>
          <p:cNvSpPr txBox="1">
            <a:spLocks noGrp="1"/>
          </p:cNvSpPr>
          <p:nvPr>
            <p:ph idx="1"/>
          </p:nvPr>
        </p:nvSpPr>
        <p:spPr>
          <a:xfrm>
            <a:off x="5336770" y="709613"/>
            <a:ext cx="8287789" cy="6702743"/>
          </a:xfrm>
          <a:prstGeom prst="rect">
            <a:avLst/>
          </a:prstGeom>
        </p:spPr>
        <p:txBody>
          <a:bodyPr spcFirstLastPara="1" vert="horz" lIns="109720" tIns="54840" rIns="109720" bIns="54840" rtlCol="0" anchor="ctr" anchorCtr="0">
            <a:normAutofit/>
          </a:bodyPr>
          <a:lstStyle/>
          <a:p>
            <a:pPr marL="731502" indent="-507988">
              <a:spcBef>
                <a:spcPts val="1280"/>
              </a:spcBef>
              <a:buSzPts val="1400"/>
              <a:buChar char="●"/>
            </a:pPr>
            <a:r>
              <a:rPr lang="en-US" dirty="0"/>
              <a:t>Ricercatori ingenui</a:t>
            </a:r>
          </a:p>
          <a:p>
            <a:pPr marL="1463004" lvl="1" indent="-507988">
              <a:buSzPts val="1400"/>
              <a:buChar char="○"/>
            </a:pPr>
            <a:r>
              <a:rPr lang="en-US" dirty="0"/>
              <a:t>Utilizzare approcci razionali e scientifici, analisi causa-effetto per comprendere l'ambiente.</a:t>
            </a:r>
          </a:p>
          <a:p>
            <a:pPr marL="731502" indent="-507988">
              <a:buSzPts val="1400"/>
              <a:buChar char="●"/>
            </a:pPr>
            <a:r>
              <a:rPr lang="en-US" dirty="0"/>
              <a:t>Misuratori cognitivi</a:t>
            </a:r>
          </a:p>
          <a:p>
            <a:pPr marL="1463004" lvl="1" indent="-507988">
              <a:buSzPts val="1400"/>
              <a:buChar char="○"/>
            </a:pPr>
            <a:r>
              <a:rPr lang="en-US" dirty="0"/>
              <a:t>Usare il meno possibile per ottenere il miglior risultato</a:t>
            </a:r>
          </a:p>
          <a:p>
            <a:pPr marL="731502" indent="-507988">
              <a:buSzPts val="1400"/>
              <a:buChar char="●"/>
            </a:pPr>
            <a:r>
              <a:rPr lang="en-US" dirty="0"/>
              <a:t>Coerenza cognitiva</a:t>
            </a:r>
          </a:p>
          <a:p>
            <a:pPr marL="1463004" lvl="1" indent="-507988">
              <a:buSzPts val="1400"/>
              <a:buChar char="○"/>
            </a:pPr>
            <a:r>
              <a:rPr lang="en-US" dirty="0"/>
              <a:t>Ci piace ciò che è d'accordo con noi</a:t>
            </a:r>
          </a:p>
          <a:p>
            <a:pPr marL="731502" indent="-507988">
              <a:buSzPts val="1400"/>
              <a:buChar char="●"/>
            </a:pPr>
            <a:r>
              <a:rPr lang="en-US" dirty="0"/>
              <a:t>Tattici motivati</a:t>
            </a:r>
          </a:p>
          <a:p>
            <a:pPr marL="1463004" lvl="1" indent="-507988">
              <a:buSzPts val="1400"/>
              <a:buChar char="○"/>
            </a:pPr>
            <a:r>
              <a:rPr lang="en-US" dirty="0"/>
              <a:t>Diverse strategie disponibili, e noi scegliamo in base agli obiettivi, ai bisogni o ad altre motivazioni.</a:t>
            </a:r>
          </a:p>
        </p:txBody>
      </p:sp>
      <p:sp>
        <p:nvSpPr>
          <p:cNvPr id="2" name="Footer Placeholder 4">
            <a:extLst>
              <a:ext uri="{FF2B5EF4-FFF2-40B4-BE49-F238E27FC236}">
                <a16:creationId xmlns:a16="http://schemas.microsoft.com/office/drawing/2014/main" id="{1DB1A77B-D216-FE5F-6459-1270739707B5}"/>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build="p"/>
    </p:bldLst>
  </p:timing>
</p:sld>
</file>

<file path=ppt/slides/slide1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1496189" y="772161"/>
            <a:ext cx="5727570" cy="2160631"/>
          </a:xfrm>
          <a:prstGeom prst="rect">
            <a:avLst/>
          </a:prstGeom>
        </p:spPr>
        <p:txBody>
          <a:bodyPr spcFirstLastPara="1" vert="horz" lIns="109720" tIns="54840" rIns="109720" bIns="54840" rtlCol="0" anchor="ctr" anchorCtr="0">
            <a:normAutofit/>
          </a:bodyPr>
          <a:lstStyle/>
          <a:p>
            <a:pPr>
              <a:spcBef>
                <a:spcPts val="0"/>
              </a:spcBef>
            </a:pPr>
            <a:r>
              <a:rPr lang="en-GB" dirty="0"/>
              <a:t>Processo decisionale intuitivo</a:t>
            </a:r>
          </a:p>
        </p:txBody>
      </p:sp>
      <p:sp>
        <p:nvSpPr>
          <p:cNvPr id="244" name="Google Shape;244;p42"/>
          <p:cNvSpPr txBox="1">
            <a:spLocks noGrp="1"/>
          </p:cNvSpPr>
          <p:nvPr>
            <p:ph idx="1"/>
          </p:nvPr>
        </p:nvSpPr>
        <p:spPr>
          <a:xfrm>
            <a:off x="1496189" y="3148058"/>
            <a:ext cx="5727569" cy="4264297"/>
          </a:xfrm>
          <a:prstGeom prst="rect">
            <a:avLst/>
          </a:prstGeom>
        </p:spPr>
        <p:txBody>
          <a:bodyPr spcFirstLastPara="1" vert="horz" lIns="109720" tIns="54840" rIns="109720" bIns="54840" rtlCol="0" anchor="ctr" anchorCtr="0">
            <a:normAutofit lnSpcReduction="10000"/>
          </a:bodyPr>
          <a:lstStyle/>
          <a:p>
            <a:pPr marL="731502" indent="-528307">
              <a:spcAft>
                <a:spcPts val="960"/>
              </a:spcAft>
              <a:buSzPts val="1600"/>
            </a:pPr>
            <a:r>
              <a:rPr lang="en-US" sz="2280" dirty="0"/>
              <a:t>Decisioni rapide ("quick &amp; dirty") o tendenza a decisioni innescate da spunti familiari.</a:t>
            </a:r>
          </a:p>
          <a:p>
            <a:pPr marL="731502" indent="-528307">
              <a:spcAft>
                <a:spcPts val="960"/>
              </a:spcAft>
              <a:buSzPts val="1600"/>
            </a:pPr>
            <a:r>
              <a:rPr lang="en-US" sz="2280" dirty="0"/>
              <a:t>Inconscio.</a:t>
            </a:r>
          </a:p>
          <a:p>
            <a:pPr marL="731502" indent="-528307">
              <a:spcAft>
                <a:spcPts val="960"/>
              </a:spcAft>
              <a:buSzPts val="1600"/>
            </a:pPr>
            <a:r>
              <a:rPr lang="en-US" sz="2280" dirty="0"/>
              <a:t>Per lo più benefico (processo evolutivo).</a:t>
            </a:r>
          </a:p>
          <a:p>
            <a:pPr marL="731502" indent="-528307">
              <a:spcAft>
                <a:spcPts val="960"/>
              </a:spcAft>
              <a:buSzPts val="1600"/>
            </a:pPr>
            <a:r>
              <a:rPr lang="en-US" sz="2280" dirty="0"/>
              <a:t>Coinvolge soprattutto le strutture cerebrali sottocorticali e quelle coinvolte nella percezione del corpo interno ("interocezione")</a:t>
            </a:r>
          </a:p>
          <a:p>
            <a:pPr marL="731502" indent="-528307">
              <a:spcAft>
                <a:spcPts val="960"/>
              </a:spcAft>
              <a:buSzPts val="1600"/>
            </a:pPr>
            <a:r>
              <a:rPr lang="en-US" sz="2280" b="1" dirty="0"/>
              <a:t>Può essere sfruttato</a:t>
            </a:r>
          </a:p>
          <a:p>
            <a:pPr marL="731502" indent="-528307">
              <a:spcAft>
                <a:spcPts val="960"/>
              </a:spcAft>
              <a:buSzPts val="1600"/>
            </a:pPr>
            <a:r>
              <a:rPr lang="en-US" sz="2280" dirty="0"/>
              <a:t>"Sensazione di pancia"</a:t>
            </a:r>
          </a:p>
        </p:txBody>
      </p:sp>
      <p:pic>
        <p:nvPicPr>
          <p:cNvPr id="245" name="Google Shape;245;p42" descr="A screenshot of a game&#10;&#10;Description automatically generated"/>
          <p:cNvPicPr preferRelativeResize="0"/>
          <p:nvPr/>
        </p:nvPicPr>
        <p:blipFill rotWithShape="1">
          <a:blip r:embed="R399b59cf4c2f4a3e" cstate="email">
            <a:extLst>
              <a:ext uri="{28A0092B-C50C-407E-A947-70E740481C1C}">
                <a14:useLocalDpi xmlns:a14="http://schemas.microsoft.com/office/drawing/2010/main"/>
              </a:ext>
            </a:extLst>
          </a:blip>
          <a:stretch/>
        </p:blipFill>
        <p:spPr>
          <a:xfrm>
            <a:off x="9240253" y="981641"/>
            <a:ext cx="4617986" cy="2635046"/>
          </a:xfrm>
          <a:prstGeom prst="rect">
            <a:avLst/>
          </a:prstGeom>
          <a:noFill/>
        </p:spPr>
      </p:pic>
      <p:pic>
        <p:nvPicPr>
          <p:cNvPr id="246" name="Google Shape;246;p42" descr="A graph showing the bad deck and good deck&#10;&#10;Description automatically generated"/>
          <p:cNvPicPr preferRelativeResize="0"/>
          <p:nvPr/>
        </p:nvPicPr>
        <p:blipFill rotWithShape="1">
          <a:blip r:embed="Rbe1f49ae0cbc4a81" cstate="screen">
            <a:extLst>
              <a:ext uri="{28A0092B-C50C-407E-A947-70E740481C1C}">
                <a14:useLocalDpi xmlns:a14="http://schemas.microsoft.com/office/drawing/2010/main"/>
              </a:ext>
            </a:extLst>
          </a:blip>
          <a:srcRect b="-2"/>
          <a:stretch/>
        </p:blipFill>
        <p:spPr>
          <a:xfrm>
            <a:off x="9240253" y="4618099"/>
            <a:ext cx="4617986" cy="26446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5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5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500"/>
                                        <p:tgtEl>
                                          <p:spTgt spid="2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
                                            <p:txEl>
                                              <p:pRg st="3" end="3"/>
                                            </p:txEl>
                                          </p:spTgt>
                                        </p:tgtEl>
                                        <p:attrNameLst>
                                          <p:attrName>style.visibility</p:attrName>
                                        </p:attrNameLst>
                                      </p:cBhvr>
                                      <p:to>
                                        <p:strVal val="visible"/>
                                      </p:to>
                                    </p:set>
                                    <p:animEffect transition="in" filter="fade">
                                      <p:cBhvr>
                                        <p:cTn id="22" dur="500"/>
                                        <p:tgtEl>
                                          <p:spTgt spid="2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xEl>
                                              <p:pRg st="4" end="4"/>
                                            </p:txEl>
                                          </p:spTgt>
                                        </p:tgtEl>
                                        <p:attrNameLst>
                                          <p:attrName>style.visibility</p:attrName>
                                        </p:attrNameLst>
                                      </p:cBhvr>
                                      <p:to>
                                        <p:strVal val="visible"/>
                                      </p:to>
                                    </p:set>
                                    <p:animEffect transition="in" filter="fade">
                                      <p:cBhvr>
                                        <p:cTn id="27" dur="500"/>
                                        <p:tgtEl>
                                          <p:spTgt spid="2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4">
                                            <p:txEl>
                                              <p:pRg st="5" end="5"/>
                                            </p:txEl>
                                          </p:spTgt>
                                        </p:tgtEl>
                                        <p:attrNameLst>
                                          <p:attrName>style.visibility</p:attrName>
                                        </p:attrNameLst>
                                      </p:cBhvr>
                                      <p:to>
                                        <p:strVal val="visible"/>
                                      </p:to>
                                    </p:set>
                                    <p:animEffect transition="in" filter="fade">
                                      <p:cBhvr>
                                        <p:cTn id="32" dur="500"/>
                                        <p:tgtEl>
                                          <p:spTgt spid="2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build="p"/>
    </p:bldLst>
  </p:timing>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Riconoscimento</a:t>
            </a:r>
          </a:p>
        </p:txBody>
      </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87018c4a01f44376" cstate="email">
            <a:extLst>
              <a:ext uri="{28A0092B-C50C-407E-A947-70E740481C1C}">
                <a14:useLocalDpi xmlns:a14="http://schemas.microsoft.com/office/drawing/2010/main"/>
              </a:ext>
            </a:extLst>
          </a:blip>
          <a:srcRect/>
          <a:stretch>
            <a:fillRect/>
          </a:stretch>
        </p:blipFill>
        <p:spPr/>
      </p:pic>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Co-finanziato dall'Unione Europea. I punti di vista e le opinioni espresse sono tuttavia esclusivamente quelli dell'autore o degli autori e non riflettono necessariamente quelli dell'Unione Europea o di HADEA. Né l'Unione Europea né l'autorità che ha concesso il finanziamento possono essere ritenute responsabili.</a:t>
            </a:r>
          </a:p>
          <a:p>
            <a:pPr algn="just"/>
            <a:r>
              <a:rPr lang="en-GB" sz="2400" b="0" i="0" dirty="0">
                <a:effectLst/>
              </a:rPr>
              <a:t>Accordo di progetto n.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0fc78856e7d04c4b"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e4c83ba240fe423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952395" y="464316"/>
            <a:ext cx="12079346" cy="1558138"/>
          </a:xfrm>
          <a:prstGeom prst="rect">
            <a:avLst/>
          </a:prstGeom>
        </p:spPr>
        <p:txBody>
          <a:bodyPr spcFirstLastPara="1" vert="horz" lIns="109720" tIns="54840" rIns="109720" bIns="54840" rtlCol="0" anchor="b" anchorCtr="0">
            <a:normAutofit/>
          </a:bodyPr>
          <a:lstStyle/>
          <a:p>
            <a:pPr>
              <a:spcBef>
                <a:spcPts val="0"/>
              </a:spcBef>
            </a:pPr>
            <a:r>
              <a:rPr lang="en-GB" sz="5760"/>
              <a:t>Atteggiamenti e convinzioni</a:t>
            </a:r>
            <a:endParaRPr lang="nb-NO" sz="5760"/>
          </a:p>
        </p:txBody>
      </p:sp>
      <p:sp>
        <p:nvSpPr>
          <p:cNvPr id="281" name="Google Shape;281;p47"/>
          <p:cNvSpPr txBox="1">
            <a:spLocks noGrp="1"/>
          </p:cNvSpPr>
          <p:nvPr>
            <p:ph idx="1"/>
          </p:nvPr>
        </p:nvSpPr>
        <p:spPr>
          <a:xfrm>
            <a:off x="952393" y="3119411"/>
            <a:ext cx="5437078" cy="4367340"/>
          </a:xfrm>
          <a:prstGeom prst="rect">
            <a:avLst/>
          </a:prstGeom>
        </p:spPr>
        <p:txBody>
          <a:bodyPr spcFirstLastPara="1" vert="horz" lIns="109720" tIns="54840" rIns="109720" bIns="54840" rtlCol="0" anchor="ctr" anchorCtr="0">
            <a:normAutofit lnSpcReduction="10000"/>
          </a:bodyPr>
          <a:lstStyle/>
          <a:p>
            <a:pPr marL="0" indent="0">
              <a:spcBef>
                <a:spcPts val="1280"/>
              </a:spcBef>
              <a:buNone/>
            </a:pPr>
            <a:r>
              <a:rPr lang="en-GB" sz="2400"/>
              <a:t>Formazione</a:t>
            </a:r>
            <a:endParaRPr lang="nb-NO" sz="2400"/>
          </a:p>
          <a:p>
            <a:pPr marL="0" indent="0">
              <a:spcBef>
                <a:spcPts val="1280"/>
              </a:spcBef>
              <a:buNone/>
            </a:pPr>
            <a:r>
              <a:rPr lang="en-GB" sz="2400"/>
              <a:t>Componenti cognitive e affettive</a:t>
            </a:r>
            <a:endParaRPr lang="nb-NO" sz="2400"/>
          </a:p>
          <a:p>
            <a:pPr marL="0" indent="0">
              <a:spcBef>
                <a:spcPts val="1280"/>
              </a:spcBef>
              <a:buNone/>
            </a:pPr>
            <a:r>
              <a:rPr lang="en-GB" sz="2400"/>
              <a:t>Primato Effetti di recenza</a:t>
            </a:r>
            <a:endParaRPr lang="nb-NO" sz="2400"/>
          </a:p>
          <a:p>
            <a:pPr marL="0" indent="0">
              <a:spcBef>
                <a:spcPts val="1280"/>
              </a:spcBef>
              <a:buNone/>
            </a:pPr>
            <a:r>
              <a:rPr lang="en-GB" sz="2400"/>
              <a:t>Esposizione</a:t>
            </a:r>
            <a:endParaRPr lang="nb-NO" sz="2400"/>
          </a:p>
          <a:p>
            <a:pPr marL="731502" indent="-507988">
              <a:spcBef>
                <a:spcPts val="1280"/>
              </a:spcBef>
              <a:buSzPts val="1400"/>
              <a:buChar char="●"/>
            </a:pPr>
            <a:r>
              <a:rPr lang="en-GB" sz="2400"/>
              <a:t>Effetto di mera esposizione</a:t>
            </a:r>
            <a:endParaRPr lang="nb-NO" sz="2400"/>
          </a:p>
          <a:p>
            <a:pPr marL="1463004" indent="-507988">
              <a:buSzPts val="1400"/>
              <a:buChar char="●"/>
            </a:pPr>
            <a:r>
              <a:rPr lang="en-GB" sz="2400"/>
              <a:t>Ci piace ciò che vediamo di più</a:t>
            </a:r>
            <a:endParaRPr lang="nb-NO" sz="2400"/>
          </a:p>
          <a:p>
            <a:pPr marL="1463004" indent="-507988">
              <a:buSzPts val="1400"/>
              <a:buChar char="●"/>
            </a:pPr>
            <a:r>
              <a:rPr lang="en-GB" sz="2400"/>
              <a:t>Notizie false</a:t>
            </a:r>
            <a:endParaRPr lang="nb-NO" sz="2400"/>
          </a:p>
          <a:p>
            <a:pPr marL="0" indent="0">
              <a:spcBef>
                <a:spcPts val="1280"/>
              </a:spcBef>
              <a:buNone/>
            </a:pPr>
            <a:endParaRPr lang="nb-NO" sz="2400"/>
          </a:p>
        </p:txBody>
      </p:sp>
      <p:pic>
        <p:nvPicPr>
          <p:cNvPr id="282" name="Google Shape;282;p47"/>
          <p:cNvPicPr preferRelativeResize="0"/>
          <p:nvPr/>
        </p:nvPicPr>
        <p:blipFill>
          <a:blip r:embed="R9b8faa6ae06c4ad1"/>
          <a:stretch>
            <a:fillRect/>
          </a:stretch>
        </p:blipFill>
        <p:spPr>
          <a:xfrm>
            <a:off x="7093839" y="3355553"/>
            <a:ext cx="6180332" cy="3708199"/>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build="p"/>
    </p:bldLst>
  </p:timing>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B0E2-4E6C-52DD-B19F-534425391402}"/>
              </a:ext>
            </a:extLst>
          </p:cNvPr>
          <p:cNvSpPr>
            <a:spLocks noGrp="1"/>
          </p:cNvSpPr>
          <p:nvPr>
            <p:ph type="title"/>
          </p:nvPr>
        </p:nvSpPr>
        <p:spPr/>
        <p:txBody>
          <a:bodyPr/>
          <a:lstStyle/>
          <a:p>
            <a:endParaRPr lang="en-GB"/>
          </a:p>
        </p:txBody>
      </p:sp>
      <p:pic>
        <p:nvPicPr>
          <p:cNvPr id="5" name="Content Placeholder 4" descr="A diagram of a brain&#10;&#10;Description automatically generated">
            <a:extLst>
              <a:ext uri="{FF2B5EF4-FFF2-40B4-BE49-F238E27FC236}">
                <a16:creationId xmlns:a16="http://schemas.microsoft.com/office/drawing/2014/main" id="{878767ED-2421-52A1-008C-9E521791171D}"/>
              </a:ext>
            </a:extLst>
          </p:cNvPr>
          <p:cNvPicPr>
            <a:picLocks noGrp="1" noChangeAspect="1"/>
          </p:cNvPicPr>
          <p:nvPr>
            <p:ph idx="1"/>
          </p:nvPr>
        </p:nvPicPr>
        <p:blipFill>
          <a:blip r:embed="Rd33cf9a1aa8a4c5f" cstate="screen">
            <a:extLst>
              <a:ext uri="{28A0092B-C50C-407E-A947-70E740481C1C}">
                <a14:useLocalDpi xmlns:a14="http://schemas.microsoft.com/office/drawing/2010/main"/>
              </a:ext>
            </a:extLst>
          </a:blip>
          <a:stretch>
            <a:fillRect/>
          </a:stretch>
        </p:blipFill>
        <p:spPr>
          <a:xfrm>
            <a:off x="1152700" y="-124684"/>
            <a:ext cx="10573788" cy="8452571"/>
          </a:xfrm>
        </p:spPr>
      </p:pic>
    </p:spTree>
    <p:extLst>
      <p:ext uri="{BB962C8B-B14F-4D97-AF65-F5344CB8AC3E}">
        <p14:creationId xmlns:p14="http://schemas.microsoft.com/office/powerpoint/2010/main" val="377780633"/>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3FB2-D3E4-8088-40D6-2E1351AF32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669AF1-FDD1-2DE2-1BDE-42CC821B4D5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9FAC6EA-6CD6-BAD6-831D-3A7B0FDD4976}"/>
              </a:ext>
            </a:extLst>
          </p:cNvPr>
          <p:cNvPicPr>
            <a:picLocks noChangeAspect="1"/>
          </p:cNvPicPr>
          <p:nvPr/>
        </p:nvPicPr>
        <p:blipFill>
          <a:blip r:embed="R0f4439c243424690"/>
          <a:stretch>
            <a:fillRect/>
          </a:stretch>
        </p:blipFill>
        <p:spPr>
          <a:xfrm>
            <a:off x="1" y="0"/>
            <a:ext cx="8555310" cy="8229600"/>
          </a:xfrm>
          <a:prstGeom prst="rect">
            <a:avLst/>
          </a:prstGeom>
        </p:spPr>
      </p:pic>
      <p:pic>
        <p:nvPicPr>
          <p:cNvPr id="7" name="Picture 6">
            <a:extLst>
              <a:ext uri="{FF2B5EF4-FFF2-40B4-BE49-F238E27FC236}">
                <a16:creationId xmlns:a16="http://schemas.microsoft.com/office/drawing/2014/main" id="{74C779DC-DFF8-4A1F-1D25-B26FAF482146}"/>
              </a:ext>
            </a:extLst>
          </p:cNvPr>
          <p:cNvPicPr>
            <a:picLocks noChangeAspect="1"/>
          </p:cNvPicPr>
          <p:nvPr/>
        </p:nvPicPr>
        <p:blipFill>
          <a:blip r:embed="Rde2cf43841824c3a"/>
          <a:stretch>
            <a:fillRect/>
          </a:stretch>
        </p:blipFill>
        <p:spPr>
          <a:xfrm>
            <a:off x="1179390" y="0"/>
            <a:ext cx="12271621" cy="8229600"/>
          </a:xfrm>
          <a:prstGeom prst="rect">
            <a:avLst/>
          </a:prstGeom>
        </p:spPr>
      </p:pic>
      <p:pic>
        <p:nvPicPr>
          <p:cNvPr id="9" name="Picture 8">
            <a:extLst>
              <a:ext uri="{FF2B5EF4-FFF2-40B4-BE49-F238E27FC236}">
                <a16:creationId xmlns:a16="http://schemas.microsoft.com/office/drawing/2014/main" id="{E8699CA7-F50C-6FB9-8508-95ACBDAA7E19}"/>
              </a:ext>
            </a:extLst>
          </p:cNvPr>
          <p:cNvPicPr>
            <a:picLocks noChangeAspect="1"/>
          </p:cNvPicPr>
          <p:nvPr/>
        </p:nvPicPr>
        <p:blipFill>
          <a:blip r:embed="R294ffa586ca14798"/>
          <a:stretch>
            <a:fillRect/>
          </a:stretch>
        </p:blipFill>
        <p:spPr>
          <a:xfrm>
            <a:off x="493092" y="0"/>
            <a:ext cx="11414275" cy="7946968"/>
          </a:xfrm>
          <a:prstGeom prst="rect">
            <a:avLst/>
          </a:prstGeom>
        </p:spPr>
      </p:pic>
      <p:pic>
        <p:nvPicPr>
          <p:cNvPr id="11" name="Picture 10">
            <a:extLst>
              <a:ext uri="{FF2B5EF4-FFF2-40B4-BE49-F238E27FC236}">
                <a16:creationId xmlns:a16="http://schemas.microsoft.com/office/drawing/2014/main" id="{A88DA0BF-CE57-A291-FAE3-35CECF0A9B2C}"/>
              </a:ext>
            </a:extLst>
          </p:cNvPr>
          <p:cNvPicPr>
            <a:picLocks noChangeAspect="1"/>
          </p:cNvPicPr>
          <p:nvPr/>
        </p:nvPicPr>
        <p:blipFill>
          <a:blip r:embed="R2fd539c19c5d47a2"/>
          <a:stretch>
            <a:fillRect/>
          </a:stretch>
        </p:blipFill>
        <p:spPr>
          <a:xfrm>
            <a:off x="624113" y="438151"/>
            <a:ext cx="13686744" cy="7520654"/>
          </a:xfrm>
          <a:prstGeom prst="rect">
            <a:avLst/>
          </a:prstGeom>
        </p:spPr>
      </p:pic>
    </p:spTree>
    <p:extLst>
      <p:ext uri="{BB962C8B-B14F-4D97-AF65-F5344CB8AC3E}">
        <p14:creationId xmlns:p14="http://schemas.microsoft.com/office/powerpoint/2010/main" val="42717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Paradigma</a:t>
            </a:r>
            <a:r>
              <a:rPr lang="nb-NO" dirty="0" err="1"/>
              <a:t> di </a:t>
            </a:r>
            <a:r>
              <a:rPr lang="nb-NO" dirty="0" err="1"/>
              <a:t>interazione </a:t>
            </a:r>
          </a:p>
        </p:txBody>
      </p:sp>
      <p:sp>
        <p:nvSpPr>
          <p:cNvPr id="3" name="Plassholder for innhold 2"/>
          <p:cNvSpPr>
            <a:spLocks noGrp="1"/>
          </p:cNvSpPr>
          <p:nvPr>
            <p:ph idx="1"/>
          </p:nvPr>
        </p:nvSpPr>
        <p:spPr>
          <a:xfrm>
            <a:off x="649411" y="2190750"/>
            <a:ext cx="13346507" cy="5221606"/>
          </a:xfrm>
        </p:spPr>
        <p:txBody>
          <a:bodyPr>
            <a:normAutofit/>
          </a:bodyPr>
          <a:lstStyle/>
          <a:p>
            <a:pPr marL="0" indent="0" algn="ctr">
              <a:buNone/>
            </a:pPr>
            <a:r>
              <a:rPr lang="nb-NO" sz="11520" dirty="0"/>
              <a:t>B= ƒ(P x S)</a:t>
            </a:r>
          </a:p>
        </p:txBody>
      </p:sp>
    </p:spTree>
    <p:extLst>
      <p:ext uri="{BB962C8B-B14F-4D97-AF65-F5344CB8AC3E}">
        <p14:creationId xmlns:p14="http://schemas.microsoft.com/office/powerpoint/2010/main" val="3418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C99E-4FF4-2E0E-A073-FCA49BC2A432}"/>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AD5B77E-9412-B8BF-1584-D68CCAE1AC45}"/>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25F678AE-8087-CF6C-1463-6F1794023198}"/>
              </a:ext>
            </a:extLst>
          </p:cNvPr>
          <p:cNvPicPr>
            <a:picLocks noChangeAspect="1"/>
          </p:cNvPicPr>
          <p:nvPr/>
        </p:nvPicPr>
        <p:blipFill>
          <a:blip r:embed="Racd07ba0585a4387" cstate="email">
            <a:extLst>
              <a:ext uri="{28A0092B-C50C-407E-A947-70E740481C1C}">
                <a14:useLocalDpi xmlns:a14="http://schemas.microsoft.com/office/drawing/2010/main"/>
              </a:ext>
            </a:extLst>
          </a:blip>
          <a:stretch>
            <a:fillRect/>
          </a:stretch>
        </p:blipFill>
        <p:spPr>
          <a:xfrm>
            <a:off x="2401123" y="0"/>
            <a:ext cx="9828155" cy="8229600"/>
          </a:xfrm>
          <a:prstGeom prst="rect">
            <a:avLst/>
          </a:prstGeom>
        </p:spPr>
      </p:pic>
    </p:spTree>
    <p:extLst>
      <p:ext uri="{BB962C8B-B14F-4D97-AF65-F5344CB8AC3E}">
        <p14:creationId xmlns:p14="http://schemas.microsoft.com/office/powerpoint/2010/main" val="3049376796"/>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5"/>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n-GB"/>
              <a:t>Ingegneria sociale</a:t>
            </a:r>
            <a:endParaRPr/>
          </a:p>
        </p:txBody>
      </p:sp>
      <p:sp>
        <p:nvSpPr>
          <p:cNvPr id="353" name="Google Shape;353;p25"/>
          <p:cNvSpPr txBox="1">
            <a:spLocks noGrp="1"/>
          </p:cNvSpPr>
          <p:nvPr>
            <p:ph type="body" idx="1"/>
          </p:nvPr>
        </p:nvSpPr>
        <p:spPr>
          <a:xfrm>
            <a:off x="582071" y="1856332"/>
            <a:ext cx="13828086" cy="5394311"/>
          </a:xfrm>
          <a:prstGeom prst="rect">
            <a:avLst/>
          </a:prstGeom>
        </p:spPr>
        <p:txBody>
          <a:bodyPr spcFirstLastPara="1" vert="horz" wrap="square" lIns="146280" tIns="146280" rIns="146280" bIns="146280" rtlCol="0" anchor="t" anchorCtr="0">
            <a:normAutofit/>
          </a:bodyPr>
          <a:lstStyle/>
          <a:p>
            <a:pPr marL="0" indent="0">
              <a:buNone/>
            </a:pPr>
            <a:r>
              <a:rPr lang="en-GB" i="1"/>
              <a:t>una tecnica di manipolazione che sfrutta l'errore umano per ottenere informazioni private, accesso o oggetti di valore. Nella criminalità informatica, queste truffe di "human hacking" tendono ad attirare utenti ignari per esporre dati, diffondere infezioni da malware o dare accesso a sistemi riservati. Gli attacchi possono avvenire online, di persona o attraverso altre interazioni.</a:t>
            </a:r>
            <a:endParaRPr i="1"/>
          </a:p>
          <a:p>
            <a:pPr marL="0" indent="0">
              <a:spcBef>
                <a:spcPts val="1920"/>
              </a:spcBef>
              <a:buNone/>
            </a:pPr>
            <a:r>
              <a:rPr lang="en-GB"/>
              <a:t>								-Kapersky 2021</a:t>
            </a:r>
            <a:endParaRPr/>
          </a:p>
          <a:p>
            <a:pPr marL="0" indent="0">
              <a:spcBef>
                <a:spcPts val="1920"/>
              </a:spcBef>
              <a:buNone/>
            </a:pPr>
            <a:r>
              <a:rPr lang="en-GB"/>
              <a:t>2 Obiettivi: </a:t>
            </a:r>
            <a:endParaRPr/>
          </a:p>
          <a:p>
            <a:pPr marL="0" indent="0">
              <a:spcBef>
                <a:spcPts val="1920"/>
              </a:spcBef>
              <a:buNone/>
            </a:pPr>
            <a:r>
              <a:rPr lang="en-GB"/>
              <a:t>Sabotaggio - interruzione o corruzione per causare danni</a:t>
            </a:r>
            <a:endParaRPr/>
          </a:p>
          <a:p>
            <a:pPr marL="0" indent="0">
              <a:spcBef>
                <a:spcPts val="1920"/>
              </a:spcBef>
              <a:spcAft>
                <a:spcPts val="1920"/>
              </a:spcAft>
              <a:buNone/>
            </a:pPr>
            <a:r>
              <a:rPr lang="en-GB"/>
              <a:t>Furto - ottenere valore (informazioni, accesso, denaro)</a:t>
            </a:r>
            <a:endParaRPr/>
          </a:p>
        </p:txBody>
      </p:sp>
      <p:sp>
        <p:nvSpPr>
          <p:cNvPr id="2" name="Footer Placeholder 4">
            <a:extLst>
              <a:ext uri="{FF2B5EF4-FFF2-40B4-BE49-F238E27FC236}">
                <a16:creationId xmlns:a16="http://schemas.microsoft.com/office/drawing/2014/main" id="{9DC43D04-6F7D-BD87-0A45-260AF6274210}"/>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966168236"/>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8"/>
          <p:cNvSpPr txBox="1">
            <a:spLocks noGrp="1"/>
          </p:cNvSpPr>
          <p:nvPr>
            <p:ph type="title"/>
          </p:nvPr>
        </p:nvSpPr>
        <p:spPr>
          <a:xfrm>
            <a:off x="768096" y="1491616"/>
            <a:ext cx="4626864" cy="5246370"/>
          </a:xfrm>
          <a:prstGeom prst="rect">
            <a:avLst/>
          </a:prstGeom>
        </p:spPr>
        <p:txBody>
          <a:bodyPr spcFirstLastPara="1" vert="horz" wrap="square" lIns="146304" tIns="73152" rIns="146304" bIns="73152" rtlCol="0" anchor="ctr" anchorCtr="0">
            <a:normAutofit/>
          </a:bodyPr>
          <a:lstStyle/>
          <a:p>
            <a:pPr defTabSz="1463004">
              <a:spcBef>
                <a:spcPct val="0"/>
              </a:spcBef>
            </a:pPr>
            <a:r>
              <a:rPr lang="en-US">
                <a:solidFill>
                  <a:schemeClr val="tx2"/>
                </a:solidFill>
              </a:rPr>
              <a:t>Comportamenti di fiducia</a:t>
            </a:r>
          </a:p>
        </p:txBody>
      </p:sp>
      <p:sp>
        <p:nvSpPr>
          <p:cNvPr id="372" name="Google Shape;372;p28"/>
          <p:cNvSpPr txBox="1">
            <a:spLocks noGrp="1"/>
          </p:cNvSpPr>
          <p:nvPr>
            <p:ph type="body" idx="1"/>
          </p:nvPr>
        </p:nvSpPr>
        <p:spPr>
          <a:xfrm>
            <a:off x="6387037" y="267437"/>
            <a:ext cx="8023122" cy="7745130"/>
          </a:xfrm>
          <a:prstGeom prst="rect">
            <a:avLst/>
          </a:prstGeom>
        </p:spPr>
        <p:txBody>
          <a:bodyPr spcFirstLastPara="1" vert="horz" wrap="square" lIns="146304" tIns="73152" rIns="146304" bIns="73152" rtlCol="0" anchor="ctr" anchorCtr="0">
            <a:normAutofit/>
          </a:bodyPr>
          <a:lstStyle/>
          <a:p>
            <a:pPr marL="0" indent="0" defTabSz="1463004">
              <a:buNone/>
            </a:pPr>
            <a:r>
              <a:rPr lang="en-US" sz="3840" dirty="0">
                <a:solidFill>
                  <a:schemeClr val="tx2"/>
                </a:solidFill>
              </a:rPr>
              <a:t>Necessario per il funzionamento della società </a:t>
            </a:r>
          </a:p>
          <a:p>
            <a:pPr marL="0" indent="0" defTabSz="1463004">
              <a:buNone/>
            </a:pPr>
            <a:r>
              <a:rPr lang="en-US" sz="2000" dirty="0">
                <a:solidFill>
                  <a:schemeClr val="tx2"/>
                </a:solidFill>
              </a:rPr>
              <a:t>(Jones &amp; Moncur, 2018)</a:t>
            </a:r>
          </a:p>
          <a:p>
            <a:pPr marL="0" indent="-365750" defTabSz="1463004">
              <a:spcBef>
                <a:spcPts val="1920"/>
              </a:spcBef>
              <a:buFont typeface="Arial" panose="020B0604020202020204" pitchFamily="34" charset="0"/>
              <a:buChar char="•"/>
            </a:pPr>
            <a:r>
              <a:rPr lang="en-US" sz="3840" b="1" dirty="0">
                <a:solidFill>
                  <a:schemeClr val="tx2"/>
                </a:solidFill>
              </a:rPr>
              <a:t>3 credenze:</a:t>
            </a:r>
          </a:p>
          <a:p>
            <a:pPr marL="731502" lvl="1" indent="-365750" defTabSz="1463004">
              <a:spcBef>
                <a:spcPts val="1920"/>
              </a:spcBef>
              <a:buFont typeface="Arial" panose="020B0604020202020204" pitchFamily="34" charset="0"/>
              <a:buChar char="•"/>
            </a:pPr>
            <a:r>
              <a:rPr lang="en-US" sz="2400" u="sng" dirty="0">
                <a:solidFill>
                  <a:schemeClr val="tx2"/>
                </a:solidFill>
              </a:rPr>
              <a:t>Capacità </a:t>
            </a:r>
            <a:r>
              <a:rPr lang="en-US" sz="2400" dirty="0">
                <a:solidFill>
                  <a:schemeClr val="tx2"/>
                </a:solidFill>
              </a:rPr>
              <a:t>- In base alle informazioni disponibili o alle esperienze precedenti, vengono interpretate le capacità e le conoscenze del fiduciario. Se un individuo ritiene che qualcuno sia altamente capace di svolgere il compito in questione, è più probabile che condivida le conoscenze con quella persona.</a:t>
            </a:r>
          </a:p>
          <a:p>
            <a:pPr marL="731502" lvl="1" indent="-365750" defTabSz="1463004">
              <a:spcBef>
                <a:spcPts val="1920"/>
              </a:spcBef>
              <a:buFont typeface="Arial" panose="020B0604020202020204" pitchFamily="34" charset="0"/>
              <a:buChar char="•"/>
            </a:pPr>
            <a:r>
              <a:rPr lang="en-US" sz="2400" u="sng" dirty="0">
                <a:solidFill>
                  <a:schemeClr val="tx2"/>
                </a:solidFill>
              </a:rPr>
              <a:t>Benevolenza</a:t>
            </a:r>
            <a:r>
              <a:rPr lang="en-US" sz="2400" dirty="0">
                <a:solidFill>
                  <a:schemeClr val="tx2"/>
                </a:solidFill>
              </a:rPr>
              <a:t>: le intenzioni sono positive e bonarie.</a:t>
            </a:r>
          </a:p>
          <a:p>
            <a:pPr marL="731502" lvl="1" indent="-365750" defTabSz="1463004">
              <a:spcBef>
                <a:spcPts val="1920"/>
              </a:spcBef>
              <a:buFont typeface="Arial" panose="020B0604020202020204" pitchFamily="34" charset="0"/>
              <a:buChar char="•"/>
            </a:pPr>
            <a:r>
              <a:rPr lang="en-US" sz="2400" u="sng" dirty="0">
                <a:solidFill>
                  <a:schemeClr val="tx2"/>
                </a:solidFill>
              </a:rPr>
              <a:t>Integrità </a:t>
            </a:r>
            <a:r>
              <a:rPr lang="en-US" sz="2400" dirty="0">
                <a:solidFill>
                  <a:schemeClr val="tx2"/>
                </a:solidFill>
              </a:rPr>
              <a:t>- aderenza percepita ai principi personali e morali da parte </a:t>
            </a:r>
            <a:r>
              <a:rPr lang="en-US" sz="2400" dirty="0" err="1">
                <a:solidFill>
                  <a:schemeClr val="tx2"/>
                </a:solidFill>
              </a:rPr>
              <a:t>del fiduciario</a:t>
            </a:r>
            <a:r>
              <a:rPr lang="en-US" sz="2400" dirty="0">
                <a:solidFill>
                  <a:schemeClr val="tx2"/>
                </a:solidFill>
              </a:rPr>
              <a:t>.</a:t>
            </a:r>
            <a:endParaRPr lang="en-US" sz="2400" dirty="0">
              <a:solidFill>
                <a:schemeClr val="tx2"/>
              </a:solidFill>
            </a:endParaRPr>
          </a:p>
        </p:txBody>
      </p:sp>
      <p:sp>
        <p:nvSpPr>
          <p:cNvPr id="2" name="Footer Placeholder 4">
            <a:extLst>
              <a:ext uri="{FF2B5EF4-FFF2-40B4-BE49-F238E27FC236}">
                <a16:creationId xmlns:a16="http://schemas.microsoft.com/office/drawing/2014/main" id="{7D1E290B-2DD5-A461-53A9-D83A6817CF79}"/>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15145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2">
                                            <p:txEl>
                                              <p:pRg st="0" end="0"/>
                                            </p:txEl>
                                          </p:spTgt>
                                        </p:tgtEl>
                                        <p:attrNameLst>
                                          <p:attrName>style.visibility</p:attrName>
                                        </p:attrNameLst>
                                      </p:cBhvr>
                                      <p:to>
                                        <p:strVal val="visible"/>
                                      </p:to>
                                    </p:set>
                                    <p:animEffect transition="in" filter="fade">
                                      <p:cBhvr>
                                        <p:cTn id="7" dur="500"/>
                                        <p:tgtEl>
                                          <p:spTgt spid="3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2">
                                            <p:txEl>
                                              <p:pRg st="1" end="1"/>
                                            </p:txEl>
                                          </p:spTgt>
                                        </p:tgtEl>
                                        <p:attrNameLst>
                                          <p:attrName>style.visibility</p:attrName>
                                        </p:attrNameLst>
                                      </p:cBhvr>
                                      <p:to>
                                        <p:strVal val="visible"/>
                                      </p:to>
                                    </p:set>
                                    <p:animEffect transition="in" filter="fade">
                                      <p:cBhvr>
                                        <p:cTn id="12" dur="500"/>
                                        <p:tgtEl>
                                          <p:spTgt spid="3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2">
                                            <p:txEl>
                                              <p:pRg st="2" end="2"/>
                                            </p:txEl>
                                          </p:spTgt>
                                        </p:tgtEl>
                                        <p:attrNameLst>
                                          <p:attrName>style.visibility</p:attrName>
                                        </p:attrNameLst>
                                      </p:cBhvr>
                                      <p:to>
                                        <p:strVal val="visible"/>
                                      </p:to>
                                    </p:set>
                                    <p:animEffect transition="in" filter="fade">
                                      <p:cBhvr>
                                        <p:cTn id="17" dur="500"/>
                                        <p:tgtEl>
                                          <p:spTgt spid="37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2">
                                            <p:txEl>
                                              <p:pRg st="3" end="3"/>
                                            </p:txEl>
                                          </p:spTgt>
                                        </p:tgtEl>
                                        <p:attrNameLst>
                                          <p:attrName>style.visibility</p:attrName>
                                        </p:attrNameLst>
                                      </p:cBhvr>
                                      <p:to>
                                        <p:strVal val="visible"/>
                                      </p:to>
                                    </p:set>
                                    <p:animEffect transition="in" filter="fade">
                                      <p:cBhvr>
                                        <p:cTn id="20" dur="500"/>
                                        <p:tgtEl>
                                          <p:spTgt spid="372">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2">
                                            <p:txEl>
                                              <p:pRg st="4" end="4"/>
                                            </p:txEl>
                                          </p:spTgt>
                                        </p:tgtEl>
                                        <p:attrNameLst>
                                          <p:attrName>style.visibility</p:attrName>
                                        </p:attrNameLst>
                                      </p:cBhvr>
                                      <p:to>
                                        <p:strVal val="visible"/>
                                      </p:to>
                                    </p:set>
                                    <p:animEffect transition="in" filter="fade">
                                      <p:cBhvr>
                                        <p:cTn id="23" dur="500"/>
                                        <p:tgtEl>
                                          <p:spTgt spid="37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2">
                                            <p:txEl>
                                              <p:pRg st="5" end="5"/>
                                            </p:txEl>
                                          </p:spTgt>
                                        </p:tgtEl>
                                        <p:attrNameLst>
                                          <p:attrName>style.visibility</p:attrName>
                                        </p:attrNameLst>
                                      </p:cBhvr>
                                      <p:to>
                                        <p:strVal val="visible"/>
                                      </p:to>
                                    </p:set>
                                    <p:animEffect transition="in" filter="fade">
                                      <p:cBhvr>
                                        <p:cTn id="26" dur="500"/>
                                        <p:tgtEl>
                                          <p:spTgt spid="3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build="p"/>
    </p:bldLst>
  </p:timing>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92AC8-D245-75C3-4EE8-BE107DA771B0}"/>
              </a:ext>
            </a:extLst>
          </p:cNvPr>
          <p:cNvPicPr>
            <a:picLocks noChangeAspect="1"/>
          </p:cNvPicPr>
          <p:nvPr/>
        </p:nvPicPr>
        <p:blipFill>
          <a:blip r:embed="R3f63b9b4860b40be">
            <a:alphaModFix amt="28000"/>
          </a:blip>
          <a:stretch>
            <a:fillRect/>
          </a:stretch>
        </p:blipFill>
        <p:spPr>
          <a:xfrm>
            <a:off x="1828800" y="0"/>
            <a:ext cx="10972800" cy="8229600"/>
          </a:xfrm>
          <a:prstGeom prst="rect">
            <a:avLst/>
          </a:prstGeom>
        </p:spPr>
      </p:pic>
      <p:sp>
        <p:nvSpPr>
          <p:cNvPr id="2" name="Tittel 1"/>
          <p:cNvSpPr>
            <a:spLocks noGrp="1"/>
          </p:cNvSpPr>
          <p:nvPr>
            <p:ph type="title"/>
          </p:nvPr>
        </p:nvSpPr>
        <p:spPr>
          <a:xfrm>
            <a:off x="789278" y="761507"/>
            <a:ext cx="9464040" cy="670697"/>
          </a:xfrm>
        </p:spPr>
        <p:txBody>
          <a:bodyPr>
            <a:normAutofit fontScale="90000"/>
          </a:bodyPr>
          <a:lstStyle/>
          <a:p>
            <a:r>
              <a:rPr lang="de-DE" dirty="0" err="1"/>
              <a:t>Ingegneria </a:t>
            </a:r>
            <a:r>
              <a:rPr lang="de-DE" dirty="0" err="1"/>
              <a:t>sociale </a:t>
            </a:r>
            <a:r>
              <a:rPr lang="de-DE" dirty="0"/>
              <a:t>e </a:t>
            </a:r>
            <a:r>
              <a:rPr lang="de-DE" dirty="0" err="1"/>
              <a:t>sicurezza informatica</a:t>
            </a:r>
            <a:endParaRPr lang="nb-NO" dirty="0"/>
          </a:p>
        </p:txBody>
      </p:sp>
      <p:sp>
        <p:nvSpPr>
          <p:cNvPr id="3" name="Plassholder for innhold 2"/>
          <p:cNvSpPr>
            <a:spLocks noGrp="1"/>
          </p:cNvSpPr>
          <p:nvPr>
            <p:ph idx="1"/>
          </p:nvPr>
        </p:nvSpPr>
        <p:spPr>
          <a:xfrm>
            <a:off x="619837" y="2377357"/>
            <a:ext cx="9464040" cy="5221606"/>
          </a:xfrm>
        </p:spPr>
        <p:txBody>
          <a:bodyPr>
            <a:normAutofit/>
          </a:bodyPr>
          <a:lstStyle/>
          <a:p>
            <a:r>
              <a:rPr lang="en-GB" dirty="0"/>
              <a:t>La maggior parte degli attacchi informatici sfrutta le debolezze umane, in particolare la nostra tendenza a fidarci degli altri.</a:t>
            </a:r>
          </a:p>
          <a:p>
            <a:r>
              <a:rPr lang="de-DE" dirty="0"/>
              <a:t>Uno </a:t>
            </a:r>
            <a:r>
              <a:rPr lang="de-DE" dirty="0" err="1"/>
              <a:t>degli </a:t>
            </a:r>
            <a:r>
              <a:rPr lang="de-DE" dirty="0" err="1"/>
              <a:t>attacchi </a:t>
            </a:r>
            <a:r>
              <a:rPr lang="de-DE" dirty="0" err="1"/>
              <a:t>di penetrazione </a:t>
            </a:r>
            <a:r>
              <a:rPr lang="de-DE" dirty="0" err="1"/>
              <a:t>più </a:t>
            </a:r>
            <a:r>
              <a:rPr lang="de-DE" dirty="0" err="1"/>
              <a:t>efficaci</a:t>
            </a:r>
            <a:r>
              <a:rPr lang="de-DE" dirty="0"/>
              <a:t>, </a:t>
            </a:r>
            <a:r>
              <a:rPr lang="de-DE" dirty="0" err="1"/>
              <a:t>responsabile </a:t>
            </a:r>
            <a:r>
              <a:rPr lang="de-DE" dirty="0" err="1"/>
              <a:t>o </a:t>
            </a:r>
            <a:r>
              <a:rPr lang="de-DE" dirty="0" err="1"/>
              <a:t>parte </a:t>
            </a:r>
            <a:r>
              <a:rPr lang="de-DE" dirty="0" err="1"/>
              <a:t>della </a:t>
            </a:r>
            <a:r>
              <a:rPr lang="de-DE" dirty="0" err="1"/>
              <a:t>stragrande </a:t>
            </a:r>
            <a:r>
              <a:rPr lang="de-DE" dirty="0" err="1"/>
              <a:t>maggioranza </a:t>
            </a:r>
            <a:r>
              <a:rPr lang="de-DE" dirty="0" err="1"/>
              <a:t>delle </a:t>
            </a:r>
            <a:r>
              <a:rPr lang="de-DE" dirty="0" err="1"/>
              <a:t>violazioni </a:t>
            </a:r>
            <a:r>
              <a:rPr lang="de-DE" dirty="0" err="1"/>
              <a:t>della sicurezza</a:t>
            </a:r>
            <a:r>
              <a:rPr lang="de-DE" dirty="0"/>
              <a:t>.</a:t>
            </a:r>
          </a:p>
          <a:p>
            <a:r>
              <a:rPr lang="de-DE" dirty="0"/>
              <a:t>Progettazione e </a:t>
            </a:r>
            <a:r>
              <a:rPr lang="de-DE" dirty="0" err="1"/>
              <a:t>applicazione </a:t>
            </a:r>
            <a:r>
              <a:rPr lang="de-DE" dirty="0" err="1"/>
              <a:t>di </a:t>
            </a:r>
            <a:r>
              <a:rPr lang="de-DE" dirty="0" err="1"/>
              <a:t>tecniche </a:t>
            </a:r>
            <a:r>
              <a:rPr lang="de-DE" dirty="0" err="1"/>
              <a:t>ingannevoli </a:t>
            </a:r>
            <a:r>
              <a:rPr lang="de-DE" dirty="0" err="1"/>
              <a:t>per </a:t>
            </a:r>
            <a:r>
              <a:rPr lang="de-DE" dirty="0" err="1"/>
              <a:t>manipolare </a:t>
            </a:r>
            <a:r>
              <a:rPr lang="de-DE" dirty="0" err="1"/>
              <a:t>deliberatamente </a:t>
            </a:r>
            <a:r>
              <a:rPr lang="de-DE" dirty="0" err="1"/>
              <a:t>obiettivi </a:t>
            </a:r>
            <a:r>
              <a:rPr lang="de-DE" dirty="0"/>
              <a:t>umani</a:t>
            </a:r>
            <a:r>
              <a:rPr lang="de-DE" dirty="0"/>
              <a:t>. </a:t>
            </a:r>
          </a:p>
          <a:p>
            <a:r>
              <a:rPr lang="de-DE" dirty="0" err="1"/>
              <a:t>Utilizzato </a:t>
            </a:r>
            <a:r>
              <a:rPr lang="de-DE" dirty="0" err="1"/>
              <a:t>principalmente </a:t>
            </a:r>
            <a:r>
              <a:rPr lang="de-DE" dirty="0" err="1"/>
              <a:t>per </a:t>
            </a:r>
            <a:r>
              <a:rPr lang="de-DE" dirty="0" err="1"/>
              <a:t>indurre </a:t>
            </a:r>
            <a:r>
              <a:rPr lang="de-DE" dirty="0" err="1"/>
              <a:t>le vittime </a:t>
            </a:r>
            <a:r>
              <a:rPr lang="de-DE" dirty="0" err="1"/>
              <a:t>a </a:t>
            </a:r>
            <a:r>
              <a:rPr lang="de-DE" dirty="0" err="1"/>
              <a:t>rivelare </a:t>
            </a:r>
            <a:r>
              <a:rPr lang="de-DE" dirty="0" err="1"/>
              <a:t>dati </a:t>
            </a:r>
            <a:r>
              <a:rPr lang="de-DE" dirty="0" err="1"/>
              <a:t>riservati </a:t>
            </a:r>
            <a:r>
              <a:rPr lang="de-DE" dirty="0" err="1"/>
              <a:t>o </a:t>
            </a:r>
            <a:r>
              <a:rPr lang="de-DE" dirty="0" err="1"/>
              <a:t>a </a:t>
            </a:r>
            <a:r>
              <a:rPr lang="de-DE" dirty="0" err="1"/>
              <a:t>eseguire </a:t>
            </a:r>
            <a:r>
              <a:rPr lang="de-DE" dirty="0" err="1"/>
              <a:t>azioni </a:t>
            </a:r>
            <a:r>
              <a:rPr lang="de-DE" dirty="0" err="1"/>
              <a:t>che </a:t>
            </a:r>
            <a:r>
              <a:rPr lang="de-DE" dirty="0" err="1"/>
              <a:t>violano i </a:t>
            </a:r>
            <a:r>
              <a:rPr lang="de-DE" dirty="0" err="1"/>
              <a:t>protocolli di</a:t>
            </a:r>
            <a:r>
              <a:rPr lang="de-DE" dirty="0" err="1"/>
              <a:t> sicurezza</a:t>
            </a:r>
            <a:r>
              <a:rPr lang="de-DE" dirty="0"/>
              <a:t>, </a:t>
            </a:r>
            <a:r>
              <a:rPr lang="de-DE" dirty="0" err="1"/>
              <a:t>infettando </a:t>
            </a:r>
            <a:r>
              <a:rPr lang="de-DE" dirty="0" err="1"/>
              <a:t>inconsapevolmente </a:t>
            </a:r>
            <a:r>
              <a:rPr lang="de-DE" dirty="0" err="1"/>
              <a:t>i </a:t>
            </a:r>
            <a:r>
              <a:rPr lang="de-DE" dirty="0" err="1"/>
              <a:t>sistemi </a:t>
            </a:r>
            <a:r>
              <a:rPr lang="de-DE" dirty="0" err="1"/>
              <a:t>o </a:t>
            </a:r>
            <a:r>
              <a:rPr lang="de-DE" dirty="0" err="1"/>
              <a:t>rilasciando </a:t>
            </a:r>
            <a:r>
              <a:rPr lang="de-DE" dirty="0" err="1"/>
              <a:t>informazioni </a:t>
            </a:r>
            <a:r>
              <a:rPr lang="de-DE" dirty="0" err="1"/>
              <a:t>classificate</a:t>
            </a:r>
            <a:r>
              <a:rPr lang="de-DE" dirty="0"/>
              <a:t>.</a:t>
            </a:r>
          </a:p>
          <a:p>
            <a:r>
              <a:rPr lang="de-DE" dirty="0" err="1"/>
              <a:t>Il punto </a:t>
            </a:r>
            <a:r>
              <a:rPr lang="de-DE" dirty="0"/>
              <a:t>principale </a:t>
            </a:r>
            <a:r>
              <a:rPr lang="de-DE" dirty="0"/>
              <a:t>dell'</a:t>
            </a:r>
            <a:r>
              <a:rPr lang="de-DE" dirty="0" err="1"/>
              <a:t>applicazione dei </a:t>
            </a:r>
            <a:r>
              <a:rPr lang="de-DE" dirty="0" err="1"/>
              <a:t>vettori di</a:t>
            </a:r>
            <a:r>
              <a:rPr lang="de-DE" dirty="0" err="1"/>
              <a:t> attacco </a:t>
            </a:r>
            <a:r>
              <a:rPr lang="de-DE" dirty="0"/>
              <a:t>SE </a:t>
            </a:r>
            <a:r>
              <a:rPr lang="de-DE" dirty="0" err="1"/>
              <a:t>è quello </a:t>
            </a:r>
            <a:r>
              <a:rPr lang="de-DE" dirty="0" err="1"/>
              <a:t>di </a:t>
            </a:r>
            <a:r>
              <a:rPr lang="de-DE" dirty="0" err="1"/>
              <a:t>evitare i </a:t>
            </a:r>
            <a:r>
              <a:rPr lang="de-DE" dirty="0" err="1"/>
              <a:t>sistemi </a:t>
            </a:r>
            <a:r>
              <a:rPr lang="de-DE" dirty="0"/>
              <a:t>CS </a:t>
            </a:r>
            <a:r>
              <a:rPr lang="de-DE" dirty="0"/>
              <a:t>e </a:t>
            </a:r>
            <a:r>
              <a:rPr lang="de-DE" dirty="0" err="1"/>
              <a:t>di </a:t>
            </a:r>
            <a:r>
              <a:rPr lang="de-DE" dirty="0" err="1"/>
              <a:t>superare le </a:t>
            </a:r>
            <a:r>
              <a:rPr lang="de-DE" dirty="0" err="1"/>
              <a:t>contromisure </a:t>
            </a:r>
            <a:r>
              <a:rPr lang="de-DE" dirty="0" err="1"/>
              <a:t>tecnologiche</a:t>
            </a:r>
            <a:r>
              <a:rPr lang="de-DE" dirty="0"/>
              <a:t>.</a:t>
            </a:r>
          </a:p>
          <a:p>
            <a:endParaRPr lang="nb-NO" dirty="0"/>
          </a:p>
        </p:txBody>
      </p:sp>
      <p:sp>
        <p:nvSpPr>
          <p:cNvPr id="4" name="Foliennummernplatzhalter 3">
            <a:extLst>
              <a:ext uri="{FF2B5EF4-FFF2-40B4-BE49-F238E27FC236}">
                <a16:creationId xmlns:a16="http://schemas.microsoft.com/office/drawing/2014/main" id="{00B0520D-1296-31F4-4C9A-CD4A67F224C2}"/>
              </a:ext>
            </a:extLst>
          </p:cNvPr>
          <p:cNvSpPr>
            <a:spLocks noGrp="1"/>
          </p:cNvSpPr>
          <p:nvPr>
            <p:ph type="sldNum" sz="quarter" idx="12"/>
          </p:nvPr>
        </p:nvSpPr>
        <p:spPr/>
        <p:txBody>
          <a:bodyPr/>
          <a:lstStyle/>
          <a:p>
            <a:fld id="{79D199B6-069C-4494-B074-391AD1ED88E0}" type="slidenum">
              <a:rPr lang="de-DE"/>
              <a:t>27</a:t>
            </a:fld>
            <a:endParaRPr lang="de-DE"/>
          </a:p>
        </p:txBody>
      </p:sp>
      <p:sp>
        <p:nvSpPr>
          <p:cNvPr id="5" name="Footer Placeholder 4">
            <a:extLst>
              <a:ext uri="{FF2B5EF4-FFF2-40B4-BE49-F238E27FC236}">
                <a16:creationId xmlns:a16="http://schemas.microsoft.com/office/drawing/2014/main" id="{6A32FF4A-B7FE-1668-0060-059306B467E8}"/>
              </a:ext>
            </a:extLst>
          </p:cNvPr>
          <p:cNvSpPr txBox="1">
            <a:spLocks/>
          </p:cNvSpPr>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Fattori umani nella sicurezza informatica</a:t>
            </a:r>
            <a:endParaRPr lang="en-US" dirty="0"/>
          </a:p>
        </p:txBody>
      </p:sp>
    </p:spTree>
    <p:extLst>
      <p:ext uri="{BB962C8B-B14F-4D97-AF65-F5344CB8AC3E}">
        <p14:creationId xmlns:p14="http://schemas.microsoft.com/office/powerpoint/2010/main" val="1649143602"/>
      </p:ext>
    </p:extLst>
  </p:cSld>
  <p:clrMapOvr>
    <a:masterClrMapping/>
  </p:clrMapOvr>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B0E874-B8AB-20FB-07B7-90B99166A513}"/>
              </a:ext>
            </a:extLst>
          </p:cNvPr>
          <p:cNvPicPr>
            <a:picLocks noChangeAspect="1"/>
          </p:cNvPicPr>
          <p:nvPr/>
        </p:nvPicPr>
        <p:blipFill>
          <a:blip r:embed="R0667a14b3e24447f">
            <a:alphaModFix amt="33000"/>
          </a:blip>
          <a:stretch>
            <a:fillRect/>
          </a:stretch>
        </p:blipFill>
        <p:spPr>
          <a:xfrm>
            <a:off x="0" y="459481"/>
            <a:ext cx="14630400" cy="7310637"/>
          </a:xfrm>
          <a:prstGeom prst="rect">
            <a:avLst/>
          </a:prstGeom>
        </p:spPr>
      </p:pic>
      <p:sp>
        <p:nvSpPr>
          <p:cNvPr id="3" name="Plassholder for innhold 2"/>
          <p:cNvSpPr>
            <a:spLocks noGrp="1"/>
          </p:cNvSpPr>
          <p:nvPr>
            <p:ph idx="1"/>
          </p:nvPr>
        </p:nvSpPr>
        <p:spPr>
          <a:xfrm>
            <a:off x="691551" y="2291145"/>
            <a:ext cx="12133538" cy="4929790"/>
          </a:xfrm>
        </p:spPr>
        <p:txBody>
          <a:bodyPr>
            <a:normAutofit fontScale="92500"/>
          </a:bodyPr>
          <a:lstStyle/>
          <a:p>
            <a:r>
              <a:rPr lang="de-DE" sz="2800" dirty="0"/>
              <a:t>Caccia: </a:t>
            </a:r>
          </a:p>
          <a:p>
            <a:pPr lvl="1"/>
            <a:r>
              <a:rPr lang="de-DE" sz="2400" dirty="0"/>
              <a:t>Eseguire </a:t>
            </a:r>
            <a:r>
              <a:rPr lang="de-DE" sz="2400" dirty="0" err="1"/>
              <a:t>attacchi </a:t>
            </a:r>
            <a:r>
              <a:rPr lang="de-DE" sz="2400" dirty="0"/>
              <a:t>SE </a:t>
            </a:r>
            <a:r>
              <a:rPr lang="de-DE" sz="2400" dirty="0" err="1"/>
              <a:t>con un'</a:t>
            </a:r>
            <a:r>
              <a:rPr lang="de-DE" sz="2400" dirty="0" err="1"/>
              <a:t>interazione </a:t>
            </a:r>
            <a:r>
              <a:rPr lang="de-DE" sz="2400" dirty="0"/>
              <a:t>minima </a:t>
            </a:r>
            <a:r>
              <a:rPr lang="de-DE" sz="2400" dirty="0" err="1"/>
              <a:t>con </a:t>
            </a:r>
            <a:r>
              <a:rPr lang="de-DE" sz="2400" dirty="0" err="1"/>
              <a:t>l'</a:t>
            </a:r>
            <a:r>
              <a:rPr lang="de-DE" sz="2400" dirty="0" err="1"/>
              <a:t>obiettivo</a:t>
            </a:r>
            <a:r>
              <a:rPr lang="de-DE" sz="2400" dirty="0"/>
              <a:t>.</a:t>
            </a:r>
          </a:p>
          <a:p>
            <a:pPr lvl="1"/>
            <a:r>
              <a:rPr lang="de-DE" sz="2400" dirty="0" err="1"/>
              <a:t>Una volta </a:t>
            </a:r>
            <a:r>
              <a:rPr lang="de-DE" sz="2400" dirty="0" err="1"/>
              <a:t>raggiunto </a:t>
            </a:r>
            <a:r>
              <a:rPr lang="de-DE" sz="2400" dirty="0" err="1"/>
              <a:t>l</a:t>
            </a:r>
            <a:r>
              <a:rPr lang="de-DE" sz="2400" dirty="0" err="1"/>
              <a:t>'obiettivo</a:t>
            </a:r>
            <a:r>
              <a:rPr lang="de-DE" sz="2400" dirty="0"/>
              <a:t>, la </a:t>
            </a:r>
            <a:r>
              <a:rPr lang="de-DE" sz="2400" dirty="0" err="1"/>
              <a:t>comunicazione </a:t>
            </a:r>
            <a:r>
              <a:rPr lang="de-DE" sz="2400" dirty="0" err="1"/>
              <a:t>verrà interrotta</a:t>
            </a:r>
            <a:r>
              <a:rPr lang="de-DE" sz="2400" dirty="0"/>
              <a:t>.</a:t>
            </a:r>
          </a:p>
          <a:p>
            <a:pPr lvl="1"/>
            <a:r>
              <a:rPr lang="de-DE" sz="2400" dirty="0" err="1"/>
              <a:t>Metodologia </a:t>
            </a:r>
            <a:r>
              <a:rPr lang="de-DE" sz="2400" dirty="0"/>
              <a:t>più </a:t>
            </a:r>
            <a:r>
              <a:rPr lang="de-DE" sz="2400" dirty="0" err="1"/>
              <a:t>comune</a:t>
            </a:r>
            <a:br>
              <a:rPr lang="de-DE" sz="2400" dirty="0"/>
            </a:br>
            <a:endParaRPr lang="de-DE" sz="2400" dirty="0"/>
          </a:p>
          <a:p>
            <a:r>
              <a:rPr lang="de-DE" sz="2800" dirty="0" err="1"/>
              <a:t>Agricoltura</a:t>
            </a:r>
            <a:r>
              <a:rPr lang="de-DE" sz="2800" dirty="0"/>
              <a:t>:</a:t>
            </a:r>
          </a:p>
          <a:p>
            <a:pPr lvl="1"/>
            <a:r>
              <a:rPr lang="de-DE" sz="2400" dirty="0" err="1"/>
              <a:t>Stabilire </a:t>
            </a:r>
            <a:r>
              <a:rPr lang="de-DE" sz="2400" dirty="0" err="1"/>
              <a:t>un rapporto </a:t>
            </a:r>
            <a:r>
              <a:rPr lang="de-DE" sz="2400" dirty="0" err="1"/>
              <a:t>con la </a:t>
            </a:r>
            <a:r>
              <a:rPr lang="de-DE" sz="2400" dirty="0" err="1"/>
              <a:t>vittima </a:t>
            </a:r>
            <a:r>
              <a:rPr lang="de-DE" sz="2400" dirty="0" err="1"/>
              <a:t>per </a:t>
            </a:r>
            <a:r>
              <a:rPr lang="de-DE" sz="2400" dirty="0" err="1"/>
              <a:t>estrarre </a:t>
            </a:r>
            <a:r>
              <a:rPr lang="de-DE" sz="2400" dirty="0" err="1"/>
              <a:t>informazioni </a:t>
            </a:r>
            <a:r>
              <a:rPr lang="de-DE" sz="2400" dirty="0" err="1"/>
              <a:t>per </a:t>
            </a:r>
            <a:r>
              <a:rPr lang="de-DE" sz="2400" dirty="0"/>
              <a:t>un</a:t>
            </a:r>
            <a:r>
              <a:rPr lang="de-DE" sz="2400" dirty="0" err="1"/>
              <a:t> </a:t>
            </a:r>
            <a:r>
              <a:rPr lang="de-DE" sz="2400" dirty="0" err="1"/>
              <a:t>periodo</a:t>
            </a:r>
            <a:r>
              <a:rPr lang="de-DE" sz="2400" dirty="0" err="1"/>
              <a:t> </a:t>
            </a:r>
            <a:r>
              <a:rPr lang="de-DE" sz="2400" dirty="0" err="1"/>
              <a:t>di </a:t>
            </a:r>
            <a:r>
              <a:rPr lang="de-DE" sz="2400" dirty="0" err="1"/>
              <a:t>tempo più lungo</a:t>
            </a:r>
            <a:r>
              <a:rPr lang="de-DE" sz="2400" dirty="0"/>
              <a:t>. </a:t>
            </a:r>
          </a:p>
          <a:p>
            <a:pPr lvl="1"/>
            <a:r>
              <a:rPr lang="de-DE" sz="2400" dirty="0" err="1"/>
              <a:t>Conquistare </a:t>
            </a:r>
            <a:r>
              <a:rPr lang="de-DE" sz="2400" dirty="0" err="1"/>
              <a:t>la fiducia </a:t>
            </a:r>
            <a:r>
              <a:rPr lang="de-DE" sz="2400" dirty="0"/>
              <a:t>personale </a:t>
            </a:r>
            <a:r>
              <a:rPr lang="de-DE" sz="2400" dirty="0"/>
              <a:t>(non la </a:t>
            </a:r>
            <a:r>
              <a:rPr lang="de-DE" sz="2400" dirty="0" err="1"/>
              <a:t>generica </a:t>
            </a:r>
            <a:r>
              <a:rPr lang="de-DE" sz="2400" dirty="0" err="1"/>
              <a:t>fiducia </a:t>
            </a:r>
            <a:r>
              <a:rPr lang="de-DE" sz="2400" dirty="0" err="1"/>
              <a:t>di base </a:t>
            </a:r>
            <a:r>
              <a:rPr lang="de-DE" sz="2400" dirty="0"/>
              <a:t>da uomo a </a:t>
            </a:r>
            <a:r>
              <a:rPr lang="de-DE" sz="2400" dirty="0"/>
              <a:t>uomo</a:t>
            </a:r>
            <a:r>
              <a:rPr lang="de-DE" sz="2400" dirty="0"/>
              <a:t>).</a:t>
            </a:r>
          </a:p>
          <a:p>
            <a:pPr lvl="1"/>
            <a:r>
              <a:rPr lang="de-DE" sz="2400" dirty="0" err="1"/>
              <a:t>Il rischio </a:t>
            </a:r>
            <a:r>
              <a:rPr lang="de-DE" sz="2400" dirty="0" err="1"/>
              <a:t>cresce </a:t>
            </a:r>
            <a:r>
              <a:rPr lang="de-DE" sz="2400" dirty="0"/>
              <a:t>per </a:t>
            </a:r>
            <a:r>
              <a:rPr lang="de-DE" sz="2400" dirty="0" err="1"/>
              <a:t>entrambe le </a:t>
            </a:r>
            <a:r>
              <a:rPr lang="de-DE" sz="2400" dirty="0" err="1"/>
              <a:t>parti </a:t>
            </a:r>
            <a:r>
              <a:rPr lang="de-DE" sz="2400" dirty="0" err="1"/>
              <a:t>durante </a:t>
            </a:r>
            <a:r>
              <a:rPr lang="de-DE" sz="2400" dirty="0" err="1"/>
              <a:t>il </a:t>
            </a:r>
            <a:r>
              <a:rPr lang="de-DE" sz="2400" dirty="0" err="1"/>
              <a:t>processo</a:t>
            </a:r>
            <a:r>
              <a:rPr lang="de-DE" sz="2400" dirty="0"/>
              <a:t>.</a:t>
            </a:r>
          </a:p>
          <a:p>
            <a:pPr lvl="1"/>
            <a:r>
              <a:rPr lang="de-DE" sz="2400" dirty="0" err="1"/>
              <a:t>Utilizzato </a:t>
            </a:r>
            <a:r>
              <a:rPr lang="de-DE" sz="2400" dirty="0" err="1"/>
              <a:t>meno </a:t>
            </a:r>
            <a:r>
              <a:rPr lang="de-DE" sz="2400" dirty="0" err="1"/>
              <a:t>frequentemente</a:t>
            </a:r>
            <a:endParaRPr lang="de-DE" sz="2400" dirty="0"/>
          </a:p>
        </p:txBody>
      </p:sp>
      <p:sp>
        <p:nvSpPr>
          <p:cNvPr id="2" name="Textfeld 1">
            <a:extLst>
              <a:ext uri="{FF2B5EF4-FFF2-40B4-BE49-F238E27FC236}">
                <a16:creationId xmlns:a16="http://schemas.microsoft.com/office/drawing/2014/main" id="{2E2B27C3-98E5-4BB2-AB23-B3E1506052B4}"/>
              </a:ext>
            </a:extLst>
          </p:cNvPr>
          <p:cNvSpPr txBox="1"/>
          <p:nvPr/>
        </p:nvSpPr>
        <p:spPr>
          <a:xfrm>
            <a:off x="1102394" y="780337"/>
            <a:ext cx="8783293" cy="683264"/>
          </a:xfrm>
          <a:prstGeom prst="rect">
            <a:avLst/>
          </a:prstGeom>
          <a:noFill/>
        </p:spPr>
        <p:txBody>
          <a:bodyPr wrap="square" rtlCol="0">
            <a:spAutoFit/>
          </a:bodyPr>
          <a:lstStyle/>
          <a:p>
            <a:r>
              <a:rPr lang="de-DE" sz="3840" dirty="0">
                <a:latin typeface="Segoe UI" panose="020B0502040204020203" pitchFamily="34" charset="0"/>
                <a:cs typeface="Segoe UI" panose="020B0502040204020203" pitchFamily="34" charset="0"/>
              </a:rPr>
              <a:t>Principali </a:t>
            </a:r>
            <a:r>
              <a:rPr lang="de-DE" sz="3840" dirty="0" err="1">
                <a:latin typeface="Segoe UI" panose="020B0502040204020203" pitchFamily="34" charset="0"/>
                <a:cs typeface="Segoe UI" panose="020B0502040204020203" pitchFamily="34" charset="0"/>
              </a:rPr>
              <a:t>categorie </a:t>
            </a:r>
            <a:r>
              <a:rPr lang="de-DE" sz="3840" dirty="0" err="1">
                <a:latin typeface="Segoe UI" panose="020B0502040204020203" pitchFamily="34" charset="0"/>
                <a:cs typeface="Segoe UI" panose="020B0502040204020203" pitchFamily="34" charset="0"/>
              </a:rPr>
              <a:t>di </a:t>
            </a:r>
            <a:r>
              <a:rPr lang="de-DE" sz="3840" dirty="0">
                <a:latin typeface="Segoe UI" panose="020B0502040204020203" pitchFamily="34" charset="0"/>
                <a:cs typeface="Segoe UI" panose="020B0502040204020203" pitchFamily="34" charset="0"/>
              </a:rPr>
              <a:t>ingegneria </a:t>
            </a:r>
            <a:r>
              <a:rPr lang="de-DE" sz="3840" dirty="0" err="1">
                <a:latin typeface="Segoe UI" panose="020B0502040204020203" pitchFamily="34" charset="0"/>
                <a:cs typeface="Segoe UI" panose="020B0502040204020203" pitchFamily="34" charset="0"/>
              </a:rPr>
              <a:t>sociale</a:t>
            </a:r>
          </a:p>
        </p:txBody>
      </p:sp>
      <p:sp>
        <p:nvSpPr>
          <p:cNvPr id="4" name="Foliennummernplatzhalter 3">
            <a:extLst>
              <a:ext uri="{FF2B5EF4-FFF2-40B4-BE49-F238E27FC236}">
                <a16:creationId xmlns:a16="http://schemas.microsoft.com/office/drawing/2014/main" id="{4F2E903D-2916-AB01-5530-D64A54252C43}"/>
              </a:ext>
            </a:extLst>
          </p:cNvPr>
          <p:cNvSpPr>
            <a:spLocks noGrp="1"/>
          </p:cNvSpPr>
          <p:nvPr>
            <p:ph type="sldNum" sz="quarter" idx="12"/>
          </p:nvPr>
        </p:nvSpPr>
        <p:spPr/>
        <p:txBody>
          <a:bodyPr/>
          <a:lstStyle/>
          <a:p>
            <a:fld id="{79D199B6-069C-4494-B074-391AD1ED88E0}" type="slidenum">
              <a:rPr lang="de-DE"/>
              <a:t>28</a:t>
            </a:fld>
            <a:endParaRPr lang="de-DE"/>
          </a:p>
        </p:txBody>
      </p:sp>
    </p:spTree>
    <p:extLst>
      <p:ext uri="{BB962C8B-B14F-4D97-AF65-F5344CB8AC3E}">
        <p14:creationId xmlns:p14="http://schemas.microsoft.com/office/powerpoint/2010/main" val="414618566"/>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F2B2-16D3-DA97-B4D8-A91CFFAB02D8}"/>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313E6C48-798C-07B5-51DB-B34C55A01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F57DD4-B576-D9FA-09EF-A95534BFC0E3}"/>
              </a:ext>
            </a:extLst>
          </p:cNvPr>
          <p:cNvSpPr>
            <a:spLocks noGrp="1"/>
          </p:cNvSpPr>
          <p:nvPr>
            <p:ph type="sldNum" idx="12"/>
          </p:nvPr>
        </p:nvSpPr>
        <p:spPr/>
        <p:txBody>
          <a:bodyPr/>
          <a:lstStyle/>
          <a:p>
            <a:fld id="{00000000-1234-1234-1234-123412341234}" type="slidenum">
              <a:rPr lang="en-GB"/>
              <a:t>29</a:t>
            </a:fld>
            <a:endParaRPr lang="en-GB"/>
          </a:p>
        </p:txBody>
      </p:sp>
      <p:pic>
        <p:nvPicPr>
          <p:cNvPr id="6" name="Picture 5">
            <a:extLst>
              <a:ext uri="{FF2B5EF4-FFF2-40B4-BE49-F238E27FC236}">
                <a16:creationId xmlns:a16="http://schemas.microsoft.com/office/drawing/2014/main" id="{4FF71B52-6BE4-EE1C-4F81-32C8F6D70F9B}"/>
              </a:ext>
            </a:extLst>
          </p:cNvPr>
          <p:cNvPicPr>
            <a:picLocks noChangeAspect="1"/>
          </p:cNvPicPr>
          <p:nvPr/>
        </p:nvPicPr>
        <p:blipFill>
          <a:blip r:embed="R30a96de6646c45aa"/>
          <a:stretch>
            <a:fillRect/>
          </a:stretch>
        </p:blipFill>
        <p:spPr>
          <a:xfrm>
            <a:off x="0" y="1"/>
            <a:ext cx="13386398" cy="6824663"/>
          </a:xfrm>
          <a:prstGeom prst="rect">
            <a:avLst/>
          </a:prstGeom>
        </p:spPr>
      </p:pic>
      <p:pic>
        <p:nvPicPr>
          <p:cNvPr id="8" name="Picture 7">
            <a:extLst>
              <a:ext uri="{FF2B5EF4-FFF2-40B4-BE49-F238E27FC236}">
                <a16:creationId xmlns:a16="http://schemas.microsoft.com/office/drawing/2014/main" id="{A3D6F28F-A50E-14CC-C50C-FE7A58E98C23}"/>
              </a:ext>
            </a:extLst>
          </p:cNvPr>
          <p:cNvPicPr>
            <a:picLocks noChangeAspect="1"/>
          </p:cNvPicPr>
          <p:nvPr/>
        </p:nvPicPr>
        <p:blipFill>
          <a:blip r:embed="R0a00fb61fcc64ba3"/>
          <a:stretch>
            <a:fillRect/>
          </a:stretch>
        </p:blipFill>
        <p:spPr>
          <a:xfrm>
            <a:off x="555878" y="377242"/>
            <a:ext cx="13329240" cy="6070177"/>
          </a:xfrm>
          <a:prstGeom prst="rect">
            <a:avLst/>
          </a:prstGeom>
        </p:spPr>
      </p:pic>
      <p:pic>
        <p:nvPicPr>
          <p:cNvPr id="10" name="Picture 9">
            <a:extLst>
              <a:ext uri="{FF2B5EF4-FFF2-40B4-BE49-F238E27FC236}">
                <a16:creationId xmlns:a16="http://schemas.microsoft.com/office/drawing/2014/main" id="{0E042C32-F90B-DFCB-1B61-649339F55C7C}"/>
              </a:ext>
            </a:extLst>
          </p:cNvPr>
          <p:cNvPicPr>
            <a:picLocks noChangeAspect="1"/>
          </p:cNvPicPr>
          <p:nvPr/>
        </p:nvPicPr>
        <p:blipFill>
          <a:blip r:embed="Radedbfcdae8e431c"/>
          <a:stretch>
            <a:fillRect/>
          </a:stretch>
        </p:blipFill>
        <p:spPr>
          <a:xfrm>
            <a:off x="1599403" y="1965660"/>
            <a:ext cx="11431595" cy="4298280"/>
          </a:xfrm>
          <a:prstGeom prst="rect">
            <a:avLst/>
          </a:prstGeom>
        </p:spPr>
      </p:pic>
      <p:sp>
        <p:nvSpPr>
          <p:cNvPr id="5" name="Footer Placeholder 4">
            <a:extLst>
              <a:ext uri="{FF2B5EF4-FFF2-40B4-BE49-F238E27FC236}">
                <a16:creationId xmlns:a16="http://schemas.microsoft.com/office/drawing/2014/main" id="{E73B6441-67CA-2624-142E-B0F0C572BF16}"/>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237963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D201E0-6394-ED6D-5811-88C9D6C19594}"/>
              </a:ext>
            </a:extLst>
          </p:cNvPr>
          <p:cNvPicPr>
            <a:picLocks noChangeAspect="1"/>
          </p:cNvPicPr>
          <p:nvPr/>
        </p:nvPicPr>
        <p:blipFill rotWithShape="1">
          <a:blip r:embed="R8bc8c0448b044e41" cstate="screen">
            <a:extLst>
              <a:ext uri="{28A0092B-C50C-407E-A947-70E740481C1C}">
                <a14:useLocalDpi xmlns:a14="http://schemas.microsoft.com/office/drawing/2010/main"/>
              </a:ext>
            </a:extLst>
          </a:blip>
          <a:srcRect/>
          <a:stretch/>
        </p:blipFill>
        <p:spPr>
          <a:xfrm>
            <a:off x="6374043" y="12"/>
            <a:ext cx="8254530" cy="8229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B809C345-D763-FAC4-22DA-0FD2E181CF12}"/>
              </a:ext>
            </a:extLst>
          </p:cNvPr>
          <p:cNvSpPr>
            <a:spLocks noGrp="1"/>
          </p:cNvSpPr>
          <p:nvPr>
            <p:ph type="title"/>
          </p:nvPr>
        </p:nvSpPr>
        <p:spPr>
          <a:xfrm>
            <a:off x="768096" y="390444"/>
            <a:ext cx="5242322" cy="2348209"/>
          </a:xfrm>
        </p:spPr>
        <p:txBody>
          <a:bodyPr anchor="b">
            <a:normAutofit/>
          </a:bodyPr>
          <a:lstStyle/>
          <a:p>
            <a:r>
              <a:rPr lang="nb-NO" sz="6480"/>
              <a:t>Ordine del giorno</a:t>
            </a:r>
          </a:p>
        </p:txBody>
      </p:sp>
      <p:sp>
        <p:nvSpPr>
          <p:cNvPr id="3" name="Content Placeholder 2">
            <a:extLst>
              <a:ext uri="{FF2B5EF4-FFF2-40B4-BE49-F238E27FC236}">
                <a16:creationId xmlns:a16="http://schemas.microsoft.com/office/drawing/2014/main" id="{8C67BC4D-67D4-0004-28AF-5F6A2BB61B7C}"/>
              </a:ext>
            </a:extLst>
          </p:cNvPr>
          <p:cNvSpPr>
            <a:spLocks noGrp="1"/>
          </p:cNvSpPr>
          <p:nvPr>
            <p:ph idx="1"/>
          </p:nvPr>
        </p:nvSpPr>
        <p:spPr>
          <a:xfrm>
            <a:off x="768097" y="3447479"/>
            <a:ext cx="5092307" cy="3984802"/>
          </a:xfrm>
        </p:spPr>
        <p:txBody>
          <a:bodyPr>
            <a:normAutofit/>
          </a:bodyPr>
          <a:lstStyle/>
          <a:p>
            <a:r>
              <a:rPr lang="nb-NO" sz="2640" dirty="0"/>
              <a:t>Introduzione</a:t>
            </a:r>
          </a:p>
          <a:p>
            <a:r>
              <a:rPr lang="nb-NO" sz="2640" dirty="0"/>
              <a:t>Principi psicologici di base</a:t>
            </a:r>
          </a:p>
          <a:p>
            <a:r>
              <a:rPr lang="nb-NO" sz="2640" dirty="0"/>
              <a:t>Principi di ingegneria sociale</a:t>
            </a:r>
          </a:p>
          <a:p>
            <a:r>
              <a:rPr lang="nb-NO" sz="2640" dirty="0"/>
              <a:t>Falsi profondi</a:t>
            </a:r>
          </a:p>
          <a:p>
            <a:r>
              <a:rPr lang="nb-NO" sz="2640" dirty="0"/>
              <a:t>Utilizzare esempi di energia, mare e salute</a:t>
            </a:r>
          </a:p>
          <a:p>
            <a:pPr lvl="1"/>
            <a:endParaRPr lang="nb-NO" sz="2640" dirty="0"/>
          </a:p>
        </p:txBody>
      </p:sp>
      <p:sp>
        <p:nvSpPr>
          <p:cNvPr id="4" name="Slide Number Placeholder 3">
            <a:extLst>
              <a:ext uri="{FF2B5EF4-FFF2-40B4-BE49-F238E27FC236}">
                <a16:creationId xmlns:a16="http://schemas.microsoft.com/office/drawing/2014/main" id="{75D61224-E439-B933-97EC-3457B9C2DAB2}"/>
              </a:ext>
            </a:extLst>
          </p:cNvPr>
          <p:cNvSpPr>
            <a:spLocks noGrp="1"/>
          </p:cNvSpPr>
          <p:nvPr>
            <p:ph type="sldNum" sz="quarter" idx="12"/>
          </p:nvPr>
        </p:nvSpPr>
        <p:spPr>
          <a:xfrm>
            <a:off x="12527280" y="7627621"/>
            <a:ext cx="1097280" cy="438150"/>
          </a:xfrm>
        </p:spPr>
        <p:txBody>
          <a:bodyPr>
            <a:normAutofit/>
          </a:bodyPr>
          <a:lstStyle/>
          <a:p>
            <a:pPr>
              <a:spcAft>
                <a:spcPts val="720"/>
              </a:spcAft>
            </a:pPr>
            <a:fld id="{83C72186-AF70-4CAA-BEA5-8C4411AE0AB1}" type="slidenum">
              <a:rPr lang="nb-NO">
                <a:solidFill>
                  <a:srgbClr val="FFFFFF"/>
                </a:solidFill>
              </a:rPr>
              <a:t>3</a:t>
            </a:fld>
            <a:endParaRPr lang="nb-NO">
              <a:solidFill>
                <a:srgbClr val="FFFFFF"/>
              </a:solidFill>
            </a:endParaRPr>
          </a:p>
        </p:txBody>
      </p:sp>
    </p:spTree>
    <p:extLst>
      <p:ext uri="{BB962C8B-B14F-4D97-AF65-F5344CB8AC3E}">
        <p14:creationId xmlns:p14="http://schemas.microsoft.com/office/powerpoint/2010/main" val="3395184681"/>
      </p:ext>
    </p:extLst>
  </p:cSld>
  <p:clrMapOvr>
    <a:masterClrMapping/>
  </p:clrMapOvr>
</p:sld>
</file>

<file path=ppt/slides/slide30.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1f7db8f36c1e48cc" cstate="email">
            <a:alphaModFix/>
            <a:extLst>
              <a:ext uri="{28A0092B-C50C-407E-A947-70E740481C1C}">
                <a14:useLocalDpi xmlns:a14="http://schemas.microsoft.com/office/drawing/2010/main"/>
              </a:ext>
            </a:extLst>
          </a:blip>
          <a:stretch>
            <a:fillRect/>
          </a:stretch>
        </p:blipFill>
        <p:spPr>
          <a:xfrm>
            <a:off x="2358560" y="243840"/>
            <a:ext cx="9548722" cy="7741924"/>
          </a:xfrm>
          <a:prstGeom prst="rect">
            <a:avLst/>
          </a:prstGeom>
          <a:noFill/>
          <a:ln>
            <a:noFill/>
          </a:ln>
        </p:spPr>
      </p:pic>
      <p:sp>
        <p:nvSpPr>
          <p:cNvPr id="110" name="Google Shape;110;p22"/>
          <p:cNvSpPr txBox="1"/>
          <p:nvPr/>
        </p:nvSpPr>
        <p:spPr>
          <a:xfrm>
            <a:off x="10712429" y="7608120"/>
            <a:ext cx="3799811" cy="501120"/>
          </a:xfrm>
          <a:prstGeom prst="rect">
            <a:avLst/>
          </a:prstGeom>
          <a:noFill/>
          <a:ln>
            <a:noFill/>
          </a:ln>
        </p:spPr>
        <p:txBody>
          <a:bodyPr spcFirstLastPara="1" wrap="square" lIns="146280" tIns="146280" rIns="146280" bIns="146280" anchor="t" anchorCtr="0">
            <a:noAutofit/>
          </a:bodyPr>
          <a:lstStyle/>
          <a:p>
            <a:r>
              <a:rPr lang="en-GB" sz="2880" dirty="0"/>
              <a:t>Mouton et al. (2016)</a:t>
            </a:r>
            <a:endParaRPr sz="2880" dirty="0"/>
          </a:p>
        </p:txBody>
      </p:sp>
      <p:sp>
        <p:nvSpPr>
          <p:cNvPr id="2" name="Footer Placeholder 4">
            <a:extLst>
              <a:ext uri="{FF2B5EF4-FFF2-40B4-BE49-F238E27FC236}">
                <a16:creationId xmlns:a16="http://schemas.microsoft.com/office/drawing/2014/main" id="{4C8ED54C-A4D2-0241-914B-0BE529045752}"/>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3951045356"/>
      </p:ext>
    </p:extLst>
  </p:cSld>
  <p:clrMapOvr>
    <a:masterClrMapping/>
  </p:clrMapOvr>
</p:sld>
</file>

<file path=ppt/slides/slide31.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body" idx="1"/>
          </p:nvPr>
        </p:nvSpPr>
        <p:spPr>
          <a:prstGeom prst="rect">
            <a:avLst/>
          </a:prstGeom>
        </p:spPr>
        <p:txBody>
          <a:bodyPr spcFirstLastPara="1" vert="horz" wrap="square" lIns="146280" tIns="146280" rIns="146280" bIns="146280" rtlCol="0" anchor="t" anchorCtr="0">
            <a:noAutofit/>
          </a:bodyPr>
          <a:lstStyle/>
          <a:p>
            <a:pPr marL="0" indent="0">
              <a:buClr>
                <a:schemeClr val="dk1"/>
              </a:buClr>
              <a:buSzPts val="1100"/>
              <a:buNone/>
            </a:pPr>
            <a:endParaRPr/>
          </a:p>
          <a:p>
            <a:pPr marL="0" indent="0">
              <a:spcBef>
                <a:spcPts val="2560"/>
              </a:spcBef>
              <a:spcAft>
                <a:spcPts val="2560"/>
              </a:spcAft>
              <a:buNone/>
            </a:pPr>
            <a:endParaRPr/>
          </a:p>
        </p:txBody>
      </p:sp>
      <p:pic>
        <p:nvPicPr>
          <p:cNvPr id="103" name="Google Shape;103;p21"/>
          <p:cNvPicPr preferRelativeResize="0"/>
          <p:nvPr/>
        </p:nvPicPr>
        <p:blipFill>
          <a:blip r:embed="Rca5e7e51808f4c65" cstate="email">
            <a:alphaModFix/>
            <a:extLst>
              <a:ext uri="{28A0092B-C50C-407E-A947-70E740481C1C}">
                <a14:useLocalDpi xmlns:a14="http://schemas.microsoft.com/office/drawing/2010/main"/>
              </a:ext>
            </a:extLst>
          </a:blip>
          <a:stretch>
            <a:fillRect/>
          </a:stretch>
        </p:blipFill>
        <p:spPr>
          <a:xfrm>
            <a:off x="781800" y="315322"/>
            <a:ext cx="11828200" cy="6994878"/>
          </a:xfrm>
          <a:prstGeom prst="rect">
            <a:avLst/>
          </a:prstGeom>
          <a:noFill/>
          <a:ln>
            <a:noFill/>
          </a:ln>
        </p:spPr>
      </p:pic>
      <p:sp>
        <p:nvSpPr>
          <p:cNvPr id="104" name="Google Shape;104;p21"/>
          <p:cNvSpPr txBox="1"/>
          <p:nvPr/>
        </p:nvSpPr>
        <p:spPr>
          <a:xfrm>
            <a:off x="10055302" y="7608120"/>
            <a:ext cx="4456939" cy="501120"/>
          </a:xfrm>
          <a:prstGeom prst="rect">
            <a:avLst/>
          </a:prstGeom>
          <a:noFill/>
          <a:ln>
            <a:noFill/>
          </a:ln>
        </p:spPr>
        <p:txBody>
          <a:bodyPr spcFirstLastPara="1" wrap="square" lIns="146280" tIns="146280" rIns="146280" bIns="146280" anchor="t" anchorCtr="0">
            <a:noAutofit/>
          </a:bodyPr>
          <a:lstStyle/>
          <a:p>
            <a:r>
              <a:rPr lang="en-GB" sz="2880" dirty="0"/>
              <a:t>Mouton et al. (2016)</a:t>
            </a:r>
            <a:endParaRPr sz="2880" dirty="0"/>
          </a:p>
        </p:txBody>
      </p:sp>
      <p:sp>
        <p:nvSpPr>
          <p:cNvPr id="2" name="Footer Placeholder 4">
            <a:extLst>
              <a:ext uri="{FF2B5EF4-FFF2-40B4-BE49-F238E27FC236}">
                <a16:creationId xmlns:a16="http://schemas.microsoft.com/office/drawing/2014/main" id="{BFEF1184-95BC-43B0-5533-71369EFF1B92}"/>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4220880"/>
      </p:ext>
    </p:extLst>
  </p:cSld>
  <p:clrMapOvr>
    <a:masterClrMapping/>
  </p:clrMapOvr>
</p:sld>
</file>

<file path=ppt/slides/slide3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F845A0-BBD7-7E1D-F171-A98342C4D614}"/>
              </a:ext>
            </a:extLst>
          </p:cNvPr>
          <p:cNvPicPr>
            <a:picLocks noChangeAspect="1"/>
          </p:cNvPicPr>
          <p:nvPr/>
        </p:nvPicPr>
        <p:blipFill rotWithShape="1">
          <a:blip r:embed="R98ae3a43af0c43b8" cstate="screen">
            <a:extLst>
              <a:ext uri="{28A0092B-C50C-407E-A947-70E740481C1C}">
                <a14:useLocalDpi xmlns:a14="http://schemas.microsoft.com/office/drawing/2010/main"/>
              </a:ext>
            </a:extLst>
          </a:blip>
          <a:srcRect/>
          <a:stretch/>
        </p:blipFill>
        <p:spPr>
          <a:xfrm>
            <a:off x="4228186" y="12"/>
            <a:ext cx="10402214" cy="8229588"/>
          </a:xfrm>
          <a:prstGeom prst="rect">
            <a:avLst/>
          </a:prstGeom>
        </p:spPr>
      </p:pic>
      <p:sp>
        <p:nvSpPr>
          <p:cNvPr id="5" name="Title 4">
            <a:extLst>
              <a:ext uri="{FF2B5EF4-FFF2-40B4-BE49-F238E27FC236}">
                <a16:creationId xmlns:a16="http://schemas.microsoft.com/office/drawing/2014/main" id="{D1A0B5B0-D18E-EBD9-DF1A-6F2AC796E8FB}"/>
              </a:ext>
            </a:extLst>
          </p:cNvPr>
          <p:cNvSpPr>
            <a:spLocks noGrp="1"/>
          </p:cNvSpPr>
          <p:nvPr>
            <p:ph type="title"/>
          </p:nvPr>
        </p:nvSpPr>
        <p:spPr>
          <a:xfrm>
            <a:off x="573577" y="1346836"/>
            <a:ext cx="4828032" cy="3844961"/>
          </a:xfrm>
        </p:spPr>
        <p:txBody>
          <a:bodyPr vert="horz" lIns="109728" tIns="54864" rIns="109728" bIns="54864" rtlCol="0" anchor="b">
            <a:normAutofit/>
          </a:bodyPr>
          <a:lstStyle/>
          <a:p>
            <a:r>
              <a:rPr lang="en-US" sz="5760">
                <a:solidFill>
                  <a:schemeClr val="bg1"/>
                </a:solidFill>
              </a:rPr>
              <a:t>Esempi familiari</a:t>
            </a:r>
          </a:p>
        </p:txBody>
      </p:sp>
      <p:sp>
        <p:nvSpPr>
          <p:cNvPr id="6" name="Text Placeholder 5">
            <a:extLst>
              <a:ext uri="{FF2B5EF4-FFF2-40B4-BE49-F238E27FC236}">
                <a16:creationId xmlns:a16="http://schemas.microsoft.com/office/drawing/2014/main" id="{A8C26D1D-7414-3469-E40F-813774F96DCE}"/>
              </a:ext>
            </a:extLst>
          </p:cNvPr>
          <p:cNvSpPr>
            <a:spLocks noGrp="1"/>
          </p:cNvSpPr>
          <p:nvPr>
            <p:ph type="body" idx="1"/>
          </p:nvPr>
        </p:nvSpPr>
        <p:spPr>
          <a:xfrm>
            <a:off x="573577" y="5847507"/>
            <a:ext cx="4828031" cy="1449769"/>
          </a:xfrm>
        </p:spPr>
        <p:txBody>
          <a:bodyPr vert="horz" lIns="109728" tIns="54864" rIns="109728" bIns="54864" rtlCol="0" anchor="t">
            <a:normAutofit/>
          </a:bodyPr>
          <a:lstStyle/>
          <a:p>
            <a:endParaRPr lang="en-US">
              <a:solidFill>
                <a:schemeClr val="bg1"/>
              </a:solidFill>
            </a:endParaRPr>
          </a:p>
        </p:txBody>
      </p:sp>
      <p:sp>
        <p:nvSpPr>
          <p:cNvPr id="4" name="Slide Number Placeholder 3">
            <a:extLst>
              <a:ext uri="{FF2B5EF4-FFF2-40B4-BE49-F238E27FC236}">
                <a16:creationId xmlns:a16="http://schemas.microsoft.com/office/drawing/2014/main" id="{D2EE27F9-E0AB-E389-885C-3A70BC4A0D6B}"/>
              </a:ext>
            </a:extLst>
          </p:cNvPr>
          <p:cNvSpPr>
            <a:spLocks noGrp="1"/>
          </p:cNvSpPr>
          <p:nvPr>
            <p:ph type="sldNum" sz="quarter" idx="12"/>
          </p:nvPr>
        </p:nvSpPr>
        <p:spPr>
          <a:xfrm>
            <a:off x="10764983" y="7627621"/>
            <a:ext cx="3291840" cy="438150"/>
          </a:xfrm>
        </p:spPr>
        <p:txBody>
          <a:bodyPr vert="horz" lIns="109728" tIns="54864" rIns="109728" bIns="54864" rtlCol="0" anchor="ctr">
            <a:normAutofit/>
          </a:bodyPr>
          <a:lstStyle/>
          <a:p>
            <a:pPr>
              <a:spcAft>
                <a:spcPts val="720"/>
              </a:spcAft>
              <a:defRPr/>
            </a:pPr>
            <a:fld id="{00000000-1234-1234-1234-123412341234}" type="slidenum">
              <a:rPr lang="en-US">
                <a:solidFill>
                  <a:schemeClr val="bg1"/>
                </a:solidFill>
                <a:latin typeface="Calibri" panose="020F0502020204030204"/>
              </a:rPr>
              <a:t>32</a:t>
            </a:fld>
            <a:endParaRPr lang="en-US">
              <a:solidFill>
                <a:schemeClr val="bg1"/>
              </a:solidFill>
              <a:latin typeface="Calibri" panose="020F0502020204030204"/>
            </a:endParaRPr>
          </a:p>
        </p:txBody>
      </p:sp>
    </p:spTree>
    <p:extLst>
      <p:ext uri="{BB962C8B-B14F-4D97-AF65-F5344CB8AC3E}">
        <p14:creationId xmlns:p14="http://schemas.microsoft.com/office/powerpoint/2010/main" val="3963147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52120" y="414389"/>
            <a:ext cx="12618720" cy="852173"/>
          </a:xfrm>
          <a:prstGeom prst="rect">
            <a:avLst/>
          </a:prstGeom>
        </p:spPr>
        <p:txBody>
          <a:bodyPr spcFirstLastPara="1" vert="horz" wrap="square" lIns="109720" tIns="54840" rIns="109720" bIns="54840" rtlCol="0" anchor="ctr" anchorCtr="0">
            <a:noAutofit/>
          </a:bodyPr>
          <a:lstStyle/>
          <a:p>
            <a:pPr>
              <a:spcBef>
                <a:spcPts val="0"/>
              </a:spcBef>
            </a:pPr>
            <a:r>
              <a:rPr lang="en-GB" dirty="0" err="1"/>
              <a:t>Confermare</a:t>
            </a:r>
            <a:endParaRPr dirty="0"/>
          </a:p>
        </p:txBody>
      </p:sp>
      <p:sp>
        <p:nvSpPr>
          <p:cNvPr id="417" name="Google Shape;417;p64"/>
          <p:cNvSpPr txBox="1">
            <a:spLocks noGrp="1"/>
          </p:cNvSpPr>
          <p:nvPr>
            <p:ph type="body" idx="1"/>
          </p:nvPr>
        </p:nvSpPr>
        <p:spPr>
          <a:xfrm>
            <a:off x="505540" y="1266562"/>
            <a:ext cx="4441440" cy="5628960"/>
          </a:xfrm>
          <a:prstGeom prst="rect">
            <a:avLst/>
          </a:prstGeom>
        </p:spPr>
        <p:txBody>
          <a:bodyPr spcFirstLastPara="1" vert="horz" wrap="square" lIns="109720" tIns="54840" rIns="109720" bIns="54840" rtlCol="0" anchor="t" anchorCtr="0">
            <a:noAutofit/>
          </a:bodyPr>
          <a:lstStyle/>
          <a:p>
            <a:pPr marL="0" indent="0">
              <a:spcBef>
                <a:spcPts val="1280"/>
              </a:spcBef>
              <a:buNone/>
            </a:pPr>
            <a:r>
              <a:rPr lang="en-GB" sz="2880" b="1" u="sng" dirty="0"/>
              <a:t>La vergogna: </a:t>
            </a:r>
            <a:r>
              <a:rPr lang="en-GB" sz="2880" dirty="0"/>
              <a:t>L'emozione "padrona". Tiene insieme i legami sociali (</a:t>
            </a:r>
            <a:r>
              <a:rPr lang="en-GB" sz="2880" dirty="0" err="1"/>
              <a:t>Scheff</a:t>
            </a:r>
            <a:r>
              <a:rPr lang="en-GB" sz="2880" dirty="0"/>
              <a:t>, 2002).</a:t>
            </a:r>
            <a:endParaRPr sz="2880" dirty="0"/>
          </a:p>
          <a:p>
            <a:pPr marL="0" indent="0">
              <a:spcBef>
                <a:spcPts val="1280"/>
              </a:spcBef>
              <a:buNone/>
            </a:pPr>
            <a:endParaRPr sz="2880" dirty="0"/>
          </a:p>
          <a:p>
            <a:pPr marL="0" indent="0">
              <a:spcBef>
                <a:spcPts val="1280"/>
              </a:spcBef>
              <a:buNone/>
            </a:pPr>
            <a:endParaRPr sz="2880" dirty="0"/>
          </a:p>
          <a:p>
            <a:pPr marL="0" indent="0">
              <a:spcBef>
                <a:spcPts val="1280"/>
              </a:spcBef>
              <a:buNone/>
            </a:pPr>
            <a:endParaRPr sz="2880" dirty="0"/>
          </a:p>
        </p:txBody>
      </p:sp>
      <p:pic>
        <p:nvPicPr>
          <p:cNvPr id="418" name="Google Shape;418;p64"/>
          <p:cNvPicPr preferRelativeResize="0"/>
          <p:nvPr/>
        </p:nvPicPr>
        <p:blipFill>
          <a:blip r:embed="Rf56b64abdd084e62">
            <a:alphaModFix/>
          </a:blip>
          <a:stretch>
            <a:fillRect/>
          </a:stretch>
        </p:blipFill>
        <p:spPr>
          <a:xfrm>
            <a:off x="6661480" y="0"/>
            <a:ext cx="8023861" cy="5221440"/>
          </a:xfrm>
          <a:prstGeom prst="rect">
            <a:avLst/>
          </a:prstGeom>
          <a:noFill/>
          <a:ln>
            <a:noFill/>
          </a:ln>
        </p:spPr>
      </p:pic>
      <p:pic>
        <p:nvPicPr>
          <p:cNvPr id="419" name="Google Shape;419;p64"/>
          <p:cNvPicPr preferRelativeResize="0"/>
          <p:nvPr/>
        </p:nvPicPr>
        <p:blipFill>
          <a:blip r:embed="Ra69564e71f914b24">
            <a:alphaModFix/>
          </a:blip>
          <a:stretch>
            <a:fillRect/>
          </a:stretch>
        </p:blipFill>
        <p:spPr>
          <a:xfrm>
            <a:off x="352120" y="3799642"/>
            <a:ext cx="4441440" cy="4231741"/>
          </a:xfrm>
          <a:prstGeom prst="rect">
            <a:avLst/>
          </a:prstGeom>
          <a:noFill/>
          <a:ln>
            <a:noFill/>
          </a:ln>
        </p:spPr>
      </p:pic>
      <p:pic>
        <p:nvPicPr>
          <p:cNvPr id="420" name="Google Shape;420;p64"/>
          <p:cNvPicPr preferRelativeResize="0"/>
          <p:nvPr/>
        </p:nvPicPr>
        <p:blipFill>
          <a:blip r:embed="R210d0351560940b3">
            <a:alphaModFix/>
          </a:blip>
          <a:stretch>
            <a:fillRect/>
          </a:stretch>
        </p:blipFill>
        <p:spPr>
          <a:xfrm>
            <a:off x="4728159" y="4750983"/>
            <a:ext cx="8242681" cy="328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Lst>
  </p:timing>
</p:sld>
</file>

<file path=ppt/slides/slide3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4783-0CE9-470C-A48B-84BEBF1F3E86}"/>
              </a:ext>
            </a:extLst>
          </p:cNvPr>
          <p:cNvSpPr>
            <a:spLocks noGrp="1"/>
          </p:cNvSpPr>
          <p:nvPr>
            <p:ph type="title"/>
          </p:nvPr>
        </p:nvSpPr>
        <p:spPr>
          <a:xfrm>
            <a:off x="707472" y="1027416"/>
            <a:ext cx="5472701" cy="1353682"/>
          </a:xfrm>
        </p:spPr>
        <p:txBody>
          <a:bodyPr vert="horz" lIns="109728" tIns="54864" rIns="109728" bIns="54864" rtlCol="0" anchor="ctr">
            <a:normAutofit/>
          </a:bodyPr>
          <a:lstStyle/>
          <a:p>
            <a:r>
              <a:rPr lang="en-US" sz="4800"/>
              <a:t>Effetti di inquadramento</a:t>
            </a:r>
          </a:p>
        </p:txBody>
      </p:sp>
      <p:sp>
        <p:nvSpPr>
          <p:cNvPr id="3" name="Text Placeholder 2">
            <a:extLst>
              <a:ext uri="{FF2B5EF4-FFF2-40B4-BE49-F238E27FC236}">
                <a16:creationId xmlns:a16="http://schemas.microsoft.com/office/drawing/2014/main" id="{8A3D68CE-6C06-4EF3-BF7A-706C73F234DE}"/>
              </a:ext>
            </a:extLst>
          </p:cNvPr>
          <p:cNvSpPr>
            <a:spLocks noGrp="1"/>
          </p:cNvSpPr>
          <p:nvPr>
            <p:ph sz="half" idx="1"/>
          </p:nvPr>
        </p:nvSpPr>
        <p:spPr>
          <a:xfrm>
            <a:off x="708863" y="2129051"/>
            <a:ext cx="5471310" cy="5443058"/>
          </a:xfrm>
        </p:spPr>
        <p:txBody>
          <a:bodyPr vert="horz" lIns="109728" tIns="54864" rIns="109728" bIns="54864" rtlCol="0" anchor="ctr">
            <a:normAutofit/>
          </a:bodyPr>
          <a:lstStyle/>
          <a:p>
            <a:pPr marL="223514"/>
            <a:r>
              <a:rPr lang="en-US" sz="2800" dirty="0"/>
              <a:t>L</a:t>
            </a:r>
            <a:r>
              <a:rPr lang="en-US" sz="2800" i="1" dirty="0"/>
              <a:t>'effetto framing </a:t>
            </a:r>
            <a:r>
              <a:rPr lang="en-US" sz="2800" dirty="0"/>
              <a:t>è quando le nostre decisioni sono influenzate dal modo in cui le informazioni vengono presentate. Un'informazione equivalente può essere più o meno attraente a seconda delle caratteristiche evidenziate.</a:t>
            </a:r>
          </a:p>
          <a:p>
            <a:pPr marL="223514"/>
            <a:r>
              <a:rPr lang="en-US" sz="2800" dirty="0"/>
              <a:t>Indurre il sistema 1, più valutazioni periferiche </a:t>
            </a:r>
          </a:p>
          <a:p>
            <a:pPr marL="223514"/>
            <a:r>
              <a:rPr lang="en-US" sz="2800" dirty="0"/>
              <a:t>I pregiudizi</a:t>
            </a:r>
          </a:p>
        </p:txBody>
      </p:sp>
      <p:pic>
        <p:nvPicPr>
          <p:cNvPr id="5" name="Picture 4">
            <a:extLst>
              <a:ext uri="{FF2B5EF4-FFF2-40B4-BE49-F238E27FC236}">
                <a16:creationId xmlns:a16="http://schemas.microsoft.com/office/drawing/2014/main" id="{99A358DD-2A4C-4622-AFD8-DF0FB7850A47}"/>
              </a:ext>
            </a:extLst>
          </p:cNvPr>
          <p:cNvPicPr>
            <a:picLocks noChangeAspect="1"/>
          </p:cNvPicPr>
          <p:nvPr/>
        </p:nvPicPr>
        <p:blipFill rotWithShape="1">
          <a:blip r:embed="R306ac26c0d444a3e" cstate="screen">
            <a:extLst>
              <a:ext uri="{28A0092B-C50C-407E-A947-70E740481C1C}">
                <a14:useLocalDpi xmlns:a14="http://schemas.microsoft.com/office/drawing/2010/main"/>
              </a:ext>
            </a:extLst>
          </a:blip>
          <a:srcRect r="-2"/>
          <a:stretch/>
        </p:blipFill>
        <p:spPr>
          <a:xfrm>
            <a:off x="7173346" y="931513"/>
            <a:ext cx="6510492" cy="6311155"/>
          </a:xfrm>
          <a:prstGeom prst="rect">
            <a:avLst/>
          </a:prstGeom>
        </p:spPr>
      </p:pic>
    </p:spTree>
    <p:extLst>
      <p:ext uri="{BB962C8B-B14F-4D97-AF65-F5344CB8AC3E}">
        <p14:creationId xmlns:p14="http://schemas.microsoft.com/office/powerpoint/2010/main" val="534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xfrm>
            <a:off x="822962" y="122489"/>
            <a:ext cx="12157710" cy="1747520"/>
          </a:xfrm>
          <a:prstGeom prst="rect">
            <a:avLst/>
          </a:prstGeom>
        </p:spPr>
        <p:txBody>
          <a:bodyPr spcFirstLastPara="1" vert="horz" wrap="square" lIns="109720" tIns="54840" rIns="109720" bIns="54840" rtlCol="0" anchor="ctr" anchorCtr="0">
            <a:noAutofit/>
          </a:bodyPr>
          <a:lstStyle/>
          <a:p>
            <a:pPr>
              <a:spcBef>
                <a:spcPts val="0"/>
              </a:spcBef>
            </a:pPr>
            <a:r>
              <a:rPr lang="nb-NO" dirty="0" err="1"/>
              <a:t>Influenza</a:t>
            </a:r>
            <a:r>
              <a:rPr lang="nb-NO" dirty="0"/>
              <a:t>: </a:t>
            </a:r>
            <a:r>
              <a:rPr lang="nb-NO" dirty="0" err="1"/>
              <a:t>Coerenza </a:t>
            </a:r>
            <a:r>
              <a:rPr lang="nb-NO" dirty="0"/>
              <a:t>e </a:t>
            </a:r>
            <a:r>
              <a:rPr lang="nb-NO" dirty="0" err="1"/>
              <a:t>impegno</a:t>
            </a:r>
            <a:br>
              <a:rPr lang="nb-NO" dirty="0"/>
            </a:br>
            <a:r>
              <a:rPr lang="nb-NO" dirty="0" err="1"/>
              <a:t>Effetti della </a:t>
            </a:r>
            <a:r>
              <a:rPr lang="nb-NO" dirty="0"/>
              <a:t>mera </a:t>
            </a:r>
            <a:r>
              <a:rPr lang="nb-NO" dirty="0" err="1"/>
              <a:t>esposizione</a:t>
            </a:r>
            <a:endParaRPr dirty="0"/>
          </a:p>
        </p:txBody>
      </p:sp>
      <p:sp>
        <p:nvSpPr>
          <p:cNvPr id="316" name="Google Shape;316;p52"/>
          <p:cNvSpPr txBox="1">
            <a:spLocks noGrp="1"/>
          </p:cNvSpPr>
          <p:nvPr>
            <p:ph idx="1"/>
          </p:nvPr>
        </p:nvSpPr>
        <p:spPr>
          <a:prstGeom prst="rect">
            <a:avLst/>
          </a:prstGeom>
        </p:spPr>
        <p:txBody>
          <a:bodyPr spcFirstLastPara="1" vert="horz" wrap="square" lIns="109720" tIns="54840" rIns="109720" bIns="54840" rtlCol="0" anchor="t" anchorCtr="0">
            <a:noAutofit/>
          </a:bodyPr>
          <a:lstStyle/>
          <a:p>
            <a:pPr marL="0" indent="0">
              <a:spcBef>
                <a:spcPts val="1280"/>
              </a:spcBef>
              <a:buNone/>
            </a:pPr>
            <a:endParaRPr/>
          </a:p>
        </p:txBody>
      </p:sp>
      <p:pic>
        <p:nvPicPr>
          <p:cNvPr id="317" name="Google Shape;317;p52"/>
          <p:cNvPicPr preferRelativeResize="0"/>
          <p:nvPr/>
        </p:nvPicPr>
        <p:blipFill>
          <a:blip r:embed="Rfb5321b0ae2f45cd" cstate="email">
            <a:alphaModFix/>
            <a:extLst>
              <a:ext uri="{28A0092B-C50C-407E-A947-70E740481C1C}">
                <a14:useLocalDpi xmlns:a14="http://schemas.microsoft.com/office/drawing/2010/main"/>
              </a:ext>
            </a:extLst>
          </a:blip>
          <a:stretch>
            <a:fillRect/>
          </a:stretch>
        </p:blipFill>
        <p:spPr>
          <a:xfrm>
            <a:off x="5597014" y="1770021"/>
            <a:ext cx="9265400" cy="5979880"/>
          </a:xfrm>
          <a:prstGeom prst="rect">
            <a:avLst/>
          </a:prstGeom>
          <a:noFill/>
          <a:ln>
            <a:noFill/>
          </a:ln>
        </p:spPr>
      </p:pic>
      <p:pic>
        <p:nvPicPr>
          <p:cNvPr id="318" name="Google Shape;318;p52"/>
          <p:cNvPicPr preferRelativeResize="0"/>
          <p:nvPr/>
        </p:nvPicPr>
        <p:blipFill>
          <a:blip r:embed="R1eea082cd6b343cc" cstate="email">
            <a:alphaModFix/>
            <a:extLst>
              <a:ext uri="{28A0092B-C50C-407E-A947-70E740481C1C}">
                <a14:useLocalDpi xmlns:a14="http://schemas.microsoft.com/office/drawing/2010/main"/>
              </a:ext>
            </a:extLst>
          </a:blip>
          <a:stretch>
            <a:fillRect/>
          </a:stretch>
        </p:blipFill>
        <p:spPr>
          <a:xfrm>
            <a:off x="198558" y="3045377"/>
            <a:ext cx="8327480" cy="4439040"/>
          </a:xfrm>
          <a:prstGeom prst="rect">
            <a:avLst/>
          </a:prstGeom>
          <a:noFill/>
          <a:ln>
            <a:noFill/>
          </a:ln>
        </p:spPr>
      </p:pic>
      <p:pic>
        <p:nvPicPr>
          <p:cNvPr id="2" name="Picture 1">
            <a:extLst>
              <a:ext uri="{FF2B5EF4-FFF2-40B4-BE49-F238E27FC236}">
                <a16:creationId xmlns:a16="http://schemas.microsoft.com/office/drawing/2014/main" id="{BACBAA88-439C-454C-A694-DD0BA0002507}"/>
              </a:ext>
            </a:extLst>
          </p:cNvPr>
          <p:cNvPicPr>
            <a:picLocks noChangeAspect="1"/>
          </p:cNvPicPr>
          <p:nvPr/>
        </p:nvPicPr>
        <p:blipFill>
          <a:blip r:embed="R08fff0fa4c7e40b4" cstate="email">
            <a:extLst>
              <a:ext uri="{28A0092B-C50C-407E-A947-70E740481C1C}">
                <a14:useLocalDpi xmlns:a14="http://schemas.microsoft.com/office/drawing/2010/main"/>
              </a:ext>
            </a:extLst>
          </a:blip>
          <a:stretch>
            <a:fillRect/>
          </a:stretch>
        </p:blipFill>
        <p:spPr>
          <a:xfrm>
            <a:off x="198558" y="1475786"/>
            <a:ext cx="1488918" cy="1488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138-9733-46F9-88CE-D5A7CA4BB988}"/>
              </a:ext>
            </a:extLst>
          </p:cNvPr>
          <p:cNvSpPr>
            <a:spLocks noGrp="1"/>
          </p:cNvSpPr>
          <p:nvPr>
            <p:ph type="title"/>
          </p:nvPr>
        </p:nvSpPr>
        <p:spPr>
          <a:xfrm>
            <a:off x="404995" y="815677"/>
            <a:ext cx="3748982" cy="4483848"/>
          </a:xfrm>
        </p:spPr>
        <p:txBody>
          <a:bodyPr vert="horz" lIns="146304" tIns="73152" rIns="146304" bIns="73152" rtlCol="0" anchor="b">
            <a:normAutofit/>
          </a:bodyPr>
          <a:lstStyle/>
          <a:p>
            <a:pPr defTabSz="1463004"/>
            <a:r>
              <a:rPr lang="en-US" sz="5600"/>
              <a:t>Scelte obbligate</a:t>
            </a:r>
          </a:p>
        </p:txBody>
      </p:sp>
      <p:pic>
        <p:nvPicPr>
          <p:cNvPr id="4" name="Picture 3">
            <a:extLst>
              <a:ext uri="{FF2B5EF4-FFF2-40B4-BE49-F238E27FC236}">
                <a16:creationId xmlns:a16="http://schemas.microsoft.com/office/drawing/2014/main" id="{1EEF813C-E440-45C4-A805-73E81962863D}"/>
              </a:ext>
            </a:extLst>
          </p:cNvPr>
          <p:cNvPicPr>
            <a:picLocks noChangeAspect="1"/>
          </p:cNvPicPr>
          <p:nvPr/>
        </p:nvPicPr>
        <p:blipFill>
          <a:blip r:embed="R73b94364afe744ed" cstate="email">
            <a:extLst>
              <a:ext uri="{28A0092B-C50C-407E-A947-70E740481C1C}">
                <a14:useLocalDpi xmlns:a14="http://schemas.microsoft.com/office/drawing/2010/main"/>
              </a:ext>
            </a:extLst>
          </a:blip>
          <a:stretch>
            <a:fillRect/>
          </a:stretch>
        </p:blipFill>
        <p:spPr>
          <a:xfrm>
            <a:off x="3484256" y="429937"/>
            <a:ext cx="3381582" cy="7685422"/>
          </a:xfrm>
          <a:prstGeom prst="rect">
            <a:avLst/>
          </a:prstGeom>
        </p:spPr>
      </p:pic>
      <p:pic>
        <p:nvPicPr>
          <p:cNvPr id="5" name="Picture 4">
            <a:extLst>
              <a:ext uri="{FF2B5EF4-FFF2-40B4-BE49-F238E27FC236}">
                <a16:creationId xmlns:a16="http://schemas.microsoft.com/office/drawing/2014/main" id="{EDBDE7A1-76BA-4DC0-BE5B-25E16EAD5086}"/>
              </a:ext>
            </a:extLst>
          </p:cNvPr>
          <p:cNvPicPr>
            <a:picLocks noChangeAspect="1"/>
          </p:cNvPicPr>
          <p:nvPr/>
        </p:nvPicPr>
        <p:blipFill>
          <a:blip r:embed="Rb96f4563e23c4027" cstate="email">
            <a:extLst>
              <a:ext uri="{28A0092B-C50C-407E-A947-70E740481C1C}">
                <a14:useLocalDpi xmlns:a14="http://schemas.microsoft.com/office/drawing/2010/main"/>
              </a:ext>
            </a:extLst>
          </a:blip>
          <a:stretch>
            <a:fillRect/>
          </a:stretch>
        </p:blipFill>
        <p:spPr>
          <a:xfrm>
            <a:off x="7315200" y="1561245"/>
            <a:ext cx="6521828" cy="5038111"/>
          </a:xfrm>
          <a:prstGeom prst="rect">
            <a:avLst/>
          </a:prstGeom>
        </p:spPr>
      </p:pic>
    </p:spTree>
    <p:extLst>
      <p:ext uri="{BB962C8B-B14F-4D97-AF65-F5344CB8AC3E}">
        <p14:creationId xmlns:p14="http://schemas.microsoft.com/office/powerpoint/2010/main" val="13503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16="http://schemas.microsoft.com/office/drawing/2014/main" xmlns:a="http://schemas.openxmlformats.org/drawingml/2006/main" xmlns:r="http://schemas.openxmlformats.org/officeDocument/2006/relationships" xmlns:p="http://schemas.openxmlformats.org/presentationml/2006/main">
  <p:cSld>
    <p:bg>
      <p:bgPr>
        <a:blipFill>
          <a:blip r:embed="R6f5f5d1e93494ddb"/>
          <a:stretch/>
        </a:blipFill>
        <a:effectLst/>
      </p:bgPr>
    </p:bg>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7680960" y="731520"/>
            <a:ext cx="6177276" cy="1970384"/>
          </a:xfrm>
          <a:prstGeom prst="rect">
            <a:avLst/>
          </a:prstGeom>
        </p:spPr>
        <p:txBody>
          <a:bodyPr spcFirstLastPara="1" vert="horz" lIns="109720" tIns="54840" rIns="109720" bIns="54840" rtlCol="0" anchorCtr="0">
            <a:normAutofit/>
          </a:bodyPr>
          <a:lstStyle/>
          <a:p>
            <a:pPr>
              <a:lnSpc>
                <a:spcPct val="90000"/>
              </a:lnSpc>
              <a:spcBef>
                <a:spcPts val="0"/>
              </a:spcBef>
            </a:pPr>
            <a:r>
              <a:rPr lang="en-US">
                <a:latin typeface="Arial"/>
                <a:ea typeface="Arial"/>
                <a:cs typeface="Arial"/>
                <a:sym typeface="Arial"/>
              </a:rPr>
              <a:t>Grattami la schiena, </a:t>
            </a:r>
            <a:br>
              <a:rPr lang="en-US">
                <a:latin typeface="Arial"/>
                <a:ea typeface="Arial"/>
                <a:cs typeface="Arial"/>
                <a:sym typeface="Arial"/>
              </a:rPr>
            </a:br>
            <a:r>
              <a:rPr lang="en-US">
                <a:latin typeface="Arial"/>
                <a:ea typeface="Arial"/>
                <a:cs typeface="Arial"/>
                <a:sym typeface="Arial"/>
              </a:rPr>
              <a:t>io gratto la tua </a:t>
            </a:r>
            <a:br>
              <a:rPr lang="en-US">
                <a:latin typeface="Arial"/>
                <a:ea typeface="Arial"/>
                <a:cs typeface="Arial"/>
                <a:sym typeface="Arial"/>
              </a:rPr>
            </a:br>
            <a:r>
              <a:rPr lang="en-US">
                <a:latin typeface="Arial"/>
                <a:ea typeface="Arial"/>
                <a:cs typeface="Arial"/>
                <a:sym typeface="Arial"/>
              </a:rPr>
              <a:t>(</a:t>
            </a:r>
            <a:r>
              <a:rPr lang="en-US" err="1">
                <a:latin typeface="Arial"/>
                <a:ea typeface="Arial"/>
                <a:cs typeface="Arial"/>
                <a:sym typeface="Arial"/>
              </a:rPr>
              <a:t>Happ </a:t>
            </a:r>
            <a:r>
              <a:rPr lang="en-US">
                <a:latin typeface="Arial"/>
                <a:ea typeface="Arial"/>
                <a:cs typeface="Arial"/>
                <a:sym typeface="Arial"/>
              </a:rPr>
              <a:t>et al., 2016)</a:t>
            </a:r>
            <a:endParaRPr lang="en-US"/>
          </a:p>
        </p:txBody>
      </p:sp>
      <p:pic>
        <p:nvPicPr>
          <p:cNvPr id="2" name="Picture 1">
            <a:extLst>
              <a:ext uri="{FF2B5EF4-FFF2-40B4-BE49-F238E27FC236}">
                <a16:creationId xmlns:a16="http://schemas.microsoft.com/office/drawing/2014/main" id="{3CACEC42-182E-65B1-6A89-B09842B8D5AE}"/>
              </a:ext>
            </a:extLst>
          </p:cNvPr>
          <p:cNvPicPr>
            <a:picLocks noChangeAspect="1"/>
          </p:cNvPicPr>
          <p:nvPr/>
        </p:nvPicPr>
        <p:blipFill rotWithShape="1">
          <a:blip r:embed="Rdf1ed7def55a4722"/>
          <a:srcRect l="19619" r="21047" b="-2"/>
          <a:stretch/>
        </p:blipFill>
        <p:spPr>
          <a:xfrm>
            <a:off x="20" y="1170"/>
            <a:ext cx="7315180" cy="8229600"/>
          </a:xfrm>
          <a:prstGeom prst="rect">
            <a:avLst/>
          </a:prstGeom>
        </p:spPr>
      </p:pic>
      <p:sp>
        <p:nvSpPr>
          <p:cNvPr id="411" name="Google Shape;411;p63"/>
          <p:cNvSpPr txBox="1">
            <a:spLocks noGrp="1"/>
          </p:cNvSpPr>
          <p:nvPr>
            <p:ph idx="1"/>
          </p:nvPr>
        </p:nvSpPr>
        <p:spPr>
          <a:xfrm>
            <a:off x="7680960" y="2701904"/>
            <a:ext cx="6177276" cy="4365522"/>
          </a:xfrm>
          <a:prstGeom prst="rect">
            <a:avLst/>
          </a:prstGeom>
        </p:spPr>
        <p:txBody>
          <a:bodyPr spcFirstLastPara="1" vert="horz" lIns="109720" tIns="54840" rIns="109720" bIns="54840" rtlCol="0" anchorCtr="0">
            <a:normAutofit/>
          </a:bodyPr>
          <a:lstStyle/>
          <a:p>
            <a:pPr marL="731502" indent="-650224">
              <a:spcBef>
                <a:spcPts val="1600"/>
              </a:spcBef>
              <a:buSzPts val="2800"/>
              <a:buChar char="❖"/>
            </a:pPr>
            <a:r>
              <a:rPr lang="en-US"/>
              <a:t>9 persone su 10 rivelano informazioni personali a sconosciuti online quando gli viene dato del cioccolato</a:t>
            </a:r>
          </a:p>
          <a:p>
            <a:pPr marL="1463004" lvl="1" indent="-609584">
              <a:buSzPts val="2400"/>
              <a:buChar char="➢"/>
            </a:pPr>
            <a:r>
              <a:rPr lang="en-US"/>
              <a:t>4 su 10 entro 2 minuti</a:t>
            </a:r>
          </a:p>
          <a:p>
            <a:pPr marL="1463004" lvl="1" indent="-609584">
              <a:buSzPts val="2400"/>
              <a:buChar char="➢"/>
            </a:pPr>
            <a:r>
              <a:rPr lang="en-US"/>
              <a:t>Più forti se fornite subito prima della richiesta di password (50%)</a:t>
            </a:r>
          </a:p>
          <a:p>
            <a:pPr marL="731502" indent="-650224">
              <a:buSzPts val="2800"/>
              <a:buChar char="❖"/>
            </a:pPr>
            <a:r>
              <a:rPr lang="en-US"/>
              <a:t>Fattori di rischio:</a:t>
            </a:r>
          </a:p>
          <a:p>
            <a:pPr marL="1463004" lvl="1" indent="-609584">
              <a:buSzPts val="2400"/>
              <a:buChar char="➢"/>
            </a:pPr>
            <a:r>
              <a:rPr lang="en-US"/>
              <a:t>Uomini</a:t>
            </a:r>
          </a:p>
          <a:p>
            <a:pPr marL="1463004" lvl="1" indent="-609584">
              <a:buSzPts val="2400"/>
              <a:buChar char="➢"/>
            </a:pPr>
            <a:r>
              <a:rPr lang="en-US"/>
              <a:t>Età più giovane</a:t>
            </a:r>
          </a:p>
          <a:p>
            <a:pPr marL="0" indent="0">
              <a:spcBef>
                <a:spcPts val="1280"/>
              </a:spcBef>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build="p"/>
    </p:bldLst>
  </p:timing>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9769-B9C8-49EE-967B-48D48CC1F69B}"/>
              </a:ext>
            </a:extLst>
          </p:cNvPr>
          <p:cNvSpPr>
            <a:spLocks noGrp="1"/>
          </p:cNvSpPr>
          <p:nvPr>
            <p:ph type="title"/>
          </p:nvPr>
        </p:nvSpPr>
        <p:spPr>
          <a:xfrm>
            <a:off x="768098" y="2489236"/>
            <a:ext cx="3302824" cy="3251130"/>
          </a:xfrm>
          <a:prstGeom prst="ellipse">
            <a:avLst/>
          </a:prstGeom>
          <a:solidFill>
            <a:srgbClr val="262626"/>
          </a:solidFill>
          <a:ln w="174625" cmpd="thinThick">
            <a:solidFill>
              <a:srgbClr val="262626"/>
            </a:solidFill>
          </a:ln>
        </p:spPr>
        <p:txBody>
          <a:bodyPr vert="horz" lIns="146304" tIns="73152" rIns="146304" bIns="73152" rtlCol="0" anchor="ctr">
            <a:normAutofit/>
          </a:bodyPr>
          <a:lstStyle/>
          <a:p>
            <a:pPr algn="ctr" defTabSz="1463004"/>
            <a:r>
              <a:rPr lang="en-US" sz="3200">
                <a:solidFill>
                  <a:srgbClr val="FFFFFF"/>
                </a:solidFill>
              </a:rPr>
              <a:t>Facciamo del Phishing</a:t>
            </a:r>
          </a:p>
        </p:txBody>
      </p:sp>
      <p:pic>
        <p:nvPicPr>
          <p:cNvPr id="1026" name="Picture 2" descr="Phishing i kunnskapssektoren">
            <a:extLst>
              <a:ext uri="{FF2B5EF4-FFF2-40B4-BE49-F238E27FC236}">
                <a16:creationId xmlns:a16="http://schemas.microsoft.com/office/drawing/2014/main" id="{825A2727-B5EC-4375-A001-A3A2C48F04BA}"/>
              </a:ext>
            </a:extLst>
          </p:cNvPr>
          <p:cNvPicPr>
            <a:picLocks noGrp="1" noChangeAspect="1" noChangeArrowheads="1"/>
          </p:cNvPicPr>
          <p:nvPr>
            <p:ph idx="1"/>
          </p:nvPr>
        </p:nvPicPr>
        <p:blipFill>
          <a:blip r:embed="Rbe57ef36a4df4c69" cstate="email">
            <a:extLst>
              <a:ext uri="{28A0092B-C50C-407E-A947-70E740481C1C}">
                <a14:useLocalDpi xmlns:a14="http://schemas.microsoft.com/office/drawing/2010/main"/>
              </a:ext>
            </a:extLst>
          </a:blip>
          <a:stretch>
            <a:fillRect/>
          </a:stretch>
        </p:blipFill>
        <p:spPr bwMode="auto">
          <a:xfrm>
            <a:off x="4846322" y="1395628"/>
            <a:ext cx="8625839" cy="5434277"/>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677330"/>
      </p:ext>
    </p:extLst>
  </p:cSld>
  <p:clrMapOvr>
    <a:masterClrMapping/>
  </p:clrMapOvr>
</p:sld>
</file>

<file path=ppt/slides/slide39.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348713" y="7751620"/>
            <a:ext cx="2931572" cy="341632"/>
          </a:xfrm>
          <a:prstGeom prst="rect">
            <a:avLst/>
          </a:prstGeom>
        </p:spPr>
        <p:txBody>
          <a:bodyPr wrap="none">
            <a:spAutoFit/>
          </a:bodyPr>
          <a:lstStyle/>
          <a:p>
            <a:r>
              <a:rPr lang="nb-NO" sz="1620"/>
              <a:t>https://apwg.org/trendsreports/</a:t>
            </a:r>
            <a:endParaRPr lang="nb-NO" sz="1620" dirty="0"/>
          </a:p>
        </p:txBody>
      </p:sp>
      <p:pic>
        <p:nvPicPr>
          <p:cNvPr id="5" name="Bilde 4"/>
          <p:cNvPicPr>
            <a:picLocks noChangeAspect="1"/>
          </p:cNvPicPr>
          <p:nvPr/>
        </p:nvPicPr>
        <p:blipFill>
          <a:blip r:embed="R735c17f02b2a493c" cstate="screen">
            <a:extLst>
              <a:ext uri="{28A0092B-C50C-407E-A947-70E740481C1C}">
                <a14:useLocalDpi xmlns:a14="http://schemas.microsoft.com/office/drawing/2010/main"/>
              </a:ext>
            </a:extLst>
          </a:blip>
          <a:stretch>
            <a:fillRect/>
          </a:stretch>
        </p:blipFill>
        <p:spPr>
          <a:xfrm>
            <a:off x="5715399" y="1546404"/>
            <a:ext cx="3447811" cy="3174658"/>
          </a:xfrm>
          <a:prstGeom prst="rect">
            <a:avLst/>
          </a:prstGeom>
        </p:spPr>
      </p:pic>
      <p:pic>
        <p:nvPicPr>
          <p:cNvPr id="6" name="Bilde 5"/>
          <p:cNvPicPr>
            <a:picLocks noChangeAspect="1"/>
          </p:cNvPicPr>
          <p:nvPr/>
        </p:nvPicPr>
        <p:blipFill>
          <a:blip r:embed="R17014d22bfcc427e"/>
          <a:stretch>
            <a:fillRect/>
          </a:stretch>
        </p:blipFill>
        <p:spPr>
          <a:xfrm>
            <a:off x="7819492" y="4931465"/>
            <a:ext cx="3788364" cy="3126904"/>
          </a:xfrm>
          <a:prstGeom prst="rect">
            <a:avLst/>
          </a:prstGeom>
        </p:spPr>
      </p:pic>
      <p:sp>
        <p:nvSpPr>
          <p:cNvPr id="2" name="Rektangel 1"/>
          <p:cNvSpPr/>
          <p:nvPr/>
        </p:nvSpPr>
        <p:spPr>
          <a:xfrm>
            <a:off x="2076241" y="6643623"/>
            <a:ext cx="5486400" cy="1089529"/>
          </a:xfrm>
          <a:prstGeom prst="rect">
            <a:avLst/>
          </a:prstGeom>
        </p:spPr>
        <p:txBody>
          <a:bodyPr>
            <a:spAutoFit/>
          </a:bodyPr>
          <a:lstStyle/>
          <a:p>
            <a:r>
              <a:rPr lang="en-US" sz="1080">
                <a:latin typeface="Arial" panose="020B0604020202020204" pitchFamily="34" charset="0"/>
              </a:rPr>
              <a:t>Fondato nel 2003, l'Anti-Phishing Working Group (APWG) è un'associazione industriale senza scopo di lucro che si occupa di eliminare i furti di identità e le frodi derivanti dal crescente problema del phishing, del crimeware e dello spoofing delle e-mail. L'adesione è aperta a istituzioni finanziarie qualificate, rivenditori online, ISP, fornitori di soluzioni, comunità delle forze dell'ordine, agenzie governative, organizzazioni di trattati multilaterali e ONG. All'APWG partecipano oltre 2.000 imprese in tutto il mondo.</a:t>
            </a:r>
            <a:endParaRPr lang="nb-NO" sz="1080" dirty="0"/>
          </a:p>
        </p:txBody>
      </p:sp>
      <p:sp>
        <p:nvSpPr>
          <p:cNvPr id="8" name="Tittel 1">
            <a:extLst>
              <a:ext uri="{FF2B5EF4-FFF2-40B4-BE49-F238E27FC236}">
                <a16:creationId xmlns:a16="http://schemas.microsoft.com/office/drawing/2014/main" id="{729752D5-D53D-4D54-AE55-63B10F550F97}"/>
              </a:ext>
            </a:extLst>
          </p:cNvPr>
          <p:cNvSpPr>
            <a:spLocks noGrp="1"/>
          </p:cNvSpPr>
          <p:nvPr>
            <p:ph type="title"/>
          </p:nvPr>
        </p:nvSpPr>
        <p:spPr>
          <a:xfrm>
            <a:off x="2830621" y="579883"/>
            <a:ext cx="9464040" cy="516391"/>
          </a:xfrm>
        </p:spPr>
        <p:txBody>
          <a:bodyPr>
            <a:normAutofit fontScale="90000"/>
          </a:bodyPr>
          <a:lstStyle/>
          <a:p>
            <a:r>
              <a:rPr lang="de-DE"/>
              <a:t>Il phishing come vettore di attacco più comune</a:t>
            </a:r>
            <a:endParaRPr lang="nb-NO" dirty="0"/>
          </a:p>
        </p:txBody>
      </p:sp>
      <p:pic>
        <p:nvPicPr>
          <p:cNvPr id="9" name="Grafik 8">
            <a:extLst>
              <a:ext uri="{FF2B5EF4-FFF2-40B4-BE49-F238E27FC236}">
                <a16:creationId xmlns:a16="http://schemas.microsoft.com/office/drawing/2014/main" id="{83A36956-FB7F-99A9-C25C-4E7EEDD3E174}"/>
              </a:ext>
            </a:extLst>
          </p:cNvPr>
          <p:cNvPicPr>
            <a:picLocks noChangeAspect="1"/>
          </p:cNvPicPr>
          <p:nvPr/>
        </p:nvPicPr>
        <p:blipFill>
          <a:blip r:embed="Rf1e322ef7ff54178"/>
          <a:stretch>
            <a:fillRect/>
          </a:stretch>
        </p:blipFill>
        <p:spPr>
          <a:xfrm>
            <a:off x="9364931" y="1355349"/>
            <a:ext cx="3090881" cy="3317042"/>
          </a:xfrm>
          <a:prstGeom prst="rect">
            <a:avLst/>
          </a:prstGeom>
        </p:spPr>
      </p:pic>
      <p:pic>
        <p:nvPicPr>
          <p:cNvPr id="11" name="Grafik 10">
            <a:extLst>
              <a:ext uri="{FF2B5EF4-FFF2-40B4-BE49-F238E27FC236}">
                <a16:creationId xmlns:a16="http://schemas.microsoft.com/office/drawing/2014/main" id="{959E2E27-65D8-10F7-19C0-C791EDF54F25}"/>
              </a:ext>
            </a:extLst>
          </p:cNvPr>
          <p:cNvPicPr>
            <a:picLocks noChangeAspect="1"/>
          </p:cNvPicPr>
          <p:nvPr/>
        </p:nvPicPr>
        <p:blipFill>
          <a:blip r:embed="Rd0a7cce410d34268" cstate="screen">
            <a:extLst>
              <a:ext uri="{28A0092B-C50C-407E-A947-70E740481C1C}">
                <a14:useLocalDpi xmlns:a14="http://schemas.microsoft.com/office/drawing/2010/main"/>
              </a:ext>
            </a:extLst>
          </a:blip>
          <a:stretch>
            <a:fillRect/>
          </a:stretch>
        </p:blipFill>
        <p:spPr>
          <a:xfrm>
            <a:off x="2190562" y="2292320"/>
            <a:ext cx="3253171" cy="3991205"/>
          </a:xfrm>
          <a:prstGeom prst="rect">
            <a:avLst/>
          </a:prstGeom>
        </p:spPr>
      </p:pic>
      <p:sp>
        <p:nvSpPr>
          <p:cNvPr id="3" name="Foliennummernplatzhalter 2">
            <a:extLst>
              <a:ext uri="{FF2B5EF4-FFF2-40B4-BE49-F238E27FC236}">
                <a16:creationId xmlns:a16="http://schemas.microsoft.com/office/drawing/2014/main" id="{9E0B5B38-91FF-9D0F-A2E1-3074D23702C4}"/>
              </a:ext>
            </a:extLst>
          </p:cNvPr>
          <p:cNvSpPr>
            <a:spLocks noGrp="1"/>
          </p:cNvSpPr>
          <p:nvPr>
            <p:ph type="sldNum" sz="quarter" idx="12"/>
          </p:nvPr>
        </p:nvSpPr>
        <p:spPr/>
        <p:txBody>
          <a:bodyPr/>
          <a:lstStyle/>
          <a:p>
            <a:fld id="{79D199B6-069C-4494-B074-391AD1ED88E0}" type="slidenum">
              <a:rPr lang="de-DE"/>
              <a:t>39</a:t>
            </a:fld>
            <a:endParaRPr lang="de-DE"/>
          </a:p>
        </p:txBody>
      </p:sp>
    </p:spTree>
    <p:extLst>
      <p:ext uri="{BB962C8B-B14F-4D97-AF65-F5344CB8AC3E}">
        <p14:creationId xmlns:p14="http://schemas.microsoft.com/office/powerpoint/2010/main" val="3187495951"/>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2298415-E93A-559C-CA1E-69AD29344E44}"/>
              </a:ext>
            </a:extLst>
          </p:cNvPr>
          <p:cNvPicPr>
            <a:picLocks noChangeAspect="1"/>
          </p:cNvPicPr>
          <p:nvPr/>
        </p:nvPicPr>
        <p:blipFill rotWithShape="1">
          <a:blip r:embed="Ra0f517bc7e424289" cstate="screen">
            <a:extLst>
              <a:ext uri="{28A0092B-C50C-407E-A947-70E740481C1C}">
                <a14:useLocalDpi xmlns:a14="http://schemas.microsoft.com/office/drawing/2010/main"/>
              </a:ext>
            </a:extLst>
          </a:blip>
          <a:srcRect/>
          <a:stretch/>
        </p:blipFill>
        <p:spPr>
          <a:xfrm>
            <a:off x="1612869" y="6353445"/>
            <a:ext cx="2456086" cy="1750307"/>
          </a:xfrm>
          <a:prstGeom prst="rect">
            <a:avLst/>
          </a:prstGeom>
        </p:spPr>
      </p:pic>
      <p:sp>
        <p:nvSpPr>
          <p:cNvPr id="2" name="Title 1">
            <a:extLst>
              <a:ext uri="{FF2B5EF4-FFF2-40B4-BE49-F238E27FC236}">
                <a16:creationId xmlns:a16="http://schemas.microsoft.com/office/drawing/2014/main" id="{0236F897-DAA1-F739-22DD-6DAD83DBD1E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5DF5211-73C7-B5F0-41E4-D284F44E1A08}"/>
              </a:ext>
            </a:extLst>
          </p:cNvPr>
          <p:cNvSpPr>
            <a:spLocks noGrp="1"/>
          </p:cNvSpPr>
          <p:nvPr>
            <p:ph idx="1"/>
          </p:nvPr>
        </p:nvSpPr>
        <p:spPr>
          <a:xfrm>
            <a:off x="4631880" y="3466573"/>
            <a:ext cx="5795872" cy="2854925"/>
          </a:xfrm>
        </p:spPr>
        <p:txBody>
          <a:bodyPr>
            <a:normAutofit/>
          </a:bodyPr>
          <a:lstStyle/>
          <a:p>
            <a:pPr marL="0" indent="0">
              <a:buNone/>
            </a:pPr>
            <a:r>
              <a:rPr lang="nb-NO" sz="2880" dirty="0">
                <a:latin typeface="Century Gothic" panose="020B0502020202020204" pitchFamily="34" charset="0"/>
              </a:rPr>
              <a:t>Formazione degli insegnanti (A.A.)</a:t>
            </a:r>
          </a:p>
          <a:p>
            <a:pPr marL="0" indent="0">
              <a:buNone/>
            </a:pPr>
            <a:r>
              <a:rPr lang="nb-NO" sz="2880" dirty="0">
                <a:latin typeface="Century Gothic" panose="020B0502020202020204" pitchFamily="34" charset="0"/>
              </a:rPr>
              <a:t>Famiglia e sviluppo (Bsc)</a:t>
            </a:r>
          </a:p>
          <a:p>
            <a:pPr marL="0" indent="0">
              <a:buNone/>
            </a:pPr>
            <a:r>
              <a:rPr lang="nb-NO" sz="2880" dirty="0">
                <a:latin typeface="Century Gothic" panose="020B0502020202020204" pitchFamily="34" charset="0"/>
              </a:rPr>
              <a:t>Salute (Msc)</a:t>
            </a:r>
          </a:p>
          <a:p>
            <a:pPr marL="0" indent="0">
              <a:buNone/>
            </a:pPr>
            <a:r>
              <a:rPr lang="nb-NO" sz="2880" dirty="0">
                <a:latin typeface="Century Gothic" panose="020B0502020202020204" pitchFamily="34" charset="0"/>
              </a:rPr>
              <a:t>HF e CE/Performance (Dottorato)</a:t>
            </a:r>
          </a:p>
          <a:p>
            <a:endParaRPr lang="en-GB" sz="288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242AF599-7BB7-8310-12C1-3B147AD8BB58}"/>
              </a:ext>
            </a:extLst>
          </p:cNvPr>
          <p:cNvSpPr>
            <a:spLocks noGrp="1"/>
          </p:cNvSpPr>
          <p:nvPr>
            <p:ph type="sldNum" sz="quarter" idx="12"/>
          </p:nvPr>
        </p:nvSpPr>
        <p:spPr/>
        <p:txBody>
          <a:bodyPr/>
          <a:lstStyle/>
          <a:p>
            <a:fld id="{83C72186-AF70-4CAA-BEA5-8C4411AE0AB1}" type="slidenum">
              <a:rPr lang="nb-NO"/>
              <a:t>4</a:t>
            </a:fld>
            <a:endParaRPr lang="nb-NO"/>
          </a:p>
        </p:txBody>
      </p:sp>
      <p:pic>
        <p:nvPicPr>
          <p:cNvPr id="5" name="Bilde 13">
            <a:extLst>
              <a:ext uri="{FF2B5EF4-FFF2-40B4-BE49-F238E27FC236}">
                <a16:creationId xmlns:a16="http://schemas.microsoft.com/office/drawing/2014/main" id="{3CE1FB06-C2FB-2B23-BA1B-F3B1403748F8}"/>
              </a:ext>
            </a:extLst>
          </p:cNvPr>
          <p:cNvPicPr>
            <a:picLocks noChangeAspect="1"/>
          </p:cNvPicPr>
          <p:nvPr/>
        </p:nvPicPr>
        <p:blipFill>
          <a:blip r:embed="R249148f0af1349a1" cstate="screen">
            <a:extLst>
              <a:ext uri="{28A0092B-C50C-407E-A947-70E740481C1C}">
                <a14:useLocalDpi xmlns:a14="http://schemas.microsoft.com/office/drawing/2010/main"/>
              </a:ext>
            </a:extLst>
          </a:blip>
          <a:srcRect/>
          <a:stretch/>
        </p:blipFill>
        <p:spPr>
          <a:xfrm>
            <a:off x="12742305" y="4613324"/>
            <a:ext cx="1430494" cy="715247"/>
          </a:xfrm>
          <a:prstGeom prst="rect">
            <a:avLst/>
          </a:prstGeom>
        </p:spPr>
      </p:pic>
      <p:pic>
        <p:nvPicPr>
          <p:cNvPr id="6" name="Bilde 19">
            <a:extLst>
              <a:ext uri="{FF2B5EF4-FFF2-40B4-BE49-F238E27FC236}">
                <a16:creationId xmlns:a16="http://schemas.microsoft.com/office/drawing/2014/main" id="{35C73650-C817-C2E7-D92F-89EB9055F1F5}"/>
              </a:ext>
            </a:extLst>
          </p:cNvPr>
          <p:cNvPicPr>
            <a:picLocks noChangeAspect="1"/>
          </p:cNvPicPr>
          <p:nvPr/>
        </p:nvPicPr>
        <p:blipFill>
          <a:blip r:embed="R2632a6cb04b84e10" cstate="email">
            <a:extLst>
              <a:ext uri="{28A0092B-C50C-407E-A947-70E740481C1C}">
                <a14:useLocalDpi xmlns:a14="http://schemas.microsoft.com/office/drawing/2010/main"/>
              </a:ext>
            </a:extLst>
          </a:blip>
          <a:stretch>
            <a:fillRect/>
          </a:stretch>
        </p:blipFill>
        <p:spPr>
          <a:xfrm>
            <a:off x="11738215" y="4434679"/>
            <a:ext cx="955069" cy="955069"/>
          </a:xfrm>
          <a:prstGeom prst="rect">
            <a:avLst/>
          </a:prstGeom>
        </p:spPr>
      </p:pic>
      <p:pic>
        <p:nvPicPr>
          <p:cNvPr id="7" name="Bilde 9">
            <a:extLst>
              <a:ext uri="{FF2B5EF4-FFF2-40B4-BE49-F238E27FC236}">
                <a16:creationId xmlns:a16="http://schemas.microsoft.com/office/drawing/2014/main" id="{EB77A2F0-0126-2DAA-0A9A-ABE75A8F92D2}"/>
              </a:ext>
            </a:extLst>
          </p:cNvPr>
          <p:cNvPicPr>
            <a:picLocks noChangeAspect="1"/>
          </p:cNvPicPr>
          <p:nvPr/>
        </p:nvPicPr>
        <p:blipFill>
          <a:blip r:embed="R05813a1ba51b4036" cstate="email">
            <a:extLst>
              <a:ext uri="{28A0092B-C50C-407E-A947-70E740481C1C}">
                <a14:useLocalDpi xmlns:a14="http://schemas.microsoft.com/office/drawing/2010/main"/>
              </a:ext>
            </a:extLst>
          </a:blip>
          <a:stretch>
            <a:fillRect/>
          </a:stretch>
        </p:blipFill>
        <p:spPr>
          <a:xfrm>
            <a:off x="10222013" y="3987739"/>
            <a:ext cx="1177596" cy="1151658"/>
          </a:xfrm>
          <a:prstGeom prst="rect">
            <a:avLst/>
          </a:prstGeom>
        </p:spPr>
      </p:pic>
      <p:pic>
        <p:nvPicPr>
          <p:cNvPr id="8" name="Bilde 10">
            <a:extLst>
              <a:ext uri="{FF2B5EF4-FFF2-40B4-BE49-F238E27FC236}">
                <a16:creationId xmlns:a16="http://schemas.microsoft.com/office/drawing/2014/main" id="{EFD02E42-4A96-40D7-79ED-D06F6FE3994F}"/>
              </a:ext>
            </a:extLst>
          </p:cNvPr>
          <p:cNvPicPr>
            <a:picLocks noChangeAspect="1"/>
          </p:cNvPicPr>
          <p:nvPr/>
        </p:nvPicPr>
        <p:blipFill>
          <a:blip r:embed="R282c220d4f4248cd" cstate="screen">
            <a:extLst>
              <a:ext uri="{28A0092B-C50C-407E-A947-70E740481C1C}">
                <a14:useLocalDpi xmlns:a14="http://schemas.microsoft.com/office/drawing/2010/main"/>
              </a:ext>
            </a:extLst>
          </a:blip>
          <a:stretch>
            <a:fillRect/>
          </a:stretch>
        </p:blipFill>
        <p:spPr>
          <a:xfrm>
            <a:off x="11603196" y="3466574"/>
            <a:ext cx="893959" cy="727974"/>
          </a:xfrm>
          <a:prstGeom prst="rect">
            <a:avLst/>
          </a:prstGeom>
        </p:spPr>
      </p:pic>
      <p:pic>
        <p:nvPicPr>
          <p:cNvPr id="9" name="Bilde 11">
            <a:extLst>
              <a:ext uri="{FF2B5EF4-FFF2-40B4-BE49-F238E27FC236}">
                <a16:creationId xmlns:a16="http://schemas.microsoft.com/office/drawing/2014/main" id="{67199F2A-2774-8492-9EE1-8D61B6872C6B}"/>
              </a:ext>
            </a:extLst>
          </p:cNvPr>
          <p:cNvPicPr>
            <a:picLocks noChangeAspect="1"/>
          </p:cNvPicPr>
          <p:nvPr/>
        </p:nvPicPr>
        <p:blipFill>
          <a:blip r:embed="Rccb2bee7e27f40c7" cstate="email">
            <a:extLst>
              <a:ext uri="{28A0092B-C50C-407E-A947-70E740481C1C}">
                <a14:useLocalDpi xmlns:a14="http://schemas.microsoft.com/office/drawing/2010/main"/>
              </a:ext>
            </a:extLst>
          </a:blip>
          <a:stretch>
            <a:fillRect/>
          </a:stretch>
        </p:blipFill>
        <p:spPr>
          <a:xfrm>
            <a:off x="13076318" y="3067118"/>
            <a:ext cx="1096481" cy="1096481"/>
          </a:xfrm>
          <a:prstGeom prst="rect">
            <a:avLst/>
          </a:prstGeom>
        </p:spPr>
      </p:pic>
      <p:pic>
        <p:nvPicPr>
          <p:cNvPr id="10" name="Bilde 12">
            <a:extLst>
              <a:ext uri="{FF2B5EF4-FFF2-40B4-BE49-F238E27FC236}">
                <a16:creationId xmlns:a16="http://schemas.microsoft.com/office/drawing/2014/main" id="{D4C933F8-168B-E8D4-EC14-905B9C354604}"/>
              </a:ext>
            </a:extLst>
          </p:cNvPr>
          <p:cNvPicPr>
            <a:picLocks noChangeAspect="1"/>
          </p:cNvPicPr>
          <p:nvPr/>
        </p:nvPicPr>
        <p:blipFill>
          <a:blip r:embed="Rde43e6089f7441d5" cstate="email">
            <a:extLst>
              <a:ext uri="{28A0092B-C50C-407E-A947-70E740481C1C}">
                <a14:useLocalDpi xmlns:a14="http://schemas.microsoft.com/office/drawing/2010/main"/>
              </a:ext>
            </a:extLst>
          </a:blip>
          <a:stretch>
            <a:fillRect/>
          </a:stretch>
        </p:blipFill>
        <p:spPr>
          <a:xfrm>
            <a:off x="11299980" y="5539903"/>
            <a:ext cx="1018585" cy="1018585"/>
          </a:xfrm>
          <a:prstGeom prst="rect">
            <a:avLst/>
          </a:prstGeom>
        </p:spPr>
      </p:pic>
      <p:pic>
        <p:nvPicPr>
          <p:cNvPr id="11" name="Bilde 14">
            <a:extLst>
              <a:ext uri="{FF2B5EF4-FFF2-40B4-BE49-F238E27FC236}">
                <a16:creationId xmlns:a16="http://schemas.microsoft.com/office/drawing/2014/main" id="{8E4B38A1-CE1C-7E50-05FE-64BEBE6EDD06}"/>
              </a:ext>
            </a:extLst>
          </p:cNvPr>
          <p:cNvPicPr>
            <a:picLocks noChangeAspect="1"/>
          </p:cNvPicPr>
          <p:nvPr/>
        </p:nvPicPr>
        <p:blipFill>
          <a:blip r:embed="Re5360209e64642a3" cstate="email">
            <a:extLst>
              <a:ext uri="{28A0092B-C50C-407E-A947-70E740481C1C}">
                <a14:useLocalDpi xmlns:a14="http://schemas.microsoft.com/office/drawing/2010/main"/>
              </a:ext>
            </a:extLst>
          </a:blip>
          <a:stretch>
            <a:fillRect/>
          </a:stretch>
        </p:blipFill>
        <p:spPr>
          <a:xfrm>
            <a:off x="10328529" y="2518878"/>
            <a:ext cx="704327" cy="1096481"/>
          </a:xfrm>
          <a:prstGeom prst="rect">
            <a:avLst/>
          </a:prstGeom>
        </p:spPr>
      </p:pic>
      <p:pic>
        <p:nvPicPr>
          <p:cNvPr id="12" name="Bilde 17">
            <a:extLst>
              <a:ext uri="{FF2B5EF4-FFF2-40B4-BE49-F238E27FC236}">
                <a16:creationId xmlns:a16="http://schemas.microsoft.com/office/drawing/2014/main" id="{3D52E14C-253B-CAB2-3636-4986477251AC}"/>
              </a:ext>
            </a:extLst>
          </p:cNvPr>
          <p:cNvPicPr>
            <a:picLocks noChangeAspect="1"/>
          </p:cNvPicPr>
          <p:nvPr/>
        </p:nvPicPr>
        <p:blipFill>
          <a:blip r:embed="Rab1b5d8505144474" cstate="screen">
            <a:extLst>
              <a:ext uri="{28A0092B-C50C-407E-A947-70E740481C1C}">
                <a14:useLocalDpi xmlns:a14="http://schemas.microsoft.com/office/drawing/2010/main"/>
              </a:ext>
            </a:extLst>
          </a:blip>
          <a:srcRect/>
          <a:stretch/>
        </p:blipFill>
        <p:spPr>
          <a:xfrm>
            <a:off x="13319301" y="5609151"/>
            <a:ext cx="853499" cy="853499"/>
          </a:xfrm>
          <a:prstGeom prst="rect">
            <a:avLst/>
          </a:prstGeom>
        </p:spPr>
      </p:pic>
      <p:pic>
        <p:nvPicPr>
          <p:cNvPr id="13" name="Bilde 21">
            <a:extLst>
              <a:ext uri="{FF2B5EF4-FFF2-40B4-BE49-F238E27FC236}">
                <a16:creationId xmlns:a16="http://schemas.microsoft.com/office/drawing/2014/main" id="{5D09456B-0A13-2FB2-0D07-18A82496C62E}"/>
              </a:ext>
            </a:extLst>
          </p:cNvPr>
          <p:cNvPicPr>
            <a:picLocks noChangeAspect="1"/>
          </p:cNvPicPr>
          <p:nvPr/>
        </p:nvPicPr>
        <p:blipFill>
          <a:blip r:embed="Rb66e22aa153543ee" cstate="email">
            <a:extLst>
              <a:ext uri="{28A0092B-C50C-407E-A947-70E740481C1C}">
                <a14:useLocalDpi xmlns:a14="http://schemas.microsoft.com/office/drawing/2010/main"/>
              </a:ext>
            </a:extLst>
          </a:blip>
          <a:stretch>
            <a:fillRect/>
          </a:stretch>
        </p:blipFill>
        <p:spPr>
          <a:xfrm>
            <a:off x="12461832" y="6455823"/>
            <a:ext cx="1018585" cy="1018585"/>
          </a:xfrm>
          <a:prstGeom prst="rect">
            <a:avLst/>
          </a:prstGeom>
        </p:spPr>
      </p:pic>
      <p:pic>
        <p:nvPicPr>
          <p:cNvPr id="14" name="Picture 6" descr="Image result for cross country skiing icon">
            <a:extLst>
              <a:ext uri="{FF2B5EF4-FFF2-40B4-BE49-F238E27FC236}">
                <a16:creationId xmlns:a16="http://schemas.microsoft.com/office/drawing/2014/main" id="{F0F33F72-9CF7-890F-AF41-1E831AC24929}"/>
              </a:ext>
            </a:extLst>
          </p:cNvPr>
          <p:cNvPicPr>
            <a:picLocks noChangeAspect="1" noChangeArrowheads="1"/>
          </p:cNvPicPr>
          <p:nvPr/>
        </p:nvPicPr>
        <p:blipFill>
          <a:blip r:embed="Rbb68d8e754fb4eaa" cstate="email">
            <a:extLst>
              <a:ext uri="{28A0092B-C50C-407E-A947-70E740481C1C}">
                <a14:useLocalDpi xmlns:a14="http://schemas.microsoft.com/office/drawing/2010/main"/>
              </a:ext>
            </a:extLst>
          </a:blip>
          <a:srcRect/>
          <a:stretch>
            <a:fillRect/>
          </a:stretch>
        </p:blipFill>
        <p:spPr bwMode="auto">
          <a:xfrm>
            <a:off x="7997104" y="1081009"/>
            <a:ext cx="704249" cy="704249"/>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25">
            <a:extLst>
              <a:ext uri="{FF2B5EF4-FFF2-40B4-BE49-F238E27FC236}">
                <a16:creationId xmlns:a16="http://schemas.microsoft.com/office/drawing/2014/main" id="{D6EACC37-B419-2CD5-B523-A57013EEABF3}"/>
              </a:ext>
            </a:extLst>
          </p:cNvPr>
          <p:cNvPicPr>
            <a:picLocks noChangeAspect="1"/>
          </p:cNvPicPr>
          <p:nvPr/>
        </p:nvPicPr>
        <p:blipFill>
          <a:blip r:embed="R036071b001604378" cstate="email">
            <a:extLst>
              <a:ext uri="{28A0092B-C50C-407E-A947-70E740481C1C}">
                <a14:useLocalDpi xmlns:a14="http://schemas.microsoft.com/office/drawing/2010/main"/>
              </a:ext>
            </a:extLst>
          </a:blip>
          <a:stretch>
            <a:fillRect/>
          </a:stretch>
        </p:blipFill>
        <p:spPr>
          <a:xfrm>
            <a:off x="11129056" y="6789287"/>
            <a:ext cx="948281" cy="948281"/>
          </a:xfrm>
          <a:prstGeom prst="rect">
            <a:avLst/>
          </a:prstGeom>
        </p:spPr>
      </p:pic>
      <p:pic>
        <p:nvPicPr>
          <p:cNvPr id="16" name="Bilde 16">
            <a:extLst>
              <a:ext uri="{FF2B5EF4-FFF2-40B4-BE49-F238E27FC236}">
                <a16:creationId xmlns:a16="http://schemas.microsoft.com/office/drawing/2014/main" id="{7EFEA54A-9AD7-844D-FBA9-B4646EE40869}"/>
              </a:ext>
            </a:extLst>
          </p:cNvPr>
          <p:cNvPicPr>
            <a:picLocks noChangeAspect="1"/>
          </p:cNvPicPr>
          <p:nvPr/>
        </p:nvPicPr>
        <p:blipFill>
          <a:blip r:embed="Rf29f620bcb924acf" cstate="screen">
            <a:extLst>
              <a:ext uri="{28A0092B-C50C-407E-A947-70E740481C1C}">
                <a14:useLocalDpi xmlns:a14="http://schemas.microsoft.com/office/drawing/2010/main"/>
              </a:ext>
            </a:extLst>
          </a:blip>
          <a:srcRect/>
          <a:stretch/>
        </p:blipFill>
        <p:spPr>
          <a:xfrm>
            <a:off x="11344865" y="1701833"/>
            <a:ext cx="727974" cy="1239898"/>
          </a:xfrm>
          <a:prstGeom prst="rect">
            <a:avLst/>
          </a:prstGeom>
        </p:spPr>
      </p:pic>
      <p:pic>
        <p:nvPicPr>
          <p:cNvPr id="17" name="Bilde 15">
            <a:extLst>
              <a:ext uri="{FF2B5EF4-FFF2-40B4-BE49-F238E27FC236}">
                <a16:creationId xmlns:a16="http://schemas.microsoft.com/office/drawing/2014/main" id="{3BC0C5CB-D561-D06C-387C-5B9FBD9C191F}"/>
              </a:ext>
            </a:extLst>
          </p:cNvPr>
          <p:cNvPicPr>
            <a:picLocks noChangeAspect="1"/>
          </p:cNvPicPr>
          <p:nvPr/>
        </p:nvPicPr>
        <p:blipFill rotWithShape="1">
          <a:blip r:embed="Rd62ff015bf6642f5" cstate="screen">
            <a:extLst>
              <a:ext uri="{28A0092B-C50C-407E-A947-70E740481C1C}">
                <a14:useLocalDpi xmlns:a14="http://schemas.microsoft.com/office/drawing/2010/main"/>
              </a:ext>
            </a:extLst>
          </a:blip>
          <a:srcRect/>
          <a:stretch/>
        </p:blipFill>
        <p:spPr>
          <a:xfrm>
            <a:off x="9611487" y="1006014"/>
            <a:ext cx="979186" cy="1135380"/>
          </a:xfrm>
          <a:prstGeom prst="rect">
            <a:avLst/>
          </a:prstGeom>
        </p:spPr>
      </p:pic>
      <p:pic>
        <p:nvPicPr>
          <p:cNvPr id="18" name="Bilde 4">
            <a:extLst>
              <a:ext uri="{FF2B5EF4-FFF2-40B4-BE49-F238E27FC236}">
                <a16:creationId xmlns:a16="http://schemas.microsoft.com/office/drawing/2014/main" id="{30C6F73C-F4C1-71E5-7106-E2DDDDBE6607}"/>
              </a:ext>
            </a:extLst>
          </p:cNvPr>
          <p:cNvPicPr>
            <a:picLocks noChangeAspect="1"/>
          </p:cNvPicPr>
          <p:nvPr/>
        </p:nvPicPr>
        <p:blipFill>
          <a:blip r:embed="Rbe48c5a102274183" cstate="screen">
            <a:extLst>
              <a:ext uri="{28A0092B-C50C-407E-A947-70E740481C1C}">
                <a14:useLocalDpi xmlns:a14="http://schemas.microsoft.com/office/drawing/2010/main"/>
              </a:ext>
            </a:extLst>
          </a:blip>
          <a:srcRect/>
          <a:stretch/>
        </p:blipFill>
        <p:spPr>
          <a:xfrm>
            <a:off x="8716827" y="51130"/>
            <a:ext cx="723967" cy="621707"/>
          </a:xfrm>
          <a:prstGeom prst="rect">
            <a:avLst/>
          </a:prstGeom>
        </p:spPr>
      </p:pic>
      <p:pic>
        <p:nvPicPr>
          <p:cNvPr id="19" name="Bilde 5">
            <a:extLst>
              <a:ext uri="{FF2B5EF4-FFF2-40B4-BE49-F238E27FC236}">
                <a16:creationId xmlns:a16="http://schemas.microsoft.com/office/drawing/2014/main" id="{72DEC83F-BA79-50B6-132A-A4F91D7D0611}"/>
              </a:ext>
            </a:extLst>
          </p:cNvPr>
          <p:cNvPicPr>
            <a:picLocks noChangeAspect="1"/>
          </p:cNvPicPr>
          <p:nvPr/>
        </p:nvPicPr>
        <p:blipFill>
          <a:blip r:embed="R3ad1d0c39c584b16" cstate="screen">
            <a:extLst>
              <a:ext uri="{28A0092B-C50C-407E-A947-70E740481C1C}">
                <a14:useLocalDpi xmlns:a14="http://schemas.microsoft.com/office/drawing/2010/main"/>
              </a:ext>
            </a:extLst>
          </a:blip>
          <a:srcRect/>
          <a:stretch/>
        </p:blipFill>
        <p:spPr>
          <a:xfrm>
            <a:off x="12844021" y="209510"/>
            <a:ext cx="1153187" cy="1493782"/>
          </a:xfrm>
          <a:prstGeom prst="rect">
            <a:avLst/>
          </a:prstGeom>
        </p:spPr>
      </p:pic>
      <p:pic>
        <p:nvPicPr>
          <p:cNvPr id="20" name="Bilde 6">
            <a:extLst>
              <a:ext uri="{FF2B5EF4-FFF2-40B4-BE49-F238E27FC236}">
                <a16:creationId xmlns:a16="http://schemas.microsoft.com/office/drawing/2014/main" id="{1DD60C3F-5EAD-5E7F-935F-73D68C3419A4}"/>
              </a:ext>
            </a:extLst>
          </p:cNvPr>
          <p:cNvPicPr>
            <a:picLocks noChangeAspect="1"/>
          </p:cNvPicPr>
          <p:nvPr/>
        </p:nvPicPr>
        <p:blipFill>
          <a:blip r:embed="R8b465a8d73b44385" cstate="screen">
            <a:extLst>
              <a:ext uri="{28A0092B-C50C-407E-A947-70E740481C1C}">
                <a14:useLocalDpi xmlns:a14="http://schemas.microsoft.com/office/drawing/2010/main"/>
              </a:ext>
            </a:extLst>
          </a:blip>
          <a:srcRect/>
          <a:stretch/>
        </p:blipFill>
        <p:spPr>
          <a:xfrm>
            <a:off x="12598733" y="1918556"/>
            <a:ext cx="1801686" cy="1340098"/>
          </a:xfrm>
          <a:prstGeom prst="rect">
            <a:avLst/>
          </a:prstGeom>
        </p:spPr>
      </p:pic>
      <p:pic>
        <p:nvPicPr>
          <p:cNvPr id="21" name="Bilde 7">
            <a:extLst>
              <a:ext uri="{FF2B5EF4-FFF2-40B4-BE49-F238E27FC236}">
                <a16:creationId xmlns:a16="http://schemas.microsoft.com/office/drawing/2014/main" id="{CA5A2E9B-20F0-F619-760A-8B104E30B756}"/>
              </a:ext>
            </a:extLst>
          </p:cNvPr>
          <p:cNvPicPr>
            <a:picLocks noChangeAspect="1"/>
          </p:cNvPicPr>
          <p:nvPr/>
        </p:nvPicPr>
        <p:blipFill>
          <a:blip r:embed="R6594edcc5b7c46e8" cstate="screen">
            <a:extLst>
              <a:ext uri="{28A0092B-C50C-407E-A947-70E740481C1C}">
                <a14:useLocalDpi xmlns:a14="http://schemas.microsoft.com/office/drawing/2010/main"/>
              </a:ext>
            </a:extLst>
          </a:blip>
          <a:srcRect/>
          <a:stretch/>
        </p:blipFill>
        <p:spPr>
          <a:xfrm>
            <a:off x="9834402" y="-30234"/>
            <a:ext cx="665734" cy="756302"/>
          </a:xfrm>
          <a:prstGeom prst="rect">
            <a:avLst/>
          </a:prstGeom>
        </p:spPr>
      </p:pic>
      <p:pic>
        <p:nvPicPr>
          <p:cNvPr id="22" name="Bilde 8">
            <a:extLst>
              <a:ext uri="{FF2B5EF4-FFF2-40B4-BE49-F238E27FC236}">
                <a16:creationId xmlns:a16="http://schemas.microsoft.com/office/drawing/2014/main" id="{BA7B0D28-7DC9-DD4F-CE37-905CB896EC94}"/>
              </a:ext>
            </a:extLst>
          </p:cNvPr>
          <p:cNvPicPr>
            <a:picLocks noChangeAspect="1"/>
          </p:cNvPicPr>
          <p:nvPr/>
        </p:nvPicPr>
        <p:blipFill rotWithShape="1">
          <a:blip r:embed="R51e5fb5e91c24323" cstate="screen">
            <a:extLst>
              <a:ext uri="{28A0092B-C50C-407E-A947-70E740481C1C}">
                <a14:useLocalDpi xmlns:a14="http://schemas.microsoft.com/office/drawing/2010/main"/>
              </a:ext>
            </a:extLst>
          </a:blip>
          <a:srcRect/>
          <a:stretch/>
        </p:blipFill>
        <p:spPr>
          <a:xfrm>
            <a:off x="11245431" y="79710"/>
            <a:ext cx="1149878" cy="1097281"/>
          </a:xfrm>
          <a:prstGeom prst="rect">
            <a:avLst/>
          </a:prstGeom>
        </p:spPr>
      </p:pic>
      <p:pic>
        <p:nvPicPr>
          <p:cNvPr id="23" name="Bilde 3">
            <a:extLst>
              <a:ext uri="{FF2B5EF4-FFF2-40B4-BE49-F238E27FC236}">
                <a16:creationId xmlns:a16="http://schemas.microsoft.com/office/drawing/2014/main" id="{3B58EE7A-8A74-19AC-7437-5F37C1D91312}"/>
              </a:ext>
            </a:extLst>
          </p:cNvPr>
          <p:cNvPicPr>
            <a:picLocks noChangeAspect="1"/>
          </p:cNvPicPr>
          <p:nvPr/>
        </p:nvPicPr>
        <p:blipFill>
          <a:blip r:embed="R41cefc4c06854b93" cstate="email">
            <a:extLst>
              <a:ext uri="{28A0092B-C50C-407E-A947-70E740481C1C}">
                <a14:useLocalDpi xmlns:a14="http://schemas.microsoft.com/office/drawing/2010/main"/>
              </a:ext>
            </a:extLst>
          </a:blip>
          <a:stretch>
            <a:fillRect/>
          </a:stretch>
        </p:blipFill>
        <p:spPr>
          <a:xfrm>
            <a:off x="7473789" y="104973"/>
            <a:ext cx="1046630" cy="666355"/>
          </a:xfrm>
          <a:prstGeom prst="rect">
            <a:avLst/>
          </a:prstGeom>
        </p:spPr>
      </p:pic>
      <p:pic>
        <p:nvPicPr>
          <p:cNvPr id="24" name="Picture 23" descr="Icon&#10;&#10;Description automatically generated">
            <a:extLst>
              <a:ext uri="{FF2B5EF4-FFF2-40B4-BE49-F238E27FC236}">
                <a16:creationId xmlns:a16="http://schemas.microsoft.com/office/drawing/2014/main" id="{6C0DF665-87B3-CEBC-7BCE-73D8610ECEE2}"/>
              </a:ext>
            </a:extLst>
          </p:cNvPr>
          <p:cNvPicPr>
            <a:picLocks noChangeAspect="1"/>
          </p:cNvPicPr>
          <p:nvPr/>
        </p:nvPicPr>
        <p:blipFill>
          <a:blip r:embed="R02605d43fad44616" cstate="email">
            <a:extLst>
              <a:ext uri="{28A0092B-C50C-407E-A947-70E740481C1C}">
                <a14:useLocalDpi xmlns:a14="http://schemas.microsoft.com/office/drawing/2010/main"/>
              </a:ext>
            </a:extLst>
          </a:blip>
          <a:stretch>
            <a:fillRect/>
          </a:stretch>
        </p:blipFill>
        <p:spPr>
          <a:xfrm>
            <a:off x="3406905" y="2195598"/>
            <a:ext cx="923282" cy="1307983"/>
          </a:xfrm>
          <a:prstGeom prst="rect">
            <a:avLst/>
          </a:prstGeom>
        </p:spPr>
      </p:pic>
      <p:pic>
        <p:nvPicPr>
          <p:cNvPr id="25" name="Picture 24">
            <a:extLst>
              <a:ext uri="{FF2B5EF4-FFF2-40B4-BE49-F238E27FC236}">
                <a16:creationId xmlns:a16="http://schemas.microsoft.com/office/drawing/2014/main" id="{8EEA7D42-7C3B-6772-99E2-D0475212FA7E}"/>
              </a:ext>
            </a:extLst>
          </p:cNvPr>
          <p:cNvPicPr>
            <a:picLocks noChangeAspect="1"/>
          </p:cNvPicPr>
          <p:nvPr/>
        </p:nvPicPr>
        <p:blipFill>
          <a:blip r:embed="R118fb5ba8f1f4e05" cstate="email">
            <a:extLst>
              <a:ext uri="{28A0092B-C50C-407E-A947-70E740481C1C}">
                <a14:useLocalDpi xmlns:a14="http://schemas.microsoft.com/office/drawing/2010/main"/>
              </a:ext>
            </a:extLst>
          </a:blip>
          <a:stretch>
            <a:fillRect/>
          </a:stretch>
        </p:blipFill>
        <p:spPr>
          <a:xfrm>
            <a:off x="1303587" y="5065606"/>
            <a:ext cx="1164640" cy="1164640"/>
          </a:xfrm>
          <a:prstGeom prst="rect">
            <a:avLst/>
          </a:prstGeom>
        </p:spPr>
      </p:pic>
      <p:pic>
        <p:nvPicPr>
          <p:cNvPr id="26" name="Picture 25" descr="Logo&#10;&#10;Description automatically generated">
            <a:extLst>
              <a:ext uri="{FF2B5EF4-FFF2-40B4-BE49-F238E27FC236}">
                <a16:creationId xmlns:a16="http://schemas.microsoft.com/office/drawing/2014/main" id="{5FD8012D-77F3-CE73-9CFD-88B2E7858C68}"/>
              </a:ext>
            </a:extLst>
          </p:cNvPr>
          <p:cNvPicPr>
            <a:picLocks noChangeAspect="1"/>
          </p:cNvPicPr>
          <p:nvPr/>
        </p:nvPicPr>
        <p:blipFill>
          <a:blip r:embed="R30df2aeb8d56466a" cstate="screen">
            <a:extLst>
              <a:ext uri="{28A0092B-C50C-407E-A947-70E740481C1C}">
                <a14:useLocalDpi xmlns:a14="http://schemas.microsoft.com/office/drawing/2010/main"/>
              </a:ext>
            </a:extLst>
          </a:blip>
          <a:stretch>
            <a:fillRect/>
          </a:stretch>
        </p:blipFill>
        <p:spPr>
          <a:xfrm>
            <a:off x="43123" y="2867540"/>
            <a:ext cx="1345355" cy="1345355"/>
          </a:xfrm>
          <a:prstGeom prst="rect">
            <a:avLst/>
          </a:prstGeom>
        </p:spPr>
      </p:pic>
      <p:pic>
        <p:nvPicPr>
          <p:cNvPr id="27" name="Picture 26" descr="Logo&#10;&#10;Description automatically generated">
            <a:extLst>
              <a:ext uri="{FF2B5EF4-FFF2-40B4-BE49-F238E27FC236}">
                <a16:creationId xmlns:a16="http://schemas.microsoft.com/office/drawing/2014/main" id="{A78C8EDC-A87E-F01E-DC79-2F473333E9A5}"/>
              </a:ext>
            </a:extLst>
          </p:cNvPr>
          <p:cNvPicPr>
            <a:picLocks noChangeAspect="1"/>
          </p:cNvPicPr>
          <p:nvPr/>
        </p:nvPicPr>
        <p:blipFill>
          <a:blip r:embed="R101a871e59234083" cstate="email">
            <a:extLst>
              <a:ext uri="{28A0092B-C50C-407E-A947-70E740481C1C}">
                <a14:useLocalDpi xmlns:a14="http://schemas.microsoft.com/office/drawing/2010/main"/>
              </a:ext>
            </a:extLst>
          </a:blip>
          <a:stretch>
            <a:fillRect/>
          </a:stretch>
        </p:blipFill>
        <p:spPr>
          <a:xfrm>
            <a:off x="106638" y="4447348"/>
            <a:ext cx="1102699" cy="1231346"/>
          </a:xfrm>
          <a:prstGeom prst="rect">
            <a:avLst/>
          </a:prstGeom>
        </p:spPr>
      </p:pic>
      <p:pic>
        <p:nvPicPr>
          <p:cNvPr id="28" name="Picture 27" descr="Logo&#10;&#10;Description automatically generated">
            <a:extLst>
              <a:ext uri="{FF2B5EF4-FFF2-40B4-BE49-F238E27FC236}">
                <a16:creationId xmlns:a16="http://schemas.microsoft.com/office/drawing/2014/main" id="{FA87F86F-C899-0156-1B71-6E4470013739}"/>
              </a:ext>
            </a:extLst>
          </p:cNvPr>
          <p:cNvPicPr>
            <a:picLocks noChangeAspect="1"/>
          </p:cNvPicPr>
          <p:nvPr/>
        </p:nvPicPr>
        <p:blipFill>
          <a:blip r:embed="R319013cfff6c42ef" cstate="screen">
            <a:extLst>
              <a:ext uri="{28A0092B-C50C-407E-A947-70E740481C1C}">
                <a14:useLocalDpi xmlns:a14="http://schemas.microsoft.com/office/drawing/2010/main"/>
              </a:ext>
            </a:extLst>
          </a:blip>
          <a:stretch>
            <a:fillRect/>
          </a:stretch>
        </p:blipFill>
        <p:spPr>
          <a:xfrm>
            <a:off x="3130035" y="4036502"/>
            <a:ext cx="1153642" cy="1153642"/>
          </a:xfrm>
          <a:prstGeom prst="rect">
            <a:avLst/>
          </a:prstGeom>
        </p:spPr>
      </p:pic>
      <p:pic>
        <p:nvPicPr>
          <p:cNvPr id="29" name="Picture 28" descr="Text, logo&#10;&#10;Description automatically generated">
            <a:extLst>
              <a:ext uri="{FF2B5EF4-FFF2-40B4-BE49-F238E27FC236}">
                <a16:creationId xmlns:a16="http://schemas.microsoft.com/office/drawing/2014/main" id="{2AC0EA65-D2B9-E2F4-4BEB-036C79120B90}"/>
              </a:ext>
            </a:extLst>
          </p:cNvPr>
          <p:cNvPicPr>
            <a:picLocks noChangeAspect="1"/>
          </p:cNvPicPr>
          <p:nvPr/>
        </p:nvPicPr>
        <p:blipFill>
          <a:blip r:embed="R64e0ea209177429f" cstate="email">
            <a:extLst>
              <a:ext uri="{28A0092B-C50C-407E-A947-70E740481C1C}">
                <a14:useLocalDpi xmlns:a14="http://schemas.microsoft.com/office/drawing/2010/main"/>
              </a:ext>
            </a:extLst>
          </a:blip>
          <a:stretch>
            <a:fillRect/>
          </a:stretch>
        </p:blipFill>
        <p:spPr>
          <a:xfrm>
            <a:off x="-123074" y="6637452"/>
            <a:ext cx="1562123" cy="591146"/>
          </a:xfrm>
          <a:prstGeom prst="rect">
            <a:avLst/>
          </a:prstGeom>
        </p:spPr>
      </p:pic>
      <p:pic>
        <p:nvPicPr>
          <p:cNvPr id="30" name="Picture 29" descr="Logo, company name&#10;&#10;Description automatically generated">
            <a:extLst>
              <a:ext uri="{FF2B5EF4-FFF2-40B4-BE49-F238E27FC236}">
                <a16:creationId xmlns:a16="http://schemas.microsoft.com/office/drawing/2014/main" id="{35DEE1E0-A1FA-9B70-8329-99DC1554BC55}"/>
              </a:ext>
            </a:extLst>
          </p:cNvPr>
          <p:cNvPicPr>
            <a:picLocks noChangeAspect="1"/>
          </p:cNvPicPr>
          <p:nvPr/>
        </p:nvPicPr>
        <p:blipFill>
          <a:blip r:embed="R6322418c086e4a79" cstate="email">
            <a:extLst>
              <a:ext uri="{28A0092B-C50C-407E-A947-70E740481C1C}">
                <a14:useLocalDpi xmlns:a14="http://schemas.microsoft.com/office/drawing/2010/main"/>
              </a:ext>
            </a:extLst>
          </a:blip>
          <a:stretch>
            <a:fillRect/>
          </a:stretch>
        </p:blipFill>
        <p:spPr>
          <a:xfrm>
            <a:off x="-11677" y="143943"/>
            <a:ext cx="1957370" cy="1078830"/>
          </a:xfrm>
          <a:prstGeom prst="rect">
            <a:avLst/>
          </a:prstGeom>
        </p:spPr>
      </p:pic>
      <p:pic>
        <p:nvPicPr>
          <p:cNvPr id="31" name="Picture 2" descr="Lillehammer Ishockeyklubb - Home | Facebook">
            <a:extLst>
              <a:ext uri="{FF2B5EF4-FFF2-40B4-BE49-F238E27FC236}">
                <a16:creationId xmlns:a16="http://schemas.microsoft.com/office/drawing/2014/main" id="{B3490B77-154E-6A04-8A4B-0BBBAC89ABFE}"/>
              </a:ext>
            </a:extLst>
          </p:cNvPr>
          <p:cNvPicPr>
            <a:picLocks noChangeAspect="1" noChangeArrowheads="1"/>
          </p:cNvPicPr>
          <p:nvPr/>
        </p:nvPicPr>
        <p:blipFill rotWithShape="1">
          <a:blip r:embed="R17c3db3beaf24986" cstate="email">
            <a:extLst>
              <a:ext uri="{28A0092B-C50C-407E-A947-70E740481C1C}">
                <a14:useLocalDpi xmlns:a14="http://schemas.microsoft.com/office/drawing/2010/main"/>
              </a:ext>
            </a:extLst>
          </a:blip>
          <a:srcRect/>
          <a:stretch/>
        </p:blipFill>
        <p:spPr bwMode="auto">
          <a:xfrm>
            <a:off x="1900318" y="325582"/>
            <a:ext cx="1135817" cy="13723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10;&#10;Description automatically generated">
            <a:extLst>
              <a:ext uri="{FF2B5EF4-FFF2-40B4-BE49-F238E27FC236}">
                <a16:creationId xmlns:a16="http://schemas.microsoft.com/office/drawing/2014/main" id="{C2753F1A-ED95-1137-9348-D26A12622EE2}"/>
              </a:ext>
            </a:extLst>
          </p:cNvPr>
          <p:cNvPicPr>
            <a:picLocks noChangeAspect="1"/>
          </p:cNvPicPr>
          <p:nvPr/>
        </p:nvPicPr>
        <p:blipFill>
          <a:blip r:embed="R60f93661fc6c4504" cstate="email">
            <a:extLst>
              <a:ext uri="{28A0092B-C50C-407E-A947-70E740481C1C}">
                <a14:useLocalDpi xmlns:a14="http://schemas.microsoft.com/office/drawing/2010/main"/>
              </a:ext>
            </a:extLst>
          </a:blip>
          <a:stretch>
            <a:fillRect/>
          </a:stretch>
        </p:blipFill>
        <p:spPr>
          <a:xfrm>
            <a:off x="3232543" y="-55660"/>
            <a:ext cx="1563457" cy="1563457"/>
          </a:xfrm>
          <a:prstGeom prst="rect">
            <a:avLst/>
          </a:prstGeom>
        </p:spPr>
      </p:pic>
      <p:pic>
        <p:nvPicPr>
          <p:cNvPr id="33" name="Picture 32" descr="A picture containing text, sign, vector graphics, clipart&#10;&#10;Description automatically generated">
            <a:extLst>
              <a:ext uri="{FF2B5EF4-FFF2-40B4-BE49-F238E27FC236}">
                <a16:creationId xmlns:a16="http://schemas.microsoft.com/office/drawing/2014/main" id="{4E46A267-CC6D-54BB-D523-339240100B0B}"/>
              </a:ext>
            </a:extLst>
          </p:cNvPr>
          <p:cNvPicPr>
            <a:picLocks noChangeAspect="1"/>
          </p:cNvPicPr>
          <p:nvPr/>
        </p:nvPicPr>
        <p:blipFill>
          <a:blip r:embed="R11f09f7d8315463e" cstate="email">
            <a:extLst>
              <a:ext uri="{28A0092B-C50C-407E-A947-70E740481C1C}">
                <a14:useLocalDpi xmlns:a14="http://schemas.microsoft.com/office/drawing/2010/main"/>
              </a:ext>
            </a:extLst>
          </a:blip>
          <a:stretch>
            <a:fillRect/>
          </a:stretch>
        </p:blipFill>
        <p:spPr>
          <a:xfrm>
            <a:off x="5441325" y="271378"/>
            <a:ext cx="1112174" cy="1431924"/>
          </a:xfrm>
          <a:prstGeom prst="rect">
            <a:avLst/>
          </a:prstGeom>
        </p:spPr>
      </p:pic>
      <p:pic>
        <p:nvPicPr>
          <p:cNvPr id="34" name="Picture 33">
            <a:extLst>
              <a:ext uri="{FF2B5EF4-FFF2-40B4-BE49-F238E27FC236}">
                <a16:creationId xmlns:a16="http://schemas.microsoft.com/office/drawing/2014/main" id="{B07D8CBF-517B-E6C3-3D53-4A176F57EF7D}"/>
              </a:ext>
            </a:extLst>
          </p:cNvPr>
          <p:cNvPicPr>
            <a:picLocks noChangeAspect="1"/>
          </p:cNvPicPr>
          <p:nvPr/>
        </p:nvPicPr>
        <p:blipFill rotWithShape="1">
          <a:blip r:embed="R5efcd0d6f52c4e14" cstate="screen">
            <a:extLst>
              <a:ext uri="{28A0092B-C50C-407E-A947-70E740481C1C}">
                <a14:useLocalDpi xmlns:a14="http://schemas.microsoft.com/office/drawing/2010/main"/>
              </a:ext>
            </a:extLst>
          </a:blip>
          <a:srcRect/>
          <a:stretch/>
        </p:blipFill>
        <p:spPr>
          <a:xfrm>
            <a:off x="1598198" y="3269246"/>
            <a:ext cx="1314929" cy="1601576"/>
          </a:xfrm>
          <a:prstGeom prst="rect">
            <a:avLst/>
          </a:prstGeom>
        </p:spPr>
      </p:pic>
      <p:pic>
        <p:nvPicPr>
          <p:cNvPr id="35" name="Picture 34">
            <a:extLst>
              <a:ext uri="{FF2B5EF4-FFF2-40B4-BE49-F238E27FC236}">
                <a16:creationId xmlns:a16="http://schemas.microsoft.com/office/drawing/2014/main" id="{B2FC127E-FFF2-8BB5-3F6E-F87E45398861}"/>
              </a:ext>
            </a:extLst>
          </p:cNvPr>
          <p:cNvPicPr>
            <a:picLocks noChangeAspect="1"/>
          </p:cNvPicPr>
          <p:nvPr/>
        </p:nvPicPr>
        <p:blipFill>
          <a:blip r:embed="R4786fb62b9cf4117" cstate="screen">
            <a:extLst>
              <a:ext uri="{28A0092B-C50C-407E-A947-70E740481C1C}">
                <a14:useLocalDpi xmlns:a14="http://schemas.microsoft.com/office/drawing/2010/main"/>
              </a:ext>
            </a:extLst>
          </a:blip>
          <a:stretch>
            <a:fillRect/>
          </a:stretch>
        </p:blipFill>
        <p:spPr>
          <a:xfrm>
            <a:off x="1446820" y="1701833"/>
            <a:ext cx="734894" cy="1563487"/>
          </a:xfrm>
          <a:prstGeom prst="rect">
            <a:avLst/>
          </a:prstGeom>
        </p:spPr>
      </p:pic>
      <p:pic>
        <p:nvPicPr>
          <p:cNvPr id="36" name="Picture 35">
            <a:extLst>
              <a:ext uri="{FF2B5EF4-FFF2-40B4-BE49-F238E27FC236}">
                <a16:creationId xmlns:a16="http://schemas.microsoft.com/office/drawing/2014/main" id="{925DED25-EF03-482D-E90D-504D6D44D57F}"/>
              </a:ext>
            </a:extLst>
          </p:cNvPr>
          <p:cNvPicPr>
            <a:picLocks noChangeAspect="1"/>
          </p:cNvPicPr>
          <p:nvPr/>
        </p:nvPicPr>
        <p:blipFill>
          <a:blip r:embed="Rf58934f985a441df" cstate="screen">
            <a:extLst>
              <a:ext uri="{28A0092B-C50C-407E-A947-70E740481C1C}">
                <a14:useLocalDpi xmlns:a14="http://schemas.microsoft.com/office/drawing/2010/main"/>
              </a:ext>
            </a:extLst>
          </a:blip>
          <a:stretch>
            <a:fillRect/>
          </a:stretch>
        </p:blipFill>
        <p:spPr>
          <a:xfrm>
            <a:off x="236130" y="1416283"/>
            <a:ext cx="619937" cy="1272420"/>
          </a:xfrm>
          <a:prstGeom prst="rect">
            <a:avLst/>
          </a:prstGeom>
        </p:spPr>
      </p:pic>
      <p:pic>
        <p:nvPicPr>
          <p:cNvPr id="38" name="Picture 37">
            <a:extLst>
              <a:ext uri="{FF2B5EF4-FFF2-40B4-BE49-F238E27FC236}">
                <a16:creationId xmlns:a16="http://schemas.microsoft.com/office/drawing/2014/main" id="{23E59279-B7E8-21B2-DBD1-11381F98581F}"/>
              </a:ext>
            </a:extLst>
          </p:cNvPr>
          <p:cNvPicPr>
            <a:picLocks noChangeAspect="1"/>
          </p:cNvPicPr>
          <p:nvPr/>
        </p:nvPicPr>
        <p:blipFill rotWithShape="1">
          <a:blip r:embed="Rb1362ad0d6bb432b" cstate="screen">
            <a:extLst>
              <a:ext uri="{28A0092B-C50C-407E-A947-70E740481C1C}">
                <a14:useLocalDpi xmlns:a14="http://schemas.microsoft.com/office/drawing/2010/main"/>
              </a:ext>
            </a:extLst>
          </a:blip>
          <a:srcRect/>
          <a:stretch/>
        </p:blipFill>
        <p:spPr>
          <a:xfrm>
            <a:off x="5706617" y="6165310"/>
            <a:ext cx="2121290" cy="690343"/>
          </a:xfrm>
          <a:prstGeom prst="rect">
            <a:avLst/>
          </a:prstGeom>
        </p:spPr>
      </p:pic>
      <p:pic>
        <p:nvPicPr>
          <p:cNvPr id="39" name="Picture 38">
            <a:extLst>
              <a:ext uri="{FF2B5EF4-FFF2-40B4-BE49-F238E27FC236}">
                <a16:creationId xmlns:a16="http://schemas.microsoft.com/office/drawing/2014/main" id="{27261409-6494-C8CD-423F-595DE739356F}"/>
              </a:ext>
            </a:extLst>
          </p:cNvPr>
          <p:cNvPicPr>
            <a:picLocks noChangeAspect="1"/>
          </p:cNvPicPr>
          <p:nvPr/>
        </p:nvPicPr>
        <p:blipFill rotWithShape="1">
          <a:blip r:embed="R82f3115d39214f79" cstate="screen">
            <a:extLst>
              <a:ext uri="{28A0092B-C50C-407E-A947-70E740481C1C}">
                <a14:useLocalDpi xmlns:a14="http://schemas.microsoft.com/office/drawing/2010/main"/>
              </a:ext>
            </a:extLst>
          </a:blip>
          <a:srcRect/>
          <a:stretch/>
        </p:blipFill>
        <p:spPr>
          <a:xfrm>
            <a:off x="4670235" y="6855653"/>
            <a:ext cx="997916" cy="1154566"/>
          </a:xfrm>
          <a:prstGeom prst="rect">
            <a:avLst/>
          </a:prstGeom>
        </p:spPr>
      </p:pic>
      <p:pic>
        <p:nvPicPr>
          <p:cNvPr id="40" name="Bilde 7">
            <a:extLst>
              <a:ext uri="{FF2B5EF4-FFF2-40B4-BE49-F238E27FC236}">
                <a16:creationId xmlns:a16="http://schemas.microsoft.com/office/drawing/2014/main" id="{9CC2F6D6-B501-2C2D-F661-EF48D16B71A1}"/>
              </a:ext>
            </a:extLst>
          </p:cNvPr>
          <p:cNvPicPr>
            <a:picLocks noChangeAspect="1"/>
          </p:cNvPicPr>
          <p:nvPr/>
        </p:nvPicPr>
        <p:blipFill>
          <a:blip r:embed="R680025e0d432424a" cstate="screen">
            <a:extLst>
              <a:ext uri="{28A0092B-C50C-407E-A947-70E740481C1C}">
                <a14:useLocalDpi xmlns:a14="http://schemas.microsoft.com/office/drawing/2010/main"/>
              </a:ext>
            </a:extLst>
          </a:blip>
          <a:stretch>
            <a:fillRect/>
          </a:stretch>
        </p:blipFill>
        <p:spPr>
          <a:xfrm>
            <a:off x="6654085" y="7016332"/>
            <a:ext cx="1965850" cy="1049438"/>
          </a:xfrm>
          <a:prstGeom prst="rect">
            <a:avLst/>
          </a:prstGeom>
        </p:spPr>
      </p:pic>
      <p:pic>
        <p:nvPicPr>
          <p:cNvPr id="41" name="Bilde 3">
            <a:extLst>
              <a:ext uri="{FF2B5EF4-FFF2-40B4-BE49-F238E27FC236}">
                <a16:creationId xmlns:a16="http://schemas.microsoft.com/office/drawing/2014/main" id="{339221DA-6069-993E-C176-FBEC187769EA}"/>
              </a:ext>
            </a:extLst>
          </p:cNvPr>
          <p:cNvPicPr>
            <a:picLocks noChangeAspect="1"/>
          </p:cNvPicPr>
          <p:nvPr/>
        </p:nvPicPr>
        <p:blipFill>
          <a:blip r:embed="Rf0d22e47010d4bb9" cstate="email">
            <a:extLst>
              <a:ext uri="{28A0092B-C50C-407E-A947-70E740481C1C}">
                <a14:useLocalDpi xmlns:a14="http://schemas.microsoft.com/office/drawing/2010/main"/>
              </a:ext>
            </a:extLst>
          </a:blip>
          <a:stretch>
            <a:fillRect/>
          </a:stretch>
        </p:blipFill>
        <p:spPr>
          <a:xfrm>
            <a:off x="8986547" y="6202327"/>
            <a:ext cx="1294382" cy="1306651"/>
          </a:xfrm>
          <a:prstGeom prst="rect">
            <a:avLst/>
          </a:prstGeom>
        </p:spPr>
      </p:pic>
      <p:pic>
        <p:nvPicPr>
          <p:cNvPr id="42" name="Bilde 14">
            <a:extLst>
              <a:ext uri="{FF2B5EF4-FFF2-40B4-BE49-F238E27FC236}">
                <a16:creationId xmlns:a16="http://schemas.microsoft.com/office/drawing/2014/main" id="{E898258E-72E4-6D01-D734-434D6A703654}"/>
              </a:ext>
            </a:extLst>
          </p:cNvPr>
          <p:cNvPicPr>
            <a:picLocks noChangeAspect="1"/>
          </p:cNvPicPr>
          <p:nvPr/>
        </p:nvPicPr>
        <p:blipFill>
          <a:blip r:embed="Re5360209e64642a3" cstate="email">
            <a:extLst>
              <a:ext uri="{28A0092B-C50C-407E-A947-70E740481C1C}">
                <a14:useLocalDpi xmlns:a14="http://schemas.microsoft.com/office/drawing/2010/main"/>
              </a:ext>
            </a:extLst>
          </a:blip>
          <a:stretch>
            <a:fillRect/>
          </a:stretch>
        </p:blipFill>
        <p:spPr>
          <a:xfrm>
            <a:off x="10332721" y="2552071"/>
            <a:ext cx="704327" cy="1096481"/>
          </a:xfrm>
          <a:prstGeom prst="rect">
            <a:avLst/>
          </a:prstGeom>
        </p:spPr>
      </p:pic>
      <p:pic>
        <p:nvPicPr>
          <p:cNvPr id="43" name="Picture 6" descr="Image result for cross country skiing icon">
            <a:extLst>
              <a:ext uri="{FF2B5EF4-FFF2-40B4-BE49-F238E27FC236}">
                <a16:creationId xmlns:a16="http://schemas.microsoft.com/office/drawing/2014/main" id="{2ECD1C59-4DC8-98CC-4021-AAE60BE7D915}"/>
              </a:ext>
            </a:extLst>
          </p:cNvPr>
          <p:cNvPicPr>
            <a:picLocks noChangeAspect="1" noChangeArrowheads="1"/>
          </p:cNvPicPr>
          <p:nvPr/>
        </p:nvPicPr>
        <p:blipFill>
          <a:blip r:embed="Rbb68d8e754fb4eaa" cstate="email">
            <a:extLst>
              <a:ext uri="{28A0092B-C50C-407E-A947-70E740481C1C}">
                <a14:useLocalDpi xmlns:a14="http://schemas.microsoft.com/office/drawing/2010/main"/>
              </a:ext>
            </a:extLst>
          </a:blip>
          <a:srcRect/>
          <a:stretch>
            <a:fillRect/>
          </a:stretch>
        </p:blipFill>
        <p:spPr bwMode="auto">
          <a:xfrm>
            <a:off x="8001295" y="1114202"/>
            <a:ext cx="704249" cy="704249"/>
          </a:xfrm>
          <a:prstGeom prst="rect">
            <a:avLst/>
          </a:prstGeom>
          <a:noFill/>
          <a:extLst>
            <a:ext uri="{909E8E84-426E-40DD-AFC4-6F175D3DCCD1}">
              <a14:hiddenFill xmlns:a14="http://schemas.microsoft.com/office/drawing/2010/main">
                <a:solidFill>
                  <a:srgbClr val="FFFFFF"/>
                </a:solidFill>
              </a14:hiddenFill>
            </a:ext>
          </a:extLst>
        </p:spPr>
      </p:pic>
      <p:pic>
        <p:nvPicPr>
          <p:cNvPr id="44" name="Bilde 16">
            <a:extLst>
              <a:ext uri="{FF2B5EF4-FFF2-40B4-BE49-F238E27FC236}">
                <a16:creationId xmlns:a16="http://schemas.microsoft.com/office/drawing/2014/main" id="{376E971C-1FCD-FF6B-38FD-7C40B13EE9BF}"/>
              </a:ext>
            </a:extLst>
          </p:cNvPr>
          <p:cNvPicPr>
            <a:picLocks noChangeAspect="1"/>
          </p:cNvPicPr>
          <p:nvPr/>
        </p:nvPicPr>
        <p:blipFill>
          <a:blip r:embed="Rf29f620bcb924acf" cstate="screen">
            <a:extLst>
              <a:ext uri="{28A0092B-C50C-407E-A947-70E740481C1C}">
                <a14:useLocalDpi xmlns:a14="http://schemas.microsoft.com/office/drawing/2010/main"/>
              </a:ext>
            </a:extLst>
          </a:blip>
          <a:srcRect/>
          <a:stretch/>
        </p:blipFill>
        <p:spPr>
          <a:xfrm>
            <a:off x="11349057" y="1735026"/>
            <a:ext cx="727974" cy="1239898"/>
          </a:xfrm>
          <a:prstGeom prst="rect">
            <a:avLst/>
          </a:prstGeom>
        </p:spPr>
      </p:pic>
      <p:pic>
        <p:nvPicPr>
          <p:cNvPr id="46" name="Bilde 4">
            <a:extLst>
              <a:ext uri="{FF2B5EF4-FFF2-40B4-BE49-F238E27FC236}">
                <a16:creationId xmlns:a16="http://schemas.microsoft.com/office/drawing/2014/main" id="{133D4A83-E3AC-D545-DD83-D79561DB3D1A}"/>
              </a:ext>
            </a:extLst>
          </p:cNvPr>
          <p:cNvPicPr>
            <a:picLocks noChangeAspect="1"/>
          </p:cNvPicPr>
          <p:nvPr/>
        </p:nvPicPr>
        <p:blipFill>
          <a:blip r:embed="Rbe48c5a102274183" cstate="screen">
            <a:extLst>
              <a:ext uri="{28A0092B-C50C-407E-A947-70E740481C1C}">
                <a14:useLocalDpi xmlns:a14="http://schemas.microsoft.com/office/drawing/2010/main"/>
              </a:ext>
            </a:extLst>
          </a:blip>
          <a:srcRect/>
          <a:stretch/>
        </p:blipFill>
        <p:spPr>
          <a:xfrm>
            <a:off x="8721018" y="84323"/>
            <a:ext cx="723967" cy="621707"/>
          </a:xfrm>
          <a:prstGeom prst="rect">
            <a:avLst/>
          </a:prstGeom>
        </p:spPr>
      </p:pic>
      <p:pic>
        <p:nvPicPr>
          <p:cNvPr id="47" name="Bilde 5">
            <a:extLst>
              <a:ext uri="{FF2B5EF4-FFF2-40B4-BE49-F238E27FC236}">
                <a16:creationId xmlns:a16="http://schemas.microsoft.com/office/drawing/2014/main" id="{430E52F1-2620-A2E8-5DC5-5180E4F3726E}"/>
              </a:ext>
            </a:extLst>
          </p:cNvPr>
          <p:cNvPicPr>
            <a:picLocks noChangeAspect="1"/>
          </p:cNvPicPr>
          <p:nvPr/>
        </p:nvPicPr>
        <p:blipFill>
          <a:blip r:embed="R3ad1d0c39c584b16" cstate="screen">
            <a:extLst>
              <a:ext uri="{28A0092B-C50C-407E-A947-70E740481C1C}">
                <a14:useLocalDpi xmlns:a14="http://schemas.microsoft.com/office/drawing/2010/main"/>
              </a:ext>
            </a:extLst>
          </a:blip>
          <a:srcRect/>
          <a:stretch/>
        </p:blipFill>
        <p:spPr>
          <a:xfrm>
            <a:off x="12848212" y="242703"/>
            <a:ext cx="1153187" cy="1493782"/>
          </a:xfrm>
          <a:prstGeom prst="rect">
            <a:avLst/>
          </a:prstGeom>
        </p:spPr>
      </p:pic>
      <p:pic>
        <p:nvPicPr>
          <p:cNvPr id="48" name="Bilde 7">
            <a:extLst>
              <a:ext uri="{FF2B5EF4-FFF2-40B4-BE49-F238E27FC236}">
                <a16:creationId xmlns:a16="http://schemas.microsoft.com/office/drawing/2014/main" id="{CD39481C-1A5D-4358-E92F-C92A75F42E74}"/>
              </a:ext>
            </a:extLst>
          </p:cNvPr>
          <p:cNvPicPr>
            <a:picLocks noChangeAspect="1"/>
          </p:cNvPicPr>
          <p:nvPr/>
        </p:nvPicPr>
        <p:blipFill>
          <a:blip r:embed="R6594edcc5b7c46e8" cstate="screen">
            <a:extLst>
              <a:ext uri="{28A0092B-C50C-407E-A947-70E740481C1C}">
                <a14:useLocalDpi xmlns:a14="http://schemas.microsoft.com/office/drawing/2010/main"/>
              </a:ext>
            </a:extLst>
          </a:blip>
          <a:srcRect/>
          <a:stretch/>
        </p:blipFill>
        <p:spPr>
          <a:xfrm>
            <a:off x="9838593" y="2959"/>
            <a:ext cx="665734" cy="756302"/>
          </a:xfrm>
          <a:prstGeom prst="rect">
            <a:avLst/>
          </a:prstGeom>
        </p:spPr>
      </p:pic>
      <p:pic>
        <p:nvPicPr>
          <p:cNvPr id="49" name="Bilde 8">
            <a:extLst>
              <a:ext uri="{FF2B5EF4-FFF2-40B4-BE49-F238E27FC236}">
                <a16:creationId xmlns:a16="http://schemas.microsoft.com/office/drawing/2014/main" id="{C181B164-32AA-E7DA-3B00-4A2791CB230A}"/>
              </a:ext>
            </a:extLst>
          </p:cNvPr>
          <p:cNvPicPr>
            <a:picLocks noChangeAspect="1"/>
          </p:cNvPicPr>
          <p:nvPr/>
        </p:nvPicPr>
        <p:blipFill rotWithShape="1">
          <a:blip r:embed="R51e5fb5e91c24323" cstate="screen">
            <a:extLst>
              <a:ext uri="{28A0092B-C50C-407E-A947-70E740481C1C}">
                <a14:useLocalDpi xmlns:a14="http://schemas.microsoft.com/office/drawing/2010/main"/>
              </a:ext>
            </a:extLst>
          </a:blip>
          <a:srcRect/>
          <a:stretch/>
        </p:blipFill>
        <p:spPr>
          <a:xfrm>
            <a:off x="11249622" y="112903"/>
            <a:ext cx="1149878" cy="1097281"/>
          </a:xfrm>
          <a:prstGeom prst="rect">
            <a:avLst/>
          </a:prstGeom>
        </p:spPr>
      </p:pic>
      <p:pic>
        <p:nvPicPr>
          <p:cNvPr id="50" name="Bilde 3">
            <a:extLst>
              <a:ext uri="{FF2B5EF4-FFF2-40B4-BE49-F238E27FC236}">
                <a16:creationId xmlns:a16="http://schemas.microsoft.com/office/drawing/2014/main" id="{378A89FC-44B6-084D-966F-64CC3416AC77}"/>
              </a:ext>
            </a:extLst>
          </p:cNvPr>
          <p:cNvPicPr>
            <a:picLocks noChangeAspect="1"/>
          </p:cNvPicPr>
          <p:nvPr/>
        </p:nvPicPr>
        <p:blipFill>
          <a:blip r:embed="R41cefc4c06854b93" cstate="email">
            <a:extLst>
              <a:ext uri="{28A0092B-C50C-407E-A947-70E740481C1C}">
                <a14:useLocalDpi xmlns:a14="http://schemas.microsoft.com/office/drawing/2010/main"/>
              </a:ext>
            </a:extLst>
          </a:blip>
          <a:stretch>
            <a:fillRect/>
          </a:stretch>
        </p:blipFill>
        <p:spPr>
          <a:xfrm>
            <a:off x="7477980" y="138166"/>
            <a:ext cx="1046630" cy="666355"/>
          </a:xfrm>
          <a:prstGeom prst="rect">
            <a:avLst/>
          </a:prstGeom>
        </p:spPr>
      </p:pic>
      <p:pic>
        <p:nvPicPr>
          <p:cNvPr id="51" name="Bilde 11">
            <a:extLst>
              <a:ext uri="{FF2B5EF4-FFF2-40B4-BE49-F238E27FC236}">
                <a16:creationId xmlns:a16="http://schemas.microsoft.com/office/drawing/2014/main" id="{E5F883B1-2D9E-DDC2-A62A-45B39EFA0344}"/>
              </a:ext>
            </a:extLst>
          </p:cNvPr>
          <p:cNvPicPr>
            <a:picLocks noChangeAspect="1"/>
          </p:cNvPicPr>
          <p:nvPr/>
        </p:nvPicPr>
        <p:blipFill>
          <a:blip r:embed="Rccb2bee7e27f40c7" cstate="email">
            <a:extLst>
              <a:ext uri="{28A0092B-C50C-407E-A947-70E740481C1C}">
                <a14:useLocalDpi xmlns:a14="http://schemas.microsoft.com/office/drawing/2010/main"/>
              </a:ext>
            </a:extLst>
          </a:blip>
          <a:stretch>
            <a:fillRect/>
          </a:stretch>
        </p:blipFill>
        <p:spPr>
          <a:xfrm>
            <a:off x="13028024" y="3067118"/>
            <a:ext cx="1096481" cy="1096481"/>
          </a:xfrm>
          <a:prstGeom prst="rect">
            <a:avLst/>
          </a:prstGeom>
        </p:spPr>
      </p:pic>
      <p:pic>
        <p:nvPicPr>
          <p:cNvPr id="52" name="Bilde 6">
            <a:extLst>
              <a:ext uri="{FF2B5EF4-FFF2-40B4-BE49-F238E27FC236}">
                <a16:creationId xmlns:a16="http://schemas.microsoft.com/office/drawing/2014/main" id="{3C50480D-53A2-BAF2-B975-0665D7875F00}"/>
              </a:ext>
            </a:extLst>
          </p:cNvPr>
          <p:cNvPicPr>
            <a:picLocks noChangeAspect="1"/>
          </p:cNvPicPr>
          <p:nvPr/>
        </p:nvPicPr>
        <p:blipFill>
          <a:blip r:embed="R8b465a8d73b44385" cstate="screen">
            <a:extLst>
              <a:ext uri="{28A0092B-C50C-407E-A947-70E740481C1C}">
                <a14:useLocalDpi xmlns:a14="http://schemas.microsoft.com/office/drawing/2010/main"/>
              </a:ext>
            </a:extLst>
          </a:blip>
          <a:srcRect/>
          <a:stretch/>
        </p:blipFill>
        <p:spPr>
          <a:xfrm>
            <a:off x="12550439" y="1918556"/>
            <a:ext cx="1801686" cy="1340098"/>
          </a:xfrm>
          <a:prstGeom prst="rect">
            <a:avLst/>
          </a:prstGeom>
        </p:spPr>
      </p:pic>
      <p:pic>
        <p:nvPicPr>
          <p:cNvPr id="53" name="Bilde 14">
            <a:extLst>
              <a:ext uri="{FF2B5EF4-FFF2-40B4-BE49-F238E27FC236}">
                <a16:creationId xmlns:a16="http://schemas.microsoft.com/office/drawing/2014/main" id="{AAEDE179-7DA2-B82A-18C4-562EE62259EB}"/>
              </a:ext>
            </a:extLst>
          </p:cNvPr>
          <p:cNvPicPr>
            <a:picLocks noChangeAspect="1"/>
          </p:cNvPicPr>
          <p:nvPr/>
        </p:nvPicPr>
        <p:blipFill>
          <a:blip r:embed="Re5360209e64642a3" cstate="email">
            <a:extLst>
              <a:ext uri="{28A0092B-C50C-407E-A947-70E740481C1C}">
                <a14:useLocalDpi xmlns:a14="http://schemas.microsoft.com/office/drawing/2010/main"/>
              </a:ext>
            </a:extLst>
          </a:blip>
          <a:stretch>
            <a:fillRect/>
          </a:stretch>
        </p:blipFill>
        <p:spPr>
          <a:xfrm>
            <a:off x="10284427" y="2552071"/>
            <a:ext cx="704327" cy="1096481"/>
          </a:xfrm>
          <a:prstGeom prst="rect">
            <a:avLst/>
          </a:prstGeom>
        </p:spPr>
      </p:pic>
      <p:pic>
        <p:nvPicPr>
          <p:cNvPr id="54" name="Picture 6" descr="Image result for cross country skiing icon">
            <a:extLst>
              <a:ext uri="{FF2B5EF4-FFF2-40B4-BE49-F238E27FC236}">
                <a16:creationId xmlns:a16="http://schemas.microsoft.com/office/drawing/2014/main" id="{14BE4DDA-2893-C535-EF3F-A69B18C9EBC3}"/>
              </a:ext>
            </a:extLst>
          </p:cNvPr>
          <p:cNvPicPr>
            <a:picLocks noChangeAspect="1" noChangeArrowheads="1"/>
          </p:cNvPicPr>
          <p:nvPr/>
        </p:nvPicPr>
        <p:blipFill>
          <a:blip r:embed="Rbb68d8e754fb4eaa" cstate="email">
            <a:extLst>
              <a:ext uri="{28A0092B-C50C-407E-A947-70E740481C1C}">
                <a14:useLocalDpi xmlns:a14="http://schemas.microsoft.com/office/drawing/2010/main"/>
              </a:ext>
            </a:extLst>
          </a:blip>
          <a:srcRect/>
          <a:stretch>
            <a:fillRect/>
          </a:stretch>
        </p:blipFill>
        <p:spPr bwMode="auto">
          <a:xfrm>
            <a:off x="7953001" y="1114202"/>
            <a:ext cx="704249" cy="704249"/>
          </a:xfrm>
          <a:prstGeom prst="rect">
            <a:avLst/>
          </a:prstGeom>
          <a:noFill/>
          <a:extLst>
            <a:ext uri="{909E8E84-426E-40DD-AFC4-6F175D3DCCD1}">
              <a14:hiddenFill xmlns:a14="http://schemas.microsoft.com/office/drawing/2010/main">
                <a:solidFill>
                  <a:srgbClr val="FFFFFF"/>
                </a:solidFill>
              </a14:hiddenFill>
            </a:ext>
          </a:extLst>
        </p:spPr>
      </p:pic>
      <p:pic>
        <p:nvPicPr>
          <p:cNvPr id="55" name="Bilde 16">
            <a:extLst>
              <a:ext uri="{FF2B5EF4-FFF2-40B4-BE49-F238E27FC236}">
                <a16:creationId xmlns:a16="http://schemas.microsoft.com/office/drawing/2014/main" id="{8179CB84-F13E-8224-3646-46374C9F8E56}"/>
              </a:ext>
            </a:extLst>
          </p:cNvPr>
          <p:cNvPicPr>
            <a:picLocks noChangeAspect="1"/>
          </p:cNvPicPr>
          <p:nvPr/>
        </p:nvPicPr>
        <p:blipFill>
          <a:blip r:embed="Rf29f620bcb924acf" cstate="screen">
            <a:extLst>
              <a:ext uri="{28A0092B-C50C-407E-A947-70E740481C1C}">
                <a14:useLocalDpi xmlns:a14="http://schemas.microsoft.com/office/drawing/2010/main"/>
              </a:ext>
            </a:extLst>
          </a:blip>
          <a:srcRect/>
          <a:stretch/>
        </p:blipFill>
        <p:spPr>
          <a:xfrm>
            <a:off x="11300763" y="1735026"/>
            <a:ext cx="727974" cy="1239898"/>
          </a:xfrm>
          <a:prstGeom prst="rect">
            <a:avLst/>
          </a:prstGeom>
        </p:spPr>
      </p:pic>
      <p:pic>
        <p:nvPicPr>
          <p:cNvPr id="57" name="Bilde 4">
            <a:extLst>
              <a:ext uri="{FF2B5EF4-FFF2-40B4-BE49-F238E27FC236}">
                <a16:creationId xmlns:a16="http://schemas.microsoft.com/office/drawing/2014/main" id="{5C952350-900B-F712-7894-D07C6DADB184}"/>
              </a:ext>
            </a:extLst>
          </p:cNvPr>
          <p:cNvPicPr>
            <a:picLocks noChangeAspect="1"/>
          </p:cNvPicPr>
          <p:nvPr/>
        </p:nvPicPr>
        <p:blipFill>
          <a:blip r:embed="Rbe48c5a102274183" cstate="screen">
            <a:extLst>
              <a:ext uri="{28A0092B-C50C-407E-A947-70E740481C1C}">
                <a14:useLocalDpi xmlns:a14="http://schemas.microsoft.com/office/drawing/2010/main"/>
              </a:ext>
            </a:extLst>
          </a:blip>
          <a:srcRect/>
          <a:stretch/>
        </p:blipFill>
        <p:spPr>
          <a:xfrm>
            <a:off x="8672724" y="84323"/>
            <a:ext cx="723967" cy="621707"/>
          </a:xfrm>
          <a:prstGeom prst="rect">
            <a:avLst/>
          </a:prstGeom>
        </p:spPr>
      </p:pic>
      <p:pic>
        <p:nvPicPr>
          <p:cNvPr id="58" name="Bilde 5">
            <a:extLst>
              <a:ext uri="{FF2B5EF4-FFF2-40B4-BE49-F238E27FC236}">
                <a16:creationId xmlns:a16="http://schemas.microsoft.com/office/drawing/2014/main" id="{897F6119-3FC0-7FD7-12E4-8EA33C2A4227}"/>
              </a:ext>
            </a:extLst>
          </p:cNvPr>
          <p:cNvPicPr>
            <a:picLocks noChangeAspect="1"/>
          </p:cNvPicPr>
          <p:nvPr/>
        </p:nvPicPr>
        <p:blipFill>
          <a:blip r:embed="R3ad1d0c39c584b16" cstate="screen">
            <a:extLst>
              <a:ext uri="{28A0092B-C50C-407E-A947-70E740481C1C}">
                <a14:useLocalDpi xmlns:a14="http://schemas.microsoft.com/office/drawing/2010/main"/>
              </a:ext>
            </a:extLst>
          </a:blip>
          <a:srcRect/>
          <a:stretch/>
        </p:blipFill>
        <p:spPr>
          <a:xfrm>
            <a:off x="12799918" y="242703"/>
            <a:ext cx="1153187" cy="1493782"/>
          </a:xfrm>
          <a:prstGeom prst="rect">
            <a:avLst/>
          </a:prstGeom>
        </p:spPr>
      </p:pic>
      <p:pic>
        <p:nvPicPr>
          <p:cNvPr id="59" name="Bilde 7">
            <a:extLst>
              <a:ext uri="{FF2B5EF4-FFF2-40B4-BE49-F238E27FC236}">
                <a16:creationId xmlns:a16="http://schemas.microsoft.com/office/drawing/2014/main" id="{960FE199-1183-0AAE-B56B-ACCEA8D03245}"/>
              </a:ext>
            </a:extLst>
          </p:cNvPr>
          <p:cNvPicPr>
            <a:picLocks noChangeAspect="1"/>
          </p:cNvPicPr>
          <p:nvPr/>
        </p:nvPicPr>
        <p:blipFill>
          <a:blip r:embed="R6594edcc5b7c46e8" cstate="screen">
            <a:extLst>
              <a:ext uri="{28A0092B-C50C-407E-A947-70E740481C1C}">
                <a14:useLocalDpi xmlns:a14="http://schemas.microsoft.com/office/drawing/2010/main"/>
              </a:ext>
            </a:extLst>
          </a:blip>
          <a:srcRect/>
          <a:stretch/>
        </p:blipFill>
        <p:spPr>
          <a:xfrm>
            <a:off x="9790299" y="2959"/>
            <a:ext cx="665734" cy="756302"/>
          </a:xfrm>
          <a:prstGeom prst="rect">
            <a:avLst/>
          </a:prstGeom>
        </p:spPr>
      </p:pic>
      <p:pic>
        <p:nvPicPr>
          <p:cNvPr id="60" name="Bilde 8">
            <a:extLst>
              <a:ext uri="{FF2B5EF4-FFF2-40B4-BE49-F238E27FC236}">
                <a16:creationId xmlns:a16="http://schemas.microsoft.com/office/drawing/2014/main" id="{48A47A71-906B-6E67-557D-5DFA64D7BD29}"/>
              </a:ext>
            </a:extLst>
          </p:cNvPr>
          <p:cNvPicPr>
            <a:picLocks noChangeAspect="1"/>
          </p:cNvPicPr>
          <p:nvPr/>
        </p:nvPicPr>
        <p:blipFill rotWithShape="1">
          <a:blip r:embed="R51e5fb5e91c24323" cstate="screen">
            <a:extLst>
              <a:ext uri="{28A0092B-C50C-407E-A947-70E740481C1C}">
                <a14:useLocalDpi xmlns:a14="http://schemas.microsoft.com/office/drawing/2010/main"/>
              </a:ext>
            </a:extLst>
          </a:blip>
          <a:srcRect/>
          <a:stretch/>
        </p:blipFill>
        <p:spPr>
          <a:xfrm>
            <a:off x="11201328" y="112903"/>
            <a:ext cx="1149878" cy="1097281"/>
          </a:xfrm>
          <a:prstGeom prst="rect">
            <a:avLst/>
          </a:prstGeom>
        </p:spPr>
      </p:pic>
      <p:pic>
        <p:nvPicPr>
          <p:cNvPr id="61" name="Bilde 3">
            <a:extLst>
              <a:ext uri="{FF2B5EF4-FFF2-40B4-BE49-F238E27FC236}">
                <a16:creationId xmlns:a16="http://schemas.microsoft.com/office/drawing/2014/main" id="{B5F6DE27-403C-28F5-8E83-A654EE8EFE68}"/>
              </a:ext>
            </a:extLst>
          </p:cNvPr>
          <p:cNvPicPr>
            <a:picLocks noChangeAspect="1"/>
          </p:cNvPicPr>
          <p:nvPr/>
        </p:nvPicPr>
        <p:blipFill>
          <a:blip r:embed="R41cefc4c06854b93" cstate="email">
            <a:extLst>
              <a:ext uri="{28A0092B-C50C-407E-A947-70E740481C1C}">
                <a14:useLocalDpi xmlns:a14="http://schemas.microsoft.com/office/drawing/2010/main"/>
              </a:ext>
            </a:extLst>
          </a:blip>
          <a:stretch>
            <a:fillRect/>
          </a:stretch>
        </p:blipFill>
        <p:spPr>
          <a:xfrm>
            <a:off x="7429686" y="138166"/>
            <a:ext cx="1046630" cy="666355"/>
          </a:xfrm>
          <a:prstGeom prst="rect">
            <a:avLst/>
          </a:prstGeom>
        </p:spPr>
      </p:pic>
      <p:pic>
        <p:nvPicPr>
          <p:cNvPr id="62" name="Bilde 13">
            <a:extLst>
              <a:ext uri="{FF2B5EF4-FFF2-40B4-BE49-F238E27FC236}">
                <a16:creationId xmlns:a16="http://schemas.microsoft.com/office/drawing/2014/main" id="{470CF6CC-9ED0-CB79-F973-461DC6D8BA22}"/>
              </a:ext>
            </a:extLst>
          </p:cNvPr>
          <p:cNvPicPr>
            <a:picLocks noChangeAspect="1"/>
          </p:cNvPicPr>
          <p:nvPr/>
        </p:nvPicPr>
        <p:blipFill>
          <a:blip r:embed="R249148f0af1349a1" cstate="screen">
            <a:extLst>
              <a:ext uri="{28A0092B-C50C-407E-A947-70E740481C1C}">
                <a14:useLocalDpi xmlns:a14="http://schemas.microsoft.com/office/drawing/2010/main"/>
              </a:ext>
            </a:extLst>
          </a:blip>
          <a:srcRect/>
          <a:stretch/>
        </p:blipFill>
        <p:spPr>
          <a:xfrm>
            <a:off x="12718229" y="4646380"/>
            <a:ext cx="1430494" cy="715247"/>
          </a:xfrm>
          <a:prstGeom prst="rect">
            <a:avLst/>
          </a:prstGeom>
        </p:spPr>
      </p:pic>
      <p:pic>
        <p:nvPicPr>
          <p:cNvPr id="63" name="Bilde 19">
            <a:extLst>
              <a:ext uri="{FF2B5EF4-FFF2-40B4-BE49-F238E27FC236}">
                <a16:creationId xmlns:a16="http://schemas.microsoft.com/office/drawing/2014/main" id="{8EA0742A-FE83-A301-5BE9-B36F33834618}"/>
              </a:ext>
            </a:extLst>
          </p:cNvPr>
          <p:cNvPicPr>
            <a:picLocks noChangeAspect="1"/>
          </p:cNvPicPr>
          <p:nvPr/>
        </p:nvPicPr>
        <p:blipFill>
          <a:blip r:embed="R2632a6cb04b84e10" cstate="email">
            <a:extLst>
              <a:ext uri="{28A0092B-C50C-407E-A947-70E740481C1C}">
                <a14:useLocalDpi xmlns:a14="http://schemas.microsoft.com/office/drawing/2010/main"/>
              </a:ext>
            </a:extLst>
          </a:blip>
          <a:stretch>
            <a:fillRect/>
          </a:stretch>
        </p:blipFill>
        <p:spPr>
          <a:xfrm>
            <a:off x="11714138" y="4467735"/>
            <a:ext cx="955069" cy="955069"/>
          </a:xfrm>
          <a:prstGeom prst="rect">
            <a:avLst/>
          </a:prstGeom>
        </p:spPr>
      </p:pic>
      <p:pic>
        <p:nvPicPr>
          <p:cNvPr id="64" name="Bilde 9">
            <a:extLst>
              <a:ext uri="{FF2B5EF4-FFF2-40B4-BE49-F238E27FC236}">
                <a16:creationId xmlns:a16="http://schemas.microsoft.com/office/drawing/2014/main" id="{6AED8474-820B-068A-C413-7AF202BEEA92}"/>
              </a:ext>
            </a:extLst>
          </p:cNvPr>
          <p:cNvPicPr>
            <a:picLocks noChangeAspect="1"/>
          </p:cNvPicPr>
          <p:nvPr/>
        </p:nvPicPr>
        <p:blipFill>
          <a:blip r:embed="R05813a1ba51b4036" cstate="email">
            <a:extLst>
              <a:ext uri="{28A0092B-C50C-407E-A947-70E740481C1C}">
                <a14:useLocalDpi xmlns:a14="http://schemas.microsoft.com/office/drawing/2010/main"/>
              </a:ext>
            </a:extLst>
          </a:blip>
          <a:stretch>
            <a:fillRect/>
          </a:stretch>
        </p:blipFill>
        <p:spPr>
          <a:xfrm>
            <a:off x="10197936" y="4020795"/>
            <a:ext cx="1177596" cy="1151658"/>
          </a:xfrm>
          <a:prstGeom prst="rect">
            <a:avLst/>
          </a:prstGeom>
        </p:spPr>
      </p:pic>
      <p:pic>
        <p:nvPicPr>
          <p:cNvPr id="65" name="Bilde 10">
            <a:extLst>
              <a:ext uri="{FF2B5EF4-FFF2-40B4-BE49-F238E27FC236}">
                <a16:creationId xmlns:a16="http://schemas.microsoft.com/office/drawing/2014/main" id="{688B1BAC-40AB-7008-CFA7-FB52B45E8AA8}"/>
              </a:ext>
            </a:extLst>
          </p:cNvPr>
          <p:cNvPicPr>
            <a:picLocks noChangeAspect="1"/>
          </p:cNvPicPr>
          <p:nvPr/>
        </p:nvPicPr>
        <p:blipFill>
          <a:blip r:embed="R282c220d4f4248cd" cstate="screen">
            <a:extLst>
              <a:ext uri="{28A0092B-C50C-407E-A947-70E740481C1C}">
                <a14:useLocalDpi xmlns:a14="http://schemas.microsoft.com/office/drawing/2010/main"/>
              </a:ext>
            </a:extLst>
          </a:blip>
          <a:stretch>
            <a:fillRect/>
          </a:stretch>
        </p:blipFill>
        <p:spPr>
          <a:xfrm>
            <a:off x="11579119" y="3499630"/>
            <a:ext cx="893959" cy="727974"/>
          </a:xfrm>
          <a:prstGeom prst="rect">
            <a:avLst/>
          </a:prstGeom>
        </p:spPr>
      </p:pic>
      <p:pic>
        <p:nvPicPr>
          <p:cNvPr id="66" name="Bilde 17">
            <a:extLst>
              <a:ext uri="{FF2B5EF4-FFF2-40B4-BE49-F238E27FC236}">
                <a16:creationId xmlns:a16="http://schemas.microsoft.com/office/drawing/2014/main" id="{78611F93-B7B0-B16C-4112-9417F7764092}"/>
              </a:ext>
            </a:extLst>
          </p:cNvPr>
          <p:cNvPicPr>
            <a:picLocks noChangeAspect="1"/>
          </p:cNvPicPr>
          <p:nvPr/>
        </p:nvPicPr>
        <p:blipFill>
          <a:blip r:embed="Rab1b5d8505144474" cstate="screen">
            <a:extLst>
              <a:ext uri="{28A0092B-C50C-407E-A947-70E740481C1C}">
                <a14:useLocalDpi xmlns:a14="http://schemas.microsoft.com/office/drawing/2010/main"/>
              </a:ext>
            </a:extLst>
          </a:blip>
          <a:srcRect/>
          <a:stretch/>
        </p:blipFill>
        <p:spPr>
          <a:xfrm>
            <a:off x="13295224" y="5642207"/>
            <a:ext cx="853499" cy="853499"/>
          </a:xfrm>
          <a:prstGeom prst="rect">
            <a:avLst/>
          </a:prstGeom>
        </p:spPr>
      </p:pic>
      <p:pic>
        <p:nvPicPr>
          <p:cNvPr id="67" name="Bilde 11">
            <a:extLst>
              <a:ext uri="{FF2B5EF4-FFF2-40B4-BE49-F238E27FC236}">
                <a16:creationId xmlns:a16="http://schemas.microsoft.com/office/drawing/2014/main" id="{57F07695-F6DF-28CF-1A75-8F036D9C2362}"/>
              </a:ext>
            </a:extLst>
          </p:cNvPr>
          <p:cNvPicPr>
            <a:picLocks noChangeAspect="1"/>
          </p:cNvPicPr>
          <p:nvPr/>
        </p:nvPicPr>
        <p:blipFill>
          <a:blip r:embed="Rccb2bee7e27f40c7" cstate="email">
            <a:extLst>
              <a:ext uri="{28A0092B-C50C-407E-A947-70E740481C1C}">
                <a14:useLocalDpi xmlns:a14="http://schemas.microsoft.com/office/drawing/2010/main"/>
              </a:ext>
            </a:extLst>
          </a:blip>
          <a:stretch>
            <a:fillRect/>
          </a:stretch>
        </p:blipFill>
        <p:spPr>
          <a:xfrm>
            <a:off x="13003948" y="3100175"/>
            <a:ext cx="1096481" cy="1096481"/>
          </a:xfrm>
          <a:prstGeom prst="rect">
            <a:avLst/>
          </a:prstGeom>
        </p:spPr>
      </p:pic>
      <p:pic>
        <p:nvPicPr>
          <p:cNvPr id="68" name="Bilde 6">
            <a:extLst>
              <a:ext uri="{FF2B5EF4-FFF2-40B4-BE49-F238E27FC236}">
                <a16:creationId xmlns:a16="http://schemas.microsoft.com/office/drawing/2014/main" id="{E4DEB959-02F4-35D9-04E4-B0E4B8EBCA15}"/>
              </a:ext>
            </a:extLst>
          </p:cNvPr>
          <p:cNvPicPr>
            <a:picLocks noChangeAspect="1"/>
          </p:cNvPicPr>
          <p:nvPr/>
        </p:nvPicPr>
        <p:blipFill>
          <a:blip r:embed="R8b465a8d73b44385" cstate="screen">
            <a:extLst>
              <a:ext uri="{28A0092B-C50C-407E-A947-70E740481C1C}">
                <a14:useLocalDpi xmlns:a14="http://schemas.microsoft.com/office/drawing/2010/main"/>
              </a:ext>
            </a:extLst>
          </a:blip>
          <a:srcRect/>
          <a:stretch/>
        </p:blipFill>
        <p:spPr>
          <a:xfrm>
            <a:off x="12526363" y="1951613"/>
            <a:ext cx="1801686" cy="1340098"/>
          </a:xfrm>
          <a:prstGeom prst="rect">
            <a:avLst/>
          </a:prstGeom>
        </p:spPr>
      </p:pic>
      <p:pic>
        <p:nvPicPr>
          <p:cNvPr id="69" name="Bilde 14">
            <a:extLst>
              <a:ext uri="{FF2B5EF4-FFF2-40B4-BE49-F238E27FC236}">
                <a16:creationId xmlns:a16="http://schemas.microsoft.com/office/drawing/2014/main" id="{73DDFFCE-C684-EA0E-D33B-F9D2AE2604AE}"/>
              </a:ext>
            </a:extLst>
          </p:cNvPr>
          <p:cNvPicPr>
            <a:picLocks noChangeAspect="1"/>
          </p:cNvPicPr>
          <p:nvPr/>
        </p:nvPicPr>
        <p:blipFill>
          <a:blip r:embed="Re5360209e64642a3" cstate="email">
            <a:extLst>
              <a:ext uri="{28A0092B-C50C-407E-A947-70E740481C1C}">
                <a14:useLocalDpi xmlns:a14="http://schemas.microsoft.com/office/drawing/2010/main"/>
              </a:ext>
            </a:extLst>
          </a:blip>
          <a:stretch>
            <a:fillRect/>
          </a:stretch>
        </p:blipFill>
        <p:spPr>
          <a:xfrm>
            <a:off x="10260350" y="2585128"/>
            <a:ext cx="704327" cy="1096481"/>
          </a:xfrm>
          <a:prstGeom prst="rect">
            <a:avLst/>
          </a:prstGeom>
        </p:spPr>
      </p:pic>
      <p:pic>
        <p:nvPicPr>
          <p:cNvPr id="70" name="Picture 6" descr="Image result for cross country skiing icon">
            <a:extLst>
              <a:ext uri="{FF2B5EF4-FFF2-40B4-BE49-F238E27FC236}">
                <a16:creationId xmlns:a16="http://schemas.microsoft.com/office/drawing/2014/main" id="{60572144-B4BE-11DC-229E-92411BFDCDA1}"/>
              </a:ext>
            </a:extLst>
          </p:cNvPr>
          <p:cNvPicPr>
            <a:picLocks noChangeAspect="1" noChangeArrowheads="1"/>
          </p:cNvPicPr>
          <p:nvPr/>
        </p:nvPicPr>
        <p:blipFill>
          <a:blip r:embed="Rbb68d8e754fb4eaa" cstate="email">
            <a:extLst>
              <a:ext uri="{28A0092B-C50C-407E-A947-70E740481C1C}">
                <a14:useLocalDpi xmlns:a14="http://schemas.microsoft.com/office/drawing/2010/main"/>
              </a:ext>
            </a:extLst>
          </a:blip>
          <a:srcRect/>
          <a:stretch>
            <a:fillRect/>
          </a:stretch>
        </p:blipFill>
        <p:spPr bwMode="auto">
          <a:xfrm>
            <a:off x="7928924" y="1147259"/>
            <a:ext cx="704249" cy="704249"/>
          </a:xfrm>
          <a:prstGeom prst="rect">
            <a:avLst/>
          </a:prstGeom>
          <a:noFill/>
          <a:extLst>
            <a:ext uri="{909E8E84-426E-40DD-AFC4-6F175D3DCCD1}">
              <a14:hiddenFill xmlns:a14="http://schemas.microsoft.com/office/drawing/2010/main">
                <a:solidFill>
                  <a:srgbClr val="FFFFFF"/>
                </a:solidFill>
              </a14:hiddenFill>
            </a:ext>
          </a:extLst>
        </p:spPr>
      </p:pic>
      <p:pic>
        <p:nvPicPr>
          <p:cNvPr id="71" name="Bilde 16">
            <a:extLst>
              <a:ext uri="{FF2B5EF4-FFF2-40B4-BE49-F238E27FC236}">
                <a16:creationId xmlns:a16="http://schemas.microsoft.com/office/drawing/2014/main" id="{4C000767-3425-1101-28C6-FFA519AAB8C5}"/>
              </a:ext>
            </a:extLst>
          </p:cNvPr>
          <p:cNvPicPr>
            <a:picLocks noChangeAspect="1"/>
          </p:cNvPicPr>
          <p:nvPr/>
        </p:nvPicPr>
        <p:blipFill>
          <a:blip r:embed="Rf29f620bcb924acf" cstate="screen">
            <a:extLst>
              <a:ext uri="{28A0092B-C50C-407E-A947-70E740481C1C}">
                <a14:useLocalDpi xmlns:a14="http://schemas.microsoft.com/office/drawing/2010/main"/>
              </a:ext>
            </a:extLst>
          </a:blip>
          <a:srcRect/>
          <a:stretch/>
        </p:blipFill>
        <p:spPr>
          <a:xfrm>
            <a:off x="11276686" y="1768082"/>
            <a:ext cx="727974" cy="1239898"/>
          </a:xfrm>
          <a:prstGeom prst="rect">
            <a:avLst/>
          </a:prstGeom>
        </p:spPr>
      </p:pic>
      <p:pic>
        <p:nvPicPr>
          <p:cNvPr id="73" name="Bilde 4">
            <a:extLst>
              <a:ext uri="{FF2B5EF4-FFF2-40B4-BE49-F238E27FC236}">
                <a16:creationId xmlns:a16="http://schemas.microsoft.com/office/drawing/2014/main" id="{DD4A5028-AE99-3B20-A25F-2BD9F7BB6B40}"/>
              </a:ext>
            </a:extLst>
          </p:cNvPr>
          <p:cNvPicPr>
            <a:picLocks noChangeAspect="1"/>
          </p:cNvPicPr>
          <p:nvPr/>
        </p:nvPicPr>
        <p:blipFill>
          <a:blip r:embed="Rbe48c5a102274183" cstate="screen">
            <a:extLst>
              <a:ext uri="{28A0092B-C50C-407E-A947-70E740481C1C}">
                <a14:useLocalDpi xmlns:a14="http://schemas.microsoft.com/office/drawing/2010/main"/>
              </a:ext>
            </a:extLst>
          </a:blip>
          <a:srcRect/>
          <a:stretch/>
        </p:blipFill>
        <p:spPr>
          <a:xfrm>
            <a:off x="8648647" y="117380"/>
            <a:ext cx="723967" cy="621707"/>
          </a:xfrm>
          <a:prstGeom prst="rect">
            <a:avLst/>
          </a:prstGeom>
        </p:spPr>
      </p:pic>
      <p:pic>
        <p:nvPicPr>
          <p:cNvPr id="74" name="Bilde 5">
            <a:extLst>
              <a:ext uri="{FF2B5EF4-FFF2-40B4-BE49-F238E27FC236}">
                <a16:creationId xmlns:a16="http://schemas.microsoft.com/office/drawing/2014/main" id="{48E71674-0613-9836-8CA9-5C385294A896}"/>
              </a:ext>
            </a:extLst>
          </p:cNvPr>
          <p:cNvPicPr>
            <a:picLocks noChangeAspect="1"/>
          </p:cNvPicPr>
          <p:nvPr/>
        </p:nvPicPr>
        <p:blipFill>
          <a:blip r:embed="R3ad1d0c39c584b16" cstate="screen">
            <a:extLst>
              <a:ext uri="{28A0092B-C50C-407E-A947-70E740481C1C}">
                <a14:useLocalDpi xmlns:a14="http://schemas.microsoft.com/office/drawing/2010/main"/>
              </a:ext>
            </a:extLst>
          </a:blip>
          <a:srcRect/>
          <a:stretch/>
        </p:blipFill>
        <p:spPr>
          <a:xfrm>
            <a:off x="12775841" y="275760"/>
            <a:ext cx="1153187" cy="1493782"/>
          </a:xfrm>
          <a:prstGeom prst="rect">
            <a:avLst/>
          </a:prstGeom>
        </p:spPr>
      </p:pic>
      <p:pic>
        <p:nvPicPr>
          <p:cNvPr id="75" name="Bilde 7">
            <a:extLst>
              <a:ext uri="{FF2B5EF4-FFF2-40B4-BE49-F238E27FC236}">
                <a16:creationId xmlns:a16="http://schemas.microsoft.com/office/drawing/2014/main" id="{04912F35-774D-6256-B44B-1BC42E5259E6}"/>
              </a:ext>
            </a:extLst>
          </p:cNvPr>
          <p:cNvPicPr>
            <a:picLocks noChangeAspect="1"/>
          </p:cNvPicPr>
          <p:nvPr/>
        </p:nvPicPr>
        <p:blipFill>
          <a:blip r:embed="R6594edcc5b7c46e8" cstate="screen">
            <a:extLst>
              <a:ext uri="{28A0092B-C50C-407E-A947-70E740481C1C}">
                <a14:useLocalDpi xmlns:a14="http://schemas.microsoft.com/office/drawing/2010/main"/>
              </a:ext>
            </a:extLst>
          </a:blip>
          <a:srcRect/>
          <a:stretch/>
        </p:blipFill>
        <p:spPr>
          <a:xfrm>
            <a:off x="9766223" y="36016"/>
            <a:ext cx="665734" cy="756302"/>
          </a:xfrm>
          <a:prstGeom prst="rect">
            <a:avLst/>
          </a:prstGeom>
        </p:spPr>
      </p:pic>
      <p:pic>
        <p:nvPicPr>
          <p:cNvPr id="76" name="Bilde 8">
            <a:extLst>
              <a:ext uri="{FF2B5EF4-FFF2-40B4-BE49-F238E27FC236}">
                <a16:creationId xmlns:a16="http://schemas.microsoft.com/office/drawing/2014/main" id="{ACDA1412-95B8-83F2-1305-F164FD1AD217}"/>
              </a:ext>
            </a:extLst>
          </p:cNvPr>
          <p:cNvPicPr>
            <a:picLocks noChangeAspect="1"/>
          </p:cNvPicPr>
          <p:nvPr/>
        </p:nvPicPr>
        <p:blipFill rotWithShape="1">
          <a:blip r:embed="R51e5fb5e91c24323" cstate="screen">
            <a:extLst>
              <a:ext uri="{28A0092B-C50C-407E-A947-70E740481C1C}">
                <a14:useLocalDpi xmlns:a14="http://schemas.microsoft.com/office/drawing/2010/main"/>
              </a:ext>
            </a:extLst>
          </a:blip>
          <a:srcRect/>
          <a:stretch/>
        </p:blipFill>
        <p:spPr>
          <a:xfrm>
            <a:off x="11177251" y="145959"/>
            <a:ext cx="1149878" cy="1097281"/>
          </a:xfrm>
          <a:prstGeom prst="rect">
            <a:avLst/>
          </a:prstGeom>
        </p:spPr>
      </p:pic>
      <p:pic>
        <p:nvPicPr>
          <p:cNvPr id="77" name="Bilde 3">
            <a:extLst>
              <a:ext uri="{FF2B5EF4-FFF2-40B4-BE49-F238E27FC236}">
                <a16:creationId xmlns:a16="http://schemas.microsoft.com/office/drawing/2014/main" id="{A5AC1111-FA4C-EABC-8DB4-31594925A7DB}"/>
              </a:ext>
            </a:extLst>
          </p:cNvPr>
          <p:cNvPicPr>
            <a:picLocks noChangeAspect="1"/>
          </p:cNvPicPr>
          <p:nvPr/>
        </p:nvPicPr>
        <p:blipFill>
          <a:blip r:embed="R41cefc4c06854b93" cstate="email">
            <a:extLst>
              <a:ext uri="{28A0092B-C50C-407E-A947-70E740481C1C}">
                <a14:useLocalDpi xmlns:a14="http://schemas.microsoft.com/office/drawing/2010/main"/>
              </a:ext>
            </a:extLst>
          </a:blip>
          <a:stretch>
            <a:fillRect/>
          </a:stretch>
        </p:blipFill>
        <p:spPr>
          <a:xfrm>
            <a:off x="7405609" y="171222"/>
            <a:ext cx="1046630" cy="666355"/>
          </a:xfrm>
          <a:prstGeom prst="rect">
            <a:avLst/>
          </a:prstGeom>
        </p:spPr>
      </p:pic>
      <p:pic>
        <p:nvPicPr>
          <p:cNvPr id="78" name="Picture 77" descr="Icon&#10;&#10;Description automatically generated">
            <a:extLst>
              <a:ext uri="{FF2B5EF4-FFF2-40B4-BE49-F238E27FC236}">
                <a16:creationId xmlns:a16="http://schemas.microsoft.com/office/drawing/2014/main" id="{96DDE4A2-1092-95DF-B6CD-9BFE0809810B}"/>
              </a:ext>
            </a:extLst>
          </p:cNvPr>
          <p:cNvPicPr>
            <a:picLocks noChangeAspect="1"/>
          </p:cNvPicPr>
          <p:nvPr/>
        </p:nvPicPr>
        <p:blipFill>
          <a:blip r:embed="R02605d43fad44616" cstate="email">
            <a:extLst>
              <a:ext uri="{28A0092B-C50C-407E-A947-70E740481C1C}">
                <a14:useLocalDpi xmlns:a14="http://schemas.microsoft.com/office/drawing/2010/main"/>
              </a:ext>
            </a:extLst>
          </a:blip>
          <a:stretch>
            <a:fillRect/>
          </a:stretch>
        </p:blipFill>
        <p:spPr>
          <a:xfrm>
            <a:off x="3446107" y="2195598"/>
            <a:ext cx="923282" cy="1307983"/>
          </a:xfrm>
          <a:prstGeom prst="rect">
            <a:avLst/>
          </a:prstGeom>
        </p:spPr>
      </p:pic>
      <p:pic>
        <p:nvPicPr>
          <p:cNvPr id="79" name="Picture 78">
            <a:extLst>
              <a:ext uri="{FF2B5EF4-FFF2-40B4-BE49-F238E27FC236}">
                <a16:creationId xmlns:a16="http://schemas.microsoft.com/office/drawing/2014/main" id="{49152B13-328B-ED23-B4BF-2268F63FA98F}"/>
              </a:ext>
            </a:extLst>
          </p:cNvPr>
          <p:cNvPicPr>
            <a:picLocks noChangeAspect="1"/>
          </p:cNvPicPr>
          <p:nvPr/>
        </p:nvPicPr>
        <p:blipFill>
          <a:blip r:embed="R118fb5ba8f1f4e05" cstate="email">
            <a:extLst>
              <a:ext uri="{28A0092B-C50C-407E-A947-70E740481C1C}">
                <a14:useLocalDpi xmlns:a14="http://schemas.microsoft.com/office/drawing/2010/main"/>
              </a:ext>
            </a:extLst>
          </a:blip>
          <a:stretch>
            <a:fillRect/>
          </a:stretch>
        </p:blipFill>
        <p:spPr>
          <a:xfrm>
            <a:off x="1342790" y="5065606"/>
            <a:ext cx="1164640" cy="1164640"/>
          </a:xfrm>
          <a:prstGeom prst="rect">
            <a:avLst/>
          </a:prstGeom>
        </p:spPr>
      </p:pic>
      <p:pic>
        <p:nvPicPr>
          <p:cNvPr id="80" name="Picture 79" descr="Logo&#10;&#10;Description automatically generated">
            <a:extLst>
              <a:ext uri="{FF2B5EF4-FFF2-40B4-BE49-F238E27FC236}">
                <a16:creationId xmlns:a16="http://schemas.microsoft.com/office/drawing/2014/main" id="{58F67A21-667C-DE75-41EA-9159969C2D4C}"/>
              </a:ext>
            </a:extLst>
          </p:cNvPr>
          <p:cNvPicPr>
            <a:picLocks noChangeAspect="1"/>
          </p:cNvPicPr>
          <p:nvPr/>
        </p:nvPicPr>
        <p:blipFill>
          <a:blip r:embed="R30df2aeb8d56466a" cstate="screen">
            <a:extLst>
              <a:ext uri="{28A0092B-C50C-407E-A947-70E740481C1C}">
                <a14:useLocalDpi xmlns:a14="http://schemas.microsoft.com/office/drawing/2010/main"/>
              </a:ext>
            </a:extLst>
          </a:blip>
          <a:stretch>
            <a:fillRect/>
          </a:stretch>
        </p:blipFill>
        <p:spPr>
          <a:xfrm>
            <a:off x="82325" y="2867540"/>
            <a:ext cx="1345355" cy="1345355"/>
          </a:xfrm>
          <a:prstGeom prst="rect">
            <a:avLst/>
          </a:prstGeom>
        </p:spPr>
      </p:pic>
      <p:pic>
        <p:nvPicPr>
          <p:cNvPr id="81" name="Picture 80" descr="Logo&#10;&#10;Description automatically generated">
            <a:extLst>
              <a:ext uri="{FF2B5EF4-FFF2-40B4-BE49-F238E27FC236}">
                <a16:creationId xmlns:a16="http://schemas.microsoft.com/office/drawing/2014/main" id="{DFD26282-EC69-6821-621A-4B1716922875}"/>
              </a:ext>
            </a:extLst>
          </p:cNvPr>
          <p:cNvPicPr>
            <a:picLocks noChangeAspect="1"/>
          </p:cNvPicPr>
          <p:nvPr/>
        </p:nvPicPr>
        <p:blipFill>
          <a:blip r:embed="R101a871e59234083" cstate="email">
            <a:extLst>
              <a:ext uri="{28A0092B-C50C-407E-A947-70E740481C1C}">
                <a14:useLocalDpi xmlns:a14="http://schemas.microsoft.com/office/drawing/2010/main"/>
              </a:ext>
            </a:extLst>
          </a:blip>
          <a:stretch>
            <a:fillRect/>
          </a:stretch>
        </p:blipFill>
        <p:spPr>
          <a:xfrm>
            <a:off x="145841" y="4447348"/>
            <a:ext cx="1102699" cy="1231346"/>
          </a:xfrm>
          <a:prstGeom prst="rect">
            <a:avLst/>
          </a:prstGeom>
        </p:spPr>
      </p:pic>
      <p:pic>
        <p:nvPicPr>
          <p:cNvPr id="82" name="Picture 81" descr="Logo&#10;&#10;Description automatically generated">
            <a:extLst>
              <a:ext uri="{FF2B5EF4-FFF2-40B4-BE49-F238E27FC236}">
                <a16:creationId xmlns:a16="http://schemas.microsoft.com/office/drawing/2014/main" id="{D6244878-8C83-1CDE-92F5-CE6F36113FDC}"/>
              </a:ext>
            </a:extLst>
          </p:cNvPr>
          <p:cNvPicPr>
            <a:picLocks noChangeAspect="1"/>
          </p:cNvPicPr>
          <p:nvPr/>
        </p:nvPicPr>
        <p:blipFill>
          <a:blip r:embed="R319013cfff6c42ef" cstate="screen">
            <a:extLst>
              <a:ext uri="{28A0092B-C50C-407E-A947-70E740481C1C}">
                <a14:useLocalDpi xmlns:a14="http://schemas.microsoft.com/office/drawing/2010/main"/>
              </a:ext>
            </a:extLst>
          </a:blip>
          <a:stretch>
            <a:fillRect/>
          </a:stretch>
        </p:blipFill>
        <p:spPr>
          <a:xfrm>
            <a:off x="3169238" y="4036502"/>
            <a:ext cx="1153642" cy="1153642"/>
          </a:xfrm>
          <a:prstGeom prst="rect">
            <a:avLst/>
          </a:prstGeom>
        </p:spPr>
      </p:pic>
      <p:pic>
        <p:nvPicPr>
          <p:cNvPr id="83" name="Picture 82" descr="Text, logo&#10;&#10;Description automatically generated">
            <a:extLst>
              <a:ext uri="{FF2B5EF4-FFF2-40B4-BE49-F238E27FC236}">
                <a16:creationId xmlns:a16="http://schemas.microsoft.com/office/drawing/2014/main" id="{5426CA49-50AA-B465-9026-DEB9B11C16D4}"/>
              </a:ext>
            </a:extLst>
          </p:cNvPr>
          <p:cNvPicPr>
            <a:picLocks noChangeAspect="1"/>
          </p:cNvPicPr>
          <p:nvPr/>
        </p:nvPicPr>
        <p:blipFill>
          <a:blip r:embed="R64e0ea209177429f" cstate="email">
            <a:extLst>
              <a:ext uri="{28A0092B-C50C-407E-A947-70E740481C1C}">
                <a14:useLocalDpi xmlns:a14="http://schemas.microsoft.com/office/drawing/2010/main"/>
              </a:ext>
            </a:extLst>
          </a:blip>
          <a:stretch>
            <a:fillRect/>
          </a:stretch>
        </p:blipFill>
        <p:spPr>
          <a:xfrm>
            <a:off x="-83871" y="6637452"/>
            <a:ext cx="1562123" cy="591146"/>
          </a:xfrm>
          <a:prstGeom prst="rect">
            <a:avLst/>
          </a:prstGeom>
        </p:spPr>
      </p:pic>
      <p:pic>
        <p:nvPicPr>
          <p:cNvPr id="84" name="Picture 83" descr="Logo, company name&#10;&#10;Description automatically generated">
            <a:extLst>
              <a:ext uri="{FF2B5EF4-FFF2-40B4-BE49-F238E27FC236}">
                <a16:creationId xmlns:a16="http://schemas.microsoft.com/office/drawing/2014/main" id="{BE12DC40-33D0-EB65-7A49-86670CCDB3E2}"/>
              </a:ext>
            </a:extLst>
          </p:cNvPr>
          <p:cNvPicPr>
            <a:picLocks noChangeAspect="1"/>
          </p:cNvPicPr>
          <p:nvPr/>
        </p:nvPicPr>
        <p:blipFill>
          <a:blip r:embed="R6322418c086e4a79" cstate="email">
            <a:extLst>
              <a:ext uri="{28A0092B-C50C-407E-A947-70E740481C1C}">
                <a14:useLocalDpi xmlns:a14="http://schemas.microsoft.com/office/drawing/2010/main"/>
              </a:ext>
            </a:extLst>
          </a:blip>
          <a:stretch>
            <a:fillRect/>
          </a:stretch>
        </p:blipFill>
        <p:spPr>
          <a:xfrm>
            <a:off x="27526" y="143943"/>
            <a:ext cx="1957370" cy="1078830"/>
          </a:xfrm>
          <a:prstGeom prst="rect">
            <a:avLst/>
          </a:prstGeom>
        </p:spPr>
      </p:pic>
      <p:pic>
        <p:nvPicPr>
          <p:cNvPr id="85" name="Picture 2" descr="Lillehammer Ishockeyklubb - Home | Facebook">
            <a:extLst>
              <a:ext uri="{FF2B5EF4-FFF2-40B4-BE49-F238E27FC236}">
                <a16:creationId xmlns:a16="http://schemas.microsoft.com/office/drawing/2014/main" id="{67D08C9C-65AF-81BF-F225-CC93E7FDF737}"/>
              </a:ext>
            </a:extLst>
          </p:cNvPr>
          <p:cNvPicPr>
            <a:picLocks noChangeAspect="1" noChangeArrowheads="1"/>
          </p:cNvPicPr>
          <p:nvPr/>
        </p:nvPicPr>
        <p:blipFill rotWithShape="1">
          <a:blip r:embed="R17c3db3beaf24986" cstate="email">
            <a:extLst>
              <a:ext uri="{28A0092B-C50C-407E-A947-70E740481C1C}">
                <a14:useLocalDpi xmlns:a14="http://schemas.microsoft.com/office/drawing/2010/main"/>
              </a:ext>
            </a:extLst>
          </a:blip>
          <a:srcRect/>
          <a:stretch/>
        </p:blipFill>
        <p:spPr bwMode="auto">
          <a:xfrm>
            <a:off x="1939520" y="325582"/>
            <a:ext cx="1135817" cy="137232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descr="Logo&#10;&#10;Description automatically generated">
            <a:extLst>
              <a:ext uri="{FF2B5EF4-FFF2-40B4-BE49-F238E27FC236}">
                <a16:creationId xmlns:a16="http://schemas.microsoft.com/office/drawing/2014/main" id="{D48F0676-F686-23EB-FCB1-4C4F0EF5942F}"/>
              </a:ext>
            </a:extLst>
          </p:cNvPr>
          <p:cNvPicPr>
            <a:picLocks noChangeAspect="1"/>
          </p:cNvPicPr>
          <p:nvPr/>
        </p:nvPicPr>
        <p:blipFill>
          <a:blip r:embed="R60f93661fc6c4504" cstate="email">
            <a:extLst>
              <a:ext uri="{28A0092B-C50C-407E-A947-70E740481C1C}">
                <a14:useLocalDpi xmlns:a14="http://schemas.microsoft.com/office/drawing/2010/main"/>
              </a:ext>
            </a:extLst>
          </a:blip>
          <a:stretch>
            <a:fillRect/>
          </a:stretch>
        </p:blipFill>
        <p:spPr>
          <a:xfrm>
            <a:off x="3271746" y="-55660"/>
            <a:ext cx="1563457" cy="1563457"/>
          </a:xfrm>
          <a:prstGeom prst="rect">
            <a:avLst/>
          </a:prstGeom>
        </p:spPr>
      </p:pic>
      <p:pic>
        <p:nvPicPr>
          <p:cNvPr id="87" name="Picture 86" descr="A picture containing text, sign, vector graphics, clipart&#10;&#10;Description automatically generated">
            <a:extLst>
              <a:ext uri="{FF2B5EF4-FFF2-40B4-BE49-F238E27FC236}">
                <a16:creationId xmlns:a16="http://schemas.microsoft.com/office/drawing/2014/main" id="{47192BCF-EA44-42B8-A238-89FEAAB4FA05}"/>
              </a:ext>
            </a:extLst>
          </p:cNvPr>
          <p:cNvPicPr>
            <a:picLocks noChangeAspect="1"/>
          </p:cNvPicPr>
          <p:nvPr/>
        </p:nvPicPr>
        <p:blipFill>
          <a:blip r:embed="R11f09f7d8315463e" cstate="email">
            <a:extLst>
              <a:ext uri="{28A0092B-C50C-407E-A947-70E740481C1C}">
                <a14:useLocalDpi xmlns:a14="http://schemas.microsoft.com/office/drawing/2010/main"/>
              </a:ext>
            </a:extLst>
          </a:blip>
          <a:stretch>
            <a:fillRect/>
          </a:stretch>
        </p:blipFill>
        <p:spPr>
          <a:xfrm>
            <a:off x="5480527" y="271378"/>
            <a:ext cx="1112174" cy="1431924"/>
          </a:xfrm>
          <a:prstGeom prst="rect">
            <a:avLst/>
          </a:prstGeom>
        </p:spPr>
      </p:pic>
      <p:pic>
        <p:nvPicPr>
          <p:cNvPr id="88" name="Picture 87">
            <a:extLst>
              <a:ext uri="{FF2B5EF4-FFF2-40B4-BE49-F238E27FC236}">
                <a16:creationId xmlns:a16="http://schemas.microsoft.com/office/drawing/2014/main" id="{DBF6CBB2-3F0B-34C3-A186-F3F6EEEB99B2}"/>
              </a:ext>
            </a:extLst>
          </p:cNvPr>
          <p:cNvPicPr>
            <a:picLocks noChangeAspect="1"/>
          </p:cNvPicPr>
          <p:nvPr/>
        </p:nvPicPr>
        <p:blipFill rotWithShape="1">
          <a:blip r:embed="R5efcd0d6f52c4e14" cstate="screen">
            <a:extLst>
              <a:ext uri="{28A0092B-C50C-407E-A947-70E740481C1C}">
                <a14:useLocalDpi xmlns:a14="http://schemas.microsoft.com/office/drawing/2010/main"/>
              </a:ext>
            </a:extLst>
          </a:blip>
          <a:srcRect/>
          <a:stretch/>
        </p:blipFill>
        <p:spPr>
          <a:xfrm>
            <a:off x="1637401" y="3269246"/>
            <a:ext cx="1314929" cy="1601576"/>
          </a:xfrm>
          <a:prstGeom prst="rect">
            <a:avLst/>
          </a:prstGeom>
        </p:spPr>
      </p:pic>
      <p:pic>
        <p:nvPicPr>
          <p:cNvPr id="89" name="Picture 88">
            <a:extLst>
              <a:ext uri="{FF2B5EF4-FFF2-40B4-BE49-F238E27FC236}">
                <a16:creationId xmlns:a16="http://schemas.microsoft.com/office/drawing/2014/main" id="{109666B1-9888-B258-BDD4-FE9CB75A677A}"/>
              </a:ext>
            </a:extLst>
          </p:cNvPr>
          <p:cNvPicPr>
            <a:picLocks noChangeAspect="1"/>
          </p:cNvPicPr>
          <p:nvPr/>
        </p:nvPicPr>
        <p:blipFill>
          <a:blip r:embed="R4786fb62b9cf4117" cstate="screen">
            <a:extLst>
              <a:ext uri="{28A0092B-C50C-407E-A947-70E740481C1C}">
                <a14:useLocalDpi xmlns:a14="http://schemas.microsoft.com/office/drawing/2010/main"/>
              </a:ext>
            </a:extLst>
          </a:blip>
          <a:stretch>
            <a:fillRect/>
          </a:stretch>
        </p:blipFill>
        <p:spPr>
          <a:xfrm>
            <a:off x="1486023" y="1701833"/>
            <a:ext cx="734894" cy="1563487"/>
          </a:xfrm>
          <a:prstGeom prst="rect">
            <a:avLst/>
          </a:prstGeom>
        </p:spPr>
      </p:pic>
      <p:pic>
        <p:nvPicPr>
          <p:cNvPr id="90" name="Picture 89">
            <a:extLst>
              <a:ext uri="{FF2B5EF4-FFF2-40B4-BE49-F238E27FC236}">
                <a16:creationId xmlns:a16="http://schemas.microsoft.com/office/drawing/2014/main" id="{557808EE-196F-1E57-0781-D6B8E587457C}"/>
              </a:ext>
            </a:extLst>
          </p:cNvPr>
          <p:cNvPicPr>
            <a:picLocks noChangeAspect="1"/>
          </p:cNvPicPr>
          <p:nvPr/>
        </p:nvPicPr>
        <p:blipFill>
          <a:blip r:embed="Rf58934f985a441df" cstate="screen">
            <a:extLst>
              <a:ext uri="{28A0092B-C50C-407E-A947-70E740481C1C}">
                <a14:useLocalDpi xmlns:a14="http://schemas.microsoft.com/office/drawing/2010/main"/>
              </a:ext>
            </a:extLst>
          </a:blip>
          <a:stretch>
            <a:fillRect/>
          </a:stretch>
        </p:blipFill>
        <p:spPr>
          <a:xfrm>
            <a:off x="275333" y="1416283"/>
            <a:ext cx="619937" cy="1272420"/>
          </a:xfrm>
          <a:prstGeom prst="rect">
            <a:avLst/>
          </a:prstGeom>
        </p:spPr>
      </p:pic>
    </p:spTree>
    <p:extLst>
      <p:ext uri="{BB962C8B-B14F-4D97-AF65-F5344CB8AC3E}">
        <p14:creationId xmlns:p14="http://schemas.microsoft.com/office/powerpoint/2010/main" val="332566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randombar(horizontal)">
                                      <p:cBhvr>
                                        <p:cTn id="23" dur="500"/>
                                        <p:tgtEl>
                                          <p:spTgt spid="62"/>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randombar(horizontal)">
                                      <p:cBhvr>
                                        <p:cTn id="27" dur="500"/>
                                        <p:tgtEl>
                                          <p:spTgt spid="63"/>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randombar(horizontal)">
                                      <p:cBhvr>
                                        <p:cTn id="31" dur="500"/>
                                        <p:tgtEl>
                                          <p:spTgt spid="64"/>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randombar(horizontal)">
                                      <p:cBhvr>
                                        <p:cTn id="35" dur="500"/>
                                        <p:tgtEl>
                                          <p:spTgt spid="65"/>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randombar(horizontal)">
                                      <p:cBhvr>
                                        <p:cTn id="39" dur="500"/>
                                        <p:tgtEl>
                                          <p:spTgt spid="66"/>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childTnLst>
                          </p:cTn>
                        </p:par>
                        <p:par>
                          <p:cTn id="44" fill="hold">
                            <p:stCondLst>
                              <p:cond delay="5000"/>
                            </p:stCondLst>
                            <p:childTnLst>
                              <p:par>
                                <p:cTn id="45" presetID="14" presetClass="entr" presetSubtype="10"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randombar(horizontal)">
                                      <p:cBhvr>
                                        <p:cTn id="47" dur="500"/>
                                        <p:tgtEl>
                                          <p:spTgt spid="68"/>
                                        </p:tgtEl>
                                      </p:cBhvr>
                                    </p:animEffect>
                                  </p:childTnLst>
                                </p:cTn>
                              </p:par>
                            </p:childTnLst>
                          </p:cTn>
                        </p:par>
                        <p:par>
                          <p:cTn id="48" fill="hold">
                            <p:stCondLst>
                              <p:cond delay="5500"/>
                            </p:stCondLst>
                            <p:childTnLst>
                              <p:par>
                                <p:cTn id="49" presetID="14" presetClass="entr" presetSubtype="10" fill="hold"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randombar(horizontal)">
                                      <p:cBhvr>
                                        <p:cTn id="51" dur="500"/>
                                        <p:tgtEl>
                                          <p:spTgt spid="69"/>
                                        </p:tgtEl>
                                      </p:cBhvr>
                                    </p:animEffect>
                                  </p:childTnLst>
                                </p:cTn>
                              </p:par>
                            </p:childTnLst>
                          </p:cTn>
                        </p:par>
                        <p:par>
                          <p:cTn id="52" fill="hold">
                            <p:stCondLst>
                              <p:cond delay="6000"/>
                            </p:stCondLst>
                            <p:childTnLst>
                              <p:par>
                                <p:cTn id="53" presetID="14" presetClass="entr" presetSubtype="10"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par>
                          <p:cTn id="56" fill="hold">
                            <p:stCondLst>
                              <p:cond delay="6500"/>
                            </p:stCondLst>
                            <p:childTnLst>
                              <p:par>
                                <p:cTn id="57" presetID="14" presetClass="entr" presetSubtype="10" fill="hold" nodeType="after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randombar(horizontal)">
                                      <p:cBhvr>
                                        <p:cTn id="59" dur="500"/>
                                        <p:tgtEl>
                                          <p:spTgt spid="71"/>
                                        </p:tgtEl>
                                      </p:cBhvr>
                                    </p:animEffect>
                                  </p:childTnLst>
                                </p:cTn>
                              </p:par>
                            </p:childTnLst>
                          </p:cTn>
                        </p:par>
                        <p:par>
                          <p:cTn id="60" fill="hold">
                            <p:stCondLst>
                              <p:cond delay="7000"/>
                            </p:stCondLst>
                            <p:childTnLst>
                              <p:par>
                                <p:cTn id="61" presetID="14" presetClass="entr" presetSubtype="10" fill="hold" nodeType="after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randombar(horizontal)">
                                      <p:cBhvr>
                                        <p:cTn id="63" dur="500"/>
                                        <p:tgtEl>
                                          <p:spTgt spid="73"/>
                                        </p:tgtEl>
                                      </p:cBhvr>
                                    </p:animEffect>
                                  </p:childTnLst>
                                </p:cTn>
                              </p:par>
                            </p:childTnLst>
                          </p:cTn>
                        </p:par>
                        <p:par>
                          <p:cTn id="64" fill="hold">
                            <p:stCondLst>
                              <p:cond delay="7500"/>
                            </p:stCondLst>
                            <p:childTnLst>
                              <p:par>
                                <p:cTn id="65" presetID="14" presetClass="entr" presetSubtype="10" fill="hold" nodeType="after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randombar(horizontal)">
                                      <p:cBhvr>
                                        <p:cTn id="67" dur="500"/>
                                        <p:tgtEl>
                                          <p:spTgt spid="74"/>
                                        </p:tgtEl>
                                      </p:cBhvr>
                                    </p:animEffect>
                                  </p:childTnLst>
                                </p:cTn>
                              </p:par>
                            </p:childTnLst>
                          </p:cTn>
                        </p:par>
                        <p:par>
                          <p:cTn id="68" fill="hold">
                            <p:stCondLst>
                              <p:cond delay="8000"/>
                            </p:stCondLst>
                            <p:childTnLst>
                              <p:par>
                                <p:cTn id="69" presetID="14" presetClass="entr" presetSubtype="10" fill="hold" nodeType="after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randombar(horizontal)">
                                      <p:cBhvr>
                                        <p:cTn id="71" dur="500"/>
                                        <p:tgtEl>
                                          <p:spTgt spid="75"/>
                                        </p:tgtEl>
                                      </p:cBhvr>
                                    </p:animEffect>
                                  </p:childTnLst>
                                </p:cTn>
                              </p:par>
                            </p:childTnLst>
                          </p:cTn>
                        </p:par>
                        <p:par>
                          <p:cTn id="72" fill="hold">
                            <p:stCondLst>
                              <p:cond delay="8500"/>
                            </p:stCondLst>
                            <p:childTnLst>
                              <p:par>
                                <p:cTn id="73" presetID="14" presetClass="entr" presetSubtype="10" fill="hold" nodeType="after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randombar(horizontal)">
                                      <p:cBhvr>
                                        <p:cTn id="75" dur="500"/>
                                        <p:tgtEl>
                                          <p:spTgt spid="76"/>
                                        </p:tgtEl>
                                      </p:cBhvr>
                                    </p:animEffect>
                                  </p:childTnLst>
                                </p:cTn>
                              </p:par>
                            </p:childTnLst>
                          </p:cTn>
                        </p:par>
                        <p:par>
                          <p:cTn id="76" fill="hold">
                            <p:stCondLst>
                              <p:cond delay="9000"/>
                            </p:stCondLst>
                            <p:childTnLst>
                              <p:par>
                                <p:cTn id="77" presetID="14" presetClass="entr" presetSubtype="10"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randombar(horizontal)">
                                      <p:cBhvr>
                                        <p:cTn id="79" dur="500"/>
                                        <p:tgtEl>
                                          <p:spTgt spid="77"/>
                                        </p:tgtEl>
                                      </p:cBhvr>
                                    </p:animEffect>
                                  </p:childTnLst>
                                </p:cTn>
                              </p:par>
                            </p:childTnLst>
                          </p:cTn>
                        </p:par>
                        <p:par>
                          <p:cTn id="80" fill="hold">
                            <p:stCondLst>
                              <p:cond delay="9500"/>
                            </p:stCondLst>
                            <p:childTnLst>
                              <p:par>
                                <p:cTn id="81" presetID="14" presetClass="entr" presetSubtype="1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randombar(horizontal)">
                                      <p:cBhvr>
                                        <p:cTn id="83" dur="500"/>
                                        <p:tgtEl>
                                          <p:spTgt spid="13"/>
                                        </p:tgtEl>
                                      </p:cBhvr>
                                    </p:animEffect>
                                  </p:childTnLst>
                                </p:cTn>
                              </p:par>
                            </p:childTnLst>
                          </p:cTn>
                        </p:par>
                        <p:par>
                          <p:cTn id="84" fill="hold">
                            <p:stCondLst>
                              <p:cond delay="10000"/>
                            </p:stCondLst>
                            <p:childTnLst>
                              <p:par>
                                <p:cTn id="85" presetID="14" presetClass="entr" presetSubtype="10" fill="hold"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randombar(horizontal)">
                                      <p:cBhvr>
                                        <p:cTn id="87" dur="500"/>
                                        <p:tgtEl>
                                          <p:spTgt spid="15"/>
                                        </p:tgtEl>
                                      </p:cBhvr>
                                    </p:animEffect>
                                  </p:childTnLst>
                                </p:cTn>
                              </p:par>
                            </p:childTnLst>
                          </p:cTn>
                        </p:par>
                        <p:par>
                          <p:cTn id="88" fill="hold">
                            <p:stCondLst>
                              <p:cond delay="10500"/>
                            </p:stCondLst>
                            <p:childTnLst>
                              <p:par>
                                <p:cTn id="89" presetID="14" presetClass="entr" presetSubtype="10" fill="hold"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randombar(horizontal)">
                                      <p:cBhvr>
                                        <p:cTn id="91" dur="500"/>
                                        <p:tgtEl>
                                          <p:spTgt spid="10"/>
                                        </p:tgtEl>
                                      </p:cBhvr>
                                    </p:animEffect>
                                  </p:childTnLst>
                                </p:cTn>
                              </p:par>
                            </p:childTnLst>
                          </p:cTn>
                        </p:par>
                        <p:par>
                          <p:cTn id="92" fill="hold">
                            <p:stCondLst>
                              <p:cond delay="11000"/>
                            </p:stCondLst>
                            <p:childTnLst>
                              <p:par>
                                <p:cTn id="93" presetID="14" presetClass="entr" presetSubtype="10" fill="hold" nodeType="afterEffect">
                                  <p:stCondLst>
                                    <p:cond delay="0"/>
                                  </p:stCondLst>
                                  <p:childTnLst>
                                    <p:set>
                                      <p:cBhvr>
                                        <p:cTn id="94" dur="1" fill="hold">
                                          <p:stCondLst>
                                            <p:cond delay="0"/>
                                          </p:stCondLst>
                                        </p:cTn>
                                        <p:tgtEl>
                                          <p:spTgt spid="78"/>
                                        </p:tgtEl>
                                        <p:attrNameLst>
                                          <p:attrName>style.visibility</p:attrName>
                                        </p:attrNameLst>
                                      </p:cBhvr>
                                      <p:to>
                                        <p:strVal val="visible"/>
                                      </p:to>
                                    </p:set>
                                    <p:animEffect transition="in" filter="randombar(horizontal)">
                                      <p:cBhvr>
                                        <p:cTn id="95" dur="500"/>
                                        <p:tgtEl>
                                          <p:spTgt spid="78"/>
                                        </p:tgtEl>
                                      </p:cBhvr>
                                    </p:animEffect>
                                  </p:childTnLst>
                                </p:cTn>
                              </p:par>
                            </p:childTnLst>
                          </p:cTn>
                        </p:par>
                        <p:par>
                          <p:cTn id="96" fill="hold">
                            <p:stCondLst>
                              <p:cond delay="11500"/>
                            </p:stCondLst>
                            <p:childTnLst>
                              <p:par>
                                <p:cTn id="97" presetID="14" presetClass="entr" presetSubtype="10" fill="hold" nodeType="after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randombar(horizontal)">
                                      <p:cBhvr>
                                        <p:cTn id="99" dur="500"/>
                                        <p:tgtEl>
                                          <p:spTgt spid="79"/>
                                        </p:tgtEl>
                                      </p:cBhvr>
                                    </p:animEffect>
                                  </p:childTnLst>
                                </p:cTn>
                              </p:par>
                            </p:childTnLst>
                          </p:cTn>
                        </p:par>
                        <p:par>
                          <p:cTn id="100" fill="hold">
                            <p:stCondLst>
                              <p:cond delay="12000"/>
                            </p:stCondLst>
                            <p:childTnLst>
                              <p:par>
                                <p:cTn id="101" presetID="14" presetClass="entr" presetSubtype="10" fill="hold" nodeType="after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randombar(horizontal)">
                                      <p:cBhvr>
                                        <p:cTn id="103" dur="500"/>
                                        <p:tgtEl>
                                          <p:spTgt spid="80"/>
                                        </p:tgtEl>
                                      </p:cBhvr>
                                    </p:animEffect>
                                  </p:childTnLst>
                                </p:cTn>
                              </p:par>
                            </p:childTnLst>
                          </p:cTn>
                        </p:par>
                        <p:par>
                          <p:cTn id="104" fill="hold">
                            <p:stCondLst>
                              <p:cond delay="12500"/>
                            </p:stCondLst>
                            <p:childTnLst>
                              <p:par>
                                <p:cTn id="105" presetID="14" presetClass="entr" presetSubtype="10" fill="hold" nodeType="after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randombar(horizontal)">
                                      <p:cBhvr>
                                        <p:cTn id="107" dur="500"/>
                                        <p:tgtEl>
                                          <p:spTgt spid="81"/>
                                        </p:tgtEl>
                                      </p:cBhvr>
                                    </p:animEffect>
                                  </p:childTnLst>
                                </p:cTn>
                              </p:par>
                            </p:childTnLst>
                          </p:cTn>
                        </p:par>
                        <p:par>
                          <p:cTn id="108" fill="hold">
                            <p:stCondLst>
                              <p:cond delay="13000"/>
                            </p:stCondLst>
                            <p:childTnLst>
                              <p:par>
                                <p:cTn id="109" presetID="14" presetClass="entr" presetSubtype="10" fill="hold"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randombar(horizontal)">
                                      <p:cBhvr>
                                        <p:cTn id="111" dur="500"/>
                                        <p:tgtEl>
                                          <p:spTgt spid="82"/>
                                        </p:tgtEl>
                                      </p:cBhvr>
                                    </p:animEffect>
                                  </p:childTnLst>
                                </p:cTn>
                              </p:par>
                            </p:childTnLst>
                          </p:cTn>
                        </p:par>
                        <p:par>
                          <p:cTn id="112" fill="hold">
                            <p:stCondLst>
                              <p:cond delay="13500"/>
                            </p:stCondLst>
                            <p:childTnLst>
                              <p:par>
                                <p:cTn id="113" presetID="14" presetClass="entr" presetSubtype="10" fill="hold" nodeType="afterEffect">
                                  <p:stCondLst>
                                    <p:cond delay="0"/>
                                  </p:stCondLst>
                                  <p:childTnLst>
                                    <p:set>
                                      <p:cBhvr>
                                        <p:cTn id="114" dur="1" fill="hold">
                                          <p:stCondLst>
                                            <p:cond delay="0"/>
                                          </p:stCondLst>
                                        </p:cTn>
                                        <p:tgtEl>
                                          <p:spTgt spid="83"/>
                                        </p:tgtEl>
                                        <p:attrNameLst>
                                          <p:attrName>style.visibility</p:attrName>
                                        </p:attrNameLst>
                                      </p:cBhvr>
                                      <p:to>
                                        <p:strVal val="visible"/>
                                      </p:to>
                                    </p:set>
                                    <p:animEffect transition="in" filter="randombar(horizontal)">
                                      <p:cBhvr>
                                        <p:cTn id="115" dur="500"/>
                                        <p:tgtEl>
                                          <p:spTgt spid="83"/>
                                        </p:tgtEl>
                                      </p:cBhvr>
                                    </p:animEffect>
                                  </p:childTnLst>
                                </p:cTn>
                              </p:par>
                            </p:childTnLst>
                          </p:cTn>
                        </p:par>
                        <p:par>
                          <p:cTn id="116" fill="hold">
                            <p:stCondLst>
                              <p:cond delay="14000"/>
                            </p:stCondLst>
                            <p:childTnLst>
                              <p:par>
                                <p:cTn id="117" presetID="14" presetClass="entr" presetSubtype="10" fill="hold" nodeType="after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randombar(horizontal)">
                                      <p:cBhvr>
                                        <p:cTn id="119" dur="500"/>
                                        <p:tgtEl>
                                          <p:spTgt spid="84"/>
                                        </p:tgtEl>
                                      </p:cBhvr>
                                    </p:animEffect>
                                  </p:childTnLst>
                                </p:cTn>
                              </p:par>
                            </p:childTnLst>
                          </p:cTn>
                        </p:par>
                        <p:par>
                          <p:cTn id="120" fill="hold">
                            <p:stCondLst>
                              <p:cond delay="14500"/>
                            </p:stCondLst>
                            <p:childTnLst>
                              <p:par>
                                <p:cTn id="121" presetID="14" presetClass="entr" presetSubtype="10" fill="hold" nodeType="after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randombar(horizontal)">
                                      <p:cBhvr>
                                        <p:cTn id="123" dur="500"/>
                                        <p:tgtEl>
                                          <p:spTgt spid="85"/>
                                        </p:tgtEl>
                                      </p:cBhvr>
                                    </p:animEffect>
                                  </p:childTnLst>
                                </p:cTn>
                              </p:par>
                            </p:childTnLst>
                          </p:cTn>
                        </p:par>
                        <p:par>
                          <p:cTn id="124" fill="hold">
                            <p:stCondLst>
                              <p:cond delay="15000"/>
                            </p:stCondLst>
                            <p:childTnLst>
                              <p:par>
                                <p:cTn id="125" presetID="14" presetClass="entr" presetSubtype="10" fill="hold"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randombar(horizontal)">
                                      <p:cBhvr>
                                        <p:cTn id="127" dur="500"/>
                                        <p:tgtEl>
                                          <p:spTgt spid="86"/>
                                        </p:tgtEl>
                                      </p:cBhvr>
                                    </p:animEffect>
                                  </p:childTnLst>
                                </p:cTn>
                              </p:par>
                            </p:childTnLst>
                          </p:cTn>
                        </p:par>
                        <p:par>
                          <p:cTn id="128" fill="hold">
                            <p:stCondLst>
                              <p:cond delay="15500"/>
                            </p:stCondLst>
                            <p:childTnLst>
                              <p:par>
                                <p:cTn id="129" presetID="14" presetClass="entr" presetSubtype="10" fill="hold" nodeType="afterEffect">
                                  <p:stCondLst>
                                    <p:cond delay="0"/>
                                  </p:stCondLst>
                                  <p:childTnLst>
                                    <p:set>
                                      <p:cBhvr>
                                        <p:cTn id="130" dur="1" fill="hold">
                                          <p:stCondLst>
                                            <p:cond delay="0"/>
                                          </p:stCondLst>
                                        </p:cTn>
                                        <p:tgtEl>
                                          <p:spTgt spid="87"/>
                                        </p:tgtEl>
                                        <p:attrNameLst>
                                          <p:attrName>style.visibility</p:attrName>
                                        </p:attrNameLst>
                                      </p:cBhvr>
                                      <p:to>
                                        <p:strVal val="visible"/>
                                      </p:to>
                                    </p:set>
                                    <p:animEffect transition="in" filter="randombar(horizontal)">
                                      <p:cBhvr>
                                        <p:cTn id="131" dur="500"/>
                                        <p:tgtEl>
                                          <p:spTgt spid="87"/>
                                        </p:tgtEl>
                                      </p:cBhvr>
                                    </p:animEffect>
                                  </p:childTnLst>
                                </p:cTn>
                              </p:par>
                            </p:childTnLst>
                          </p:cTn>
                        </p:par>
                        <p:par>
                          <p:cTn id="132" fill="hold">
                            <p:stCondLst>
                              <p:cond delay="16000"/>
                            </p:stCondLst>
                            <p:childTnLst>
                              <p:par>
                                <p:cTn id="133" presetID="14" presetClass="entr" presetSubtype="10" fill="hold" nodeType="afterEffect">
                                  <p:stCondLst>
                                    <p:cond delay="0"/>
                                  </p:stCondLst>
                                  <p:childTnLst>
                                    <p:set>
                                      <p:cBhvr>
                                        <p:cTn id="134" dur="1" fill="hold">
                                          <p:stCondLst>
                                            <p:cond delay="0"/>
                                          </p:stCondLst>
                                        </p:cTn>
                                        <p:tgtEl>
                                          <p:spTgt spid="88"/>
                                        </p:tgtEl>
                                        <p:attrNameLst>
                                          <p:attrName>style.visibility</p:attrName>
                                        </p:attrNameLst>
                                      </p:cBhvr>
                                      <p:to>
                                        <p:strVal val="visible"/>
                                      </p:to>
                                    </p:set>
                                    <p:animEffect transition="in" filter="randombar(horizontal)">
                                      <p:cBhvr>
                                        <p:cTn id="135" dur="500"/>
                                        <p:tgtEl>
                                          <p:spTgt spid="88"/>
                                        </p:tgtEl>
                                      </p:cBhvr>
                                    </p:animEffect>
                                  </p:childTnLst>
                                </p:cTn>
                              </p:par>
                            </p:childTnLst>
                          </p:cTn>
                        </p:par>
                        <p:par>
                          <p:cTn id="136" fill="hold">
                            <p:stCondLst>
                              <p:cond delay="16500"/>
                            </p:stCondLst>
                            <p:childTnLst>
                              <p:par>
                                <p:cTn id="137" presetID="14" presetClass="entr" presetSubtype="10" fill="hold" nodeType="afterEffect">
                                  <p:stCondLst>
                                    <p:cond delay="0"/>
                                  </p:stCondLst>
                                  <p:childTnLst>
                                    <p:set>
                                      <p:cBhvr>
                                        <p:cTn id="138" dur="1" fill="hold">
                                          <p:stCondLst>
                                            <p:cond delay="0"/>
                                          </p:stCondLst>
                                        </p:cTn>
                                        <p:tgtEl>
                                          <p:spTgt spid="89"/>
                                        </p:tgtEl>
                                        <p:attrNameLst>
                                          <p:attrName>style.visibility</p:attrName>
                                        </p:attrNameLst>
                                      </p:cBhvr>
                                      <p:to>
                                        <p:strVal val="visible"/>
                                      </p:to>
                                    </p:set>
                                    <p:animEffect transition="in" filter="randombar(horizontal)">
                                      <p:cBhvr>
                                        <p:cTn id="139" dur="500"/>
                                        <p:tgtEl>
                                          <p:spTgt spid="89"/>
                                        </p:tgtEl>
                                      </p:cBhvr>
                                    </p:animEffect>
                                  </p:childTnLst>
                                </p:cTn>
                              </p:par>
                            </p:childTnLst>
                          </p:cTn>
                        </p:par>
                        <p:par>
                          <p:cTn id="140" fill="hold">
                            <p:stCondLst>
                              <p:cond delay="17000"/>
                            </p:stCondLst>
                            <p:childTnLst>
                              <p:par>
                                <p:cTn id="141" presetID="14" presetClass="entr" presetSubtype="10" fill="hold" nodeType="afterEffect">
                                  <p:stCondLst>
                                    <p:cond delay="0"/>
                                  </p:stCondLst>
                                  <p:childTnLst>
                                    <p:set>
                                      <p:cBhvr>
                                        <p:cTn id="142" dur="1" fill="hold">
                                          <p:stCondLst>
                                            <p:cond delay="0"/>
                                          </p:stCondLst>
                                        </p:cTn>
                                        <p:tgtEl>
                                          <p:spTgt spid="90"/>
                                        </p:tgtEl>
                                        <p:attrNameLst>
                                          <p:attrName>style.visibility</p:attrName>
                                        </p:attrNameLst>
                                      </p:cBhvr>
                                      <p:to>
                                        <p:strVal val="visible"/>
                                      </p:to>
                                    </p:set>
                                    <p:animEffect transition="in" filter="randombar(horizontal)">
                                      <p:cBhvr>
                                        <p:cTn id="143" dur="500"/>
                                        <p:tgtEl>
                                          <p:spTgt spid="90"/>
                                        </p:tgtEl>
                                      </p:cBhvr>
                                    </p:animEffect>
                                  </p:childTnLst>
                                </p:cTn>
                              </p:par>
                            </p:childTnLst>
                          </p:cTn>
                        </p:par>
                        <p:par>
                          <p:cTn id="144" fill="hold">
                            <p:stCondLst>
                              <p:cond delay="17500"/>
                            </p:stCondLst>
                            <p:childTnLst>
                              <p:par>
                                <p:cTn id="145" presetID="14" presetClass="entr" presetSubtype="10" fill="hold" nodeType="after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randombar(horizontal)">
                                      <p:cBhvr>
                                        <p:cTn id="147" dur="500"/>
                                        <p:tgtEl>
                                          <p:spTgt spid="39"/>
                                        </p:tgtEl>
                                      </p:cBhvr>
                                    </p:animEffect>
                                  </p:childTnLst>
                                </p:cTn>
                              </p:par>
                            </p:childTnLst>
                          </p:cTn>
                        </p:par>
                        <p:par>
                          <p:cTn id="148" fill="hold">
                            <p:stCondLst>
                              <p:cond delay="18000"/>
                            </p:stCondLst>
                            <p:childTnLst>
                              <p:par>
                                <p:cTn id="149" presetID="14" presetClass="entr" presetSubtype="10" fill="hold" nodeType="after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randombar(horizontal)">
                                      <p:cBhvr>
                                        <p:cTn id="151" dur="500"/>
                                        <p:tgtEl>
                                          <p:spTgt spid="38"/>
                                        </p:tgtEl>
                                      </p:cBhvr>
                                    </p:animEffect>
                                  </p:childTnLst>
                                </p:cTn>
                              </p:par>
                            </p:childTnLst>
                          </p:cTn>
                        </p:par>
                        <p:par>
                          <p:cTn id="152" fill="hold">
                            <p:stCondLst>
                              <p:cond delay="18500"/>
                            </p:stCondLst>
                            <p:childTnLst>
                              <p:par>
                                <p:cTn id="153" presetID="14" presetClass="entr" presetSubtype="10" fill="hold" nodeType="after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randombar(horizontal)">
                                      <p:cBhvr>
                                        <p:cTn id="155" dur="500"/>
                                        <p:tgtEl>
                                          <p:spTgt spid="40"/>
                                        </p:tgtEl>
                                      </p:cBhvr>
                                    </p:animEffect>
                                  </p:childTnLst>
                                </p:cTn>
                              </p:par>
                            </p:childTnLst>
                          </p:cTn>
                        </p:par>
                        <p:par>
                          <p:cTn id="156" fill="hold">
                            <p:stCondLst>
                              <p:cond delay="19000"/>
                            </p:stCondLst>
                            <p:childTnLst>
                              <p:par>
                                <p:cTn id="157" presetID="14" presetClass="entr" presetSubtype="10" fill="hold"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randombar(horizontal)">
                                      <p:cBhvr>
                                        <p:cTn id="1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a:blip r:embed="R22d0782227c349f0" cstate="email">
            <a:alphaModFix/>
            <a:extLst>
              <a:ext uri="{28A0092B-C50C-407E-A947-70E740481C1C}">
                <a14:useLocalDpi xmlns:a14="http://schemas.microsoft.com/office/drawing/2010/main"/>
              </a:ext>
            </a:extLst>
          </a:blip>
          <a:stretch>
            <a:fillRect/>
          </a:stretch>
        </p:blipFill>
        <p:spPr>
          <a:xfrm>
            <a:off x="243842" y="243842"/>
            <a:ext cx="13717717" cy="7741921"/>
          </a:xfrm>
          <a:prstGeom prst="rect">
            <a:avLst/>
          </a:prstGeom>
          <a:noFill/>
          <a:ln>
            <a:noFill/>
          </a:ln>
        </p:spPr>
      </p:pic>
      <p:sp>
        <p:nvSpPr>
          <p:cNvPr id="73" name="Google Shape;73;p16"/>
          <p:cNvSpPr txBox="1"/>
          <p:nvPr/>
        </p:nvSpPr>
        <p:spPr>
          <a:xfrm>
            <a:off x="422720" y="7659120"/>
            <a:ext cx="4272000" cy="696480"/>
          </a:xfrm>
          <a:prstGeom prst="rect">
            <a:avLst/>
          </a:prstGeom>
          <a:noFill/>
          <a:ln>
            <a:noFill/>
          </a:ln>
        </p:spPr>
        <p:txBody>
          <a:bodyPr spcFirstLastPara="1" wrap="square" lIns="146280" tIns="146280" rIns="146280" bIns="146280" anchor="t" anchorCtr="0">
            <a:noAutofit/>
          </a:bodyPr>
          <a:lstStyle/>
          <a:p>
            <a:r>
              <a:rPr lang="en-GB" sz="2880"/>
              <a:t>Canham (2019)</a:t>
            </a:r>
            <a:endParaRPr sz="2880"/>
          </a:p>
        </p:txBody>
      </p:sp>
    </p:spTree>
  </p:cSld>
  <p:clrMapOvr>
    <a:masterClrMapping/>
  </p:clrMapOvr>
</p:sld>
</file>

<file path=ppt/slides/slide41.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3"/>
          <p:cNvPicPr preferRelativeResize="0"/>
          <p:nvPr/>
        </p:nvPicPr>
        <p:blipFill>
          <a:blip r:embed="R9a1354f958de4cdc" cstate="email">
            <a:alphaModFix/>
            <a:extLst>
              <a:ext uri="{28A0092B-C50C-407E-A947-70E740481C1C}">
                <a14:useLocalDpi xmlns:a14="http://schemas.microsoft.com/office/drawing/2010/main"/>
              </a:ext>
            </a:extLst>
          </a:blip>
          <a:stretch>
            <a:fillRect/>
          </a:stretch>
        </p:blipFill>
        <p:spPr>
          <a:xfrm>
            <a:off x="1891882" y="479815"/>
            <a:ext cx="10846638" cy="7024602"/>
          </a:xfrm>
          <a:prstGeom prst="rect">
            <a:avLst/>
          </a:prstGeom>
          <a:noFill/>
          <a:ln>
            <a:noFill/>
          </a:ln>
        </p:spPr>
      </p:pic>
      <p:sp>
        <p:nvSpPr>
          <p:cNvPr id="341" name="Google Shape;341;p23"/>
          <p:cNvSpPr txBox="1"/>
          <p:nvPr/>
        </p:nvSpPr>
        <p:spPr>
          <a:xfrm>
            <a:off x="422720" y="7659120"/>
            <a:ext cx="4272000" cy="696480"/>
          </a:xfrm>
          <a:prstGeom prst="rect">
            <a:avLst/>
          </a:prstGeom>
          <a:noFill/>
          <a:ln>
            <a:noFill/>
          </a:ln>
        </p:spPr>
        <p:txBody>
          <a:bodyPr spcFirstLastPara="1" wrap="square" lIns="146280" tIns="146280" rIns="146280" bIns="146280" anchor="t" anchorCtr="0">
            <a:noAutofit/>
          </a:bodyPr>
          <a:lstStyle/>
          <a:p>
            <a:r>
              <a:rPr lang="en-GB" sz="2880"/>
              <a:t>Canham (2019)</a:t>
            </a:r>
            <a:endParaRPr sz="2880"/>
          </a:p>
        </p:txBody>
      </p:sp>
      <p:sp>
        <p:nvSpPr>
          <p:cNvPr id="2" name="Footer Placeholder 4">
            <a:extLst>
              <a:ext uri="{FF2B5EF4-FFF2-40B4-BE49-F238E27FC236}">
                <a16:creationId xmlns:a16="http://schemas.microsoft.com/office/drawing/2014/main" id="{14785B04-811C-A0AE-6E41-1D4896A674A5}"/>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3276941399"/>
      </p:ext>
    </p:extLst>
  </p:cSld>
  <p:clrMapOvr>
    <a:masterClrMapping/>
  </p:clrMapOvr>
</p:sld>
</file>

<file path=ppt/slides/slide42.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9"/>
          <p:cNvPicPr preferRelativeResize="0"/>
          <p:nvPr/>
        </p:nvPicPr>
        <p:blipFill>
          <a:blip r:embed="R3d8cb4a65cf34af0" cstate="email">
            <a:alphaModFix/>
            <a:extLst>
              <a:ext uri="{28A0092B-C50C-407E-A947-70E740481C1C}">
                <a14:useLocalDpi xmlns:a14="http://schemas.microsoft.com/office/drawing/2010/main"/>
              </a:ext>
            </a:extLst>
          </a:blip>
          <a:stretch>
            <a:fillRect/>
          </a:stretch>
        </p:blipFill>
        <p:spPr>
          <a:xfrm>
            <a:off x="243840" y="259517"/>
            <a:ext cx="13698144" cy="7741919"/>
          </a:xfrm>
          <a:prstGeom prst="rect">
            <a:avLst/>
          </a:prstGeom>
          <a:noFill/>
          <a:ln>
            <a:noFill/>
          </a:ln>
        </p:spPr>
      </p:pic>
      <p:sp>
        <p:nvSpPr>
          <p:cNvPr id="91" name="Google Shape;91;p19"/>
          <p:cNvSpPr txBox="1"/>
          <p:nvPr/>
        </p:nvSpPr>
        <p:spPr>
          <a:xfrm>
            <a:off x="422720" y="7659120"/>
            <a:ext cx="4272000" cy="696480"/>
          </a:xfrm>
          <a:prstGeom prst="rect">
            <a:avLst/>
          </a:prstGeom>
          <a:noFill/>
          <a:ln>
            <a:noFill/>
          </a:ln>
        </p:spPr>
        <p:txBody>
          <a:bodyPr spcFirstLastPara="1" wrap="square" lIns="146280" tIns="146280" rIns="146280" bIns="146280" anchor="t" anchorCtr="0">
            <a:noAutofit/>
          </a:bodyPr>
          <a:lstStyle/>
          <a:p>
            <a:r>
              <a:rPr lang="en-GB" sz="2880"/>
              <a:t>Canham (2019)</a:t>
            </a:r>
            <a:endParaRPr sz="2880"/>
          </a:p>
        </p:txBody>
      </p:sp>
    </p:spTree>
  </p:cSld>
  <p:clrMapOvr>
    <a:masterClrMapping/>
  </p:clrMapOvr>
</p:sld>
</file>

<file path=ppt/slides/slide43.xml><?xml version="1.0" encoding="utf-8"?>
<p:sld xmlns:a16="http://schemas.microsoft.com/office/drawing/2014/main" xmlns:adec="http://schemas.microsoft.com/office/drawing/2017/decorative" xmlns:p16="http://schemas.microsoft.com/office/powerpoint/2015/main" xmlns:a14="http://schemas.microsoft.com/office/drawing/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pic>
        <p:nvPicPr>
          <p:cNvPr id="102" name="Picture 101">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30daa616952044fe">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useBgFill="1">
        <p:nvSpPr>
          <p:cNvPr id="104" name="Rectangle 103">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 y="-2143"/>
            <a:ext cx="14626590" cy="822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84C32F-C805-9093-7417-85C5C50D7FDB}"/>
              </a:ext>
            </a:extLst>
          </p:cNvPr>
          <p:cNvPicPr>
            <a:picLocks noChangeAspect="1"/>
          </p:cNvPicPr>
          <p:nvPr/>
        </p:nvPicPr>
        <p:blipFill rotWithShape="1">
          <a:blip r:embed="Rebb6ffa0d0e649fe">
            <a:alphaModFix amt="25000"/>
          </a:blip>
          <a:srcRect b="15730"/>
          <a:stretch/>
        </p:blipFill>
        <p:spPr>
          <a:xfrm>
            <a:off x="20" y="10"/>
            <a:ext cx="14630380" cy="8229590"/>
          </a:xfrm>
          <a:prstGeom prst="rect">
            <a:avLst/>
          </a:prstGeom>
        </p:spPr>
      </p:pic>
      <p:pic>
        <p:nvPicPr>
          <p:cNvPr id="106" name="Picture 105">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30daa616952044fe">
            <a:alphaModFix amt="39000"/>
            <a:extLst>
              <a:ext uri="{28A0092B-C50C-407E-A947-70E740481C1C}">
                <a14:useLocalDpi xmlns:a14="http://schemas.microsoft.com/office/drawing/2010/main" val="0"/>
              </a:ext>
            </a:extLst>
          </a:blip>
          <a:stretch>
            <a:fillRect/>
          </a:stretch>
        </p:blipFill>
        <p:spPr>
          <a:xfrm>
            <a:off x="1905" y="1071"/>
            <a:ext cx="14626590" cy="8227457"/>
          </a:xfrm>
          <a:prstGeom prst="rect">
            <a:avLst/>
          </a:prstGeom>
        </p:spPr>
      </p:pic>
      <p:sp>
        <p:nvSpPr>
          <p:cNvPr id="96" name="Google Shape;96;p20"/>
          <p:cNvSpPr txBox="1">
            <a:spLocks noGrp="1"/>
          </p:cNvSpPr>
          <p:nvPr>
            <p:ph type="title"/>
          </p:nvPr>
        </p:nvSpPr>
        <p:spPr>
          <a:xfrm>
            <a:off x="822961" y="731520"/>
            <a:ext cx="12157710" cy="1747520"/>
          </a:xfrm>
          <a:prstGeom prst="rect">
            <a:avLst/>
          </a:prstGeom>
        </p:spPr>
        <p:txBody>
          <a:bodyPr spcFirstLastPara="1" vert="horz" lIns="91440" tIns="45720" rIns="91440" bIns="45720" rtlCol="0" anchor="ctr" anchorCtr="0">
            <a:normAutofit/>
          </a:bodyPr>
          <a:lstStyle/>
          <a:p>
            <a:pPr defTabSz="457200">
              <a:spcBef>
                <a:spcPct val="0"/>
              </a:spcBef>
            </a:pPr>
            <a:r>
              <a:rPr lang="en-US" sz="3600"/>
              <a:t>Che cos'è la SE?</a:t>
            </a:r>
          </a:p>
        </p:txBody>
      </p:sp>
      <p:sp>
        <p:nvSpPr>
          <p:cNvPr id="97" name="Google Shape;97;p20"/>
          <p:cNvSpPr txBox="1">
            <a:spLocks noGrp="1"/>
          </p:cNvSpPr>
          <p:nvPr>
            <p:ph type="body" idx="1"/>
          </p:nvPr>
        </p:nvSpPr>
        <p:spPr>
          <a:xfrm>
            <a:off x="822961" y="2570480"/>
            <a:ext cx="12157710" cy="4378960"/>
          </a:xfrm>
          <a:prstGeom prst="rect">
            <a:avLst/>
          </a:prstGeom>
        </p:spPr>
        <p:txBody>
          <a:bodyPr spcFirstLastPara="1" vert="horz" lIns="91440" tIns="45720" rIns="91440" bIns="45720" rtlCol="0" anchor="ctr" anchorCtr="0">
            <a:normAutofit/>
          </a:bodyPr>
          <a:lstStyle/>
          <a:p>
            <a:pPr marL="0" indent="-365750" defTabSz="457200">
              <a:spcAft>
                <a:spcPts val="1000"/>
              </a:spcAft>
              <a:buSzPct val="100000"/>
              <a:buFont typeface="Arial"/>
              <a:buChar char="•"/>
            </a:pPr>
            <a:r>
              <a:rPr lang="en-US"/>
              <a:t>Analogamente al termine "Dark Patterns", il termine "Social Engineering" non si è sviluppato come risultato di una ricerca sistematica, ma come descrizione libera utilizzata nella comunità informatica per descrivere effetti psicologici rilevanti per la sicurezza informatica. I tentativi di definire il termine sono avvenuti anni dopo la sua diffusione. </a:t>
            </a:r>
            <a:r>
              <a:rPr lang="en-US" b="1"/>
              <a:t>Invece di SE, si potrebbe dire "inganno di una persona per ottenere un vantaggio".</a:t>
            </a:r>
          </a:p>
          <a:p>
            <a:pPr marL="0" indent="-365750" defTabSz="457200">
              <a:spcAft>
                <a:spcPts val="1000"/>
              </a:spcAft>
              <a:buSzPct val="100000"/>
              <a:buFont typeface="Arial"/>
              <a:buChar char="•"/>
            </a:pPr>
            <a:r>
              <a:rPr lang="en-US"/>
              <a:t>Altri esempi per tentativi di definizione:</a:t>
            </a:r>
          </a:p>
          <a:p>
            <a:pPr marL="0" indent="-365750" defTabSz="457200">
              <a:spcAft>
                <a:spcPts val="1000"/>
              </a:spcAft>
              <a:buSzPct val="100000"/>
              <a:buFont typeface="Arial"/>
              <a:buChar char="•"/>
            </a:pPr>
            <a:r>
              <a:rPr lang="en-US" i="1"/>
              <a:t>"Qualsiasi atto che influenza una persona a compiere un'azione che può o meno essere nel suo interesse". (social-engineer.org, 2017)</a:t>
            </a:r>
          </a:p>
          <a:p>
            <a:pPr marL="0" indent="-365750" defTabSz="457200">
              <a:spcAft>
                <a:spcPts val="1000"/>
              </a:spcAft>
              <a:buSzPct val="100000"/>
              <a:buFont typeface="Arial"/>
              <a:buChar char="•"/>
            </a:pPr>
            <a:r>
              <a:rPr lang="en-US" i="1"/>
              <a:t>"L'ingegneria sociale, nel contesto della sicurezza informatica, si riferisce alla manipolazione psicologica delle persone affinché compiano azioni o divulghino informazioni riservate" (wikipedia.org, 2017)</a:t>
            </a:r>
          </a:p>
          <a:p>
            <a:pPr marL="0" indent="-365750" defTabSz="457200">
              <a:spcAft>
                <a:spcPts val="1000"/>
              </a:spcAft>
              <a:buSzPct val="100000"/>
              <a:buFont typeface="Arial"/>
              <a:buChar char="•"/>
            </a:pPr>
            <a:r>
              <a:rPr lang="en-US"/>
              <a:t>Obiettivo: ottenere un accesso non autorizzato a sistemi o informazioni per commettere atti come frodi, intrusioni in rete, spionaggio industriale o furto di identità.</a:t>
            </a:r>
          </a:p>
        </p:txBody>
      </p:sp>
      <p:sp>
        <p:nvSpPr>
          <p:cNvPr id="2" name="Footer Placeholder 4">
            <a:extLst>
              <a:ext uri="{FF2B5EF4-FFF2-40B4-BE49-F238E27FC236}">
                <a16:creationId xmlns:a16="http://schemas.microsoft.com/office/drawing/2014/main" id="{DF1E7CCF-6E1F-8A35-0BB1-9BEF50BF9CE7}"/>
              </a:ext>
            </a:extLst>
          </p:cNvPr>
          <p:cNvSpPr>
            <a:spLocks noGrp="1"/>
          </p:cNvSpPr>
          <p:nvPr>
            <p:ph type="ftr" sz="quarter" idx="3"/>
          </p:nvPr>
        </p:nvSpPr>
        <p:spPr>
          <a:xfrm>
            <a:off x="822960" y="7044690"/>
            <a:ext cx="9393190" cy="453390"/>
          </a:xfrm>
          <a:prstGeom prst="rect">
            <a:avLst/>
          </a:prstGeom>
        </p:spPr>
        <p:txBody>
          <a:bodyPr vert="horz" lIns="91440" tIns="45720" rIns="91440" bIns="45720" rtlCol="0" anchor="ctr">
            <a:normAutofit/>
          </a:bodyPr>
          <a:lstStyle>
            <a:lvl1pPr algn="l">
              <a:defRPr sz="1200" b="0" i="0">
                <a:solidFill>
                  <a:schemeClr val="tx1"/>
                </a:solidFill>
                <a:effectLst/>
                <a:latin typeface="+mn-lt"/>
              </a:defRPr>
            </a:lvl1pPr>
          </a:lstStyle>
          <a:p>
            <a:pPr defTabSz="914400">
              <a:spcAft>
                <a:spcPts val="600"/>
              </a:spcAft>
            </a:pPr>
            <a:r>
              <a:rPr lang="en-US" sz="1000" b="0" i="0" kern="1200">
                <a:solidFill>
                  <a:schemeClr val="tx1"/>
                </a:solidFill>
                <a:effectLst/>
                <a:latin typeface="+mn-lt"/>
                <a:ea typeface="+mn-ea"/>
                <a:cs typeface="+mn-cs"/>
              </a:rPr>
              <a:t>CSP002: Fattori umani nella sicurezza informatica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5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Effect transition="in" filter="fade">
                                      <p:cBhvr>
                                        <p:cTn id="12" dur="500"/>
                                        <p:tgtEl>
                                          <p:spTgt spid="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Effect transition="in" filter="fade">
                                      <p:cBhvr>
                                        <p:cTn id="17" dur="500"/>
                                        <p:tgtEl>
                                          <p:spTgt spid="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Effect transition="in" filter="fade">
                                      <p:cBhvr>
                                        <p:cTn id="22" dur="500"/>
                                        <p:tgtEl>
                                          <p:spTgt spid="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
                                            <p:txEl>
                                              <p:pRg st="4" end="4"/>
                                            </p:txEl>
                                          </p:spTgt>
                                        </p:tgtEl>
                                        <p:attrNameLst>
                                          <p:attrName>style.visibility</p:attrName>
                                        </p:attrNameLst>
                                      </p:cBhvr>
                                      <p:to>
                                        <p:strVal val="visible"/>
                                      </p:to>
                                    </p:set>
                                    <p:animEffect transition="in" filter="fade">
                                      <p:cBhvr>
                                        <p:cTn id="27" dur="500"/>
                                        <p:tgtEl>
                                          <p:spTgt spid="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uild="p"/>
    </p:bldLst>
  </p:timing>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5" name="Google Shape;358;p26">
            <a:extLst>
              <a:ext uri="{FF2B5EF4-FFF2-40B4-BE49-F238E27FC236}">
                <a16:creationId xmlns:a16="http://schemas.microsoft.com/office/drawing/2014/main" id="{DB74587C-2E37-49C5-809A-AB5FA392030E}"/>
              </a:ext>
            </a:extLst>
          </p:cNvPr>
          <p:cNvSpPr txBox="1">
            <a:spLocks noGrp="1"/>
          </p:cNvSpPr>
          <p:nvPr>
            <p:ph type="title"/>
          </p:nvPr>
        </p:nvSpPr>
        <p:spPr>
          <a:xfrm>
            <a:off x="2086080" y="478566"/>
            <a:ext cx="11248800" cy="1260437"/>
          </a:xfrm>
          <a:prstGeom prst="rect">
            <a:avLst/>
          </a:prstGeom>
        </p:spPr>
        <p:txBody>
          <a:bodyPr spcFirstLastPara="1" vert="horz" wrap="square" lIns="146280" tIns="146280" rIns="146280" bIns="146280" rtlCol="0" anchor="t" anchorCtr="0">
            <a:normAutofit/>
          </a:bodyPr>
          <a:lstStyle/>
          <a:p>
            <a:r>
              <a:rPr lang="en-GB" dirty="0"/>
              <a:t>Struttura dell'attacco di ingegneria sociale</a:t>
            </a:r>
            <a:endParaRPr dirty="0"/>
          </a:p>
        </p:txBody>
      </p:sp>
      <p:sp>
        <p:nvSpPr>
          <p:cNvPr id="365" name="Google Shape;365;p27"/>
          <p:cNvSpPr txBox="1">
            <a:spLocks noGrp="1"/>
          </p:cNvSpPr>
          <p:nvPr>
            <p:ph type="body" idx="1"/>
          </p:nvPr>
        </p:nvSpPr>
        <p:spPr>
          <a:prstGeom prst="rect">
            <a:avLst/>
          </a:prstGeom>
        </p:spPr>
        <p:txBody>
          <a:bodyPr spcFirstLastPara="1" vert="horz" wrap="square" lIns="146280" tIns="146280" rIns="146280" bIns="146280" rtlCol="0" anchor="t" anchorCtr="0">
            <a:normAutofit/>
          </a:bodyPr>
          <a:lstStyle/>
          <a:p>
            <a:pPr marL="0" indent="0">
              <a:spcAft>
                <a:spcPts val="1920"/>
              </a:spcAft>
              <a:buNone/>
            </a:pPr>
            <a:endParaRPr/>
          </a:p>
        </p:txBody>
      </p:sp>
      <p:pic>
        <p:nvPicPr>
          <p:cNvPr id="366" name="Google Shape;366;p27"/>
          <p:cNvPicPr preferRelativeResize="0"/>
          <p:nvPr/>
        </p:nvPicPr>
        <p:blipFill>
          <a:blip r:embed="R55fe7dc51b8c4626">
            <a:alphaModFix/>
          </a:blip>
          <a:stretch>
            <a:fillRect/>
          </a:stretch>
        </p:blipFill>
        <p:spPr>
          <a:xfrm>
            <a:off x="1295521" y="1337188"/>
            <a:ext cx="12453911" cy="6892412"/>
          </a:xfrm>
          <a:prstGeom prst="rect">
            <a:avLst/>
          </a:prstGeom>
          <a:noFill/>
          <a:ln>
            <a:noFill/>
          </a:ln>
        </p:spPr>
      </p:pic>
    </p:spTree>
    <p:extLst>
      <p:ext uri="{BB962C8B-B14F-4D97-AF65-F5344CB8AC3E}">
        <p14:creationId xmlns:p14="http://schemas.microsoft.com/office/powerpoint/2010/main" val="3653296611"/>
      </p:ext>
    </p:extLst>
  </p:cSld>
  <p:clrMapOvr>
    <a:masterClrMapping/>
  </p:clrMapOvr>
</p:sld>
</file>

<file path=ppt/slides/slide4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65" descr="image.tiff"/>
          <p:cNvPicPr preferRelativeResize="0"/>
          <p:nvPr/>
        </p:nvPicPr>
        <p:blipFill rotWithShape="1">
          <a:blip r:embed="R9eca5faed9f84666" cstate="email">
            <a:alphaModFix/>
            <a:extLst>
              <a:ext uri="{28A0092B-C50C-407E-A947-70E740481C1C}">
                <a14:useLocalDpi xmlns:a14="http://schemas.microsoft.com/office/drawing/2010/main"/>
              </a:ext>
            </a:extLst>
          </a:blip>
          <a:srcRect/>
          <a:stretch/>
        </p:blipFill>
        <p:spPr>
          <a:xfrm>
            <a:off x="2485597" y="2"/>
            <a:ext cx="10902008" cy="8229599"/>
          </a:xfrm>
          <a:prstGeom prst="rect">
            <a:avLst/>
          </a:prstGeom>
          <a:noFill/>
          <a:ln>
            <a:noFill/>
          </a:ln>
        </p:spPr>
      </p:pic>
      <p:sp>
        <p:nvSpPr>
          <p:cNvPr id="404" name="Google Shape;404;p65"/>
          <p:cNvSpPr txBox="1">
            <a:spLocks noGrp="1"/>
          </p:cNvSpPr>
          <p:nvPr>
            <p:ph type="title"/>
          </p:nvPr>
        </p:nvSpPr>
        <p:spPr>
          <a:xfrm>
            <a:off x="1005840" y="438150"/>
            <a:ext cx="12618720" cy="1590676"/>
          </a:xfrm>
          <a:prstGeom prst="rect">
            <a:avLst/>
          </a:prstGeom>
          <a:noFill/>
          <a:ln>
            <a:noFill/>
          </a:ln>
        </p:spPr>
        <p:txBody>
          <a:bodyPr spcFirstLastPara="1" vert="horz" wrap="square" lIns="109720" tIns="54840" rIns="109720" bIns="54840" rtlCol="0" anchor="ctr" anchorCtr="0">
            <a:normAutofit/>
          </a:bodyPr>
          <a:lstStyle/>
          <a:p>
            <a:pPr>
              <a:buClr>
                <a:schemeClr val="dk1"/>
              </a:buClr>
              <a:buSzPts val="3300"/>
            </a:pPr>
            <a:r>
              <a:rPr lang="en-GB"/>
              <a:t>Ingegneria sociale</a:t>
            </a:r>
            <a:endParaRPr/>
          </a:p>
        </p:txBody>
      </p:sp>
    </p:spTree>
    <p:extLst>
      <p:ext uri="{BB962C8B-B14F-4D97-AF65-F5344CB8AC3E}">
        <p14:creationId xmlns:p14="http://schemas.microsoft.com/office/powerpoint/2010/main" val="1125710925"/>
      </p:ext>
    </p:extLst>
  </p:cSld>
  <p:clrMapOvr>
    <a:masterClrMapping/>
  </p:clrMapOvr>
</p:sld>
</file>

<file path=ppt/slides/slide46.xml><?xml version="1.0" encoding="utf-8"?>
<p:sld xmlns:a16="http://schemas.microsoft.com/office/drawing/2014/main" xmlns:adec="http://schemas.microsoft.com/office/drawing/2017/decorative" xmlns:p16="http://schemas.microsoft.com/office/powerpoint/2015/main" xmlns:a14="http://schemas.microsoft.com/office/drawing/2010/main" xmlns:a="http://schemas.openxmlformats.org/drawingml/2006/main" xmlns:r="http://schemas.openxmlformats.org/officeDocument/2006/relationships" xmlns:p="http://schemas.openxmlformats.org/presentationml/2006/main">
  <p:cSld>
    <p:bg>
      <p:bgPr>
        <a:blipFill>
          <a:blip r:embed="R5ebbaeaf11fc46f2"/>
          <a:stretch/>
        </a:blipFill>
        <a:effectLst/>
      </p:bgPr>
    </p:bg>
    <p:spTree>
      <p:nvGrpSpPr>
        <p:cNvPr id="1" name="Shape 217"/>
        <p:cNvGrpSpPr/>
        <p:nvPr/>
      </p:nvGrpSpPr>
      <p:grpSpPr>
        <a:xfrm>
          <a:off x="0" y="0"/>
          <a:ext cx="0" cy="0"/>
          <a:chOff x="0" y="0"/>
          <a:chExt cx="0" cy="0"/>
        </a:xfrm>
      </p:grpSpPr>
      <p:pic>
        <p:nvPicPr>
          <p:cNvPr id="225" name="Picture 224">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0714cec5672243f2">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p:nvSpPr>
          <p:cNvPr id="218" name="Google Shape;218;p38"/>
          <p:cNvSpPr txBox="1">
            <a:spLocks noGrp="1"/>
          </p:cNvSpPr>
          <p:nvPr>
            <p:ph type="title"/>
          </p:nvPr>
        </p:nvSpPr>
        <p:spPr>
          <a:xfrm>
            <a:off x="5946549" y="766916"/>
            <a:ext cx="7911690" cy="1934988"/>
          </a:xfrm>
          <a:prstGeom prst="rect">
            <a:avLst/>
          </a:prstGeom>
        </p:spPr>
        <p:txBody>
          <a:bodyPr spcFirstLastPara="1" vert="horz" lIns="91440" tIns="45720" rIns="91440" bIns="45720" rtlCol="0" anchor="ctr" anchorCtr="0">
            <a:normAutofit/>
          </a:bodyPr>
          <a:lstStyle/>
          <a:p>
            <a:pPr defTabSz="457200">
              <a:spcBef>
                <a:spcPct val="0"/>
              </a:spcBef>
            </a:pPr>
            <a:r>
              <a:rPr lang="en-US" sz="3600"/>
              <a:t>Principi di Stajano e Wilson</a:t>
            </a:r>
          </a:p>
        </p:txBody>
      </p:sp>
      <p:pic>
        <p:nvPicPr>
          <p:cNvPr id="221" name="Picture 220" descr="Red toy person in front of two lines of white figures">
            <a:extLst>
              <a:ext uri="{FF2B5EF4-FFF2-40B4-BE49-F238E27FC236}">
                <a16:creationId xmlns:a16="http://schemas.microsoft.com/office/drawing/2014/main" id="{BC50B1B0-0C51-0A5F-C861-CF94E7CEA2AF}"/>
              </a:ext>
            </a:extLst>
          </p:cNvPr>
          <p:cNvPicPr>
            <a:picLocks noChangeAspect="1"/>
          </p:cNvPicPr>
          <p:nvPr/>
        </p:nvPicPr>
        <p:blipFill rotWithShape="1">
          <a:blip r:embed="Rc31cbcd289de471e"/>
          <a:srcRect l="29705" r="25848" b="-1"/>
          <a:stretch/>
        </p:blipFill>
        <p:spPr>
          <a:xfrm>
            <a:off x="20" y="1170"/>
            <a:ext cx="5563189" cy="8229600"/>
          </a:xfrm>
          <a:prstGeom prst="rect">
            <a:avLst/>
          </a:prstGeom>
        </p:spPr>
      </p:pic>
      <p:sp>
        <p:nvSpPr>
          <p:cNvPr id="219" name="Google Shape;219;p38"/>
          <p:cNvSpPr txBox="1">
            <a:spLocks noGrp="1"/>
          </p:cNvSpPr>
          <p:nvPr>
            <p:ph type="body" idx="1"/>
          </p:nvPr>
        </p:nvSpPr>
        <p:spPr>
          <a:xfrm>
            <a:off x="5946549" y="2701904"/>
            <a:ext cx="7911690" cy="4766678"/>
          </a:xfrm>
          <a:prstGeom prst="rect">
            <a:avLst/>
          </a:prstGeom>
        </p:spPr>
        <p:txBody>
          <a:bodyPr spcFirstLastPara="1" vert="horz" lIns="91440" tIns="45720" rIns="91440" bIns="45720" rtlCol="0" anchor="ctr" anchorCtr="0">
            <a:normAutofit/>
          </a:bodyPr>
          <a:lstStyle/>
          <a:p>
            <a:pPr marL="0" indent="-365750" defTabSz="457200">
              <a:lnSpc>
                <a:spcPct val="90000"/>
              </a:lnSpc>
              <a:spcAft>
                <a:spcPts val="1000"/>
              </a:spcAft>
              <a:buSzPct val="100000"/>
              <a:buFont typeface="Arial"/>
              <a:buChar char="•"/>
            </a:pPr>
            <a:r>
              <a:rPr lang="en-US" sz="1700" b="1"/>
              <a:t>Distrazione</a:t>
            </a:r>
            <a:br>
              <a:rPr lang="en-US" sz="1700"/>
            </a:br>
            <a:r>
              <a:rPr lang="en-US" sz="1700"/>
              <a:t>Distogliere l'attenzione per tenere la vittima impegnata in un compito gravoso e importante. Esempio: compilare moduli online.</a:t>
            </a:r>
          </a:p>
          <a:p>
            <a:pPr marL="0" indent="-365750" defTabSz="457200">
              <a:lnSpc>
                <a:spcPct val="90000"/>
              </a:lnSpc>
              <a:spcAft>
                <a:spcPts val="1000"/>
              </a:spcAft>
              <a:buSzPct val="100000"/>
              <a:buFont typeface="Arial"/>
              <a:buChar char="•"/>
            </a:pPr>
            <a:r>
              <a:rPr lang="en-US" sz="1700" b="1"/>
              <a:t>Conformità sociale</a:t>
            </a:r>
            <a:br>
              <a:rPr lang="en-US" sz="1700"/>
            </a:br>
            <a:r>
              <a:rPr lang="en-US" sz="1700"/>
              <a:t>Seguire l'autorità (cfr. coerenza e impegno di Cialdini). Esempio: spearfishing di un subordinato spacciandosi per un leader.</a:t>
            </a:r>
          </a:p>
          <a:p>
            <a:pPr marL="0" indent="-365750" defTabSz="457200">
              <a:lnSpc>
                <a:spcPct val="90000"/>
              </a:lnSpc>
              <a:spcAft>
                <a:spcPts val="1000"/>
              </a:spcAft>
              <a:buSzPct val="100000"/>
              <a:buFont typeface="Arial"/>
              <a:buChar char="•"/>
            </a:pPr>
            <a:r>
              <a:rPr lang="en-US" sz="1700" b="1"/>
              <a:t>Principio del branco</a:t>
            </a:r>
            <a:br>
              <a:rPr lang="en-US" sz="1700"/>
            </a:br>
            <a:r>
              <a:rPr lang="en-US" sz="1700"/>
              <a:t>Utilizzare la maggioranza degli altri come punto di riferimento. Esempio: Valutare la credibilità di qualcuno in base al numero di amici - account falso.</a:t>
            </a:r>
          </a:p>
          <a:p>
            <a:pPr marL="0" indent="-365750" defTabSz="457200">
              <a:lnSpc>
                <a:spcPct val="90000"/>
              </a:lnSpc>
              <a:spcAft>
                <a:spcPts val="1000"/>
              </a:spcAft>
              <a:buSzPct val="100000"/>
              <a:buFont typeface="Arial"/>
              <a:buChar char="•"/>
            </a:pPr>
            <a:r>
              <a:rPr lang="en-US" sz="1700" b="1"/>
              <a:t>Disonestà</a:t>
            </a:r>
            <a:br>
              <a:rPr lang="en-US" sz="1700"/>
            </a:br>
            <a:r>
              <a:rPr lang="en-US" sz="1700"/>
              <a:t>Le vittime non possono lamentarsi se hanno violato le regole. Esempio: Generatore di carte prepagate.</a:t>
            </a:r>
          </a:p>
          <a:p>
            <a:pPr marL="0" indent="-365750" defTabSz="457200">
              <a:lnSpc>
                <a:spcPct val="90000"/>
              </a:lnSpc>
              <a:spcAft>
                <a:spcPts val="1000"/>
              </a:spcAft>
              <a:buSzPct val="100000"/>
              <a:buFont typeface="Arial"/>
              <a:buChar char="•"/>
            </a:pPr>
            <a:r>
              <a:rPr lang="en-US" sz="1700" b="1"/>
              <a:t>Bisogno e avidità</a:t>
            </a:r>
            <a:br>
              <a:rPr lang="en-US" sz="1700"/>
            </a:br>
            <a:r>
              <a:rPr lang="en-US" sz="1700"/>
              <a:t>Sfruttare i bisogni, le brame o gli interessi attuali della vittima. Esempio: Falso gestore di password.</a:t>
            </a:r>
          </a:p>
          <a:p>
            <a:pPr marL="0" indent="-365750" defTabSz="457200">
              <a:lnSpc>
                <a:spcPct val="90000"/>
              </a:lnSpc>
              <a:spcAft>
                <a:spcPts val="1000"/>
              </a:spcAft>
              <a:buSzPct val="100000"/>
              <a:buFont typeface="Arial"/>
              <a:buChar char="•"/>
            </a:pPr>
            <a:r>
              <a:rPr lang="en-US" sz="1700" b="1"/>
              <a:t>Il tempo</a:t>
            </a:r>
            <a:br>
              <a:rPr lang="en-US" sz="1700"/>
            </a:br>
            <a:r>
              <a:rPr lang="en-US" sz="1700"/>
              <a:t>Come la "scarsità" -&gt; Mettere le persone sotto pressione per il tempo ostacola l'impegno del Sistema-2. Esempio: Varie mail di phishing ex.</a:t>
            </a:r>
          </a:p>
        </p:txBody>
      </p:sp>
      <p:sp>
        <p:nvSpPr>
          <p:cNvPr id="2" name="Footer Placeholder 4">
            <a:extLst>
              <a:ext uri="{FF2B5EF4-FFF2-40B4-BE49-F238E27FC236}">
                <a16:creationId xmlns:a16="http://schemas.microsoft.com/office/drawing/2014/main" id="{74D90019-74A1-9D34-0D6A-413F0FEC2AC6}"/>
              </a:ext>
            </a:extLst>
          </p:cNvPr>
          <p:cNvSpPr>
            <a:spLocks noGrp="1"/>
          </p:cNvSpPr>
          <p:nvPr>
            <p:ph type="ftr" sz="quarter" idx="3"/>
          </p:nvPr>
        </p:nvSpPr>
        <p:spPr>
          <a:xfrm>
            <a:off x="863595" y="7670024"/>
            <a:ext cx="4592325" cy="453390"/>
          </a:xfrm>
          <a:prstGeom prst="rect">
            <a:avLst/>
          </a:prstGeom>
        </p:spPr>
        <p:txBody>
          <a:bodyPr vert="horz" lIns="91440" tIns="45720" rIns="91440" bIns="45720" rtlCol="0" anchor="ctr">
            <a:normAutofit/>
          </a:bodyPr>
          <a:lstStyle>
            <a:lvl1pPr algn="l">
              <a:defRPr sz="1200" b="0" i="0">
                <a:solidFill>
                  <a:schemeClr val="tx1"/>
                </a:solidFill>
                <a:effectLst/>
                <a:latin typeface="+mn-lt"/>
              </a:defRPr>
            </a:lvl1pPr>
          </a:lstStyle>
          <a:p>
            <a:pPr defTabSz="914400">
              <a:spcAft>
                <a:spcPts val="600"/>
              </a:spcAft>
            </a:pPr>
            <a:r>
              <a:rPr lang="en-US" sz="1000" b="0" i="0" kern="1200">
                <a:solidFill>
                  <a:srgbClr val="FFFFFF"/>
                </a:solidFill>
                <a:effectLst/>
                <a:latin typeface="+mn-lt"/>
                <a:ea typeface="+mn-ea"/>
                <a:cs typeface="+mn-cs"/>
              </a:rPr>
              <a:t>CSP002: Fattori umani nella sicurezza informatica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5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
                                            <p:txEl>
                                              <p:pRg st="5" end="5"/>
                                            </p:txEl>
                                          </p:spTgt>
                                        </p:tgtEl>
                                        <p:attrNameLst>
                                          <p:attrName>style.visibility</p:attrName>
                                        </p:attrNameLst>
                                      </p:cBhvr>
                                      <p:to>
                                        <p:strVal val="visible"/>
                                      </p:to>
                                    </p:set>
                                    <p:animEffect transition="in" filter="fade">
                                      <p:cBhvr>
                                        <p:cTn id="32" dur="500"/>
                                        <p:tgtEl>
                                          <p:spTgt spid="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47.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blipFill>
          <a:blip r:embed="R443c8df987914e3d"/>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705260" y="731518"/>
            <a:ext cx="7538720" cy="1747521"/>
          </a:xfrm>
        </p:spPr>
        <p:txBody>
          <a:bodyPr>
            <a:normAutofit/>
          </a:bodyPr>
          <a:lstStyle/>
          <a:p>
            <a:r>
              <a:rPr lang="de-DE" dirty="0" err="1"/>
              <a:t>Applicazione delle </a:t>
            </a:r>
            <a:r>
              <a:rPr lang="de-DE" dirty="0" err="1"/>
              <a:t>tecniche </a:t>
            </a:r>
            <a:r>
              <a:rPr lang="de-DE" dirty="0"/>
              <a:t>di persuasione </a:t>
            </a:r>
            <a:r>
              <a:rPr lang="de-DE" dirty="0"/>
              <a:t>in SE/Phishing</a:t>
            </a:r>
            <a:endParaRPr lang="nb-NO" dirty="0"/>
          </a:p>
        </p:txBody>
      </p:sp>
      <p:sp>
        <p:nvSpPr>
          <p:cNvPr id="3" name="Plassholder for innhold 2"/>
          <p:cNvSpPr>
            <a:spLocks noGrp="1"/>
          </p:cNvSpPr>
          <p:nvPr>
            <p:ph idx="1"/>
          </p:nvPr>
        </p:nvSpPr>
        <p:spPr>
          <a:xfrm>
            <a:off x="5705260" y="2570479"/>
            <a:ext cx="7538720" cy="4378959"/>
          </a:xfrm>
        </p:spPr>
        <p:txBody>
          <a:bodyPr>
            <a:normAutofit/>
          </a:bodyPr>
          <a:lstStyle/>
          <a:p>
            <a:pPr marL="0" indent="0">
              <a:buNone/>
            </a:pPr>
            <a:r>
              <a:rPr lang="de-DE" b="1" dirty="0" err="1"/>
              <a:t>Cialdinis </a:t>
            </a:r>
            <a:r>
              <a:rPr lang="de-DE" b="1" dirty="0"/>
              <a:t>(2007) </a:t>
            </a:r>
            <a:r>
              <a:rPr lang="de-DE" b="1" dirty="0" err="1"/>
              <a:t>tecniche </a:t>
            </a:r>
            <a:r>
              <a:rPr lang="de-DE" b="1" dirty="0" err="1"/>
              <a:t>di </a:t>
            </a:r>
            <a:r>
              <a:rPr lang="de-DE" b="1" dirty="0" err="1"/>
              <a:t>persuasione</a:t>
            </a:r>
            <a:endParaRPr lang="de-DE" b="1" dirty="0"/>
          </a:p>
          <a:p>
            <a:r>
              <a:rPr lang="de-DE" dirty="0" err="1"/>
              <a:t>Reciproco</a:t>
            </a:r>
            <a:endParaRPr lang="de-DE" dirty="0"/>
          </a:p>
          <a:p>
            <a:r>
              <a:rPr lang="de-DE" dirty="0" err="1"/>
              <a:t>Coerenza</a:t>
            </a:r>
            <a:endParaRPr lang="de-DE" dirty="0"/>
          </a:p>
          <a:p>
            <a:r>
              <a:rPr lang="de-DE" dirty="0" err="1"/>
              <a:t>Mi piace</a:t>
            </a:r>
            <a:endParaRPr lang="de-DE" dirty="0"/>
          </a:p>
          <a:p>
            <a:r>
              <a:rPr lang="de-DE" dirty="0"/>
              <a:t>Prova </a:t>
            </a:r>
            <a:r>
              <a:rPr lang="de-DE" dirty="0" err="1"/>
              <a:t>sociale</a:t>
            </a:r>
          </a:p>
          <a:p>
            <a:r>
              <a:rPr lang="de-DE" dirty="0" err="1"/>
              <a:t>Scarsità</a:t>
            </a:r>
            <a:endParaRPr lang="de-DE" dirty="0"/>
          </a:p>
          <a:p>
            <a:r>
              <a:rPr lang="de-DE" dirty="0"/>
              <a:t>Autorità</a:t>
            </a:r>
            <a:endParaRPr lang="nb-NO" dirty="0"/>
          </a:p>
        </p:txBody>
      </p:sp>
      <p:pic>
        <p:nvPicPr>
          <p:cNvPr id="5" name="Bilde 4"/>
          <p:cNvPicPr>
            <a:picLocks noChangeAspect="1"/>
          </p:cNvPicPr>
          <p:nvPr/>
        </p:nvPicPr>
        <p:blipFill>
          <a:blip r:embed="Rd8b8b64f09584e2f">
            <a:extLst>
              <a:ext uri="{28A0092B-C50C-407E-A947-70E740481C1C}">
                <a14:useLocalDpi xmlns:a14="http://schemas.microsoft.com/office/drawing/2010/main"/>
              </a:ext>
            </a:extLst>
          </a:blip>
          <a:stretch>
            <a:fillRect/>
          </a:stretch>
        </p:blipFill>
        <p:spPr>
          <a:xfrm>
            <a:off x="905055" y="1236345"/>
            <a:ext cx="3970665" cy="576071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Foliennummernplatzhalter 3">
            <a:extLst>
              <a:ext uri="{FF2B5EF4-FFF2-40B4-BE49-F238E27FC236}">
                <a16:creationId xmlns:a16="http://schemas.microsoft.com/office/drawing/2014/main" id="{AD5DAE06-44AC-8C05-EF64-886FF65291FD}"/>
              </a:ext>
            </a:extLst>
          </p:cNvPr>
          <p:cNvSpPr>
            <a:spLocks noGrp="1"/>
          </p:cNvSpPr>
          <p:nvPr>
            <p:ph type="sldNum" sz="quarter" idx="12"/>
          </p:nvPr>
        </p:nvSpPr>
        <p:spPr>
          <a:xfrm>
            <a:off x="12319272" y="7044690"/>
            <a:ext cx="661400" cy="453390"/>
          </a:xfrm>
        </p:spPr>
        <p:txBody>
          <a:bodyPr>
            <a:normAutofit/>
          </a:bodyPr>
          <a:lstStyle/>
          <a:p>
            <a:pPr>
              <a:spcAft>
                <a:spcPts val="600"/>
              </a:spcAft>
            </a:pPr>
            <a:fld id="{79D199B6-069C-4494-B074-391AD1ED88E0}" type="slidenum">
              <a:rPr lang="de-DE"/>
              <a:t>47</a:t>
            </a:fld>
            <a:endParaRPr lang="de-DE"/>
          </a:p>
        </p:txBody>
      </p:sp>
    </p:spTree>
    <p:extLst>
      <p:ext uri="{BB962C8B-B14F-4D97-AF65-F5344CB8AC3E}">
        <p14:creationId xmlns:p14="http://schemas.microsoft.com/office/powerpoint/2010/main" val="490252055"/>
      </p:ext>
    </p:extLst>
  </p:cSld>
  <p:clrMapOvr>
    <a:masterClrMapping/>
  </p:clrMapOvr>
</p:sld>
</file>

<file path=ppt/slides/slide48.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819037-A607-4A7B-ADF1-B04516199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bf5efb95685f4a97">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useBgFill="1">
        <p:nvSpPr>
          <p:cNvPr id="10" name="Rectangle 9">
            <a:extLst>
              <a:ext uri="{FF2B5EF4-FFF2-40B4-BE49-F238E27FC236}">
                <a16:creationId xmlns:a16="http://schemas.microsoft.com/office/drawing/2014/main" id="{47EB6BA5-307B-4420-911B-F4EA0423D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898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3D8EAF-5B48-41BF-A451-905D5E620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chemeClr val="tx1">
              <a:alpha val="1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3FFD25-0953-4586-B961-A47FDC115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160" y="772160"/>
            <a:ext cx="13086079" cy="6685279"/>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Mastering Cialdini's Principles of Persuasion | DOT Marketing Psychology">
            <a:hlinkClick r:id="" action="ppaction://media"/>
            <a:extLst>
              <a:ext uri="{FF2B5EF4-FFF2-40B4-BE49-F238E27FC236}">
                <a16:creationId xmlns:a16="http://schemas.microsoft.com/office/drawing/2014/main" id="{28FE6080-F018-F60E-1B62-47E53E3EF000}"/>
              </a:ext>
            </a:extLst>
          </p:cNvPr>
          <p:cNvPicPr>
            <a:picLocks noRot="1" noChangeAspect="1"/>
          </p:cNvPicPr>
          <p:nvPr>
            <a:videoFile r:link="rcIdac76fcdee8ed4afe"/>
          </p:nvPr>
        </p:nvPicPr>
        <p:blipFill>
          <a:blip r:embed="R819342f5c2254ae9"/>
          <a:stretch>
            <a:fillRect/>
          </a:stretch>
        </p:blipFill>
        <p:spPr>
          <a:xfrm>
            <a:off x="2430899" y="1353718"/>
            <a:ext cx="9764028" cy="5516676"/>
          </a:xfrm>
          <a:prstGeom prst="rect">
            <a:avLst/>
          </a:prstGeom>
        </p:spPr>
      </p:pic>
      <p:sp>
        <p:nvSpPr>
          <p:cNvPr id="2" name="Foliennummernplatzhalter 1">
            <a:extLst>
              <a:ext uri="{FF2B5EF4-FFF2-40B4-BE49-F238E27FC236}">
                <a16:creationId xmlns:a16="http://schemas.microsoft.com/office/drawing/2014/main" id="{AB4A65CD-C62E-429D-FA74-B4981EEC38E9}"/>
              </a:ext>
            </a:extLst>
          </p:cNvPr>
          <p:cNvSpPr>
            <a:spLocks noGrp="1"/>
          </p:cNvSpPr>
          <p:nvPr>
            <p:ph type="sldNum" sz="quarter" idx="12"/>
          </p:nvPr>
        </p:nvSpPr>
        <p:spPr>
          <a:xfrm>
            <a:off x="12319272" y="7714868"/>
            <a:ext cx="661400" cy="453390"/>
          </a:xfrm>
        </p:spPr>
        <p:txBody>
          <a:bodyPr vert="horz" lIns="91440" tIns="45720" rIns="91440" bIns="45720" rtlCol="0" anchor="ctr">
            <a:normAutofit/>
          </a:bodyPr>
          <a:lstStyle/>
          <a:p>
            <a:pPr>
              <a:spcAft>
                <a:spcPts val="600"/>
              </a:spcAft>
            </a:pPr>
            <a:fld id="{79D199B6-069C-4494-B074-391AD1ED88E0}" type="slidenum">
              <a:rPr lang="en-US" sz="1000" b="0" i="0" kern="1200">
                <a:solidFill>
                  <a:schemeClr val="tx1">
                    <a:lumMod val="75000"/>
                    <a:lumOff val="25000"/>
                  </a:schemeClr>
                </a:solidFill>
                <a:effectLst/>
                <a:latin typeface="+mn-lt"/>
                <a:ea typeface="+mn-ea"/>
                <a:cs typeface="+mn-cs"/>
              </a:rPr>
              <a:t>48</a:t>
            </a:fld>
            <a:endParaRPr lang="en-US" sz="1000" b="0" i="0" kern="1200">
              <a:solidFill>
                <a:schemeClr val="tx1">
                  <a:lumMod val="75000"/>
                  <a:lumOff val="25000"/>
                </a:schemeClr>
              </a:solidFill>
              <a:effectLst/>
              <a:latin typeface="+mn-lt"/>
              <a:ea typeface="+mn-ea"/>
              <a:cs typeface="+mn-cs"/>
            </a:endParaRPr>
          </a:p>
        </p:txBody>
      </p:sp>
      <p:sp>
        <p:nvSpPr>
          <p:cNvPr id="6" name="Footer Placeholder 4">
            <a:extLst>
              <a:ext uri="{FF2B5EF4-FFF2-40B4-BE49-F238E27FC236}">
                <a16:creationId xmlns:a16="http://schemas.microsoft.com/office/drawing/2014/main" id="{5DF93A35-B35A-7C09-3F5B-58332D3DD17C}"/>
              </a:ext>
            </a:extLst>
          </p:cNvPr>
          <p:cNvSpPr txBox="1">
            <a:spLocks/>
          </p:cNvSpPr>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Fattori umani nella sicurezza informatica</a:t>
            </a:r>
            <a:endParaRPr lang="en-US" dirty="0"/>
          </a:p>
        </p:txBody>
      </p:sp>
    </p:spTree>
    <p:extLst>
      <p:ext uri="{BB962C8B-B14F-4D97-AF65-F5344CB8AC3E}">
        <p14:creationId xmlns:p14="http://schemas.microsoft.com/office/powerpoint/2010/main" val="18592261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C8AB-523D-C01B-9D92-6FCD3E2E73B0}"/>
              </a:ext>
            </a:extLst>
          </p:cNvPr>
          <p:cNvSpPr>
            <a:spLocks noGrp="1"/>
          </p:cNvSpPr>
          <p:nvPr>
            <p:ph type="title"/>
          </p:nvPr>
        </p:nvSpPr>
        <p:spPr>
          <a:xfrm>
            <a:off x="1236345" y="406399"/>
            <a:ext cx="12157710" cy="873760"/>
          </a:xfrm>
        </p:spPr>
        <p:txBody>
          <a:bodyPr/>
          <a:lstStyle/>
          <a:p>
            <a:pPr algn="ctr"/>
            <a:r>
              <a:rPr lang="nb-NO" b="1" dirty="0"/>
              <a:t>Proviamo!!!</a:t>
            </a:r>
            <a:endParaRPr lang="en-GB" b="1" dirty="0"/>
          </a:p>
        </p:txBody>
      </p:sp>
      <p:sp>
        <p:nvSpPr>
          <p:cNvPr id="3" name="Content Placeholder 2">
            <a:extLst>
              <a:ext uri="{FF2B5EF4-FFF2-40B4-BE49-F238E27FC236}">
                <a16:creationId xmlns:a16="http://schemas.microsoft.com/office/drawing/2014/main" id="{C6E8B540-71E5-39C2-4C1A-2CD525A3BC3F}"/>
              </a:ext>
            </a:extLst>
          </p:cNvPr>
          <p:cNvSpPr>
            <a:spLocks noGrp="1"/>
          </p:cNvSpPr>
          <p:nvPr>
            <p:ph idx="1"/>
          </p:nvPr>
        </p:nvSpPr>
        <p:spPr>
          <a:xfrm>
            <a:off x="331643" y="1778911"/>
            <a:ext cx="3257718" cy="4378960"/>
          </a:xfrm>
        </p:spPr>
        <p:txBody>
          <a:bodyPr>
            <a:normAutofit/>
          </a:bodyPr>
          <a:lstStyle/>
          <a:p>
            <a:r>
              <a:rPr lang="en-GB" sz="3200" b="1" dirty="0"/>
              <a:t>Reciproco</a:t>
            </a:r>
          </a:p>
          <a:p>
            <a:r>
              <a:rPr lang="en-GB" sz="3200" b="1" dirty="0"/>
              <a:t>Coerenza</a:t>
            </a:r>
          </a:p>
          <a:p>
            <a:r>
              <a:rPr lang="en-GB" sz="3200" b="1" dirty="0"/>
              <a:t>Mi piace</a:t>
            </a:r>
          </a:p>
          <a:p>
            <a:r>
              <a:rPr lang="en-GB" sz="3200" b="1" dirty="0"/>
              <a:t>Prova sociale</a:t>
            </a:r>
          </a:p>
          <a:p>
            <a:r>
              <a:rPr lang="en-GB" sz="3200" b="1" dirty="0"/>
              <a:t>Scarsità</a:t>
            </a:r>
          </a:p>
          <a:p>
            <a:r>
              <a:rPr lang="en-GB" sz="3200" b="1" dirty="0"/>
              <a:t>Autorità</a:t>
            </a:r>
          </a:p>
        </p:txBody>
      </p:sp>
      <p:pic>
        <p:nvPicPr>
          <p:cNvPr id="1026" name="Picture 2" descr="WannaCry and the Risks of Not Protecting Client Data — Harris County Robert  W. Hainsworth Law Library">
            <a:extLst>
              <a:ext uri="{FF2B5EF4-FFF2-40B4-BE49-F238E27FC236}">
                <a16:creationId xmlns:a16="http://schemas.microsoft.com/office/drawing/2014/main" id="{37411529-C9BF-62A7-4333-79531A177AA2}"/>
              </a:ext>
            </a:extLst>
          </p:cNvPr>
          <p:cNvPicPr>
            <a:picLocks noChangeAspect="1" noChangeArrowheads="1"/>
          </p:cNvPicPr>
          <p:nvPr/>
        </p:nvPicPr>
        <p:blipFill>
          <a:blip r:embed="R942cf5831ef244b0">
            <a:extLst>
              <a:ext uri="{28A0092B-C50C-407E-A947-70E740481C1C}">
                <a14:useLocalDpi xmlns:a14="http://schemas.microsoft.com/office/drawing/2010/main" val="0"/>
              </a:ext>
            </a:extLst>
          </a:blip>
          <a:srcRect/>
          <a:stretch>
            <a:fillRect/>
          </a:stretch>
        </p:blipFill>
        <p:spPr bwMode="auto">
          <a:xfrm>
            <a:off x="3166281" y="1184625"/>
            <a:ext cx="11464119" cy="641309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7A84D43-742C-8929-7654-73F81D83C2F6}"/>
              </a:ext>
            </a:extLst>
          </p:cNvPr>
          <p:cNvSpPr/>
          <p:nvPr/>
        </p:nvSpPr>
        <p:spPr>
          <a:xfrm>
            <a:off x="5650173" y="2388358"/>
            <a:ext cx="7165075" cy="1318827"/>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3FA1B72-5DA7-6B30-C03E-F190CDAFF3B8}"/>
              </a:ext>
            </a:extLst>
          </p:cNvPr>
          <p:cNvSpPr/>
          <p:nvPr/>
        </p:nvSpPr>
        <p:spPr>
          <a:xfrm>
            <a:off x="3166281" y="4967785"/>
            <a:ext cx="2702257" cy="238017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FC22811-57EC-6057-CC35-BFE6866777CF}"/>
              </a:ext>
            </a:extLst>
          </p:cNvPr>
          <p:cNvSpPr/>
          <p:nvPr/>
        </p:nvSpPr>
        <p:spPr>
          <a:xfrm>
            <a:off x="5315802" y="1872017"/>
            <a:ext cx="9178120" cy="66874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24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9DD6BC-87E2-7B01-188B-4CD5580790CA}"/>
              </a:ext>
            </a:extLst>
          </p:cNvPr>
          <p:cNvSpPr>
            <a:spLocks noGrp="1"/>
          </p:cNvSpPr>
          <p:nvPr>
            <p:ph type="body" sz="quarter" idx="13"/>
          </p:nvPr>
        </p:nvSpPr>
        <p:spPr/>
        <p:txBody>
          <a:bodyPr/>
          <a:lstStyle/>
          <a:p>
            <a:endParaRPr lang="en-GB" dirty="0"/>
          </a:p>
        </p:txBody>
      </p:sp>
      <p:sp>
        <p:nvSpPr>
          <p:cNvPr id="4" name="Text Placeholder 3">
            <a:extLst>
              <a:ext uri="{FF2B5EF4-FFF2-40B4-BE49-F238E27FC236}">
                <a16:creationId xmlns:a16="http://schemas.microsoft.com/office/drawing/2014/main" id="{779C6661-711F-D0A9-9C22-9D326BFCCAB9}"/>
              </a:ext>
            </a:extLst>
          </p:cNvPr>
          <p:cNvSpPr>
            <a:spLocks noGrp="1"/>
          </p:cNvSpPr>
          <p:nvPr>
            <p:ph type="body" sz="quarter" idx="16"/>
          </p:nvPr>
        </p:nvSpPr>
        <p:spPr/>
        <p:txBody>
          <a:bodyPr/>
          <a:lstStyle/>
          <a:p>
            <a:endParaRPr lang="en-GB"/>
          </a:p>
        </p:txBody>
      </p:sp>
      <p:sp>
        <p:nvSpPr>
          <p:cNvPr id="5" name="Text Placeholder 4">
            <a:extLst>
              <a:ext uri="{FF2B5EF4-FFF2-40B4-BE49-F238E27FC236}">
                <a16:creationId xmlns:a16="http://schemas.microsoft.com/office/drawing/2014/main" id="{CDF0DFC4-F478-0949-EC1D-C9FB1D0D6AEF}"/>
              </a:ext>
            </a:extLst>
          </p:cNvPr>
          <p:cNvSpPr>
            <a:spLocks noGrp="1"/>
          </p:cNvSpPr>
          <p:nvPr>
            <p:ph type="body" sz="quarter" idx="18"/>
          </p:nvPr>
        </p:nvSpPr>
        <p:spPr/>
        <p:txBody>
          <a:bodyPr/>
          <a:lstStyle/>
          <a:p>
            <a:endParaRPr lang="en-GB"/>
          </a:p>
        </p:txBody>
      </p:sp>
      <p:pic>
        <p:nvPicPr>
          <p:cNvPr id="6" name="Picture 3" descr="C:\Documents and Settings\ricardol\Skrivebord\ntg\Pics\Focus\DSC07235.JPG">
            <a:extLst>
              <a:ext uri="{FF2B5EF4-FFF2-40B4-BE49-F238E27FC236}">
                <a16:creationId xmlns:a16="http://schemas.microsoft.com/office/drawing/2014/main" id="{224AC39B-FE88-C7B7-8AC6-EFA99ECF5431}"/>
              </a:ext>
            </a:extLst>
          </p:cNvPr>
          <p:cNvPicPr>
            <a:picLocks noChangeAspect="1" noChangeArrowheads="1"/>
          </p:cNvPicPr>
          <p:nvPr/>
        </p:nvPicPr>
        <p:blipFill rotWithShape="1">
          <a:blip r:embed="R99561488595c4aef" cstate="screen">
            <a:extLst>
              <a:ext uri="{28A0092B-C50C-407E-A947-70E740481C1C}">
                <a14:useLocalDpi xmlns:a14="http://schemas.microsoft.com/office/drawing/2010/main"/>
              </a:ext>
            </a:extLst>
          </a:blip>
          <a:srcRect/>
          <a:stretch/>
        </p:blipFill>
        <p:spPr bwMode="auto">
          <a:xfrm>
            <a:off x="310791" y="417550"/>
            <a:ext cx="7004410" cy="4411175"/>
          </a:xfrm>
          <a:prstGeom prst="ellipse">
            <a:avLst/>
          </a:prstGeom>
          <a:ln>
            <a:noFill/>
          </a:ln>
          <a:effectLst>
            <a:softEdge rad="112500"/>
          </a:effectLst>
        </p:spPr>
      </p:pic>
      <p:pic>
        <p:nvPicPr>
          <p:cNvPr id="3074" name="Picture 2" descr="Benefits of Technology in the Classroom: Helping Teachers Help Our Children">
            <a:extLst>
              <a:ext uri="{FF2B5EF4-FFF2-40B4-BE49-F238E27FC236}">
                <a16:creationId xmlns:a16="http://schemas.microsoft.com/office/drawing/2014/main" id="{405671C4-931D-FC9E-7C3B-686E1ADF4752}"/>
              </a:ext>
            </a:extLst>
          </p:cNvPr>
          <p:cNvPicPr>
            <a:picLocks noGrp="1" noChangeAspect="1" noChangeArrowheads="1"/>
          </p:cNvPicPr>
          <p:nvPr>
            <p:ph type="chart" sz="quarter" idx="15"/>
          </p:nvPr>
        </p:nvPicPr>
        <p:blipFill>
          <a:blip r:embed="R724b4a16608a4dbc" cstate="screen">
            <a:extLst>
              <a:ext uri="{28A0092B-C50C-407E-A947-70E740481C1C}">
                <a14:useLocalDpi xmlns:a14="http://schemas.microsoft.com/office/drawing/2010/main"/>
              </a:ext>
            </a:extLst>
          </a:blip>
          <a:srcRect/>
          <a:stretch>
            <a:fillRect/>
          </a:stretch>
        </p:blipFill>
        <p:spPr bwMode="auto">
          <a:xfrm>
            <a:off x="1349060" y="4593556"/>
            <a:ext cx="5044537" cy="3363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Leading Through Employee Adversity | Corporate Wellness | Employee  Well-Being">
            <a:extLst>
              <a:ext uri="{FF2B5EF4-FFF2-40B4-BE49-F238E27FC236}">
                <a16:creationId xmlns:a16="http://schemas.microsoft.com/office/drawing/2014/main" id="{8B10D6F1-3458-A9D1-5CE2-20806CB10907}"/>
              </a:ext>
            </a:extLst>
          </p:cNvPr>
          <p:cNvPicPr>
            <a:picLocks noChangeAspect="1" noChangeArrowheads="1"/>
          </p:cNvPicPr>
          <p:nvPr/>
        </p:nvPicPr>
        <p:blipFill>
          <a:blip r:embed="R5be92f7b193341d1">
            <a:extLst>
              <a:ext uri="{28A0092B-C50C-407E-A947-70E740481C1C}">
                <a14:useLocalDpi xmlns:a14="http://schemas.microsoft.com/office/drawing/2010/main"/>
              </a:ext>
            </a:extLst>
          </a:blip>
          <a:srcRect/>
          <a:stretch>
            <a:fillRect/>
          </a:stretch>
        </p:blipFill>
        <p:spPr bwMode="auto">
          <a:xfrm>
            <a:off x="7123396" y="867271"/>
            <a:ext cx="5372663" cy="31673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EO (Chief Executive Officer) - Overview, Responsibilities, Characteristics">
            <a:extLst>
              <a:ext uri="{FF2B5EF4-FFF2-40B4-BE49-F238E27FC236}">
                <a16:creationId xmlns:a16="http://schemas.microsoft.com/office/drawing/2014/main" id="{E85854FF-80BD-DB67-36CD-349E11EB92FA}"/>
              </a:ext>
            </a:extLst>
          </p:cNvPr>
          <p:cNvPicPr>
            <a:picLocks noChangeAspect="1" noChangeArrowheads="1"/>
          </p:cNvPicPr>
          <p:nvPr/>
        </p:nvPicPr>
        <p:blipFill>
          <a:blip r:embed="Rb9f62add8c434dc6" cstate="screen">
            <a:extLst>
              <a:ext uri="{28A0092B-C50C-407E-A947-70E740481C1C}">
                <a14:useLocalDpi xmlns:a14="http://schemas.microsoft.com/office/drawing/2010/main"/>
              </a:ext>
            </a:extLst>
          </a:blip>
          <a:srcRect/>
          <a:stretch>
            <a:fillRect/>
          </a:stretch>
        </p:blipFill>
        <p:spPr bwMode="auto">
          <a:xfrm>
            <a:off x="7507007" y="3653101"/>
            <a:ext cx="6417322" cy="42761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Footer Placeholder 4">
            <a:extLst>
              <a:ext uri="{FF2B5EF4-FFF2-40B4-BE49-F238E27FC236}">
                <a16:creationId xmlns:a16="http://schemas.microsoft.com/office/drawing/2014/main" id="{7B0BD8F0-E6C6-053D-0D47-888D7F9B22D7}"/>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11838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barn(inVertical)">
                                      <p:cBhvr>
                                        <p:cTn id="1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4"/>
          <p:cNvPicPr preferRelativeResize="0"/>
          <p:nvPr/>
        </p:nvPicPr>
        <p:blipFill>
          <a:blip r:embed="R5104f459465f4bf5">
            <a:alphaModFix/>
          </a:blip>
          <a:stretch>
            <a:fillRect/>
          </a:stretch>
        </p:blipFill>
        <p:spPr>
          <a:xfrm>
            <a:off x="1463040" y="2451080"/>
            <a:ext cx="11704320" cy="4251960"/>
          </a:xfrm>
          <a:prstGeom prst="rect">
            <a:avLst/>
          </a:prstGeom>
          <a:noFill/>
          <a:ln>
            <a:noFill/>
          </a:ln>
        </p:spPr>
      </p:pic>
      <p:sp>
        <p:nvSpPr>
          <p:cNvPr id="600" name="Google Shape;600;p94"/>
          <p:cNvSpPr txBox="1">
            <a:spLocks noGrp="1"/>
          </p:cNvSpPr>
          <p:nvPr>
            <p:ph type="title"/>
          </p:nvPr>
        </p:nvSpPr>
        <p:spPr>
          <a:xfrm>
            <a:off x="1005840" y="520638"/>
            <a:ext cx="12618720" cy="1397280"/>
          </a:xfrm>
          <a:prstGeom prst="rect">
            <a:avLst/>
          </a:prstGeom>
        </p:spPr>
        <p:txBody>
          <a:bodyPr spcFirstLastPara="1" vert="horz" wrap="square" lIns="146280" tIns="146280" rIns="146280" bIns="146280" rtlCol="0" anchor="t" anchorCtr="0">
            <a:normAutofit/>
          </a:bodyPr>
          <a:lstStyle/>
          <a:p>
            <a:r>
              <a:rPr lang="en-GB"/>
              <a:t>Sfruttamenti cognitivi e vettori di attacco</a:t>
            </a:r>
            <a:endParaRPr/>
          </a:p>
        </p:txBody>
      </p:sp>
      <p:sp>
        <p:nvSpPr>
          <p:cNvPr id="2" name="Footer Placeholder 4">
            <a:extLst>
              <a:ext uri="{FF2B5EF4-FFF2-40B4-BE49-F238E27FC236}">
                <a16:creationId xmlns:a16="http://schemas.microsoft.com/office/drawing/2014/main" id="{3D53AA3D-AB42-85C6-3087-8A047E96AF91}"/>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3097701709"/>
      </p:ext>
    </p:extLst>
  </p:cSld>
  <p:clrMapOvr>
    <a:masterClrMapping/>
  </p:clrMapOvr>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2050" name="Picture 2" descr="Top 9 Cybersecurity Threats and Vulnerabilities - Compuquip">
            <a:extLst>
              <a:ext uri="{FF2B5EF4-FFF2-40B4-BE49-F238E27FC236}">
                <a16:creationId xmlns:a16="http://schemas.microsoft.com/office/drawing/2014/main" id="{6595355D-B1ED-8A93-45C9-77E1179B2C8D}"/>
              </a:ext>
            </a:extLst>
          </p:cNvPr>
          <p:cNvPicPr>
            <a:picLocks noChangeAspect="1" noChangeArrowheads="1"/>
          </p:cNvPicPr>
          <p:nvPr/>
        </p:nvPicPr>
        <p:blipFill>
          <a:blip r:embed="Rf1d72c09ac9640ea">
            <a:alphaModFix amt="60000"/>
            <a:extLst>
              <a:ext uri="{28A0092B-C50C-407E-A947-70E740481C1C}">
                <a14:useLocalDpi xmlns:a14="http://schemas.microsoft.com/office/drawing/2010/main" val="0"/>
              </a:ext>
            </a:extLst>
          </a:blip>
          <a:srcRect/>
          <a:stretch>
            <a:fillRect/>
          </a:stretch>
        </p:blipFill>
        <p:spPr bwMode="auto">
          <a:xfrm>
            <a:off x="1311275" y="0"/>
            <a:ext cx="12007850" cy="8229600"/>
          </a:xfrm>
          <a:prstGeom prst="rect">
            <a:avLst/>
          </a:prstGeom>
          <a:noFill/>
          <a:extLst>
            <a:ext uri="{909E8E84-426E-40DD-AFC4-6F175D3DCCD1}">
              <a14:hiddenFill xmlns:a14="http://schemas.microsoft.com/office/drawing/2010/main">
                <a:solidFill>
                  <a:srgbClr val="FFFFFF"/>
                </a:solidFill>
              </a14:hiddenFill>
            </a:ext>
          </a:extLst>
        </p:spPr>
      </p:pic>
      <p:sp>
        <p:nvSpPr>
          <p:cNvPr id="605" name="Google Shape;605;p95"/>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rmAutofit/>
          </a:bodyPr>
          <a:lstStyle/>
          <a:p>
            <a:pPr>
              <a:spcBef>
                <a:spcPts val="0"/>
              </a:spcBef>
            </a:pPr>
            <a:endParaRPr/>
          </a:p>
        </p:txBody>
      </p:sp>
      <p:sp>
        <p:nvSpPr>
          <p:cNvPr id="606" name="Google Shape;606;p95"/>
          <p:cNvSpPr txBox="1">
            <a:spLocks noGrp="1"/>
          </p:cNvSpPr>
          <p:nvPr>
            <p:ph idx="1"/>
          </p:nvPr>
        </p:nvSpPr>
        <p:spPr>
          <a:xfrm>
            <a:off x="1005840" y="2190750"/>
            <a:ext cx="12618720" cy="5221440"/>
          </a:xfrm>
          <a:prstGeom prst="rect">
            <a:avLst/>
          </a:prstGeom>
        </p:spPr>
        <p:txBody>
          <a:bodyPr spcFirstLastPara="1" vert="horz" wrap="square" lIns="109720" tIns="54840" rIns="109720" bIns="54840" rtlCol="0" anchor="t" anchorCtr="0">
            <a:normAutofit/>
          </a:bodyPr>
          <a:lstStyle/>
          <a:p>
            <a:pPr marL="0" indent="0">
              <a:spcBef>
                <a:spcPts val="1280"/>
              </a:spcBef>
              <a:spcAft>
                <a:spcPts val="1920"/>
              </a:spcAft>
              <a:buNone/>
            </a:pPr>
            <a:endParaRPr/>
          </a:p>
        </p:txBody>
      </p:sp>
      <p:pic>
        <p:nvPicPr>
          <p:cNvPr id="607" name="Google Shape;607;p95"/>
          <p:cNvPicPr preferRelativeResize="0"/>
          <p:nvPr/>
        </p:nvPicPr>
        <p:blipFill>
          <a:blip r:embed="R8c2193c6a8e34a3d">
            <a:alphaModFix/>
          </a:blip>
          <a:stretch>
            <a:fillRect/>
          </a:stretch>
        </p:blipFill>
        <p:spPr>
          <a:xfrm>
            <a:off x="1487344" y="2028870"/>
            <a:ext cx="11831781" cy="4641273"/>
          </a:xfrm>
          <a:prstGeom prst="rect">
            <a:avLst/>
          </a:prstGeom>
          <a:noFill/>
          <a:ln>
            <a:noFill/>
          </a:ln>
        </p:spPr>
      </p:pic>
    </p:spTree>
    <p:extLst>
      <p:ext uri="{BB962C8B-B14F-4D97-AF65-F5344CB8AC3E}">
        <p14:creationId xmlns:p14="http://schemas.microsoft.com/office/powerpoint/2010/main" val="868512112"/>
      </p:ext>
    </p:extLst>
  </p:cSld>
  <p:clrMapOvr>
    <a:masterClrMapping/>
  </p:clrMapOvr>
</p:sld>
</file>

<file path=ppt/slides/slide5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98720" y="712040"/>
            <a:ext cx="13632960" cy="568800"/>
          </a:xfrm>
          <a:prstGeom prst="rect">
            <a:avLst/>
          </a:prstGeom>
        </p:spPr>
        <p:txBody>
          <a:bodyPr spcFirstLastPara="1" vert="horz" wrap="square" lIns="146280" tIns="146280" rIns="146280" bIns="146280" rtlCol="0" anchor="t" anchorCtr="0">
            <a:noAutofit/>
          </a:bodyPr>
          <a:lstStyle/>
          <a:p>
            <a:r>
              <a:rPr lang="en-GB" sz="2880" i="1" dirty="0">
                <a:solidFill>
                  <a:schemeClr val="dk2"/>
                </a:solidFill>
              </a:rPr>
              <a:t>Esempi (molto) piccoli</a:t>
            </a:r>
            <a:endParaRPr dirty="0"/>
          </a:p>
        </p:txBody>
      </p:sp>
      <p:pic>
        <p:nvPicPr>
          <p:cNvPr id="2" name="Google Shape;599;p94">
            <a:extLst>
              <a:ext uri="{FF2B5EF4-FFF2-40B4-BE49-F238E27FC236}">
                <a16:creationId xmlns:a16="http://schemas.microsoft.com/office/drawing/2014/main" id="{2E633413-BB60-6B67-AB8F-478E13E32B78}"/>
              </a:ext>
            </a:extLst>
          </p:cNvPr>
          <p:cNvPicPr preferRelativeResize="0"/>
          <p:nvPr/>
        </p:nvPicPr>
        <p:blipFill>
          <a:blip r:embed="Re2bdb7ccd07a48b5">
            <a:alphaModFix/>
          </a:blip>
          <a:stretch>
            <a:fillRect/>
          </a:stretch>
        </p:blipFill>
        <p:spPr>
          <a:xfrm>
            <a:off x="0" y="5603965"/>
            <a:ext cx="8454199" cy="2392297"/>
          </a:xfrm>
          <a:prstGeom prst="rect">
            <a:avLst/>
          </a:prstGeom>
          <a:noFill/>
          <a:ln>
            <a:noFill/>
          </a:ln>
        </p:spPr>
      </p:pic>
      <p:pic>
        <p:nvPicPr>
          <p:cNvPr id="3" name="Google Shape;607;p95">
            <a:extLst>
              <a:ext uri="{FF2B5EF4-FFF2-40B4-BE49-F238E27FC236}">
                <a16:creationId xmlns:a16="http://schemas.microsoft.com/office/drawing/2014/main" id="{4407FCC4-29C1-67C6-84BB-44B1D2E4BE07}"/>
              </a:ext>
            </a:extLst>
          </p:cNvPr>
          <p:cNvPicPr preferRelativeResize="0"/>
          <p:nvPr/>
        </p:nvPicPr>
        <p:blipFill>
          <a:blip r:embed="R5e6cdfd423e747b0">
            <a:alphaModFix/>
          </a:blip>
          <a:stretch>
            <a:fillRect/>
          </a:stretch>
        </p:blipFill>
        <p:spPr>
          <a:xfrm>
            <a:off x="8543108" y="5603964"/>
            <a:ext cx="6087292" cy="2474280"/>
          </a:xfrm>
          <a:prstGeom prst="rect">
            <a:avLst/>
          </a:prstGeom>
          <a:noFill/>
          <a:ln>
            <a:noFill/>
          </a:ln>
        </p:spPr>
      </p:pic>
      <p:pic>
        <p:nvPicPr>
          <p:cNvPr id="5" name="This is how hackers hack you using simple social engineering">
            <a:hlinkClick r:id="" action="ppaction://media"/>
            <a:extLst>
              <a:ext uri="{FF2B5EF4-FFF2-40B4-BE49-F238E27FC236}">
                <a16:creationId xmlns:a16="http://schemas.microsoft.com/office/drawing/2014/main" id="{ED8D275A-E4A1-ECCE-6704-9D5F6D9AD040}"/>
              </a:ext>
            </a:extLst>
          </p:cNvPr>
          <p:cNvPicPr>
            <a:picLocks noChangeAspect="1"/>
          </p:cNvPicPr>
          <p:nvPr>
            <a:videoFile r:link="R781c129e61d84983"/>
            <p:extLst>
              <p:ext uri="{DAA4B4D4-6D71-4841-9C94-3DE7FCFB9230}">
                <p14:media xmlns:p14="http://schemas.microsoft.com/office/powerpoint/2010/main" r:embed="Rc02cf07c8e04462c"/>
              </p:ext>
            </p:extLst>
          </p:nvPr>
        </p:nvPicPr>
        <p:blipFill>
          <a:blip r:embed="Rec7b2cf6d0db480f"/>
          <a:stretch>
            <a:fillRect/>
          </a:stretch>
        </p:blipFill>
        <p:spPr>
          <a:xfrm>
            <a:off x="2571750" y="233338"/>
            <a:ext cx="9486900" cy="5336381"/>
          </a:xfrm>
          <a:prstGeom prst="rect">
            <a:avLst/>
          </a:prstGeom>
        </p:spPr>
      </p:pic>
      <p:sp>
        <p:nvSpPr>
          <p:cNvPr id="6" name="Oval 5">
            <a:extLst>
              <a:ext uri="{FF2B5EF4-FFF2-40B4-BE49-F238E27FC236}">
                <a16:creationId xmlns:a16="http://schemas.microsoft.com/office/drawing/2014/main" id="{5933FABA-9C6A-4989-FDF2-0A440065E765}"/>
              </a:ext>
            </a:extLst>
          </p:cNvPr>
          <p:cNvSpPr/>
          <p:nvPr/>
        </p:nvSpPr>
        <p:spPr>
          <a:xfrm>
            <a:off x="-88907" y="5231160"/>
            <a:ext cx="2478678" cy="116586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
        <p:nvSpPr>
          <p:cNvPr id="8" name="Oval 7">
            <a:extLst>
              <a:ext uri="{FF2B5EF4-FFF2-40B4-BE49-F238E27FC236}">
                <a16:creationId xmlns:a16="http://schemas.microsoft.com/office/drawing/2014/main" id="{7E2F361F-9705-321D-8042-DD208AC9F60B}"/>
              </a:ext>
            </a:extLst>
          </p:cNvPr>
          <p:cNvSpPr/>
          <p:nvPr/>
        </p:nvSpPr>
        <p:spPr>
          <a:xfrm>
            <a:off x="12017827" y="5633362"/>
            <a:ext cx="2188031" cy="763658"/>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60"/>
          </a:p>
        </p:txBody>
      </p:sp>
    </p:spTree>
    <p:extLst>
      <p:ext uri="{BB962C8B-B14F-4D97-AF65-F5344CB8AC3E}">
        <p14:creationId xmlns:p14="http://schemas.microsoft.com/office/powerpoint/2010/main" val="1194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Lst>
  </p:timing>
</p:sld>
</file>

<file path=ppt/slides/slide53.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e182e84f4e4f4e02" cstate="screen">
            <a:extLst>
              <a:ext uri="{28A0092B-C50C-407E-A947-70E740481C1C}">
                <a14:useLocalDpi xmlns:a14="http://schemas.microsoft.com/office/drawing/2010/main"/>
              </a:ext>
            </a:extLst>
          </a:blip>
          <a:stretch>
            <a:fillRect/>
          </a:stretch>
        </p:blipFill>
        <p:spPr>
          <a:xfrm>
            <a:off x="281061" y="348602"/>
            <a:ext cx="4597682" cy="3319756"/>
          </a:xfrm>
          <a:prstGeom prst="rect">
            <a:avLst/>
          </a:prstGeom>
        </p:spPr>
      </p:pic>
      <p:pic>
        <p:nvPicPr>
          <p:cNvPr id="6" name="Bilde 5"/>
          <p:cNvPicPr>
            <a:picLocks noChangeAspect="1"/>
          </p:cNvPicPr>
          <p:nvPr/>
        </p:nvPicPr>
        <p:blipFill>
          <a:blip r:embed="Rc5f50361d0304a09">
            <a:extLst>
              <a:ext uri="{28A0092B-C50C-407E-A947-70E740481C1C}">
                <a14:useLocalDpi xmlns:a14="http://schemas.microsoft.com/office/drawing/2010/main"/>
              </a:ext>
            </a:extLst>
          </a:blip>
          <a:stretch>
            <a:fillRect/>
          </a:stretch>
        </p:blipFill>
        <p:spPr>
          <a:xfrm>
            <a:off x="443878" y="4389122"/>
            <a:ext cx="7665980" cy="2922472"/>
          </a:xfrm>
          <a:prstGeom prst="rect">
            <a:avLst/>
          </a:prstGeom>
        </p:spPr>
      </p:pic>
      <p:pic>
        <p:nvPicPr>
          <p:cNvPr id="7" name="Bilde 6"/>
          <p:cNvPicPr>
            <a:picLocks noChangeAspect="1"/>
          </p:cNvPicPr>
          <p:nvPr/>
        </p:nvPicPr>
        <p:blipFill>
          <a:blip r:embed="R6dff36c7669d4322"/>
          <a:stretch>
            <a:fillRect/>
          </a:stretch>
        </p:blipFill>
        <p:spPr>
          <a:xfrm>
            <a:off x="5260898" y="348601"/>
            <a:ext cx="5383188" cy="3502637"/>
          </a:xfrm>
          <a:prstGeom prst="rect">
            <a:avLst/>
          </a:prstGeom>
        </p:spPr>
      </p:pic>
      <p:pic>
        <p:nvPicPr>
          <p:cNvPr id="8" name="Bilde 7"/>
          <p:cNvPicPr>
            <a:picLocks noChangeAspect="1"/>
          </p:cNvPicPr>
          <p:nvPr/>
        </p:nvPicPr>
        <p:blipFill>
          <a:blip r:embed="R3269b560295f4db6"/>
          <a:stretch>
            <a:fillRect/>
          </a:stretch>
        </p:blipFill>
        <p:spPr>
          <a:xfrm>
            <a:off x="8619462" y="4094918"/>
            <a:ext cx="5464258" cy="3532253"/>
          </a:xfrm>
          <a:prstGeom prst="rect">
            <a:avLst/>
          </a:prstGeom>
        </p:spPr>
      </p:pic>
      <p:sp>
        <p:nvSpPr>
          <p:cNvPr id="2" name="Foliennummernplatzhalter 1">
            <a:extLst>
              <a:ext uri="{FF2B5EF4-FFF2-40B4-BE49-F238E27FC236}">
                <a16:creationId xmlns:a16="http://schemas.microsoft.com/office/drawing/2014/main" id="{79E05CAC-CC95-8943-BFC2-9315C3E52759}"/>
              </a:ext>
            </a:extLst>
          </p:cNvPr>
          <p:cNvSpPr>
            <a:spLocks noGrp="1"/>
          </p:cNvSpPr>
          <p:nvPr>
            <p:ph type="sldNum" sz="quarter" idx="12"/>
          </p:nvPr>
        </p:nvSpPr>
        <p:spPr/>
        <p:txBody>
          <a:bodyPr/>
          <a:lstStyle/>
          <a:p>
            <a:fld id="{79D199B6-069C-4494-B074-391AD1ED88E0}" type="slidenum">
              <a:rPr lang="de-DE"/>
              <a:t>53</a:t>
            </a:fld>
            <a:endParaRPr lang="de-DE"/>
          </a:p>
        </p:txBody>
      </p:sp>
    </p:spTree>
    <p:extLst>
      <p:ext uri="{BB962C8B-B14F-4D97-AF65-F5344CB8AC3E}">
        <p14:creationId xmlns:p14="http://schemas.microsoft.com/office/powerpoint/2010/main" val="2235541713"/>
      </p:ext>
    </p:extLst>
  </p:cSld>
  <p:clrMapOvr>
    <a:masterClrMapping/>
  </p:clrMapOvr>
</p:sld>
</file>

<file path=ppt/slides/slide54.xml><?xml version="1.0" encoding="utf-8"?>
<p:sld xmlns:a14="http://schemas.microsoft.com/office/drawing/2010/main" xmlns:a16="http://schemas.microsoft.com/office/drawing/2014/main" xmlns:dgm="http://schemas.openxmlformats.org/drawingml/2006/diagram"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13918" y="253880"/>
            <a:ext cx="7266856" cy="916320"/>
          </a:xfrm>
          <a:prstGeom prst="rect">
            <a:avLst/>
          </a:prstGeom>
        </p:spPr>
        <p:txBody>
          <a:bodyPr spcFirstLastPara="1" vert="horz" wrap="square" lIns="146280" tIns="146280" rIns="146280" bIns="146280" rtlCol="0" anchor="t" anchorCtr="0">
            <a:noAutofit/>
          </a:bodyPr>
          <a:lstStyle/>
          <a:p>
            <a:r>
              <a:rPr lang="en-GB" sz="4480" dirty="0"/>
              <a:t>Vulnerabilità individuali </a:t>
            </a:r>
            <a:endParaRPr sz="4480" dirty="0"/>
          </a:p>
        </p:txBody>
      </p:sp>
      <p:pic>
        <p:nvPicPr>
          <p:cNvPr id="132" name="Google Shape;132;p25"/>
          <p:cNvPicPr preferRelativeResize="0"/>
          <p:nvPr/>
        </p:nvPicPr>
        <p:blipFill>
          <a:blip r:embed="R86d308acdb964ab4" cstate="email">
            <a:alphaModFix/>
            <a:extLst>
              <a:ext uri="{28A0092B-C50C-407E-A947-70E740481C1C}">
                <a14:useLocalDpi xmlns:a14="http://schemas.microsoft.com/office/drawing/2010/main"/>
              </a:ext>
            </a:extLst>
          </a:blip>
          <a:stretch>
            <a:fillRect/>
          </a:stretch>
        </p:blipFill>
        <p:spPr>
          <a:xfrm>
            <a:off x="7380774" y="81722"/>
            <a:ext cx="7082851" cy="8229599"/>
          </a:xfrm>
          <a:prstGeom prst="rect">
            <a:avLst/>
          </a:prstGeom>
          <a:noFill/>
          <a:ln>
            <a:noFill/>
          </a:ln>
        </p:spPr>
      </p:pic>
      <p:sp>
        <p:nvSpPr>
          <p:cNvPr id="2" name="Footer Placeholder 4">
            <a:extLst>
              <a:ext uri="{FF2B5EF4-FFF2-40B4-BE49-F238E27FC236}">
                <a16:creationId xmlns:a16="http://schemas.microsoft.com/office/drawing/2014/main" id="{F45E840D-BA9C-B81C-C44E-DAE3333125CD}"/>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graphicFrame>
        <p:nvGraphicFramePr>
          <p:cNvPr id="134" name="Google Shape;131;p25">
            <a:extLst>
              <a:ext uri="{FF2B5EF4-FFF2-40B4-BE49-F238E27FC236}">
                <a16:creationId xmlns:a16="http://schemas.microsoft.com/office/drawing/2014/main" id="{909DA32D-5375-EF45-7BD3-5D210CCF6FD8}"/>
              </a:ext>
            </a:extLst>
          </p:cNvPr>
          <p:cNvGraphicFramePr/>
          <p:nvPr/>
        </p:nvGraphicFramePr>
        <p:xfrm>
          <a:off x="498720" y="1170200"/>
          <a:ext cx="6575040" cy="6140000"/>
        </p:xfrm>
        <a:graphic>
          <a:graphicData uri="http://schemas.openxmlformats.org/drawingml/2006/diagram">
            <dgm:relIds xmlns:dgm="http://schemas.openxmlformats.org/drawingml/2006/diagram" xmlns:r="http://schemas.openxmlformats.org/officeDocument/2006/relationships" r:dm="R79b91f613a3e44fc" r:lo="R45fc6099cb9741b4" r:qs="R212b7e3f1f504ce4" r:cs="R5023642dda7e42bb"/>
          </a:graphicData>
        </a:graphic>
      </p:graphicFrame>
    </p:spTree>
  </p:cSld>
  <p:clrMapOvr>
    <a:masterClrMapping/>
  </p:clrMapOvr>
</p:sld>
</file>

<file path=ppt/slides/slide55.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498720" y="183000"/>
            <a:ext cx="13632960" cy="916320"/>
          </a:xfrm>
          <a:prstGeom prst="rect">
            <a:avLst/>
          </a:prstGeom>
        </p:spPr>
        <p:txBody>
          <a:bodyPr spcFirstLastPara="1" vert="horz" wrap="square" lIns="146280" tIns="146280" rIns="146280" bIns="146280" rtlCol="0" anchor="t" anchorCtr="0">
            <a:noAutofit/>
          </a:bodyPr>
          <a:lstStyle/>
          <a:p>
            <a:endParaRPr/>
          </a:p>
        </p:txBody>
      </p:sp>
      <p:sp>
        <p:nvSpPr>
          <p:cNvPr id="193" name="Google Shape;193;p34"/>
          <p:cNvSpPr txBox="1">
            <a:spLocks noGrp="1"/>
          </p:cNvSpPr>
          <p:nvPr>
            <p:ph type="body" idx="1"/>
          </p:nvPr>
        </p:nvSpPr>
        <p:spPr>
          <a:prstGeom prst="rect">
            <a:avLst/>
          </a:prstGeom>
        </p:spPr>
        <p:txBody>
          <a:bodyPr spcFirstLastPara="1" vert="horz" wrap="square" lIns="146280" tIns="146280" rIns="146280" bIns="146280" rtlCol="0" anchor="t" anchorCtr="0">
            <a:noAutofit/>
          </a:bodyPr>
          <a:lstStyle/>
          <a:p>
            <a:pPr marL="0" indent="0">
              <a:spcAft>
                <a:spcPts val="2560"/>
              </a:spcAft>
              <a:buNone/>
            </a:pPr>
            <a:endParaRPr/>
          </a:p>
        </p:txBody>
      </p:sp>
      <p:pic>
        <p:nvPicPr>
          <p:cNvPr id="194" name="Google Shape;194;p34"/>
          <p:cNvPicPr preferRelativeResize="0"/>
          <p:nvPr/>
        </p:nvPicPr>
        <p:blipFill>
          <a:blip r:embed="R95a4f1b1c4844735">
            <a:alphaModFix/>
          </a:blip>
          <a:stretch>
            <a:fillRect/>
          </a:stretch>
        </p:blipFill>
        <p:spPr>
          <a:xfrm>
            <a:off x="498720" y="9024"/>
            <a:ext cx="13632960" cy="8083417"/>
          </a:xfrm>
          <a:prstGeom prst="rect">
            <a:avLst/>
          </a:prstGeom>
          <a:noFill/>
          <a:ln>
            <a:noFill/>
          </a:ln>
        </p:spPr>
      </p:pic>
      <p:sp>
        <p:nvSpPr>
          <p:cNvPr id="2" name="Footer Placeholder 4">
            <a:extLst>
              <a:ext uri="{FF2B5EF4-FFF2-40B4-BE49-F238E27FC236}">
                <a16:creationId xmlns:a16="http://schemas.microsoft.com/office/drawing/2014/main" id="{3C421469-3910-8E57-1A88-B263E7847BD8}"/>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cSld>
  <p:clrMapOvr>
    <a:masterClrMapping/>
  </p:clrMapOvr>
</p:sld>
</file>

<file path=ppt/slides/slide56.xml><?xml version="1.0" encoding="utf-8"?>
<p:sld xmlns:a16="http://schemas.microsoft.com/office/drawing/2014/main" xmlns:adec="http://schemas.microsoft.com/office/drawing/2017/decorative" xmlns:p16="http://schemas.microsoft.com/office/powerpoint/2015/main" xmlns:a14="http://schemas.microsoft.com/office/drawing/2010/main" xmlns:a="http://schemas.openxmlformats.org/drawingml/2006/main" xmlns:r="http://schemas.openxmlformats.org/officeDocument/2006/relationships" xmlns:p="http://schemas.openxmlformats.org/presentationml/2006/main">
  <p:cSld>
    <p:bg>
      <p:bgPr>
        <a:blipFill>
          <a:blip r:embed="R55f6b698235643c5"/>
          <a:stretch/>
        </a:blipFill>
        <a:effectLst/>
      </p:bgPr>
    </p:bg>
    <p:spTree>
      <p:nvGrpSpPr>
        <p:cNvPr id="1" name="Shape 177"/>
        <p:cNvGrpSpPr/>
        <p:nvPr/>
      </p:nvGrpSpPr>
      <p:grpSpPr>
        <a:xfrm>
          <a:off x="0" y="0"/>
          <a:ext cx="0" cy="0"/>
          <a:chOff x="0" y="0"/>
          <a:chExt cx="0" cy="0"/>
        </a:xfrm>
      </p:grpSpPr>
      <p:pic>
        <p:nvPicPr>
          <p:cNvPr id="185" name="Picture 184">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4b011d9829b04c6a">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p:nvSpPr>
          <p:cNvPr id="178" name="Google Shape;178;p32"/>
          <p:cNvSpPr txBox="1">
            <a:spLocks noGrp="1"/>
          </p:cNvSpPr>
          <p:nvPr>
            <p:ph type="title"/>
          </p:nvPr>
        </p:nvSpPr>
        <p:spPr>
          <a:xfrm>
            <a:off x="991090" y="969666"/>
            <a:ext cx="4775046" cy="1744035"/>
          </a:xfrm>
          <a:prstGeom prst="rect">
            <a:avLst/>
          </a:prstGeom>
        </p:spPr>
        <p:txBody>
          <a:bodyPr spcFirstLastPara="1" vert="horz" lIns="91440" tIns="45720" rIns="91440" bIns="45720" rtlCol="0" anchor="ctr" anchorCtr="0">
            <a:normAutofit/>
          </a:bodyPr>
          <a:lstStyle/>
          <a:p>
            <a:pPr defTabSz="457200">
              <a:spcBef>
                <a:spcPct val="0"/>
              </a:spcBef>
            </a:pPr>
            <a:r>
              <a:rPr lang="en-US" sz="3600"/>
              <a:t>Quadro di personalità dell'ingegneria sociale (SEPF)</a:t>
            </a:r>
          </a:p>
        </p:txBody>
      </p:sp>
      <p:sp>
        <p:nvSpPr>
          <p:cNvPr id="179" name="Google Shape;179;p32"/>
          <p:cNvSpPr txBox="1">
            <a:spLocks noGrp="1"/>
          </p:cNvSpPr>
          <p:nvPr>
            <p:ph type="body" idx="1"/>
          </p:nvPr>
        </p:nvSpPr>
        <p:spPr>
          <a:xfrm>
            <a:off x="962613" y="2713704"/>
            <a:ext cx="4803523" cy="4365522"/>
          </a:xfrm>
          <a:prstGeom prst="rect">
            <a:avLst/>
          </a:prstGeom>
        </p:spPr>
        <p:txBody>
          <a:bodyPr spcFirstLastPara="1" vert="horz" lIns="91440" tIns="45720" rIns="91440" bIns="45720" rtlCol="0" anchor="ctr" anchorCtr="0">
            <a:normAutofit/>
          </a:bodyPr>
          <a:lstStyle/>
          <a:p>
            <a:pPr marL="0" indent="-274320" defTabSz="457200">
              <a:spcAft>
                <a:spcPts val="1000"/>
              </a:spcAft>
              <a:buSzPct val="100000"/>
              <a:buFont typeface="Arial"/>
              <a:buChar char="•"/>
            </a:pPr>
            <a:r>
              <a:rPr lang="en-US"/>
              <a:t>Attacco:</a:t>
            </a:r>
          </a:p>
          <a:p>
            <a:pPr marL="0" indent="-274320" defTabSz="457200">
              <a:spcAft>
                <a:spcPts val="1000"/>
              </a:spcAft>
              <a:buSzPct val="100000"/>
              <a:buFont typeface="Arial"/>
              <a:buChar char="•"/>
            </a:pPr>
            <a:r>
              <a:rPr lang="en-US"/>
              <a:t>C: regole</a:t>
            </a:r>
          </a:p>
          <a:p>
            <a:pPr marL="0" indent="-274320" defTabSz="457200">
              <a:spcAft>
                <a:spcPts val="1000"/>
              </a:spcAft>
              <a:buSzPct val="100000"/>
              <a:buFont typeface="Arial"/>
              <a:buChar char="•"/>
            </a:pPr>
            <a:r>
              <a:rPr lang="en-US"/>
              <a:t>E: Eccitazione</a:t>
            </a:r>
          </a:p>
          <a:p>
            <a:pPr marL="0" indent="-274320" defTabSz="457200">
              <a:spcAft>
                <a:spcPts val="1000"/>
              </a:spcAft>
              <a:buSzPct val="100000"/>
              <a:buFont typeface="Arial"/>
              <a:buChar char="•"/>
            </a:pPr>
            <a:r>
              <a:rPr lang="en-US"/>
              <a:t>R: Molti modi...</a:t>
            </a:r>
          </a:p>
          <a:p>
            <a:pPr marL="0" indent="-274320" defTabSz="457200">
              <a:spcAft>
                <a:spcPts val="1000"/>
              </a:spcAft>
              <a:buSzPct val="100000"/>
              <a:buFont typeface="Arial"/>
              <a:buChar char="•"/>
            </a:pPr>
            <a:r>
              <a:rPr lang="en-US"/>
              <a:t>O: Scarsità - limitare la libertà</a:t>
            </a:r>
          </a:p>
          <a:p>
            <a:pPr marL="0" indent="-274320" defTabSz="457200">
              <a:spcAft>
                <a:spcPts val="1000"/>
              </a:spcAft>
              <a:buSzPct val="100000"/>
              <a:buFont typeface="Arial"/>
              <a:buChar char="•"/>
            </a:pPr>
            <a:r>
              <a:rPr lang="en-US"/>
              <a:t>N: Fattori protettivi</a:t>
            </a:r>
          </a:p>
        </p:txBody>
      </p:sp>
      <p:pic>
        <p:nvPicPr>
          <p:cNvPr id="180" name="Google Shape;180;p32"/>
          <p:cNvPicPr preferRelativeResize="0"/>
          <p:nvPr/>
        </p:nvPicPr>
        <p:blipFill>
          <a:blip r:embed="Rd78d3117785e4c2a"/>
          <a:stretch>
            <a:fillRect/>
          </a:stretch>
        </p:blipFill>
        <p:spPr>
          <a:xfrm>
            <a:off x="6347702" y="1621893"/>
            <a:ext cx="7314712" cy="479113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uild="p"/>
    </p:bldLst>
  </p:timing>
</p:sld>
</file>

<file path=ppt/slides/slide57.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a:blip r:embed="R5a341897181e433e"/>
          <a:stretch/>
        </a:blipFill>
        <a:effectLst/>
      </p:bgPr>
    </p:bg>
    <p:spTree>
      <p:nvGrpSpPr>
        <p:cNvPr id="1" name="Shape 505"/>
        <p:cNvGrpSpPr/>
        <p:nvPr/>
      </p:nvGrpSpPr>
      <p:grpSpPr>
        <a:xfrm>
          <a:off x="0" y="0"/>
          <a:ext cx="0" cy="0"/>
          <a:chOff x="0" y="0"/>
          <a:chExt cx="0" cy="0"/>
        </a:xfrm>
      </p:grpSpPr>
      <p:pic>
        <p:nvPicPr>
          <p:cNvPr id="511" name="Picture 510">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fb6c15f36823415b">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p:nvSpPr>
          <p:cNvPr id="506" name="Google Shape;506;p80"/>
          <p:cNvSpPr txBox="1">
            <a:spLocks noGrp="1"/>
          </p:cNvSpPr>
          <p:nvPr>
            <p:ph type="title"/>
          </p:nvPr>
        </p:nvSpPr>
        <p:spPr>
          <a:xfrm>
            <a:off x="9817179" y="766916"/>
            <a:ext cx="4022707" cy="4495961"/>
          </a:xfrm>
          <a:prstGeom prst="rect">
            <a:avLst/>
          </a:prstGeom>
        </p:spPr>
        <p:txBody>
          <a:bodyPr spcFirstLastPara="1" vert="horz" lIns="91440" tIns="45720" rIns="91440" bIns="45720" rtlCol="0" anchor="b" anchorCtr="0">
            <a:normAutofit/>
          </a:bodyPr>
          <a:lstStyle/>
          <a:p>
            <a:pPr algn="r" defTabSz="457200">
              <a:buClr>
                <a:schemeClr val="dk1"/>
              </a:buClr>
              <a:buSzPts val="3300"/>
            </a:pPr>
            <a:r>
              <a:rPr lang="en-US" sz="4800"/>
              <a:t>So cosa hai fatto l'estate scorsa</a:t>
            </a:r>
          </a:p>
        </p:txBody>
      </p:sp>
      <p:pic>
        <p:nvPicPr>
          <p:cNvPr id="3" name="Picture 2">
            <a:extLst>
              <a:ext uri="{FF2B5EF4-FFF2-40B4-BE49-F238E27FC236}">
                <a16:creationId xmlns:a16="http://schemas.microsoft.com/office/drawing/2014/main" id="{37EB5E90-B06C-AB93-3B97-0F7D924B6EAD}"/>
              </a:ext>
            </a:extLst>
          </p:cNvPr>
          <p:cNvPicPr>
            <a:picLocks noChangeAspect="1"/>
          </p:cNvPicPr>
          <p:nvPr/>
        </p:nvPicPr>
        <p:blipFill>
          <a:blip r:embed="R4b8ed7b837144106"/>
          <a:stretch>
            <a:fillRect/>
          </a:stretch>
        </p:blipFill>
        <p:spPr>
          <a:xfrm>
            <a:off x="755772" y="1553384"/>
            <a:ext cx="8305636" cy="512872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72247963"/>
      </p:ext>
    </p:extLst>
  </p:cSld>
  <p:clrMapOvr>
    <a:masterClrMapping/>
  </p:clrMapOvr>
</p:sld>
</file>

<file path=ppt/slides/slide58.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906581" y="887802"/>
            <a:ext cx="4443096" cy="681691"/>
          </a:xfrm>
          <a:prstGeom prst="rect">
            <a:avLst/>
          </a:prstGeom>
        </p:spPr>
        <p:txBody>
          <a:bodyPr spcFirstLastPara="1" vert="horz" wrap="square" lIns="109728" tIns="54864" rIns="109728" bIns="54864" rtlCol="0" anchor="b" anchorCtr="0">
            <a:normAutofit fontScale="90000"/>
          </a:bodyPr>
          <a:lstStyle/>
          <a:p>
            <a:pPr>
              <a:spcBef>
                <a:spcPct val="0"/>
              </a:spcBef>
            </a:pPr>
            <a:r>
              <a:rPr lang="en-US" sz="3840" dirty="0">
                <a:solidFill>
                  <a:srgbClr val="FFFFFF"/>
                </a:solidFill>
              </a:rPr>
              <a:t>Phishing</a:t>
            </a:r>
          </a:p>
        </p:txBody>
      </p:sp>
      <p:sp>
        <p:nvSpPr>
          <p:cNvPr id="186" name="Google Shape;186;p33"/>
          <p:cNvSpPr txBox="1">
            <a:spLocks noGrp="1"/>
          </p:cNvSpPr>
          <p:nvPr>
            <p:ph type="body" idx="1"/>
          </p:nvPr>
        </p:nvSpPr>
        <p:spPr>
          <a:xfrm>
            <a:off x="906581" y="2950940"/>
            <a:ext cx="4443095" cy="1934959"/>
          </a:xfrm>
          <a:prstGeom prst="rect">
            <a:avLst/>
          </a:prstGeom>
        </p:spPr>
        <p:txBody>
          <a:bodyPr spcFirstLastPara="1" vert="horz" wrap="square" lIns="109728" tIns="54864" rIns="109728" bIns="54864" rtlCol="0" anchor="t" anchorCtr="0">
            <a:normAutofit/>
          </a:bodyPr>
          <a:lstStyle/>
          <a:p>
            <a:pPr marL="0" indent="-274320">
              <a:buFont typeface="Arial" panose="020B0604020202020204" pitchFamily="34" charset="0"/>
              <a:buChar char="•"/>
            </a:pPr>
            <a:r>
              <a:rPr lang="en-US" sz="4000" dirty="0">
                <a:solidFill>
                  <a:srgbClr val="FFFFFF"/>
                </a:solidFill>
              </a:rPr>
              <a:t>Somiglianza</a:t>
            </a:r>
          </a:p>
          <a:p>
            <a:pPr marL="0" indent="-274320">
              <a:spcBef>
                <a:spcPts val="2560"/>
              </a:spcBef>
              <a:buFont typeface="Arial" panose="020B0604020202020204" pitchFamily="34" charset="0"/>
              <a:buChar char="•"/>
            </a:pPr>
            <a:r>
              <a:rPr lang="en-US" sz="4000" dirty="0">
                <a:solidFill>
                  <a:srgbClr val="FFFFFF"/>
                </a:solidFill>
              </a:rPr>
              <a:t>Familiarità</a:t>
            </a:r>
          </a:p>
        </p:txBody>
      </p:sp>
      <p:pic>
        <p:nvPicPr>
          <p:cNvPr id="187" name="Google Shape;187;p33"/>
          <p:cNvPicPr preferRelativeResize="0"/>
          <p:nvPr/>
        </p:nvPicPr>
        <p:blipFill>
          <a:blip r:embed="R9cf76d5b96594b17" cstate="email">
            <a:extLst>
              <a:ext uri="{28A0092B-C50C-407E-A947-70E740481C1C}">
                <a14:useLocalDpi xmlns:a14="http://schemas.microsoft.com/office/drawing/2010/main"/>
              </a:ext>
            </a:extLst>
          </a:blip>
          <a:stretch>
            <a:fillRect/>
          </a:stretch>
        </p:blipFill>
        <p:spPr>
          <a:xfrm>
            <a:off x="5349675" y="761482"/>
            <a:ext cx="8374143" cy="6542939"/>
          </a:xfrm>
          <a:prstGeom prst="rect">
            <a:avLst/>
          </a:prstGeom>
          <a:noFill/>
        </p:spPr>
      </p:pic>
      <p:pic>
        <p:nvPicPr>
          <p:cNvPr id="2" name="Google Shape;607;p95">
            <a:extLst>
              <a:ext uri="{FF2B5EF4-FFF2-40B4-BE49-F238E27FC236}">
                <a16:creationId xmlns:a16="http://schemas.microsoft.com/office/drawing/2014/main" id="{A6DC6A38-1340-BD09-B6F4-091D0B0477B8}"/>
              </a:ext>
            </a:extLst>
          </p:cNvPr>
          <p:cNvPicPr preferRelativeResize="0"/>
          <p:nvPr/>
        </p:nvPicPr>
        <p:blipFill>
          <a:blip r:embed="R1e247e18f45d4b92">
            <a:alphaModFix/>
          </a:blip>
          <a:stretch>
            <a:fillRect/>
          </a:stretch>
        </p:blipFill>
        <p:spPr>
          <a:xfrm>
            <a:off x="0" y="6274299"/>
            <a:ext cx="6097664" cy="1934959"/>
          </a:xfrm>
          <a:prstGeom prst="rect">
            <a:avLst/>
          </a:prstGeom>
          <a:noFill/>
          <a:ln>
            <a:noFill/>
          </a:ln>
        </p:spPr>
      </p:pic>
      <p:sp>
        <p:nvSpPr>
          <p:cNvPr id="3" name="Oval 2">
            <a:extLst>
              <a:ext uri="{FF2B5EF4-FFF2-40B4-BE49-F238E27FC236}">
                <a16:creationId xmlns:a16="http://schemas.microsoft.com/office/drawing/2014/main" id="{BB173BD8-8B1E-FFC7-351C-A03A78D92D1D}"/>
              </a:ext>
            </a:extLst>
          </p:cNvPr>
          <p:cNvSpPr/>
          <p:nvPr/>
        </p:nvSpPr>
        <p:spPr>
          <a:xfrm>
            <a:off x="8557145" y="3657600"/>
            <a:ext cx="2916253" cy="1762947"/>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3" grpId="0" animBg="1"/>
    </p:bldLst>
  </p:timing>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F0C90-88CC-4056-8723-234A91F60D85}"/>
              </a:ext>
            </a:extLst>
          </p:cNvPr>
          <p:cNvSpPr>
            <a:spLocks noGrp="1"/>
          </p:cNvSpPr>
          <p:nvPr>
            <p:ph type="title"/>
          </p:nvPr>
        </p:nvSpPr>
        <p:spPr>
          <a:xfrm>
            <a:off x="2997148" y="550377"/>
            <a:ext cx="9987332" cy="817244"/>
          </a:xfrm>
        </p:spPr>
        <p:txBody>
          <a:bodyPr>
            <a:normAutofit/>
          </a:bodyPr>
          <a:lstStyle/>
          <a:p>
            <a:r>
              <a:rPr lang="de-DE" dirty="0"/>
              <a:t>Ingegneria </a:t>
            </a:r>
            <a:r>
              <a:rPr lang="de-DE" dirty="0" err="1"/>
              <a:t>sociale </a:t>
            </a:r>
            <a:r>
              <a:rPr lang="de-DE" dirty="0"/>
              <a:t>- </a:t>
            </a:r>
            <a:r>
              <a:rPr lang="de-DE" dirty="0" err="1"/>
              <a:t>Esempio di </a:t>
            </a:r>
            <a:r>
              <a:rPr lang="de-DE" dirty="0"/>
              <a:t>phishing</a:t>
            </a:r>
            <a:endParaRPr lang="de-DE" dirty="0"/>
          </a:p>
        </p:txBody>
      </p:sp>
      <p:pic>
        <p:nvPicPr>
          <p:cNvPr id="6" name="Grafik 5">
            <a:extLst>
              <a:ext uri="{FF2B5EF4-FFF2-40B4-BE49-F238E27FC236}">
                <a16:creationId xmlns:a16="http://schemas.microsoft.com/office/drawing/2014/main" id="{EDE6973A-46E1-48EC-8A75-E35E9ED1648D}"/>
              </a:ext>
            </a:extLst>
          </p:cNvPr>
          <p:cNvPicPr>
            <a:picLocks noChangeAspect="1"/>
          </p:cNvPicPr>
          <p:nvPr/>
        </p:nvPicPr>
        <p:blipFill>
          <a:blip r:embed="R6105bd63f06c41c1"/>
          <a:stretch>
            <a:fillRect/>
          </a:stretch>
        </p:blipFill>
        <p:spPr>
          <a:xfrm>
            <a:off x="-97583" y="1599274"/>
            <a:ext cx="14476450" cy="6229973"/>
          </a:xfrm>
          <a:prstGeom prst="rect">
            <a:avLst/>
          </a:prstGeom>
        </p:spPr>
      </p:pic>
      <p:pic>
        <p:nvPicPr>
          <p:cNvPr id="7" name="Grafik 6">
            <a:extLst>
              <a:ext uri="{FF2B5EF4-FFF2-40B4-BE49-F238E27FC236}">
                <a16:creationId xmlns:a16="http://schemas.microsoft.com/office/drawing/2014/main" id="{0A06E5B6-C547-4E81-9DB8-C6BE4CB03296}"/>
              </a:ext>
            </a:extLst>
          </p:cNvPr>
          <p:cNvPicPr>
            <a:picLocks noChangeAspect="1"/>
          </p:cNvPicPr>
          <p:nvPr/>
        </p:nvPicPr>
        <p:blipFill>
          <a:blip r:embed="Ree3fafa61ab54bc5" cstate="screen">
            <a:extLst>
              <a:ext uri="{28A0092B-C50C-407E-A947-70E740481C1C}">
                <a14:useLocalDpi xmlns:a14="http://schemas.microsoft.com/office/drawing/2010/main"/>
              </a:ext>
            </a:extLst>
          </a:blip>
          <a:stretch>
            <a:fillRect/>
          </a:stretch>
        </p:blipFill>
        <p:spPr>
          <a:xfrm>
            <a:off x="9651070" y="5068924"/>
            <a:ext cx="2941020" cy="2964964"/>
          </a:xfrm>
          <a:prstGeom prst="rect">
            <a:avLst/>
          </a:prstGeom>
        </p:spPr>
      </p:pic>
      <p:sp>
        <p:nvSpPr>
          <p:cNvPr id="3" name="Foliennummernplatzhalter 2">
            <a:extLst>
              <a:ext uri="{FF2B5EF4-FFF2-40B4-BE49-F238E27FC236}">
                <a16:creationId xmlns:a16="http://schemas.microsoft.com/office/drawing/2014/main" id="{4FB7EBC8-AD07-9983-5B8D-26083F945B77}"/>
              </a:ext>
            </a:extLst>
          </p:cNvPr>
          <p:cNvSpPr>
            <a:spLocks noGrp="1"/>
          </p:cNvSpPr>
          <p:nvPr>
            <p:ph type="sldNum" sz="quarter" idx="12"/>
          </p:nvPr>
        </p:nvSpPr>
        <p:spPr/>
        <p:txBody>
          <a:bodyPr/>
          <a:lstStyle/>
          <a:p>
            <a:fld id="{79D199B6-069C-4494-B074-391AD1ED88E0}" type="slidenum">
              <a:rPr lang="de-DE"/>
              <a:t>59</a:t>
            </a:fld>
            <a:endParaRPr lang="de-DE"/>
          </a:p>
        </p:txBody>
      </p:sp>
    </p:spTree>
    <p:extLst>
      <p:ext uri="{BB962C8B-B14F-4D97-AF65-F5344CB8AC3E}">
        <p14:creationId xmlns:p14="http://schemas.microsoft.com/office/powerpoint/2010/main" val="1613001893"/>
      </p:ext>
    </p:extLst>
  </p:cSld>
  <p:clrMapOvr>
    <a:masterClrMapping/>
  </p:clrMapOvr>
</p:sld>
</file>

<file path=ppt/slides/slide6.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p:cNvPicPr>
            <a:picLocks noChangeAspect="1"/>
          </p:cNvPicPr>
          <p:nvPr/>
        </p:nvPicPr>
        <p:blipFill rotWithShape="1">
          <a:blip r:embed="Rc88a01b6d251410b" cstate="email">
            <a:alphaModFix amt="33000"/>
            <a:extLst>
              <a:ext uri="{28A0092B-C50C-407E-A947-70E740481C1C}">
                <a14:useLocalDpi xmlns:a14="http://schemas.microsoft.com/office/drawing/2010/main"/>
              </a:ext>
            </a:extLst>
          </a:blip>
          <a:srcRect/>
          <a:stretch/>
        </p:blipFill>
        <p:spPr>
          <a:xfrm>
            <a:off x="3068052" y="286213"/>
            <a:ext cx="8494295" cy="6902039"/>
          </a:xfrm>
          <a:prstGeom prst="rect">
            <a:avLst/>
          </a:prstGeom>
        </p:spPr>
      </p:pic>
      <p:sp>
        <p:nvSpPr>
          <p:cNvPr id="5" name="Text 2"/>
          <p:cNvSpPr/>
          <p:nvPr/>
        </p:nvSpPr>
        <p:spPr>
          <a:xfrm>
            <a:off x="989648" y="725805"/>
            <a:ext cx="12305246" cy="1138238"/>
          </a:xfrm>
          <a:prstGeom prst="rect">
            <a:avLst/>
          </a:prstGeom>
          <a:noFill/>
          <a:ln/>
        </p:spPr>
        <p:txBody>
          <a:bodyPr wrap="none" rtlCol="0" anchor="t"/>
          <a:lstStyle/>
          <a:p>
            <a:pPr marL="0" indent="0">
              <a:lnSpc>
                <a:spcPts val="8962"/>
              </a:lnSpc>
              <a:buNone/>
            </a:pPr>
            <a:r>
              <a:rPr lang="en-US" sz="7170" b="1" dirty="0">
                <a:solidFill>
                  <a:srgbClr val="FF726D"/>
                </a:solidFill>
                <a:latin typeface="Inconsolata" pitchFamily="34" charset="0"/>
                <a:ea typeface="Inconsolata" pitchFamily="34" charset="-122"/>
                <a:cs typeface="Inconsolata" pitchFamily="34" charset="-120"/>
              </a:rPr>
              <a:t>Risultati di apprendimento attesi: </a:t>
            </a:r>
            <a:endParaRPr lang="en-US" sz="7170" dirty="0"/>
          </a:p>
        </p:txBody>
      </p:sp>
      <p:sp>
        <p:nvSpPr>
          <p:cNvPr id="7" name="Text 4"/>
          <p:cNvSpPr/>
          <p:nvPr/>
        </p:nvSpPr>
        <p:spPr>
          <a:xfrm>
            <a:off x="989647" y="1755822"/>
            <a:ext cx="12305247" cy="5334247"/>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Comprendere l'importanza dei fattori umani nella sicurezza informatica</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Identificare i rischi e le vulnerabilità specifiche della cybersecurity legate ai fattori umani.</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Comprendere i processi e gli exploit dell'ingegneria sociale</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Comprendere i propri rischi e le proprie vulnerabilità</a:t>
            </a:r>
          </a:p>
        </p:txBody>
      </p:sp>
      <p:grpSp>
        <p:nvGrpSpPr>
          <p:cNvPr id="2" name="Group 1">
            <a:extLst>
              <a:ext uri="{FF2B5EF4-FFF2-40B4-BE49-F238E27FC236}">
                <a16:creationId xmlns:a16="http://schemas.microsoft.com/office/drawing/2014/main" id="{5D66B354-C898-7F4B-7905-A2763D8A777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F5196697-DCD9-A6EB-476A-1E557B03E962}"/>
                </a:ext>
              </a:extLst>
            </p:cNvPr>
            <p:cNvPicPr>
              <a:picLocks noChangeAspect="1"/>
            </p:cNvPicPr>
            <p:nvPr/>
          </p:nvPicPr>
          <p:blipFill>
            <a:blip r:embed="R9dce3c4c631742c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FF1C65F0-239D-6722-BF80-6F8C8696EE7B}"/>
                </a:ext>
              </a:extLst>
            </p:cNvPr>
            <p:cNvPicPr>
              <a:picLocks noChangeAspect="1"/>
            </p:cNvPicPr>
            <p:nvPr/>
          </p:nvPicPr>
          <p:blipFill>
            <a:blip r:embed="R800f0c711d1c4f7a"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6" name="Footer Placeholder 4">
            <a:extLst>
              <a:ext uri="{FF2B5EF4-FFF2-40B4-BE49-F238E27FC236}">
                <a16:creationId xmlns:a16="http://schemas.microsoft.com/office/drawing/2014/main" id="{E51F6278-B653-E176-9162-9007911BB8B8}"/>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34350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16="http://schemas.microsoft.com/office/drawing/2014/main" xmlns:adec="http://schemas.microsoft.com/office/drawing/2017/decorative" xmlns:p16="http://schemas.microsoft.com/office/powerpoint/2015/main" xmlns:a14="http://schemas.microsoft.com/office/drawing/2010/main"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Shape 223"/>
        <p:cNvGrpSpPr/>
        <p:nvPr/>
      </p:nvGrpSpPr>
      <p:grpSpPr>
        <a:xfrm>
          <a:off x="0" y="0"/>
          <a:ext cx="0" cy="0"/>
          <a:chOff x="0" y="0"/>
          <a:chExt cx="0" cy="0"/>
        </a:xfrm>
      </p:grpSpPr>
      <p:pic>
        <p:nvPicPr>
          <p:cNvPr id="232" name="Picture 231">
            <a:extLst>
              <a:ext uri="{FF2B5EF4-FFF2-40B4-BE49-F238E27FC236}">
                <a16:creationId xmlns:a16="http://schemas.microsoft.com/office/drawing/2014/main" id="{5C819037-A607-4A7B-ADF1-B04516199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c0bad9ee0f5e4936">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useBgFill="1">
        <p:nvSpPr>
          <p:cNvPr id="234" name="Rectangle 233">
            <a:extLst>
              <a:ext uri="{FF2B5EF4-FFF2-40B4-BE49-F238E27FC236}">
                <a16:creationId xmlns:a16="http://schemas.microsoft.com/office/drawing/2014/main" id="{E0E174D7-A74C-4845-B4E2-D161F9C68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512F2985-810C-4ABC-9993-5D7821EE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4" name="Google Shape;224;p39"/>
          <p:cNvPicPr preferRelativeResize="0"/>
          <p:nvPr/>
        </p:nvPicPr>
        <p:blipFill>
          <a:blip r:embed="R0e09e28776974aad">
            <a:alphaModFix/>
          </a:blip>
          <a:stretch>
            <a:fillRect/>
          </a:stretch>
        </p:blipFill>
        <p:spPr>
          <a:xfrm>
            <a:off x="958494" y="1138798"/>
            <a:ext cx="12656980" cy="1395584"/>
          </a:xfrm>
          <a:prstGeom prst="rect">
            <a:avLst/>
          </a:prstGeom>
          <a:noFill/>
          <a:ln>
            <a:noFill/>
          </a:ln>
        </p:spPr>
      </p:pic>
      <p:sp>
        <p:nvSpPr>
          <p:cNvPr id="225" name="Google Shape;225;p39"/>
          <p:cNvSpPr txBox="1"/>
          <p:nvPr/>
        </p:nvSpPr>
        <p:spPr>
          <a:xfrm>
            <a:off x="10669012" y="2333209"/>
            <a:ext cx="3002894" cy="517455"/>
          </a:xfrm>
          <a:prstGeom prst="rect">
            <a:avLst/>
          </a:prstGeom>
          <a:noFill/>
          <a:ln>
            <a:noFill/>
          </a:ln>
        </p:spPr>
        <p:txBody>
          <a:bodyPr spcFirstLastPara="1" wrap="square" lIns="146280" tIns="146280" rIns="146280" bIns="146280" anchor="t" anchorCtr="0">
            <a:noAutofit/>
          </a:bodyPr>
          <a:lstStyle/>
          <a:p>
            <a:pPr defTabSz="979652">
              <a:spcAft>
                <a:spcPts val="670"/>
              </a:spcAft>
            </a:pPr>
            <a:r>
              <a:rPr lang="en-GB" sz="2571" kern="1200">
                <a:solidFill>
                  <a:srgbClr val="555555"/>
                </a:solidFill>
                <a:latin typeface="+mn-lt"/>
                <a:ea typeface="+mn-ea"/>
                <a:cs typeface="+mn-cs"/>
              </a:rPr>
              <a:t>Canham et al. (2019)</a:t>
            </a:r>
            <a:endParaRPr lang="en-GB" sz="2880"/>
          </a:p>
        </p:txBody>
      </p:sp>
      <p:pic>
        <p:nvPicPr>
          <p:cNvPr id="226" name="Google Shape;226;p39"/>
          <p:cNvPicPr preferRelativeResize="0"/>
          <p:nvPr/>
        </p:nvPicPr>
        <p:blipFill>
          <a:blip r:embed="R3180aec231e746d5">
            <a:alphaModFix/>
          </a:blip>
          <a:stretch>
            <a:fillRect/>
          </a:stretch>
        </p:blipFill>
        <p:spPr>
          <a:xfrm>
            <a:off x="1982634" y="3456755"/>
            <a:ext cx="10211255" cy="3634046"/>
          </a:xfrm>
          <a:prstGeom prst="rect">
            <a:avLst/>
          </a:prstGeom>
          <a:noFill/>
          <a:ln>
            <a:noFill/>
          </a:ln>
        </p:spPr>
      </p:pic>
      <p:cxnSp>
        <p:nvCxnSpPr>
          <p:cNvPr id="227" name="Google Shape;227;p39"/>
          <p:cNvCxnSpPr/>
          <p:nvPr/>
        </p:nvCxnSpPr>
        <p:spPr>
          <a:xfrm rot="10800000" flipH="1">
            <a:off x="5494423" y="6298734"/>
            <a:ext cx="4258452" cy="7834"/>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sld>
</file>

<file path=ppt/slides/slide61.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819037-A607-4A7B-ADF1-B04516199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30b0a6baf3e44527">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useBgFill="1">
        <p:nvSpPr>
          <p:cNvPr id="11" name="Rectangle 10">
            <a:extLst>
              <a:ext uri="{FF2B5EF4-FFF2-40B4-BE49-F238E27FC236}">
                <a16:creationId xmlns:a16="http://schemas.microsoft.com/office/drawing/2014/main" id="{E0E174D7-A74C-4845-B4E2-D161F9C68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2F2985-810C-4ABC-9993-5D7821EE7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p:cNvPicPr>
            <a:picLocks noChangeAspect="1"/>
          </p:cNvPicPr>
          <p:nvPr/>
        </p:nvPicPr>
        <p:blipFill>
          <a:blip r:embed="R36fed0645f4b4a85" cstate="screen">
            <a:extLst>
              <a:ext uri="{28A0092B-C50C-407E-A947-70E740481C1C}">
                <a14:useLocalDpi xmlns:a14="http://schemas.microsoft.com/office/drawing/2010/main"/>
              </a:ext>
            </a:extLst>
          </a:blip>
          <a:stretch>
            <a:fillRect/>
          </a:stretch>
        </p:blipFill>
        <p:spPr>
          <a:xfrm>
            <a:off x="2005476" y="962151"/>
            <a:ext cx="10619447" cy="6305297"/>
          </a:xfrm>
          <a:prstGeom prst="rect">
            <a:avLst/>
          </a:prstGeom>
        </p:spPr>
      </p:pic>
      <p:sp>
        <p:nvSpPr>
          <p:cNvPr id="2" name="Foliennummernplatzhalter 1">
            <a:extLst>
              <a:ext uri="{FF2B5EF4-FFF2-40B4-BE49-F238E27FC236}">
                <a16:creationId xmlns:a16="http://schemas.microsoft.com/office/drawing/2014/main" id="{D29CB9F3-72F8-D02B-1831-22AE4BEA820E}"/>
              </a:ext>
            </a:extLst>
          </p:cNvPr>
          <p:cNvSpPr>
            <a:spLocks noGrp="1"/>
          </p:cNvSpPr>
          <p:nvPr>
            <p:ph type="sldNum" sz="quarter" idx="12"/>
          </p:nvPr>
        </p:nvSpPr>
        <p:spPr>
          <a:xfrm>
            <a:off x="12319272" y="7714868"/>
            <a:ext cx="661400" cy="453390"/>
          </a:xfrm>
        </p:spPr>
        <p:txBody>
          <a:bodyPr vert="horz" lIns="91440" tIns="45720" rIns="91440" bIns="45720" rtlCol="0" anchor="ctr">
            <a:normAutofit/>
          </a:bodyPr>
          <a:lstStyle/>
          <a:p>
            <a:pPr>
              <a:spcAft>
                <a:spcPts val="600"/>
              </a:spcAft>
            </a:pPr>
            <a:fld id="{79D199B6-069C-4494-B074-391AD1ED88E0}" type="slidenum">
              <a:rPr lang="en-US" sz="1000" b="0" i="0" kern="1200" dirty="0">
                <a:solidFill>
                  <a:schemeClr val="tx1"/>
                </a:solidFill>
                <a:effectLst/>
                <a:latin typeface="+mn-lt"/>
                <a:ea typeface="+mn-ea"/>
                <a:cs typeface="+mn-cs"/>
              </a:rPr>
              <a:t>61</a:t>
            </a:fld>
            <a:endParaRPr lang="en-US" sz="10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84748474"/>
      </p:ext>
    </p:extLst>
  </p:cSld>
  <p:clrMapOvr>
    <a:masterClrMapping/>
  </p:clrMapOvr>
</p:sld>
</file>

<file path=ppt/slides/slide62.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a:spLocks noGrp="1"/>
          </p:cNvSpPr>
          <p:nvPr>
            <p:ph type="title"/>
          </p:nvPr>
        </p:nvSpPr>
        <p:spPr>
          <a:xfrm>
            <a:off x="498720" y="712040"/>
            <a:ext cx="3652358" cy="916320"/>
          </a:xfrm>
          <a:prstGeom prst="rect">
            <a:avLst/>
          </a:prstGeom>
        </p:spPr>
        <p:txBody>
          <a:bodyPr spcFirstLastPara="1" vert="horz" wrap="square" lIns="146280" tIns="146280" rIns="146280" bIns="146280" rtlCol="0" anchor="t" anchorCtr="0">
            <a:noAutofit/>
          </a:bodyPr>
          <a:lstStyle/>
          <a:p>
            <a:r>
              <a:rPr lang="en-GB" dirty="0"/>
              <a:t>Mail di phishing</a:t>
            </a:r>
            <a:endParaRPr dirty="0"/>
          </a:p>
        </p:txBody>
      </p:sp>
      <p:sp>
        <p:nvSpPr>
          <p:cNvPr id="233" name="Google Shape;233;p40"/>
          <p:cNvSpPr txBox="1">
            <a:spLocks noGrp="1"/>
          </p:cNvSpPr>
          <p:nvPr>
            <p:ph type="body" idx="1"/>
          </p:nvPr>
        </p:nvSpPr>
        <p:spPr>
          <a:prstGeom prst="rect">
            <a:avLst/>
          </a:prstGeom>
        </p:spPr>
        <p:txBody>
          <a:bodyPr spcFirstLastPara="1" vert="horz" wrap="square" lIns="146280" tIns="146280" rIns="146280" bIns="146280" rtlCol="0" anchor="t" anchorCtr="0">
            <a:noAutofit/>
          </a:bodyPr>
          <a:lstStyle/>
          <a:p>
            <a:pPr marL="0" indent="0">
              <a:buNone/>
            </a:pPr>
            <a:endParaRPr/>
          </a:p>
          <a:p>
            <a:pPr marL="0" indent="0">
              <a:spcBef>
                <a:spcPts val="2560"/>
              </a:spcBef>
              <a:buNone/>
            </a:pPr>
            <a:endParaRPr/>
          </a:p>
          <a:p>
            <a:pPr marL="0" indent="0">
              <a:spcBef>
                <a:spcPts val="2560"/>
              </a:spcBef>
              <a:spcAft>
                <a:spcPts val="2560"/>
              </a:spcAft>
              <a:buNone/>
            </a:pPr>
            <a:endParaRPr/>
          </a:p>
        </p:txBody>
      </p:sp>
      <p:pic>
        <p:nvPicPr>
          <p:cNvPr id="234" name="Google Shape;234;p40"/>
          <p:cNvPicPr preferRelativeResize="0"/>
          <p:nvPr/>
        </p:nvPicPr>
        <p:blipFill>
          <a:blip r:embed="R0f84d2c61ec44e76" cstate="email">
            <a:alphaModFix/>
            <a:extLst>
              <a:ext uri="{28A0092B-C50C-407E-A947-70E740481C1C}">
                <a14:useLocalDpi xmlns:a14="http://schemas.microsoft.com/office/drawing/2010/main"/>
              </a:ext>
            </a:extLst>
          </a:blip>
          <a:stretch>
            <a:fillRect/>
          </a:stretch>
        </p:blipFill>
        <p:spPr>
          <a:xfrm>
            <a:off x="3028859" y="166070"/>
            <a:ext cx="10479322" cy="4255400"/>
          </a:xfrm>
          <a:prstGeom prst="rect">
            <a:avLst/>
          </a:prstGeom>
          <a:noFill/>
          <a:ln>
            <a:noFill/>
          </a:ln>
        </p:spPr>
      </p:pic>
      <p:sp>
        <p:nvSpPr>
          <p:cNvPr id="235" name="Google Shape;235;p40"/>
          <p:cNvSpPr txBox="1"/>
          <p:nvPr/>
        </p:nvSpPr>
        <p:spPr>
          <a:xfrm>
            <a:off x="218880" y="7599680"/>
            <a:ext cx="9206400" cy="570720"/>
          </a:xfrm>
          <a:prstGeom prst="rect">
            <a:avLst/>
          </a:prstGeom>
          <a:noFill/>
          <a:ln>
            <a:noFill/>
          </a:ln>
        </p:spPr>
        <p:txBody>
          <a:bodyPr spcFirstLastPara="1" wrap="square" lIns="146280" tIns="146280" rIns="146280" bIns="146280" anchor="t" anchorCtr="0">
            <a:noAutofit/>
          </a:bodyPr>
          <a:lstStyle/>
          <a:p>
            <a:r>
              <a:rPr lang="en-GB" sz="2880" dirty="0"/>
              <a:t>Canham, 2019; Il perdurante mistero dei cliccatori ripetitivi</a:t>
            </a:r>
            <a:endParaRPr sz="2880" dirty="0"/>
          </a:p>
        </p:txBody>
      </p:sp>
      <p:pic>
        <p:nvPicPr>
          <p:cNvPr id="3" name="Picture 2">
            <a:extLst>
              <a:ext uri="{FF2B5EF4-FFF2-40B4-BE49-F238E27FC236}">
                <a16:creationId xmlns:a16="http://schemas.microsoft.com/office/drawing/2014/main" id="{6467B358-7350-ACE3-35F9-EE4BDC894782}"/>
              </a:ext>
            </a:extLst>
          </p:cNvPr>
          <p:cNvPicPr>
            <a:picLocks noChangeAspect="1"/>
          </p:cNvPicPr>
          <p:nvPr/>
        </p:nvPicPr>
        <p:blipFill>
          <a:blip r:embed="R0011741d5de346f8"/>
          <a:stretch>
            <a:fillRect/>
          </a:stretch>
        </p:blipFill>
        <p:spPr>
          <a:xfrm>
            <a:off x="638128" y="4577080"/>
            <a:ext cx="13992272" cy="3006510"/>
          </a:xfrm>
          <a:prstGeom prst="rect">
            <a:avLst/>
          </a:prstGeom>
        </p:spPr>
      </p:pic>
    </p:spTree>
  </p:cSld>
  <p:clrMapOvr>
    <a:masterClrMapping/>
  </p:clrMapOvr>
</p:sld>
</file>

<file path=ppt/slides/slide6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268B-6701-E896-1DA1-048DE507D0F9}"/>
              </a:ext>
            </a:extLst>
          </p:cNvPr>
          <p:cNvSpPr>
            <a:spLocks noGrp="1"/>
          </p:cNvSpPr>
          <p:nvPr>
            <p:ph type="title"/>
          </p:nvPr>
        </p:nvSpPr>
        <p:spPr/>
        <p:txBody>
          <a:bodyPr>
            <a:normAutofit/>
          </a:bodyPr>
          <a:lstStyle/>
          <a:p>
            <a:endParaRPr lang="nb-NO"/>
          </a:p>
        </p:txBody>
      </p:sp>
      <p:sp>
        <p:nvSpPr>
          <p:cNvPr id="3" name="Text Placeholder 2">
            <a:extLst>
              <a:ext uri="{FF2B5EF4-FFF2-40B4-BE49-F238E27FC236}">
                <a16:creationId xmlns:a16="http://schemas.microsoft.com/office/drawing/2014/main" id="{D14BBD23-153D-3AD6-46B6-7834BF8E7544}"/>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0C2C786C-40E2-07D4-CFF4-69A3475B840B}"/>
              </a:ext>
            </a:extLst>
          </p:cNvPr>
          <p:cNvSpPr>
            <a:spLocks noGrp="1"/>
          </p:cNvSpPr>
          <p:nvPr>
            <p:ph type="sldNum" idx="12"/>
          </p:nvPr>
        </p:nvSpPr>
        <p:spPr/>
        <p:txBody>
          <a:bodyPr/>
          <a:lstStyle/>
          <a:p>
            <a:fld id="{00000000-1234-1234-1234-123412341234}" type="slidenum">
              <a:rPr lang="en-GB"/>
              <a:t>63</a:t>
            </a:fld>
            <a:endParaRPr lang="en-GB"/>
          </a:p>
        </p:txBody>
      </p:sp>
      <p:pic>
        <p:nvPicPr>
          <p:cNvPr id="6" name="Picture 5">
            <a:extLst>
              <a:ext uri="{FF2B5EF4-FFF2-40B4-BE49-F238E27FC236}">
                <a16:creationId xmlns:a16="http://schemas.microsoft.com/office/drawing/2014/main" id="{8AC59C36-76B9-75F5-C1C1-C61563925778}"/>
              </a:ext>
            </a:extLst>
          </p:cNvPr>
          <p:cNvPicPr>
            <a:picLocks noChangeAspect="1"/>
          </p:cNvPicPr>
          <p:nvPr/>
        </p:nvPicPr>
        <p:blipFill>
          <a:blip r:embed="R8c5112d758d5458d"/>
          <a:stretch>
            <a:fillRect/>
          </a:stretch>
        </p:blipFill>
        <p:spPr>
          <a:xfrm>
            <a:off x="301916" y="1336923"/>
            <a:ext cx="14026567" cy="5555755"/>
          </a:xfrm>
          <a:prstGeom prst="rect">
            <a:avLst/>
          </a:prstGeom>
        </p:spPr>
      </p:pic>
    </p:spTree>
    <p:extLst>
      <p:ext uri="{BB962C8B-B14F-4D97-AF65-F5344CB8AC3E}">
        <p14:creationId xmlns:p14="http://schemas.microsoft.com/office/powerpoint/2010/main" val="445358187"/>
      </p:ext>
    </p:extLst>
  </p:cSld>
  <p:clrMapOvr>
    <a:masterClrMapping/>
  </p:clrMapOvr>
</p:sld>
</file>

<file path=ppt/slides/slide6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3" name="Picture 2">
            <a:extLst>
              <a:ext uri="{FF2B5EF4-FFF2-40B4-BE49-F238E27FC236}">
                <a16:creationId xmlns:a16="http://schemas.microsoft.com/office/drawing/2014/main" id="{72B7E012-7FC4-FB13-A946-B2CB0F6F6801}"/>
              </a:ext>
            </a:extLst>
          </p:cNvPr>
          <p:cNvPicPr>
            <a:picLocks noChangeAspect="1"/>
          </p:cNvPicPr>
          <p:nvPr/>
        </p:nvPicPr>
        <p:blipFill>
          <a:blip r:embed="Rfac3605a33584435">
            <a:alphaModFix amt="30000"/>
          </a:blip>
          <a:stretch>
            <a:fillRect/>
          </a:stretch>
        </p:blipFill>
        <p:spPr>
          <a:xfrm flipH="1">
            <a:off x="15376" y="-1"/>
            <a:ext cx="12296781" cy="8714509"/>
          </a:xfrm>
          <a:prstGeom prst="rect">
            <a:avLst/>
          </a:prstGeom>
        </p:spPr>
      </p:pic>
      <p:sp>
        <p:nvSpPr>
          <p:cNvPr id="412" name="Google Shape;412;p34"/>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n-GB"/>
              <a:t>Profili degli operatori sanitari</a:t>
            </a:r>
            <a:endParaRPr/>
          </a:p>
        </p:txBody>
      </p:sp>
      <p:sp>
        <p:nvSpPr>
          <p:cNvPr id="413" name="Google Shape;413;p34"/>
          <p:cNvSpPr txBox="1">
            <a:spLocks noGrp="1"/>
          </p:cNvSpPr>
          <p:nvPr>
            <p:ph type="body" idx="1"/>
          </p:nvPr>
        </p:nvSpPr>
        <p:spPr>
          <a:xfrm>
            <a:off x="498720" y="1797361"/>
            <a:ext cx="5502241" cy="5456879"/>
          </a:xfrm>
          <a:prstGeom prst="rect">
            <a:avLst/>
          </a:prstGeom>
        </p:spPr>
        <p:txBody>
          <a:bodyPr spcFirstLastPara="1" vert="horz" wrap="square" lIns="146280" tIns="146280" rIns="146280" bIns="146280" rtlCol="0" anchor="t" anchorCtr="0">
            <a:normAutofit/>
          </a:bodyPr>
          <a:lstStyle/>
          <a:p>
            <a:pPr marL="0" indent="0">
              <a:buNone/>
            </a:pPr>
            <a:r>
              <a:rPr lang="en-GB" dirty="0"/>
              <a:t>Le donne rappresentano il 70% della forza lavoro nel settore sanitario</a:t>
            </a:r>
            <a:endParaRPr dirty="0"/>
          </a:p>
          <a:p>
            <a:pPr marL="0" indent="0">
              <a:spcBef>
                <a:spcPts val="1920"/>
              </a:spcBef>
              <a:buNone/>
            </a:pPr>
            <a:r>
              <a:rPr lang="en-GB" dirty="0"/>
              <a:t>Le femmine sono più alte in nevroticismo, gradevolezza, calore (una sfaccettatura dell'estroversione) e apertura ai sentimenti.</a:t>
            </a:r>
            <a:endParaRPr dirty="0"/>
          </a:p>
          <a:p>
            <a:pPr marL="0" indent="0">
              <a:spcBef>
                <a:spcPts val="1920"/>
              </a:spcBef>
              <a:buNone/>
            </a:pPr>
            <a:r>
              <a:rPr lang="en-GB" dirty="0"/>
              <a:t>Uomini con maggiore assertività (una sfaccettatura dell'estroversione) e apertura alle idee </a:t>
            </a:r>
            <a:endParaRPr dirty="0"/>
          </a:p>
          <a:p>
            <a:pPr marL="0" indent="0">
              <a:spcBef>
                <a:spcPts val="1920"/>
              </a:spcBef>
              <a:buNone/>
            </a:pPr>
            <a:r>
              <a:rPr lang="en-GB" dirty="0"/>
              <a:t>Le differenze di genere sono maggiori nelle culture egualitarie</a:t>
            </a:r>
            <a:endParaRPr dirty="0"/>
          </a:p>
          <a:p>
            <a:pPr marL="0" indent="0">
              <a:spcBef>
                <a:spcPts val="1920"/>
              </a:spcBef>
              <a:buNone/>
            </a:pPr>
            <a:endParaRPr dirty="0"/>
          </a:p>
          <a:p>
            <a:pPr marL="0" indent="0">
              <a:spcBef>
                <a:spcPts val="1920"/>
              </a:spcBef>
              <a:spcAft>
                <a:spcPts val="1920"/>
              </a:spcAft>
              <a:buNone/>
            </a:pPr>
            <a:endParaRPr dirty="0"/>
          </a:p>
        </p:txBody>
      </p:sp>
      <p:pic>
        <p:nvPicPr>
          <p:cNvPr id="414" name="Google Shape;414;p34"/>
          <p:cNvPicPr preferRelativeResize="0"/>
          <p:nvPr/>
        </p:nvPicPr>
        <p:blipFill>
          <a:blip r:embed="Red4061732db441ea" cstate="email">
            <a:alphaModFix/>
            <a:extLst>
              <a:ext uri="{28A0092B-C50C-407E-A947-70E740481C1C}">
                <a14:useLocalDpi xmlns:a14="http://schemas.microsoft.com/office/drawing/2010/main"/>
              </a:ext>
            </a:extLst>
          </a:blip>
          <a:stretch>
            <a:fillRect/>
          </a:stretch>
        </p:blipFill>
        <p:spPr>
          <a:xfrm>
            <a:off x="7117080" y="0"/>
            <a:ext cx="7606042" cy="6492240"/>
          </a:xfrm>
          <a:prstGeom prst="rect">
            <a:avLst/>
          </a:prstGeom>
          <a:noFill/>
          <a:ln>
            <a:noFill/>
          </a:ln>
        </p:spPr>
      </p:pic>
      <p:pic>
        <p:nvPicPr>
          <p:cNvPr id="2" name="Picture 1">
            <a:extLst>
              <a:ext uri="{FF2B5EF4-FFF2-40B4-BE49-F238E27FC236}">
                <a16:creationId xmlns:a16="http://schemas.microsoft.com/office/drawing/2014/main" id="{8B716F6F-3A0A-4EB6-AB15-FD990CF55352}"/>
              </a:ext>
            </a:extLst>
          </p:cNvPr>
          <p:cNvPicPr>
            <a:picLocks noChangeAspect="1"/>
          </p:cNvPicPr>
          <p:nvPr/>
        </p:nvPicPr>
        <p:blipFill>
          <a:blip r:embed="R41e40a658bcb4d9f" cstate="email">
            <a:extLst>
              <a:ext uri="{28A0092B-C50C-407E-A947-70E740481C1C}">
                <a14:useLocalDpi xmlns:a14="http://schemas.microsoft.com/office/drawing/2010/main"/>
              </a:ext>
            </a:extLst>
          </a:blip>
          <a:stretch>
            <a:fillRect/>
          </a:stretch>
        </p:blipFill>
        <p:spPr>
          <a:xfrm>
            <a:off x="1780350" y="5075160"/>
            <a:ext cx="4383417" cy="3177426"/>
          </a:xfrm>
          <a:prstGeom prst="rect">
            <a:avLst/>
          </a:prstGeom>
        </p:spPr>
      </p:pic>
      <p:sp>
        <p:nvSpPr>
          <p:cNvPr id="10" name="Oval 9">
            <a:extLst>
              <a:ext uri="{FF2B5EF4-FFF2-40B4-BE49-F238E27FC236}">
                <a16:creationId xmlns:a16="http://schemas.microsoft.com/office/drawing/2014/main" id="{E3500071-B705-4436-B86E-61254294D67E}"/>
              </a:ext>
            </a:extLst>
          </p:cNvPr>
          <p:cNvSpPr/>
          <p:nvPr/>
        </p:nvSpPr>
        <p:spPr>
          <a:xfrm>
            <a:off x="11460480" y="4069079"/>
            <a:ext cx="1021080" cy="4109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11" name="Oval 10">
            <a:extLst>
              <a:ext uri="{FF2B5EF4-FFF2-40B4-BE49-F238E27FC236}">
                <a16:creationId xmlns:a16="http://schemas.microsoft.com/office/drawing/2014/main" id="{491CDA95-03FA-4E2B-9B50-62136965E57F}"/>
              </a:ext>
            </a:extLst>
          </p:cNvPr>
          <p:cNvSpPr/>
          <p:nvPr/>
        </p:nvSpPr>
        <p:spPr>
          <a:xfrm>
            <a:off x="11460480" y="1073260"/>
            <a:ext cx="1021080" cy="4109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12" name="Oval 11">
            <a:extLst>
              <a:ext uri="{FF2B5EF4-FFF2-40B4-BE49-F238E27FC236}">
                <a16:creationId xmlns:a16="http://schemas.microsoft.com/office/drawing/2014/main" id="{5AAFB0D8-9FE9-4F7C-A53B-86A8BD13B0CF}"/>
              </a:ext>
            </a:extLst>
          </p:cNvPr>
          <p:cNvSpPr/>
          <p:nvPr/>
        </p:nvSpPr>
        <p:spPr>
          <a:xfrm>
            <a:off x="11460480" y="623919"/>
            <a:ext cx="1021080" cy="4109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
        <p:nvSpPr>
          <p:cNvPr id="13" name="Oval 12">
            <a:extLst>
              <a:ext uri="{FF2B5EF4-FFF2-40B4-BE49-F238E27FC236}">
                <a16:creationId xmlns:a16="http://schemas.microsoft.com/office/drawing/2014/main" id="{B18B8233-0A32-419A-9F89-DD8C8CC1A5C3}"/>
              </a:ext>
            </a:extLst>
          </p:cNvPr>
          <p:cNvSpPr/>
          <p:nvPr/>
        </p:nvSpPr>
        <p:spPr>
          <a:xfrm>
            <a:off x="11460480" y="4869661"/>
            <a:ext cx="1021080" cy="4109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160"/>
          </a:p>
        </p:txBody>
      </p:sp>
    </p:spTree>
    <p:extLst>
      <p:ext uri="{BB962C8B-B14F-4D97-AF65-F5344CB8AC3E}">
        <p14:creationId xmlns:p14="http://schemas.microsoft.com/office/powerpoint/2010/main" val="10569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3" name="Picture 2">
            <a:extLst>
              <a:ext uri="{FF2B5EF4-FFF2-40B4-BE49-F238E27FC236}">
                <a16:creationId xmlns:a16="http://schemas.microsoft.com/office/drawing/2014/main" id="{9C7A64E7-BDFE-E999-BA5C-C03ECFEE663A}"/>
              </a:ext>
            </a:extLst>
          </p:cNvPr>
          <p:cNvPicPr>
            <a:picLocks noChangeAspect="1"/>
          </p:cNvPicPr>
          <p:nvPr/>
        </p:nvPicPr>
        <p:blipFill>
          <a:blip r:embed="Re11b7ea89d7b4902">
            <a:alphaModFix amt="30000"/>
          </a:blip>
          <a:stretch>
            <a:fillRect/>
          </a:stretch>
        </p:blipFill>
        <p:spPr>
          <a:xfrm flipH="1">
            <a:off x="15376" y="-1"/>
            <a:ext cx="12296781" cy="8714509"/>
          </a:xfrm>
          <a:prstGeom prst="rect">
            <a:avLst/>
          </a:prstGeom>
        </p:spPr>
      </p:pic>
      <p:sp>
        <p:nvSpPr>
          <p:cNvPr id="434" name="Google Shape;434;p37"/>
          <p:cNvSpPr txBox="1">
            <a:spLocks noGrp="1"/>
          </p:cNvSpPr>
          <p:nvPr>
            <p:ph type="title"/>
          </p:nvPr>
        </p:nvSpPr>
        <p:spPr>
          <a:prstGeom prst="rect">
            <a:avLst/>
          </a:prstGeom>
        </p:spPr>
        <p:txBody>
          <a:bodyPr spcFirstLastPara="1" vert="horz" wrap="square" lIns="146280" tIns="146280" rIns="146280" bIns="146280" rtlCol="0" anchor="t" anchorCtr="0">
            <a:normAutofit/>
          </a:bodyPr>
          <a:lstStyle/>
          <a:p>
            <a:r>
              <a:rPr lang="en-GB" dirty="0"/>
              <a:t>Operatori sanitari e click ripetuti </a:t>
            </a:r>
            <a:r>
              <a:rPr lang="en-GB" sz="1440" dirty="0"/>
              <a:t>(Gordon et al., 2019)</a:t>
            </a:r>
            <a:endParaRPr dirty="0"/>
          </a:p>
        </p:txBody>
      </p:sp>
      <p:sp>
        <p:nvSpPr>
          <p:cNvPr id="2" name="Content Placeholder 1">
            <a:extLst>
              <a:ext uri="{FF2B5EF4-FFF2-40B4-BE49-F238E27FC236}">
                <a16:creationId xmlns:a16="http://schemas.microsoft.com/office/drawing/2014/main" id="{A6E560A9-CC46-4114-8183-D31168EAAEA8}"/>
              </a:ext>
            </a:extLst>
          </p:cNvPr>
          <p:cNvSpPr>
            <a:spLocks noGrp="1"/>
          </p:cNvSpPr>
          <p:nvPr>
            <p:ph idx="1"/>
          </p:nvPr>
        </p:nvSpPr>
        <p:spPr/>
        <p:txBody>
          <a:bodyPr/>
          <a:lstStyle/>
          <a:p>
            <a:endParaRPr lang="nb-NO"/>
          </a:p>
        </p:txBody>
      </p:sp>
      <p:pic>
        <p:nvPicPr>
          <p:cNvPr id="436" name="Google Shape;436;p37"/>
          <p:cNvPicPr preferRelativeResize="0"/>
          <p:nvPr/>
        </p:nvPicPr>
        <p:blipFill>
          <a:blip r:embed="Ra15df3fce9734d68" cstate="email">
            <a:alphaModFix/>
            <a:extLst>
              <a:ext uri="{28A0092B-C50C-407E-A947-70E740481C1C}">
                <a14:useLocalDpi xmlns:a14="http://schemas.microsoft.com/office/drawing/2010/main"/>
              </a:ext>
            </a:extLst>
          </a:blip>
          <a:stretch>
            <a:fillRect/>
          </a:stretch>
        </p:blipFill>
        <p:spPr>
          <a:xfrm>
            <a:off x="22641" y="1658080"/>
            <a:ext cx="4316960" cy="5985680"/>
          </a:xfrm>
          <a:prstGeom prst="rect">
            <a:avLst/>
          </a:prstGeom>
          <a:noFill/>
          <a:ln>
            <a:noFill/>
          </a:ln>
        </p:spPr>
      </p:pic>
      <p:pic>
        <p:nvPicPr>
          <p:cNvPr id="437" name="Google Shape;437;p37"/>
          <p:cNvPicPr preferRelativeResize="0"/>
          <p:nvPr/>
        </p:nvPicPr>
        <p:blipFill>
          <a:blip r:embed="Ra9f2490ffb284823" cstate="email">
            <a:alphaModFix/>
            <a:extLst>
              <a:ext uri="{28A0092B-C50C-407E-A947-70E740481C1C}">
                <a14:useLocalDpi xmlns:a14="http://schemas.microsoft.com/office/drawing/2010/main"/>
              </a:ext>
            </a:extLst>
          </a:blip>
          <a:stretch>
            <a:fillRect/>
          </a:stretch>
        </p:blipFill>
        <p:spPr>
          <a:xfrm>
            <a:off x="4217900" y="1837260"/>
            <a:ext cx="10389859" cy="6392340"/>
          </a:xfrm>
          <a:prstGeom prst="rect">
            <a:avLst/>
          </a:prstGeom>
          <a:noFill/>
          <a:ln>
            <a:noFill/>
          </a:ln>
        </p:spPr>
      </p:pic>
    </p:spTree>
    <p:extLst>
      <p:ext uri="{BB962C8B-B14F-4D97-AF65-F5344CB8AC3E}">
        <p14:creationId xmlns:p14="http://schemas.microsoft.com/office/powerpoint/2010/main" val="1849490740"/>
      </p:ext>
    </p:extLst>
  </p:cSld>
  <p:clrMapOvr>
    <a:masterClrMapping/>
  </p:clrMapOvr>
</p:sld>
</file>

<file path=ppt/slides/slide66.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1"/>
        <p:cNvGrpSpPr/>
        <p:nvPr/>
      </p:nvGrpSpPr>
      <p:grpSpPr>
        <a:xfrm>
          <a:off x="0" y="0"/>
          <a:ext cx="0" cy="0"/>
          <a:chOff x="0" y="0"/>
          <a:chExt cx="0" cy="0"/>
        </a:xfrm>
      </p:grpSpPr>
      <p:sp useBgFill="1">
        <p:nvSpPr>
          <p:cNvPr id="529" name="Rectangle 52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25" name="Picture 524" descr="A robot with human face">
            <a:extLst>
              <a:ext uri="{FF2B5EF4-FFF2-40B4-BE49-F238E27FC236}">
                <a16:creationId xmlns:a16="http://schemas.microsoft.com/office/drawing/2014/main" id="{33A04DD5-9ED9-F986-E6AD-14C1E36D43C6}"/>
              </a:ext>
            </a:extLst>
          </p:cNvPr>
          <p:cNvPicPr>
            <a:picLocks noChangeAspect="1"/>
          </p:cNvPicPr>
          <p:nvPr/>
        </p:nvPicPr>
        <p:blipFill rotWithShape="1">
          <a:blip r:embed="R3a84cb75e00f4e4c" cstate="screen">
            <a:extLst>
              <a:ext uri="{28A0092B-C50C-407E-A947-70E740481C1C}">
                <a14:useLocalDpi xmlns:a14="http://schemas.microsoft.com/office/drawing/2010/main"/>
              </a:ext>
            </a:extLst>
          </a:blip>
          <a:srcRect r="-1" b="-1"/>
          <a:stretch/>
        </p:blipFill>
        <p:spPr>
          <a:xfrm>
            <a:off x="24" y="12"/>
            <a:ext cx="10402190" cy="8229588"/>
          </a:xfrm>
          <a:prstGeom prst="rect">
            <a:avLst/>
          </a:prstGeom>
        </p:spPr>
      </p:pic>
      <p:sp>
        <p:nvSpPr>
          <p:cNvPr id="531" name="Rectangle 530">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22480" y="0"/>
            <a:ext cx="11707921" cy="82296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523" name="Google Shape;523;p79"/>
          <p:cNvSpPr txBox="1">
            <a:spLocks noGrp="1"/>
          </p:cNvSpPr>
          <p:nvPr>
            <p:ph type="title"/>
          </p:nvPr>
        </p:nvSpPr>
        <p:spPr>
          <a:xfrm>
            <a:off x="10075042" y="1393546"/>
            <a:ext cx="4125773" cy="1349654"/>
          </a:xfrm>
          <a:prstGeom prst="rect">
            <a:avLst/>
          </a:prstGeom>
        </p:spPr>
        <p:txBody>
          <a:bodyPr spcFirstLastPara="1" vert="horz" lIns="109720" tIns="54840" rIns="109720" bIns="54840" rtlCol="0" anchor="b" anchorCtr="0">
            <a:normAutofit/>
          </a:bodyPr>
          <a:lstStyle/>
          <a:p>
            <a:pPr>
              <a:spcBef>
                <a:spcPts val="0"/>
              </a:spcBef>
              <a:buClr>
                <a:schemeClr val="dk1"/>
              </a:buClr>
              <a:buSzPts val="3000"/>
            </a:pPr>
            <a:r>
              <a:rPr lang="en-GB" sz="3360">
                <a:solidFill>
                  <a:schemeClr val="bg1"/>
                </a:solidFill>
              </a:rPr>
              <a:t>Differenze individuali</a:t>
            </a:r>
          </a:p>
        </p:txBody>
      </p:sp>
      <p:sp>
        <p:nvSpPr>
          <p:cNvPr id="533" name="Rectangle 5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424800" y="726948"/>
            <a:ext cx="87782"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35" name="Rectangle 5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43621" y="2932176"/>
            <a:ext cx="3862426" cy="10973"/>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522" name="Google Shape;522;p79"/>
          <p:cNvSpPr txBox="1">
            <a:spLocks noGrp="1"/>
          </p:cNvSpPr>
          <p:nvPr>
            <p:ph idx="1"/>
          </p:nvPr>
        </p:nvSpPr>
        <p:spPr>
          <a:xfrm>
            <a:off x="10075042" y="3261665"/>
            <a:ext cx="4126687" cy="3848710"/>
          </a:xfrm>
          <a:prstGeom prst="rect">
            <a:avLst/>
          </a:prstGeom>
        </p:spPr>
        <p:txBody>
          <a:bodyPr spcFirstLastPara="1" vert="horz" lIns="109720" tIns="54840" rIns="109720" bIns="54840" rtlCol="0" anchor="t" anchorCtr="0">
            <a:normAutofit/>
          </a:bodyPr>
          <a:lstStyle/>
          <a:p>
            <a:pPr marL="731502" indent="-528307">
              <a:spcBef>
                <a:spcPts val="0"/>
              </a:spcBef>
              <a:buSzPts val="1600"/>
            </a:pPr>
            <a:r>
              <a:rPr lang="en-US" sz="1080" dirty="0">
                <a:solidFill>
                  <a:schemeClr val="bg1"/>
                </a:solidFill>
              </a:rPr>
              <a:t>La suscettibilità agli effetti DP non è una caratteristica propria della personalità. </a:t>
            </a:r>
            <a:br>
              <a:rPr lang="en-US" sz="1080" dirty="0">
                <a:solidFill>
                  <a:schemeClr val="bg1"/>
                </a:solidFill>
              </a:rPr>
            </a:br>
            <a:endParaRPr lang="en-US" sz="1080" dirty="0">
              <a:solidFill>
                <a:schemeClr val="bg1"/>
              </a:solidFill>
            </a:endParaRPr>
          </a:p>
          <a:p>
            <a:pPr marL="731502" indent="-528307">
              <a:spcBef>
                <a:spcPts val="0"/>
              </a:spcBef>
              <a:buSzPts val="1600"/>
            </a:pPr>
            <a:r>
              <a:rPr lang="en-US" sz="1080" dirty="0">
                <a:solidFill>
                  <a:schemeClr val="bg1"/>
                </a:solidFill>
              </a:rPr>
              <a:t>Gli effetti psicologici sono molteplici. I DP consistono in serie e combinazioni di un'ampia gamma di meccanismi psicologici.</a:t>
            </a:r>
            <a:br>
              <a:rPr lang="en-US" sz="1080" dirty="0">
                <a:solidFill>
                  <a:schemeClr val="bg1"/>
                </a:solidFill>
              </a:rPr>
            </a:br>
            <a:endParaRPr lang="en-US" sz="1080" dirty="0">
              <a:solidFill>
                <a:schemeClr val="bg1"/>
              </a:solidFill>
            </a:endParaRPr>
          </a:p>
          <a:p>
            <a:pPr marL="731502" indent="-528307">
              <a:spcBef>
                <a:spcPts val="0"/>
              </a:spcBef>
              <a:buSzPts val="1600"/>
            </a:pPr>
            <a:r>
              <a:rPr lang="en-US" sz="1080" dirty="0">
                <a:solidFill>
                  <a:schemeClr val="bg1"/>
                </a:solidFill>
              </a:rPr>
              <a:t>La suscettibilità a particolari meccanismi e manipolazioni può essere parzialmente dipendente dalla personalità (ad esempio, gradevolezza, conformità, alfabetizzazione informatica, narcisismo).</a:t>
            </a:r>
            <a:br>
              <a:rPr lang="en-US" sz="1080" dirty="0">
                <a:solidFill>
                  <a:schemeClr val="bg1"/>
                </a:solidFill>
              </a:rPr>
            </a:br>
            <a:endParaRPr lang="en-US" sz="1080" dirty="0">
              <a:solidFill>
                <a:schemeClr val="bg1"/>
              </a:solidFill>
            </a:endParaRPr>
          </a:p>
          <a:p>
            <a:pPr marL="731502" indent="-528307">
              <a:spcBef>
                <a:spcPts val="0"/>
              </a:spcBef>
              <a:buSzPts val="1600"/>
            </a:pPr>
            <a:r>
              <a:rPr lang="en-US" sz="1080" dirty="0">
                <a:solidFill>
                  <a:schemeClr val="bg1"/>
                </a:solidFill>
              </a:rPr>
              <a:t>A contribuire fortemente agli effetti di DP sono le influenze situazionali e contestuali: la pressione del tempo e lo stress facilitano gli stili cognitivi superficiali e la rilevanza percepita del processo determina quanto lavoro cognitivo sono disposto a investire nella lettura attenta e nella decisione consapevole e riflessiva. Esempio: È più probabile che l'uso del cellulare avvenga sotto pressione, mentre si fa qualcos'altro (camminare, viaggiare, lavorare), quando si hanno meno risorse cognitive a disposizione. Lo schermo più piccolo aumenta lo sforzo cognitivo rendendo più difficile la navigazione.</a:t>
            </a:r>
          </a:p>
          <a:p>
            <a:pPr marL="223514" indent="0">
              <a:spcBef>
                <a:spcPts val="1280"/>
              </a:spcBef>
              <a:buClr>
                <a:schemeClr val="dk1"/>
              </a:buClr>
              <a:buSzPts val="2100"/>
              <a:buNone/>
            </a:pPr>
            <a:endParaRPr lang="en-US" sz="1080" dirty="0">
              <a:solidFill>
                <a:schemeClr val="bg1"/>
              </a:solidFill>
            </a:endParaRPr>
          </a:p>
        </p:txBody>
      </p:sp>
      <p:sp>
        <p:nvSpPr>
          <p:cNvPr id="2" name="Footer Placeholder 4">
            <a:extLst>
              <a:ext uri="{FF2B5EF4-FFF2-40B4-BE49-F238E27FC236}">
                <a16:creationId xmlns:a16="http://schemas.microsoft.com/office/drawing/2014/main" id="{2AB6060D-21C7-1F4D-0C91-B896147DCC28}"/>
              </a:ext>
            </a:extLst>
          </p:cNvPr>
          <p:cNvSpPr txBox="1">
            <a:spLocks/>
          </p:cNvSpPr>
          <p:nvPr/>
        </p:nvSpPr>
        <p:spPr>
          <a:xfrm>
            <a:off x="582931" y="7622707"/>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CSP002: Fattori umani nella sicurezza informatica</a:t>
            </a:r>
            <a:endParaRPr lang="en-US" dirty="0"/>
          </a:p>
        </p:txBody>
      </p:sp>
    </p:spTree>
    <p:extLst>
      <p:ext uri="{BB962C8B-B14F-4D97-AF65-F5344CB8AC3E}">
        <p14:creationId xmlns:p14="http://schemas.microsoft.com/office/powerpoint/2010/main" val="76376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
                                            <p:txEl>
                                              <p:pRg st="0" end="0"/>
                                            </p:txEl>
                                          </p:spTgt>
                                        </p:tgtEl>
                                        <p:attrNameLst>
                                          <p:attrName>style.visibility</p:attrName>
                                        </p:attrNameLst>
                                      </p:cBhvr>
                                      <p:to>
                                        <p:strVal val="visible"/>
                                      </p:to>
                                    </p:set>
                                    <p:animEffect transition="in" filter="fade">
                                      <p:cBhvr>
                                        <p:cTn id="7" dur="500"/>
                                        <p:tgtEl>
                                          <p:spTgt spid="5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
                                            <p:txEl>
                                              <p:pRg st="1" end="1"/>
                                            </p:txEl>
                                          </p:spTgt>
                                        </p:tgtEl>
                                        <p:attrNameLst>
                                          <p:attrName>style.visibility</p:attrName>
                                        </p:attrNameLst>
                                      </p:cBhvr>
                                      <p:to>
                                        <p:strVal val="visible"/>
                                      </p:to>
                                    </p:set>
                                    <p:animEffect transition="in" filter="fade">
                                      <p:cBhvr>
                                        <p:cTn id="12" dur="500"/>
                                        <p:tgtEl>
                                          <p:spTgt spid="5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2">
                                            <p:txEl>
                                              <p:pRg st="2" end="2"/>
                                            </p:txEl>
                                          </p:spTgt>
                                        </p:tgtEl>
                                        <p:attrNameLst>
                                          <p:attrName>style.visibility</p:attrName>
                                        </p:attrNameLst>
                                      </p:cBhvr>
                                      <p:to>
                                        <p:strVal val="visible"/>
                                      </p:to>
                                    </p:set>
                                    <p:animEffect transition="in" filter="fade">
                                      <p:cBhvr>
                                        <p:cTn id="17" dur="500"/>
                                        <p:tgtEl>
                                          <p:spTgt spid="5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2">
                                            <p:txEl>
                                              <p:pRg st="3" end="3"/>
                                            </p:txEl>
                                          </p:spTgt>
                                        </p:tgtEl>
                                        <p:attrNameLst>
                                          <p:attrName>style.visibility</p:attrName>
                                        </p:attrNameLst>
                                      </p:cBhvr>
                                      <p:to>
                                        <p:strVal val="visible"/>
                                      </p:to>
                                    </p:set>
                                    <p:animEffect transition="in" filter="fade">
                                      <p:cBhvr>
                                        <p:cTn id="22" dur="500"/>
                                        <p:tgtEl>
                                          <p:spTgt spid="5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build="p"/>
    </p:bldLst>
  </p:timing>
</p:sld>
</file>

<file path=ppt/slides/slide67.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424800" y="1973080"/>
            <a:ext cx="6472320" cy="2371680"/>
          </a:xfrm>
        </p:spPr>
        <p:txBody>
          <a:bodyPr spcFirstLastPara="1" vert="horz" wrap="square" lIns="146280" tIns="146280" rIns="146280" bIns="146280" rtlCol="0" anchor="b" anchorCtr="0">
            <a:normAutofit/>
          </a:bodyPr>
          <a:lstStyle/>
          <a:p>
            <a:r>
              <a:rPr lang="no" dirty="0"/>
              <a:t>Modelli scuri</a:t>
            </a:r>
            <a:endParaRPr lang="nb-NO" dirty="0"/>
          </a:p>
        </p:txBody>
      </p:sp>
      <p:sp>
        <p:nvSpPr>
          <p:cNvPr id="92" name="Subtitle 2">
            <a:extLst>
              <a:ext uri="{FF2B5EF4-FFF2-40B4-BE49-F238E27FC236}">
                <a16:creationId xmlns:a16="http://schemas.microsoft.com/office/drawing/2014/main" id="{197DFAB1-8FCA-480F-AAD3-7DED95F1EBF0}"/>
              </a:ext>
            </a:extLst>
          </p:cNvPr>
          <p:cNvSpPr>
            <a:spLocks noGrp="1"/>
          </p:cNvSpPr>
          <p:nvPr>
            <p:ph type="subTitle" idx="1"/>
          </p:nvPr>
        </p:nvSpPr>
        <p:spPr>
          <a:xfrm>
            <a:off x="424800" y="4484920"/>
            <a:ext cx="6472320" cy="1976160"/>
          </a:xfrm>
        </p:spPr>
        <p:txBody>
          <a:bodyPr/>
          <a:lstStyle/>
          <a:p>
            <a:endParaRPr lang="en-US"/>
          </a:p>
        </p:txBody>
      </p:sp>
      <p:sp>
        <p:nvSpPr>
          <p:cNvPr id="87" name="Google Shape;87;p17"/>
          <p:cNvSpPr txBox="1">
            <a:spLocks noGrp="1"/>
          </p:cNvSpPr>
          <p:nvPr>
            <p:ph type="body" idx="2"/>
          </p:nvPr>
        </p:nvSpPr>
        <p:spPr>
          <a:xfrm>
            <a:off x="7903200" y="1158520"/>
            <a:ext cx="6139200" cy="5912160"/>
          </a:xfrm>
        </p:spPr>
        <p:txBody>
          <a:bodyPr spcFirstLastPara="1" vert="horz" wrap="square" lIns="146280" tIns="146280" rIns="146280" bIns="146280" rtlCol="0" anchor="ctr" anchorCtr="0">
            <a:normAutofit/>
          </a:bodyPr>
          <a:lstStyle/>
          <a:p>
            <a:pPr marL="0" indent="0">
              <a:lnSpc>
                <a:spcPct val="105000"/>
              </a:lnSpc>
              <a:buClr>
                <a:schemeClr val="dk1"/>
              </a:buClr>
              <a:buSzPts val="1100"/>
              <a:buNone/>
            </a:pPr>
            <a:r>
              <a:rPr lang="en-US" sz="2400" i="1" dirty="0"/>
              <a:t>"</a:t>
            </a:r>
            <a:r>
              <a:rPr lang="en-US" sz="2400" b="1" dirty="0"/>
              <a:t>I trucchi sporchi che i designer usano per far fare le cose alle persone".</a:t>
            </a:r>
          </a:p>
          <a:p>
            <a:pPr marL="0" indent="0">
              <a:lnSpc>
                <a:spcPct val="105000"/>
              </a:lnSpc>
              <a:buClr>
                <a:schemeClr val="dk1"/>
              </a:buClr>
              <a:buSzPts val="1100"/>
              <a:buNone/>
            </a:pPr>
            <a:r>
              <a:rPr lang="en-US" sz="2400" i="1" dirty="0"/>
              <a:t>Harry </a:t>
            </a:r>
            <a:r>
              <a:rPr lang="en-US" sz="2400" i="1" dirty="0" err="1"/>
              <a:t>Brignull </a:t>
            </a:r>
            <a:r>
              <a:rPr lang="en-US" sz="2400" i="1" dirty="0"/>
              <a:t>(2010)</a:t>
            </a:r>
          </a:p>
          <a:p>
            <a:pPr marL="0" indent="0">
              <a:lnSpc>
                <a:spcPct val="105000"/>
              </a:lnSpc>
              <a:spcBef>
                <a:spcPts val="1280"/>
              </a:spcBef>
              <a:buClr>
                <a:schemeClr val="dk1"/>
              </a:buClr>
              <a:buSzPts val="1100"/>
              <a:buNone/>
            </a:pPr>
            <a:r>
              <a:rPr lang="en-US" sz="2400" b="1" dirty="0"/>
              <a:t>"Scelte di design dell'interfaccia che avvantaggiano un servizio online costringendo, indirizzando o ingannando gli utenti a prendere decisioni che, se pienamente informati e in grado di selezionare alternative, non avrebbero preso".</a:t>
            </a:r>
          </a:p>
          <a:p>
            <a:pPr marL="0" indent="0">
              <a:lnSpc>
                <a:spcPct val="105000"/>
              </a:lnSpc>
              <a:spcBef>
                <a:spcPts val="1280"/>
              </a:spcBef>
              <a:buClr>
                <a:schemeClr val="dk1"/>
              </a:buClr>
              <a:buSzPts val="1100"/>
              <a:buNone/>
            </a:pPr>
            <a:r>
              <a:rPr lang="en-US" sz="2400" i="1" dirty="0"/>
              <a:t>Mathur et al. (2019)</a:t>
            </a:r>
          </a:p>
          <a:p>
            <a:pPr marL="0" indent="0">
              <a:lnSpc>
                <a:spcPct val="105000"/>
              </a:lnSpc>
              <a:spcBef>
                <a:spcPts val="1280"/>
              </a:spcBef>
              <a:buClr>
                <a:schemeClr val="dk1"/>
              </a:buClr>
              <a:buSzPts val="1100"/>
              <a:buNone/>
            </a:pPr>
            <a:r>
              <a:rPr lang="en-US" sz="2400" b="1" dirty="0"/>
              <a:t>"Usabilità armata"</a:t>
            </a:r>
          </a:p>
          <a:p>
            <a:pPr marL="0" indent="0">
              <a:lnSpc>
                <a:spcPct val="105000"/>
              </a:lnSpc>
              <a:spcAft>
                <a:spcPts val="1920"/>
              </a:spcAft>
              <a:buNone/>
            </a:pPr>
            <a:endParaRPr lang="en-US" sz="2400" dirty="0"/>
          </a:p>
        </p:txBody>
      </p:sp>
    </p:spTree>
    <p:extLst>
      <p:ext uri="{BB962C8B-B14F-4D97-AF65-F5344CB8AC3E}">
        <p14:creationId xmlns:p14="http://schemas.microsoft.com/office/powerpoint/2010/main" val="276962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uiExpand="1" build="p"/>
    </p:bldLst>
  </p:timing>
</p:sld>
</file>

<file path=ppt/slides/slide68.xml><?xml version="1.0" encoding="utf-8"?>
<p:sld xmlns:a16="http://schemas.microsoft.com/office/drawing/2014/main" xmlns:a14="http://schemas.microsoft.com/office/drawing/2010/main" xmlns:adec="http://schemas.microsoft.com/office/drawing/2017/decorative" xmlns:p16="http://schemas.microsoft.com/office/powerpoint/2015/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1052032" y="889670"/>
            <a:ext cx="5226318" cy="1939444"/>
          </a:xfrm>
          <a:prstGeom prst="rect">
            <a:avLst/>
          </a:prstGeom>
        </p:spPr>
        <p:txBody>
          <a:bodyPr spcFirstLastPara="1" vert="horz" wrap="square" lIns="109728" tIns="54864" rIns="109728" bIns="54864" rtlCol="0" anchor="b" anchorCtr="0">
            <a:normAutofit/>
          </a:bodyPr>
          <a:lstStyle/>
          <a:p>
            <a:pPr>
              <a:spcBef>
                <a:spcPct val="0"/>
              </a:spcBef>
            </a:pPr>
            <a:r>
              <a:rPr lang="en-US" sz="3840"/>
              <a:t>La relazione tra Dark Patterns e Cybercrime</a:t>
            </a:r>
          </a:p>
        </p:txBody>
      </p:sp>
      <p:sp>
        <p:nvSpPr>
          <p:cNvPr id="139" name="Google Shape;139;p24"/>
          <p:cNvSpPr txBox="1">
            <a:spLocks noGrp="1"/>
          </p:cNvSpPr>
          <p:nvPr>
            <p:ph type="body" idx="1"/>
          </p:nvPr>
        </p:nvSpPr>
        <p:spPr>
          <a:xfrm>
            <a:off x="1052031" y="3040171"/>
            <a:ext cx="5226318" cy="4137398"/>
          </a:xfrm>
          <a:prstGeom prst="rect">
            <a:avLst/>
          </a:prstGeom>
        </p:spPr>
        <p:txBody>
          <a:bodyPr spcFirstLastPara="1" vert="horz" wrap="square" lIns="109728" tIns="54864" rIns="109728" bIns="54864" rtlCol="0" anchor="t" anchorCtr="0">
            <a:normAutofit/>
          </a:bodyPr>
          <a:lstStyle/>
          <a:p>
            <a:pPr indent="-274320">
              <a:buFont typeface="Arial" panose="020B0604020202020204" pitchFamily="34" charset="0"/>
              <a:buChar char="•"/>
            </a:pPr>
            <a:r>
              <a:rPr lang="en-US" sz="2040"/>
              <a:t>I Dark Patterns innescano processi psicologici che ci rendono vulnerabili a intenzioni malevole (exploit cognitivi).</a:t>
            </a:r>
          </a:p>
          <a:p>
            <a:pPr indent="-274320">
              <a:buFont typeface="Arial" panose="020B0604020202020204" pitchFamily="34" charset="0"/>
              <a:buChar char="•"/>
            </a:pPr>
            <a:r>
              <a:rPr lang="en-US" sz="2040">
                <a:highlight>
                  <a:schemeClr val="accent4"/>
                </a:highlight>
              </a:rPr>
              <a:t>Questa logica è ben nota dalle tecniche illegali di ingegneria sociale, come le e-mail di phishing.</a:t>
            </a:r>
          </a:p>
          <a:p>
            <a:pPr indent="-274320">
              <a:buFont typeface="Arial" panose="020B0604020202020204" pitchFamily="34" charset="0"/>
              <a:buChar char="•"/>
            </a:pPr>
            <a:r>
              <a:rPr lang="en-US" sz="2040">
                <a:highlight>
                  <a:schemeClr val="accent4"/>
                </a:highlight>
              </a:rPr>
              <a:t>Le e-mail di phishing applicano gli stessi principi di persuasione</a:t>
            </a:r>
          </a:p>
          <a:p>
            <a:pPr indent="-274320">
              <a:buFont typeface="Arial" panose="020B0604020202020204" pitchFamily="34" charset="0"/>
              <a:buChar char="•"/>
            </a:pPr>
            <a:r>
              <a:rPr lang="en-US" sz="2040"/>
              <a:t>La questione di quando le DP siano legali o meno e in quale misura siano praticate è solo una questione di cultura, di quadri giuridici e di applicazione della legge.</a:t>
            </a:r>
          </a:p>
          <a:p>
            <a:pPr marL="0" indent="-274320">
              <a:spcBef>
                <a:spcPts val="1920"/>
              </a:spcBef>
              <a:buFont typeface="Arial" panose="020B0604020202020204" pitchFamily="34" charset="0"/>
              <a:buChar char="•"/>
            </a:pPr>
            <a:endParaRPr lang="en-US" sz="2040"/>
          </a:p>
          <a:p>
            <a:pPr marL="0" indent="-274320">
              <a:spcBef>
                <a:spcPts val="1920"/>
              </a:spcBef>
              <a:spcAft>
                <a:spcPts val="1920"/>
              </a:spcAft>
              <a:buFont typeface="Arial" panose="020B0604020202020204" pitchFamily="34" charset="0"/>
              <a:buChar char="•"/>
            </a:pPr>
            <a:endParaRPr lang="en-US" sz="2040"/>
          </a:p>
        </p:txBody>
      </p:sp>
      <p:pic>
        <p:nvPicPr>
          <p:cNvPr id="141" name="Picture 140" descr="Geometric shapes on a wooden background">
            <a:extLst>
              <a:ext uri="{FF2B5EF4-FFF2-40B4-BE49-F238E27FC236}">
                <a16:creationId xmlns:a16="http://schemas.microsoft.com/office/drawing/2014/main" id="{858265E2-2F8A-2B58-4B18-9C187098FB60}"/>
              </a:ext>
            </a:extLst>
          </p:cNvPr>
          <p:cNvPicPr>
            <a:picLocks noChangeAspect="1"/>
          </p:cNvPicPr>
          <p:nvPr/>
        </p:nvPicPr>
        <p:blipFill rotWithShape="1">
          <a:blip r:embed="R78900c92e77942c6" cstate="screen">
            <a:extLst>
              <a:ext uri="{28A0092B-C50C-407E-A947-70E740481C1C}">
                <a14:useLocalDpi xmlns:a14="http://schemas.microsoft.com/office/drawing/2010/main"/>
              </a:ext>
            </a:extLst>
          </a:blip>
          <a:srcRect b="-1"/>
          <a:stretch/>
        </p:blipFill>
        <p:spPr>
          <a:xfrm>
            <a:off x="7315201" y="12"/>
            <a:ext cx="7315199" cy="8229588"/>
          </a:xfrm>
          <a:prstGeom prst="rect">
            <a:avLst/>
          </a:prstGeom>
        </p:spPr>
      </p:pic>
      <p:sp>
        <p:nvSpPr>
          <p:cNvPr id="145" name="Rectangle 144">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43309" y="3634647"/>
            <a:ext cx="1871357" cy="7327576"/>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7" name="Rectangle 146">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8530" y="-4512"/>
            <a:ext cx="2611868" cy="82295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315200" y="6602763"/>
            <a:ext cx="7327577" cy="1631347"/>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097280"/>
            <a:endParaRPr lang="en-US" sz="2160">
              <a:solidFill>
                <a:prstClr val="white"/>
              </a:solidFill>
              <a:latin typeface="Calibri" panose="020F0502020204030204"/>
            </a:endParaRPr>
          </a:p>
        </p:txBody>
      </p:sp>
      <p:sp>
        <p:nvSpPr>
          <p:cNvPr id="151" name="Rectangle 15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832270" y="3527553"/>
            <a:ext cx="3795490" cy="4697534"/>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097280"/>
            <a:endParaRPr lang="en-US" sz="2160">
              <a:solidFill>
                <a:prstClr val="white"/>
              </a:solidFill>
              <a:latin typeface="Calibri" panose="020F0502020204030204"/>
            </a:endParaRPr>
          </a:p>
        </p:txBody>
      </p:sp>
    </p:spTree>
    <p:extLst>
      <p:ext uri="{BB962C8B-B14F-4D97-AF65-F5344CB8AC3E}">
        <p14:creationId xmlns:p14="http://schemas.microsoft.com/office/powerpoint/2010/main" val="1723046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3"/>
          <p:cNvPicPr preferRelativeResize="0"/>
          <p:nvPr/>
        </p:nvPicPr>
        <p:blipFill rotWithShape="1">
          <a:blip r:embed="Rddf43475c51743bc" cstate="screen">
            <a:alphaModFix/>
            <a:extLst>
              <a:ext uri="{28A0092B-C50C-407E-A947-70E740481C1C}">
                <a14:useLocalDpi xmlns:a14="http://schemas.microsoft.com/office/drawing/2010/main"/>
              </a:ext>
            </a:extLst>
          </a:blip>
          <a:srcRect/>
          <a:stretch/>
        </p:blipFill>
        <p:spPr>
          <a:xfrm>
            <a:off x="817960" y="2269206"/>
            <a:ext cx="7019754" cy="5960395"/>
          </a:xfrm>
          <a:prstGeom prst="rect">
            <a:avLst/>
          </a:prstGeom>
          <a:noFill/>
          <a:ln>
            <a:noFill/>
          </a:ln>
        </p:spPr>
      </p:pic>
      <p:sp>
        <p:nvSpPr>
          <p:cNvPr id="325" name="Google Shape;325;p53"/>
          <p:cNvSpPr txBox="1"/>
          <p:nvPr/>
        </p:nvSpPr>
        <p:spPr>
          <a:xfrm>
            <a:off x="8688541" y="409032"/>
            <a:ext cx="1675200" cy="553920"/>
          </a:xfrm>
          <a:prstGeom prst="rect">
            <a:avLst/>
          </a:prstGeom>
          <a:noFill/>
          <a:ln>
            <a:noFill/>
          </a:ln>
        </p:spPr>
        <p:txBody>
          <a:bodyPr spcFirstLastPara="1" wrap="square" lIns="109720" tIns="54840" rIns="109720" bIns="54840" anchor="t" anchorCtr="0">
            <a:noAutofit/>
          </a:bodyPr>
          <a:lstStyle/>
          <a:p>
            <a:pPr defTabSz="1097280"/>
            <a:r>
              <a:rPr lang="en-GB" sz="2880" b="1">
                <a:solidFill>
                  <a:prstClr val="black"/>
                </a:solidFill>
                <a:latin typeface="Calibri"/>
                <a:ea typeface="Calibri"/>
                <a:cs typeface="Calibri"/>
                <a:sym typeface="Calibri"/>
              </a:rPr>
              <a:t>Facebook</a:t>
            </a:r>
            <a:endParaRPr sz="2880" b="1">
              <a:solidFill>
                <a:prstClr val="black"/>
              </a:solidFill>
              <a:latin typeface="Calibri"/>
              <a:ea typeface="Calibri"/>
              <a:cs typeface="Calibri"/>
              <a:sym typeface="Calibri"/>
            </a:endParaRPr>
          </a:p>
        </p:txBody>
      </p:sp>
      <p:sp>
        <p:nvSpPr>
          <p:cNvPr id="2" name="Title 1">
            <a:extLst>
              <a:ext uri="{FF2B5EF4-FFF2-40B4-BE49-F238E27FC236}">
                <a16:creationId xmlns:a16="http://schemas.microsoft.com/office/drawing/2014/main" id="{7E46FCEB-C238-4D40-A242-E76C9339AD90}"/>
              </a:ext>
            </a:extLst>
          </p:cNvPr>
          <p:cNvSpPr>
            <a:spLocks noGrp="1"/>
          </p:cNvSpPr>
          <p:nvPr>
            <p:ph type="title"/>
          </p:nvPr>
        </p:nvSpPr>
        <p:spPr>
          <a:xfrm>
            <a:off x="694029" y="444098"/>
            <a:ext cx="7994514" cy="1590676"/>
          </a:xfrm>
        </p:spPr>
        <p:txBody>
          <a:bodyPr/>
          <a:lstStyle/>
          <a:p>
            <a:r>
              <a:rPr lang="nb-NO" dirty="0"/>
              <a:t>Il "Motel degli scarafaggi"</a:t>
            </a:r>
          </a:p>
        </p:txBody>
      </p:sp>
      <p:pic>
        <p:nvPicPr>
          <p:cNvPr id="326" name="Google Shape;326;p53"/>
          <p:cNvPicPr preferRelativeResize="0">
            <a:picLocks noGrp="1"/>
          </p:cNvPicPr>
          <p:nvPr>
            <p:ph type="body" idx="4294967295"/>
          </p:nvPr>
        </p:nvPicPr>
        <p:blipFill rotWithShape="1">
          <a:blip r:embed="R6fa6aa114c334013">
            <a:alphaModFix/>
          </a:blip>
          <a:srcRect/>
          <a:stretch/>
        </p:blipFill>
        <p:spPr>
          <a:xfrm>
            <a:off x="8638541" y="1341122"/>
            <a:ext cx="5991859" cy="5755640"/>
          </a:xfrm>
          <a:prstGeom prst="rect">
            <a:avLst/>
          </a:prstGeom>
          <a:noFill/>
          <a:ln>
            <a:noFill/>
          </a:ln>
        </p:spPr>
      </p:pic>
      <p:sp>
        <p:nvSpPr>
          <p:cNvPr id="327" name="Google Shape;327;p53"/>
          <p:cNvSpPr txBox="1"/>
          <p:nvPr/>
        </p:nvSpPr>
        <p:spPr>
          <a:xfrm>
            <a:off x="8301080" y="7597640"/>
            <a:ext cx="5993760" cy="443040"/>
          </a:xfrm>
          <a:prstGeom prst="rect">
            <a:avLst/>
          </a:prstGeom>
          <a:noFill/>
          <a:ln>
            <a:noFill/>
          </a:ln>
        </p:spPr>
        <p:txBody>
          <a:bodyPr spcFirstLastPara="1" wrap="square" lIns="109720" tIns="54840" rIns="109720" bIns="54840" anchor="t" anchorCtr="0">
            <a:noAutofit/>
          </a:bodyPr>
          <a:lstStyle/>
          <a:p>
            <a:pPr defTabSz="1097280"/>
            <a:r>
              <a:rPr lang="en-GB" sz="2240">
                <a:solidFill>
                  <a:prstClr val="black"/>
                </a:solidFill>
                <a:latin typeface="Calibri"/>
                <a:ea typeface="Calibri"/>
                <a:cs typeface="Calibri"/>
                <a:sym typeface="Calibri"/>
              </a:rPr>
              <a:t>(Agenzia norvegese per la protezione dei consumatori, 2019)</a:t>
            </a:r>
            <a:endParaRPr sz="2240">
              <a:solidFill>
                <a:prstClr val="black"/>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D9456-48C1-AAC7-295E-6B92B95AA6BB}"/>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B4229BD0-2C0C-DCDF-2CBA-CBB5564627A7}"/>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E12CC3D0-0C4A-E8C0-561A-BA8051080BF1}"/>
              </a:ext>
            </a:extLst>
          </p:cNvPr>
          <p:cNvPicPr>
            <a:picLocks noChangeAspect="1"/>
          </p:cNvPicPr>
          <p:nvPr/>
        </p:nvPicPr>
        <p:blipFill>
          <a:blip r:embed="R6a5d961b8c094d06">
            <a:extLst>
              <a:ext uri="{28A0092B-C50C-407E-A947-70E740481C1C}">
                <a14:useLocalDpi xmlns:a14="http://schemas.microsoft.com/office/drawing/2010/main" val="0"/>
              </a:ext>
            </a:extLst>
          </a:blip>
          <a:stretch>
            <a:fillRect/>
          </a:stretch>
        </p:blipFill>
        <p:spPr>
          <a:xfrm>
            <a:off x="-120251" y="-209590"/>
            <a:ext cx="14630400" cy="4648241"/>
          </a:xfrm>
          <a:prstGeom prst="rect">
            <a:avLst/>
          </a:prstGeom>
        </p:spPr>
      </p:pic>
      <p:pic>
        <p:nvPicPr>
          <p:cNvPr id="7" name="Picture 6">
            <a:extLst>
              <a:ext uri="{FF2B5EF4-FFF2-40B4-BE49-F238E27FC236}">
                <a16:creationId xmlns:a16="http://schemas.microsoft.com/office/drawing/2014/main" id="{D8EC7EA8-B336-9FCC-DC2B-0D55042CFAE1}"/>
              </a:ext>
            </a:extLst>
          </p:cNvPr>
          <p:cNvPicPr>
            <a:picLocks noChangeAspect="1"/>
          </p:cNvPicPr>
          <p:nvPr/>
        </p:nvPicPr>
        <p:blipFill>
          <a:blip r:embed="R7d529c4919ae46d9">
            <a:extLst>
              <a:ext uri="{28A0092B-C50C-407E-A947-70E740481C1C}">
                <a14:useLocalDpi xmlns:a14="http://schemas.microsoft.com/office/drawing/2010/main" val="0"/>
              </a:ext>
            </a:extLst>
          </a:blip>
          <a:stretch>
            <a:fillRect/>
          </a:stretch>
        </p:blipFill>
        <p:spPr>
          <a:xfrm>
            <a:off x="0" y="2484129"/>
            <a:ext cx="14630400" cy="3261342"/>
          </a:xfrm>
          <a:prstGeom prst="rect">
            <a:avLst/>
          </a:prstGeom>
        </p:spPr>
      </p:pic>
      <p:pic>
        <p:nvPicPr>
          <p:cNvPr id="9" name="Picture 8">
            <a:extLst>
              <a:ext uri="{FF2B5EF4-FFF2-40B4-BE49-F238E27FC236}">
                <a16:creationId xmlns:a16="http://schemas.microsoft.com/office/drawing/2014/main" id="{C6084A6F-5B05-305A-F85F-B2581B6FCC96}"/>
              </a:ext>
            </a:extLst>
          </p:cNvPr>
          <p:cNvPicPr>
            <a:picLocks noChangeAspect="1"/>
          </p:cNvPicPr>
          <p:nvPr/>
        </p:nvPicPr>
        <p:blipFill>
          <a:blip r:embed="Rf31a0c51f44c4bc0">
            <a:extLst>
              <a:ext uri="{28A0092B-C50C-407E-A947-70E740481C1C}">
                <a14:useLocalDpi xmlns:a14="http://schemas.microsoft.com/office/drawing/2010/main" val="0"/>
              </a:ext>
            </a:extLst>
          </a:blip>
          <a:stretch>
            <a:fillRect/>
          </a:stretch>
        </p:blipFill>
        <p:spPr>
          <a:xfrm>
            <a:off x="0" y="3133741"/>
            <a:ext cx="14630400" cy="1962118"/>
          </a:xfrm>
          <a:prstGeom prst="rect">
            <a:avLst/>
          </a:prstGeom>
        </p:spPr>
      </p:pic>
      <p:pic>
        <p:nvPicPr>
          <p:cNvPr id="11" name="Picture 10">
            <a:extLst>
              <a:ext uri="{FF2B5EF4-FFF2-40B4-BE49-F238E27FC236}">
                <a16:creationId xmlns:a16="http://schemas.microsoft.com/office/drawing/2014/main" id="{D3038DEB-3C8E-CA87-E9F2-76D2F1FDBA95}"/>
              </a:ext>
            </a:extLst>
          </p:cNvPr>
          <p:cNvPicPr>
            <a:picLocks noChangeAspect="1"/>
          </p:cNvPicPr>
          <p:nvPr/>
        </p:nvPicPr>
        <p:blipFill>
          <a:blip r:embed="R417d6824947a48da">
            <a:extLst>
              <a:ext uri="{28A0092B-C50C-407E-A947-70E740481C1C}">
                <a14:useLocalDpi xmlns:a14="http://schemas.microsoft.com/office/drawing/2010/main" val="0"/>
              </a:ext>
            </a:extLst>
          </a:blip>
          <a:stretch>
            <a:fillRect/>
          </a:stretch>
        </p:blipFill>
        <p:spPr>
          <a:xfrm>
            <a:off x="0" y="2793318"/>
            <a:ext cx="14630400" cy="2642964"/>
          </a:xfrm>
          <a:prstGeom prst="rect">
            <a:avLst/>
          </a:prstGeom>
        </p:spPr>
      </p:pic>
      <p:sp>
        <p:nvSpPr>
          <p:cNvPr id="12" name="Oval 11">
            <a:extLst>
              <a:ext uri="{FF2B5EF4-FFF2-40B4-BE49-F238E27FC236}">
                <a16:creationId xmlns:a16="http://schemas.microsoft.com/office/drawing/2014/main" id="{0C85E743-6F66-4F03-8F28-22F6D3E002BE}"/>
              </a:ext>
            </a:extLst>
          </p:cNvPr>
          <p:cNvSpPr/>
          <p:nvPr/>
        </p:nvSpPr>
        <p:spPr>
          <a:xfrm>
            <a:off x="1999155" y="3893089"/>
            <a:ext cx="2855934" cy="1075159"/>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pic>
        <p:nvPicPr>
          <p:cNvPr id="14" name="Picture 13">
            <a:extLst>
              <a:ext uri="{FF2B5EF4-FFF2-40B4-BE49-F238E27FC236}">
                <a16:creationId xmlns:a16="http://schemas.microsoft.com/office/drawing/2014/main" id="{584E99CF-D39A-0B17-4E2F-6DE247C05A39}"/>
              </a:ext>
            </a:extLst>
          </p:cNvPr>
          <p:cNvPicPr>
            <a:picLocks noChangeAspect="1"/>
          </p:cNvPicPr>
          <p:nvPr/>
        </p:nvPicPr>
        <p:blipFill>
          <a:blip r:embed="Re59cf8571f254de8">
            <a:extLst>
              <a:ext uri="{28A0092B-C50C-407E-A947-70E740481C1C}">
                <a14:useLocalDpi xmlns:a14="http://schemas.microsoft.com/office/drawing/2010/main" val="0"/>
              </a:ext>
            </a:extLst>
          </a:blip>
          <a:stretch>
            <a:fillRect/>
          </a:stretch>
        </p:blipFill>
        <p:spPr>
          <a:xfrm>
            <a:off x="155950" y="1403270"/>
            <a:ext cx="14630400" cy="5519501"/>
          </a:xfrm>
          <a:prstGeom prst="rect">
            <a:avLst/>
          </a:prstGeom>
        </p:spPr>
      </p:pic>
      <p:sp>
        <p:nvSpPr>
          <p:cNvPr id="15" name="Oval 14">
            <a:extLst>
              <a:ext uri="{FF2B5EF4-FFF2-40B4-BE49-F238E27FC236}">
                <a16:creationId xmlns:a16="http://schemas.microsoft.com/office/drawing/2014/main" id="{01AD88B1-91C0-B46C-72D8-A27A878FBA9F}"/>
              </a:ext>
            </a:extLst>
          </p:cNvPr>
          <p:cNvSpPr/>
          <p:nvPr/>
        </p:nvSpPr>
        <p:spPr>
          <a:xfrm>
            <a:off x="0" y="4760987"/>
            <a:ext cx="649349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sp>
        <p:nvSpPr>
          <p:cNvPr id="16" name="Oval 15">
            <a:extLst>
              <a:ext uri="{FF2B5EF4-FFF2-40B4-BE49-F238E27FC236}">
                <a16:creationId xmlns:a16="http://schemas.microsoft.com/office/drawing/2014/main" id="{E9FF488A-375E-AF6F-269B-319E875597C0}"/>
              </a:ext>
            </a:extLst>
          </p:cNvPr>
          <p:cNvSpPr/>
          <p:nvPr/>
        </p:nvSpPr>
        <p:spPr>
          <a:xfrm>
            <a:off x="0" y="2683288"/>
            <a:ext cx="10762363"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sp>
        <p:nvSpPr>
          <p:cNvPr id="17" name="Oval 16">
            <a:extLst>
              <a:ext uri="{FF2B5EF4-FFF2-40B4-BE49-F238E27FC236}">
                <a16:creationId xmlns:a16="http://schemas.microsoft.com/office/drawing/2014/main" id="{86EA8407-548B-AF5E-CC5D-23E0CFF996D2}"/>
              </a:ext>
            </a:extLst>
          </p:cNvPr>
          <p:cNvSpPr/>
          <p:nvPr/>
        </p:nvSpPr>
        <p:spPr>
          <a:xfrm>
            <a:off x="-343214" y="6019585"/>
            <a:ext cx="15569852" cy="8067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pic>
        <p:nvPicPr>
          <p:cNvPr id="19" name="Picture 18">
            <a:extLst>
              <a:ext uri="{FF2B5EF4-FFF2-40B4-BE49-F238E27FC236}">
                <a16:creationId xmlns:a16="http://schemas.microsoft.com/office/drawing/2014/main" id="{2A93C4C3-256A-F1B0-7571-A1AB2D56F947}"/>
              </a:ext>
            </a:extLst>
          </p:cNvPr>
          <p:cNvPicPr>
            <a:picLocks noChangeAspect="1"/>
          </p:cNvPicPr>
          <p:nvPr/>
        </p:nvPicPr>
        <p:blipFill>
          <a:blip r:embed="Rc17a1e1f86d544bc">
            <a:extLst>
              <a:ext uri="{28A0092B-C50C-407E-A947-70E740481C1C}">
                <a14:useLocalDpi xmlns:a14="http://schemas.microsoft.com/office/drawing/2010/main" val="0"/>
              </a:ext>
            </a:extLst>
          </a:blip>
          <a:stretch>
            <a:fillRect/>
          </a:stretch>
        </p:blipFill>
        <p:spPr>
          <a:xfrm>
            <a:off x="0" y="2976792"/>
            <a:ext cx="14630400" cy="2276017"/>
          </a:xfrm>
          <a:prstGeom prst="rect">
            <a:avLst/>
          </a:prstGeom>
        </p:spPr>
      </p:pic>
      <p:sp>
        <p:nvSpPr>
          <p:cNvPr id="4" name="Footer Placeholder 4">
            <a:extLst>
              <a:ext uri="{FF2B5EF4-FFF2-40B4-BE49-F238E27FC236}">
                <a16:creationId xmlns:a16="http://schemas.microsoft.com/office/drawing/2014/main" id="{62A68EED-9773-AAC6-B9A0-F15F4E7FC2EF}"/>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198932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70.xml><?xml version="1.0" encoding="utf-8"?>
<p:sld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no"/>
              <a:t>Modello scuro - Meccanismo</a:t>
            </a:r>
            <a:endParaRPr/>
          </a:p>
        </p:txBody>
      </p:sp>
      <p:sp>
        <p:nvSpPr>
          <p:cNvPr id="107" name="Google Shape;107;p20"/>
          <p:cNvSpPr txBox="1">
            <a:spLocks noGrp="1"/>
          </p:cNvSpPr>
          <p:nvPr>
            <p:ph type="body" idx="1"/>
          </p:nvPr>
        </p:nvSpPr>
        <p:spPr>
          <a:xfrm>
            <a:off x="498719" y="4114800"/>
            <a:ext cx="6399840" cy="3195360"/>
          </a:xfrm>
          <a:prstGeom prst="rect">
            <a:avLst/>
          </a:prstGeom>
        </p:spPr>
        <p:txBody>
          <a:bodyPr spcFirstLastPara="1" vert="horz" wrap="square" lIns="146280" tIns="146280" rIns="146280" bIns="146280" rtlCol="0" anchor="t" anchorCtr="0">
            <a:normAutofit/>
          </a:bodyPr>
          <a:lstStyle/>
          <a:p>
            <a:pPr marL="0" indent="0">
              <a:spcBef>
                <a:spcPts val="1600"/>
              </a:spcBef>
              <a:buClr>
                <a:schemeClr val="dk1"/>
              </a:buClr>
              <a:buSzPct val="91666"/>
              <a:buNone/>
            </a:pPr>
            <a:r>
              <a:rPr lang="no" sz="1920" dirty="0">
                <a:solidFill>
                  <a:schemeClr val="dk1"/>
                </a:solidFill>
              </a:rPr>
              <a:t>Usabilità = facilità e piacevolezza d'uso.</a:t>
            </a:r>
            <a:endParaRPr sz="1920" dirty="0">
              <a:solidFill>
                <a:schemeClr val="dk1"/>
              </a:solidFill>
            </a:endParaRPr>
          </a:p>
          <a:p>
            <a:pPr indent="-478524">
              <a:spcBef>
                <a:spcPts val="1600"/>
              </a:spcBef>
              <a:buClr>
                <a:schemeClr val="dk1"/>
              </a:buClr>
              <a:buSzPct val="100000"/>
              <a:buAutoNum type="arabicPeriod"/>
            </a:pPr>
            <a:r>
              <a:rPr lang="no" sz="1920" dirty="0">
                <a:solidFill>
                  <a:schemeClr val="dk1"/>
                </a:solidFill>
              </a:rPr>
              <a:t>Imparabilità (quanto velocemente posso imparare?)</a:t>
            </a:r>
            <a:endParaRPr sz="1920" dirty="0">
              <a:solidFill>
                <a:schemeClr val="dk1"/>
              </a:solidFill>
            </a:endParaRPr>
          </a:p>
          <a:p>
            <a:pPr indent="-478524">
              <a:buClr>
                <a:schemeClr val="dk1"/>
              </a:buClr>
              <a:buSzPct val="100000"/>
              <a:buAutoNum type="arabicPeriod"/>
            </a:pPr>
            <a:r>
              <a:rPr lang="no" sz="1920" dirty="0">
                <a:solidFill>
                  <a:schemeClr val="dk1"/>
                </a:solidFill>
              </a:rPr>
              <a:t>Efficienza (in quanto tempo raggiungerò il mio obiettivo?)</a:t>
            </a:r>
            <a:endParaRPr sz="1920" dirty="0">
              <a:solidFill>
                <a:schemeClr val="dk1"/>
              </a:solidFill>
            </a:endParaRPr>
          </a:p>
          <a:p>
            <a:pPr indent="-478524">
              <a:buClr>
                <a:schemeClr val="dk1"/>
              </a:buClr>
              <a:buSzPct val="100000"/>
              <a:buAutoNum type="arabicPeriod"/>
            </a:pPr>
            <a:r>
              <a:rPr lang="no" sz="1920" dirty="0">
                <a:solidFill>
                  <a:schemeClr val="dk1"/>
                </a:solidFill>
              </a:rPr>
              <a:t>Memorabilità (facilità di utilizzo dopo un periodo di assenza).</a:t>
            </a:r>
            <a:endParaRPr sz="1920" dirty="0">
              <a:solidFill>
                <a:schemeClr val="dk1"/>
              </a:solidFill>
            </a:endParaRPr>
          </a:p>
          <a:p>
            <a:pPr indent="-478524">
              <a:buClr>
                <a:schemeClr val="dk1"/>
              </a:buClr>
              <a:buSzPct val="100000"/>
              <a:buAutoNum type="arabicPeriod"/>
            </a:pPr>
            <a:r>
              <a:rPr lang="no" sz="1920" dirty="0">
                <a:solidFill>
                  <a:schemeClr val="dk1"/>
                </a:solidFill>
              </a:rPr>
              <a:t>Errori (Quanto spesso sbaglio qualcosa e quanto facilmente riesco a correggermi?)</a:t>
            </a:r>
            <a:endParaRPr sz="1920" dirty="0">
              <a:solidFill>
                <a:schemeClr val="dk1"/>
              </a:solidFill>
            </a:endParaRPr>
          </a:p>
          <a:p>
            <a:pPr indent="-478524">
              <a:buClr>
                <a:schemeClr val="dk1"/>
              </a:buClr>
              <a:buSzPct val="100000"/>
              <a:buAutoNum type="arabicPeriod"/>
            </a:pPr>
            <a:r>
              <a:rPr lang="no" sz="1920" dirty="0">
                <a:solidFill>
                  <a:schemeClr val="dk1"/>
                </a:solidFill>
              </a:rPr>
              <a:t>Soddisfazione (quanto è piacevole l'utilizzo?)</a:t>
            </a:r>
            <a:endParaRPr sz="1920" dirty="0">
              <a:solidFill>
                <a:schemeClr val="dk1"/>
              </a:solidFill>
            </a:endParaRPr>
          </a:p>
          <a:p>
            <a:pPr marL="0" indent="0">
              <a:buNone/>
            </a:pPr>
            <a:endParaRPr dirty="0"/>
          </a:p>
          <a:p>
            <a:pPr marL="0" indent="0">
              <a:spcBef>
                <a:spcPts val="1920"/>
              </a:spcBef>
              <a:spcAft>
                <a:spcPts val="1920"/>
              </a:spcAft>
              <a:buNone/>
            </a:pPr>
            <a:endParaRPr dirty="0"/>
          </a:p>
        </p:txBody>
      </p:sp>
      <p:sp>
        <p:nvSpPr>
          <p:cNvPr id="108" name="Google Shape;108;p20"/>
          <p:cNvSpPr txBox="1">
            <a:spLocks noGrp="1"/>
          </p:cNvSpPr>
          <p:nvPr>
            <p:ph type="body" idx="2"/>
          </p:nvPr>
        </p:nvSpPr>
        <p:spPr>
          <a:xfrm>
            <a:off x="7731844" y="4151718"/>
            <a:ext cx="6399840" cy="3296160"/>
          </a:xfrm>
          <a:prstGeom prst="rect">
            <a:avLst/>
          </a:prstGeom>
        </p:spPr>
        <p:txBody>
          <a:bodyPr spcFirstLastPara="1" vert="horz" wrap="square" lIns="146280" tIns="146280" rIns="146280" bIns="146280" rtlCol="0" anchor="t" anchorCtr="0">
            <a:normAutofit/>
          </a:bodyPr>
          <a:lstStyle/>
          <a:p>
            <a:pPr marL="0" indent="0">
              <a:buNone/>
            </a:pPr>
            <a:r>
              <a:rPr lang="no" dirty="0"/>
              <a:t>Meccanismo dei modelli scuri</a:t>
            </a:r>
            <a:endParaRPr dirty="0"/>
          </a:p>
          <a:p>
            <a:pPr>
              <a:spcBef>
                <a:spcPts val="1920"/>
              </a:spcBef>
            </a:pPr>
            <a:r>
              <a:rPr lang="no" dirty="0"/>
              <a:t>Dissonanza cognitiva (Festinger, 1957)</a:t>
            </a:r>
            <a:endParaRPr dirty="0"/>
          </a:p>
          <a:p>
            <a:r>
              <a:rPr lang="no" dirty="0"/>
              <a:t>Cognizione sociale (Bargh, 2000)</a:t>
            </a:r>
            <a:endParaRPr dirty="0"/>
          </a:p>
          <a:p>
            <a:r>
              <a:rPr lang="no" dirty="0"/>
              <a:t>Persuasione (Cialdini, 1984)</a:t>
            </a:r>
            <a:endParaRPr dirty="0"/>
          </a:p>
        </p:txBody>
      </p:sp>
      <p:pic>
        <p:nvPicPr>
          <p:cNvPr id="109" name="Google Shape;109;p20"/>
          <p:cNvPicPr preferRelativeResize="0"/>
          <p:nvPr/>
        </p:nvPicPr>
        <p:blipFill>
          <a:blip r:embed="Rc12bd81d1cd544e4">
            <a:alphaModFix/>
          </a:blip>
          <a:stretch>
            <a:fillRect/>
          </a:stretch>
        </p:blipFill>
        <p:spPr>
          <a:xfrm>
            <a:off x="3485351" y="1941140"/>
            <a:ext cx="6826416" cy="1897800"/>
          </a:xfrm>
          <a:prstGeom prst="rect">
            <a:avLst/>
          </a:prstGeom>
          <a:noFill/>
          <a:ln>
            <a:noFill/>
          </a:ln>
        </p:spPr>
      </p:pic>
    </p:spTree>
    <p:extLst>
      <p:ext uri="{BB962C8B-B14F-4D97-AF65-F5344CB8AC3E}">
        <p14:creationId xmlns:p14="http://schemas.microsoft.com/office/powerpoint/2010/main" val="259063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uiExpand="1" build="p"/>
      <p:bldP spid="108" grpId="0" uiExpand="1" build="p"/>
    </p:bldLst>
  </p:timing>
</p:sld>
</file>

<file path=ppt/slides/slide71.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no"/>
              <a:t>Dissonanza cognitiva - Misuratori cognitivi</a:t>
            </a:r>
            <a:endParaRPr/>
          </a:p>
        </p:txBody>
      </p:sp>
      <p:sp>
        <p:nvSpPr>
          <p:cNvPr id="123" name="Google Shape;123;p22"/>
          <p:cNvSpPr txBox="1">
            <a:spLocks noGrp="1"/>
          </p:cNvSpPr>
          <p:nvPr>
            <p:ph type="body" idx="1"/>
          </p:nvPr>
        </p:nvSpPr>
        <p:spPr>
          <a:xfrm>
            <a:off x="498720" y="1843960"/>
            <a:ext cx="13632960" cy="5466240"/>
          </a:xfrm>
          <a:prstGeom prst="rect">
            <a:avLst/>
          </a:prstGeom>
        </p:spPr>
        <p:txBody>
          <a:bodyPr spcFirstLastPara="1" vert="horz" wrap="square" lIns="146280" tIns="146280" rIns="146280" bIns="146280" rtlCol="0" anchor="t" anchorCtr="0">
            <a:normAutofit/>
          </a:bodyPr>
          <a:lstStyle/>
          <a:p>
            <a:pPr marL="0" indent="0">
              <a:spcAft>
                <a:spcPts val="1920"/>
              </a:spcAft>
              <a:buNone/>
            </a:pPr>
            <a:r>
              <a:rPr lang="nb-NO" dirty="0"/>
              <a:t>Quanto tempo </a:t>
            </a:r>
            <a:r>
              <a:rPr lang="nb-NO" dirty="0" err="1"/>
              <a:t>ci vuole </a:t>
            </a:r>
            <a:r>
              <a:rPr lang="nb-NO" dirty="0"/>
              <a:t>per </a:t>
            </a:r>
            <a:r>
              <a:rPr lang="nb-NO" dirty="0" err="1"/>
              <a:t>leggere </a:t>
            </a:r>
            <a:r>
              <a:rPr lang="nb-NO" dirty="0"/>
              <a:t>un'</a:t>
            </a:r>
            <a:r>
              <a:rPr lang="nb-NO" dirty="0"/>
              <a:t>informativa </a:t>
            </a:r>
            <a:r>
              <a:rPr lang="nb-NO" dirty="0" err="1"/>
              <a:t>sulla privacy </a:t>
            </a:r>
            <a:r>
              <a:rPr lang="nb-NO" dirty="0"/>
              <a:t>(PP)?</a:t>
            </a:r>
          </a:p>
          <a:p>
            <a:pPr marL="0" indent="0">
              <a:spcAft>
                <a:spcPts val="1920"/>
              </a:spcAft>
              <a:buNone/>
            </a:pPr>
            <a:endParaRPr lang="nb-NO" dirty="0"/>
          </a:p>
          <a:p>
            <a:pPr marL="0" indent="0">
              <a:spcAft>
                <a:spcPts val="1920"/>
              </a:spcAft>
              <a:buNone/>
            </a:pPr>
            <a:r>
              <a:rPr lang="nb-NO" dirty="0"/>
              <a:t>Termini </a:t>
            </a:r>
            <a:r>
              <a:rPr lang="nb-NO" dirty="0" err="1"/>
              <a:t>di </a:t>
            </a:r>
            <a:r>
              <a:rPr lang="nb-NO" dirty="0"/>
              <a:t>servizio (TOS)?</a:t>
            </a:r>
            <a:endParaRPr dirty="0"/>
          </a:p>
        </p:txBody>
      </p:sp>
      <p:pic>
        <p:nvPicPr>
          <p:cNvPr id="124" name="Google Shape;124;p22"/>
          <p:cNvPicPr preferRelativeResize="0"/>
          <p:nvPr/>
        </p:nvPicPr>
        <p:blipFill>
          <a:blip r:embed="R6167f7a5e63f4365">
            <a:alphaModFix/>
          </a:blip>
          <a:stretch>
            <a:fillRect/>
          </a:stretch>
        </p:blipFill>
        <p:spPr>
          <a:xfrm>
            <a:off x="1" y="1684403"/>
            <a:ext cx="7604760" cy="5913120"/>
          </a:xfrm>
          <a:prstGeom prst="rect">
            <a:avLst/>
          </a:prstGeom>
          <a:noFill/>
          <a:ln>
            <a:noFill/>
          </a:ln>
        </p:spPr>
      </p:pic>
      <p:pic>
        <p:nvPicPr>
          <p:cNvPr id="125" name="Google Shape;125;p22"/>
          <p:cNvPicPr preferRelativeResize="0"/>
          <p:nvPr/>
        </p:nvPicPr>
        <p:blipFill>
          <a:blip r:embed="R15727c9c94164fb4">
            <a:alphaModFix/>
          </a:blip>
          <a:stretch>
            <a:fillRect/>
          </a:stretch>
        </p:blipFill>
        <p:spPr>
          <a:xfrm>
            <a:off x="7071840" y="3654640"/>
            <a:ext cx="7345680" cy="4328160"/>
          </a:xfrm>
          <a:prstGeom prst="rect">
            <a:avLst/>
          </a:prstGeom>
          <a:noFill/>
          <a:ln>
            <a:noFill/>
          </a:ln>
        </p:spPr>
      </p:pic>
      <p:sp>
        <p:nvSpPr>
          <p:cNvPr id="2" name="Oval 1">
            <a:extLst>
              <a:ext uri="{FF2B5EF4-FFF2-40B4-BE49-F238E27FC236}">
                <a16:creationId xmlns:a16="http://schemas.microsoft.com/office/drawing/2014/main" id="{4DFABC88-A87F-4B12-BD70-06FE3C03DBCD}"/>
              </a:ext>
            </a:extLst>
          </p:cNvPr>
          <p:cNvSpPr/>
          <p:nvPr/>
        </p:nvSpPr>
        <p:spPr>
          <a:xfrm>
            <a:off x="-110122" y="4420585"/>
            <a:ext cx="7345680" cy="33925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88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10E45A39-75CE-4021-9F9E-83E29BB89F39}"/>
              </a:ext>
            </a:extLst>
          </p:cNvPr>
          <p:cNvSpPr/>
          <p:nvPr/>
        </p:nvSpPr>
        <p:spPr>
          <a:xfrm>
            <a:off x="7071840" y="5175703"/>
            <a:ext cx="7345680" cy="28070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880">
              <a:solidFill>
                <a:prstClr val="white"/>
              </a:solidFill>
              <a:latin typeface="Calibri" panose="020F0502020204030204"/>
            </a:endParaRPr>
          </a:p>
        </p:txBody>
      </p:sp>
    </p:spTree>
    <p:extLst>
      <p:ext uri="{BB962C8B-B14F-4D97-AF65-F5344CB8AC3E}">
        <p14:creationId xmlns:p14="http://schemas.microsoft.com/office/powerpoint/2010/main" val="2167029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 calcmode="lin" valueType="num">
                                      <p:cBhvr additive="base">
                                        <p:cTn id="15" dur="500" fill="hold"/>
                                        <p:tgtEl>
                                          <p:spTgt spid="124"/>
                                        </p:tgtEl>
                                        <p:attrNameLst>
                                          <p:attrName>ppt_x</p:attrName>
                                        </p:attrNameLst>
                                      </p:cBhvr>
                                      <p:tavLst>
                                        <p:tav tm="0">
                                          <p:val>
                                            <p:strVal val="#ppt_x"/>
                                          </p:val>
                                        </p:tav>
                                        <p:tav tm="100000">
                                          <p:val>
                                            <p:strVal val="#ppt_x"/>
                                          </p:val>
                                        </p:tav>
                                      </p:tavLst>
                                    </p:anim>
                                    <p:anim calcmode="lin" valueType="num">
                                      <p:cBhvr additive="base">
                                        <p:cTn id="16"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anim calcmode="lin" valueType="num">
                                      <p:cBhvr additive="base">
                                        <p:cTn id="25" dur="500" fill="hold"/>
                                        <p:tgtEl>
                                          <p:spTgt spid="125"/>
                                        </p:tgtEl>
                                        <p:attrNameLst>
                                          <p:attrName>ppt_x</p:attrName>
                                        </p:attrNameLst>
                                      </p:cBhvr>
                                      <p:tavLst>
                                        <p:tav tm="0">
                                          <p:val>
                                            <p:strVal val="#ppt_x"/>
                                          </p:val>
                                        </p:tav>
                                        <p:tav tm="100000">
                                          <p:val>
                                            <p:strVal val="#ppt_x"/>
                                          </p:val>
                                        </p:tav>
                                      </p:tavLst>
                                    </p:anim>
                                    <p:anim calcmode="lin" valueType="num">
                                      <p:cBhvr additive="base">
                                        <p:cTn id="26"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uiExpand="1" build="p"/>
      <p:bldP spid="2" grpId="0" animBg="1"/>
      <p:bldP spid="4" grpId="0" animBg="1"/>
    </p:bldLst>
  </p:timing>
</p:sld>
</file>

<file path=ppt/slides/slide72.xml><?xml version="1.0" encoding="utf-8"?>
<p:sld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no"/>
              <a:t>La nuova sfida: Falsi profondi</a:t>
            </a:r>
            <a:endParaRPr/>
          </a:p>
        </p:txBody>
      </p:sp>
      <p:sp>
        <p:nvSpPr>
          <p:cNvPr id="145" name="Google Shape;145;p25"/>
          <p:cNvSpPr txBox="1">
            <a:spLocks noGrp="1"/>
          </p:cNvSpPr>
          <p:nvPr>
            <p:ph type="body" idx="1"/>
          </p:nvPr>
        </p:nvSpPr>
        <p:spPr>
          <a:xfrm>
            <a:off x="498720" y="1843960"/>
            <a:ext cx="6072902" cy="2124960"/>
          </a:xfrm>
          <a:prstGeom prst="rect">
            <a:avLst/>
          </a:prstGeom>
        </p:spPr>
        <p:txBody>
          <a:bodyPr spcFirstLastPara="1" vert="horz" wrap="square" lIns="146280" tIns="146280" rIns="146280" bIns="146280" rtlCol="0" anchor="t" anchorCtr="0">
            <a:noAutofit/>
          </a:bodyPr>
          <a:lstStyle/>
          <a:p>
            <a:pPr marL="0" indent="0">
              <a:buNone/>
            </a:pPr>
            <a:r>
              <a:rPr lang="no" sz="1920" dirty="0"/>
              <a:t>Negli attacchi SE "convenzionali", gli attacchi a bassa tecnologia incontrano "cervelli" impreparati.</a:t>
            </a:r>
            <a:endParaRPr sz="1920" dirty="0"/>
          </a:p>
          <a:p>
            <a:pPr marL="0" indent="0">
              <a:spcBef>
                <a:spcPts val="1920"/>
              </a:spcBef>
              <a:buNone/>
            </a:pPr>
            <a:r>
              <a:rPr lang="no" sz="1920" dirty="0"/>
              <a:t>In un panorama SE in evoluzione, i DF basati sull'AI diventano la nuova potente minaccia</a:t>
            </a:r>
            <a:endParaRPr sz="1920" dirty="0"/>
          </a:p>
          <a:p>
            <a:pPr marL="0" indent="0">
              <a:spcBef>
                <a:spcPts val="1920"/>
              </a:spcBef>
              <a:buNone/>
            </a:pPr>
            <a:r>
              <a:rPr lang="no" sz="1920" dirty="0"/>
              <a:t>Sebbene si applichino gli stessi principi, le informazioni sono ora trasmesse da una persona di autorità o di fiducia, piuttosto che dall'"esterno" e solo in forma scritta/non personale, rendendo l'applicazione degli stessi principi più convincente.</a:t>
            </a:r>
            <a:endParaRPr sz="1920" dirty="0"/>
          </a:p>
          <a:p>
            <a:pPr marL="0" indent="0">
              <a:spcBef>
                <a:spcPts val="1920"/>
              </a:spcBef>
              <a:spcAft>
                <a:spcPts val="1920"/>
              </a:spcAft>
              <a:buNone/>
            </a:pPr>
            <a:endParaRPr sz="1920" dirty="0"/>
          </a:p>
        </p:txBody>
      </p:sp>
      <p:pic>
        <p:nvPicPr>
          <p:cNvPr id="146" name="Google Shape;146;p25"/>
          <p:cNvPicPr preferRelativeResize="0"/>
          <p:nvPr/>
        </p:nvPicPr>
        <p:blipFill>
          <a:blip r:embed="R7ca29cb406e142f1" cstate="email">
            <a:alphaModFix/>
            <a:extLst>
              <a:ext uri="{28A0092B-C50C-407E-A947-70E740481C1C}">
                <a14:useLocalDpi xmlns:a14="http://schemas.microsoft.com/office/drawing/2010/main"/>
              </a:ext>
            </a:extLst>
          </a:blip>
          <a:stretch>
            <a:fillRect/>
          </a:stretch>
        </p:blipFill>
        <p:spPr>
          <a:xfrm>
            <a:off x="7379520" y="1460619"/>
            <a:ext cx="6752161" cy="4037960"/>
          </a:xfrm>
          <a:prstGeom prst="rect">
            <a:avLst/>
          </a:prstGeom>
          <a:noFill/>
          <a:ln>
            <a:noFill/>
          </a:ln>
        </p:spPr>
      </p:pic>
      <p:pic>
        <p:nvPicPr>
          <p:cNvPr id="147" name="Google Shape;147;p25"/>
          <p:cNvPicPr preferRelativeResize="0"/>
          <p:nvPr/>
        </p:nvPicPr>
        <p:blipFill>
          <a:blip r:embed="Rb36222dcb429463f">
            <a:alphaModFix/>
          </a:blip>
          <a:stretch>
            <a:fillRect/>
          </a:stretch>
        </p:blipFill>
        <p:spPr>
          <a:xfrm>
            <a:off x="2815171" y="4563958"/>
            <a:ext cx="4160400" cy="2968200"/>
          </a:xfrm>
          <a:prstGeom prst="rect">
            <a:avLst/>
          </a:prstGeom>
          <a:noFill/>
          <a:ln>
            <a:noFill/>
          </a:ln>
        </p:spPr>
      </p:pic>
    </p:spTree>
    <p:extLst>
      <p:ext uri="{BB962C8B-B14F-4D97-AF65-F5344CB8AC3E}">
        <p14:creationId xmlns:p14="http://schemas.microsoft.com/office/powerpoint/2010/main" val="2029422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06A0-DE83-8FC2-587F-B8DB2FB2728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5A7757-4D9C-4633-8EC6-C1ECA0DBB8F6}"/>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4087F39C-4F53-7ECB-F737-D52C6FCF10BE}"/>
              </a:ext>
            </a:extLst>
          </p:cNvPr>
          <p:cNvSpPr>
            <a:spLocks noGrp="1"/>
          </p:cNvSpPr>
          <p:nvPr>
            <p:ph type="sldNum" sz="quarter" idx="12"/>
          </p:nvPr>
        </p:nvSpPr>
        <p:spPr/>
        <p:txBody>
          <a:bodyPr/>
          <a:lstStyle/>
          <a:p>
            <a:fld id="{83C72186-AF70-4CAA-BEA5-8C4411AE0AB1}" type="slidenum">
              <a:rPr lang="nb-NO"/>
              <a:t>73</a:t>
            </a:fld>
            <a:endParaRPr lang="nb-NO"/>
          </a:p>
        </p:txBody>
      </p:sp>
      <p:pic>
        <p:nvPicPr>
          <p:cNvPr id="6" name="Picture 5">
            <a:extLst>
              <a:ext uri="{FF2B5EF4-FFF2-40B4-BE49-F238E27FC236}">
                <a16:creationId xmlns:a16="http://schemas.microsoft.com/office/drawing/2014/main" id="{ECA3B7EF-14D5-6E2E-6A76-8B4B6E3C25B7}"/>
              </a:ext>
            </a:extLst>
          </p:cNvPr>
          <p:cNvPicPr>
            <a:picLocks noChangeAspect="1"/>
          </p:cNvPicPr>
          <p:nvPr/>
        </p:nvPicPr>
        <p:blipFill>
          <a:blip r:embed="Re5dd0415306d4089"/>
          <a:stretch>
            <a:fillRect/>
          </a:stretch>
        </p:blipFill>
        <p:spPr>
          <a:xfrm>
            <a:off x="810142" y="0"/>
            <a:ext cx="9424363" cy="8229600"/>
          </a:xfrm>
          <a:prstGeom prst="rect">
            <a:avLst/>
          </a:prstGeom>
        </p:spPr>
      </p:pic>
      <p:pic>
        <p:nvPicPr>
          <p:cNvPr id="8" name="Picture 7">
            <a:extLst>
              <a:ext uri="{FF2B5EF4-FFF2-40B4-BE49-F238E27FC236}">
                <a16:creationId xmlns:a16="http://schemas.microsoft.com/office/drawing/2014/main" id="{D21DE899-D6B1-7EA3-254B-DFD184E8D746}"/>
              </a:ext>
            </a:extLst>
          </p:cNvPr>
          <p:cNvPicPr>
            <a:picLocks noChangeAspect="1"/>
          </p:cNvPicPr>
          <p:nvPr/>
        </p:nvPicPr>
        <p:blipFill>
          <a:blip r:embed="R574d5668cb9e411d"/>
          <a:stretch>
            <a:fillRect/>
          </a:stretch>
        </p:blipFill>
        <p:spPr>
          <a:xfrm>
            <a:off x="3068362" y="1365502"/>
            <a:ext cx="8493676" cy="5498597"/>
          </a:xfrm>
          <a:prstGeom prst="rect">
            <a:avLst/>
          </a:prstGeom>
        </p:spPr>
      </p:pic>
    </p:spTree>
    <p:extLst>
      <p:ext uri="{BB962C8B-B14F-4D97-AF65-F5344CB8AC3E}">
        <p14:creationId xmlns:p14="http://schemas.microsoft.com/office/powerpoint/2010/main" val="14665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onprofit rolls out discounted cyber support for political campaigns -  Nextgov/FCW">
            <a:extLst>
              <a:ext uri="{FF2B5EF4-FFF2-40B4-BE49-F238E27FC236}">
                <a16:creationId xmlns:a16="http://schemas.microsoft.com/office/drawing/2014/main" id="{C14A3E63-B808-19EB-37AF-5A7D5CD36A00}"/>
              </a:ext>
            </a:extLst>
          </p:cNvPr>
          <p:cNvPicPr>
            <a:picLocks noChangeAspect="1" noChangeArrowheads="1"/>
          </p:cNvPicPr>
          <p:nvPr/>
        </p:nvPicPr>
        <p:blipFill rotWithShape="1">
          <a:blip r:embed="R92e2781635bc4cf2">
            <a:extLst>
              <a:ext uri="{28A0092B-C50C-407E-A947-70E740481C1C}">
                <a14:useLocalDpi xmlns:a14="http://schemas.microsoft.com/office/drawing/2010/main" val="0"/>
              </a:ext>
            </a:extLst>
          </a:blip>
          <a:srcRect l="7523" r="24093" b="1"/>
          <a:stretch/>
        </p:blipFill>
        <p:spPr bwMode="auto">
          <a:xfrm>
            <a:off x="1" y="10"/>
            <a:ext cx="11603570" cy="82295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2"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Google Shape;175;p29"/>
          <p:cNvSpPr txBox="1">
            <a:spLocks noGrp="1"/>
          </p:cNvSpPr>
          <p:nvPr>
            <p:ph type="body" idx="1"/>
          </p:nvPr>
        </p:nvSpPr>
        <p:spPr>
          <a:xfrm>
            <a:off x="9037932" y="665018"/>
            <a:ext cx="4586626" cy="6747337"/>
          </a:xfrm>
          <a:prstGeom prst="rect">
            <a:avLst/>
          </a:prstGeom>
        </p:spPr>
        <p:txBody>
          <a:bodyPr spcFirstLastPara="1" vert="horz" lIns="91440" tIns="45720" rIns="91440" bIns="45720" rtlCol="0" anchorCtr="0">
            <a:normAutofit fontScale="92500"/>
          </a:bodyPr>
          <a:lstStyle/>
          <a:p>
            <a:pPr marL="0" indent="-228600" defTabSz="914400">
              <a:spcBef>
                <a:spcPts val="1920"/>
              </a:spcBef>
              <a:buSzPct val="129032"/>
              <a:buFont typeface="Arial" panose="020B0604020202020204" pitchFamily="34" charset="0"/>
              <a:buChar char="•"/>
            </a:pPr>
            <a:endParaRPr lang="en-US" sz="2800" dirty="0"/>
          </a:p>
          <a:p>
            <a:pPr marL="0" indent="0" defTabSz="914400">
              <a:spcBef>
                <a:spcPts val="1920"/>
              </a:spcBef>
              <a:spcAft>
                <a:spcPts val="1920"/>
              </a:spcAft>
              <a:buSzPct val="129032"/>
              <a:buNone/>
            </a:pPr>
            <a:r>
              <a:rPr lang="en-US" sz="2800" b="1" dirty="0"/>
              <a:t>L'ideologia politica non è solo un insieme di credenze. Gli insiemi di credenze, atteggiamenti e schemi cognitivi sono radicati e hanno correlati neuronali responsabili di processi cognitivi come l'attenzione, le reazioni emotive a determinati stimoli e le priorità (valore soggettivo) di obiettivi in competizione, ecc. Pertanto, è logico concludere che tratti politico-psicologici stabili possono essere riscontrati nell'elaborazione delle caratteristiche percettive dei contenuti politicamente rilevanti.</a:t>
            </a:r>
          </a:p>
        </p:txBody>
      </p:sp>
    </p:spTree>
    <p:extLst>
      <p:ext uri="{BB962C8B-B14F-4D97-AF65-F5344CB8AC3E}">
        <p14:creationId xmlns:p14="http://schemas.microsoft.com/office/powerpoint/2010/main" val="2098836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nprofit rolls out discounted cyber support for political campaigns -  Nextgov/FCW">
            <a:extLst>
              <a:ext uri="{FF2B5EF4-FFF2-40B4-BE49-F238E27FC236}">
                <a16:creationId xmlns:a16="http://schemas.microsoft.com/office/drawing/2014/main" id="{14F96967-0FA1-AFB2-FA89-08E46B20A811}"/>
              </a:ext>
            </a:extLst>
          </p:cNvPr>
          <p:cNvPicPr>
            <a:picLocks noChangeAspect="1" noChangeArrowheads="1"/>
          </p:cNvPicPr>
          <p:nvPr/>
        </p:nvPicPr>
        <p:blipFill>
          <a:blip r:embed="Rb93fae51bc7442ac">
            <a:alphaModFix amt="27000"/>
            <a:extLst>
              <a:ext uri="{28A0092B-C50C-407E-A947-70E740481C1C}">
                <a14:useLocalDpi xmlns:a14="http://schemas.microsoft.com/office/drawing/2010/main" val="0"/>
              </a:ext>
            </a:extLst>
          </a:blip>
          <a:srcRect/>
          <a:stretch>
            <a:fillRect/>
          </a:stretch>
        </p:blipFill>
        <p:spPr bwMode="auto">
          <a:xfrm>
            <a:off x="-38250" y="484909"/>
            <a:ext cx="14668650" cy="7102715"/>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40" b="1" dirty="0">
                <a:solidFill>
                  <a:schemeClr val="accent1"/>
                </a:solidFill>
                <a:latin typeface="Helvetica Neue" charset="0"/>
                <a:ea typeface="Helvetica Neue" charset="0"/>
                <a:cs typeface="Helvetica Neue" charset="0"/>
              </a:rPr>
              <a:t>Deepfake nell'ingegneria sociale</a:t>
            </a:r>
            <a:endParaRPr lang="en-US" sz="3840" b="1" dirty="0">
              <a:solidFill>
                <a:schemeClr val="accent1"/>
              </a:solidFill>
            </a:endParaRPr>
          </a:p>
        </p:txBody>
      </p:sp>
      <p:sp>
        <p:nvSpPr>
          <p:cNvPr id="11" name="TekstSylinder 10"/>
          <p:cNvSpPr txBox="1"/>
          <p:nvPr/>
        </p:nvSpPr>
        <p:spPr>
          <a:xfrm>
            <a:off x="498499" y="4988998"/>
            <a:ext cx="7578701" cy="2419124"/>
          </a:xfrm>
          <a:prstGeom prst="rect">
            <a:avLst/>
          </a:prstGeom>
          <a:noFill/>
        </p:spPr>
        <p:txBody>
          <a:bodyPr wrap="square" rtlCol="0">
            <a:spAutoFit/>
          </a:bodyPr>
          <a:lstStyle/>
          <a:p>
            <a:pPr marL="342900" indent="-342900">
              <a:buFont typeface="Arial" charset="0"/>
              <a:buChar char="•"/>
            </a:pPr>
            <a:r>
              <a:rPr lang="en-US" sz="2160" dirty="0">
                <a:latin typeface="Arial" charset="0"/>
                <a:ea typeface="Arial" charset="0"/>
                <a:cs typeface="Arial" charset="0"/>
              </a:rPr>
              <a:t>I DF permettono ai criminali informatici di impersonare altri individui</a:t>
            </a:r>
          </a:p>
          <a:p>
            <a:pPr marL="342900" indent="-342900">
              <a:buFont typeface="Arial" charset="0"/>
              <a:buChar char="•"/>
            </a:pPr>
            <a:r>
              <a:rPr lang="en-US" sz="2160" dirty="0">
                <a:latin typeface="Arial" charset="0"/>
                <a:ea typeface="Arial" charset="0"/>
                <a:cs typeface="Arial" charset="0"/>
              </a:rPr>
              <a:t>Pochi individui possiedono gli strumenti tecnici e il background necessario per individuare i DF.</a:t>
            </a:r>
          </a:p>
          <a:p>
            <a:pPr marL="342900" indent="-342900">
              <a:buFont typeface="Arial" charset="0"/>
              <a:buChar char="•"/>
            </a:pPr>
            <a:r>
              <a:rPr lang="en-US" sz="2160" dirty="0">
                <a:latin typeface="Arial" charset="0"/>
                <a:ea typeface="Arial" charset="0"/>
                <a:cs typeface="Arial" charset="0"/>
              </a:rPr>
              <a:t>Le persone dovranno affidarsi alle loro capacità di rilevamento del DF per evitare l'ingegneria sociale.</a:t>
            </a:r>
          </a:p>
          <a:p>
            <a:pPr marL="342900" indent="-342900">
              <a:buFont typeface="Arial" charset="0"/>
              <a:buChar char="•"/>
            </a:pPr>
            <a:r>
              <a:rPr lang="en-US" sz="2160" dirty="0">
                <a:latin typeface="Arial" charset="0"/>
                <a:ea typeface="Arial" charset="0"/>
                <a:cs typeface="Arial" charset="0"/>
              </a:rPr>
              <a:t>Si stima che i costi associati alle truffe dei DF supereranno i 250 milioni di dollari nel 2020. </a:t>
            </a:r>
          </a:p>
        </p:txBody>
      </p:sp>
      <p:pic>
        <p:nvPicPr>
          <p:cNvPr id="14" name="Bilde 13"/>
          <p:cNvPicPr>
            <a:picLocks noChangeAspect="1"/>
          </p:cNvPicPr>
          <p:nvPr/>
        </p:nvPicPr>
        <p:blipFill rotWithShape="1">
          <a:blip r:embed="Re433051b329c4ba7" cstate="screen">
            <a:extLst>
              <a:ext uri="{28A0092B-C50C-407E-A947-70E740481C1C}">
                <a14:useLocalDpi xmlns:a14="http://schemas.microsoft.com/office/drawing/2010/main"/>
              </a:ext>
            </a:extLst>
          </a:blip>
          <a:srcRect t="-960"/>
          <a:stretch/>
        </p:blipFill>
        <p:spPr>
          <a:xfrm>
            <a:off x="498500" y="1126073"/>
            <a:ext cx="6585493" cy="3714630"/>
          </a:xfrm>
          <a:prstGeom prst="rect">
            <a:avLst/>
          </a:prstGeom>
        </p:spPr>
      </p:pic>
      <p:pic>
        <p:nvPicPr>
          <p:cNvPr id="2" name="Picture 1">
            <a:extLst>
              <a:ext uri="{FF2B5EF4-FFF2-40B4-BE49-F238E27FC236}">
                <a16:creationId xmlns:a16="http://schemas.microsoft.com/office/drawing/2014/main" id="{2361665B-CFC1-4156-A898-8F5DA0A71C09}"/>
              </a:ext>
            </a:extLst>
          </p:cNvPr>
          <p:cNvPicPr>
            <a:picLocks noChangeAspect="1"/>
          </p:cNvPicPr>
          <p:nvPr/>
        </p:nvPicPr>
        <p:blipFill>
          <a:blip r:embed="Rd9d9a3d8db24496f" cstate="email">
            <a:extLst>
              <a:ext uri="{28A0092B-C50C-407E-A947-70E740481C1C}">
                <a14:useLocalDpi xmlns:a14="http://schemas.microsoft.com/office/drawing/2010/main"/>
              </a:ext>
            </a:extLst>
          </a:blip>
          <a:stretch>
            <a:fillRect/>
          </a:stretch>
        </p:blipFill>
        <p:spPr>
          <a:xfrm>
            <a:off x="8303355" y="325557"/>
            <a:ext cx="5809078" cy="3704768"/>
          </a:xfrm>
          <a:prstGeom prst="rect">
            <a:avLst/>
          </a:prstGeom>
        </p:spPr>
      </p:pic>
      <p:sp>
        <p:nvSpPr>
          <p:cNvPr id="3" name="TextBox 2">
            <a:extLst>
              <a:ext uri="{FF2B5EF4-FFF2-40B4-BE49-F238E27FC236}">
                <a16:creationId xmlns:a16="http://schemas.microsoft.com/office/drawing/2014/main" id="{909D378B-F2CD-4568-959E-FD0B82876820}"/>
              </a:ext>
            </a:extLst>
          </p:cNvPr>
          <p:cNvSpPr txBox="1"/>
          <p:nvPr/>
        </p:nvSpPr>
        <p:spPr>
          <a:xfrm>
            <a:off x="8821670" y="4114800"/>
            <a:ext cx="5092451" cy="2419124"/>
          </a:xfrm>
          <a:prstGeom prst="rect">
            <a:avLst/>
          </a:prstGeom>
          <a:noFill/>
        </p:spPr>
        <p:txBody>
          <a:bodyPr wrap="square" rtlCol="0">
            <a:spAutoFit/>
          </a:bodyPr>
          <a:lstStyle/>
          <a:p>
            <a:r>
              <a:rPr lang="en-GB" sz="2160" dirty="0"/>
              <a:t>Il conservatorismo: </a:t>
            </a:r>
          </a:p>
          <a:p>
            <a:r>
              <a:rPr lang="en-GB" sz="2160" dirty="0"/>
              <a:t>Maggiore sensibilità agli stimoli minacciosi</a:t>
            </a:r>
          </a:p>
          <a:p>
            <a:endParaRPr lang="en-GB" sz="2160" dirty="0"/>
          </a:p>
          <a:p>
            <a:r>
              <a:rPr lang="en-GB" sz="2160" u="sng" dirty="0">
                <a:solidFill>
                  <a:schemeClr val="hlink"/>
                </a:solidFill>
                <a:hlinkClick r:id="rcId827aa2a2f7184e1a"/>
              </a:rPr>
              <a:t>Liberali e conservatori: Differenze psicologiche tra i cervelli (businessinsider.com)</a:t>
            </a:r>
            <a:endParaRPr lang="en-GB" sz="2160" dirty="0"/>
          </a:p>
          <a:p>
            <a:endParaRPr lang="nb-NO" sz="2160" dirty="0"/>
          </a:p>
        </p:txBody>
      </p:sp>
    </p:spTree>
    <p:extLst>
      <p:ext uri="{BB962C8B-B14F-4D97-AF65-F5344CB8AC3E}">
        <p14:creationId xmlns:p14="http://schemas.microsoft.com/office/powerpoint/2010/main" val="141922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16="http://schemas.microsoft.com/office/drawing/2014/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5122" name="Picture 2" descr="Is voluntary cybersecurity enough for NZ's critical infrastructure?">
            <a:extLst>
              <a:ext uri="{FF2B5EF4-FFF2-40B4-BE49-F238E27FC236}">
                <a16:creationId xmlns:a16="http://schemas.microsoft.com/office/drawing/2014/main" id="{4EB88900-A4FF-B592-6317-EA5F3A0C55A8}"/>
              </a:ext>
            </a:extLst>
          </p:cNvPr>
          <p:cNvPicPr>
            <a:picLocks noChangeAspect="1" noChangeArrowheads="1"/>
          </p:cNvPicPr>
          <p:nvPr/>
        </p:nvPicPr>
        <p:blipFill>
          <a:blip r:embed="R232ebbf3c4b84965">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0" name="Google Shape;180;p30"/>
          <p:cNvPicPr preferRelativeResize="0"/>
          <p:nvPr/>
        </p:nvPicPr>
        <p:blipFill rotWithShape="1">
          <a:blip r:embed="Rfb3c51785e1949d3" cstate="email">
            <a:alphaModFix/>
            <a:extLst>
              <a:ext uri="{28A0092B-C50C-407E-A947-70E740481C1C}">
                <a14:useLocalDpi xmlns:a14="http://schemas.microsoft.com/office/drawing/2010/main"/>
              </a:ext>
            </a:extLst>
          </a:blip>
          <a:srcRect/>
          <a:stretch/>
        </p:blipFill>
        <p:spPr>
          <a:xfrm>
            <a:off x="553877" y="1111761"/>
            <a:ext cx="6083798" cy="6815718"/>
          </a:xfrm>
          <a:prstGeom prst="rect">
            <a:avLst/>
          </a:prstGeom>
          <a:noFill/>
          <a:ln>
            <a:noFill/>
          </a:ln>
        </p:spPr>
      </p:pic>
      <p:pic>
        <p:nvPicPr>
          <p:cNvPr id="181" name="Google Shape;181;p30"/>
          <p:cNvPicPr preferRelativeResize="0"/>
          <p:nvPr/>
        </p:nvPicPr>
        <p:blipFill>
          <a:blip r:embed="R3d84b64839554967">
            <a:alphaModFix/>
          </a:blip>
          <a:stretch>
            <a:fillRect/>
          </a:stretch>
        </p:blipFill>
        <p:spPr>
          <a:xfrm>
            <a:off x="9457516" y="3202400"/>
            <a:ext cx="2788920" cy="2087880"/>
          </a:xfrm>
          <a:prstGeom prst="rect">
            <a:avLst/>
          </a:prstGeom>
          <a:noFill/>
          <a:ln>
            <a:noFill/>
          </a:ln>
        </p:spPr>
      </p:pic>
      <p:sp>
        <p:nvSpPr>
          <p:cNvPr id="182" name="Google Shape;182;p30"/>
          <p:cNvSpPr/>
          <p:nvPr/>
        </p:nvSpPr>
        <p:spPr>
          <a:xfrm rot="-608949">
            <a:off x="6586803" y="3467282"/>
            <a:ext cx="2448878" cy="76510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3" name="Google Shape;183;p30"/>
          <p:cNvSpPr/>
          <p:nvPr/>
        </p:nvSpPr>
        <p:spPr>
          <a:xfrm rot="268470">
            <a:off x="6745688" y="4535805"/>
            <a:ext cx="2448744" cy="76503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4" name="Google Shape;184;p30"/>
          <p:cNvSpPr txBox="1"/>
          <p:nvPr/>
        </p:nvSpPr>
        <p:spPr>
          <a:xfrm>
            <a:off x="8083200" y="6587322"/>
            <a:ext cx="4896960" cy="738615"/>
          </a:xfrm>
          <a:prstGeom prst="rect">
            <a:avLst/>
          </a:prstGeom>
          <a:noFill/>
          <a:ln>
            <a:noFill/>
          </a:ln>
        </p:spPr>
        <p:txBody>
          <a:bodyPr spcFirstLastPara="1" wrap="square" lIns="146280" tIns="146280" rIns="146280" bIns="146280" anchor="t" anchorCtr="0">
            <a:spAutoFit/>
          </a:bodyPr>
          <a:lstStyle/>
          <a:p>
            <a:r>
              <a:rPr lang="no" sz="2880"/>
              <a:t>Percezione guidata dalla conoscenza</a:t>
            </a:r>
            <a:endParaRPr sz="2880"/>
          </a:p>
        </p:txBody>
      </p:sp>
    </p:spTree>
    <p:extLst>
      <p:ext uri="{BB962C8B-B14F-4D97-AF65-F5344CB8AC3E}">
        <p14:creationId xmlns:p14="http://schemas.microsoft.com/office/powerpoint/2010/main" val="2164790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7.xml><?xml version="1.0" encoding="utf-8"?>
<p:sld xmlns:a16="http://schemas.microsoft.com/office/drawing/2014/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Picture 2" descr="Is voluntary cybersecurity enough for NZ's critical infrastructure?">
            <a:extLst>
              <a:ext uri="{FF2B5EF4-FFF2-40B4-BE49-F238E27FC236}">
                <a16:creationId xmlns:a16="http://schemas.microsoft.com/office/drawing/2014/main" id="{9153B85D-1956-E19A-CFBA-5ED08283B29D}"/>
              </a:ext>
            </a:extLst>
          </p:cNvPr>
          <p:cNvPicPr>
            <a:picLocks noChangeAspect="1" noChangeArrowheads="1"/>
          </p:cNvPicPr>
          <p:nvPr/>
        </p:nvPicPr>
        <p:blipFill>
          <a:blip r:embed="R959305a0d5db43a8">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9" name="Google Shape;189;p31"/>
          <p:cNvPicPr preferRelativeResize="0"/>
          <p:nvPr/>
        </p:nvPicPr>
        <p:blipFill rotWithShape="1">
          <a:blip r:embed="R86d5627103ba4889" cstate="email">
            <a:alphaModFix/>
            <a:extLst>
              <a:ext uri="{28A0092B-C50C-407E-A947-70E740481C1C}">
                <a14:useLocalDpi xmlns:a14="http://schemas.microsoft.com/office/drawing/2010/main"/>
              </a:ext>
            </a:extLst>
          </a:blip>
          <a:srcRect/>
          <a:stretch/>
        </p:blipFill>
        <p:spPr>
          <a:xfrm>
            <a:off x="1427182" y="2036822"/>
            <a:ext cx="9322242" cy="5102920"/>
          </a:xfrm>
          <a:prstGeom prst="rect">
            <a:avLst/>
          </a:prstGeom>
          <a:noFill/>
          <a:ln>
            <a:noFill/>
          </a:ln>
        </p:spPr>
      </p:pic>
      <p:pic>
        <p:nvPicPr>
          <p:cNvPr id="190" name="Google Shape;190;p31"/>
          <p:cNvPicPr preferRelativeResize="0"/>
          <p:nvPr/>
        </p:nvPicPr>
        <p:blipFill rotWithShape="1">
          <a:blip r:embed="Ra1f1c47a95ad4436">
            <a:alphaModFix/>
          </a:blip>
          <a:srcRect/>
          <a:stretch/>
        </p:blipFill>
        <p:spPr>
          <a:xfrm>
            <a:off x="498702" y="314701"/>
            <a:ext cx="12542520" cy="1722120"/>
          </a:xfrm>
          <a:prstGeom prst="rect">
            <a:avLst/>
          </a:prstGeom>
          <a:noFill/>
          <a:ln>
            <a:noFill/>
          </a:ln>
        </p:spPr>
      </p:pic>
      <p:pic>
        <p:nvPicPr>
          <p:cNvPr id="7" name="Picture 6" descr="Icon&#10;&#10;Description automatically generated">
            <a:extLst>
              <a:ext uri="{FF2B5EF4-FFF2-40B4-BE49-F238E27FC236}">
                <a16:creationId xmlns:a16="http://schemas.microsoft.com/office/drawing/2014/main" id="{68433EC3-02A8-4155-37B4-3D4721471410}"/>
              </a:ext>
            </a:extLst>
          </p:cNvPr>
          <p:cNvPicPr>
            <a:picLocks noChangeAspect="1"/>
          </p:cNvPicPr>
          <p:nvPr/>
        </p:nvPicPr>
        <p:blipFill>
          <a:blip r:embed="R585f17230b3542a2" cstate="email">
            <a:extLst>
              <a:ext uri="{28A0092B-C50C-407E-A947-70E740481C1C}">
                <a14:useLocalDpi xmlns:a14="http://schemas.microsoft.com/office/drawing/2010/main"/>
              </a:ext>
            </a:extLst>
          </a:blip>
          <a:stretch>
            <a:fillRect/>
          </a:stretch>
        </p:blipFill>
        <p:spPr>
          <a:xfrm>
            <a:off x="0" y="7446857"/>
            <a:ext cx="968033" cy="782743"/>
          </a:xfrm>
          <a:prstGeom prst="rect">
            <a:avLst/>
          </a:prstGeom>
        </p:spPr>
      </p:pic>
    </p:spTree>
    <p:extLst>
      <p:ext uri="{BB962C8B-B14F-4D97-AF65-F5344CB8AC3E}">
        <p14:creationId xmlns:p14="http://schemas.microsoft.com/office/powerpoint/2010/main" val="3414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8.xml><?xml version="1.0" encoding="utf-8"?>
<p:sld xmlns:a16="http://schemas.microsoft.com/office/drawing/2014/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 name="Picture 2" descr="Is voluntary cybersecurity enough for NZ's critical infrastructure?">
            <a:extLst>
              <a:ext uri="{FF2B5EF4-FFF2-40B4-BE49-F238E27FC236}">
                <a16:creationId xmlns:a16="http://schemas.microsoft.com/office/drawing/2014/main" id="{3F4D6ED3-C1CE-C5FB-0319-22FE712F1968}"/>
              </a:ext>
            </a:extLst>
          </p:cNvPr>
          <p:cNvPicPr>
            <a:picLocks noChangeAspect="1" noChangeArrowheads="1"/>
          </p:cNvPicPr>
          <p:nvPr/>
        </p:nvPicPr>
        <p:blipFill>
          <a:blip r:embed="Rdd9d73c3e815490e">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sp>
        <p:nvSpPr>
          <p:cNvPr id="227" name="Google Shape;227;p36"/>
          <p:cNvSpPr txBox="1">
            <a:spLocks noGrp="1"/>
          </p:cNvSpPr>
          <p:nvPr>
            <p:ph type="title"/>
          </p:nvPr>
        </p:nvSpPr>
        <p:spPr>
          <a:xfrm>
            <a:off x="1645920" y="378997"/>
            <a:ext cx="11384160" cy="1212000"/>
          </a:xfrm>
          <a:prstGeom prst="rect">
            <a:avLst/>
          </a:prstGeom>
          <a:noFill/>
          <a:ln>
            <a:noFill/>
          </a:ln>
        </p:spPr>
        <p:txBody>
          <a:bodyPr spcFirstLastPara="1" vert="horz" wrap="square" lIns="146280" tIns="146280" rIns="146280" bIns="146280" rtlCol="0" anchor="b" anchorCtr="0">
            <a:normAutofit/>
          </a:bodyPr>
          <a:lstStyle/>
          <a:p>
            <a:pPr algn="ctr">
              <a:lnSpc>
                <a:spcPct val="100000"/>
              </a:lnSpc>
              <a:spcBef>
                <a:spcPts val="0"/>
              </a:spcBef>
              <a:buSzPts val="2800"/>
            </a:pPr>
            <a:r>
              <a:rPr lang="no"/>
              <a:t>Scelta del dispositivo</a:t>
            </a:r>
            <a:endParaRPr/>
          </a:p>
        </p:txBody>
      </p:sp>
      <p:pic>
        <p:nvPicPr>
          <p:cNvPr id="228" name="Google Shape;228;p36"/>
          <p:cNvPicPr preferRelativeResize="0">
            <a:picLocks noGrp="1"/>
          </p:cNvPicPr>
          <p:nvPr>
            <p:ph type="body" idx="1"/>
          </p:nvPr>
        </p:nvPicPr>
        <p:blipFill rotWithShape="1">
          <a:blip r:embed="R6d30f8d8fc8d425e" cstate="email">
            <a:alphaModFix/>
            <a:extLst>
              <a:ext uri="{28A0092B-C50C-407E-A947-70E740481C1C}">
                <a14:useLocalDpi xmlns:a14="http://schemas.microsoft.com/office/drawing/2010/main"/>
              </a:ext>
            </a:extLst>
          </a:blip>
          <a:srcRect/>
          <a:stretch/>
        </p:blipFill>
        <p:spPr>
          <a:xfrm>
            <a:off x="2872349" y="1590088"/>
            <a:ext cx="8417280" cy="5535360"/>
          </a:xfrm>
          <a:prstGeom prst="rect">
            <a:avLst/>
          </a:prstGeom>
          <a:noFill/>
          <a:ln>
            <a:noFill/>
          </a:ln>
        </p:spPr>
      </p:pic>
      <p:sp>
        <p:nvSpPr>
          <p:cNvPr id="229" name="Google Shape;229;p36"/>
          <p:cNvSpPr txBox="1">
            <a:spLocks noGrp="1"/>
          </p:cNvSpPr>
          <p:nvPr>
            <p:ph type="sldNum" idx="12"/>
          </p:nvPr>
        </p:nvSpPr>
        <p:spPr>
          <a:xfrm>
            <a:off x="13339608" y="7627621"/>
            <a:ext cx="1046400" cy="438240"/>
          </a:xfrm>
          <a:prstGeom prst="rect">
            <a:avLst/>
          </a:prstGeom>
          <a:noFill/>
          <a:ln>
            <a:noFill/>
          </a:ln>
        </p:spPr>
        <p:txBody>
          <a:bodyPr spcFirstLastPara="1" vert="horz" wrap="square" lIns="146280" tIns="146280" rIns="146280" bIns="146280" rtlCol="0" anchor="ctr" anchorCtr="0">
            <a:normAutofit fontScale="25000" lnSpcReduction="20000"/>
          </a:bodyPr>
          <a:lstStyle/>
          <a:p>
            <a:pPr>
              <a:spcAft>
                <a:spcPts val="720"/>
              </a:spcAft>
              <a:buSzPct val="100000"/>
            </a:pPr>
            <a:fld id="{00000000-1234-1234-1234-123412341234}" type="slidenum">
              <a:rPr lang="no">
                <a:solidFill>
                  <a:schemeClr val="lt1"/>
                </a:solidFill>
              </a:rPr>
              <a:t>78</a:t>
            </a:fld>
            <a:endParaRPr>
              <a:solidFill>
                <a:schemeClr val="lt1"/>
              </a:solidFill>
            </a:endParaRPr>
          </a:p>
        </p:txBody>
      </p:sp>
      <p:cxnSp>
        <p:nvCxnSpPr>
          <p:cNvPr id="230" name="Google Shape;230;p36"/>
          <p:cNvCxnSpPr/>
          <p:nvPr/>
        </p:nvCxnSpPr>
        <p:spPr>
          <a:xfrm>
            <a:off x="5151440" y="3623029"/>
            <a:ext cx="4897440" cy="0"/>
          </a:xfrm>
          <a:prstGeom prst="straightConnector1">
            <a:avLst/>
          </a:prstGeom>
          <a:noFill/>
          <a:ln w="9525" cap="flat" cmpd="sng">
            <a:solidFill>
              <a:srgbClr val="FF0000"/>
            </a:solidFill>
            <a:prstDash val="solid"/>
            <a:round/>
            <a:headEnd type="none" w="sm" len="sm"/>
            <a:tailEnd type="none" w="sm" len="sm"/>
          </a:ln>
        </p:spPr>
      </p:cxnSp>
      <p:cxnSp>
        <p:nvCxnSpPr>
          <p:cNvPr id="231" name="Google Shape;231;p36"/>
          <p:cNvCxnSpPr/>
          <p:nvPr/>
        </p:nvCxnSpPr>
        <p:spPr>
          <a:xfrm>
            <a:off x="5151440" y="3916976"/>
            <a:ext cx="4897440" cy="0"/>
          </a:xfrm>
          <a:prstGeom prst="straightConnector1">
            <a:avLst/>
          </a:prstGeom>
          <a:noFill/>
          <a:ln w="9525" cap="flat" cmpd="sng">
            <a:solidFill>
              <a:srgbClr val="FF0000"/>
            </a:solidFill>
            <a:prstDash val="solid"/>
            <a:round/>
            <a:headEnd type="none" w="sm" len="sm"/>
            <a:tailEnd type="none" w="sm" len="sm"/>
          </a:ln>
        </p:spPr>
      </p:cxnSp>
      <p:cxnSp>
        <p:nvCxnSpPr>
          <p:cNvPr id="232" name="Google Shape;232;p36"/>
          <p:cNvCxnSpPr/>
          <p:nvPr/>
        </p:nvCxnSpPr>
        <p:spPr>
          <a:xfrm>
            <a:off x="10191388" y="3625487"/>
            <a:ext cx="24960" cy="272160"/>
          </a:xfrm>
          <a:prstGeom prst="straightConnector1">
            <a:avLst/>
          </a:prstGeom>
          <a:noFill/>
          <a:ln w="9525" cap="flat" cmpd="sng">
            <a:solidFill>
              <a:srgbClr val="3B7FF2"/>
            </a:solidFill>
            <a:prstDash val="solid"/>
            <a:round/>
            <a:headEnd type="triangle" w="med" len="med"/>
            <a:tailEnd type="triangle" w="med" len="med"/>
          </a:ln>
        </p:spPr>
      </p:cxnSp>
      <p:sp>
        <p:nvSpPr>
          <p:cNvPr id="233" name="Google Shape;233;p36"/>
          <p:cNvSpPr txBox="1"/>
          <p:nvPr/>
        </p:nvSpPr>
        <p:spPr>
          <a:xfrm>
            <a:off x="10281557" y="3606801"/>
            <a:ext cx="3291840" cy="369283"/>
          </a:xfrm>
          <a:prstGeom prst="rect">
            <a:avLst/>
          </a:prstGeom>
          <a:noFill/>
          <a:ln>
            <a:noFill/>
          </a:ln>
        </p:spPr>
        <p:txBody>
          <a:bodyPr spcFirstLastPara="1" wrap="square" lIns="109720" tIns="54840" rIns="109720" bIns="54840" anchor="t" anchorCtr="0">
            <a:spAutoFit/>
          </a:bodyPr>
          <a:lstStyle/>
          <a:p>
            <a:r>
              <a:rPr lang="no" sz="1680">
                <a:solidFill>
                  <a:srgbClr val="7F7F7F"/>
                </a:solidFill>
                <a:latin typeface="Arial"/>
                <a:ea typeface="Arial"/>
                <a:cs typeface="Arial"/>
                <a:sym typeface="Arial"/>
              </a:rPr>
              <a:t>0,41 SD</a:t>
            </a:r>
            <a:endParaRPr sz="2880"/>
          </a:p>
        </p:txBody>
      </p:sp>
      <p:sp>
        <p:nvSpPr>
          <p:cNvPr id="234" name="Google Shape;234;p36"/>
          <p:cNvSpPr txBox="1"/>
          <p:nvPr/>
        </p:nvSpPr>
        <p:spPr>
          <a:xfrm>
            <a:off x="11670880" y="2464001"/>
            <a:ext cx="2605920" cy="2511408"/>
          </a:xfrm>
          <a:prstGeom prst="rect">
            <a:avLst/>
          </a:prstGeom>
          <a:noFill/>
          <a:ln>
            <a:noFill/>
          </a:ln>
        </p:spPr>
        <p:txBody>
          <a:bodyPr spcFirstLastPara="1" wrap="square" lIns="146280" tIns="146280" rIns="146280" bIns="146280" anchor="t" anchorCtr="0">
            <a:spAutoFit/>
          </a:bodyPr>
          <a:lstStyle/>
          <a:p>
            <a:r>
              <a:rPr lang="no" sz="2880"/>
              <a:t>La consapevolezza della situazione è ridotta a causa delle dimensioni dello schermo e del multitasking?</a:t>
            </a:r>
            <a:endParaRPr sz="2880"/>
          </a:p>
        </p:txBody>
      </p:sp>
    </p:spTree>
    <p:extLst>
      <p:ext uri="{BB962C8B-B14F-4D97-AF65-F5344CB8AC3E}">
        <p14:creationId xmlns:p14="http://schemas.microsoft.com/office/powerpoint/2010/main" val="228249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9.xml><?xml version="1.0" encoding="utf-8"?>
<p:sld xmlns:a16="http://schemas.microsoft.com/office/drawing/2014/main" xmlns:a14="http://schemas.microsoft.com/office/drawing/2010/main" xmlns:mc="http://schemas.openxmlformats.org/markup-compatibility/2006" xmlns:p159="http://schemas.microsoft.com/office/powerpoint/2015/09/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 name="Picture 2" descr="Is voluntary cybersecurity enough for NZ's critical infrastructure?">
            <a:extLst>
              <a:ext uri="{FF2B5EF4-FFF2-40B4-BE49-F238E27FC236}">
                <a16:creationId xmlns:a16="http://schemas.microsoft.com/office/drawing/2014/main" id="{B54F2171-3FC2-D1E8-49A7-39930CBEA6A8}"/>
              </a:ext>
            </a:extLst>
          </p:cNvPr>
          <p:cNvPicPr>
            <a:picLocks noChangeAspect="1" noChangeArrowheads="1"/>
          </p:cNvPicPr>
          <p:nvPr/>
        </p:nvPicPr>
        <p:blipFill>
          <a:blip r:embed="R8fe9514c4bda443f">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218" name="Google Shape;218;p35"/>
          <p:cNvPicPr preferRelativeResize="0"/>
          <p:nvPr/>
        </p:nvPicPr>
        <p:blipFill>
          <a:blip r:embed="R47ca3c8112b44bc0" cstate="email">
            <a:alphaModFix/>
            <a:extLst>
              <a:ext uri="{28A0092B-C50C-407E-A947-70E740481C1C}">
                <a14:useLocalDpi xmlns:a14="http://schemas.microsoft.com/office/drawing/2010/main"/>
              </a:ext>
            </a:extLst>
          </a:blip>
          <a:stretch>
            <a:fillRect/>
          </a:stretch>
        </p:blipFill>
        <p:spPr>
          <a:xfrm>
            <a:off x="99120" y="1702121"/>
            <a:ext cx="8352046" cy="5082024"/>
          </a:xfrm>
          <a:prstGeom prst="rect">
            <a:avLst/>
          </a:prstGeom>
          <a:noFill/>
          <a:ln>
            <a:noFill/>
          </a:ln>
        </p:spPr>
      </p:pic>
      <p:sp>
        <p:nvSpPr>
          <p:cNvPr id="219" name="Google Shape;219;p35"/>
          <p:cNvSpPr txBox="1"/>
          <p:nvPr/>
        </p:nvSpPr>
        <p:spPr>
          <a:xfrm>
            <a:off x="8836592" y="1843959"/>
            <a:ext cx="4080960" cy="2068210"/>
          </a:xfrm>
          <a:prstGeom prst="rect">
            <a:avLst/>
          </a:prstGeom>
          <a:noFill/>
          <a:ln>
            <a:noFill/>
          </a:ln>
        </p:spPr>
        <p:txBody>
          <a:bodyPr spcFirstLastPara="1" wrap="square" lIns="146280" tIns="146280" rIns="146280" bIns="146280" anchor="t" anchorCtr="0">
            <a:spAutoFit/>
          </a:bodyPr>
          <a:lstStyle/>
          <a:p>
            <a:r>
              <a:rPr lang="no" sz="2880" dirty="0"/>
              <a:t>Il conservatorismo sociale era correlato negativamente con le capacità di riconoscimento del DF (</a:t>
            </a:r>
            <a:r>
              <a:rPr lang="no" sz="2880" i="1" dirty="0"/>
              <a:t>r=</a:t>
            </a:r>
            <a:r>
              <a:rPr lang="no" sz="2880" dirty="0"/>
              <a:t>.27, </a:t>
            </a:r>
            <a:r>
              <a:rPr lang="no" sz="2880" i="1" dirty="0"/>
              <a:t>p</a:t>
            </a:r>
            <a:r>
              <a:rPr lang="no" sz="2880" dirty="0"/>
              <a:t>&lt;.05).</a:t>
            </a:r>
            <a:endParaRPr sz="2880" dirty="0"/>
          </a:p>
        </p:txBody>
      </p:sp>
      <p:sp>
        <p:nvSpPr>
          <p:cNvPr id="220" name="Google Shape;220;p35"/>
          <p:cNvSpPr txBox="1"/>
          <p:nvPr/>
        </p:nvSpPr>
        <p:spPr>
          <a:xfrm>
            <a:off x="8882360" y="3808904"/>
            <a:ext cx="4080960" cy="2511408"/>
          </a:xfrm>
          <a:prstGeom prst="rect">
            <a:avLst/>
          </a:prstGeom>
          <a:noFill/>
          <a:ln>
            <a:noFill/>
          </a:ln>
        </p:spPr>
        <p:txBody>
          <a:bodyPr spcFirstLastPara="1" wrap="square" lIns="146280" tIns="146280" rIns="146280" bIns="146280" anchor="t" anchorCtr="0">
            <a:spAutoFit/>
          </a:bodyPr>
          <a:lstStyle/>
          <a:p>
            <a:r>
              <a:rPr lang="no" sz="2880" dirty="0"/>
              <a:t>L'accordo con le singole affermazioni era correlato negativamente con le capacità di riconoscimento del DF (</a:t>
            </a:r>
            <a:r>
              <a:rPr lang="no" sz="2880" i="1" dirty="0"/>
              <a:t>r=</a:t>
            </a:r>
            <a:r>
              <a:rPr lang="no" sz="2880" dirty="0"/>
              <a:t>.35, </a:t>
            </a:r>
            <a:r>
              <a:rPr lang="no" sz="2880" i="1" dirty="0"/>
              <a:t>p</a:t>
            </a:r>
            <a:r>
              <a:rPr lang="no" sz="2880" dirty="0"/>
              <a:t>&lt;.05).</a:t>
            </a:r>
            <a:endParaRPr sz="2880" dirty="0"/>
          </a:p>
        </p:txBody>
      </p:sp>
      <p:sp>
        <p:nvSpPr>
          <p:cNvPr id="221" name="Google Shape;221;p35"/>
          <p:cNvSpPr txBox="1"/>
          <p:nvPr/>
        </p:nvSpPr>
        <p:spPr>
          <a:xfrm>
            <a:off x="8836592" y="6033399"/>
            <a:ext cx="4080960" cy="1625012"/>
          </a:xfrm>
          <a:prstGeom prst="rect">
            <a:avLst/>
          </a:prstGeom>
          <a:noFill/>
          <a:ln>
            <a:noFill/>
          </a:ln>
        </p:spPr>
        <p:txBody>
          <a:bodyPr spcFirstLastPara="1" wrap="square" lIns="146280" tIns="146280" rIns="146280" bIns="146280" anchor="t" anchorCtr="0">
            <a:spAutoFit/>
          </a:bodyPr>
          <a:lstStyle/>
          <a:p>
            <a:r>
              <a:rPr lang="no" sz="2880" dirty="0"/>
              <a:t>L'effetto è rimasto invariato, se controllato per l'età.</a:t>
            </a:r>
            <a:endParaRPr sz="2880" dirty="0"/>
          </a:p>
        </p:txBody>
      </p:sp>
      <p:sp>
        <p:nvSpPr>
          <p:cNvPr id="11" name="Google Shape;173;p30">
            <a:extLst>
              <a:ext uri="{FF2B5EF4-FFF2-40B4-BE49-F238E27FC236}">
                <a16:creationId xmlns:a16="http://schemas.microsoft.com/office/drawing/2014/main" id="{8E62B35B-457C-4676-96BB-24A0F62283C5}"/>
              </a:ext>
            </a:extLst>
          </p:cNvPr>
          <p:cNvSpPr txBox="1">
            <a:spLocks/>
          </p:cNvSpPr>
          <p:nvPr/>
        </p:nvSpPr>
        <p:spPr>
          <a:xfrm>
            <a:off x="498720" y="243719"/>
            <a:ext cx="13632960" cy="1596000"/>
          </a:xfrm>
          <a:prstGeom prst="rect">
            <a:avLst/>
          </a:prstGeom>
        </p:spPr>
        <p:txBody>
          <a:bodyPr spcFirstLastPara="1" vert="horz" wrap="square" lIns="146280" tIns="146280" rIns="146280" bIns="146280" rtlCol="0" anchor="t" anchorCtr="0">
            <a:normAutofit fontScale="90000" lnSpcReduction="100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5280" dirty="0"/>
              <a:t>L'abilità individuale nel riconoscimento dei falsi profondi è legata all'orientamento politico personale degli spettatori?</a:t>
            </a:r>
          </a:p>
          <a:p>
            <a:endParaRPr lang="en-US" sz="528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A58E19-070D-1D32-A83A-0CAE3ABABEE2}"/>
              </a:ext>
            </a:extLst>
          </p:cNvPr>
          <p:cNvSpPr>
            <a:spLocks noGrp="1"/>
          </p:cNvSpPr>
          <p:nvPr>
            <p:ph type="body" sz="quarter" idx="13"/>
          </p:nvPr>
        </p:nvSpPr>
        <p:spPr>
          <a:xfrm>
            <a:off x="575310" y="44981"/>
            <a:ext cx="12593420" cy="973066"/>
          </a:xfrm>
        </p:spPr>
        <p:txBody>
          <a:bodyPr/>
          <a:lstStyle/>
          <a:p>
            <a:r>
              <a:rPr lang="nb-NO" dirty="0"/>
              <a:t>Quadro di valutazione del rischio informatico marittimo (MaCRA)</a:t>
            </a:r>
            <a:endParaRPr lang="en-GB" dirty="0"/>
          </a:p>
        </p:txBody>
      </p:sp>
      <p:sp>
        <p:nvSpPr>
          <p:cNvPr id="3" name="Text Placeholder 2">
            <a:extLst>
              <a:ext uri="{FF2B5EF4-FFF2-40B4-BE49-F238E27FC236}">
                <a16:creationId xmlns:a16="http://schemas.microsoft.com/office/drawing/2014/main" id="{4DDD3C14-0F8B-4157-8D2F-B5177EA2194D}"/>
              </a:ext>
            </a:extLst>
          </p:cNvPr>
          <p:cNvSpPr>
            <a:spLocks noGrp="1"/>
          </p:cNvSpPr>
          <p:nvPr>
            <p:ph type="body" sz="quarter" idx="14"/>
          </p:nvPr>
        </p:nvSpPr>
        <p:spPr>
          <a:xfrm>
            <a:off x="386714" y="1819374"/>
            <a:ext cx="13856971" cy="5673091"/>
          </a:xfrm>
        </p:spPr>
        <p:txBody>
          <a:bodyPr>
            <a:normAutofit lnSpcReduction="10000"/>
          </a:bodyPr>
          <a:lstStyle/>
          <a:p>
            <a:pPr algn="l"/>
            <a:r>
              <a:rPr lang="en-GB" b="1" i="0" dirty="0">
                <a:solidFill>
                  <a:schemeClr val="tx1"/>
                </a:solidFill>
                <a:effectLst/>
                <a:latin typeface="Söhne"/>
              </a:rPr>
              <a:t>Definizione dell'ambito:</a:t>
            </a:r>
            <a:r>
              <a:rPr lang="en-GB" b="0" i="0" dirty="0">
                <a:solidFill>
                  <a:schemeClr val="tx1"/>
                </a:solidFill>
                <a:effectLst/>
                <a:latin typeface="Söhne"/>
              </a:rPr>
              <a:t> Definire chiaramente i confini della valutazione del rischio informatico per includere tutti gli aspetti rilevanti delle operazioni marittime, dai sistemi di bordo delle navi alle infrastrutture portuali e alle relative reti della catena di approvvigionamento.</a:t>
            </a:r>
          </a:p>
          <a:p>
            <a:pPr algn="l">
              <a:buFont typeface="+mj-lt"/>
              <a:buAutoNum type="arabicPeriod"/>
            </a:pPr>
            <a:r>
              <a:rPr lang="en-GB" b="1" i="0" dirty="0">
                <a:solidFill>
                  <a:schemeClr val="tx1"/>
                </a:solidFill>
                <a:effectLst/>
                <a:latin typeface="Söhne"/>
              </a:rPr>
              <a:t>Identificazione delle minacce:</a:t>
            </a:r>
            <a:r>
              <a:rPr lang="en-GB" b="0" i="0" dirty="0">
                <a:solidFill>
                  <a:schemeClr val="tx1"/>
                </a:solidFill>
                <a:effectLst/>
                <a:latin typeface="Söhne"/>
              </a:rPr>
              <a:t> Identificazione sistematica delle potenziali minacce informatiche che potrebbero colpire le operazioni marittime, tenendo conto delle caratteristiche uniche del settore marittimo e dei paesaggi emergenti delle minacce informatiche. Include navi, sistemi portuali e operazioni della catena di approvvigionamento.</a:t>
            </a:r>
          </a:p>
          <a:p>
            <a:pPr algn="l">
              <a:buFont typeface="+mj-lt"/>
              <a:buAutoNum type="arabicPeriod"/>
            </a:pPr>
            <a:r>
              <a:rPr lang="en-GB" b="1" i="0" dirty="0">
                <a:solidFill>
                  <a:schemeClr val="tx1"/>
                </a:solidFill>
                <a:effectLst/>
                <a:latin typeface="Söhne"/>
              </a:rPr>
              <a:t>Analisi delle vulnerabilità: </a:t>
            </a:r>
            <a:r>
              <a:rPr lang="en-GB" b="0" i="0" dirty="0">
                <a:solidFill>
                  <a:schemeClr val="tx1"/>
                </a:solidFill>
                <a:effectLst/>
                <a:latin typeface="Söhne"/>
              </a:rPr>
              <a:t>Esame dei sistemi e dei processi marittimi per identificare le vulnerabilità che potrebbero essere sfruttate dalle minacce informatiche, comprese le debolezze tecniche, le lacune procedurali </a:t>
            </a:r>
            <a:r>
              <a:rPr lang="en-GB" b="1" i="0" dirty="0">
                <a:solidFill>
                  <a:schemeClr val="bg1"/>
                </a:solidFill>
                <a:effectLst/>
                <a:highlight>
                  <a:srgbClr val="FFFF00"/>
                </a:highlight>
                <a:latin typeface="Söhne"/>
              </a:rPr>
              <a:t>e i fattori umani</a:t>
            </a:r>
            <a:r>
              <a:rPr lang="en-GB" b="0" i="0" dirty="0">
                <a:solidFill>
                  <a:schemeClr val="tx1"/>
                </a:solidFill>
                <a:effectLst/>
                <a:latin typeface="Söhne"/>
              </a:rPr>
              <a:t>. Ad esempio, test di penetrazione e audit di sicurezza per scoprire i punti deboli.</a:t>
            </a:r>
          </a:p>
          <a:p>
            <a:pPr algn="l">
              <a:buFont typeface="+mj-lt"/>
              <a:buAutoNum type="arabicPeriod"/>
            </a:pPr>
            <a:r>
              <a:rPr lang="en-GB" b="1" i="0" dirty="0">
                <a:solidFill>
                  <a:schemeClr val="tx1"/>
                </a:solidFill>
                <a:effectLst/>
                <a:latin typeface="Söhne"/>
              </a:rPr>
              <a:t>Valutazione dell'impatto:</a:t>
            </a:r>
            <a:r>
              <a:rPr lang="en-GB" b="0" i="0" dirty="0">
                <a:solidFill>
                  <a:schemeClr val="tx1"/>
                </a:solidFill>
                <a:effectLst/>
                <a:latin typeface="Söhne"/>
              </a:rPr>
              <a:t> Valutazione delle potenziali conseguenze degli incidenti informatici sulle operazioni marittime, concentrandosi su aspetti quali la sicurezza, l'impatto ambientale e le perdite economiche.</a:t>
            </a:r>
          </a:p>
          <a:p>
            <a:pPr algn="l">
              <a:buFont typeface="+mj-lt"/>
              <a:buAutoNum type="arabicPeriod"/>
            </a:pPr>
            <a:r>
              <a:rPr lang="en-GB" b="1" i="0" dirty="0">
                <a:solidFill>
                  <a:schemeClr val="tx1"/>
                </a:solidFill>
                <a:effectLst/>
                <a:latin typeface="Söhne"/>
              </a:rPr>
              <a:t>Valutazione del rischio:</a:t>
            </a:r>
            <a:r>
              <a:rPr lang="en-GB" b="0" i="0" dirty="0">
                <a:solidFill>
                  <a:schemeClr val="tx1"/>
                </a:solidFill>
                <a:effectLst/>
                <a:latin typeface="Söhne"/>
              </a:rPr>
              <a:t> Combinare le informazioni ottenute dall'identificazione delle minacce, dall'analisi delle vulnerabilità e dalla valutazione dell'impatto per valutare il rischio informatico complessivo, dando priorità ai rischi in base alla loro probabilità e all'impatto potenziale.</a:t>
            </a:r>
          </a:p>
          <a:p>
            <a:pPr algn="l">
              <a:buFont typeface="+mj-lt"/>
              <a:buAutoNum type="arabicPeriod"/>
            </a:pPr>
            <a:r>
              <a:rPr lang="en-GB" b="1" i="0" dirty="0">
                <a:solidFill>
                  <a:schemeClr val="tx1"/>
                </a:solidFill>
                <a:effectLst/>
                <a:latin typeface="Söhne"/>
              </a:rPr>
              <a:t>Strategie di mitigazione e risposta:</a:t>
            </a:r>
            <a:r>
              <a:rPr lang="en-GB" b="0" i="0" dirty="0">
                <a:solidFill>
                  <a:schemeClr val="tx1"/>
                </a:solidFill>
                <a:effectLst/>
                <a:latin typeface="Söhne"/>
              </a:rPr>
              <a:t> Sviluppare e attuare strategie per ridurre i rischi identificati a livelli accettabili, comprese soluzioni tecniche, misure politiche e programmi di formazione. Inoltre, formulare piani di risposta agli incidenti per migliorare la resilienza e le capacità di recupero.</a:t>
            </a:r>
          </a:p>
          <a:p>
            <a:pPr algn="l">
              <a:buFont typeface="+mj-lt"/>
              <a:buAutoNum type="arabicPeriod"/>
            </a:pPr>
            <a:r>
              <a:rPr lang="en-GB" b="1" i="0" dirty="0">
                <a:solidFill>
                  <a:schemeClr val="tx1"/>
                </a:solidFill>
                <a:effectLst/>
                <a:latin typeface="Söhne"/>
              </a:rPr>
              <a:t>Revisione e miglioramento continuo: </a:t>
            </a:r>
            <a:r>
              <a:rPr lang="en-GB" b="0" i="0" dirty="0">
                <a:solidFill>
                  <a:schemeClr val="tx1"/>
                </a:solidFill>
                <a:effectLst/>
                <a:latin typeface="Söhne"/>
              </a:rPr>
              <a:t>Riconoscendo la natura dinamica delle minacce informatiche e dell'ambiente marittimo, il </a:t>
            </a:r>
            <a:r>
              <a:rPr lang="en-GB" b="0" i="0" dirty="0">
                <a:solidFill>
                  <a:schemeClr val="tx1"/>
                </a:solidFill>
                <a:effectLst/>
                <a:latin typeface="Söhne"/>
              </a:rPr>
              <a:t>quadro </a:t>
            </a:r>
            <a:r>
              <a:rPr lang="en-GB" b="0" i="0" dirty="0" err="1">
                <a:solidFill>
                  <a:schemeClr val="tx1"/>
                </a:solidFill>
                <a:effectLst/>
                <a:latin typeface="Söhne"/>
              </a:rPr>
              <a:t>MaCRA </a:t>
            </a:r>
            <a:r>
              <a:rPr lang="en-GB" b="0" i="0" dirty="0">
                <a:solidFill>
                  <a:schemeClr val="tx1"/>
                </a:solidFill>
                <a:effectLst/>
                <a:latin typeface="Söhne"/>
              </a:rPr>
              <a:t>prevede revisioni e aggiornamenti regolari della valutazione del rischio e delle strategie di mitigazione, promuovendo una cultura di miglioramento e adattamento continui.</a:t>
            </a:r>
          </a:p>
          <a:p>
            <a:endParaRPr lang="en-GB" dirty="0">
              <a:solidFill>
                <a:schemeClr val="tx1"/>
              </a:solidFill>
            </a:endParaRPr>
          </a:p>
        </p:txBody>
      </p:sp>
      <p:sp>
        <p:nvSpPr>
          <p:cNvPr id="4" name="Oval 3">
            <a:extLst>
              <a:ext uri="{FF2B5EF4-FFF2-40B4-BE49-F238E27FC236}">
                <a16:creationId xmlns:a16="http://schemas.microsoft.com/office/drawing/2014/main" id="{CFE57786-20A3-F042-9DF3-039EF004DA26}"/>
              </a:ext>
            </a:extLst>
          </p:cNvPr>
          <p:cNvSpPr/>
          <p:nvPr/>
        </p:nvSpPr>
        <p:spPr>
          <a:xfrm>
            <a:off x="-688932" y="1819374"/>
            <a:ext cx="15569852" cy="347162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sp>
        <p:nvSpPr>
          <p:cNvPr id="5" name="Footer Placeholder 4">
            <a:extLst>
              <a:ext uri="{FF2B5EF4-FFF2-40B4-BE49-F238E27FC236}">
                <a16:creationId xmlns:a16="http://schemas.microsoft.com/office/drawing/2014/main" id="{05AF89E5-A937-C5D2-FE17-91C8F5AEBA45}"/>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21438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FA82-50DE-4D94-94AC-AE4AF8E533B5}"/>
              </a:ext>
            </a:extLst>
          </p:cNvPr>
          <p:cNvSpPr>
            <a:spLocks noGrp="1"/>
          </p:cNvSpPr>
          <p:nvPr>
            <p:ph type="title"/>
          </p:nvPr>
        </p:nvSpPr>
        <p:spPr/>
        <p:txBody>
          <a:bodyPr/>
          <a:lstStyle/>
          <a:p>
            <a:r>
              <a:rPr lang="nb-NO" dirty="0">
                <a:hlinkClick r:id="rcId134519c008344798"/>
              </a:rPr>
              <a:t>L'amore </a:t>
            </a:r>
            <a:r>
              <a:rPr lang="nb-NO" dirty="0" err="1">
                <a:hlinkClick r:id="rcId134519c008344798"/>
              </a:rPr>
              <a:t>di </a:t>
            </a:r>
            <a:r>
              <a:rPr lang="nb-NO" dirty="0">
                <a:hlinkClick r:id="rcId134519c008344798"/>
              </a:rPr>
              <a:t>un </a:t>
            </a:r>
            <a:r>
              <a:rPr lang="nb-NO" dirty="0" err="1">
                <a:hlinkClick r:id="rcId134519c008344798"/>
              </a:rPr>
              <a:t>genitore</a:t>
            </a:r>
            <a:endParaRPr lang="nb-NO" dirty="0"/>
          </a:p>
        </p:txBody>
      </p:sp>
      <p:sp>
        <p:nvSpPr>
          <p:cNvPr id="3" name="Content Placeholder 2">
            <a:extLst>
              <a:ext uri="{FF2B5EF4-FFF2-40B4-BE49-F238E27FC236}">
                <a16:creationId xmlns:a16="http://schemas.microsoft.com/office/drawing/2014/main" id="{E2E24D98-AF8B-41B5-8204-45A6FFD25E0D}"/>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6B10025B-6180-42A1-B088-42B6467AADE9}"/>
              </a:ext>
            </a:extLst>
          </p:cNvPr>
          <p:cNvPicPr>
            <a:picLocks noChangeAspect="1"/>
          </p:cNvPicPr>
          <p:nvPr/>
        </p:nvPicPr>
        <p:blipFill>
          <a:blip r:embed="Ra970cfe3f0c04b54" cstate="email">
            <a:extLst>
              <a:ext uri="{28A0092B-C50C-407E-A947-70E740481C1C}">
                <a14:useLocalDpi xmlns:a14="http://schemas.microsoft.com/office/drawing/2010/main"/>
              </a:ext>
            </a:extLst>
          </a:blip>
          <a:stretch>
            <a:fillRect/>
          </a:stretch>
        </p:blipFill>
        <p:spPr>
          <a:xfrm>
            <a:off x="459812" y="1915623"/>
            <a:ext cx="12373138" cy="5875828"/>
          </a:xfrm>
          <a:prstGeom prst="rect">
            <a:avLst/>
          </a:prstGeom>
        </p:spPr>
      </p:pic>
      <p:pic>
        <p:nvPicPr>
          <p:cNvPr id="7" name="Picture 6">
            <a:extLst>
              <a:ext uri="{FF2B5EF4-FFF2-40B4-BE49-F238E27FC236}">
                <a16:creationId xmlns:a16="http://schemas.microsoft.com/office/drawing/2014/main" id="{BEDF45F8-0C2C-4ED0-9770-0C50076B98A9}"/>
              </a:ext>
            </a:extLst>
          </p:cNvPr>
          <p:cNvPicPr>
            <a:picLocks noChangeAspect="1"/>
          </p:cNvPicPr>
          <p:nvPr/>
        </p:nvPicPr>
        <p:blipFill>
          <a:blip r:embed="R7c0c2bfe1cd8493f" cstate="email">
            <a:extLst>
              <a:ext uri="{28A0092B-C50C-407E-A947-70E740481C1C}">
                <a14:useLocalDpi xmlns:a14="http://schemas.microsoft.com/office/drawing/2010/main"/>
              </a:ext>
            </a:extLst>
          </a:blip>
          <a:stretch>
            <a:fillRect/>
          </a:stretch>
        </p:blipFill>
        <p:spPr>
          <a:xfrm>
            <a:off x="2201527" y="2524225"/>
            <a:ext cx="12428874" cy="3865920"/>
          </a:xfrm>
          <a:prstGeom prst="rect">
            <a:avLst/>
          </a:prstGeom>
        </p:spPr>
      </p:pic>
      <p:pic>
        <p:nvPicPr>
          <p:cNvPr id="9" name="Picture 8">
            <a:extLst>
              <a:ext uri="{FF2B5EF4-FFF2-40B4-BE49-F238E27FC236}">
                <a16:creationId xmlns:a16="http://schemas.microsoft.com/office/drawing/2014/main" id="{18288C6D-E3B2-4304-94B1-48DC19A77777}"/>
              </a:ext>
            </a:extLst>
          </p:cNvPr>
          <p:cNvPicPr>
            <a:picLocks noChangeAspect="1"/>
          </p:cNvPicPr>
          <p:nvPr/>
        </p:nvPicPr>
        <p:blipFill>
          <a:blip r:embed="R96977fb7a0d44d27" cstate="email">
            <a:extLst>
              <a:ext uri="{28A0092B-C50C-407E-A947-70E740481C1C}">
                <a14:useLocalDpi xmlns:a14="http://schemas.microsoft.com/office/drawing/2010/main"/>
              </a:ext>
            </a:extLst>
          </a:blip>
          <a:stretch>
            <a:fillRect/>
          </a:stretch>
        </p:blipFill>
        <p:spPr>
          <a:xfrm>
            <a:off x="1797451" y="438152"/>
            <a:ext cx="12442992" cy="4668856"/>
          </a:xfrm>
          <a:prstGeom prst="rect">
            <a:avLst/>
          </a:prstGeom>
        </p:spPr>
      </p:pic>
      <p:pic>
        <p:nvPicPr>
          <p:cNvPr id="11" name="Picture 10">
            <a:extLst>
              <a:ext uri="{FF2B5EF4-FFF2-40B4-BE49-F238E27FC236}">
                <a16:creationId xmlns:a16="http://schemas.microsoft.com/office/drawing/2014/main" id="{183ED6BF-9E89-4DF2-B619-3C73740F195F}"/>
              </a:ext>
            </a:extLst>
          </p:cNvPr>
          <p:cNvPicPr>
            <a:picLocks noChangeAspect="1"/>
          </p:cNvPicPr>
          <p:nvPr/>
        </p:nvPicPr>
        <p:blipFill>
          <a:blip r:embed="R9393898c16e44f86" cstate="email">
            <a:extLst>
              <a:ext uri="{28A0092B-C50C-407E-A947-70E740481C1C}">
                <a14:useLocalDpi xmlns:a14="http://schemas.microsoft.com/office/drawing/2010/main"/>
              </a:ext>
            </a:extLst>
          </a:blip>
          <a:stretch>
            <a:fillRect/>
          </a:stretch>
        </p:blipFill>
        <p:spPr>
          <a:xfrm>
            <a:off x="0" y="1980015"/>
            <a:ext cx="14630400" cy="4269572"/>
          </a:xfrm>
          <a:prstGeom prst="rect">
            <a:avLst/>
          </a:prstGeom>
        </p:spPr>
      </p:pic>
      <p:pic>
        <p:nvPicPr>
          <p:cNvPr id="13" name="Picture 12">
            <a:extLst>
              <a:ext uri="{FF2B5EF4-FFF2-40B4-BE49-F238E27FC236}">
                <a16:creationId xmlns:a16="http://schemas.microsoft.com/office/drawing/2014/main" id="{6F65AC2D-9A2A-4043-8297-2D6F94DE54D5}"/>
              </a:ext>
            </a:extLst>
          </p:cNvPr>
          <p:cNvPicPr>
            <a:picLocks noChangeAspect="1"/>
          </p:cNvPicPr>
          <p:nvPr/>
        </p:nvPicPr>
        <p:blipFill>
          <a:blip r:embed="R585de0349a684763" cstate="email">
            <a:extLst>
              <a:ext uri="{28A0092B-C50C-407E-A947-70E740481C1C}">
                <a14:useLocalDpi xmlns:a14="http://schemas.microsoft.com/office/drawing/2010/main"/>
              </a:ext>
            </a:extLst>
          </a:blip>
          <a:stretch>
            <a:fillRect/>
          </a:stretch>
        </p:blipFill>
        <p:spPr>
          <a:xfrm>
            <a:off x="4665801" y="0"/>
            <a:ext cx="5298800" cy="8229600"/>
          </a:xfrm>
          <a:prstGeom prst="rect">
            <a:avLst/>
          </a:prstGeom>
        </p:spPr>
      </p:pic>
      <p:pic>
        <p:nvPicPr>
          <p:cNvPr id="15" name="Picture 14">
            <a:extLst>
              <a:ext uri="{FF2B5EF4-FFF2-40B4-BE49-F238E27FC236}">
                <a16:creationId xmlns:a16="http://schemas.microsoft.com/office/drawing/2014/main" id="{B993866A-654B-41E6-AB99-0ECA85F925B0}"/>
              </a:ext>
            </a:extLst>
          </p:cNvPr>
          <p:cNvPicPr>
            <a:picLocks noChangeAspect="1"/>
          </p:cNvPicPr>
          <p:nvPr/>
        </p:nvPicPr>
        <p:blipFill>
          <a:blip r:embed="R6426406705424e68"/>
          <a:stretch>
            <a:fillRect/>
          </a:stretch>
        </p:blipFill>
        <p:spPr>
          <a:xfrm>
            <a:off x="1027823" y="1203555"/>
            <a:ext cx="12574756" cy="5822492"/>
          </a:xfrm>
          <a:prstGeom prst="rect">
            <a:avLst/>
          </a:prstGeom>
        </p:spPr>
      </p:pic>
    </p:spTree>
    <p:extLst>
      <p:ext uri="{BB962C8B-B14F-4D97-AF65-F5344CB8AC3E}">
        <p14:creationId xmlns:p14="http://schemas.microsoft.com/office/powerpoint/2010/main" val="2107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C3EB6AA-E68C-74A5-1493-7C410EE4F60D}"/>
              </a:ext>
            </a:extLst>
          </p:cNvPr>
          <p:cNvPicPr>
            <a:picLocks noChangeAspect="1"/>
          </p:cNvPicPr>
          <p:nvPr/>
        </p:nvPicPr>
        <p:blipFill rotWithShape="1">
          <a:blip r:embed="Rb3b59b70d1e9409f" cstate="screen">
            <a:extLst>
              <a:ext uri="{28A0092B-C50C-407E-A947-70E740481C1C}">
                <a14:useLocalDpi xmlns:a14="http://schemas.microsoft.com/office/drawing/2010/main"/>
              </a:ext>
            </a:extLst>
          </a:blip>
          <a:srcRect/>
          <a:stretch/>
        </p:blipFill>
        <p:spPr>
          <a:xfrm>
            <a:off x="4228186" y="12"/>
            <a:ext cx="10402214" cy="8229588"/>
          </a:xfrm>
          <a:prstGeom prst="rect">
            <a:avLst/>
          </a:prstGeom>
        </p:spPr>
      </p:pic>
      <p:sp>
        <p:nvSpPr>
          <p:cNvPr id="7" name="Content Placeholder 6">
            <a:extLst>
              <a:ext uri="{FF2B5EF4-FFF2-40B4-BE49-F238E27FC236}">
                <a16:creationId xmlns:a16="http://schemas.microsoft.com/office/drawing/2014/main" id="{8914288A-4981-8521-32BC-2E2B500956C2}"/>
              </a:ext>
            </a:extLst>
          </p:cNvPr>
          <p:cNvSpPr>
            <a:spLocks/>
          </p:cNvSpPr>
          <p:nvPr/>
        </p:nvSpPr>
        <p:spPr>
          <a:xfrm>
            <a:off x="5577841" y="731521"/>
            <a:ext cx="7402831" cy="6217920"/>
          </a:xfrm>
          <a:prstGeom prst="rect">
            <a:avLst/>
          </a:prstGeom>
        </p:spPr>
        <p:txBody>
          <a:bodyPr/>
          <a:lstStyle/>
          <a:p>
            <a:endParaRPr lang="en-GB"/>
          </a:p>
        </p:txBody>
      </p:sp>
      <p:sp>
        <p:nvSpPr>
          <p:cNvPr id="8" name="Text Placeholder 7">
            <a:extLst>
              <a:ext uri="{FF2B5EF4-FFF2-40B4-BE49-F238E27FC236}">
                <a16:creationId xmlns:a16="http://schemas.microsoft.com/office/drawing/2014/main" id="{A6814068-5C95-262D-F521-210265BEB49A}"/>
              </a:ext>
            </a:extLst>
          </p:cNvPr>
          <p:cNvSpPr>
            <a:spLocks/>
          </p:cNvSpPr>
          <p:nvPr/>
        </p:nvSpPr>
        <p:spPr>
          <a:xfrm>
            <a:off x="822961" y="4135120"/>
            <a:ext cx="4417062" cy="2194560"/>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0CD306EE-A5B6-B9A5-B50A-2E406B11BC31}"/>
              </a:ext>
            </a:extLst>
          </p:cNvPr>
          <p:cNvSpPr>
            <a:spLocks/>
          </p:cNvSpPr>
          <p:nvPr/>
        </p:nvSpPr>
        <p:spPr>
          <a:xfrm>
            <a:off x="11149190" y="6359602"/>
            <a:ext cx="506747" cy="347376"/>
          </a:xfrm>
          <a:prstGeom prst="rect">
            <a:avLst/>
          </a:prstGeom>
        </p:spPr>
        <p:txBody>
          <a:bodyPr vert="horz" lIns="91440" tIns="45720" rIns="91440" bIns="45720" rtlCol="0" anchor="ctr">
            <a:normAutofit/>
          </a:bodyPr>
          <a:lstStyle/>
          <a:p>
            <a:pPr defTabSz="347472">
              <a:spcAft>
                <a:spcPts val="456"/>
              </a:spcAft>
            </a:pPr>
            <a:fld id="{83C72186-AF70-4CAA-BEA5-8C4411AE0AB1}" type="slidenum">
              <a:rPr lang="en-US" sz="760" kern="1200">
                <a:solidFill>
                  <a:srgbClr val="555555"/>
                </a:solidFill>
                <a:latin typeface="+mn-lt"/>
                <a:ea typeface="+mn-ea"/>
                <a:cs typeface="+mn-cs"/>
              </a:rPr>
              <a:t>81</a:t>
            </a:fld>
            <a:endParaRPr lang="en-US" sz="1000" b="0" i="0" kern="1200">
              <a:solidFill>
                <a:srgbClr val="FFFFFF"/>
              </a:solidFill>
              <a:effectLst/>
              <a:latin typeface="+mn-lt"/>
              <a:ea typeface="+mn-ea"/>
              <a:cs typeface="+mn-cs"/>
            </a:endParaRPr>
          </a:p>
        </p:txBody>
      </p:sp>
      <p:sp>
        <p:nvSpPr>
          <p:cNvPr id="9" name="Title 8">
            <a:extLst>
              <a:ext uri="{FF2B5EF4-FFF2-40B4-BE49-F238E27FC236}">
                <a16:creationId xmlns:a16="http://schemas.microsoft.com/office/drawing/2014/main" id="{A87318F8-7718-6334-E098-854ED412A768}"/>
              </a:ext>
            </a:extLst>
          </p:cNvPr>
          <p:cNvSpPr>
            <a:spLocks noGrp="1"/>
          </p:cNvSpPr>
          <p:nvPr>
            <p:ph type="title"/>
          </p:nvPr>
        </p:nvSpPr>
        <p:spPr/>
        <p:txBody>
          <a:bodyPr>
            <a:normAutofit/>
          </a:bodyPr>
          <a:lstStyle/>
          <a:p>
            <a:r>
              <a:rPr lang="nb-NO" sz="4800" b="1" dirty="0"/>
              <a:t>Ora ci concentriamo su di voi</a:t>
            </a:r>
            <a:endParaRPr lang="en-GB" sz="4800" b="1" dirty="0"/>
          </a:p>
        </p:txBody>
      </p:sp>
      <p:sp>
        <p:nvSpPr>
          <p:cNvPr id="12" name="Picture Placeholder 11">
            <a:extLst>
              <a:ext uri="{FF2B5EF4-FFF2-40B4-BE49-F238E27FC236}">
                <a16:creationId xmlns:a16="http://schemas.microsoft.com/office/drawing/2014/main" id="{ED454070-02BE-6211-12DA-0B6F2023D1BB}"/>
              </a:ext>
            </a:extLst>
          </p:cNvPr>
          <p:cNvSpPr>
            <a:spLocks noGrp="1"/>
          </p:cNvSpPr>
          <p:nvPr>
            <p:ph type="pic" idx="1"/>
          </p:nvPr>
        </p:nvSpPr>
        <p:spPr/>
        <p:txBody>
          <a:bodyPr/>
          <a:lstStyle/>
          <a:p>
            <a:endParaRPr lang="en-GB"/>
          </a:p>
        </p:txBody>
      </p:sp>
      <p:sp>
        <p:nvSpPr>
          <p:cNvPr id="14" name="Text Placeholder 13">
            <a:extLst>
              <a:ext uri="{FF2B5EF4-FFF2-40B4-BE49-F238E27FC236}">
                <a16:creationId xmlns:a16="http://schemas.microsoft.com/office/drawing/2014/main" id="{DE02B5D7-C74D-E1FE-2063-89F3A58DD6F2}"/>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212664762"/>
      </p:ext>
    </p:extLst>
  </p:cSld>
  <p:clrMapOvr>
    <a:masterClrMapping/>
  </p:clrMapOvr>
</p:sld>
</file>

<file path=ppt/slides/slide82.xml><?xml version="1.0" encoding="utf-8"?>
<p:sld xmlns:a16="http://schemas.microsoft.com/office/drawing/2014/main" xmlns:a14="http://schemas.microsoft.com/office/drawing/2010/main" xmlns:mc="http://schemas.openxmlformats.org/markup-compatibility/2006" xmlns:p14="http://schemas.microsoft.com/office/powerpoint/2010/main" xmlns:iact="http://schemas.microsoft.com/office/powerpoint/2014/inkAction" xmlns:p15="http://schemas.microsoft.com/office/powerpoint/2012/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B6768A-2C77-B4A8-A4E2-97769B612F94}"/>
              </a:ext>
            </a:extLst>
          </p:cNvPr>
          <p:cNvPicPr>
            <a:picLocks noChangeAspect="1" noChangeArrowheads="1"/>
          </p:cNvPicPr>
          <p:nvPr/>
        </p:nvPicPr>
        <p:blipFill>
          <a:blip r:embed="Recacba3bf0ed4a24">
            <a:extLst>
              <a:ext uri="{28A0092B-C50C-407E-A947-70E740481C1C}">
                <a14:useLocalDpi xmlns:a14="http://schemas.microsoft.com/office/drawing/2010/main" val="0"/>
              </a:ext>
            </a:extLst>
          </a:blip>
          <a:srcRect/>
          <a:stretch/>
        </p:blipFill>
        <p:spPr bwMode="auto">
          <a:xfrm>
            <a:off x="7626412" y="1999739"/>
            <a:ext cx="7003988" cy="46882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xmlns:iact="http://schemas.microsoft.com/office/powerpoint/2014/inkAction" Requires="p14 iact">
          <p:contentPart p14:bwMode="auto" r:id="rcIde7ed5a1c118940bd">
            <p14:nvContentPartPr>
              <p14:cNvPr id="3" name="Håndskrift 2"/>
              <p14:cNvContentPartPr/>
              <p14:nvPr>
                <p:custDataLst>
                  <p:tags r:id="Rbdf34650a3d64aaa"/>
                </p:custDataLst>
                <p:extLst>
                  <p:ext uri="{42D2F446-02D8-4167-A562-619A0277C38B}">
                    <p15:isNarration xmlns:p15="http://schemas.microsoft.com/office/powerpoint/2012/main" val="1"/>
                  </p:ext>
                </p:extLst>
              </p14:nvPr>
            </p14:nvContentPartPr>
            <p14:xfrm>
              <a:off x="8973697" y="1541567"/>
              <a:ext cx="20053" cy="20057"/>
            </p14:xfrm>
          </p:contentPart>
        </mc:Choice>
        <mc:Fallback>
          <p:pic>
            <p:nvPicPr>
              <p:cNvPr id="3" name="Håndskrift 2"/>
              <p:cNvPicPr>
                <a:picLocks noGrp="1" noRot="1" noChangeAspect="1" noMove="1" noResize="1" noEditPoints="1" noAdjustHandles="1" noChangeArrowheads="1" noChangeShapeType="1"/>
              </p:cNvPicPr>
              <p:nvPr/>
            </p:nvPicPr>
            <p:blipFill>
              <a:blip r:embed="R204be597e6d0473c"/>
              <a:stretch>
                <a:fillRect/>
              </a:stretch>
            </p:blipFill>
            <p:spPr>
              <a:xfrm>
                <a:off x="8962303" y="1530171"/>
                <a:ext cx="42385" cy="42393"/>
              </a:xfrm>
              <a:prstGeom prst="rect">
                <a:avLst/>
              </a:prstGeom>
            </p:spPr>
          </p:pic>
        </mc:Fallback>
      </mc:AlternateContent>
      <p:sp>
        <p:nvSpPr>
          <p:cNvPr id="6" name="Tittel 1">
            <a:extLst>
              <a:ext uri="{FF2B5EF4-FFF2-40B4-BE49-F238E27FC236}">
                <a16:creationId xmlns:a16="http://schemas.microsoft.com/office/drawing/2014/main" id="{58644F52-E94E-4123-808F-1F375999C3FB}"/>
              </a:ext>
            </a:extLst>
          </p:cNvPr>
          <p:cNvSpPr>
            <a:spLocks noGrp="1"/>
          </p:cNvSpPr>
          <p:nvPr>
            <p:ph type="title"/>
          </p:nvPr>
        </p:nvSpPr>
        <p:spPr>
          <a:xfrm>
            <a:off x="1908120" y="15860"/>
            <a:ext cx="5271228" cy="817244"/>
          </a:xfrm>
        </p:spPr>
        <p:txBody>
          <a:bodyPr>
            <a:normAutofit fontScale="90000"/>
          </a:bodyPr>
          <a:lstStyle/>
          <a:p>
            <a:r>
              <a:rPr lang="de-DE" dirty="0"/>
              <a:t>L'"</a:t>
            </a:r>
            <a:r>
              <a:rPr lang="de-DE" dirty="0"/>
              <a:t>interruttore </a:t>
            </a:r>
            <a:r>
              <a:rPr lang="de-DE" dirty="0" err="1"/>
              <a:t>generale</a:t>
            </a:r>
            <a:r>
              <a:rPr lang="de-DE" dirty="0"/>
              <a:t>"</a:t>
            </a:r>
            <a:endParaRPr lang="nb-NO" dirty="0"/>
          </a:p>
        </p:txBody>
      </p:sp>
      <p:sp>
        <p:nvSpPr>
          <p:cNvPr id="2" name="Foliennummernplatzhalter 1">
            <a:extLst>
              <a:ext uri="{FF2B5EF4-FFF2-40B4-BE49-F238E27FC236}">
                <a16:creationId xmlns:a16="http://schemas.microsoft.com/office/drawing/2014/main" id="{0FAEBFC2-D72C-E39A-51E5-B8FC05D39317}"/>
              </a:ext>
            </a:extLst>
          </p:cNvPr>
          <p:cNvSpPr>
            <a:spLocks noGrp="1"/>
          </p:cNvSpPr>
          <p:nvPr>
            <p:ph type="sldNum" sz="quarter" idx="12"/>
          </p:nvPr>
        </p:nvSpPr>
        <p:spPr/>
        <p:txBody>
          <a:bodyPr/>
          <a:lstStyle/>
          <a:p>
            <a:pPr defTabSz="1097280"/>
            <a:fld id="{79D199B6-069C-4494-B074-391AD1ED88E0}" type="slidenum">
              <a:rPr lang="de-DE">
                <a:solidFill>
                  <a:prstClr val="black">
                    <a:tint val="75000"/>
                  </a:prstClr>
                </a:solidFill>
                <a:latin typeface="Calibri" panose="020F0502020204030204"/>
              </a:rPr>
              <a:t>82</a:t>
            </a:fld>
            <a:endParaRPr lang="de-DE">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B2A404CD-C173-E756-B583-3B9FB2447A49}"/>
              </a:ext>
            </a:extLst>
          </p:cNvPr>
          <p:cNvPicPr>
            <a:picLocks noChangeAspect="1"/>
          </p:cNvPicPr>
          <p:nvPr/>
        </p:nvPicPr>
        <p:blipFill>
          <a:blip r:embed="Rf97b54b52e594079" cstate="email">
            <a:extLst>
              <a:ext uri="{28A0092B-C50C-407E-A947-70E740481C1C}">
                <a14:useLocalDpi xmlns:a14="http://schemas.microsoft.com/office/drawing/2010/main"/>
              </a:ext>
            </a:extLst>
          </a:blip>
          <a:stretch>
            <a:fillRect/>
          </a:stretch>
        </p:blipFill>
        <p:spPr>
          <a:xfrm>
            <a:off x="1" y="1030584"/>
            <a:ext cx="8248453" cy="6702445"/>
          </a:xfrm>
          <a:prstGeom prst="rect">
            <a:avLst/>
          </a:prstGeom>
        </p:spPr>
      </p:pic>
    </p:spTree>
    <p:extLst>
      <p:ext uri="{BB962C8B-B14F-4D97-AF65-F5344CB8AC3E}">
        <p14:creationId xmlns:p14="http://schemas.microsoft.com/office/powerpoint/2010/main" val="1169090559"/>
      </p:ext>
    </p:extLst>
  </p:cSld>
  <p:clrMapOvr>
    <a:masterClrMapping/>
  </p:clrMapOvr>
</p:sld>
</file>

<file path=ppt/slides/slide8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OpenText Cybersecurity 2023 Global Ransomware Survey: The risk perception  gap - OpenText Blogs">
            <a:extLst>
              <a:ext uri="{FF2B5EF4-FFF2-40B4-BE49-F238E27FC236}">
                <a16:creationId xmlns:a16="http://schemas.microsoft.com/office/drawing/2014/main" id="{2650DA61-2E6E-3692-627F-B43F12D422A0}"/>
              </a:ext>
            </a:extLst>
          </p:cNvPr>
          <p:cNvPicPr>
            <a:picLocks noChangeAspect="1" noChangeArrowheads="1"/>
          </p:cNvPicPr>
          <p:nvPr/>
        </p:nvPicPr>
        <p:blipFill>
          <a:blip r:embed="R9a32dd8b2110440f">
            <a:alphaModFix amt="19000"/>
            <a:extLst>
              <a:ext uri="{28A0092B-C50C-407E-A947-70E740481C1C}">
                <a14:useLocalDpi xmlns:a14="http://schemas.microsoft.com/office/drawing/2010/main" val="0"/>
              </a:ext>
            </a:extLst>
          </a:blip>
          <a:srcRect/>
          <a:stretch>
            <a:fillRect/>
          </a:stretch>
        </p:blipFill>
        <p:spPr bwMode="auto">
          <a:xfrm>
            <a:off x="-1" y="1"/>
            <a:ext cx="14533419" cy="81750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B2BB54B-61C7-2639-6F24-AB9478066418}"/>
              </a:ext>
            </a:extLst>
          </p:cNvPr>
          <p:cNvSpPr>
            <a:spLocks noGrp="1"/>
          </p:cNvSpPr>
          <p:nvPr>
            <p:ph type="ctrTitle"/>
          </p:nvPr>
        </p:nvSpPr>
        <p:spPr>
          <a:xfrm>
            <a:off x="1187882" y="1346836"/>
            <a:ext cx="12341884" cy="2196674"/>
          </a:xfrm>
        </p:spPr>
        <p:txBody>
          <a:bodyPr/>
          <a:lstStyle/>
          <a:p>
            <a:r>
              <a:rPr lang="en-US" sz="3360" b="1">
                <a:solidFill>
                  <a:srgbClr val="000000"/>
                </a:solidFill>
                <a:latin typeface="Times New Roman" panose="02020603050405020304" pitchFamily="18" charset="0"/>
              </a:rPr>
              <a:t> Il ruolo del background informatico per l'accuratezza metacognitiva, la fiducia e la sovrastima delle abilità di riconoscimento di falsi profondi </a:t>
            </a:r>
            <a:endParaRPr lang="de-DE" sz="3360" dirty="0"/>
          </a:p>
        </p:txBody>
      </p:sp>
      <p:sp>
        <p:nvSpPr>
          <p:cNvPr id="3" name="Untertitel 2">
            <a:extLst>
              <a:ext uri="{FF2B5EF4-FFF2-40B4-BE49-F238E27FC236}">
                <a16:creationId xmlns:a16="http://schemas.microsoft.com/office/drawing/2014/main" id="{38CD7991-6897-3CF9-6ED3-1A622DFD570B}"/>
              </a:ext>
            </a:extLst>
          </p:cNvPr>
          <p:cNvSpPr>
            <a:spLocks noGrp="1"/>
          </p:cNvSpPr>
          <p:nvPr>
            <p:ph type="subTitle" idx="1"/>
          </p:nvPr>
        </p:nvSpPr>
        <p:spPr>
          <a:xfrm>
            <a:off x="1828800" y="4322445"/>
            <a:ext cx="10972800" cy="2791381"/>
          </a:xfrm>
        </p:spPr>
        <p:txBody>
          <a:bodyPr>
            <a:normAutofit fontScale="32500" lnSpcReduction="20000"/>
          </a:bodyPr>
          <a:lstStyle/>
          <a:p>
            <a:pPr algn="l"/>
            <a:endParaRPr lang="de-DE" sz="2160">
              <a:solidFill>
                <a:srgbClr val="000000"/>
              </a:solidFill>
              <a:latin typeface="Times New Roman" panose="02020603050405020304" pitchFamily="18" charset="0"/>
            </a:endParaRPr>
          </a:p>
          <a:p>
            <a:r>
              <a:rPr lang="de-DE" sz="5880" b="1">
                <a:solidFill>
                  <a:srgbClr val="000000"/>
                </a:solidFill>
                <a:latin typeface="Times New Roman" panose="02020603050405020304" pitchFamily="18" charset="0"/>
              </a:rPr>
              <a:t> Stefan Sütterlin, Ricardo G. Lugo, Torvald F. Ask, Karl Veng, Jonathan Eck, Jonas Fritschi, Muhammed-Talha Özmen, Basil Bärreiter, Benjamin J. Knox</a:t>
            </a:r>
            <a:r>
              <a:rPr lang="de-DE" sz="4080">
                <a:solidFill>
                  <a:srgbClr val="000000"/>
                </a:solidFill>
                <a:latin typeface="Times New Roman" panose="02020603050405020304" pitchFamily="18" charset="0"/>
              </a:rPr>
              <a:t>. </a:t>
            </a:r>
          </a:p>
          <a:p>
            <a:r>
              <a:rPr lang="de-DE" sz="4080">
                <a:solidFill>
                  <a:srgbClr val="000000"/>
                </a:solidFill>
                <a:latin typeface="Times New Roman" panose="02020603050405020304" pitchFamily="18" charset="0"/>
              </a:rPr>
              <a:t>Facoltà di Informatica, Università di Albstadt-Sigmaringen, Germania </a:t>
            </a:r>
          </a:p>
          <a:p>
            <a:r>
              <a:rPr lang="de-DE" sz="4080">
                <a:solidFill>
                  <a:srgbClr val="000000"/>
                </a:solidFill>
                <a:latin typeface="Times New Roman" panose="02020603050405020304" pitchFamily="18" charset="0"/>
              </a:rPr>
              <a:t>Facoltà di Salute, Benessere e Organizzazione, Østfold University College, Norvegia </a:t>
            </a:r>
          </a:p>
          <a:p>
            <a:r>
              <a:rPr lang="de-DE" sz="4080">
                <a:solidFill>
                  <a:srgbClr val="000000"/>
                </a:solidFill>
                <a:latin typeface="Times New Roman" panose="02020603050405020304" pitchFamily="18" charset="0"/>
              </a:rPr>
              <a:t>Centro per la sicurezza informatica e delle informazioni, Università norvegese di scienza e tecnologia, Norvegia </a:t>
            </a:r>
          </a:p>
          <a:p>
            <a:r>
              <a:rPr lang="de-DE" sz="4080">
                <a:solidFill>
                  <a:srgbClr val="000000"/>
                </a:solidFill>
                <a:latin typeface="Times New Roman" panose="02020603050405020304" pitchFamily="18" charset="0"/>
              </a:rPr>
              <a:t>Centro di guerra cibernetica, Difesa cibernetica delle forze armate norvegesi, Norvegia </a:t>
            </a:r>
            <a:endParaRPr lang="de-DE" sz="4080"/>
          </a:p>
          <a:p>
            <a:endParaRPr lang="de-DE"/>
          </a:p>
          <a:p>
            <a:r>
              <a:rPr lang="de-DE"/>
              <a:t>HCI International - Cognizione aumentata (miglior articolo)</a:t>
            </a:r>
          </a:p>
          <a:p>
            <a:r>
              <a:rPr lang="de-DE"/>
              <a:t>28.06.2022</a:t>
            </a:r>
            <a:endParaRPr lang="de-DE" dirty="0"/>
          </a:p>
        </p:txBody>
      </p:sp>
    </p:spTree>
    <p:extLst>
      <p:ext uri="{BB962C8B-B14F-4D97-AF65-F5344CB8AC3E}">
        <p14:creationId xmlns:p14="http://schemas.microsoft.com/office/powerpoint/2010/main" val="1072313880"/>
      </p:ext>
    </p:extLst>
  </p:cSld>
  <p:clrMapOvr>
    <a:masterClrMapping/>
  </p:clrMapOvr>
</p:sld>
</file>

<file path=ppt/slides/slide8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 Strategies to Enhance Your Cybersecurity Skills and Stay Competitive -  The Data Scientist">
            <a:extLst>
              <a:ext uri="{FF2B5EF4-FFF2-40B4-BE49-F238E27FC236}">
                <a16:creationId xmlns:a16="http://schemas.microsoft.com/office/drawing/2014/main" id="{7C8FEBD6-12C4-628A-C0B7-1FF457B3B218}"/>
              </a:ext>
            </a:extLst>
          </p:cNvPr>
          <p:cNvPicPr>
            <a:picLocks noChangeAspect="1" noChangeArrowheads="1"/>
          </p:cNvPicPr>
          <p:nvPr/>
        </p:nvPicPr>
        <p:blipFill>
          <a:blip r:embed="R7796f0fc520c410d">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vasse jumping : Photos, Diagrams &amp;amp; Topos : SummitPost">
            <a:extLst>
              <a:ext uri="{FF2B5EF4-FFF2-40B4-BE49-F238E27FC236}">
                <a16:creationId xmlns:a16="http://schemas.microsoft.com/office/drawing/2014/main" id="{2D52DCDC-0A0D-481D-8E89-E5B22C8EE79D}"/>
              </a:ext>
            </a:extLst>
          </p:cNvPr>
          <p:cNvPicPr>
            <a:picLocks noGrp="1" noChangeAspect="1" noChangeArrowheads="1"/>
          </p:cNvPicPr>
          <p:nvPr>
            <p:ph idx="1"/>
          </p:nvPr>
        </p:nvPicPr>
        <p:blipFill>
          <a:blip r:embed="Rb280432a21754da4" cstate="email">
            <a:extLst>
              <a:ext uri="{28A0092B-C50C-407E-A947-70E740481C1C}">
                <a14:useLocalDpi xmlns:a14="http://schemas.microsoft.com/office/drawing/2010/main"/>
              </a:ext>
            </a:extLst>
          </a:blip>
          <a:srcRect/>
          <a:stretch>
            <a:fillRect/>
          </a:stretch>
        </p:blipFill>
        <p:spPr bwMode="auto">
          <a:xfrm>
            <a:off x="1005841" y="2398658"/>
            <a:ext cx="5948352" cy="3965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B72812E-0F27-4BFB-A9E5-DC4C10758C13}"/>
              </a:ext>
            </a:extLst>
          </p:cNvPr>
          <p:cNvSpPr txBox="1"/>
          <p:nvPr/>
        </p:nvSpPr>
        <p:spPr>
          <a:xfrm>
            <a:off x="6494769" y="5810230"/>
            <a:ext cx="6256830" cy="424732"/>
          </a:xfrm>
          <a:prstGeom prst="rect">
            <a:avLst/>
          </a:prstGeom>
          <a:noFill/>
        </p:spPr>
        <p:txBody>
          <a:bodyPr wrap="square" rtlCol="0">
            <a:spAutoFit/>
          </a:bodyPr>
          <a:lstStyle/>
          <a:p>
            <a:r>
              <a:rPr lang="de-DE" sz="2160" dirty="0"/>
              <a:t>.</a:t>
            </a:r>
          </a:p>
        </p:txBody>
      </p:sp>
      <p:pic>
        <p:nvPicPr>
          <p:cNvPr id="2050" name="Picture 2" descr="https://primarymedicinepodcast.com/wp-content/uploads/2021/12/Brain-inception.png">
            <a:extLst>
              <a:ext uri="{FF2B5EF4-FFF2-40B4-BE49-F238E27FC236}">
                <a16:creationId xmlns:a16="http://schemas.microsoft.com/office/drawing/2014/main" id="{5F8C764F-4F47-4586-8FE5-D0A2CE2A3780}"/>
              </a:ext>
            </a:extLst>
          </p:cNvPr>
          <p:cNvPicPr>
            <a:picLocks noChangeAspect="1" noChangeArrowheads="1"/>
          </p:cNvPicPr>
          <p:nvPr/>
        </p:nvPicPr>
        <p:blipFill>
          <a:blip r:embed="R0652c85117f642f4" cstate="email">
            <a:extLst>
              <a:ext uri="{28A0092B-C50C-407E-A947-70E740481C1C}">
                <a14:useLocalDpi xmlns:a14="http://schemas.microsoft.com/office/drawing/2010/main"/>
              </a:ext>
            </a:extLst>
          </a:blip>
          <a:srcRect/>
          <a:stretch>
            <a:fillRect/>
          </a:stretch>
        </p:blipFill>
        <p:spPr bwMode="auto">
          <a:xfrm>
            <a:off x="7618387" y="2195815"/>
            <a:ext cx="5557884" cy="4168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08D860F1-DCFF-6ECC-BB19-8327A8F3963D}"/>
              </a:ext>
            </a:extLst>
          </p:cNvPr>
          <p:cNvSpPr txBox="1"/>
          <p:nvPr/>
        </p:nvSpPr>
        <p:spPr>
          <a:xfrm>
            <a:off x="842944" y="826044"/>
            <a:ext cx="12874102" cy="535531"/>
          </a:xfrm>
          <a:prstGeom prst="rect">
            <a:avLst/>
          </a:prstGeom>
          <a:noFill/>
        </p:spPr>
        <p:txBody>
          <a:bodyPr wrap="none" rtlCol="0">
            <a:spAutoFit/>
          </a:bodyPr>
          <a:lstStyle/>
          <a:p>
            <a:r>
              <a:rPr lang="de-DE" sz="2880" b="1" dirty="0" err="1"/>
              <a:t>Competenza </a:t>
            </a:r>
            <a:r>
              <a:rPr lang="de-DE" sz="2880" b="1" dirty="0" err="1"/>
              <a:t>percepita </a:t>
            </a:r>
            <a:r>
              <a:rPr lang="de-DE" sz="2880" b="1" dirty="0"/>
              <a:t>-&gt; </a:t>
            </a:r>
            <a:r>
              <a:rPr lang="de-DE" sz="2880" b="1" dirty="0" err="1"/>
              <a:t>base </a:t>
            </a:r>
            <a:r>
              <a:rPr lang="de-DE" sz="2880" b="1" dirty="0" err="1"/>
              <a:t>della </a:t>
            </a:r>
            <a:r>
              <a:rPr lang="de-DE" sz="2880" b="1" dirty="0" err="1"/>
              <a:t>valutazione </a:t>
            </a:r>
            <a:r>
              <a:rPr lang="de-DE" sz="2880" b="1" dirty="0" err="1"/>
              <a:t>del rischio </a:t>
            </a:r>
            <a:r>
              <a:rPr lang="de-DE" sz="2880" b="1" dirty="0"/>
              <a:t>e del successivo </a:t>
            </a:r>
            <a:r>
              <a:rPr lang="de-DE" sz="2880" b="1" dirty="0" err="1"/>
              <a:t>processo decisionale</a:t>
            </a:r>
            <a:endParaRPr lang="de-DE" sz="2880" b="1" dirty="0"/>
          </a:p>
        </p:txBody>
      </p:sp>
      <p:sp>
        <p:nvSpPr>
          <p:cNvPr id="4" name="Geschweifte Klammer rechts 3">
            <a:extLst>
              <a:ext uri="{FF2B5EF4-FFF2-40B4-BE49-F238E27FC236}">
                <a16:creationId xmlns:a16="http://schemas.microsoft.com/office/drawing/2014/main" id="{E8E8430D-17A8-8F3D-251C-993BD4C622C4}"/>
              </a:ext>
            </a:extLst>
          </p:cNvPr>
          <p:cNvSpPr/>
          <p:nvPr/>
        </p:nvSpPr>
        <p:spPr>
          <a:xfrm rot="18630641">
            <a:off x="8932404" y="4162287"/>
            <a:ext cx="702751" cy="1721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160"/>
          </a:p>
        </p:txBody>
      </p:sp>
      <p:sp>
        <p:nvSpPr>
          <p:cNvPr id="5" name="Textfeld 4">
            <a:extLst>
              <a:ext uri="{FF2B5EF4-FFF2-40B4-BE49-F238E27FC236}">
                <a16:creationId xmlns:a16="http://schemas.microsoft.com/office/drawing/2014/main" id="{2195982B-0CC7-23ED-34F4-8D04EFCB7D00}"/>
              </a:ext>
            </a:extLst>
          </p:cNvPr>
          <p:cNvSpPr txBox="1"/>
          <p:nvPr/>
        </p:nvSpPr>
        <p:spPr>
          <a:xfrm rot="2502838">
            <a:off x="7460106" y="5316759"/>
            <a:ext cx="2839688" cy="424732"/>
          </a:xfrm>
          <a:prstGeom prst="rect">
            <a:avLst/>
          </a:prstGeom>
          <a:noFill/>
        </p:spPr>
        <p:txBody>
          <a:bodyPr wrap="none" rtlCol="0">
            <a:spAutoFit/>
          </a:bodyPr>
          <a:lstStyle/>
          <a:p>
            <a:r>
              <a:rPr lang="de-DE" sz="2160" dirty="0" err="1"/>
              <a:t>Accuratezza </a:t>
            </a:r>
            <a:r>
              <a:rPr lang="de-DE" sz="2160" dirty="0" err="1"/>
              <a:t>metacognitiva</a:t>
            </a:r>
            <a:endParaRPr lang="de-DE" sz="2160" dirty="0"/>
          </a:p>
        </p:txBody>
      </p:sp>
      <p:sp>
        <p:nvSpPr>
          <p:cNvPr id="6" name="Textfeld 5">
            <a:extLst>
              <a:ext uri="{FF2B5EF4-FFF2-40B4-BE49-F238E27FC236}">
                <a16:creationId xmlns:a16="http://schemas.microsoft.com/office/drawing/2014/main" id="{790032D4-0194-D37D-2D53-A6EBD32AA6A2}"/>
              </a:ext>
            </a:extLst>
          </p:cNvPr>
          <p:cNvSpPr txBox="1"/>
          <p:nvPr/>
        </p:nvSpPr>
        <p:spPr>
          <a:xfrm>
            <a:off x="1005842" y="6430453"/>
            <a:ext cx="5391861" cy="424732"/>
          </a:xfrm>
          <a:prstGeom prst="rect">
            <a:avLst/>
          </a:prstGeom>
          <a:noFill/>
        </p:spPr>
        <p:txBody>
          <a:bodyPr wrap="none" rtlCol="0">
            <a:spAutoFit/>
          </a:bodyPr>
          <a:lstStyle/>
          <a:p>
            <a:r>
              <a:rPr lang="de-DE" sz="2160" dirty="0" err="1"/>
              <a:t>Lo </a:t>
            </a:r>
            <a:r>
              <a:rPr lang="de-DE" sz="2160" dirty="0" err="1"/>
              <a:t>sappiamo</a:t>
            </a:r>
            <a:r>
              <a:rPr lang="de-DE" sz="2160" dirty="0"/>
              <a:t>, ma </a:t>
            </a:r>
            <a:r>
              <a:rPr lang="de-DE" sz="2160" dirty="0" err="1"/>
              <a:t>perché </a:t>
            </a:r>
            <a:r>
              <a:rPr lang="de-DE" sz="2160" dirty="0"/>
              <a:t>non </a:t>
            </a:r>
            <a:r>
              <a:rPr lang="de-DE" sz="2160" dirty="0" err="1"/>
              <a:t>lo </a:t>
            </a:r>
            <a:r>
              <a:rPr lang="de-DE" sz="2160" dirty="0" err="1"/>
              <a:t>misuriamo</a:t>
            </a:r>
            <a:r>
              <a:rPr lang="de-DE" sz="2160" dirty="0"/>
              <a:t>?</a:t>
            </a:r>
          </a:p>
        </p:txBody>
      </p:sp>
    </p:spTree>
    <p:extLst>
      <p:ext uri="{BB962C8B-B14F-4D97-AF65-F5344CB8AC3E}">
        <p14:creationId xmlns:p14="http://schemas.microsoft.com/office/powerpoint/2010/main" val="662205076"/>
      </p:ext>
    </p:extLst>
  </p:cSld>
  <p:clrMapOvr>
    <a:masterClrMapping/>
  </p:clrMapOvr>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Strategies to Enhance Your Cybersecurity Skills and Stay Competitive -  The Data Scientist">
            <a:extLst>
              <a:ext uri="{FF2B5EF4-FFF2-40B4-BE49-F238E27FC236}">
                <a16:creationId xmlns:a16="http://schemas.microsoft.com/office/drawing/2014/main" id="{F4CB6FC8-DF62-7E5F-B686-E3A1A19780FC}"/>
              </a:ext>
            </a:extLst>
          </p:cNvPr>
          <p:cNvPicPr>
            <a:picLocks noChangeAspect="1" noChangeArrowheads="1"/>
          </p:cNvPicPr>
          <p:nvPr/>
        </p:nvPicPr>
        <p:blipFill>
          <a:blip r:embed="R0f82f56aa970482f">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B469EAB6-F967-454D-B929-D0DC7658441F}"/>
              </a:ext>
            </a:extLst>
          </p:cNvPr>
          <p:cNvSpPr>
            <a:spLocks noGrp="1"/>
          </p:cNvSpPr>
          <p:nvPr>
            <p:ph type="title"/>
          </p:nvPr>
        </p:nvSpPr>
        <p:spPr>
          <a:xfrm>
            <a:off x="629941" y="477340"/>
            <a:ext cx="12618720" cy="955843"/>
          </a:xfrm>
        </p:spPr>
        <p:txBody>
          <a:bodyPr/>
          <a:lstStyle/>
          <a:p>
            <a:r>
              <a:rPr lang="de-DE" dirty="0" err="1"/>
              <a:t>Risultati </a:t>
            </a:r>
            <a:r>
              <a:rPr lang="de-DE" dirty="0" err="1"/>
              <a:t>sorprendenti </a:t>
            </a:r>
            <a:r>
              <a:rPr lang="de-DE" dirty="0"/>
              <a:t>(?)</a:t>
            </a:r>
            <a:endParaRPr lang="de-DE" dirty="0"/>
          </a:p>
        </p:txBody>
      </p:sp>
      <p:sp>
        <p:nvSpPr>
          <p:cNvPr id="6" name="Rectangle 1">
            <a:extLst>
              <a:ext uri="{FF2B5EF4-FFF2-40B4-BE49-F238E27FC236}">
                <a16:creationId xmlns:a16="http://schemas.microsoft.com/office/drawing/2014/main" id="{E75AEEB1-5563-47B5-98BA-C1D14B16170C}"/>
              </a:ext>
            </a:extLst>
          </p:cNvPr>
          <p:cNvSpPr>
            <a:spLocks noChangeArrowheads="1"/>
          </p:cNvSpPr>
          <p:nvPr/>
        </p:nvSpPr>
        <p:spPr bwMode="auto">
          <a:xfrm>
            <a:off x="219867" y="7235198"/>
            <a:ext cx="14190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de-DE" altLang="de-DE" sz="1080" dirty="0">
                <a:solidFill>
                  <a:srgbClr val="222222"/>
                </a:solidFill>
                <a:latin typeface="Arial" panose="020B0604020202020204" pitchFamily="34" charset="0"/>
                <a:cs typeface="Arial" panose="020B0604020202020204" pitchFamily="34" charset="0"/>
              </a:rPr>
              <a:t>.</a:t>
            </a:r>
            <a:endParaRPr lang="de-DE" altLang="de-DE" sz="1080" dirty="0"/>
          </a:p>
        </p:txBody>
      </p:sp>
      <p:pic>
        <p:nvPicPr>
          <p:cNvPr id="3074" name="Picture 2" descr="https://lh4.googleusercontent.com/TLn3FBFTs9kN9G023-fz4YGJD_Acb6cgZAGnsGjrVJ8B2KiakaHb9hv6tu86Zo7vdZUYhXCMeFtQbRTENaavfphUMlNJZh4qqCMIcQgJ0aOm72ij_ABBt3tRfhU3PP6gtV6ok2rDtdsgc89Qy63T0Q">
            <a:extLst>
              <a:ext uri="{FF2B5EF4-FFF2-40B4-BE49-F238E27FC236}">
                <a16:creationId xmlns:a16="http://schemas.microsoft.com/office/drawing/2014/main" id="{20FBC599-F9EC-4A9C-8B7F-E6DA18591170}"/>
              </a:ext>
            </a:extLst>
          </p:cNvPr>
          <p:cNvPicPr>
            <a:picLocks noChangeAspect="1" noChangeArrowheads="1"/>
          </p:cNvPicPr>
          <p:nvPr/>
        </p:nvPicPr>
        <p:blipFill>
          <a:blip r:embed="Rcdabb57e40734af1">
            <a:extLst>
              <a:ext uri="{28A0092B-C50C-407E-A947-70E740481C1C}">
                <a14:useLocalDpi xmlns:a14="http://schemas.microsoft.com/office/drawing/2010/main"/>
              </a:ext>
            </a:extLst>
          </a:blip>
          <a:srcRect/>
          <a:stretch>
            <a:fillRect/>
          </a:stretch>
        </p:blipFill>
        <p:spPr bwMode="auto">
          <a:xfrm>
            <a:off x="5990162" y="4363490"/>
            <a:ext cx="8126730" cy="28117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lh6.googleusercontent.com/VL-MEOQLerurMqDVbxDS6YREw1zxD7Bi_zT_XCrW6oKu-lWI3JNu7TYbyCPUrwTohcIfXwKwoUlcyg2sIqYtAq7ahHQoYO-SpNPtesNGGz_ki929DyfqCPZt-RKIMO03bS3HwZBCM31qWtU8AgDCSw">
            <a:extLst>
              <a:ext uri="{FF2B5EF4-FFF2-40B4-BE49-F238E27FC236}">
                <a16:creationId xmlns:a16="http://schemas.microsoft.com/office/drawing/2014/main" id="{7CF5FA32-7D1D-4A3C-9CF1-EB3D0A10DD71}"/>
              </a:ext>
            </a:extLst>
          </p:cNvPr>
          <p:cNvPicPr>
            <a:picLocks noChangeAspect="1" noChangeArrowheads="1"/>
          </p:cNvPicPr>
          <p:nvPr/>
        </p:nvPicPr>
        <p:blipFill>
          <a:blip r:embed="R15861751a5974ed9">
            <a:extLst>
              <a:ext uri="{28A0092B-C50C-407E-A947-70E740481C1C}">
                <a14:useLocalDpi xmlns:a14="http://schemas.microsoft.com/office/drawing/2010/main"/>
              </a:ext>
            </a:extLst>
          </a:blip>
          <a:srcRect/>
          <a:stretch>
            <a:fillRect/>
          </a:stretch>
        </p:blipFill>
        <p:spPr bwMode="auto">
          <a:xfrm>
            <a:off x="629941" y="2068013"/>
            <a:ext cx="7118014" cy="1958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D252650-D80F-B71C-3118-B5E300DDC4E6}"/>
              </a:ext>
            </a:extLst>
          </p:cNvPr>
          <p:cNvSpPr txBox="1"/>
          <p:nvPr/>
        </p:nvSpPr>
        <p:spPr>
          <a:xfrm>
            <a:off x="8327877" y="549050"/>
            <a:ext cx="5789015" cy="20867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de-DE" sz="2160" i="1" dirty="0"/>
              <a:t>Nelle </a:t>
            </a:r>
            <a:r>
              <a:rPr lang="de-DE" sz="2160" i="1" dirty="0" err="1"/>
              <a:t>simulazioni </a:t>
            </a:r>
            <a:r>
              <a:rPr lang="de-DE" sz="2160" i="1" dirty="0" err="1"/>
              <a:t>di phishing</a:t>
            </a:r>
            <a:r>
              <a:rPr lang="de-DE" sz="2160" i="1" dirty="0"/>
              <a:t>, le </a:t>
            </a:r>
            <a:r>
              <a:rPr lang="de-DE" sz="2160" i="1" dirty="0" err="1"/>
              <a:t>persone </a:t>
            </a:r>
            <a:r>
              <a:rPr lang="de-DE" sz="2160" i="1" dirty="0" err="1"/>
              <a:t>con </a:t>
            </a:r>
            <a:r>
              <a:rPr lang="de-DE" sz="2160" i="1" dirty="0"/>
              <a:t>background informatico </a:t>
            </a:r>
            <a:r>
              <a:rPr lang="de-DE" sz="2160" i="1" dirty="0" err="1"/>
              <a:t>hanno ottenuto risultati </a:t>
            </a:r>
            <a:r>
              <a:rPr lang="de-DE" sz="2160" i="1" dirty="0" err="1"/>
              <a:t>simili </a:t>
            </a:r>
            <a:r>
              <a:rPr lang="de-DE" sz="2160" i="1" dirty="0" err="1"/>
              <a:t>a quelli delle </a:t>
            </a:r>
            <a:r>
              <a:rPr lang="de-DE" sz="2160" i="1" dirty="0" err="1"/>
              <a:t>persone </a:t>
            </a:r>
            <a:r>
              <a:rPr lang="de-DE" sz="2160" i="1" dirty="0" err="1"/>
              <a:t>senza </a:t>
            </a:r>
            <a:r>
              <a:rPr lang="de-DE" sz="2160" i="1" dirty="0"/>
              <a:t>background informatico. </a:t>
            </a:r>
            <a:r>
              <a:rPr lang="de-DE" sz="2160" i="1" dirty="0" err="1"/>
              <a:t>Quando </a:t>
            </a:r>
            <a:r>
              <a:rPr lang="de-DE" sz="2160" i="1" dirty="0" err="1"/>
              <a:t>i partecipanti </a:t>
            </a:r>
            <a:r>
              <a:rPr lang="de-DE" sz="2160" i="1" dirty="0" err="1"/>
              <a:t>sono stati </a:t>
            </a:r>
            <a:r>
              <a:rPr lang="de-DE" sz="2160" i="1" dirty="0" err="1"/>
              <a:t>informati </a:t>
            </a:r>
            <a:r>
              <a:rPr lang="de-DE" sz="2160" i="1" dirty="0" err="1"/>
              <a:t>delle </a:t>
            </a:r>
            <a:r>
              <a:rPr lang="de-DE" sz="2160" i="1" dirty="0" err="1"/>
              <a:t>imminenti </a:t>
            </a:r>
            <a:r>
              <a:rPr lang="de-DE" sz="2160" i="1" dirty="0" err="1"/>
              <a:t>simulazioni</a:t>
            </a:r>
            <a:r>
              <a:rPr lang="de-DE" sz="2160" i="1" dirty="0"/>
              <a:t>, le </a:t>
            </a:r>
            <a:r>
              <a:rPr lang="de-DE" sz="2160" i="1" dirty="0" err="1"/>
              <a:t>persone </a:t>
            </a:r>
            <a:r>
              <a:rPr lang="de-DE" sz="2160" i="1" dirty="0" err="1"/>
              <a:t>con </a:t>
            </a:r>
            <a:r>
              <a:rPr lang="de-DE" sz="2160" i="1" dirty="0"/>
              <a:t>background informatico </a:t>
            </a:r>
            <a:r>
              <a:rPr lang="de-DE" sz="2160" i="1" dirty="0" err="1"/>
              <a:t>hanno mostrato </a:t>
            </a:r>
            <a:r>
              <a:rPr lang="de-DE" sz="2160" i="1" dirty="0"/>
              <a:t>un </a:t>
            </a:r>
            <a:r>
              <a:rPr lang="de-DE" sz="2160" i="1" dirty="0" err="1"/>
              <a:t>calo </a:t>
            </a:r>
            <a:r>
              <a:rPr lang="de-DE" sz="2160" i="1" dirty="0"/>
              <a:t>relativo </a:t>
            </a:r>
            <a:r>
              <a:rPr lang="de-DE" sz="2160" i="1" dirty="0" err="1"/>
              <a:t>rispetto ai </a:t>
            </a:r>
            <a:r>
              <a:rPr lang="de-DE" sz="2160" i="1" dirty="0" err="1"/>
              <a:t>partecipanti </a:t>
            </a:r>
            <a:r>
              <a:rPr lang="de-DE" sz="2160" i="1" dirty="0"/>
              <a:t>non informatici</a:t>
            </a:r>
            <a:r>
              <a:rPr lang="de-DE" sz="2160" i="1" dirty="0"/>
              <a:t>.</a:t>
            </a:r>
          </a:p>
        </p:txBody>
      </p:sp>
    </p:spTree>
    <p:extLst>
      <p:ext uri="{BB962C8B-B14F-4D97-AF65-F5344CB8AC3E}">
        <p14:creationId xmlns:p14="http://schemas.microsoft.com/office/powerpoint/2010/main" val="4235978273"/>
      </p:ext>
    </p:extLst>
  </p:cSld>
  <p:clrMapOvr>
    <a:masterClrMapping/>
  </p:clrMapOvr>
</p:sld>
</file>

<file path=ppt/slides/slide8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Strategies to Enhance Your Cybersecurity Skills and Stay Competitive -  The Data Scientist">
            <a:extLst>
              <a:ext uri="{FF2B5EF4-FFF2-40B4-BE49-F238E27FC236}">
                <a16:creationId xmlns:a16="http://schemas.microsoft.com/office/drawing/2014/main" id="{6363932E-F24A-C164-F859-AF41AA382C42}"/>
              </a:ext>
            </a:extLst>
          </p:cNvPr>
          <p:cNvPicPr>
            <a:picLocks noChangeAspect="1" noChangeArrowheads="1"/>
          </p:cNvPicPr>
          <p:nvPr/>
        </p:nvPicPr>
        <p:blipFill>
          <a:blip r:embed="R0c68da6c81114bb0">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40" b="1" dirty="0">
                <a:solidFill>
                  <a:schemeClr val="accent1"/>
                </a:solidFill>
                <a:latin typeface="Helvetica Neue" charset="0"/>
                <a:ea typeface="Helvetica Neue" charset="0"/>
                <a:cs typeface="Helvetica Neue" charset="0"/>
              </a:rPr>
              <a:t>La nostra ricerca sulle capacità di riconoscimento dei deepfake</a:t>
            </a:r>
            <a:endParaRPr lang="en-US" sz="3840" b="1" dirty="0">
              <a:solidFill>
                <a:schemeClr val="accent1"/>
              </a:solidFill>
            </a:endParaRPr>
          </a:p>
        </p:txBody>
      </p:sp>
      <p:pic>
        <p:nvPicPr>
          <p:cNvPr id="2" name="Bilde 1"/>
          <p:cNvPicPr>
            <a:picLocks noChangeAspect="1"/>
          </p:cNvPicPr>
          <p:nvPr/>
        </p:nvPicPr>
        <p:blipFill rotWithShape="1">
          <a:blip r:embed="Rf4480bb56ec24ebc" cstate="screen">
            <a:extLst>
              <a:ext uri="{28A0092B-C50C-407E-A947-70E740481C1C}">
                <a14:useLocalDpi xmlns:a14="http://schemas.microsoft.com/office/drawing/2010/main"/>
              </a:ext>
            </a:extLst>
          </a:blip>
          <a:srcRect/>
          <a:stretch/>
        </p:blipFill>
        <p:spPr>
          <a:xfrm>
            <a:off x="6945465" y="1252371"/>
            <a:ext cx="6185567" cy="5051941"/>
          </a:xfrm>
          <a:prstGeom prst="rect">
            <a:avLst/>
          </a:prstGeom>
        </p:spPr>
      </p:pic>
      <p:pic>
        <p:nvPicPr>
          <p:cNvPr id="3" name="Bilde 2"/>
          <p:cNvPicPr>
            <a:picLocks noChangeAspect="1"/>
          </p:cNvPicPr>
          <p:nvPr/>
        </p:nvPicPr>
        <p:blipFill rotWithShape="1">
          <a:blip r:embed="R912bde9cfb344049" cstate="screen">
            <a:extLst>
              <a:ext uri="{28A0092B-C50C-407E-A947-70E740481C1C}">
                <a14:useLocalDpi xmlns:a14="http://schemas.microsoft.com/office/drawing/2010/main"/>
              </a:ext>
            </a:extLst>
          </a:blip>
          <a:srcRect/>
          <a:stretch/>
        </p:blipFill>
        <p:spPr>
          <a:xfrm>
            <a:off x="1219200" y="1252371"/>
            <a:ext cx="5589106" cy="5059039"/>
          </a:xfrm>
          <a:prstGeom prst="rect">
            <a:avLst/>
          </a:prstGeom>
        </p:spPr>
      </p:pic>
      <p:sp>
        <p:nvSpPr>
          <p:cNvPr id="9" name="TekstSylinder 8"/>
          <p:cNvSpPr txBox="1"/>
          <p:nvPr/>
        </p:nvSpPr>
        <p:spPr>
          <a:xfrm>
            <a:off x="5670089" y="7116932"/>
            <a:ext cx="1820028" cy="276999"/>
          </a:xfrm>
          <a:prstGeom prst="rect">
            <a:avLst/>
          </a:prstGeom>
          <a:noFill/>
        </p:spPr>
        <p:txBody>
          <a:bodyPr wrap="square" rtlCol="0">
            <a:spAutoFit/>
          </a:bodyPr>
          <a:lstStyle/>
          <a:p>
            <a:r>
              <a:rPr lang="en-US" sz="1200" dirty="0">
                <a:latin typeface="Arial" charset="0"/>
                <a:ea typeface="Arial" charset="0"/>
                <a:cs typeface="Arial" charset="0"/>
              </a:rPr>
              <a:t>Sütterlin et al., 2022</a:t>
            </a:r>
          </a:p>
        </p:txBody>
      </p:sp>
      <p:sp>
        <p:nvSpPr>
          <p:cNvPr id="10" name="TekstSylinder 9"/>
          <p:cNvSpPr txBox="1"/>
          <p:nvPr/>
        </p:nvSpPr>
        <p:spPr>
          <a:xfrm>
            <a:off x="3011982" y="6359757"/>
            <a:ext cx="8311282" cy="683264"/>
          </a:xfrm>
          <a:prstGeom prst="rect">
            <a:avLst/>
          </a:prstGeom>
          <a:noFill/>
        </p:spPr>
        <p:txBody>
          <a:bodyPr wrap="square" rtlCol="0">
            <a:spAutoFit/>
          </a:bodyPr>
          <a:lstStyle/>
          <a:p>
            <a:pPr marL="342900" indent="-342900">
              <a:buFont typeface="Arial" charset="0"/>
              <a:buChar char="•"/>
            </a:pPr>
            <a:r>
              <a:rPr lang="en-US" sz="1920" dirty="0">
                <a:latin typeface="Arial" charset="0"/>
                <a:ea typeface="Arial" charset="0"/>
                <a:cs typeface="Arial" charset="0"/>
              </a:rPr>
              <a:t>I professionisti dell'IT non sono migliori dei non professionisti nell'individuare i DF</a:t>
            </a:r>
          </a:p>
          <a:p>
            <a:pPr marL="342900" indent="-342900">
              <a:buFont typeface="Arial" charset="0"/>
              <a:buChar char="•"/>
            </a:pPr>
            <a:r>
              <a:rPr lang="en-US" sz="1920" dirty="0">
                <a:latin typeface="Arial" charset="0"/>
                <a:ea typeface="Arial" charset="0"/>
                <a:cs typeface="Arial" charset="0"/>
              </a:rPr>
              <a:t>I professionisti dell'IT tendono a essere troppo fiduciosi nelle loro capacità di rilevamento dei DF.</a:t>
            </a:r>
          </a:p>
        </p:txBody>
      </p:sp>
      <p:sp>
        <p:nvSpPr>
          <p:cNvPr id="13" name="TekstSylinder 12"/>
          <p:cNvSpPr txBox="1"/>
          <p:nvPr/>
        </p:nvSpPr>
        <p:spPr>
          <a:xfrm>
            <a:off x="2643448" y="232757"/>
            <a:ext cx="184731" cy="424732"/>
          </a:xfrm>
          <a:prstGeom prst="rect">
            <a:avLst/>
          </a:prstGeom>
          <a:noFill/>
        </p:spPr>
        <p:txBody>
          <a:bodyPr wrap="none" rtlCol="0">
            <a:spAutoFit/>
          </a:bodyPr>
          <a:lstStyle/>
          <a:p>
            <a:endParaRPr lang="en-US" sz="2160" dirty="0"/>
          </a:p>
        </p:txBody>
      </p:sp>
    </p:spTree>
    <p:extLst>
      <p:ext uri="{BB962C8B-B14F-4D97-AF65-F5344CB8AC3E}">
        <p14:creationId xmlns:p14="http://schemas.microsoft.com/office/powerpoint/2010/main" val="4162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Strategies to Enhance Your Cybersecurity Skills and Stay Competitive -  The Data Scientist">
            <a:extLst>
              <a:ext uri="{FF2B5EF4-FFF2-40B4-BE49-F238E27FC236}">
                <a16:creationId xmlns:a16="http://schemas.microsoft.com/office/drawing/2014/main" id="{3B564400-4848-D6C5-AB59-7B954AB20D40}"/>
              </a:ext>
            </a:extLst>
          </p:cNvPr>
          <p:cNvPicPr>
            <a:picLocks noChangeAspect="1" noChangeArrowheads="1"/>
          </p:cNvPicPr>
          <p:nvPr/>
        </p:nvPicPr>
        <p:blipFill>
          <a:blip r:embed="R41a1bd451c164e30">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5F781008-2A56-9427-931A-B92401683D3D}"/>
              </a:ext>
            </a:extLst>
          </p:cNvPr>
          <p:cNvSpPr>
            <a:spLocks noGrp="1"/>
          </p:cNvSpPr>
          <p:nvPr>
            <p:ph type="title"/>
          </p:nvPr>
        </p:nvSpPr>
        <p:spPr>
          <a:xfrm>
            <a:off x="1005840" y="438151"/>
            <a:ext cx="12618720" cy="930367"/>
          </a:xfrm>
        </p:spPr>
        <p:txBody>
          <a:bodyPr/>
          <a:lstStyle/>
          <a:p>
            <a:r>
              <a:rPr lang="de-DE" b="1" dirty="0" err="1"/>
              <a:t>Risultati</a:t>
            </a:r>
            <a:endParaRPr lang="de-DE" b="1" dirty="0"/>
          </a:p>
        </p:txBody>
      </p:sp>
      <p:pic>
        <p:nvPicPr>
          <p:cNvPr id="7" name="Grafik 6">
            <a:extLst>
              <a:ext uri="{FF2B5EF4-FFF2-40B4-BE49-F238E27FC236}">
                <a16:creationId xmlns:a16="http://schemas.microsoft.com/office/drawing/2014/main" id="{BCF87BDF-C050-9154-F336-57C7BF7097AE}"/>
              </a:ext>
            </a:extLst>
          </p:cNvPr>
          <p:cNvPicPr>
            <a:picLocks noChangeAspect="1"/>
          </p:cNvPicPr>
          <p:nvPr/>
        </p:nvPicPr>
        <p:blipFill>
          <a:blip r:embed="Re5a853cde0914b14"/>
          <a:stretch>
            <a:fillRect/>
          </a:stretch>
        </p:blipFill>
        <p:spPr>
          <a:xfrm>
            <a:off x="1323697" y="1857181"/>
            <a:ext cx="9190783" cy="4196352"/>
          </a:xfrm>
          <a:prstGeom prst="rect">
            <a:avLst/>
          </a:prstGeom>
        </p:spPr>
      </p:pic>
      <p:sp>
        <p:nvSpPr>
          <p:cNvPr id="9" name="Textfeld 8">
            <a:extLst>
              <a:ext uri="{FF2B5EF4-FFF2-40B4-BE49-F238E27FC236}">
                <a16:creationId xmlns:a16="http://schemas.microsoft.com/office/drawing/2014/main" id="{9DABFE0D-5E20-C343-BCCB-29B363838A77}"/>
              </a:ext>
            </a:extLst>
          </p:cNvPr>
          <p:cNvSpPr txBox="1"/>
          <p:nvPr/>
        </p:nvSpPr>
        <p:spPr>
          <a:xfrm>
            <a:off x="588709" y="6278030"/>
            <a:ext cx="13675930" cy="757130"/>
          </a:xfrm>
          <a:prstGeom prst="rect">
            <a:avLst/>
          </a:prstGeom>
          <a:noFill/>
        </p:spPr>
        <p:txBody>
          <a:bodyPr wrap="square">
            <a:spAutoFit/>
          </a:bodyPr>
          <a:lstStyle/>
          <a:p>
            <a:r>
              <a:rPr lang="en-US" sz="2160" dirty="0">
                <a:solidFill>
                  <a:srgbClr val="000000"/>
                </a:solidFill>
                <a:latin typeface="Times New Roman" panose="02020603050405020304" pitchFamily="18" charset="0"/>
              </a:rPr>
              <a:t>Non ci sono state differenze significative nel riconoscimento dei DF (video DF valutati come autentici) per i </a:t>
            </a:r>
            <a:r>
              <a:rPr lang="en-US" sz="2160" dirty="0">
                <a:solidFill>
                  <a:srgbClr val="000000"/>
                </a:solidFill>
                <a:latin typeface="Times New Roman" panose="02020603050405020304" pitchFamily="18" charset="0"/>
              </a:rPr>
              <a:t>professionisti </a:t>
            </a:r>
            <a:r>
              <a:rPr lang="en-US" sz="2160" dirty="0">
                <a:solidFill>
                  <a:srgbClr val="000000"/>
                </a:solidFill>
                <a:latin typeface="Times New Roman" panose="02020603050405020304" pitchFamily="18" charset="0"/>
              </a:rPr>
              <a:t>IT e non IT (</a:t>
            </a:r>
            <a:r>
              <a:rPr lang="en-US" sz="2160" i="1" dirty="0">
                <a:solidFill>
                  <a:srgbClr val="000000"/>
                </a:solidFill>
                <a:latin typeface="Times New Roman" panose="02020603050405020304" pitchFamily="18" charset="0"/>
              </a:rPr>
              <a:t>H </a:t>
            </a:r>
            <a:r>
              <a:rPr lang="en-US" sz="2160" dirty="0">
                <a:solidFill>
                  <a:srgbClr val="000000"/>
                </a:solidFill>
                <a:latin typeface="Times New Roman" panose="02020603050405020304" pitchFamily="18" charset="0"/>
              </a:rPr>
              <a:t>= 0,08(2), </a:t>
            </a:r>
            <a:r>
              <a:rPr lang="en-US" sz="2160" i="1" dirty="0">
                <a:solidFill>
                  <a:srgbClr val="000000"/>
                </a:solidFill>
                <a:latin typeface="Times New Roman" panose="02020603050405020304" pitchFamily="18" charset="0"/>
              </a:rPr>
              <a:t>p </a:t>
            </a:r>
            <a:r>
              <a:rPr lang="en-US" sz="2160" dirty="0">
                <a:solidFill>
                  <a:srgbClr val="000000"/>
                </a:solidFill>
                <a:latin typeface="Times New Roman" panose="02020603050405020304" pitchFamily="18" charset="0"/>
              </a:rPr>
              <a:t>= .774, η2 </a:t>
            </a:r>
            <a:r>
              <a:rPr lang="en-US" sz="2160" dirty="0">
                <a:solidFill>
                  <a:srgbClr val="000000"/>
                </a:solidFill>
                <a:latin typeface="Times New Roman" panose="02020603050405020304" pitchFamily="18" charset="0"/>
              </a:rPr>
              <a:t>= -.003) o CS e non CS (</a:t>
            </a:r>
            <a:r>
              <a:rPr lang="en-US" sz="2160" i="1" dirty="0">
                <a:solidFill>
                  <a:srgbClr val="000000"/>
                </a:solidFill>
                <a:latin typeface="Times New Roman" panose="02020603050405020304" pitchFamily="18" charset="0"/>
              </a:rPr>
              <a:t>H </a:t>
            </a:r>
            <a:r>
              <a:rPr lang="en-US" sz="2160" dirty="0">
                <a:solidFill>
                  <a:srgbClr val="000000"/>
                </a:solidFill>
                <a:latin typeface="Times New Roman" panose="02020603050405020304" pitchFamily="18" charset="0"/>
              </a:rPr>
              <a:t>= .21(1), </a:t>
            </a:r>
            <a:r>
              <a:rPr lang="en-US" sz="2160" i="1" dirty="0">
                <a:solidFill>
                  <a:srgbClr val="000000"/>
                </a:solidFill>
                <a:latin typeface="Times New Roman" panose="02020603050405020304" pitchFamily="18" charset="0"/>
              </a:rPr>
              <a:t>p </a:t>
            </a:r>
            <a:r>
              <a:rPr lang="en-US" sz="2160" dirty="0">
                <a:solidFill>
                  <a:srgbClr val="000000"/>
                </a:solidFill>
                <a:latin typeface="Times New Roman" panose="02020603050405020304" pitchFamily="18" charset="0"/>
              </a:rPr>
              <a:t>= .649, η2 </a:t>
            </a:r>
            <a:r>
              <a:rPr lang="en-US" sz="2160" dirty="0">
                <a:solidFill>
                  <a:srgbClr val="000000"/>
                </a:solidFill>
                <a:latin typeface="Times New Roman" panose="02020603050405020304" pitchFamily="18" charset="0"/>
              </a:rPr>
              <a:t>= -.003). </a:t>
            </a:r>
            <a:endParaRPr lang="de-DE" sz="2160" dirty="0"/>
          </a:p>
        </p:txBody>
      </p:sp>
    </p:spTree>
    <p:extLst>
      <p:ext uri="{BB962C8B-B14F-4D97-AF65-F5344CB8AC3E}">
        <p14:creationId xmlns:p14="http://schemas.microsoft.com/office/powerpoint/2010/main" val="3403294104"/>
      </p:ext>
    </p:extLst>
  </p:cSld>
  <p:clrMapOvr>
    <a:masterClrMapping/>
  </p:clrMapOvr>
</p:sld>
</file>

<file path=ppt/slides/slide8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Strategies to Enhance Your Cybersecurity Skills and Stay Competitive -  The Data Scientist">
            <a:extLst>
              <a:ext uri="{FF2B5EF4-FFF2-40B4-BE49-F238E27FC236}">
                <a16:creationId xmlns:a16="http://schemas.microsoft.com/office/drawing/2014/main" id="{48DEC085-E604-986F-BD7A-4B33CBC869C8}"/>
              </a:ext>
            </a:extLst>
          </p:cNvPr>
          <p:cNvPicPr>
            <a:picLocks noChangeAspect="1" noChangeArrowheads="1"/>
          </p:cNvPicPr>
          <p:nvPr/>
        </p:nvPicPr>
        <p:blipFill>
          <a:blip r:embed="R69c4996da5ba429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1954F45-F562-43EB-9EA1-04C178FB585D}"/>
              </a:ext>
            </a:extLst>
          </p:cNvPr>
          <p:cNvSpPr>
            <a:spLocks noGrp="1"/>
          </p:cNvSpPr>
          <p:nvPr>
            <p:ph type="title"/>
          </p:nvPr>
        </p:nvSpPr>
        <p:spPr>
          <a:xfrm>
            <a:off x="1005841" y="438151"/>
            <a:ext cx="6465527" cy="1058141"/>
          </a:xfrm>
        </p:spPr>
        <p:txBody>
          <a:bodyPr>
            <a:normAutofit/>
          </a:bodyPr>
          <a:lstStyle/>
          <a:p>
            <a:r>
              <a:rPr lang="de-DE" sz="3360" b="1" dirty="0"/>
              <a:t>Prestazioni e (sovra)</a:t>
            </a:r>
            <a:r>
              <a:rPr lang="de-DE" sz="3360" b="1" dirty="0" err="1"/>
              <a:t>fiducia</a:t>
            </a:r>
            <a:endParaRPr lang="de-DE" sz="3360" b="1" dirty="0"/>
          </a:p>
        </p:txBody>
      </p:sp>
      <p:pic>
        <p:nvPicPr>
          <p:cNvPr id="6" name="Grafik 5">
            <a:extLst>
              <a:ext uri="{FF2B5EF4-FFF2-40B4-BE49-F238E27FC236}">
                <a16:creationId xmlns:a16="http://schemas.microsoft.com/office/drawing/2014/main" id="{06C33450-5ABF-4ABD-BD54-16E20D94C46F}"/>
              </a:ext>
            </a:extLst>
          </p:cNvPr>
          <p:cNvPicPr>
            <a:picLocks noChangeAspect="1"/>
          </p:cNvPicPr>
          <p:nvPr/>
        </p:nvPicPr>
        <p:blipFill>
          <a:blip r:embed="R99552c6bd9c84e84" cstate="email">
            <a:extLst>
              <a:ext uri="{28A0092B-C50C-407E-A947-70E740481C1C}">
                <a14:useLocalDpi xmlns:a14="http://schemas.microsoft.com/office/drawing/2010/main"/>
              </a:ext>
            </a:extLst>
          </a:blip>
          <a:stretch>
            <a:fillRect/>
          </a:stretch>
        </p:blipFill>
        <p:spPr>
          <a:xfrm>
            <a:off x="2116771" y="2303205"/>
            <a:ext cx="10095281" cy="4508959"/>
          </a:xfrm>
          <a:prstGeom prst="rect">
            <a:avLst/>
          </a:prstGeom>
        </p:spPr>
      </p:pic>
      <p:sp>
        <p:nvSpPr>
          <p:cNvPr id="8" name="Inhaltsplatzhalter 2">
            <a:extLst>
              <a:ext uri="{FF2B5EF4-FFF2-40B4-BE49-F238E27FC236}">
                <a16:creationId xmlns:a16="http://schemas.microsoft.com/office/drawing/2014/main" id="{EA5073A1-B4FC-E0E7-705D-E22A8836F9FD}"/>
              </a:ext>
            </a:extLst>
          </p:cNvPr>
          <p:cNvSpPr>
            <a:spLocks noGrp="1"/>
          </p:cNvSpPr>
          <p:nvPr>
            <p:ph idx="1"/>
          </p:nvPr>
        </p:nvSpPr>
        <p:spPr>
          <a:xfrm>
            <a:off x="10979992" y="157551"/>
            <a:ext cx="3370951" cy="1742197"/>
          </a:xfrm>
        </p:spPr>
        <p:style>
          <a:lnRef idx="2">
            <a:schemeClr val="accent2">
              <a:shade val="50000"/>
            </a:schemeClr>
          </a:lnRef>
          <a:fillRef idx="1">
            <a:schemeClr val="accent2"/>
          </a:fillRef>
          <a:effectRef idx="0">
            <a:schemeClr val="accent2"/>
          </a:effectRef>
          <a:fontRef idx="minor">
            <a:schemeClr val="lt1"/>
          </a:fontRef>
        </p:style>
        <p:txBody>
          <a:bodyPr>
            <a:normAutofit fontScale="62500" lnSpcReduction="20000"/>
          </a:bodyPr>
          <a:lstStyle/>
          <a:p>
            <a:pPr marL="0" indent="0" algn="ctr">
              <a:buNone/>
            </a:pPr>
            <a:br>
              <a:rPr lang="de-DE" sz="4320" i="1" dirty="0"/>
            </a:br>
            <a:r>
              <a:rPr lang="de-DE" sz="4320" i="1" dirty="0"/>
              <a:t>"La conoscenza </a:t>
            </a:r>
            <a:r>
              <a:rPr lang="de-DE" sz="4320" i="1" dirty="0" err="1"/>
              <a:t>non ha mai </a:t>
            </a:r>
            <a:r>
              <a:rPr lang="de-DE" sz="4320" i="1" dirty="0"/>
              <a:t>impedito </a:t>
            </a:r>
          </a:p>
          <a:p>
            <a:pPr marL="0" indent="0" algn="ctr">
              <a:buNone/>
            </a:pPr>
            <a:r>
              <a:rPr lang="de-DE" sz="4320" i="1" dirty="0"/>
              <a:t>una </a:t>
            </a:r>
            <a:r>
              <a:rPr lang="de-DE" sz="4320" i="1" dirty="0" err="1"/>
              <a:t>singola </a:t>
            </a:r>
            <a:r>
              <a:rPr lang="de-DE" sz="4320" i="1" dirty="0" err="1"/>
              <a:t>violazione</a:t>
            </a:r>
            <a:r>
              <a:rPr lang="de-DE" sz="4320" i="1" dirty="0"/>
              <a:t>".</a:t>
            </a:r>
          </a:p>
          <a:p>
            <a:pPr marL="0" indent="0" algn="ctr">
              <a:buNone/>
            </a:pPr>
            <a:r>
              <a:rPr lang="de-DE" sz="2400" i="1" dirty="0"/>
              <a:t>(Carpenter &amp; </a:t>
            </a:r>
            <a:r>
              <a:rPr lang="de-DE" sz="2400" i="1" dirty="0" err="1"/>
              <a:t>Roer</a:t>
            </a:r>
            <a:r>
              <a:rPr lang="de-DE" sz="2400" i="1" dirty="0"/>
              <a:t>, 2022)</a:t>
            </a:r>
          </a:p>
        </p:txBody>
      </p:sp>
    </p:spTree>
    <p:extLst>
      <p:ext uri="{BB962C8B-B14F-4D97-AF65-F5344CB8AC3E}">
        <p14:creationId xmlns:p14="http://schemas.microsoft.com/office/powerpoint/2010/main" val="3093492811"/>
      </p:ext>
    </p:extLst>
  </p:cSld>
  <p:clrMapOvr>
    <a:masterClrMapping/>
  </p:clrMapOvr>
</p:sld>
</file>

<file path=ppt/slides/slide8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Strategies to Enhance Your Cybersecurity Skills and Stay Competitive -  The Data Scientist">
            <a:extLst>
              <a:ext uri="{FF2B5EF4-FFF2-40B4-BE49-F238E27FC236}">
                <a16:creationId xmlns:a16="http://schemas.microsoft.com/office/drawing/2014/main" id="{D8430660-401B-C8A9-9BCE-C219DE5DC293}"/>
              </a:ext>
            </a:extLst>
          </p:cNvPr>
          <p:cNvPicPr>
            <a:picLocks noChangeAspect="1" noChangeArrowheads="1"/>
          </p:cNvPicPr>
          <p:nvPr/>
        </p:nvPicPr>
        <p:blipFill>
          <a:blip r:embed="Rb387ee8d9d234ad6">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E2C95BA-E9C9-E566-0C76-822C409A470E}"/>
              </a:ext>
            </a:extLst>
          </p:cNvPr>
          <p:cNvPicPr>
            <a:picLocks noChangeAspect="1"/>
          </p:cNvPicPr>
          <p:nvPr/>
        </p:nvPicPr>
        <p:blipFill>
          <a:blip r:embed="R9027481dce674462"/>
          <a:stretch>
            <a:fillRect/>
          </a:stretch>
        </p:blipFill>
        <p:spPr>
          <a:xfrm>
            <a:off x="516019" y="1366143"/>
            <a:ext cx="8553863" cy="3873678"/>
          </a:xfrm>
          <a:prstGeom prst="rect">
            <a:avLst/>
          </a:prstGeom>
        </p:spPr>
      </p:pic>
      <p:sp>
        <p:nvSpPr>
          <p:cNvPr id="6" name="Textfeld 5">
            <a:extLst>
              <a:ext uri="{FF2B5EF4-FFF2-40B4-BE49-F238E27FC236}">
                <a16:creationId xmlns:a16="http://schemas.microsoft.com/office/drawing/2014/main" id="{5A2660FC-1DE8-486E-CADC-F07C94789E3A}"/>
              </a:ext>
            </a:extLst>
          </p:cNvPr>
          <p:cNvSpPr txBox="1"/>
          <p:nvPr/>
        </p:nvSpPr>
        <p:spPr>
          <a:xfrm>
            <a:off x="9616612" y="2457599"/>
            <a:ext cx="4635700" cy="14219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de-DE" sz="2160" dirty="0" err="1"/>
              <a:t>Le donne </a:t>
            </a:r>
            <a:r>
              <a:rPr lang="de-DE" sz="2160" dirty="0" err="1"/>
              <a:t>hanno mostrato </a:t>
            </a:r>
            <a:r>
              <a:rPr lang="de-DE" sz="2160" dirty="0" err="1"/>
              <a:t>punteggi di </a:t>
            </a:r>
            <a:r>
              <a:rPr lang="de-DE" sz="2160" dirty="0" err="1"/>
              <a:t>riconoscimento </a:t>
            </a:r>
            <a:r>
              <a:rPr lang="de-DE" sz="2160" dirty="0"/>
              <a:t>DF </a:t>
            </a:r>
            <a:r>
              <a:rPr lang="de-DE" sz="2160" dirty="0" err="1"/>
              <a:t>più elevati</a:t>
            </a:r>
            <a:r>
              <a:rPr lang="de-DE" sz="2160" dirty="0"/>
              <a:t>.</a:t>
            </a:r>
          </a:p>
          <a:p>
            <a:pPr marL="342900" indent="-342900">
              <a:buFont typeface="Arial" panose="020B0604020202020204" pitchFamily="34" charset="0"/>
              <a:buChar char="•"/>
            </a:pPr>
            <a:r>
              <a:rPr lang="de-DE" sz="2160" dirty="0" err="1"/>
              <a:t>Le donne </a:t>
            </a:r>
            <a:r>
              <a:rPr lang="de-DE" sz="2160" dirty="0" err="1"/>
              <a:t>mostrano </a:t>
            </a:r>
            <a:r>
              <a:rPr lang="de-DE" sz="2160" dirty="0" err="1"/>
              <a:t>livelli di </a:t>
            </a:r>
            <a:r>
              <a:rPr lang="de-DE" sz="2160" dirty="0" err="1"/>
              <a:t>fiducia eccessiva </a:t>
            </a:r>
            <a:r>
              <a:rPr lang="de-DE" sz="2160" dirty="0" err="1"/>
              <a:t>più bassi</a:t>
            </a:r>
            <a:r>
              <a:rPr lang="de-DE" sz="2160" dirty="0"/>
              <a:t>.</a:t>
            </a:r>
          </a:p>
        </p:txBody>
      </p:sp>
    </p:spTree>
    <p:extLst>
      <p:ext uri="{BB962C8B-B14F-4D97-AF65-F5344CB8AC3E}">
        <p14:creationId xmlns:p14="http://schemas.microsoft.com/office/powerpoint/2010/main" val="792439201"/>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AB98C-561C-7ECD-BFA3-3691B8D776BF}"/>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86313A5-E8FA-B3C7-64DF-619BE6538EB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A89D1F78-7836-410B-77B3-63EDBA8EBF89}"/>
              </a:ext>
            </a:extLst>
          </p:cNvPr>
          <p:cNvPicPr>
            <a:picLocks noChangeAspect="1"/>
          </p:cNvPicPr>
          <p:nvPr/>
        </p:nvPicPr>
        <p:blipFill>
          <a:blip r:embed="Ref5adbbe23fc4982" cstate="email">
            <a:extLst>
              <a:ext uri="{28A0092B-C50C-407E-A947-70E740481C1C}">
                <a14:useLocalDpi xmlns:a14="http://schemas.microsoft.com/office/drawing/2010/main"/>
              </a:ext>
            </a:extLst>
          </a:blip>
          <a:stretch>
            <a:fillRect/>
          </a:stretch>
        </p:blipFill>
        <p:spPr>
          <a:xfrm>
            <a:off x="6793490" y="4589865"/>
            <a:ext cx="7836911" cy="3573100"/>
          </a:xfrm>
          <a:prstGeom prst="rect">
            <a:avLst/>
          </a:prstGeom>
        </p:spPr>
      </p:pic>
      <p:pic>
        <p:nvPicPr>
          <p:cNvPr id="7" name="Picture 6">
            <a:extLst>
              <a:ext uri="{FF2B5EF4-FFF2-40B4-BE49-F238E27FC236}">
                <a16:creationId xmlns:a16="http://schemas.microsoft.com/office/drawing/2014/main" id="{53FC3D8E-3F5D-E55F-6573-06886B629395}"/>
              </a:ext>
            </a:extLst>
          </p:cNvPr>
          <p:cNvPicPr>
            <a:picLocks noChangeAspect="1"/>
          </p:cNvPicPr>
          <p:nvPr/>
        </p:nvPicPr>
        <p:blipFill>
          <a:blip r:embed="Ra08a2baf662d4feb">
            <a:extLst>
              <a:ext uri="{28A0092B-C50C-407E-A947-70E740481C1C}">
                <a14:useLocalDpi xmlns:a14="http://schemas.microsoft.com/office/drawing/2010/main"/>
              </a:ext>
            </a:extLst>
          </a:blip>
          <a:stretch>
            <a:fillRect/>
          </a:stretch>
        </p:blipFill>
        <p:spPr>
          <a:xfrm>
            <a:off x="-41430" y="254067"/>
            <a:ext cx="14630400" cy="5990483"/>
          </a:xfrm>
          <a:prstGeom prst="rect">
            <a:avLst/>
          </a:prstGeom>
        </p:spPr>
      </p:pic>
      <p:pic>
        <p:nvPicPr>
          <p:cNvPr id="6" name="Picture 5">
            <a:extLst>
              <a:ext uri="{FF2B5EF4-FFF2-40B4-BE49-F238E27FC236}">
                <a16:creationId xmlns:a16="http://schemas.microsoft.com/office/drawing/2014/main" id="{ADBA43F9-529D-229C-76C6-0896F872E605}"/>
              </a:ext>
            </a:extLst>
          </p:cNvPr>
          <p:cNvPicPr>
            <a:picLocks noChangeAspect="1"/>
          </p:cNvPicPr>
          <p:nvPr/>
        </p:nvPicPr>
        <p:blipFill>
          <a:blip r:embed="R5a2f09e6af424df2" cstate="email">
            <a:extLst>
              <a:ext uri="{28A0092B-C50C-407E-A947-70E740481C1C}">
                <a14:useLocalDpi xmlns:a14="http://schemas.microsoft.com/office/drawing/2010/main"/>
              </a:ext>
            </a:extLst>
          </a:blip>
          <a:stretch>
            <a:fillRect/>
          </a:stretch>
        </p:blipFill>
        <p:spPr>
          <a:xfrm>
            <a:off x="41430" y="6244550"/>
            <a:ext cx="2205880" cy="1883854"/>
          </a:xfrm>
          <a:prstGeom prst="rect">
            <a:avLst/>
          </a:prstGeom>
        </p:spPr>
      </p:pic>
      <p:sp>
        <p:nvSpPr>
          <p:cNvPr id="4" name="Oval 3">
            <a:extLst>
              <a:ext uri="{FF2B5EF4-FFF2-40B4-BE49-F238E27FC236}">
                <a16:creationId xmlns:a16="http://schemas.microsoft.com/office/drawing/2014/main" id="{F8EE2580-D2BA-0A12-B823-7B727540A879}"/>
              </a:ext>
            </a:extLst>
          </p:cNvPr>
          <p:cNvSpPr/>
          <p:nvPr/>
        </p:nvSpPr>
        <p:spPr>
          <a:xfrm>
            <a:off x="41430" y="1856096"/>
            <a:ext cx="14630400" cy="241143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4">
            <a:extLst>
              <a:ext uri="{FF2B5EF4-FFF2-40B4-BE49-F238E27FC236}">
                <a16:creationId xmlns:a16="http://schemas.microsoft.com/office/drawing/2014/main" id="{E02AD461-9078-3338-3225-E520FD3AFC7F}"/>
              </a:ext>
            </a:extLst>
          </p:cNvPr>
          <p:cNvSpPr>
            <a:spLocks noGrp="1"/>
          </p:cNvSpPr>
          <p:nvPr>
            <p:ph type="ftr" sz="quarter" idx="3"/>
          </p:nvPr>
        </p:nvSpPr>
        <p:spPr>
          <a:xfrm>
            <a:off x="582931" y="7622707"/>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Fattori umani nella sicurezza informatica</a:t>
            </a:r>
          </a:p>
        </p:txBody>
      </p:sp>
    </p:spTree>
    <p:extLst>
      <p:ext uri="{BB962C8B-B14F-4D97-AF65-F5344CB8AC3E}">
        <p14:creationId xmlns:p14="http://schemas.microsoft.com/office/powerpoint/2010/main" val="12713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Strategies to Enhance Your Cybersecurity Skills and Stay Competitive -  The Data Scientist">
            <a:extLst>
              <a:ext uri="{FF2B5EF4-FFF2-40B4-BE49-F238E27FC236}">
                <a16:creationId xmlns:a16="http://schemas.microsoft.com/office/drawing/2014/main" id="{702E6AFA-1A8C-ACA3-F4DC-02966BF477A7}"/>
              </a:ext>
            </a:extLst>
          </p:cNvPr>
          <p:cNvPicPr>
            <a:picLocks noChangeAspect="1" noChangeArrowheads="1"/>
          </p:cNvPicPr>
          <p:nvPr/>
        </p:nvPicPr>
        <p:blipFill>
          <a:blip r:embed="R365231440cb54a9a">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F65C49C-DE97-6E25-F01E-AF87235AE2CF}"/>
              </a:ext>
            </a:extLst>
          </p:cNvPr>
          <p:cNvSpPr>
            <a:spLocks noGrp="1"/>
          </p:cNvSpPr>
          <p:nvPr>
            <p:ph type="title"/>
          </p:nvPr>
        </p:nvSpPr>
        <p:spPr>
          <a:xfrm>
            <a:off x="525010" y="262142"/>
            <a:ext cx="12618720" cy="1590676"/>
          </a:xfrm>
        </p:spPr>
        <p:txBody>
          <a:bodyPr/>
          <a:lstStyle/>
          <a:p>
            <a:r>
              <a:rPr lang="de-DE" dirty="0"/>
              <a:t>Sintesi e </a:t>
            </a:r>
            <a:r>
              <a:rPr lang="de-DE" dirty="0" err="1"/>
              <a:t>discussione</a:t>
            </a:r>
            <a:endParaRPr lang="de-DE" dirty="0"/>
          </a:p>
        </p:txBody>
      </p:sp>
      <p:sp>
        <p:nvSpPr>
          <p:cNvPr id="3" name="Inhaltsplatzhalter 2">
            <a:extLst>
              <a:ext uri="{FF2B5EF4-FFF2-40B4-BE49-F238E27FC236}">
                <a16:creationId xmlns:a16="http://schemas.microsoft.com/office/drawing/2014/main" id="{C8F4CEAB-DFF2-7D76-24E1-7D18A4DA142C}"/>
              </a:ext>
            </a:extLst>
          </p:cNvPr>
          <p:cNvSpPr>
            <a:spLocks noGrp="1"/>
          </p:cNvSpPr>
          <p:nvPr>
            <p:ph idx="1"/>
          </p:nvPr>
        </p:nvSpPr>
        <p:spPr>
          <a:xfrm>
            <a:off x="5843940" y="1937385"/>
            <a:ext cx="8101174" cy="5221606"/>
          </a:xfrm>
        </p:spPr>
        <p:txBody>
          <a:bodyPr>
            <a:normAutofit fontScale="77500" lnSpcReduction="20000"/>
          </a:bodyPr>
          <a:lstStyle/>
          <a:p>
            <a:r>
              <a:rPr lang="de-DE" dirty="0"/>
              <a:t>Avere </a:t>
            </a:r>
            <a:r>
              <a:rPr lang="de-DE" dirty="0" err="1"/>
              <a:t>un'istruzione </a:t>
            </a:r>
            <a:r>
              <a:rPr lang="de-DE" dirty="0" err="1"/>
              <a:t>o un </a:t>
            </a:r>
            <a:r>
              <a:rPr lang="de-DE" dirty="0"/>
              <a:t>background informatico </a:t>
            </a:r>
            <a:r>
              <a:rPr lang="de-DE" dirty="0"/>
              <a:t>rilevante </a:t>
            </a:r>
            <a:r>
              <a:rPr lang="de-DE" dirty="0"/>
              <a:t>non è di per sé un </a:t>
            </a:r>
            <a:r>
              <a:rPr lang="de-DE" dirty="0" err="1"/>
              <a:t>fattore </a:t>
            </a:r>
            <a:r>
              <a:rPr lang="de-DE" dirty="0" err="1"/>
              <a:t>protettivo</a:t>
            </a:r>
            <a:r>
              <a:rPr lang="de-DE" dirty="0"/>
              <a:t>.</a:t>
            </a:r>
          </a:p>
          <a:p>
            <a:r>
              <a:rPr lang="de-DE" dirty="0"/>
              <a:t>Non vengono </a:t>
            </a:r>
            <a:r>
              <a:rPr lang="de-DE" dirty="0" err="1"/>
              <a:t>attivate </a:t>
            </a:r>
            <a:r>
              <a:rPr lang="de-DE" dirty="0"/>
              <a:t>le conoscenze </a:t>
            </a:r>
            <a:r>
              <a:rPr lang="de-DE" dirty="0" err="1"/>
              <a:t>relative agli </a:t>
            </a:r>
            <a:r>
              <a:rPr lang="de-DE" dirty="0" err="1"/>
              <a:t>aspetti </a:t>
            </a:r>
            <a:r>
              <a:rPr lang="de-DE" dirty="0" err="1"/>
              <a:t>tecnici </a:t>
            </a:r>
            <a:r>
              <a:rPr lang="de-DE" dirty="0" err="1"/>
              <a:t>della </a:t>
            </a:r>
            <a:r>
              <a:rPr lang="de-DE" dirty="0"/>
              <a:t>DF</a:t>
            </a:r>
            <a:r>
              <a:rPr lang="de-DE" dirty="0"/>
              <a:t>, </a:t>
            </a:r>
            <a:r>
              <a:rPr lang="de-DE" dirty="0" err="1"/>
              <a:t>dove </a:t>
            </a:r>
            <a:r>
              <a:rPr lang="de-DE" dirty="0" err="1"/>
              <a:t>viene </a:t>
            </a:r>
            <a:r>
              <a:rPr lang="de-DE" dirty="0" err="1"/>
              <a:t>utilizzato </a:t>
            </a:r>
            <a:r>
              <a:rPr lang="de-DE" dirty="0"/>
              <a:t>uno </a:t>
            </a:r>
            <a:r>
              <a:rPr lang="de-DE" dirty="0"/>
              <a:t>stile </a:t>
            </a:r>
            <a:r>
              <a:rPr lang="de-DE" dirty="0" err="1"/>
              <a:t>cognitivo </a:t>
            </a:r>
            <a:r>
              <a:rPr lang="de-DE" dirty="0" err="1"/>
              <a:t>euristico</a:t>
            </a:r>
            <a:r>
              <a:rPr lang="de-DE" dirty="0"/>
              <a:t>.</a:t>
            </a:r>
          </a:p>
          <a:p>
            <a:r>
              <a:rPr lang="de-DE" dirty="0"/>
              <a:t>L'</a:t>
            </a:r>
            <a:r>
              <a:rPr lang="de-DE" dirty="0" err="1"/>
              <a:t>accuratezza </a:t>
            </a:r>
            <a:r>
              <a:rPr lang="de-DE" dirty="0"/>
              <a:t>dell'</a:t>
            </a:r>
            <a:r>
              <a:rPr lang="de-DE" dirty="0" err="1"/>
              <a:t>autovalutazione </a:t>
            </a:r>
            <a:r>
              <a:rPr lang="de-DE" dirty="0" err="1"/>
              <a:t>è </a:t>
            </a:r>
            <a:r>
              <a:rPr lang="de-DE" dirty="0"/>
              <a:t>un importante </a:t>
            </a:r>
            <a:r>
              <a:rPr lang="de-DE" dirty="0" err="1"/>
              <a:t>predittore </a:t>
            </a:r>
            <a:r>
              <a:rPr lang="de-DE" dirty="0" err="1"/>
              <a:t>delle </a:t>
            </a:r>
            <a:r>
              <a:rPr lang="de-DE" dirty="0" err="1"/>
              <a:t>prestazioni </a:t>
            </a:r>
            <a:r>
              <a:rPr lang="de-DE" dirty="0" err="1"/>
              <a:t>effettive</a:t>
            </a:r>
            <a:r>
              <a:rPr lang="de-DE" dirty="0"/>
              <a:t>.</a:t>
            </a:r>
          </a:p>
          <a:p>
            <a:r>
              <a:rPr lang="de-DE" dirty="0" err="1"/>
              <a:t>Le donne </a:t>
            </a:r>
            <a:r>
              <a:rPr lang="de-DE" dirty="0" err="1"/>
              <a:t>mostrano </a:t>
            </a:r>
            <a:r>
              <a:rPr lang="de-DE" dirty="0" err="1"/>
              <a:t>una migliore </a:t>
            </a:r>
            <a:r>
              <a:rPr lang="de-DE" dirty="0" err="1"/>
              <a:t>accuratezza </a:t>
            </a:r>
            <a:r>
              <a:rPr lang="de-DE" dirty="0"/>
              <a:t>del MC </a:t>
            </a:r>
            <a:r>
              <a:rPr lang="de-DE" dirty="0"/>
              <a:t>e </a:t>
            </a:r>
            <a:r>
              <a:rPr lang="de-DE" dirty="0" err="1"/>
              <a:t>prestazioni </a:t>
            </a:r>
            <a:r>
              <a:rPr lang="de-DE" dirty="0" err="1"/>
              <a:t>effettive </a:t>
            </a:r>
            <a:r>
              <a:rPr lang="de-DE" dirty="0" err="1"/>
              <a:t>più elevate</a:t>
            </a:r>
            <a:r>
              <a:rPr lang="de-DE" dirty="0"/>
              <a:t>, </a:t>
            </a:r>
            <a:r>
              <a:rPr lang="de-DE" dirty="0" err="1"/>
              <a:t>probabilmente </a:t>
            </a:r>
            <a:r>
              <a:rPr lang="de-DE" dirty="0" err="1"/>
              <a:t>grazie a un'</a:t>
            </a:r>
            <a:r>
              <a:rPr lang="de-DE" dirty="0" err="1"/>
              <a:t>elaborazione </a:t>
            </a:r>
            <a:r>
              <a:rPr lang="de-DE" dirty="0" err="1"/>
              <a:t>cognitiva </a:t>
            </a:r>
            <a:r>
              <a:rPr lang="de-DE" dirty="0" err="1"/>
              <a:t>più </a:t>
            </a:r>
            <a:r>
              <a:rPr lang="de-DE" dirty="0" err="1"/>
              <a:t>sistematica </a:t>
            </a:r>
            <a:r>
              <a:rPr lang="de-DE" dirty="0"/>
              <a:t>(e a una </a:t>
            </a:r>
            <a:r>
              <a:rPr lang="de-DE" dirty="0" err="1"/>
              <a:t>valutazione </a:t>
            </a:r>
            <a:r>
              <a:rPr lang="de-DE" dirty="0" err="1"/>
              <a:t>più </a:t>
            </a:r>
            <a:r>
              <a:rPr lang="de-DE" dirty="0" err="1"/>
              <a:t>completa </a:t>
            </a:r>
            <a:r>
              <a:rPr lang="de-DE" dirty="0"/>
              <a:t>- i </a:t>
            </a:r>
            <a:r>
              <a:rPr lang="de-DE" dirty="0" err="1"/>
              <a:t>dati </a:t>
            </a:r>
            <a:r>
              <a:rPr lang="de-DE" dirty="0"/>
              <a:t>non sono </a:t>
            </a:r>
            <a:r>
              <a:rPr lang="de-DE" dirty="0" err="1"/>
              <a:t>riportati </a:t>
            </a:r>
            <a:r>
              <a:rPr lang="de-DE" dirty="0" err="1"/>
              <a:t>qui</a:t>
            </a:r>
            <a:r>
              <a:rPr lang="de-DE" dirty="0"/>
              <a:t>).</a:t>
            </a:r>
          </a:p>
          <a:p>
            <a:r>
              <a:rPr lang="de-DE" dirty="0" err="1"/>
              <a:t>Sono </a:t>
            </a:r>
            <a:r>
              <a:rPr lang="de-DE" dirty="0" err="1"/>
              <a:t>necessari </a:t>
            </a:r>
            <a:r>
              <a:rPr lang="de-DE" dirty="0" err="1"/>
              <a:t>meccanismi </a:t>
            </a:r>
            <a:r>
              <a:rPr lang="de-DE" dirty="0"/>
              <a:t>di feedback </a:t>
            </a:r>
            <a:r>
              <a:rPr lang="de-DE" dirty="0" err="1"/>
              <a:t>per </a:t>
            </a:r>
            <a:r>
              <a:rPr lang="de-DE" dirty="0" err="1"/>
              <a:t>rilevare i </a:t>
            </a:r>
            <a:r>
              <a:rPr lang="de-DE" dirty="0" err="1"/>
              <a:t>rischi </a:t>
            </a:r>
            <a:r>
              <a:rPr lang="de-DE" dirty="0" err="1"/>
              <a:t>per la sicurezza </a:t>
            </a:r>
            <a:r>
              <a:rPr lang="de-DE" dirty="0"/>
              <a:t>e </a:t>
            </a:r>
            <a:r>
              <a:rPr lang="de-DE" dirty="0" err="1"/>
              <a:t>mitigarli </a:t>
            </a:r>
            <a:r>
              <a:rPr lang="de-DE" dirty="0" err="1"/>
              <a:t>con una </a:t>
            </a:r>
            <a:r>
              <a:rPr lang="de-DE" dirty="0" err="1"/>
              <a:t>formazione </a:t>
            </a:r>
            <a:r>
              <a:rPr lang="de-DE" dirty="0" err="1"/>
              <a:t>personalizzata</a:t>
            </a:r>
            <a:r>
              <a:rPr lang="de-DE" dirty="0"/>
              <a:t>.</a:t>
            </a:r>
          </a:p>
          <a:p>
            <a:r>
              <a:rPr lang="de-DE" dirty="0" err="1"/>
              <a:t>Gli studi </a:t>
            </a:r>
            <a:r>
              <a:rPr lang="de-DE" dirty="0"/>
              <a:t>futuri </a:t>
            </a:r>
            <a:r>
              <a:rPr lang="de-DE" dirty="0" err="1"/>
              <a:t>dovrebbero </a:t>
            </a:r>
            <a:r>
              <a:rPr lang="de-DE" dirty="0" err="1"/>
              <a:t>manipolare </a:t>
            </a:r>
            <a:r>
              <a:rPr lang="de-DE" dirty="0" err="1"/>
              <a:t>attivamente </a:t>
            </a:r>
            <a:r>
              <a:rPr lang="de-DE" dirty="0" err="1"/>
              <a:t>l'</a:t>
            </a:r>
            <a:r>
              <a:rPr lang="de-DE" dirty="0" err="1"/>
              <a:t>autoefficacia </a:t>
            </a:r>
            <a:r>
              <a:rPr lang="de-DE" dirty="0"/>
              <a:t>legata al </a:t>
            </a:r>
            <a:r>
              <a:rPr lang="de-DE" dirty="0" err="1"/>
              <a:t>compito </a:t>
            </a:r>
            <a:r>
              <a:rPr lang="de-DE" dirty="0"/>
              <a:t>in un </a:t>
            </a:r>
            <a:r>
              <a:rPr lang="de-DE" dirty="0"/>
              <a:t>disegno </a:t>
            </a:r>
            <a:r>
              <a:rPr lang="de-DE" dirty="0" err="1"/>
              <a:t>controllato </a:t>
            </a:r>
            <a:r>
              <a:rPr lang="de-DE" dirty="0" err="1"/>
              <a:t>randomizzato </a:t>
            </a:r>
            <a:r>
              <a:rPr lang="de-DE" dirty="0"/>
              <a:t>(</a:t>
            </a:r>
            <a:r>
              <a:rPr lang="de-DE" dirty="0" err="1"/>
              <a:t>studio </a:t>
            </a:r>
            <a:r>
              <a:rPr lang="de-DE" dirty="0" err="1"/>
              <a:t>attualmente </a:t>
            </a:r>
            <a:r>
              <a:rPr lang="de-DE" dirty="0" err="1"/>
              <a:t>in corso</a:t>
            </a:r>
            <a:r>
              <a:rPr lang="de-DE" dirty="0"/>
              <a:t>).</a:t>
            </a:r>
          </a:p>
          <a:p>
            <a:endParaRPr lang="de-DE" dirty="0"/>
          </a:p>
        </p:txBody>
      </p:sp>
      <p:pic>
        <p:nvPicPr>
          <p:cNvPr id="5" name="Grafik 4">
            <a:extLst>
              <a:ext uri="{FF2B5EF4-FFF2-40B4-BE49-F238E27FC236}">
                <a16:creationId xmlns:a16="http://schemas.microsoft.com/office/drawing/2014/main" id="{B6A9D198-6C33-FF95-6D59-892C8BA0F9EB}"/>
              </a:ext>
            </a:extLst>
          </p:cNvPr>
          <p:cNvPicPr>
            <a:picLocks noChangeAspect="1"/>
          </p:cNvPicPr>
          <p:nvPr/>
        </p:nvPicPr>
        <p:blipFill>
          <a:blip r:embed="Re796ac5694fd45f7"/>
          <a:stretch>
            <a:fillRect/>
          </a:stretch>
        </p:blipFill>
        <p:spPr>
          <a:xfrm>
            <a:off x="257881" y="1937386"/>
            <a:ext cx="4572000" cy="5474970"/>
          </a:xfrm>
          <a:prstGeom prst="rect">
            <a:avLst/>
          </a:prstGeom>
        </p:spPr>
      </p:pic>
    </p:spTree>
    <p:extLst>
      <p:ext uri="{BB962C8B-B14F-4D97-AF65-F5344CB8AC3E}">
        <p14:creationId xmlns:p14="http://schemas.microsoft.com/office/powerpoint/2010/main" val="2452468052"/>
      </p:ext>
    </p:extLst>
  </p:cSld>
  <p:clrMapOvr>
    <a:masterClrMapping/>
  </p:clrMapOvr>
</p:sld>
</file>

<file path=ppt/slides/slide9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71243D-4641-E489-CD12-0EF08C233F6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119F9D68-4B1B-53BD-B38F-BD226D0A5F73}"/>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1884428C-94D9-D8F1-737C-EAF91B0B575E}"/>
              </a:ext>
            </a:extLst>
          </p:cNvPr>
          <p:cNvPicPr>
            <a:picLocks noChangeAspect="1"/>
          </p:cNvPicPr>
          <p:nvPr/>
        </p:nvPicPr>
        <p:blipFill>
          <a:blip r:embed="Rf9946ff2ce9240a7">
            <a:extLst>
              <a:ext uri="{28A0092B-C50C-407E-A947-70E740481C1C}">
                <a14:useLocalDpi xmlns:a14="http://schemas.microsoft.com/office/drawing/2010/main" val="0"/>
              </a:ext>
            </a:extLst>
          </a:blip>
          <a:stretch>
            <a:fillRect/>
          </a:stretch>
        </p:blipFill>
        <p:spPr>
          <a:xfrm>
            <a:off x="1" y="0"/>
            <a:ext cx="9625403" cy="6927547"/>
          </a:xfrm>
          <a:prstGeom prst="rect">
            <a:avLst/>
          </a:prstGeom>
        </p:spPr>
      </p:pic>
      <p:pic>
        <p:nvPicPr>
          <p:cNvPr id="7" name="Picture 6">
            <a:extLst>
              <a:ext uri="{FF2B5EF4-FFF2-40B4-BE49-F238E27FC236}">
                <a16:creationId xmlns:a16="http://schemas.microsoft.com/office/drawing/2014/main" id="{FF4BAF65-37B7-77AE-24AC-08DC4D75CA2E}"/>
              </a:ext>
            </a:extLst>
          </p:cNvPr>
          <p:cNvPicPr>
            <a:picLocks noChangeAspect="1"/>
          </p:cNvPicPr>
          <p:nvPr/>
        </p:nvPicPr>
        <p:blipFill>
          <a:blip r:embed="R114e6c1135844a4d">
            <a:extLst>
              <a:ext uri="{28A0092B-C50C-407E-A947-70E740481C1C}">
                <a14:useLocalDpi xmlns:a14="http://schemas.microsoft.com/office/drawing/2010/main" val="0"/>
              </a:ext>
            </a:extLst>
          </a:blip>
          <a:stretch>
            <a:fillRect/>
          </a:stretch>
        </p:blipFill>
        <p:spPr>
          <a:xfrm>
            <a:off x="2606041" y="1198081"/>
            <a:ext cx="11725542" cy="6481140"/>
          </a:xfrm>
          <a:prstGeom prst="rect">
            <a:avLst/>
          </a:prstGeom>
        </p:spPr>
      </p:pic>
    </p:spTree>
    <p:extLst>
      <p:ext uri="{BB962C8B-B14F-4D97-AF65-F5344CB8AC3E}">
        <p14:creationId xmlns:p14="http://schemas.microsoft.com/office/powerpoint/2010/main" val="36864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9BB5B6-4B29-C0D6-548A-CF2A653D9187}"/>
              </a:ext>
            </a:extLst>
          </p:cNvPr>
          <p:cNvSpPr>
            <a:spLocks noGrp="1"/>
          </p:cNvSpPr>
          <p:nvPr>
            <p:ph type="body" sz="quarter" idx="13"/>
          </p:nvPr>
        </p:nvSpPr>
        <p:spPr/>
        <p:txBody>
          <a:bodyPr/>
          <a:lstStyle/>
          <a:p>
            <a:endParaRPr lang="en-GB" dirty="0"/>
          </a:p>
        </p:txBody>
      </p:sp>
      <p:sp>
        <p:nvSpPr>
          <p:cNvPr id="3" name="Text Placeholder 2">
            <a:extLst>
              <a:ext uri="{FF2B5EF4-FFF2-40B4-BE49-F238E27FC236}">
                <a16:creationId xmlns:a16="http://schemas.microsoft.com/office/drawing/2014/main" id="{D653CDB6-45C2-4BB6-4A0B-B7B7A669F689}"/>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278E50E2-AD8A-35BF-CC46-75A35B6953F3}"/>
              </a:ext>
            </a:extLst>
          </p:cNvPr>
          <p:cNvPicPr>
            <a:picLocks noChangeAspect="1"/>
          </p:cNvPicPr>
          <p:nvPr/>
        </p:nvPicPr>
        <p:blipFill>
          <a:blip r:embed="Ra57546d5a252460d">
            <a:extLst>
              <a:ext uri="{28A0092B-C50C-407E-A947-70E740481C1C}">
                <a14:useLocalDpi xmlns:a14="http://schemas.microsoft.com/office/drawing/2010/main" val="0"/>
              </a:ext>
            </a:extLst>
          </a:blip>
          <a:stretch>
            <a:fillRect/>
          </a:stretch>
        </p:blipFill>
        <p:spPr>
          <a:xfrm>
            <a:off x="301915" y="1145663"/>
            <a:ext cx="6885269" cy="5016650"/>
          </a:xfrm>
          <a:prstGeom prst="rect">
            <a:avLst/>
          </a:prstGeom>
        </p:spPr>
      </p:pic>
      <p:sp>
        <p:nvSpPr>
          <p:cNvPr id="6" name="Oval 5">
            <a:extLst>
              <a:ext uri="{FF2B5EF4-FFF2-40B4-BE49-F238E27FC236}">
                <a16:creationId xmlns:a16="http://schemas.microsoft.com/office/drawing/2014/main" id="{CFCB9C2D-BB85-495D-81E3-82EC29DCBE88}"/>
              </a:ext>
            </a:extLst>
          </p:cNvPr>
          <p:cNvSpPr/>
          <p:nvPr/>
        </p:nvSpPr>
        <p:spPr>
          <a:xfrm>
            <a:off x="-237744" y="2322576"/>
            <a:ext cx="7680962" cy="2596896"/>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pic>
        <p:nvPicPr>
          <p:cNvPr id="8" name="Picture 7">
            <a:extLst>
              <a:ext uri="{FF2B5EF4-FFF2-40B4-BE49-F238E27FC236}">
                <a16:creationId xmlns:a16="http://schemas.microsoft.com/office/drawing/2014/main" id="{AC69BEB9-440A-7A18-910D-209CF3215948}"/>
              </a:ext>
            </a:extLst>
          </p:cNvPr>
          <p:cNvPicPr>
            <a:picLocks noChangeAspect="1"/>
          </p:cNvPicPr>
          <p:nvPr/>
        </p:nvPicPr>
        <p:blipFill>
          <a:blip r:embed="Rc328a87afbae47e7">
            <a:extLst>
              <a:ext uri="{28A0092B-C50C-407E-A947-70E740481C1C}">
                <a14:useLocalDpi xmlns:a14="http://schemas.microsoft.com/office/drawing/2010/main" val="0"/>
              </a:ext>
            </a:extLst>
          </a:blip>
          <a:stretch>
            <a:fillRect/>
          </a:stretch>
        </p:blipFill>
        <p:spPr>
          <a:xfrm>
            <a:off x="1114720" y="-1"/>
            <a:ext cx="12327402" cy="8180785"/>
          </a:xfrm>
          <a:prstGeom prst="rect">
            <a:avLst/>
          </a:prstGeom>
        </p:spPr>
      </p:pic>
      <p:sp>
        <p:nvSpPr>
          <p:cNvPr id="9" name="Oval 8">
            <a:extLst>
              <a:ext uri="{FF2B5EF4-FFF2-40B4-BE49-F238E27FC236}">
                <a16:creationId xmlns:a16="http://schemas.microsoft.com/office/drawing/2014/main" id="{3F2E8396-BA77-3C42-796F-C9383C0C424A}"/>
              </a:ext>
            </a:extLst>
          </p:cNvPr>
          <p:cNvSpPr/>
          <p:nvPr/>
        </p:nvSpPr>
        <p:spPr>
          <a:xfrm>
            <a:off x="1114719" y="1917955"/>
            <a:ext cx="8065856" cy="4730891"/>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160" dirty="0"/>
          </a:p>
        </p:txBody>
      </p:sp>
      <p:cxnSp>
        <p:nvCxnSpPr>
          <p:cNvPr id="11" name="Straight Arrow Connector 10">
            <a:extLst>
              <a:ext uri="{FF2B5EF4-FFF2-40B4-BE49-F238E27FC236}">
                <a16:creationId xmlns:a16="http://schemas.microsoft.com/office/drawing/2014/main" id="{A0B96DFA-4221-DA7E-438A-2B3B376C46C0}"/>
              </a:ext>
            </a:extLst>
          </p:cNvPr>
          <p:cNvCxnSpPr/>
          <p:nvPr/>
        </p:nvCxnSpPr>
        <p:spPr>
          <a:xfrm flipV="1">
            <a:off x="3584448" y="3255264"/>
            <a:ext cx="2432304" cy="5486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AF1723-E98F-5748-0740-99D92951D4C0}"/>
              </a:ext>
            </a:extLst>
          </p:cNvPr>
          <p:cNvCxnSpPr>
            <a:cxnSpLocks/>
          </p:cNvCxnSpPr>
          <p:nvPr/>
        </p:nvCxnSpPr>
        <p:spPr>
          <a:xfrm>
            <a:off x="8165592" y="3255264"/>
            <a:ext cx="2276856" cy="8595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D5F814D-19DA-CD3C-3D8D-4CFE3D1C2644}"/>
              </a:ext>
            </a:extLst>
          </p:cNvPr>
          <p:cNvCxnSpPr>
            <a:cxnSpLocks/>
          </p:cNvCxnSpPr>
          <p:nvPr/>
        </p:nvCxnSpPr>
        <p:spPr>
          <a:xfrm>
            <a:off x="3767328" y="3986785"/>
            <a:ext cx="2084832" cy="16230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8238B7-DC67-9F5F-CFCB-2B26BA2E73DA}"/>
              </a:ext>
            </a:extLst>
          </p:cNvPr>
          <p:cNvCxnSpPr>
            <a:cxnSpLocks/>
          </p:cNvCxnSpPr>
          <p:nvPr/>
        </p:nvCxnSpPr>
        <p:spPr>
          <a:xfrm flipV="1">
            <a:off x="8348473" y="4479991"/>
            <a:ext cx="2428921" cy="9355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3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3.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a:blip r:embed="R19ffcdfa34284b9c"/>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85f009ff49bf4e54">
            <a:extLst>
              <a:ext uri="{28A0092B-C50C-407E-A947-70E740481C1C}">
                <a14:useLocalDpi xmlns:a14="http://schemas.microsoft.com/office/drawing/2010/main" val="0"/>
              </a:ext>
            </a:extLst>
          </a:blip>
          <a:stretch>
            <a:fillRect/>
          </a:stretch>
        </p:blipFill>
        <p:spPr>
          <a:xfrm>
            <a:off x="0" y="0"/>
            <a:ext cx="14626590" cy="8227456"/>
          </a:xfrm>
          <a:prstGeom prst="rect">
            <a:avLst/>
          </a:prstGeom>
        </p:spPr>
      </p:pic>
      <p:sp>
        <p:nvSpPr>
          <p:cNvPr id="2" name="Titel 1">
            <a:extLst>
              <a:ext uri="{FF2B5EF4-FFF2-40B4-BE49-F238E27FC236}">
                <a16:creationId xmlns:a16="http://schemas.microsoft.com/office/drawing/2014/main" id="{E7FF5CCB-5124-48A0-B64B-A2CB4B6A7812}"/>
              </a:ext>
            </a:extLst>
          </p:cNvPr>
          <p:cNvSpPr>
            <a:spLocks noGrp="1"/>
          </p:cNvSpPr>
          <p:nvPr>
            <p:ph type="title"/>
          </p:nvPr>
        </p:nvSpPr>
        <p:spPr>
          <a:xfrm>
            <a:off x="9817179" y="766916"/>
            <a:ext cx="4022707" cy="4495961"/>
          </a:xfrm>
        </p:spPr>
        <p:txBody>
          <a:bodyPr vert="horz" lIns="91440" tIns="45720" rIns="91440" bIns="45720" rtlCol="0" anchor="b">
            <a:normAutofit/>
          </a:bodyPr>
          <a:lstStyle/>
          <a:p>
            <a:pPr algn="r" defTabSz="457200"/>
            <a:r>
              <a:rPr lang="en-US" sz="3400"/>
              <a:t>Contromisure per il phishing</a:t>
            </a:r>
          </a:p>
        </p:txBody>
      </p:sp>
      <p:sp>
        <p:nvSpPr>
          <p:cNvPr id="3" name="Foliennummernplatzhalter 2">
            <a:extLst>
              <a:ext uri="{FF2B5EF4-FFF2-40B4-BE49-F238E27FC236}">
                <a16:creationId xmlns:a16="http://schemas.microsoft.com/office/drawing/2014/main" id="{9379C084-3CB9-B1B2-F2A7-36D3C48513CD}"/>
              </a:ext>
            </a:extLst>
          </p:cNvPr>
          <p:cNvSpPr>
            <a:spLocks noGrp="1"/>
          </p:cNvSpPr>
          <p:nvPr>
            <p:ph type="sldNum" sz="quarter" idx="12"/>
          </p:nvPr>
        </p:nvSpPr>
        <p:spPr>
          <a:xfrm>
            <a:off x="13155500" y="7670024"/>
            <a:ext cx="661400" cy="453390"/>
          </a:xfrm>
        </p:spPr>
        <p:txBody>
          <a:bodyPr vert="horz" lIns="91440" tIns="45720" rIns="91440" bIns="45720" rtlCol="0" anchor="ctr">
            <a:normAutofit/>
          </a:bodyPr>
          <a:lstStyle/>
          <a:p>
            <a:pPr defTabSz="914400">
              <a:spcAft>
                <a:spcPts val="600"/>
              </a:spcAft>
            </a:pPr>
            <a:fld id="{79D199B6-069C-4494-B074-391AD1ED88E0}" type="slidenum">
              <a:rPr lang="en-US" sz="1000"/>
              <a:t>93</a:t>
            </a:fld>
            <a:endParaRPr lang="en-US" sz="1000"/>
          </a:p>
        </p:txBody>
      </p:sp>
      <p:graphicFrame>
        <p:nvGraphicFramePr>
          <p:cNvPr id="5" name="Tabelle 4">
            <a:extLst>
              <a:ext uri="{FF2B5EF4-FFF2-40B4-BE49-F238E27FC236}">
                <a16:creationId xmlns:a16="http://schemas.microsoft.com/office/drawing/2014/main" id="{12DF26E2-0C85-4AD0-BBBF-A7627EB03B67}"/>
              </a:ext>
            </a:extLst>
          </p:cNvPr>
          <p:cNvGraphicFramePr>
            <a:graphicFrameLocks noGrp="1"/>
          </p:cNvGraphicFramePr>
          <p:nvPr>
            <p:extLst>
              <p:ext uri="{D42A27DB-BD31-4B8C-83A1-F6EECF244321}">
                <p14:modId xmlns:p14="http://schemas.microsoft.com/office/powerpoint/2010/main" val="3005771001"/>
              </p:ext>
            </p:extLst>
          </p:nvPr>
        </p:nvGraphicFramePr>
        <p:xfrm>
          <a:off x="964467" y="766917"/>
          <a:ext cx="7888248" cy="6701666"/>
        </p:xfrm>
        <a:graphic>
          <a:graphicData uri="http://schemas.openxmlformats.org/drawingml/2006/table">
            <a:tbl>
              <a:tblPr firstRow="1" bandRow="1">
                <a:tableStyleId>{5C22544A-7EE6-4342-B048-85BDC9FD1C3A}</a:tableStyleId>
              </a:tblPr>
              <a:tblGrid>
                <a:gridCol w="2072103">
                  <a:extLst>
                    <a:ext uri="{9D8B030D-6E8A-4147-A177-3AD203B41FA5}">
                      <a16:colId xmlns:a16="http://schemas.microsoft.com/office/drawing/2014/main" val="2811800448"/>
                    </a:ext>
                  </a:extLst>
                </a:gridCol>
                <a:gridCol w="5816145">
                  <a:extLst>
                    <a:ext uri="{9D8B030D-6E8A-4147-A177-3AD203B41FA5}">
                      <a16:colId xmlns:a16="http://schemas.microsoft.com/office/drawing/2014/main" val="2523883308"/>
                    </a:ext>
                  </a:extLst>
                </a:gridCol>
              </a:tblGrid>
              <a:tr h="842495">
                <a:tc>
                  <a:txBody>
                    <a:bodyPr/>
                    <a:lstStyle/>
                    <a:p>
                      <a:r>
                        <a:rPr lang="de-DE" sz="2300"/>
                        <a:t>Contromisura</a:t>
                      </a:r>
                    </a:p>
                  </a:txBody>
                  <a:tcPr marL="98473" marR="98473" marT="49237" marB="49237"/>
                </a:tc>
                <a:tc>
                  <a:txBody>
                    <a:bodyPr/>
                    <a:lstStyle/>
                    <a:p>
                      <a:r>
                        <a:rPr lang="de-DE" sz="2300"/>
                        <a:t>Approccio</a:t>
                      </a:r>
                    </a:p>
                  </a:txBody>
                  <a:tcPr marL="98473" marR="98473" marT="49237" marB="49237"/>
                </a:tc>
                <a:extLst>
                  <a:ext uri="{0D108BD9-81ED-4DB2-BD59-A6C34878D82A}">
                    <a16:rowId xmlns:a16="http://schemas.microsoft.com/office/drawing/2014/main" val="1016694780"/>
                  </a:ext>
                </a:extLst>
              </a:tr>
              <a:tr h="1198094">
                <a:tc>
                  <a:txBody>
                    <a:bodyPr/>
                    <a:lstStyle/>
                    <a:p>
                      <a:r>
                        <a:rPr lang="de-DE" sz="2300"/>
                        <a:t>Filtraggio</a:t>
                      </a:r>
                    </a:p>
                  </a:txBody>
                  <a:tcPr marL="98473" marR="98473" marT="49237" marB="49237"/>
                </a:tc>
                <a:tc>
                  <a:txBody>
                    <a:bodyPr/>
                    <a:lstStyle/>
                    <a:p>
                      <a:r>
                        <a:rPr lang="en-US" sz="2300"/>
                        <a:t>Analizzare tutti i messaggi di posta elettronica in arrivo e filtrarli in base alla loro classe: phishing o legittima. </a:t>
                      </a:r>
                      <a:endParaRPr lang="de-DE" sz="2300"/>
                    </a:p>
                  </a:txBody>
                  <a:tcPr marL="98473" marR="98473" marT="49237" marB="49237"/>
                </a:tc>
                <a:extLst>
                  <a:ext uri="{0D108BD9-81ED-4DB2-BD59-A6C34878D82A}">
                    <a16:rowId xmlns:a16="http://schemas.microsoft.com/office/drawing/2014/main" val="3346561457"/>
                  </a:ext>
                </a:extLst>
              </a:tr>
              <a:tr h="1198094">
                <a:tc>
                  <a:txBody>
                    <a:bodyPr/>
                    <a:lstStyle/>
                    <a:p>
                      <a:r>
                        <a:rPr lang="de-DE" sz="2300"/>
                        <a:t>Educazione degli utenti</a:t>
                      </a:r>
                    </a:p>
                  </a:txBody>
                  <a:tcPr marL="98473" marR="98473" marT="49237" marB="49237"/>
                </a:tc>
                <a:tc>
                  <a:txBody>
                    <a:bodyPr/>
                    <a:lstStyle/>
                    <a:p>
                      <a:r>
                        <a:rPr lang="en-US" sz="2300"/>
                        <a:t>Formare i dipendenti per evitare che siano vittime di attacchi di phishing e prevenire possibili fughe di informazioni.</a:t>
                      </a:r>
                      <a:endParaRPr lang="de-DE" sz="2300"/>
                    </a:p>
                  </a:txBody>
                  <a:tcPr marL="98473" marR="98473" marT="49237" marB="49237"/>
                </a:tc>
                <a:extLst>
                  <a:ext uri="{0D108BD9-81ED-4DB2-BD59-A6C34878D82A}">
                    <a16:rowId xmlns:a16="http://schemas.microsoft.com/office/drawing/2014/main" val="576735128"/>
                  </a:ext>
                </a:extLst>
              </a:tr>
              <a:tr h="1553692">
                <a:tc>
                  <a:txBody>
                    <a:bodyPr/>
                    <a:lstStyle/>
                    <a:p>
                      <a:r>
                        <a:rPr lang="de-DE" sz="2300"/>
                        <a:t>Filtraggio web</a:t>
                      </a:r>
                    </a:p>
                  </a:txBody>
                  <a:tcPr marL="98473" marR="98473" marT="49237" marB="49237"/>
                </a:tc>
                <a:tc>
                  <a:txBody>
                    <a:bodyPr/>
                    <a:lstStyle/>
                    <a:p>
                      <a:r>
                        <a:rPr lang="en-US" sz="2300"/>
                        <a:t>Analizzare i siti web navigati e identificare possibili siti di phishing per avvisare l'utente o bloccare completamente l'accesso ai siti sospetti.</a:t>
                      </a:r>
                      <a:endParaRPr lang="de-DE" sz="2300"/>
                    </a:p>
                  </a:txBody>
                  <a:tcPr marL="98473" marR="98473" marT="49237" marB="49237"/>
                </a:tc>
                <a:extLst>
                  <a:ext uri="{0D108BD9-81ED-4DB2-BD59-A6C34878D82A}">
                    <a16:rowId xmlns:a16="http://schemas.microsoft.com/office/drawing/2014/main" val="3088151197"/>
                  </a:ext>
                </a:extLst>
              </a:tr>
              <a:tr h="1909291">
                <a:tc>
                  <a:txBody>
                    <a:bodyPr/>
                    <a:lstStyle/>
                    <a:p>
                      <a:r>
                        <a:rPr lang="de-DE" sz="2300"/>
                        <a:t>Ritiro di siti web</a:t>
                      </a:r>
                    </a:p>
                  </a:txBody>
                  <a:tcPr marL="98473" marR="98473" marT="49237" marB="49237"/>
                </a:tc>
                <a:tc>
                  <a:txBody>
                    <a:bodyPr/>
                    <a:lstStyle/>
                    <a:p>
                      <a:r>
                        <a:rPr lang="en-US" sz="2300"/>
                        <a:t>Abbattere il sito di phishing per evitare che le potenziali vittime accedano a tali siti (di solito da parte di soggetti esterni come le forze dell'ordine (LEA) o i fornitori di servizi di hosting).</a:t>
                      </a:r>
                      <a:endParaRPr lang="de-DE" sz="2300"/>
                    </a:p>
                  </a:txBody>
                  <a:tcPr marL="98473" marR="98473" marT="49237" marB="49237"/>
                </a:tc>
                <a:extLst>
                  <a:ext uri="{0D108BD9-81ED-4DB2-BD59-A6C34878D82A}">
                    <a16:rowId xmlns:a16="http://schemas.microsoft.com/office/drawing/2014/main" val="129947259"/>
                  </a:ext>
                </a:extLst>
              </a:tr>
            </a:tbl>
          </a:graphicData>
        </a:graphic>
      </p:graphicFrame>
    </p:spTree>
    <p:extLst>
      <p:ext uri="{BB962C8B-B14F-4D97-AF65-F5344CB8AC3E}">
        <p14:creationId xmlns:p14="http://schemas.microsoft.com/office/powerpoint/2010/main" val="1322355399"/>
      </p:ext>
    </p:extLst>
  </p:cSld>
  <p:clrMapOvr>
    <a:masterClrMapping/>
  </p:clrMapOvr>
</p:sld>
</file>

<file path=ppt/slides/slide9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8B74D15-F48B-47A7-ADD6-5846110CF800}"/>
              </a:ext>
            </a:extLst>
          </p:cNvPr>
          <p:cNvSpPr>
            <a:spLocks noGrp="1"/>
          </p:cNvSpPr>
          <p:nvPr>
            <p:ph idx="1"/>
          </p:nvPr>
        </p:nvSpPr>
        <p:spPr>
          <a:xfrm>
            <a:off x="7022591" y="517289"/>
            <a:ext cx="6648995" cy="815123"/>
          </a:xfrm>
        </p:spPr>
        <p:txBody>
          <a:bodyPr>
            <a:normAutofit/>
          </a:bodyPr>
          <a:lstStyle/>
          <a:p>
            <a:r>
              <a:rPr lang="de-DE" sz="1440" dirty="0" err="1"/>
              <a:t>Attacchi </a:t>
            </a:r>
            <a:r>
              <a:rPr lang="de-DE" sz="1440" dirty="0"/>
              <a:t>di evasione</a:t>
            </a:r>
            <a:r>
              <a:rPr lang="de-DE" sz="1440" dirty="0"/>
              <a:t>: </a:t>
            </a:r>
            <a:r>
              <a:rPr lang="en-US" sz="1440" dirty="0">
                <a:hlinkClick r:id="rcIdf8e937bdbf6146da"/>
              </a:rPr>
              <a:t>Attacchi di evasione avanzati e mitigazioni su classificatori pratici di siti web di phishing basati su ML - Song - 2021 - International Journal of Intelligent Systems - Wiley Online Library</a:t>
            </a:r>
            <a:endParaRPr lang="de-DE" sz="1440" dirty="0"/>
          </a:p>
        </p:txBody>
      </p:sp>
      <p:pic>
        <p:nvPicPr>
          <p:cNvPr id="8" name="Grafik 7">
            <a:extLst>
              <a:ext uri="{FF2B5EF4-FFF2-40B4-BE49-F238E27FC236}">
                <a16:creationId xmlns:a16="http://schemas.microsoft.com/office/drawing/2014/main" id="{97DBC304-89DF-4721-9235-DA538A38BCED}"/>
              </a:ext>
            </a:extLst>
          </p:cNvPr>
          <p:cNvPicPr>
            <a:picLocks noChangeAspect="1"/>
          </p:cNvPicPr>
          <p:nvPr/>
        </p:nvPicPr>
        <p:blipFill>
          <a:blip r:embed="R36279f831bac44a6" cstate="email">
            <a:extLst>
              <a:ext uri="{28A0092B-C50C-407E-A947-70E740481C1C}">
                <a14:useLocalDpi xmlns:a14="http://schemas.microsoft.com/office/drawing/2010/main"/>
              </a:ext>
            </a:extLst>
          </a:blip>
          <a:stretch>
            <a:fillRect/>
          </a:stretch>
        </p:blipFill>
        <p:spPr>
          <a:xfrm>
            <a:off x="533926" y="407561"/>
            <a:ext cx="6070112" cy="7712311"/>
          </a:xfrm>
          <a:prstGeom prst="rect">
            <a:avLst/>
          </a:prstGeom>
        </p:spPr>
      </p:pic>
      <p:pic>
        <p:nvPicPr>
          <p:cNvPr id="9" name="Grafik 8">
            <a:extLst>
              <a:ext uri="{FF2B5EF4-FFF2-40B4-BE49-F238E27FC236}">
                <a16:creationId xmlns:a16="http://schemas.microsoft.com/office/drawing/2014/main" id="{FA3F7BF6-0B40-442B-BB7E-41F2ABB230C5}"/>
              </a:ext>
            </a:extLst>
          </p:cNvPr>
          <p:cNvPicPr>
            <a:picLocks noChangeAspect="1"/>
          </p:cNvPicPr>
          <p:nvPr/>
        </p:nvPicPr>
        <p:blipFill>
          <a:blip r:embed="Rdc8c583c51c14181" cstate="email">
            <a:extLst>
              <a:ext uri="{28A0092B-C50C-407E-A947-70E740481C1C}">
                <a14:useLocalDpi xmlns:a14="http://schemas.microsoft.com/office/drawing/2010/main"/>
              </a:ext>
            </a:extLst>
          </a:blip>
          <a:stretch>
            <a:fillRect/>
          </a:stretch>
        </p:blipFill>
        <p:spPr>
          <a:xfrm>
            <a:off x="7426685" y="2397182"/>
            <a:ext cx="5598257" cy="2245812"/>
          </a:xfrm>
          <a:prstGeom prst="rect">
            <a:avLst/>
          </a:prstGeom>
        </p:spPr>
      </p:pic>
      <p:sp>
        <p:nvSpPr>
          <p:cNvPr id="10" name="Rechteck 9">
            <a:extLst>
              <a:ext uri="{FF2B5EF4-FFF2-40B4-BE49-F238E27FC236}">
                <a16:creationId xmlns:a16="http://schemas.microsoft.com/office/drawing/2014/main" id="{6426D0C9-00B7-450C-9F3F-34A98F8EB28B}"/>
              </a:ext>
            </a:extLst>
          </p:cNvPr>
          <p:cNvSpPr/>
          <p:nvPr/>
        </p:nvSpPr>
        <p:spPr>
          <a:xfrm>
            <a:off x="8475862" y="4857679"/>
            <a:ext cx="4012367" cy="240066"/>
          </a:xfrm>
          <a:prstGeom prst="rect">
            <a:avLst/>
          </a:prstGeom>
        </p:spPr>
        <p:txBody>
          <a:bodyPr wrap="square">
            <a:spAutoFit/>
          </a:bodyPr>
          <a:lstStyle/>
          <a:p>
            <a:r>
              <a:rPr lang="en-US" sz="960" dirty="0">
                <a:hlinkClick r:id="rcIdb7f4324bfa4c4031"/>
              </a:rPr>
              <a:t>[1412.6572] Spiegare e sfruttare gli esempi avversari (arxiv.org)</a:t>
            </a:r>
            <a:endParaRPr lang="de-DE" sz="960" dirty="0"/>
          </a:p>
        </p:txBody>
      </p:sp>
      <p:sp>
        <p:nvSpPr>
          <p:cNvPr id="2" name="Foliennummernplatzhalter 1">
            <a:extLst>
              <a:ext uri="{FF2B5EF4-FFF2-40B4-BE49-F238E27FC236}">
                <a16:creationId xmlns:a16="http://schemas.microsoft.com/office/drawing/2014/main" id="{E3E6931C-1C9A-3FCA-2232-F62B83303345}"/>
              </a:ext>
            </a:extLst>
          </p:cNvPr>
          <p:cNvSpPr>
            <a:spLocks noGrp="1"/>
          </p:cNvSpPr>
          <p:nvPr>
            <p:ph type="sldNum" sz="quarter" idx="12"/>
          </p:nvPr>
        </p:nvSpPr>
        <p:spPr/>
        <p:txBody>
          <a:bodyPr/>
          <a:lstStyle/>
          <a:p>
            <a:fld id="{79D199B6-069C-4494-B074-391AD1ED88E0}" type="slidenum">
              <a:rPr lang="de-DE"/>
              <a:t>94</a:t>
            </a:fld>
            <a:endParaRPr lang="de-DE"/>
          </a:p>
        </p:txBody>
      </p:sp>
    </p:spTree>
    <p:extLst>
      <p:ext uri="{BB962C8B-B14F-4D97-AF65-F5344CB8AC3E}">
        <p14:creationId xmlns:p14="http://schemas.microsoft.com/office/powerpoint/2010/main" val="1103735457"/>
      </p:ext>
    </p:extLst>
  </p:cSld>
  <p:clrMapOvr>
    <a:masterClrMapping/>
  </p:clrMapOvr>
</p:sld>
</file>

<file path=ppt/slides/slide9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hat is the Future of Hacking?. Hacking's future is constantly… | by Nilesh  Parashar | Medium">
            <a:extLst>
              <a:ext uri="{FF2B5EF4-FFF2-40B4-BE49-F238E27FC236}">
                <a16:creationId xmlns:a16="http://schemas.microsoft.com/office/drawing/2014/main" id="{C46EF945-3FA3-98F9-423E-D1AED56FD49F}"/>
              </a:ext>
            </a:extLst>
          </p:cNvPr>
          <p:cNvPicPr>
            <a:picLocks noChangeAspect="1" noChangeArrowheads="1"/>
          </p:cNvPicPr>
          <p:nvPr/>
        </p:nvPicPr>
        <p:blipFill>
          <a:blip r:embed="R0c1765f801594f04">
            <a:alphaModFix amt="33000"/>
            <a:extLst>
              <a:ext uri="{28A0092B-C50C-407E-A947-70E740481C1C}">
                <a14:useLocalDpi xmlns:a14="http://schemas.microsoft.com/office/drawing/2010/main" val="0"/>
              </a:ext>
            </a:extLst>
          </a:blip>
          <a:srcRect/>
          <a:stretch>
            <a:fillRect/>
          </a:stretch>
        </p:blipFill>
        <p:spPr bwMode="auto">
          <a:xfrm>
            <a:off x="153728" y="0"/>
            <a:ext cx="14322945" cy="82296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D306F99-568A-48CE-A651-0DF799C55D77}"/>
              </a:ext>
            </a:extLst>
          </p:cNvPr>
          <p:cNvPicPr>
            <a:picLocks noChangeAspect="1"/>
          </p:cNvPicPr>
          <p:nvPr/>
        </p:nvPicPr>
        <p:blipFill>
          <a:blip r:embed="R7f1ba08b4b244ff7" cstate="email">
            <a:extLst>
              <a:ext uri="{28A0092B-C50C-407E-A947-70E740481C1C}">
                <a14:useLocalDpi xmlns:a14="http://schemas.microsoft.com/office/drawing/2010/main"/>
              </a:ext>
            </a:extLst>
          </a:blip>
          <a:stretch>
            <a:fillRect/>
          </a:stretch>
        </p:blipFill>
        <p:spPr>
          <a:xfrm>
            <a:off x="617724" y="66764"/>
            <a:ext cx="6670754" cy="2219235"/>
          </a:xfrm>
          <a:prstGeom prst="rect">
            <a:avLst/>
          </a:prstGeom>
        </p:spPr>
      </p:pic>
      <p:pic>
        <p:nvPicPr>
          <p:cNvPr id="5" name="Grafik 4">
            <a:extLst>
              <a:ext uri="{FF2B5EF4-FFF2-40B4-BE49-F238E27FC236}">
                <a16:creationId xmlns:a16="http://schemas.microsoft.com/office/drawing/2014/main" id="{46F5EA8B-BDF3-4406-9731-AFB55DC57BBF}"/>
              </a:ext>
            </a:extLst>
          </p:cNvPr>
          <p:cNvPicPr>
            <a:picLocks noChangeAspect="1"/>
          </p:cNvPicPr>
          <p:nvPr/>
        </p:nvPicPr>
        <p:blipFill>
          <a:blip r:embed="R6bdbef03b9754be4" cstate="email">
            <a:extLst>
              <a:ext uri="{28A0092B-C50C-407E-A947-70E740481C1C}">
                <a14:useLocalDpi xmlns:a14="http://schemas.microsoft.com/office/drawing/2010/main"/>
              </a:ext>
            </a:extLst>
          </a:blip>
          <a:stretch>
            <a:fillRect/>
          </a:stretch>
        </p:blipFill>
        <p:spPr>
          <a:xfrm>
            <a:off x="697223" y="2352762"/>
            <a:ext cx="3417577" cy="5512943"/>
          </a:xfrm>
          <a:prstGeom prst="rect">
            <a:avLst/>
          </a:prstGeom>
        </p:spPr>
      </p:pic>
      <p:pic>
        <p:nvPicPr>
          <p:cNvPr id="6" name="Grafik 5">
            <a:extLst>
              <a:ext uri="{FF2B5EF4-FFF2-40B4-BE49-F238E27FC236}">
                <a16:creationId xmlns:a16="http://schemas.microsoft.com/office/drawing/2014/main" id="{3359388B-5598-4824-BF92-9B19A3ECFA4F}"/>
              </a:ext>
            </a:extLst>
          </p:cNvPr>
          <p:cNvPicPr>
            <a:picLocks noChangeAspect="1"/>
          </p:cNvPicPr>
          <p:nvPr/>
        </p:nvPicPr>
        <p:blipFill>
          <a:blip r:embed="R5546ad7b75034921" cstate="email">
            <a:extLst>
              <a:ext uri="{28A0092B-C50C-407E-A947-70E740481C1C}">
                <a14:useLocalDpi xmlns:a14="http://schemas.microsoft.com/office/drawing/2010/main"/>
              </a:ext>
            </a:extLst>
          </a:blip>
          <a:stretch>
            <a:fillRect/>
          </a:stretch>
        </p:blipFill>
        <p:spPr>
          <a:xfrm>
            <a:off x="7793313" y="-56920"/>
            <a:ext cx="6837087" cy="5113829"/>
          </a:xfrm>
          <a:prstGeom prst="rect">
            <a:avLst/>
          </a:prstGeom>
        </p:spPr>
      </p:pic>
      <p:pic>
        <p:nvPicPr>
          <p:cNvPr id="7" name="Grafik 6">
            <a:extLst>
              <a:ext uri="{FF2B5EF4-FFF2-40B4-BE49-F238E27FC236}">
                <a16:creationId xmlns:a16="http://schemas.microsoft.com/office/drawing/2014/main" id="{FB35F320-E86B-4633-8298-C7FBCE83ED9F}"/>
              </a:ext>
            </a:extLst>
          </p:cNvPr>
          <p:cNvPicPr>
            <a:picLocks noChangeAspect="1"/>
          </p:cNvPicPr>
          <p:nvPr/>
        </p:nvPicPr>
        <p:blipFill>
          <a:blip r:embed="R5625322d65544a15" cstate="email">
            <a:extLst>
              <a:ext uri="{28A0092B-C50C-407E-A947-70E740481C1C}">
                <a14:useLocalDpi xmlns:a14="http://schemas.microsoft.com/office/drawing/2010/main"/>
              </a:ext>
            </a:extLst>
          </a:blip>
          <a:stretch>
            <a:fillRect/>
          </a:stretch>
        </p:blipFill>
        <p:spPr>
          <a:xfrm>
            <a:off x="8868696" y="4910631"/>
            <a:ext cx="4899609" cy="3159207"/>
          </a:xfrm>
          <a:prstGeom prst="rect">
            <a:avLst/>
          </a:prstGeom>
        </p:spPr>
      </p:pic>
      <p:pic>
        <p:nvPicPr>
          <p:cNvPr id="8" name="Grafik 7">
            <a:extLst>
              <a:ext uri="{FF2B5EF4-FFF2-40B4-BE49-F238E27FC236}">
                <a16:creationId xmlns:a16="http://schemas.microsoft.com/office/drawing/2014/main" id="{2C77C21E-811D-4F9A-A8D1-7134ED3BC994}"/>
              </a:ext>
            </a:extLst>
          </p:cNvPr>
          <p:cNvPicPr>
            <a:picLocks noChangeAspect="1"/>
          </p:cNvPicPr>
          <p:nvPr/>
        </p:nvPicPr>
        <p:blipFill>
          <a:blip r:embed="R15358056844f4ee5" cstate="email">
            <a:extLst>
              <a:ext uri="{28A0092B-C50C-407E-A947-70E740481C1C}">
                <a14:useLocalDpi xmlns:a14="http://schemas.microsoft.com/office/drawing/2010/main"/>
              </a:ext>
            </a:extLst>
          </a:blip>
          <a:stretch>
            <a:fillRect/>
          </a:stretch>
        </p:blipFill>
        <p:spPr>
          <a:xfrm>
            <a:off x="4119392" y="4667415"/>
            <a:ext cx="4040939" cy="3469037"/>
          </a:xfrm>
          <a:prstGeom prst="rect">
            <a:avLst/>
          </a:prstGeom>
        </p:spPr>
      </p:pic>
      <p:sp>
        <p:nvSpPr>
          <p:cNvPr id="2" name="Foliennummernplatzhalter 1">
            <a:extLst>
              <a:ext uri="{FF2B5EF4-FFF2-40B4-BE49-F238E27FC236}">
                <a16:creationId xmlns:a16="http://schemas.microsoft.com/office/drawing/2014/main" id="{1F02B04D-67F2-54BF-C573-9B7A91EC1052}"/>
              </a:ext>
            </a:extLst>
          </p:cNvPr>
          <p:cNvSpPr>
            <a:spLocks noGrp="1"/>
          </p:cNvSpPr>
          <p:nvPr>
            <p:ph type="sldNum" sz="quarter" idx="12"/>
          </p:nvPr>
        </p:nvSpPr>
        <p:spPr/>
        <p:txBody>
          <a:bodyPr/>
          <a:lstStyle/>
          <a:p>
            <a:fld id="{79D199B6-069C-4494-B074-391AD1ED88E0}" type="slidenum">
              <a:rPr lang="de-DE"/>
              <a:t>95</a:t>
            </a:fld>
            <a:endParaRPr lang="de-DE"/>
          </a:p>
        </p:txBody>
      </p:sp>
    </p:spTree>
    <p:extLst>
      <p:ext uri="{BB962C8B-B14F-4D97-AF65-F5344CB8AC3E}">
        <p14:creationId xmlns:p14="http://schemas.microsoft.com/office/powerpoint/2010/main" val="368841871"/>
      </p:ext>
    </p:extLst>
  </p:cSld>
  <p:clrMapOvr>
    <a:masterClrMapping/>
  </p:clrMapOvr>
</p:sld>
</file>

<file path=ppt/slides/slide9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hat is the Future of Hacking?. Hacking's future is constantly… | by Nilesh  Parashar | Medium">
            <a:extLst>
              <a:ext uri="{FF2B5EF4-FFF2-40B4-BE49-F238E27FC236}">
                <a16:creationId xmlns:a16="http://schemas.microsoft.com/office/drawing/2014/main" id="{9B63BF70-1538-3570-6C4B-A8DB550288D2}"/>
              </a:ext>
            </a:extLst>
          </p:cNvPr>
          <p:cNvPicPr>
            <a:picLocks noChangeAspect="1" noChangeArrowheads="1"/>
          </p:cNvPicPr>
          <p:nvPr/>
        </p:nvPicPr>
        <p:blipFill>
          <a:blip r:embed="Rc29998df3ea44659">
            <a:alphaModFix amt="34000"/>
            <a:extLst>
              <a:ext uri="{28A0092B-C50C-407E-A947-70E740481C1C}">
                <a14:useLocalDpi xmlns:a14="http://schemas.microsoft.com/office/drawing/2010/main" val="0"/>
              </a:ext>
            </a:extLst>
          </a:blip>
          <a:srcRect/>
          <a:stretch>
            <a:fillRect/>
          </a:stretch>
        </p:blipFill>
        <p:spPr bwMode="auto">
          <a:xfrm>
            <a:off x="153729" y="0"/>
            <a:ext cx="14130044" cy="81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A021F36-1FAD-7784-95A2-EC92A0493A59}"/>
              </a:ext>
            </a:extLst>
          </p:cNvPr>
          <p:cNvSpPr>
            <a:spLocks noGrp="1"/>
          </p:cNvSpPr>
          <p:nvPr>
            <p:ph type="body" sz="quarter" idx="13"/>
          </p:nvPr>
        </p:nvSpPr>
        <p:spPr/>
        <p:txBody>
          <a:bodyPr/>
          <a:lstStyle/>
          <a:p>
            <a:r>
              <a:rPr lang="nb-NO" dirty="0">
                <a:solidFill>
                  <a:schemeClr val="tx1"/>
                </a:solidFill>
              </a:rPr>
              <a:t>Awarego 2023</a:t>
            </a:r>
            <a:endParaRPr lang="en-GB" dirty="0">
              <a:solidFill>
                <a:schemeClr val="tx1"/>
              </a:solidFill>
            </a:endParaRPr>
          </a:p>
        </p:txBody>
      </p:sp>
      <p:sp>
        <p:nvSpPr>
          <p:cNvPr id="3" name="Text Placeholder 2">
            <a:extLst>
              <a:ext uri="{FF2B5EF4-FFF2-40B4-BE49-F238E27FC236}">
                <a16:creationId xmlns:a16="http://schemas.microsoft.com/office/drawing/2014/main" id="{0B4AE786-906A-10D0-3E04-BA58E5130FF1}"/>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6A1325A5-09BD-8D8B-8A67-04FFC4292F87}"/>
              </a:ext>
            </a:extLst>
          </p:cNvPr>
          <p:cNvPicPr>
            <a:picLocks noChangeAspect="1"/>
          </p:cNvPicPr>
          <p:nvPr/>
        </p:nvPicPr>
        <p:blipFill>
          <a:blip r:embed="R680a8084553b4fdc">
            <a:extLst>
              <a:ext uri="{28A0092B-C50C-407E-A947-70E740481C1C}">
                <a14:useLocalDpi xmlns:a14="http://schemas.microsoft.com/office/drawing/2010/main" val="0"/>
              </a:ext>
            </a:extLst>
          </a:blip>
          <a:stretch>
            <a:fillRect/>
          </a:stretch>
        </p:blipFill>
        <p:spPr>
          <a:xfrm>
            <a:off x="2626590" y="2060812"/>
            <a:ext cx="10542139" cy="4618305"/>
          </a:xfrm>
          <a:prstGeom prst="rect">
            <a:avLst/>
          </a:prstGeom>
        </p:spPr>
      </p:pic>
    </p:spTree>
    <p:extLst>
      <p:ext uri="{BB962C8B-B14F-4D97-AF65-F5344CB8AC3E}">
        <p14:creationId xmlns:p14="http://schemas.microsoft.com/office/powerpoint/2010/main" val="3416169682"/>
      </p:ext>
    </p:extLst>
  </p:cSld>
  <p:clrMapOvr>
    <a:masterClrMapping/>
  </p:clrMapOvr>
</p:sld>
</file>

<file path=ppt/slides/slide9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the Future of Hacking?. Hacking's future is constantly… | by Nilesh  Parashar | Medium">
            <a:extLst>
              <a:ext uri="{FF2B5EF4-FFF2-40B4-BE49-F238E27FC236}">
                <a16:creationId xmlns:a16="http://schemas.microsoft.com/office/drawing/2014/main" id="{12B3441B-BF5F-F102-22F1-A1C02361BC9D}"/>
              </a:ext>
            </a:extLst>
          </p:cNvPr>
          <p:cNvPicPr>
            <a:picLocks noChangeAspect="1" noChangeArrowheads="1"/>
          </p:cNvPicPr>
          <p:nvPr/>
        </p:nvPicPr>
        <p:blipFill>
          <a:blip r:embed="Rfd8bf17658584460">
            <a:alphaModFix amt="34000"/>
            <a:extLst>
              <a:ext uri="{28A0092B-C50C-407E-A947-70E740481C1C}">
                <a14:useLocalDpi xmlns:a14="http://schemas.microsoft.com/office/drawing/2010/main" val="0"/>
              </a:ext>
            </a:extLst>
          </a:blip>
          <a:srcRect/>
          <a:stretch>
            <a:fillRect/>
          </a:stretch>
        </p:blipFill>
        <p:spPr bwMode="auto">
          <a:xfrm>
            <a:off x="153729" y="0"/>
            <a:ext cx="14130044" cy="81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37B6767-3DE1-2EE4-892C-FF6E3B0DEFBF}"/>
              </a:ext>
            </a:extLst>
          </p:cNvPr>
          <p:cNvSpPr>
            <a:spLocks noGrp="1"/>
          </p:cNvSpPr>
          <p:nvPr>
            <p:ph type="body" sz="quarter" idx="13"/>
          </p:nvPr>
        </p:nvSpPr>
        <p:spPr>
          <a:xfrm>
            <a:off x="575310" y="661251"/>
            <a:ext cx="12593420" cy="973066"/>
          </a:xfrm>
        </p:spPr>
        <p:txBody>
          <a:bodyPr/>
          <a:lstStyle/>
          <a:p>
            <a:r>
              <a:rPr lang="nb-NO" dirty="0">
                <a:solidFill>
                  <a:schemeClr val="tx1"/>
                </a:solidFill>
              </a:rPr>
              <a:t>Siamo vulnerabili (AwareGo 2023)</a:t>
            </a:r>
            <a:endParaRPr lang="en-GB" dirty="0">
              <a:solidFill>
                <a:schemeClr val="tx1"/>
              </a:solidFill>
            </a:endParaRPr>
          </a:p>
        </p:txBody>
      </p:sp>
      <p:sp>
        <p:nvSpPr>
          <p:cNvPr id="3" name="Text Placeholder 2">
            <a:extLst>
              <a:ext uri="{FF2B5EF4-FFF2-40B4-BE49-F238E27FC236}">
                <a16:creationId xmlns:a16="http://schemas.microsoft.com/office/drawing/2014/main" id="{FBAF411F-E7EC-9689-C2DE-2C77A2CFE534}"/>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38F493E6-AB78-CB58-55F4-FE9648B8A283}"/>
              </a:ext>
            </a:extLst>
          </p:cNvPr>
          <p:cNvPicPr>
            <a:picLocks noChangeAspect="1"/>
          </p:cNvPicPr>
          <p:nvPr/>
        </p:nvPicPr>
        <p:blipFill>
          <a:blip r:embed="R394259c6b1014dae">
            <a:extLst>
              <a:ext uri="{28A0092B-C50C-407E-A947-70E740481C1C}">
                <a14:useLocalDpi xmlns:a14="http://schemas.microsoft.com/office/drawing/2010/main" val="0"/>
              </a:ext>
            </a:extLst>
          </a:blip>
          <a:stretch>
            <a:fillRect/>
          </a:stretch>
        </p:blipFill>
        <p:spPr>
          <a:xfrm>
            <a:off x="216786" y="1382649"/>
            <a:ext cx="7670600" cy="5464302"/>
          </a:xfrm>
          <a:prstGeom prst="rect">
            <a:avLst/>
          </a:prstGeom>
        </p:spPr>
      </p:pic>
      <p:pic>
        <p:nvPicPr>
          <p:cNvPr id="7" name="Picture 6">
            <a:extLst>
              <a:ext uri="{FF2B5EF4-FFF2-40B4-BE49-F238E27FC236}">
                <a16:creationId xmlns:a16="http://schemas.microsoft.com/office/drawing/2014/main" id="{23E624E2-074F-2885-B40E-7F1A1A24C31E}"/>
              </a:ext>
            </a:extLst>
          </p:cNvPr>
          <p:cNvPicPr>
            <a:picLocks noChangeAspect="1"/>
          </p:cNvPicPr>
          <p:nvPr/>
        </p:nvPicPr>
        <p:blipFill>
          <a:blip r:embed="R1ef1e3973ad94b8a">
            <a:extLst>
              <a:ext uri="{28A0092B-C50C-407E-A947-70E740481C1C}">
                <a14:useLocalDpi xmlns:a14="http://schemas.microsoft.com/office/drawing/2010/main" val="0"/>
              </a:ext>
            </a:extLst>
          </a:blip>
          <a:stretch>
            <a:fillRect/>
          </a:stretch>
        </p:blipFill>
        <p:spPr>
          <a:xfrm>
            <a:off x="1460168" y="1117010"/>
            <a:ext cx="8535743" cy="5805761"/>
          </a:xfrm>
          <a:prstGeom prst="rect">
            <a:avLst/>
          </a:prstGeom>
        </p:spPr>
      </p:pic>
      <p:pic>
        <p:nvPicPr>
          <p:cNvPr id="9" name="Picture 8">
            <a:extLst>
              <a:ext uri="{FF2B5EF4-FFF2-40B4-BE49-F238E27FC236}">
                <a16:creationId xmlns:a16="http://schemas.microsoft.com/office/drawing/2014/main" id="{4C13506C-BF3B-3222-0117-C4CDDC84FAEB}"/>
              </a:ext>
            </a:extLst>
          </p:cNvPr>
          <p:cNvPicPr>
            <a:picLocks noChangeAspect="1"/>
          </p:cNvPicPr>
          <p:nvPr/>
        </p:nvPicPr>
        <p:blipFill>
          <a:blip r:embed="Rade83a1cc0da4ede">
            <a:extLst>
              <a:ext uri="{28A0092B-C50C-407E-A947-70E740481C1C}">
                <a14:useLocalDpi xmlns:a14="http://schemas.microsoft.com/office/drawing/2010/main" val="0"/>
              </a:ext>
            </a:extLst>
          </a:blip>
          <a:stretch>
            <a:fillRect/>
          </a:stretch>
        </p:blipFill>
        <p:spPr>
          <a:xfrm>
            <a:off x="216785" y="1104466"/>
            <a:ext cx="8614178" cy="6466004"/>
          </a:xfrm>
          <a:prstGeom prst="rect">
            <a:avLst/>
          </a:prstGeom>
        </p:spPr>
      </p:pic>
      <p:pic>
        <p:nvPicPr>
          <p:cNvPr id="11" name="Picture 10">
            <a:extLst>
              <a:ext uri="{FF2B5EF4-FFF2-40B4-BE49-F238E27FC236}">
                <a16:creationId xmlns:a16="http://schemas.microsoft.com/office/drawing/2014/main" id="{833DF4EB-2AD6-F959-23F3-FAB4F29EFA3B}"/>
              </a:ext>
            </a:extLst>
          </p:cNvPr>
          <p:cNvPicPr>
            <a:picLocks noChangeAspect="1"/>
          </p:cNvPicPr>
          <p:nvPr/>
        </p:nvPicPr>
        <p:blipFill>
          <a:blip r:embed="R47f56b819db64ccd">
            <a:extLst>
              <a:ext uri="{28A0092B-C50C-407E-A947-70E740481C1C}">
                <a14:useLocalDpi xmlns:a14="http://schemas.microsoft.com/office/drawing/2010/main" val="0"/>
              </a:ext>
            </a:extLst>
          </a:blip>
          <a:stretch>
            <a:fillRect/>
          </a:stretch>
        </p:blipFill>
        <p:spPr>
          <a:xfrm>
            <a:off x="8902149" y="468121"/>
            <a:ext cx="4195396" cy="7293358"/>
          </a:xfrm>
          <a:prstGeom prst="rect">
            <a:avLst/>
          </a:prstGeom>
        </p:spPr>
      </p:pic>
      <p:pic>
        <p:nvPicPr>
          <p:cNvPr id="13" name="Picture 12">
            <a:extLst>
              <a:ext uri="{FF2B5EF4-FFF2-40B4-BE49-F238E27FC236}">
                <a16:creationId xmlns:a16="http://schemas.microsoft.com/office/drawing/2014/main" id="{59363BDB-3578-DA9E-06B5-4A39E1F9689C}"/>
              </a:ext>
            </a:extLst>
          </p:cNvPr>
          <p:cNvPicPr>
            <a:picLocks noChangeAspect="1"/>
          </p:cNvPicPr>
          <p:nvPr/>
        </p:nvPicPr>
        <p:blipFill>
          <a:blip r:embed="R4f5fefa17cea41d7">
            <a:extLst>
              <a:ext uri="{28A0092B-C50C-407E-A947-70E740481C1C}">
                <a14:useLocalDpi xmlns:a14="http://schemas.microsoft.com/office/drawing/2010/main" val="0"/>
              </a:ext>
            </a:extLst>
          </a:blip>
          <a:stretch>
            <a:fillRect/>
          </a:stretch>
        </p:blipFill>
        <p:spPr>
          <a:xfrm>
            <a:off x="404996" y="1145664"/>
            <a:ext cx="8237756" cy="6290245"/>
          </a:xfrm>
          <a:prstGeom prst="rect">
            <a:avLst/>
          </a:prstGeom>
        </p:spPr>
      </p:pic>
      <p:pic>
        <p:nvPicPr>
          <p:cNvPr id="15" name="Picture 14">
            <a:extLst>
              <a:ext uri="{FF2B5EF4-FFF2-40B4-BE49-F238E27FC236}">
                <a16:creationId xmlns:a16="http://schemas.microsoft.com/office/drawing/2014/main" id="{E12BAEE6-5BBB-F245-8755-1D0264AAA4FA}"/>
              </a:ext>
            </a:extLst>
          </p:cNvPr>
          <p:cNvPicPr>
            <a:picLocks noChangeAspect="1"/>
          </p:cNvPicPr>
          <p:nvPr/>
        </p:nvPicPr>
        <p:blipFill>
          <a:blip r:embed="Rbf1d102826cf4c49">
            <a:extLst>
              <a:ext uri="{28A0092B-C50C-407E-A947-70E740481C1C}">
                <a14:useLocalDpi xmlns:a14="http://schemas.microsoft.com/office/drawing/2010/main" val="0"/>
              </a:ext>
            </a:extLst>
          </a:blip>
          <a:stretch>
            <a:fillRect/>
          </a:stretch>
        </p:blipFill>
        <p:spPr>
          <a:xfrm>
            <a:off x="8772244" y="468119"/>
            <a:ext cx="4645802" cy="7102350"/>
          </a:xfrm>
          <a:prstGeom prst="rect">
            <a:avLst/>
          </a:prstGeom>
        </p:spPr>
      </p:pic>
      <p:pic>
        <p:nvPicPr>
          <p:cNvPr id="17" name="Picture 16">
            <a:extLst>
              <a:ext uri="{FF2B5EF4-FFF2-40B4-BE49-F238E27FC236}">
                <a16:creationId xmlns:a16="http://schemas.microsoft.com/office/drawing/2014/main" id="{E1E6EFDA-CD4C-001A-6F2A-1673B5784C06}"/>
              </a:ext>
            </a:extLst>
          </p:cNvPr>
          <p:cNvPicPr>
            <a:picLocks noChangeAspect="1"/>
          </p:cNvPicPr>
          <p:nvPr/>
        </p:nvPicPr>
        <p:blipFill>
          <a:blip r:embed="R9e50e13484834f75">
            <a:extLst>
              <a:ext uri="{28A0092B-C50C-407E-A947-70E740481C1C}">
                <a14:useLocalDpi xmlns:a14="http://schemas.microsoft.com/office/drawing/2010/main" val="0"/>
              </a:ext>
            </a:extLst>
          </a:blip>
          <a:stretch>
            <a:fillRect/>
          </a:stretch>
        </p:blipFill>
        <p:spPr>
          <a:xfrm>
            <a:off x="325992" y="1067076"/>
            <a:ext cx="8604701" cy="6368833"/>
          </a:xfrm>
          <a:prstGeom prst="rect">
            <a:avLst/>
          </a:prstGeom>
        </p:spPr>
      </p:pic>
      <p:pic>
        <p:nvPicPr>
          <p:cNvPr id="19" name="Picture 18">
            <a:extLst>
              <a:ext uri="{FF2B5EF4-FFF2-40B4-BE49-F238E27FC236}">
                <a16:creationId xmlns:a16="http://schemas.microsoft.com/office/drawing/2014/main" id="{D3A53E97-576C-79C5-A395-D971FACC3B20}"/>
              </a:ext>
            </a:extLst>
          </p:cNvPr>
          <p:cNvPicPr>
            <a:picLocks noChangeAspect="1"/>
          </p:cNvPicPr>
          <p:nvPr/>
        </p:nvPicPr>
        <p:blipFill>
          <a:blip r:embed="R81135d5b0a6d44c2">
            <a:extLst>
              <a:ext uri="{28A0092B-C50C-407E-A947-70E740481C1C}">
                <a14:useLocalDpi xmlns:a14="http://schemas.microsoft.com/office/drawing/2010/main" val="0"/>
              </a:ext>
            </a:extLst>
          </a:blip>
          <a:stretch>
            <a:fillRect/>
          </a:stretch>
        </p:blipFill>
        <p:spPr>
          <a:xfrm>
            <a:off x="8646332" y="468121"/>
            <a:ext cx="4941652" cy="7374269"/>
          </a:xfrm>
          <a:prstGeom prst="rect">
            <a:avLst/>
          </a:prstGeom>
        </p:spPr>
      </p:pic>
    </p:spTree>
    <p:extLst>
      <p:ext uri="{BB962C8B-B14F-4D97-AF65-F5344CB8AC3E}">
        <p14:creationId xmlns:p14="http://schemas.microsoft.com/office/powerpoint/2010/main" val="402731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the Future of Hacking?. Hacking's future is constantly… | by Nilesh  Parashar | Medium">
            <a:extLst>
              <a:ext uri="{FF2B5EF4-FFF2-40B4-BE49-F238E27FC236}">
                <a16:creationId xmlns:a16="http://schemas.microsoft.com/office/drawing/2014/main" id="{04C2469E-CDA2-5DB3-004D-5FFDAF3495D2}"/>
              </a:ext>
            </a:extLst>
          </p:cNvPr>
          <p:cNvPicPr>
            <a:picLocks noChangeAspect="1" noChangeArrowheads="1"/>
          </p:cNvPicPr>
          <p:nvPr/>
        </p:nvPicPr>
        <p:blipFill>
          <a:blip r:embed="R5fdab59095cf4ffa">
            <a:alphaModFix amt="34000"/>
            <a:extLst>
              <a:ext uri="{28A0092B-C50C-407E-A947-70E740481C1C}">
                <a14:useLocalDpi xmlns:a14="http://schemas.microsoft.com/office/drawing/2010/main" val="0"/>
              </a:ext>
            </a:extLst>
          </a:blip>
          <a:srcRect/>
          <a:stretch>
            <a:fillRect/>
          </a:stretch>
        </p:blipFill>
        <p:spPr bwMode="auto">
          <a:xfrm>
            <a:off x="153729" y="0"/>
            <a:ext cx="14130044" cy="81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0958F1B-3604-0B7F-10DB-697D38A91657}"/>
              </a:ext>
            </a:extLst>
          </p:cNvPr>
          <p:cNvSpPr>
            <a:spLocks noGrp="1"/>
          </p:cNvSpPr>
          <p:nvPr>
            <p:ph type="body" sz="quarter" idx="13"/>
          </p:nvPr>
        </p:nvSpPr>
        <p:spPr/>
        <p:txBody>
          <a:bodyPr/>
          <a:lstStyle/>
          <a:p>
            <a:r>
              <a:rPr lang="nb-NO" dirty="0">
                <a:solidFill>
                  <a:schemeClr val="tx1"/>
                </a:solidFill>
              </a:rPr>
              <a:t>Awarego 2023</a:t>
            </a:r>
            <a:endParaRPr lang="en-GB" dirty="0">
              <a:solidFill>
                <a:schemeClr val="tx1"/>
              </a:solidFill>
            </a:endParaRPr>
          </a:p>
        </p:txBody>
      </p:sp>
      <p:sp>
        <p:nvSpPr>
          <p:cNvPr id="3" name="Text Placeholder 2">
            <a:extLst>
              <a:ext uri="{FF2B5EF4-FFF2-40B4-BE49-F238E27FC236}">
                <a16:creationId xmlns:a16="http://schemas.microsoft.com/office/drawing/2014/main" id="{16DC130C-C14C-72D1-294C-6D579786E6D8}"/>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8814947A-434C-E2B5-B1EC-C3D152FDFA55}"/>
              </a:ext>
            </a:extLst>
          </p:cNvPr>
          <p:cNvPicPr>
            <a:picLocks noChangeAspect="1"/>
          </p:cNvPicPr>
          <p:nvPr/>
        </p:nvPicPr>
        <p:blipFill>
          <a:blip r:embed="R5b15dbee334d4b91">
            <a:extLst>
              <a:ext uri="{28A0092B-C50C-407E-A947-70E740481C1C}">
                <a14:useLocalDpi xmlns:a14="http://schemas.microsoft.com/office/drawing/2010/main" val="0"/>
              </a:ext>
            </a:extLst>
          </a:blip>
          <a:stretch>
            <a:fillRect/>
          </a:stretch>
        </p:blipFill>
        <p:spPr>
          <a:xfrm>
            <a:off x="219457" y="1379981"/>
            <a:ext cx="6960085" cy="6515825"/>
          </a:xfrm>
          <a:prstGeom prst="rect">
            <a:avLst/>
          </a:prstGeom>
        </p:spPr>
      </p:pic>
      <p:pic>
        <p:nvPicPr>
          <p:cNvPr id="9" name="Picture 8">
            <a:extLst>
              <a:ext uri="{FF2B5EF4-FFF2-40B4-BE49-F238E27FC236}">
                <a16:creationId xmlns:a16="http://schemas.microsoft.com/office/drawing/2014/main" id="{A722D504-BAE6-D1A4-F9F7-5986967FE5C6}"/>
              </a:ext>
            </a:extLst>
          </p:cNvPr>
          <p:cNvPicPr>
            <a:picLocks noChangeAspect="1"/>
          </p:cNvPicPr>
          <p:nvPr/>
        </p:nvPicPr>
        <p:blipFill>
          <a:blip r:embed="R0da928ba7baa4f47">
            <a:extLst>
              <a:ext uri="{28A0092B-C50C-407E-A947-70E740481C1C}">
                <a14:useLocalDpi xmlns:a14="http://schemas.microsoft.com/office/drawing/2010/main" val="0"/>
              </a:ext>
            </a:extLst>
          </a:blip>
          <a:stretch>
            <a:fillRect/>
          </a:stretch>
        </p:blipFill>
        <p:spPr>
          <a:xfrm>
            <a:off x="7179541" y="1632196"/>
            <a:ext cx="7459493" cy="6067052"/>
          </a:xfrm>
          <a:prstGeom prst="rect">
            <a:avLst/>
          </a:prstGeom>
        </p:spPr>
      </p:pic>
    </p:spTree>
    <p:extLst>
      <p:ext uri="{BB962C8B-B14F-4D97-AF65-F5344CB8AC3E}">
        <p14:creationId xmlns:p14="http://schemas.microsoft.com/office/powerpoint/2010/main" val="3469443053"/>
      </p:ext>
    </p:extLst>
  </p:cSld>
  <p:clrMapOvr>
    <a:masterClrMapping/>
  </p:clrMapOvr>
</p:sld>
</file>

<file path=ppt/slides/slide9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is the Future of Hacking?. Hacking's future is constantly… | by Nilesh  Parashar | Medium">
            <a:extLst>
              <a:ext uri="{FF2B5EF4-FFF2-40B4-BE49-F238E27FC236}">
                <a16:creationId xmlns:a16="http://schemas.microsoft.com/office/drawing/2014/main" id="{1EBEE776-7C09-50D3-41C3-1A6182A22026}"/>
              </a:ext>
            </a:extLst>
          </p:cNvPr>
          <p:cNvPicPr>
            <a:picLocks noChangeAspect="1" noChangeArrowheads="1"/>
          </p:cNvPicPr>
          <p:nvPr/>
        </p:nvPicPr>
        <p:blipFill>
          <a:blip r:embed="R9a4af57bb2444bd7">
            <a:alphaModFix amt="34000"/>
            <a:extLst>
              <a:ext uri="{28A0092B-C50C-407E-A947-70E740481C1C}">
                <a14:useLocalDpi xmlns:a14="http://schemas.microsoft.com/office/drawing/2010/main" val="0"/>
              </a:ext>
            </a:extLst>
          </a:blip>
          <a:srcRect/>
          <a:stretch>
            <a:fillRect/>
          </a:stretch>
        </p:blipFill>
        <p:spPr bwMode="auto">
          <a:xfrm>
            <a:off x="153729" y="0"/>
            <a:ext cx="14130044" cy="81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6E0745AA-8F2B-ADE0-7489-FE9B85AFCE2D}"/>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C343F29E-98C0-4CAD-E1B8-5579C63A48DA}"/>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9F4E4E20-2404-14E4-8538-45E5ADBE718B}"/>
              </a:ext>
            </a:extLst>
          </p:cNvPr>
          <p:cNvPicPr>
            <a:picLocks noChangeAspect="1"/>
          </p:cNvPicPr>
          <p:nvPr/>
        </p:nvPicPr>
        <p:blipFill>
          <a:blip r:embed="Rc6943f9103984aaa">
            <a:extLst>
              <a:ext uri="{28A0092B-C50C-407E-A947-70E740481C1C}">
                <a14:useLocalDpi xmlns:a14="http://schemas.microsoft.com/office/drawing/2010/main" val="0"/>
              </a:ext>
            </a:extLst>
          </a:blip>
          <a:stretch>
            <a:fillRect/>
          </a:stretch>
        </p:blipFill>
        <p:spPr>
          <a:xfrm>
            <a:off x="-137594" y="1"/>
            <a:ext cx="8024980" cy="3155120"/>
          </a:xfrm>
          <a:prstGeom prst="rect">
            <a:avLst/>
          </a:prstGeom>
        </p:spPr>
      </p:pic>
      <p:pic>
        <p:nvPicPr>
          <p:cNvPr id="9" name="Picture 8">
            <a:extLst>
              <a:ext uri="{FF2B5EF4-FFF2-40B4-BE49-F238E27FC236}">
                <a16:creationId xmlns:a16="http://schemas.microsoft.com/office/drawing/2014/main" id="{A9661694-ABCD-1D5D-8984-C2477CF90EB0}"/>
              </a:ext>
            </a:extLst>
          </p:cNvPr>
          <p:cNvPicPr>
            <a:picLocks noChangeAspect="1"/>
          </p:cNvPicPr>
          <p:nvPr/>
        </p:nvPicPr>
        <p:blipFill>
          <a:blip r:embed="R21ca4a859b014c98">
            <a:extLst>
              <a:ext uri="{28A0092B-C50C-407E-A947-70E740481C1C}">
                <a14:useLocalDpi xmlns:a14="http://schemas.microsoft.com/office/drawing/2010/main" val="0"/>
              </a:ext>
            </a:extLst>
          </a:blip>
          <a:stretch>
            <a:fillRect/>
          </a:stretch>
        </p:blipFill>
        <p:spPr>
          <a:xfrm>
            <a:off x="397225" y="2430690"/>
            <a:ext cx="7727759" cy="5441440"/>
          </a:xfrm>
          <a:prstGeom prst="rect">
            <a:avLst/>
          </a:prstGeom>
        </p:spPr>
      </p:pic>
      <p:pic>
        <p:nvPicPr>
          <p:cNvPr id="11" name="Picture 10">
            <a:extLst>
              <a:ext uri="{FF2B5EF4-FFF2-40B4-BE49-F238E27FC236}">
                <a16:creationId xmlns:a16="http://schemas.microsoft.com/office/drawing/2014/main" id="{C07C93E2-7ECA-128F-011A-88166BD5B2C6}"/>
              </a:ext>
            </a:extLst>
          </p:cNvPr>
          <p:cNvPicPr>
            <a:picLocks noChangeAspect="1"/>
          </p:cNvPicPr>
          <p:nvPr/>
        </p:nvPicPr>
        <p:blipFill>
          <a:blip r:embed="R89b99b32e1264762">
            <a:extLst>
              <a:ext uri="{28A0092B-C50C-407E-A947-70E740481C1C}">
                <a14:useLocalDpi xmlns:a14="http://schemas.microsoft.com/office/drawing/2010/main" val="0"/>
              </a:ext>
            </a:extLst>
          </a:blip>
          <a:stretch>
            <a:fillRect/>
          </a:stretch>
        </p:blipFill>
        <p:spPr>
          <a:xfrm>
            <a:off x="2198599" y="2373541"/>
            <a:ext cx="7636306" cy="5910134"/>
          </a:xfrm>
          <a:prstGeom prst="rect">
            <a:avLst/>
          </a:prstGeom>
        </p:spPr>
      </p:pic>
      <p:pic>
        <p:nvPicPr>
          <p:cNvPr id="13" name="Picture 12">
            <a:extLst>
              <a:ext uri="{FF2B5EF4-FFF2-40B4-BE49-F238E27FC236}">
                <a16:creationId xmlns:a16="http://schemas.microsoft.com/office/drawing/2014/main" id="{DDEC135F-0503-3A21-C898-8E5F38519054}"/>
              </a:ext>
            </a:extLst>
          </p:cNvPr>
          <p:cNvPicPr>
            <a:picLocks noChangeAspect="1"/>
          </p:cNvPicPr>
          <p:nvPr/>
        </p:nvPicPr>
        <p:blipFill>
          <a:blip r:embed="Rffc39206d4014f2e">
            <a:extLst>
              <a:ext uri="{28A0092B-C50C-407E-A947-70E740481C1C}">
                <a14:useLocalDpi xmlns:a14="http://schemas.microsoft.com/office/drawing/2010/main" val="0"/>
              </a:ext>
            </a:extLst>
          </a:blip>
          <a:stretch>
            <a:fillRect/>
          </a:stretch>
        </p:blipFill>
        <p:spPr>
          <a:xfrm>
            <a:off x="3276438" y="2334701"/>
            <a:ext cx="10163102" cy="5894898"/>
          </a:xfrm>
          <a:prstGeom prst="rect">
            <a:avLst/>
          </a:prstGeom>
        </p:spPr>
      </p:pic>
      <p:pic>
        <p:nvPicPr>
          <p:cNvPr id="15" name="Picture 14">
            <a:extLst>
              <a:ext uri="{FF2B5EF4-FFF2-40B4-BE49-F238E27FC236}">
                <a16:creationId xmlns:a16="http://schemas.microsoft.com/office/drawing/2014/main" id="{F466942D-BBF0-734A-7EA6-C486E684443E}"/>
              </a:ext>
            </a:extLst>
          </p:cNvPr>
          <p:cNvPicPr>
            <a:picLocks noChangeAspect="1"/>
          </p:cNvPicPr>
          <p:nvPr/>
        </p:nvPicPr>
        <p:blipFill>
          <a:blip r:embed="R5c86ffe9386e402e">
            <a:extLst>
              <a:ext uri="{28A0092B-C50C-407E-A947-70E740481C1C}">
                <a14:useLocalDpi xmlns:a14="http://schemas.microsoft.com/office/drawing/2010/main" val="0"/>
              </a:ext>
            </a:extLst>
          </a:blip>
          <a:stretch>
            <a:fillRect/>
          </a:stretch>
        </p:blipFill>
        <p:spPr>
          <a:xfrm>
            <a:off x="4734444" y="2522070"/>
            <a:ext cx="8212099" cy="5707529"/>
          </a:xfrm>
          <a:prstGeom prst="rect">
            <a:avLst/>
          </a:prstGeom>
        </p:spPr>
      </p:pic>
      <p:pic>
        <p:nvPicPr>
          <p:cNvPr id="17" name="Picture 16">
            <a:extLst>
              <a:ext uri="{FF2B5EF4-FFF2-40B4-BE49-F238E27FC236}">
                <a16:creationId xmlns:a16="http://schemas.microsoft.com/office/drawing/2014/main" id="{5B56B047-1EF3-8499-EDC6-EA486E5F62EE}"/>
              </a:ext>
            </a:extLst>
          </p:cNvPr>
          <p:cNvPicPr>
            <a:picLocks noChangeAspect="1"/>
          </p:cNvPicPr>
          <p:nvPr/>
        </p:nvPicPr>
        <p:blipFill>
          <a:blip r:embed="R4ed173fcd28c450b">
            <a:extLst>
              <a:ext uri="{28A0092B-C50C-407E-A947-70E740481C1C}">
                <a14:useLocalDpi xmlns:a14="http://schemas.microsoft.com/office/drawing/2010/main" val="0"/>
              </a:ext>
            </a:extLst>
          </a:blip>
          <a:stretch>
            <a:fillRect/>
          </a:stretch>
        </p:blipFill>
        <p:spPr>
          <a:xfrm>
            <a:off x="0" y="2471400"/>
            <a:ext cx="14099309" cy="5113846"/>
          </a:xfrm>
          <a:prstGeom prst="rect">
            <a:avLst/>
          </a:prstGeom>
        </p:spPr>
      </p:pic>
    </p:spTree>
    <p:extLst>
      <p:ext uri="{BB962C8B-B14F-4D97-AF65-F5344CB8AC3E}">
        <p14:creationId xmlns:p14="http://schemas.microsoft.com/office/powerpoint/2010/main" val="3304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tags/tag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Ca1FT8JAwAAAAEAAAApAAAABwMAAAAAAQAAAAQAAAAECUlua0F0b21WMQIAAAAJBAAAAA0DBQQAAAALUGVuU3Ryb2tlVjEEAAAACkF0dHJpYnV0ZXMFVHJhY2UJU3RhcnRUaW1lBFR5cGUEBAAED1BlbkF0dHJpYnV0ZXNWMQIAAAAKSW5rVHJhY2VWMQIAAAAQDEFjdGlvblR5cGVWMQIAAAACAAAACQUAAAAJBgAAAMCf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ABAAAAAQAAAAcJAAAAAAEAAAAEAAAABApJbmtQb2ludFYxAgAAAAkKAAAADQMFCgAAAApJbmtQb2ludFYxBAAAAAFYAVkOUHJlc3N1cmVGYWN0b3IJVGltZVN0YW1wAAAAAAYGCxACAAAAAAAAAAAA4D8AAAAAAADgPwAAAD8AAAAAAAAAAAs="/>
</p:tagLst>
</file>

<file path=docProps/app.xml><?xml version="1.0" encoding="utf-8"?>
<ap:Properties xmlns:vt="http://schemas.openxmlformats.org/officeDocument/2006/docPropsVTypes" xmlns:ap="http://schemas.openxmlformats.org/officeDocument/2006/extended-properties">
  <ap:Template>Celestial</ap:Template>
  <ap:TotalTime>4487</ap:TotalTime>
  <ap:Words>7759</ap:Words>
  <ap:Application>Microsoft Office PowerPoint</ap:Application>
  <ap:PresentationFormat>Custom</ap:PresentationFormat>
  <ap:Paragraphs>534</ap:Paragraphs>
  <ap:Slides>101</ap:Slides>
  <ap:Notes>67</ap:Notes>
  <ap:HiddenSlides>0</ap:HiddenSlides>
  <ap:MMClips>2</ap:MMClips>
  <ap:ScaleCrop>false</ap:ScaleCrop>
  <ap:HeadingPairs>
    <vt:vector baseType="variant" size="6">
      <vt:variant>
        <vt:lpstr>Fonts Used</vt:lpstr>
      </vt:variant>
      <vt:variant>
        <vt:i4>13</vt:i4>
      </vt:variant>
      <vt:variant>
        <vt:lpstr>Theme</vt:lpstr>
      </vt:variant>
      <vt:variant>
        <vt:i4>3</vt:i4>
      </vt:variant>
      <vt:variant>
        <vt:lpstr>Slide Titles</vt:lpstr>
      </vt:variant>
      <vt:variant>
        <vt:i4>101</vt:i4>
      </vt:variant>
    </vt:vector>
  </ap:HeadingPairs>
  <ap:TitlesOfParts>
    <vt:vector baseType="lpstr" size="117">
      <vt:lpstr>Arial</vt:lpstr>
      <vt:lpstr>Calibri</vt:lpstr>
      <vt:lpstr>Calibri Light</vt:lpstr>
      <vt:lpstr>Century Gothic</vt:lpstr>
      <vt:lpstr>Courier New</vt:lpstr>
      <vt:lpstr>Fira Sans</vt:lpstr>
      <vt:lpstr>Helvetica Neue</vt:lpstr>
      <vt:lpstr>Inconsolata</vt:lpstr>
      <vt:lpstr>Segoe UI</vt:lpstr>
      <vt:lpstr>Söhne</vt:lpstr>
      <vt:lpstr>Times New Roman</vt:lpstr>
      <vt:lpstr>Verdana</vt:lpstr>
      <vt:lpstr>Wingdings</vt:lpstr>
      <vt:lpstr>Celestial</vt:lpstr>
      <vt:lpstr>Office Theme</vt:lpstr>
      <vt:lpstr>1_Office Theme</vt:lpstr>
      <vt:lpstr>PowerPoint Presentation</vt:lpstr>
      <vt:lpstr>Acknowledgement</vt:lpstr>
      <vt:lpstr>Agenda </vt:lpstr>
      <vt:lpstr>PowerPoint Presentation</vt:lpstr>
      <vt:lpstr>PowerPoint Presentation</vt:lpstr>
      <vt:lpstr>PowerPoint Presentation</vt:lpstr>
      <vt:lpstr>PowerPoint Presentation</vt:lpstr>
      <vt:lpstr>PowerPoint Presentation</vt:lpstr>
      <vt:lpstr>PowerPoint Presentation</vt:lpstr>
      <vt:lpstr>Cybercrimes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Horsemen of Social Cognition (Bargh, 2000)</vt:lpstr>
      <vt:lpstr>Intuitive Decision-Making</vt:lpstr>
      <vt:lpstr>Attitudes and Beliefs</vt:lpstr>
      <vt:lpstr>PowerPoint Presentation</vt:lpstr>
      <vt:lpstr>PowerPoint Presentation</vt:lpstr>
      <vt:lpstr>Interaction Paradigm </vt:lpstr>
      <vt:lpstr>PowerPoint Presentation</vt:lpstr>
      <vt:lpstr>Social engineering</vt:lpstr>
      <vt:lpstr>Trust behaviours</vt:lpstr>
      <vt:lpstr>Social engineering and Cybersecurity</vt:lpstr>
      <vt:lpstr>PowerPoint Presentation</vt:lpstr>
      <vt:lpstr>PowerPoint Presentation</vt:lpstr>
      <vt:lpstr>PowerPoint Presentation</vt:lpstr>
      <vt:lpstr>PowerPoint Presentation</vt:lpstr>
      <vt:lpstr>Familiar examples</vt:lpstr>
      <vt:lpstr>Confirmshaming</vt:lpstr>
      <vt:lpstr>Framing Effects</vt:lpstr>
      <vt:lpstr>Influence: Consistency and Commitment &amp; Mere Exposure effects</vt:lpstr>
      <vt:lpstr>Forced Choices</vt:lpstr>
      <vt:lpstr>Scratch my back,  I scratch yours  (Happ et al., 2016)</vt:lpstr>
      <vt:lpstr>Let’s og Phishing</vt:lpstr>
      <vt:lpstr>Phishing as most common attack vector</vt:lpstr>
      <vt:lpstr>PowerPoint Presentation</vt:lpstr>
      <vt:lpstr>PowerPoint Presentation</vt:lpstr>
      <vt:lpstr>PowerPoint Presentation</vt:lpstr>
      <vt:lpstr>What is SE?</vt:lpstr>
      <vt:lpstr>Social Engineering Attack Framework</vt:lpstr>
      <vt:lpstr>Social Engineering</vt:lpstr>
      <vt:lpstr>Stajano &amp; Wilson principles</vt:lpstr>
      <vt:lpstr>Applying Persuasion techniques in SE/Phishing</vt:lpstr>
      <vt:lpstr>PowerPoint Presentation</vt:lpstr>
      <vt:lpstr>Let’s Try!!!</vt:lpstr>
      <vt:lpstr>Cogntive exploits and attack vectors</vt:lpstr>
      <vt:lpstr>PowerPoint Presentation</vt:lpstr>
      <vt:lpstr>(very) little examples</vt:lpstr>
      <vt:lpstr>PowerPoint Presentation</vt:lpstr>
      <vt:lpstr>Individual Vulnerabilities </vt:lpstr>
      <vt:lpstr>PowerPoint Presentation</vt:lpstr>
      <vt:lpstr>Social Engineering Personality Framework (SEPF)</vt:lpstr>
      <vt:lpstr>I know what you did last summer</vt:lpstr>
      <vt:lpstr>Phishing</vt:lpstr>
      <vt:lpstr>Social Engineering – Phishing example</vt:lpstr>
      <vt:lpstr>PowerPoint Presentation</vt:lpstr>
      <vt:lpstr>PowerPoint Presentation</vt:lpstr>
      <vt:lpstr>Phishing mails</vt:lpstr>
      <vt:lpstr>PowerPoint Presentation</vt:lpstr>
      <vt:lpstr>Healthcare worker profiles</vt:lpstr>
      <vt:lpstr>Healthcare workers and repeat clicking (Gordon et al., 2019)</vt:lpstr>
      <vt:lpstr>Individual differences</vt:lpstr>
      <vt:lpstr>Dark Patterns</vt:lpstr>
      <vt:lpstr>The relationship between Dark Patterns and Cybercrime</vt:lpstr>
      <vt:lpstr>The «Roach Motel»</vt:lpstr>
      <vt:lpstr>Dark Pattern- Mechanism</vt:lpstr>
      <vt:lpstr>Cognitive Dissonance - Cognitive Misers</vt:lpstr>
      <vt:lpstr>The New Challenge: Deep Fakes</vt:lpstr>
      <vt:lpstr>PowerPoint Presentation</vt:lpstr>
      <vt:lpstr>PowerPoint Presentation</vt:lpstr>
      <vt:lpstr>PowerPoint Presentation</vt:lpstr>
      <vt:lpstr>PowerPoint Presentation</vt:lpstr>
      <vt:lpstr>PowerPoint Presentation</vt:lpstr>
      <vt:lpstr>Device choice</vt:lpstr>
      <vt:lpstr>PowerPoint Presentation</vt:lpstr>
      <vt:lpstr>A Parent’s Love</vt:lpstr>
      <vt:lpstr>Now we Focus On You</vt:lpstr>
      <vt:lpstr>The „master switch“</vt:lpstr>
      <vt:lpstr> The Role of IT Background for Metacognitive Accuracy, Confidence and Overestimation of Deep Fake Recognition Skills </vt:lpstr>
      <vt:lpstr>PowerPoint Presentation</vt:lpstr>
      <vt:lpstr>Surprising (?) Findings</vt:lpstr>
      <vt:lpstr>PowerPoint Presentation</vt:lpstr>
      <vt:lpstr>Results</vt:lpstr>
      <vt:lpstr>Performance and (Over-)confidence</vt:lpstr>
      <vt:lpstr>PowerPoint Presentation</vt:lpstr>
      <vt:lpstr>Summary &amp; Discussion</vt:lpstr>
      <vt:lpstr>PowerPoint Presentation</vt:lpstr>
      <vt:lpstr>PowerPoint Presentation</vt:lpstr>
      <vt:lpstr>Phishing countermeasures</vt:lpstr>
      <vt:lpstr>PowerPoint Presentation</vt:lpstr>
      <vt:lpstr>PowerPoint Presentation</vt:lpstr>
      <vt:lpstr>PowerPoint Presentation</vt:lpstr>
      <vt:lpstr>PowerPoint Presentation</vt:lpstr>
      <vt:lpstr>PowerPoint Presentation</vt:lpstr>
      <vt:lpstr>PowerPoint Presentation</vt:lpstr>
      <vt:lpstr>Connect with CyberSecPro: How to register and other practical information</vt:lpstr>
      <vt:lpstr>Thank you</vt:lpstr>
    </vt:vector>
  </ap:TitlesOfParts>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Session-E2-EU Cybersecurity Governance and Regulatory Compliance in the Energy Sector</dc:title>
  <dc:subject>CyberSecPro Summer School-Madeira-2024</dc:subject>
  <dc:creator>Paresh Rathod - Laurea - Finland</dc:creator>
  <lastModifiedBy>Ricardo Gregorio Lugo</lastModifiedBy>
  <revision>17</revision>
  <dcterms:created xsi:type="dcterms:W3CDTF">2024-06-16T11:12:08.0000000Z</dcterms:created>
  <dcterms:modified xsi:type="dcterms:W3CDTF">2025-05-16T18:59:51.7250000Z</dcterms:modified>
  <keywords>, docId:BA45ABBC7CFEFAC0257E6776D5BCAF1A</keywords>
</coreProperties>
</file>