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64" r:id="rId3"/>
    <p:sldId id="365" r:id="rId4"/>
    <p:sldId id="367" r:id="rId5"/>
    <p:sldId id="368" r:id="rId6"/>
    <p:sldId id="369" r:id="rId7"/>
    <p:sldId id="370" r:id="rId8"/>
    <p:sldId id="371" r:id="rId9"/>
    <p:sldId id="372" r:id="rId10"/>
    <p:sldId id="373" r:id="rId11"/>
    <p:sldId id="374" r:id="rId12"/>
    <p:sldId id="375" r:id="rId13"/>
    <p:sldId id="376" r:id="rId14"/>
    <p:sldId id="377" r:id="rId15"/>
    <p:sldId id="378" r:id="rId16"/>
    <p:sldId id="379" r:id="rId17"/>
    <p:sldId id="380" r:id="rId18"/>
    <p:sldId id="381" r:id="rId19"/>
    <p:sldId id="382" r:id="rId20"/>
    <p:sldId id="383" r:id="rId21"/>
    <p:sldId id="384" r:id="rId22"/>
    <p:sldId id="385" r:id="rId23"/>
    <p:sldId id="386" r:id="rId24"/>
    <p:sldId id="387" r:id="rId25"/>
    <p:sldId id="388" r:id="rId26"/>
    <p:sldId id="389" r:id="rId27"/>
    <p:sldId id="390" r:id="rId28"/>
    <p:sldId id="391" r:id="rId29"/>
    <p:sldId id="392" r:id="rId30"/>
    <p:sldId id="393" r:id="rId31"/>
    <p:sldId id="394" r:id="rId32"/>
    <p:sldId id="395" r:id="rId33"/>
    <p:sldId id="396" r:id="rId34"/>
    <p:sldId id="397" r:id="rId35"/>
    <p:sldId id="398" r:id="rId36"/>
    <p:sldId id="399" r:id="rId37"/>
    <p:sldId id="400" r:id="rId38"/>
    <p:sldId id="401" r:id="rId39"/>
    <p:sldId id="402" r:id="rId40"/>
    <p:sldId id="403" r:id="rId41"/>
    <p:sldId id="404" r:id="rId42"/>
    <p:sldId id="405" r:id="rId43"/>
    <p:sldId id="407" r:id="rId44"/>
    <p:sldId id="408" r:id="rId45"/>
    <p:sldId id="409" r:id="rId46"/>
    <p:sldId id="410" r:id="rId47"/>
    <p:sldId id="411" r:id="rId48"/>
    <p:sldId id="412" r:id="rId49"/>
    <p:sldId id="413" r:id="rId50"/>
    <p:sldId id="414" r:id="rId51"/>
    <p:sldId id="415" r:id="rId52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144" y="7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5D16A77-E096-8630-D521-83E354457B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92CA7C87-C272-812C-F3FB-8CDF7DFEB5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C822268-F5E2-FBA6-332D-E3CA42180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321C0-3CD9-49D0-861F-13ED5BED24B8}" type="datetimeFigureOut">
              <a:rPr lang="el-GR" smtClean="0"/>
              <a:t>20/4/2026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BD722BB-F402-13AA-3E4F-C6FE625D2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F5AD7354-2151-2411-C14A-7F8117461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0E9C6-EE73-4D1E-BE4B-F023F605085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34603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E5239F6-29AB-736F-52A0-D9AC70D52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94A25450-6774-D1BA-E4A7-F8F6CA03A2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8B529FDB-0B97-C70A-CDA7-34A8511B8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321C0-3CD9-49D0-861F-13ED5BED24B8}" type="datetimeFigureOut">
              <a:rPr lang="el-GR" smtClean="0"/>
              <a:t>20/4/2026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FCD7A8C2-7075-2990-DFDA-D8BA20F87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3C97553-4DB9-A88F-1E47-76E9DE4FF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0E9C6-EE73-4D1E-BE4B-F023F605085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56241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EF4FB339-C654-ED4E-66E6-140AB3263C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96223025-2310-7464-730F-0B3B886C39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4690FC3C-98BB-07B9-DB18-CEC88D9B1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321C0-3CD9-49D0-861F-13ED5BED24B8}" type="datetimeFigureOut">
              <a:rPr lang="el-GR" smtClean="0"/>
              <a:t>20/4/2026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42F2C47-602A-E7DE-674F-058A745D0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DD63A7F6-4CD1-03E6-69B2-922A54819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0E9C6-EE73-4D1E-BE4B-F023F605085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144738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44000" y="6328834"/>
            <a:ext cx="2159793" cy="40137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4/20/2026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57578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44000" y="6328834"/>
            <a:ext cx="2159793" cy="40137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4/20/2026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32460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48006" y="5313627"/>
            <a:ext cx="706966" cy="401373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00487" y="5227902"/>
            <a:ext cx="2160058" cy="40137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3903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3903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4/20/2026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90159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44000" y="6328834"/>
            <a:ext cx="2159793" cy="40137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16756" y="2743149"/>
            <a:ext cx="10758487" cy="4154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3903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4/20/2026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8551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704F3EE-DF4D-54F2-204C-DE4D20698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2C9CEB0-FF2A-6EEB-1E02-D3AB2B5AFD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477F1E7B-0146-8013-40F9-595BDE467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321C0-3CD9-49D0-861F-13ED5BED24B8}" type="datetimeFigureOut">
              <a:rPr lang="el-GR" smtClean="0"/>
              <a:t>20/4/2026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6854E985-6D15-15F8-588D-086E84590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7433B72D-F3D6-BFEC-6E35-4EB59269C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0E9C6-EE73-4D1E-BE4B-F023F605085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38918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B3F4061-8B53-D009-35A0-810943773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EC5EAC9D-EB27-52A0-8017-3EA9725E10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2A327C6-DDA8-128B-580B-18320D04C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321C0-3CD9-49D0-861F-13ED5BED24B8}" type="datetimeFigureOut">
              <a:rPr lang="el-GR" smtClean="0"/>
              <a:t>20/4/2026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9D7D3C33-5282-7877-D188-F20EC2EAF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DC66034C-CA5B-B6F5-47E8-D6B32CBD5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0E9C6-EE73-4D1E-BE4B-F023F605085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13335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5240F44-9126-5FE4-963B-E591549DC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15F8ED9-CBE2-1C53-CF11-EF827CD063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65F4EDF2-A98E-617B-E51A-F6118D3838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8429216D-112E-8C0D-C4CF-4650C1670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321C0-3CD9-49D0-861F-13ED5BED24B8}" type="datetimeFigureOut">
              <a:rPr lang="el-GR" smtClean="0"/>
              <a:t>20/4/2026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17E7760B-F83D-E86D-3282-B3AA20C58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8B6AF84C-AB97-0C3C-090B-5E087EF9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0E9C6-EE73-4D1E-BE4B-F023F605085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16761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20A738A-2799-504C-A50E-6DF080B95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D974E492-DDE9-CD90-7BA8-B50668EFB1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28EF94AD-7C5C-DA87-410C-0C95A7047F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7D4F668A-558B-EBF6-6288-2D54586DE7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33F58EC6-CA58-4D74-4C92-A161EE7A15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B8A7BAF4-6FCC-2190-9675-8783F3D47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321C0-3CD9-49D0-861F-13ED5BED24B8}" type="datetimeFigureOut">
              <a:rPr lang="el-GR" smtClean="0"/>
              <a:t>20/4/2026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0FB26AB5-6D7C-4768-D7AD-86EFE430E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9084E837-19C3-3434-29BF-8A604807C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0E9C6-EE73-4D1E-BE4B-F023F605085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70939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9FBD86C-28A1-12DC-0EDF-DF1987DB0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5390566F-34E8-CD46-BD39-08A8BFBBC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321C0-3CD9-49D0-861F-13ED5BED24B8}" type="datetimeFigureOut">
              <a:rPr lang="el-GR" smtClean="0"/>
              <a:t>20/4/2026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8F769881-0C5D-3F0B-9F0F-B6BCDE8B4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F641BA12-E6EB-A2A9-A79C-67F271D02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0E9C6-EE73-4D1E-BE4B-F023F605085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34899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EFB7E4EF-15DC-EABF-D079-F0DEAE2DC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321C0-3CD9-49D0-861F-13ED5BED24B8}" type="datetimeFigureOut">
              <a:rPr lang="el-GR" smtClean="0"/>
              <a:t>20/4/2026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8A0FF1AC-B6FE-2138-DA47-E142EA776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2EF83080-1FF7-4BF2-09F6-BDBB1FA00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0E9C6-EE73-4D1E-BE4B-F023F605085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96754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89DDE60-6881-0332-F1C6-8F8DE18B4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D461300-99B6-D628-9EF7-7313C36FD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A95CC6C2-1633-6D7F-FE75-EBFE3044C3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9E1FB012-ACAA-19D9-AD08-20A613804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321C0-3CD9-49D0-861F-13ED5BED24B8}" type="datetimeFigureOut">
              <a:rPr lang="el-GR" smtClean="0"/>
              <a:t>20/4/2026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FC73F688-6932-161B-FF1B-E0983A78F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DAEDA8D4-258A-B171-96E8-47B98F6BC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0E9C6-EE73-4D1E-BE4B-F023F605085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45295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2542C7C-7B49-77E8-EDAA-A0AB8060F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97EADECF-5442-ADF6-079B-654A928A8A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99AD3B34-C33F-70A8-3153-AA85CBBEC1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7D5BD229-27B1-1A84-2874-3EAAEED8F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321C0-3CD9-49D0-861F-13ED5BED24B8}" type="datetimeFigureOut">
              <a:rPr lang="el-GR" smtClean="0"/>
              <a:t>20/4/2026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F763EC0F-6888-BB6E-5652-6F69C5C14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92D930BD-58FD-27D9-C774-2DF39629B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0E9C6-EE73-4D1E-BE4B-F023F605085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82334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0DEE75EF-9737-2032-062C-6D32E58C3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DDA942F4-34AD-E1DE-6AB5-7ADB9F8E8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EBE70E49-BCE2-1FEF-859E-859111AB03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D8321C0-3CD9-49D0-861F-13ED5BED24B8}" type="datetimeFigureOut">
              <a:rPr lang="el-GR" smtClean="0"/>
              <a:t>20/4/2026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0ACE309-BEB6-3353-8392-8350F4C189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3EC904E7-F1B1-4371-B11C-EBB13658F8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600E9C6-EE73-4D1E-BE4B-F023F605085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51051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3.jpg"/><Relationship Id="rId4" Type="http://schemas.openxmlformats.org/officeDocument/2006/relationships/image" Target="../media/image8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9.jp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8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2.jp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9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jpg"/><Relationship Id="rId4" Type="http://schemas.openxmlformats.org/officeDocument/2006/relationships/image" Target="../media/image9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105.jpg"/><Relationship Id="rId4" Type="http://schemas.openxmlformats.org/officeDocument/2006/relationships/image" Target="../media/image10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g"/><Relationship Id="rId3" Type="http://schemas.openxmlformats.org/officeDocument/2006/relationships/image" Target="../media/image2.jpg"/><Relationship Id="rId7" Type="http://schemas.openxmlformats.org/officeDocument/2006/relationships/image" Target="../media/image11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g"/><Relationship Id="rId5" Type="http://schemas.openxmlformats.org/officeDocument/2006/relationships/image" Target="../media/image110.jpg"/><Relationship Id="rId4" Type="http://schemas.openxmlformats.org/officeDocument/2006/relationships/image" Target="../media/image109.jp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.png"/><Relationship Id="rId18" Type="http://schemas.openxmlformats.org/officeDocument/2006/relationships/image" Target="../media/image27.jpg"/><Relationship Id="rId26" Type="http://schemas.openxmlformats.org/officeDocument/2006/relationships/image" Target="../media/image35.png"/><Relationship Id="rId39" Type="http://schemas.openxmlformats.org/officeDocument/2006/relationships/image" Target="../media/image48.jpg"/><Relationship Id="rId21" Type="http://schemas.openxmlformats.org/officeDocument/2006/relationships/image" Target="../media/image30.jpg"/><Relationship Id="rId34" Type="http://schemas.openxmlformats.org/officeDocument/2006/relationships/image" Target="../media/image43.jpg"/><Relationship Id="rId7" Type="http://schemas.openxmlformats.org/officeDocument/2006/relationships/image" Target="../media/image16.jpg"/><Relationship Id="rId2" Type="http://schemas.openxmlformats.org/officeDocument/2006/relationships/image" Target="../media/image11.jpg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29" Type="http://schemas.openxmlformats.org/officeDocument/2006/relationships/image" Target="../media/image38.png"/><Relationship Id="rId41" Type="http://schemas.openxmlformats.org/officeDocument/2006/relationships/image" Target="../media/image50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11" Type="http://schemas.openxmlformats.org/officeDocument/2006/relationships/image" Target="../media/image20.jpg"/><Relationship Id="rId24" Type="http://schemas.openxmlformats.org/officeDocument/2006/relationships/image" Target="../media/image33.png"/><Relationship Id="rId32" Type="http://schemas.openxmlformats.org/officeDocument/2006/relationships/image" Target="../media/image41.png"/><Relationship Id="rId37" Type="http://schemas.openxmlformats.org/officeDocument/2006/relationships/image" Target="../media/image46.png"/><Relationship Id="rId40" Type="http://schemas.openxmlformats.org/officeDocument/2006/relationships/image" Target="../media/image49.png"/><Relationship Id="rId5" Type="http://schemas.openxmlformats.org/officeDocument/2006/relationships/image" Target="../media/image14.png"/><Relationship Id="rId15" Type="http://schemas.openxmlformats.org/officeDocument/2006/relationships/image" Target="../media/image24.jpg"/><Relationship Id="rId23" Type="http://schemas.openxmlformats.org/officeDocument/2006/relationships/image" Target="../media/image32.png"/><Relationship Id="rId28" Type="http://schemas.openxmlformats.org/officeDocument/2006/relationships/image" Target="../media/image37.png"/><Relationship Id="rId36" Type="http://schemas.openxmlformats.org/officeDocument/2006/relationships/image" Target="../media/image45.png"/><Relationship Id="rId10" Type="http://schemas.openxmlformats.org/officeDocument/2006/relationships/image" Target="../media/image19.jpg"/><Relationship Id="rId19" Type="http://schemas.openxmlformats.org/officeDocument/2006/relationships/image" Target="../media/image28.jpg"/><Relationship Id="rId31" Type="http://schemas.openxmlformats.org/officeDocument/2006/relationships/image" Target="../media/image40.jp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jpg"/><Relationship Id="rId22" Type="http://schemas.openxmlformats.org/officeDocument/2006/relationships/image" Target="../media/image31.png"/><Relationship Id="rId27" Type="http://schemas.openxmlformats.org/officeDocument/2006/relationships/image" Target="../media/image36.png"/><Relationship Id="rId30" Type="http://schemas.openxmlformats.org/officeDocument/2006/relationships/image" Target="../media/image39.png"/><Relationship Id="rId35" Type="http://schemas.openxmlformats.org/officeDocument/2006/relationships/image" Target="../media/image44.png"/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12" Type="http://schemas.openxmlformats.org/officeDocument/2006/relationships/image" Target="../media/image21.png"/><Relationship Id="rId17" Type="http://schemas.openxmlformats.org/officeDocument/2006/relationships/image" Target="../media/image26.jpg"/><Relationship Id="rId25" Type="http://schemas.openxmlformats.org/officeDocument/2006/relationships/image" Target="../media/image34.png"/><Relationship Id="rId33" Type="http://schemas.openxmlformats.org/officeDocument/2006/relationships/image" Target="../media/image42.jpg"/><Relationship Id="rId38" Type="http://schemas.openxmlformats.org/officeDocument/2006/relationships/image" Target="../media/image4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.png"/><Relationship Id="rId5" Type="http://schemas.openxmlformats.org/officeDocument/2006/relationships/image" Target="../media/image117.png"/><Relationship Id="rId4" Type="http://schemas.openxmlformats.org/officeDocument/2006/relationships/image" Target="../media/image11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1.jpg"/><Relationship Id="rId4" Type="http://schemas.openxmlformats.org/officeDocument/2006/relationships/image" Target="../media/image120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jpg"/><Relationship Id="rId4" Type="http://schemas.openxmlformats.org/officeDocument/2006/relationships/image" Target="../media/image12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jpg"/><Relationship Id="rId4" Type="http://schemas.openxmlformats.org/officeDocument/2006/relationships/image" Target="../media/image12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jp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1.jpg"/><Relationship Id="rId4" Type="http://schemas.openxmlformats.org/officeDocument/2006/relationships/image" Target="../media/image130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2.jp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g"/><Relationship Id="rId3" Type="http://schemas.openxmlformats.org/officeDocument/2006/relationships/image" Target="../media/image134.jpg"/><Relationship Id="rId7" Type="http://schemas.openxmlformats.org/officeDocument/2006/relationships/image" Target="../media/image138.png"/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7.jpg"/><Relationship Id="rId5" Type="http://schemas.openxmlformats.org/officeDocument/2006/relationships/image" Target="../media/image136.jpg"/><Relationship Id="rId10" Type="http://schemas.openxmlformats.org/officeDocument/2006/relationships/image" Target="../media/image141.jpg"/><Relationship Id="rId4" Type="http://schemas.openxmlformats.org/officeDocument/2006/relationships/image" Target="../media/image135.png"/><Relationship Id="rId9" Type="http://schemas.openxmlformats.org/officeDocument/2006/relationships/image" Target="../media/image140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2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7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5" Type="http://schemas.openxmlformats.org/officeDocument/2006/relationships/image" Target="../media/image145.jpg"/><Relationship Id="rId4" Type="http://schemas.openxmlformats.org/officeDocument/2006/relationships/image" Target="../media/image14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7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3.jpg"/><Relationship Id="rId5" Type="http://schemas.openxmlformats.org/officeDocument/2006/relationships/image" Target="../media/image152.jpg"/><Relationship Id="rId4" Type="http://schemas.openxmlformats.org/officeDocument/2006/relationships/image" Target="../media/image142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5.jpg"/><Relationship Id="rId4" Type="http://schemas.openxmlformats.org/officeDocument/2006/relationships/image" Target="../media/image15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g"/><Relationship Id="rId4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company/maricybera-era-chair/" TargetMode="External"/><Relationship Id="rId3" Type="http://schemas.openxmlformats.org/officeDocument/2006/relationships/image" Target="../media/image2.jpg"/><Relationship Id="rId7" Type="http://schemas.openxmlformats.org/officeDocument/2006/relationships/hyperlink" Target="https://maricybera.taltech.ee/team-2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13" Type="http://schemas.openxmlformats.org/officeDocument/2006/relationships/image" Target="../media/image72.jpg"/><Relationship Id="rId18" Type="http://schemas.openxmlformats.org/officeDocument/2006/relationships/image" Target="../media/image77.jpg"/><Relationship Id="rId3" Type="http://schemas.openxmlformats.org/officeDocument/2006/relationships/image" Target="../media/image2.jpg"/><Relationship Id="rId21" Type="http://schemas.openxmlformats.org/officeDocument/2006/relationships/image" Target="../media/image80.jpg"/><Relationship Id="rId7" Type="http://schemas.openxmlformats.org/officeDocument/2006/relationships/image" Target="../media/image66.jpg"/><Relationship Id="rId12" Type="http://schemas.openxmlformats.org/officeDocument/2006/relationships/image" Target="../media/image71.jpg"/><Relationship Id="rId17" Type="http://schemas.openxmlformats.org/officeDocument/2006/relationships/image" Target="../media/image76.jpg"/><Relationship Id="rId2" Type="http://schemas.openxmlformats.org/officeDocument/2006/relationships/image" Target="../media/image62.png"/><Relationship Id="rId16" Type="http://schemas.openxmlformats.org/officeDocument/2006/relationships/image" Target="../media/image75.png"/><Relationship Id="rId20" Type="http://schemas.openxmlformats.org/officeDocument/2006/relationships/image" Target="../media/image7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jpg"/><Relationship Id="rId11" Type="http://schemas.openxmlformats.org/officeDocument/2006/relationships/image" Target="../media/image70.jpg"/><Relationship Id="rId5" Type="http://schemas.openxmlformats.org/officeDocument/2006/relationships/image" Target="../media/image64.jpg"/><Relationship Id="rId15" Type="http://schemas.openxmlformats.org/officeDocument/2006/relationships/image" Target="../media/image74.png"/><Relationship Id="rId10" Type="http://schemas.openxmlformats.org/officeDocument/2006/relationships/image" Target="../media/image69.png"/><Relationship Id="rId19" Type="http://schemas.openxmlformats.org/officeDocument/2006/relationships/image" Target="../media/image78.png"/><Relationship Id="rId4" Type="http://schemas.openxmlformats.org/officeDocument/2006/relationships/image" Target="../media/image63.png"/><Relationship Id="rId9" Type="http://schemas.openxmlformats.org/officeDocument/2006/relationships/image" Target="../media/image68.jpg"/><Relationship Id="rId14" Type="http://schemas.openxmlformats.org/officeDocument/2006/relationships/image" Target="../media/image7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79167"/>
            <a:chOff x="0" y="0"/>
            <a:chExt cx="14630400" cy="8255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4630400" cy="82296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463665" y="2222"/>
              <a:ext cx="6433820" cy="8204200"/>
            </a:xfrm>
            <a:custGeom>
              <a:avLst/>
              <a:gdLst/>
              <a:ahLst/>
              <a:cxnLst/>
              <a:rect l="l" t="t" r="r" b="b"/>
              <a:pathLst>
                <a:path w="6433820" h="8204200">
                  <a:moveTo>
                    <a:pt x="6433566" y="0"/>
                  </a:moveTo>
                  <a:lnTo>
                    <a:pt x="2306637" y="0"/>
                  </a:lnTo>
                  <a:lnTo>
                    <a:pt x="0" y="8204200"/>
                  </a:lnTo>
                  <a:lnTo>
                    <a:pt x="4126547" y="8204200"/>
                  </a:lnTo>
                  <a:lnTo>
                    <a:pt x="6433566" y="0"/>
                  </a:lnTo>
                  <a:close/>
                </a:path>
              </a:pathLst>
            </a:custGeom>
            <a:solidFill>
              <a:srgbClr val="E84474">
                <a:alpha val="22352"/>
              </a:srgbClr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" name="object 5"/>
            <p:cNvSpPr/>
            <p:nvPr/>
          </p:nvSpPr>
          <p:spPr>
            <a:xfrm>
              <a:off x="5474334" y="0"/>
              <a:ext cx="2310130" cy="8229600"/>
            </a:xfrm>
            <a:custGeom>
              <a:avLst/>
              <a:gdLst/>
              <a:ahLst/>
              <a:cxnLst/>
              <a:rect l="l" t="t" r="r" b="b"/>
              <a:pathLst>
                <a:path w="2310129" h="8229600">
                  <a:moveTo>
                    <a:pt x="2309812" y="0"/>
                  </a:moveTo>
                  <a:lnTo>
                    <a:pt x="0" y="8229600"/>
                  </a:lnTo>
                </a:path>
              </a:pathLst>
            </a:custGeom>
            <a:ln w="25400">
              <a:solidFill>
                <a:srgbClr val="EBEBEB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7008177" cy="82296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972800" y="7594600"/>
              <a:ext cx="2591752" cy="481647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679546" y="972971"/>
            <a:ext cx="6113463" cy="1894749"/>
          </a:xfrm>
          <a:prstGeom prst="rect">
            <a:avLst/>
          </a:prstGeom>
        </p:spPr>
        <p:txBody>
          <a:bodyPr vert="horz" wrap="square" lIns="0" tIns="34925" rIns="0" bIns="0" rtlCol="0" anchor="ctr">
            <a:spAutoFit/>
          </a:bodyPr>
          <a:lstStyle/>
          <a:p>
            <a:pPr marL="10583" marR="4233" algn="ctr">
              <a:lnSpc>
                <a:spcPts val="5382"/>
              </a:lnSpc>
              <a:spcBef>
                <a:spcPts val="275"/>
              </a:spcBef>
            </a:pPr>
            <a:r>
              <a:rPr sz="4500" b="1" spc="-8" dirty="0">
                <a:solidFill>
                  <a:srgbClr val="FFFFFF"/>
                </a:solidFill>
                <a:latin typeface="Calibri"/>
                <a:cs typeface="Calibri"/>
              </a:rPr>
              <a:t>Κοινωνική μηχανική στην </a:t>
            </a:r>
            <a:r>
              <a:rPr sz="4500" b="1" spc="-100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500" b="1" spc="-12" dirty="0">
                <a:solidFill>
                  <a:srgbClr val="FFFFFF"/>
                </a:solidFill>
                <a:latin typeface="Calibri"/>
                <a:cs typeface="Calibri"/>
              </a:rPr>
              <a:t>κυβερνοασφάλεια</a:t>
            </a:r>
            <a:endParaRPr sz="45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975"/>
              </a:spcBef>
            </a:pPr>
            <a:r>
              <a:rPr sz="2250" b="1" spc="-4" dirty="0">
                <a:solidFill>
                  <a:srgbClr val="FFFFFF"/>
                </a:solidFill>
                <a:latin typeface="Calibri"/>
                <a:cs typeface="Calibri"/>
              </a:rPr>
              <a:t>CSP002:</a:t>
            </a:r>
            <a:r>
              <a:rPr sz="2250" b="1" spc="-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50" b="1" spc="-4" dirty="0">
                <a:solidFill>
                  <a:srgbClr val="FFFFFF"/>
                </a:solidFill>
                <a:latin typeface="Calibri"/>
                <a:cs typeface="Calibri"/>
              </a:rPr>
              <a:t>Θερινό</a:t>
            </a:r>
            <a:r>
              <a:rPr sz="2250" b="1" spc="-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50" b="1" spc="-8" dirty="0">
                <a:solidFill>
                  <a:srgbClr val="FFFFFF"/>
                </a:solidFill>
                <a:latin typeface="Calibri"/>
                <a:cs typeface="Calibri"/>
              </a:rPr>
              <a:t>Σχολείο</a:t>
            </a:r>
            <a:r>
              <a:rPr sz="2250" b="1" spc="-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50" b="1" spc="-4" dirty="0">
                <a:solidFill>
                  <a:srgbClr val="FFFFFF"/>
                </a:solidFill>
                <a:latin typeface="Calibri"/>
                <a:cs typeface="Calibri"/>
              </a:rPr>
              <a:t>IPICS</a:t>
            </a:r>
            <a:endParaRPr sz="22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166783" y="3960235"/>
            <a:ext cx="4000500" cy="751809"/>
          </a:xfrm>
          <a:prstGeom prst="rect">
            <a:avLst/>
          </a:prstGeom>
        </p:spPr>
        <p:txBody>
          <a:bodyPr vert="horz" wrap="square" lIns="0" tIns="65088" rIns="0" bIns="0" rtlCol="0">
            <a:spAutoFit/>
          </a:bodyPr>
          <a:lstStyle/>
          <a:p>
            <a:pPr marL="10583">
              <a:spcBef>
                <a:spcPts val="512"/>
              </a:spcBef>
            </a:pPr>
            <a:r>
              <a:rPr sz="1125" spc="50" dirty="0">
                <a:solidFill>
                  <a:srgbClr val="FFFFFF"/>
                </a:solidFill>
                <a:latin typeface="Calibri"/>
                <a:cs typeface="Calibri"/>
              </a:rPr>
              <a:t>ΠΑΡΟΥΣΊΑΣΗ</a:t>
            </a:r>
            <a:r>
              <a:rPr sz="1125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25" spc="-17" dirty="0">
                <a:solidFill>
                  <a:srgbClr val="FFFFFF"/>
                </a:solidFill>
                <a:latin typeface="Calibri"/>
                <a:cs typeface="Calibri"/>
              </a:rPr>
              <a:t>ΑΠΌ:</a:t>
            </a:r>
            <a:endParaRPr sz="1125">
              <a:latin typeface="Calibri"/>
              <a:cs typeface="Calibri"/>
            </a:endParaRPr>
          </a:p>
          <a:p>
            <a:pPr marL="10583">
              <a:spcBef>
                <a:spcPts val="525"/>
              </a:spcBef>
            </a:pPr>
            <a:r>
              <a:rPr sz="1375" b="1" spc="37" dirty="0">
                <a:solidFill>
                  <a:srgbClr val="FFFFFF"/>
                </a:solidFill>
                <a:latin typeface="Calibri"/>
                <a:cs typeface="Calibri"/>
              </a:rPr>
              <a:t>Ric</a:t>
            </a:r>
            <a:r>
              <a:rPr sz="1375" b="1" spc="12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75" b="1" spc="46" dirty="0">
                <a:solidFill>
                  <a:srgbClr val="FFFFFF"/>
                </a:solidFill>
                <a:latin typeface="Calibri"/>
                <a:cs typeface="Calibri"/>
              </a:rPr>
              <a:t>Lugo,</a:t>
            </a:r>
            <a:r>
              <a:rPr sz="1375" b="1" spc="12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75" b="1" spc="71" dirty="0">
                <a:solidFill>
                  <a:srgbClr val="FFFFFF"/>
                </a:solidFill>
                <a:latin typeface="Calibri"/>
                <a:cs typeface="Calibri"/>
              </a:rPr>
              <a:t>Kioskli,</a:t>
            </a:r>
            <a:r>
              <a:rPr sz="1375" b="1" spc="16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75" b="1" dirty="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sz="1375" b="1" spc="16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75" b="1" spc="67" dirty="0">
                <a:solidFill>
                  <a:srgbClr val="FFFFFF"/>
                </a:solidFill>
                <a:latin typeface="Calibri"/>
                <a:cs typeface="Calibri"/>
              </a:rPr>
              <a:t>Paresh</a:t>
            </a:r>
            <a:r>
              <a:rPr sz="1375" b="1" spc="16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75" b="1" spc="50" dirty="0">
                <a:solidFill>
                  <a:srgbClr val="FFFFFF"/>
                </a:solidFill>
                <a:latin typeface="Calibri"/>
                <a:cs typeface="Calibri"/>
              </a:rPr>
              <a:t>Rathod</a:t>
            </a:r>
            <a:r>
              <a:rPr sz="1375" b="1" spc="13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75" b="1" dirty="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sz="1375" b="1" spc="12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75" b="1" spc="58" dirty="0">
                <a:solidFill>
                  <a:srgbClr val="FFFFFF"/>
                </a:solidFill>
                <a:latin typeface="Calibri"/>
                <a:cs typeface="Calibri"/>
              </a:rPr>
              <a:t>Καραγιάννης</a:t>
            </a:r>
            <a:endParaRPr sz="1375">
              <a:latin typeface="Calibri"/>
              <a:cs typeface="Calibri"/>
            </a:endParaRPr>
          </a:p>
          <a:p>
            <a:pPr marL="10583">
              <a:spcBef>
                <a:spcPts val="492"/>
              </a:spcBef>
            </a:pPr>
            <a:r>
              <a:rPr sz="1125" spc="42" dirty="0">
                <a:solidFill>
                  <a:srgbClr val="FFFFFF"/>
                </a:solidFill>
                <a:latin typeface="Calibri"/>
                <a:cs typeface="Calibri"/>
              </a:rPr>
              <a:t>TalTech,</a:t>
            </a:r>
            <a:r>
              <a:rPr sz="1125" spc="8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25" spc="67" dirty="0">
                <a:solidFill>
                  <a:srgbClr val="FFFFFF"/>
                </a:solidFill>
                <a:latin typeface="Calibri"/>
                <a:cs typeface="Calibri"/>
              </a:rPr>
              <a:t>trustilio,</a:t>
            </a:r>
            <a:r>
              <a:rPr sz="1125" spc="14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25" spc="62" dirty="0">
                <a:solidFill>
                  <a:srgbClr val="FFFFFF"/>
                </a:solidFill>
                <a:latin typeface="Calibri"/>
                <a:cs typeface="Calibri"/>
              </a:rPr>
              <a:t>Laurea,</a:t>
            </a:r>
            <a:r>
              <a:rPr sz="1125" spc="1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25" spc="50" dirty="0">
                <a:solidFill>
                  <a:srgbClr val="FFFFFF"/>
                </a:solidFill>
                <a:latin typeface="Calibri"/>
                <a:cs typeface="Calibri"/>
              </a:rPr>
              <a:t>PDM</a:t>
            </a:r>
            <a:endParaRPr sz="1125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507846" y="0"/>
            <a:ext cx="2549525" cy="6847945"/>
          </a:xfrm>
          <a:custGeom>
            <a:avLst/>
            <a:gdLst/>
            <a:ahLst/>
            <a:cxnLst/>
            <a:rect l="l" t="t" r="r" b="b"/>
            <a:pathLst>
              <a:path w="3059429" h="8217534">
                <a:moveTo>
                  <a:pt x="1608455" y="2735262"/>
                </a:moveTo>
                <a:lnTo>
                  <a:pt x="1564639" y="2737167"/>
                </a:lnTo>
                <a:lnTo>
                  <a:pt x="1522730" y="2747327"/>
                </a:lnTo>
                <a:lnTo>
                  <a:pt x="1483360" y="2765742"/>
                </a:lnTo>
                <a:lnTo>
                  <a:pt x="1448435" y="2791142"/>
                </a:lnTo>
                <a:lnTo>
                  <a:pt x="1418907" y="2823845"/>
                </a:lnTo>
                <a:lnTo>
                  <a:pt x="1395730" y="2862579"/>
                </a:lnTo>
                <a:lnTo>
                  <a:pt x="1395730" y="2863850"/>
                </a:lnTo>
                <a:lnTo>
                  <a:pt x="986155" y="4391025"/>
                </a:lnTo>
                <a:lnTo>
                  <a:pt x="0" y="8215630"/>
                </a:lnTo>
                <a:lnTo>
                  <a:pt x="7937" y="8216582"/>
                </a:lnTo>
                <a:lnTo>
                  <a:pt x="15875" y="8216900"/>
                </a:lnTo>
                <a:lnTo>
                  <a:pt x="32067" y="8217217"/>
                </a:lnTo>
                <a:lnTo>
                  <a:pt x="1015047" y="4398645"/>
                </a:lnTo>
                <a:lnTo>
                  <a:pt x="1424622" y="2873057"/>
                </a:lnTo>
                <a:lnTo>
                  <a:pt x="1448435" y="2834957"/>
                </a:lnTo>
                <a:lnTo>
                  <a:pt x="1479867" y="2804160"/>
                </a:lnTo>
                <a:lnTo>
                  <a:pt x="1516697" y="2781617"/>
                </a:lnTo>
                <a:lnTo>
                  <a:pt x="1557655" y="2768282"/>
                </a:lnTo>
                <a:lnTo>
                  <a:pt x="1601152" y="2764472"/>
                </a:lnTo>
                <a:lnTo>
                  <a:pt x="1705146" y="2764472"/>
                </a:lnTo>
                <a:lnTo>
                  <a:pt x="1694497" y="2757804"/>
                </a:lnTo>
                <a:lnTo>
                  <a:pt x="1652905" y="2742247"/>
                </a:lnTo>
                <a:lnTo>
                  <a:pt x="1608455" y="2735262"/>
                </a:lnTo>
                <a:close/>
              </a:path>
              <a:path w="3059429" h="8217534">
                <a:moveTo>
                  <a:pt x="1705146" y="2764472"/>
                </a:moveTo>
                <a:lnTo>
                  <a:pt x="1601152" y="2764472"/>
                </a:lnTo>
                <a:lnTo>
                  <a:pt x="1645285" y="2771140"/>
                </a:lnTo>
                <a:lnTo>
                  <a:pt x="1691957" y="2791142"/>
                </a:lnTo>
                <a:lnTo>
                  <a:pt x="1730692" y="2821304"/>
                </a:lnTo>
                <a:lnTo>
                  <a:pt x="1760220" y="2860040"/>
                </a:lnTo>
                <a:lnTo>
                  <a:pt x="1778952" y="2905125"/>
                </a:lnTo>
                <a:lnTo>
                  <a:pt x="1785620" y="2953702"/>
                </a:lnTo>
                <a:lnTo>
                  <a:pt x="1779270" y="3003867"/>
                </a:lnTo>
                <a:lnTo>
                  <a:pt x="1468755" y="4149090"/>
                </a:lnTo>
                <a:lnTo>
                  <a:pt x="1461452" y="4191635"/>
                </a:lnTo>
                <a:lnTo>
                  <a:pt x="1462722" y="4234497"/>
                </a:lnTo>
                <a:lnTo>
                  <a:pt x="1472247" y="4276407"/>
                </a:lnTo>
                <a:lnTo>
                  <a:pt x="1490027" y="4316412"/>
                </a:lnTo>
                <a:lnTo>
                  <a:pt x="1515110" y="4352290"/>
                </a:lnTo>
                <a:lnTo>
                  <a:pt x="1546225" y="4381817"/>
                </a:lnTo>
                <a:lnTo>
                  <a:pt x="1582737" y="4404360"/>
                </a:lnTo>
                <a:lnTo>
                  <a:pt x="1624012" y="4419600"/>
                </a:lnTo>
                <a:lnTo>
                  <a:pt x="1667827" y="4426902"/>
                </a:lnTo>
                <a:lnTo>
                  <a:pt x="1711325" y="4425315"/>
                </a:lnTo>
                <a:lnTo>
                  <a:pt x="1752600" y="4415472"/>
                </a:lnTo>
                <a:lnTo>
                  <a:pt x="1791017" y="4398010"/>
                </a:lnTo>
                <a:lnTo>
                  <a:pt x="1794163" y="4395787"/>
                </a:lnTo>
                <a:lnTo>
                  <a:pt x="1680210" y="4395787"/>
                </a:lnTo>
                <a:lnTo>
                  <a:pt x="1630045" y="4389437"/>
                </a:lnTo>
                <a:lnTo>
                  <a:pt x="1563687" y="4356735"/>
                </a:lnTo>
                <a:lnTo>
                  <a:pt x="1515745" y="4301172"/>
                </a:lnTo>
                <a:lnTo>
                  <a:pt x="1491932" y="4231322"/>
                </a:lnTo>
                <a:lnTo>
                  <a:pt x="1490980" y="4194175"/>
                </a:lnTo>
                <a:lnTo>
                  <a:pt x="1497647" y="4156710"/>
                </a:lnTo>
                <a:lnTo>
                  <a:pt x="1808162" y="3011487"/>
                </a:lnTo>
                <a:lnTo>
                  <a:pt x="1815464" y="2967672"/>
                </a:lnTo>
                <a:lnTo>
                  <a:pt x="1813877" y="2924175"/>
                </a:lnTo>
                <a:lnTo>
                  <a:pt x="1804035" y="2882900"/>
                </a:lnTo>
                <a:lnTo>
                  <a:pt x="1786255" y="2844482"/>
                </a:lnTo>
                <a:lnTo>
                  <a:pt x="1761807" y="2809875"/>
                </a:lnTo>
                <a:lnTo>
                  <a:pt x="1731010" y="2780665"/>
                </a:lnTo>
                <a:lnTo>
                  <a:pt x="1705146" y="2764472"/>
                </a:lnTo>
                <a:close/>
              </a:path>
              <a:path w="3059429" h="8217534">
                <a:moveTo>
                  <a:pt x="3059430" y="0"/>
                </a:moveTo>
                <a:lnTo>
                  <a:pt x="3027997" y="0"/>
                </a:lnTo>
                <a:lnTo>
                  <a:pt x="2334577" y="2515870"/>
                </a:lnTo>
                <a:lnTo>
                  <a:pt x="1862772" y="4255452"/>
                </a:lnTo>
                <a:lnTo>
                  <a:pt x="1843087" y="4302125"/>
                </a:lnTo>
                <a:lnTo>
                  <a:pt x="1812607" y="4340860"/>
                </a:lnTo>
                <a:lnTo>
                  <a:pt x="1773872" y="4370387"/>
                </a:lnTo>
                <a:lnTo>
                  <a:pt x="1729105" y="4389120"/>
                </a:lnTo>
                <a:lnTo>
                  <a:pt x="1680210" y="4395787"/>
                </a:lnTo>
                <a:lnTo>
                  <a:pt x="1794163" y="4395787"/>
                </a:lnTo>
                <a:lnTo>
                  <a:pt x="1825625" y="4373562"/>
                </a:lnTo>
                <a:lnTo>
                  <a:pt x="1854835" y="4342765"/>
                </a:lnTo>
                <a:lnTo>
                  <a:pt x="1877695" y="4306252"/>
                </a:lnTo>
                <a:lnTo>
                  <a:pt x="1893252" y="4264660"/>
                </a:lnTo>
                <a:lnTo>
                  <a:pt x="2365057" y="2524760"/>
                </a:lnTo>
                <a:lnTo>
                  <a:pt x="3057525" y="6350"/>
                </a:lnTo>
                <a:lnTo>
                  <a:pt x="3059430" y="0"/>
                </a:lnTo>
                <a:close/>
              </a:path>
            </a:pathLst>
          </a:custGeom>
          <a:solidFill>
            <a:srgbClr val="E84474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48006" y="5313627"/>
            <a:ext cx="706966" cy="401373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10160000" cy="5713942"/>
            <a:chOff x="0" y="0"/>
            <a:chExt cx="12192000" cy="685673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80584" y="6273482"/>
              <a:ext cx="2592069" cy="48164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2192000" cy="6856412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388938" y="413808"/>
            <a:ext cx="631296" cy="22228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1375" spc="-8" dirty="0">
                <a:solidFill>
                  <a:srgbClr val="332A5E"/>
                </a:solidFill>
                <a:latin typeface="Calibri"/>
                <a:cs typeface="Calibri"/>
              </a:rPr>
              <a:t>Σ</a:t>
            </a:r>
            <a:r>
              <a:rPr sz="1375" spc="-12" dirty="0">
                <a:solidFill>
                  <a:srgbClr val="332A5E"/>
                </a:solidFill>
                <a:latin typeface="Calibri"/>
                <a:cs typeface="Calibri"/>
              </a:rPr>
              <a:t>ΗΜΕΡ</a:t>
            </a:r>
            <a:r>
              <a:rPr sz="1375" dirty="0">
                <a:solidFill>
                  <a:srgbClr val="332A5E"/>
                </a:solidFill>
                <a:latin typeface="Calibri"/>
                <a:cs typeface="Calibri"/>
              </a:rPr>
              <a:t>Α</a:t>
            </a:r>
            <a:endParaRPr sz="1375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99167" y="1216289"/>
            <a:ext cx="3223154" cy="2969830"/>
          </a:xfrm>
          <a:prstGeom prst="rect">
            <a:avLst/>
          </a:prstGeom>
        </p:spPr>
        <p:txBody>
          <a:bodyPr vert="horz" wrap="square" lIns="0" tIns="96308" rIns="0" bIns="0" rtlCol="0">
            <a:spAutoFit/>
          </a:bodyPr>
          <a:lstStyle/>
          <a:p>
            <a:pPr marL="249228" indent="-238645">
              <a:spcBef>
                <a:spcPts val="758"/>
              </a:spcBef>
              <a:buClr>
                <a:srgbClr val="4FBDD1"/>
              </a:buClr>
              <a:buSzPct val="133333"/>
              <a:buFont typeface="Arial"/>
              <a:buChar char="▪"/>
              <a:tabLst>
                <a:tab pos="248698" algn="l"/>
                <a:tab pos="249228" algn="l"/>
              </a:tabLst>
            </a:pPr>
            <a:r>
              <a:rPr sz="1500" dirty="0">
                <a:solidFill>
                  <a:srgbClr val="332A5E"/>
                </a:solidFill>
                <a:latin typeface="Calibri"/>
                <a:cs typeface="Calibri"/>
              </a:rPr>
              <a:t>Τι</a:t>
            </a:r>
            <a:r>
              <a:rPr sz="1500" spc="-8" dirty="0">
                <a:solidFill>
                  <a:srgbClr val="332A5E"/>
                </a:solidFill>
                <a:latin typeface="Calibri"/>
                <a:cs typeface="Calibri"/>
              </a:rPr>
              <a:t> </a:t>
            </a:r>
            <a:r>
              <a:rPr sz="1500" spc="-4" dirty="0">
                <a:solidFill>
                  <a:srgbClr val="332A5E"/>
                </a:solidFill>
                <a:latin typeface="Calibri"/>
                <a:cs typeface="Calibri"/>
              </a:rPr>
              <a:t>περιμένετε να μάθετε</a:t>
            </a:r>
            <a:r>
              <a:rPr sz="1500" spc="4" dirty="0">
                <a:solidFill>
                  <a:srgbClr val="332A5E"/>
                </a:solidFill>
                <a:latin typeface="Calibri"/>
                <a:cs typeface="Calibri"/>
              </a:rPr>
              <a:t> </a:t>
            </a:r>
            <a:r>
              <a:rPr sz="1500" spc="-12" dirty="0">
                <a:solidFill>
                  <a:srgbClr val="332A5E"/>
                </a:solidFill>
                <a:latin typeface="Calibri"/>
                <a:cs typeface="Calibri"/>
              </a:rPr>
              <a:t>σήμερα;</a:t>
            </a:r>
            <a:endParaRPr sz="1500">
              <a:latin typeface="Calibri"/>
              <a:cs typeface="Calibri"/>
            </a:endParaRPr>
          </a:p>
          <a:p>
            <a:pPr marL="249228" indent="-238645">
              <a:spcBef>
                <a:spcPts val="1400"/>
              </a:spcBef>
              <a:buClr>
                <a:srgbClr val="4FBDD1"/>
              </a:buClr>
              <a:buSzPct val="133333"/>
              <a:buFont typeface="Arial"/>
              <a:buChar char="▪"/>
              <a:tabLst>
                <a:tab pos="248698" algn="l"/>
                <a:tab pos="249228" algn="l"/>
              </a:tabLst>
            </a:pPr>
            <a:r>
              <a:rPr sz="1500" spc="-4" dirty="0">
                <a:solidFill>
                  <a:srgbClr val="332A5E"/>
                </a:solidFill>
                <a:latin typeface="Calibri"/>
                <a:cs typeface="Calibri"/>
              </a:rPr>
              <a:t>Πόσο</a:t>
            </a:r>
            <a:r>
              <a:rPr sz="1500" dirty="0">
                <a:solidFill>
                  <a:srgbClr val="332A5E"/>
                </a:solidFill>
                <a:latin typeface="Calibri"/>
                <a:cs typeface="Calibri"/>
              </a:rPr>
              <a:t> </a:t>
            </a:r>
            <a:r>
              <a:rPr sz="1500" spc="-4" dirty="0">
                <a:solidFill>
                  <a:srgbClr val="332A5E"/>
                </a:solidFill>
                <a:latin typeface="Calibri"/>
                <a:cs typeface="Calibri"/>
              </a:rPr>
              <a:t>σίγουροι</a:t>
            </a:r>
            <a:r>
              <a:rPr sz="1500" dirty="0">
                <a:solidFill>
                  <a:srgbClr val="332A5E"/>
                </a:solidFill>
                <a:latin typeface="Calibri"/>
                <a:cs typeface="Calibri"/>
              </a:rPr>
              <a:t> </a:t>
            </a:r>
            <a:r>
              <a:rPr sz="1500" spc="-4" dirty="0">
                <a:solidFill>
                  <a:srgbClr val="332A5E"/>
                </a:solidFill>
                <a:latin typeface="Calibri"/>
                <a:cs typeface="Calibri"/>
              </a:rPr>
              <a:t>είστε γι' </a:t>
            </a:r>
            <a:r>
              <a:rPr sz="1500" spc="-12" dirty="0">
                <a:solidFill>
                  <a:srgbClr val="332A5E"/>
                </a:solidFill>
                <a:latin typeface="Calibri"/>
                <a:cs typeface="Calibri"/>
              </a:rPr>
              <a:t>αυτό;</a:t>
            </a:r>
            <a:endParaRPr sz="1500">
              <a:latin typeface="Calibri"/>
              <a:cs typeface="Calibri"/>
            </a:endParaRPr>
          </a:p>
          <a:p>
            <a:pPr>
              <a:spcBef>
                <a:spcPts val="12"/>
              </a:spcBef>
              <a:buClr>
                <a:srgbClr val="4FBDD1"/>
              </a:buClr>
              <a:buFont typeface="Arial"/>
              <a:buChar char="▪"/>
            </a:pPr>
            <a:endParaRPr sz="3250">
              <a:latin typeface="Calibri"/>
              <a:cs typeface="Calibri"/>
            </a:endParaRPr>
          </a:p>
          <a:p>
            <a:pPr marL="249228" indent="-238645">
              <a:spcBef>
                <a:spcPts val="4"/>
              </a:spcBef>
              <a:buClr>
                <a:srgbClr val="4FBDD1"/>
              </a:buClr>
              <a:buSzPct val="133333"/>
              <a:buFont typeface="Arial"/>
              <a:buChar char="▪"/>
              <a:tabLst>
                <a:tab pos="248698" algn="l"/>
                <a:tab pos="249228" algn="l"/>
              </a:tabLst>
            </a:pPr>
            <a:r>
              <a:rPr sz="1500" spc="-4" dirty="0">
                <a:solidFill>
                  <a:srgbClr val="332A5E"/>
                </a:solidFill>
                <a:latin typeface="Calibri"/>
                <a:cs typeface="Calibri"/>
              </a:rPr>
              <a:t>Επίγνωση</a:t>
            </a:r>
            <a:r>
              <a:rPr sz="1500" spc="-12" dirty="0">
                <a:solidFill>
                  <a:srgbClr val="332A5E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332A5E"/>
                </a:solidFill>
                <a:latin typeface="Calibri"/>
                <a:cs typeface="Calibri"/>
              </a:rPr>
              <a:t>της</a:t>
            </a:r>
            <a:r>
              <a:rPr sz="1500" spc="-8" dirty="0">
                <a:solidFill>
                  <a:srgbClr val="332A5E"/>
                </a:solidFill>
                <a:latin typeface="Calibri"/>
                <a:cs typeface="Calibri"/>
              </a:rPr>
              <a:t> </a:t>
            </a:r>
            <a:r>
              <a:rPr sz="1500" spc="-4" dirty="0">
                <a:solidFill>
                  <a:srgbClr val="332A5E"/>
                </a:solidFill>
                <a:latin typeface="Calibri"/>
                <a:cs typeface="Calibri"/>
              </a:rPr>
              <a:t>κατάστασης</a:t>
            </a:r>
            <a:r>
              <a:rPr sz="1500" spc="-12" dirty="0">
                <a:solidFill>
                  <a:srgbClr val="332A5E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332A5E"/>
                </a:solidFill>
                <a:latin typeface="Calibri"/>
                <a:cs typeface="Calibri"/>
              </a:rPr>
              <a:t>ο</a:t>
            </a:r>
            <a:r>
              <a:rPr sz="1500" spc="-4" dirty="0">
                <a:solidFill>
                  <a:srgbClr val="332A5E"/>
                </a:solidFill>
                <a:latin typeface="Calibri"/>
                <a:cs typeface="Calibri"/>
              </a:rPr>
              <a:t> τύπος</a:t>
            </a:r>
            <a:endParaRPr sz="1500">
              <a:latin typeface="Calibri"/>
              <a:cs typeface="Calibri"/>
            </a:endParaRPr>
          </a:p>
          <a:p>
            <a:pPr marL="249228" indent="-238645">
              <a:spcBef>
                <a:spcPts val="1233"/>
              </a:spcBef>
              <a:buClr>
                <a:srgbClr val="4FBDD1"/>
              </a:buClr>
              <a:buSzPct val="133333"/>
              <a:buFont typeface="Arial"/>
              <a:buChar char="▪"/>
              <a:tabLst>
                <a:tab pos="248698" algn="l"/>
                <a:tab pos="249228" algn="l"/>
              </a:tabLst>
            </a:pPr>
            <a:r>
              <a:rPr sz="1500" spc="-4" dirty="0">
                <a:solidFill>
                  <a:srgbClr val="332A5E"/>
                </a:solidFill>
                <a:latin typeface="Calibri"/>
                <a:cs typeface="Calibri"/>
              </a:rPr>
              <a:t>Κοινή νοητική</a:t>
            </a:r>
            <a:r>
              <a:rPr sz="1500" dirty="0">
                <a:solidFill>
                  <a:srgbClr val="332A5E"/>
                </a:solidFill>
                <a:latin typeface="Calibri"/>
                <a:cs typeface="Calibri"/>
              </a:rPr>
              <a:t> </a:t>
            </a:r>
            <a:r>
              <a:rPr sz="1500" spc="-12" dirty="0">
                <a:solidFill>
                  <a:srgbClr val="332A5E"/>
                </a:solidFill>
                <a:latin typeface="Calibri"/>
                <a:cs typeface="Calibri"/>
              </a:rPr>
              <a:t>μοντελοποίηση</a:t>
            </a:r>
            <a:endParaRPr sz="1500">
              <a:latin typeface="Calibri"/>
              <a:cs typeface="Calibri"/>
            </a:endParaRPr>
          </a:p>
          <a:p>
            <a:pPr marL="249228" indent="-238645">
              <a:spcBef>
                <a:spcPts val="1029"/>
              </a:spcBef>
              <a:buClr>
                <a:srgbClr val="4FBDD1"/>
              </a:buClr>
              <a:buSzPct val="133333"/>
              <a:buFont typeface="Arial"/>
              <a:buChar char="▪"/>
              <a:tabLst>
                <a:tab pos="248698" algn="l"/>
                <a:tab pos="249228" algn="l"/>
              </a:tabLst>
            </a:pPr>
            <a:r>
              <a:rPr sz="1500" spc="-4" dirty="0">
                <a:solidFill>
                  <a:srgbClr val="332A5E"/>
                </a:solidFill>
                <a:latin typeface="Calibri"/>
                <a:cs typeface="Calibri"/>
              </a:rPr>
              <a:t>Επικοινωνία και </a:t>
            </a:r>
            <a:r>
              <a:rPr sz="1500" spc="-12" dirty="0">
                <a:solidFill>
                  <a:srgbClr val="332A5E"/>
                </a:solidFill>
                <a:latin typeface="Calibri"/>
                <a:cs typeface="Calibri"/>
              </a:rPr>
              <a:t>κυβερνοασφάλεια</a:t>
            </a:r>
            <a:endParaRPr sz="1500">
              <a:latin typeface="Calibri"/>
              <a:cs typeface="Calibri"/>
            </a:endParaRPr>
          </a:p>
          <a:p>
            <a:pPr marL="630212" lvl="1" indent="-238645">
              <a:spcBef>
                <a:spcPts val="983"/>
              </a:spcBef>
              <a:buClr>
                <a:srgbClr val="4FBDD1"/>
              </a:buClr>
              <a:buSzPct val="133333"/>
              <a:buFont typeface="Arial"/>
              <a:buChar char="▪"/>
              <a:tabLst>
                <a:tab pos="629683" algn="l"/>
                <a:tab pos="630212" algn="l"/>
              </a:tabLst>
            </a:pPr>
            <a:r>
              <a:rPr sz="1500" spc="-4" dirty="0">
                <a:solidFill>
                  <a:srgbClr val="332A5E"/>
                </a:solidFill>
                <a:latin typeface="Calibri"/>
                <a:cs typeface="Calibri"/>
              </a:rPr>
              <a:t>Πρακτικές πτυχές</a:t>
            </a:r>
            <a:r>
              <a:rPr sz="1500" dirty="0">
                <a:solidFill>
                  <a:srgbClr val="332A5E"/>
                </a:solidFill>
                <a:latin typeface="Calibri"/>
                <a:cs typeface="Calibri"/>
              </a:rPr>
              <a:t> </a:t>
            </a:r>
            <a:r>
              <a:rPr sz="1500" spc="-4" dirty="0">
                <a:solidFill>
                  <a:srgbClr val="332A5E"/>
                </a:solidFill>
                <a:latin typeface="Calibri"/>
                <a:cs typeface="Calibri"/>
              </a:rPr>
              <a:t>και</a:t>
            </a:r>
            <a:r>
              <a:rPr sz="1500" spc="4" dirty="0">
                <a:solidFill>
                  <a:srgbClr val="332A5E"/>
                </a:solidFill>
                <a:latin typeface="Calibri"/>
                <a:cs typeface="Calibri"/>
              </a:rPr>
              <a:t> </a:t>
            </a:r>
            <a:r>
              <a:rPr sz="1500" spc="-12" dirty="0">
                <a:solidFill>
                  <a:srgbClr val="332A5E"/>
                </a:solidFill>
                <a:latin typeface="Calibri"/>
                <a:cs typeface="Calibri"/>
              </a:rPr>
              <a:t>προκλήσεις</a:t>
            </a:r>
            <a:endParaRPr sz="1500">
              <a:latin typeface="Calibri"/>
              <a:cs typeface="Calibri"/>
            </a:endParaRPr>
          </a:p>
          <a:p>
            <a:pPr marL="249228" indent="-238645">
              <a:spcBef>
                <a:spcPts val="1317"/>
              </a:spcBef>
              <a:buClr>
                <a:srgbClr val="4FBDD1"/>
              </a:buClr>
              <a:buSzPct val="133333"/>
              <a:buFont typeface="Arial"/>
              <a:buChar char="▪"/>
              <a:tabLst>
                <a:tab pos="248698" algn="l"/>
                <a:tab pos="249228" algn="l"/>
              </a:tabLst>
            </a:pPr>
            <a:r>
              <a:rPr sz="1500" spc="-4" dirty="0">
                <a:solidFill>
                  <a:srgbClr val="332A5E"/>
                </a:solidFill>
                <a:latin typeface="Calibri"/>
                <a:cs typeface="Calibri"/>
              </a:rPr>
              <a:t>Κάποια</a:t>
            </a:r>
            <a:r>
              <a:rPr sz="1500" spc="-21" dirty="0">
                <a:solidFill>
                  <a:srgbClr val="332A5E"/>
                </a:solidFill>
                <a:latin typeface="Calibri"/>
                <a:cs typeface="Calibri"/>
              </a:rPr>
              <a:t> </a:t>
            </a:r>
            <a:r>
              <a:rPr sz="1500" spc="-12" dirty="0">
                <a:solidFill>
                  <a:srgbClr val="332A5E"/>
                </a:solidFill>
                <a:latin typeface="Calibri"/>
                <a:cs typeface="Calibri"/>
              </a:rPr>
              <a:t>έρευνα</a:t>
            </a:r>
            <a:endParaRPr sz="1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47742" y="5313892"/>
            <a:ext cx="706966" cy="401108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78581" y="55298"/>
            <a:ext cx="10002838" cy="5604933"/>
            <a:chOff x="94297" y="66357"/>
            <a:chExt cx="12003405" cy="672592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80585" y="6273799"/>
              <a:ext cx="2592069" cy="48164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4297" y="66357"/>
              <a:ext cx="12003087" cy="672560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84860" y="99694"/>
              <a:ext cx="10621962" cy="665892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93750" y="0"/>
            <a:ext cx="8572500" cy="5715000"/>
            <a:chOff x="952500" y="0"/>
            <a:chExt cx="10287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80584" y="6273482"/>
              <a:ext cx="2592069" cy="48164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52500" y="0"/>
              <a:ext cx="10287000" cy="68580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072341" y="942017"/>
            <a:ext cx="4019021" cy="1456595"/>
          </a:xfrm>
          <a:prstGeom prst="rect">
            <a:avLst/>
          </a:prstGeom>
        </p:spPr>
        <p:txBody>
          <a:bodyPr vert="horz" wrap="square" lIns="0" tIns="70908" rIns="0" bIns="0" rtlCol="0" anchor="ctr">
            <a:spAutoFit/>
          </a:bodyPr>
          <a:lstStyle/>
          <a:p>
            <a:pPr marL="10583" marR="4233" indent="-7408" algn="ctr">
              <a:lnSpc>
                <a:spcPts val="3625"/>
              </a:lnSpc>
              <a:spcBef>
                <a:spcPts val="558"/>
              </a:spcBef>
            </a:pPr>
            <a:r>
              <a:rPr sz="3375" spc="-271" dirty="0"/>
              <a:t>Τ</a:t>
            </a:r>
            <a:r>
              <a:rPr sz="3375" dirty="0"/>
              <a:t>ι</a:t>
            </a:r>
            <a:r>
              <a:rPr sz="3375" spc="-537" dirty="0"/>
              <a:t> </a:t>
            </a:r>
            <a:r>
              <a:rPr sz="3375" spc="-271" dirty="0"/>
              <a:t>ε</a:t>
            </a:r>
            <a:r>
              <a:rPr sz="3375" spc="-267" dirty="0"/>
              <a:t>ίν</a:t>
            </a:r>
            <a:r>
              <a:rPr sz="3375" spc="-271" dirty="0"/>
              <a:t>α</a:t>
            </a:r>
            <a:r>
              <a:rPr sz="3375" dirty="0"/>
              <a:t>ι</a:t>
            </a:r>
            <a:r>
              <a:rPr sz="3375" spc="-537" dirty="0"/>
              <a:t> </a:t>
            </a:r>
            <a:r>
              <a:rPr sz="3375" spc="-4" dirty="0"/>
              <a:t>σ</a:t>
            </a:r>
            <a:r>
              <a:rPr sz="3375" dirty="0"/>
              <a:t>η</a:t>
            </a:r>
            <a:r>
              <a:rPr sz="3375" spc="-8" dirty="0"/>
              <a:t>μαντικ</a:t>
            </a:r>
            <a:r>
              <a:rPr sz="3375" dirty="0"/>
              <a:t>ό</a:t>
            </a:r>
            <a:r>
              <a:rPr sz="3375" spc="-8" dirty="0"/>
              <a:t> </a:t>
            </a:r>
            <a:r>
              <a:rPr sz="3375" spc="-4" dirty="0"/>
              <a:t>ν</a:t>
            </a:r>
            <a:r>
              <a:rPr sz="3375" dirty="0"/>
              <a:t>α  </a:t>
            </a:r>
            <a:r>
              <a:rPr sz="3375" spc="-4" dirty="0"/>
              <a:t>επικοινωνήσετε</a:t>
            </a:r>
            <a:r>
              <a:rPr sz="3375" spc="-25" dirty="0"/>
              <a:t> </a:t>
            </a:r>
            <a:r>
              <a:rPr sz="3375" dirty="0"/>
              <a:t>σε</a:t>
            </a:r>
            <a:r>
              <a:rPr sz="3375" spc="-21" dirty="0"/>
              <a:t> </a:t>
            </a:r>
            <a:r>
              <a:rPr sz="3375" spc="-4" dirty="0"/>
              <a:t>μια </a:t>
            </a:r>
            <a:r>
              <a:rPr sz="3375" spc="-750" dirty="0"/>
              <a:t> </a:t>
            </a:r>
            <a:r>
              <a:rPr sz="3375" spc="-12" dirty="0"/>
              <a:t>κατάσταση</a:t>
            </a:r>
            <a:r>
              <a:rPr sz="3375" spc="-33" dirty="0"/>
              <a:t> </a:t>
            </a:r>
            <a:r>
              <a:rPr sz="3375" spc="-4" dirty="0"/>
              <a:t>κρίσης;</a:t>
            </a:r>
            <a:endParaRPr sz="3375"/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448006" y="5313627"/>
            <a:ext cx="706966" cy="40137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48006" y="5313627"/>
            <a:ext cx="706966" cy="401373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317500" y="357188"/>
            <a:ext cx="9525000" cy="5272088"/>
            <a:chOff x="381000" y="428625"/>
            <a:chExt cx="11430000" cy="632650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80584" y="6273482"/>
              <a:ext cx="2592069" cy="48164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1000" y="428625"/>
              <a:ext cx="11430000" cy="600075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129352" y="650100"/>
            <a:ext cx="1902354" cy="433879"/>
          </a:xfrm>
          <a:prstGeom prst="rect">
            <a:avLst/>
          </a:prstGeom>
        </p:spPr>
        <p:txBody>
          <a:bodyPr vert="horz" wrap="square" lIns="0" tIns="10583" rIns="0" bIns="0" rtlCol="0" anchor="ctr">
            <a:spAutoFit/>
          </a:bodyPr>
          <a:lstStyle/>
          <a:p>
            <a:pPr marL="10583">
              <a:lnSpc>
                <a:spcPct val="100000"/>
              </a:lnSpc>
              <a:spcBef>
                <a:spcPts val="83"/>
              </a:spcBef>
            </a:pPr>
            <a:r>
              <a:rPr sz="2750" i="1" spc="-12" dirty="0">
                <a:latin typeface="Calibri"/>
                <a:cs typeface="Calibri"/>
              </a:rPr>
              <a:t>Απαντήσαμε;</a:t>
            </a:r>
            <a:endParaRPr sz="27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64116" y="1541992"/>
            <a:ext cx="4885267" cy="32487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200546" indent="-189963">
              <a:spcBef>
                <a:spcPts val="83"/>
              </a:spcBef>
              <a:buSzPct val="133333"/>
              <a:buFont typeface="Arial"/>
              <a:buChar char="•"/>
              <a:tabLst>
                <a:tab pos="200546" algn="l"/>
              </a:tabLst>
            </a:pPr>
            <a:r>
              <a:rPr sz="1750" spc="-4" dirty="0">
                <a:latin typeface="Calibri"/>
                <a:cs typeface="Calibri"/>
              </a:rPr>
              <a:t>Τι</a:t>
            </a:r>
            <a:r>
              <a:rPr sz="1750" spc="-17" dirty="0">
                <a:latin typeface="Calibri"/>
                <a:cs typeface="Calibri"/>
              </a:rPr>
              <a:t> </a:t>
            </a:r>
            <a:r>
              <a:rPr sz="1750" spc="-4" dirty="0">
                <a:latin typeface="Calibri"/>
                <a:cs typeface="Calibri"/>
              </a:rPr>
              <a:t>είναι</a:t>
            </a:r>
            <a:r>
              <a:rPr sz="1750" spc="-12" dirty="0">
                <a:latin typeface="Calibri"/>
                <a:cs typeface="Calibri"/>
              </a:rPr>
              <a:t> γνωστό;</a:t>
            </a:r>
            <a:endParaRPr sz="1750">
              <a:latin typeface="Calibri"/>
              <a:cs typeface="Calibri"/>
            </a:endParaRPr>
          </a:p>
          <a:p>
            <a:pPr marL="581531" lvl="1" indent="-189963">
              <a:spcBef>
                <a:spcPts val="575"/>
              </a:spcBef>
              <a:buSzPct val="133333"/>
              <a:buFont typeface="Arial"/>
              <a:buChar char="•"/>
              <a:tabLst>
                <a:tab pos="581531" algn="l"/>
              </a:tabLst>
            </a:pPr>
            <a:r>
              <a:rPr sz="1500" spc="-12" dirty="0">
                <a:latin typeface="Calibri"/>
                <a:cs typeface="Calibri"/>
              </a:rPr>
              <a:t>Κατάσταση</a:t>
            </a:r>
            <a:endParaRPr sz="1500">
              <a:latin typeface="Calibri"/>
              <a:cs typeface="Calibri"/>
            </a:endParaRPr>
          </a:p>
          <a:p>
            <a:pPr marL="581531" lvl="1" indent="-189963">
              <a:spcBef>
                <a:spcPts val="537"/>
              </a:spcBef>
              <a:buSzPct val="133333"/>
              <a:buFont typeface="Arial"/>
              <a:buChar char="•"/>
              <a:tabLst>
                <a:tab pos="581531" algn="l"/>
              </a:tabLst>
            </a:pPr>
            <a:r>
              <a:rPr sz="1500" spc="-4" dirty="0">
                <a:latin typeface="Calibri"/>
                <a:cs typeface="Calibri"/>
              </a:rPr>
              <a:t>Επίπεδα;</a:t>
            </a:r>
            <a:r>
              <a:rPr sz="1500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(Ατομικό,</a:t>
            </a:r>
            <a:r>
              <a:rPr sz="1500" spc="4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κοινωνικό,</a:t>
            </a:r>
            <a:r>
              <a:rPr sz="1500" spc="12" dirty="0">
                <a:latin typeface="Calibri"/>
                <a:cs typeface="Calibri"/>
              </a:rPr>
              <a:t> </a:t>
            </a:r>
            <a:r>
              <a:rPr sz="1500" spc="-12" dirty="0">
                <a:latin typeface="Calibri"/>
                <a:cs typeface="Calibri"/>
              </a:rPr>
              <a:t>οργανωμένο)</a:t>
            </a:r>
            <a:endParaRPr sz="1500">
              <a:latin typeface="Calibri"/>
              <a:cs typeface="Calibri"/>
            </a:endParaRPr>
          </a:p>
          <a:p>
            <a:pPr marL="581531" lvl="1" indent="-189963">
              <a:spcBef>
                <a:spcPts val="579"/>
              </a:spcBef>
              <a:buSzPct val="133333"/>
              <a:buFont typeface="Arial"/>
              <a:buChar char="•"/>
              <a:tabLst>
                <a:tab pos="581531" algn="l"/>
              </a:tabLst>
            </a:pPr>
            <a:r>
              <a:rPr sz="1500" spc="-4" dirty="0">
                <a:latin typeface="Calibri"/>
                <a:cs typeface="Calibri"/>
              </a:rPr>
              <a:t>Επιχειρησιακή</a:t>
            </a:r>
            <a:r>
              <a:rPr sz="1500" spc="-8" dirty="0">
                <a:latin typeface="Calibri"/>
                <a:cs typeface="Calibri"/>
              </a:rPr>
              <a:t> </a:t>
            </a:r>
            <a:r>
              <a:rPr sz="1500" spc="-12" dirty="0">
                <a:latin typeface="Calibri"/>
                <a:cs typeface="Calibri"/>
              </a:rPr>
              <a:t>συνέπεια</a:t>
            </a:r>
            <a:endParaRPr sz="150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buFont typeface="Arial"/>
              <a:buChar char="•"/>
            </a:pPr>
            <a:endParaRPr sz="3250">
              <a:latin typeface="Calibri"/>
              <a:cs typeface="Calibri"/>
            </a:endParaRPr>
          </a:p>
          <a:p>
            <a:pPr marL="200546" indent="-189963">
              <a:spcBef>
                <a:spcPts val="4"/>
              </a:spcBef>
              <a:buSzPct val="133333"/>
              <a:buFont typeface="Arial"/>
              <a:buChar char="•"/>
              <a:tabLst>
                <a:tab pos="200546" algn="l"/>
              </a:tabLst>
            </a:pPr>
            <a:r>
              <a:rPr sz="1750" spc="-4" dirty="0">
                <a:latin typeface="Calibri"/>
                <a:cs typeface="Calibri"/>
              </a:rPr>
              <a:t>Τι</a:t>
            </a:r>
            <a:r>
              <a:rPr sz="1750" spc="-17" dirty="0">
                <a:latin typeface="Calibri"/>
                <a:cs typeface="Calibri"/>
              </a:rPr>
              <a:t> </a:t>
            </a:r>
            <a:r>
              <a:rPr sz="1750" spc="-4" dirty="0">
                <a:latin typeface="Calibri"/>
                <a:cs typeface="Calibri"/>
              </a:rPr>
              <a:t>είναι</a:t>
            </a:r>
            <a:r>
              <a:rPr sz="1750" spc="-12" dirty="0">
                <a:latin typeface="Calibri"/>
                <a:cs typeface="Calibri"/>
              </a:rPr>
              <a:t> άγνωστο;</a:t>
            </a:r>
            <a:endParaRPr sz="1750">
              <a:latin typeface="Calibri"/>
              <a:cs typeface="Calibri"/>
            </a:endParaRPr>
          </a:p>
          <a:p>
            <a:pPr marL="581531" lvl="1" indent="-189963">
              <a:spcBef>
                <a:spcPts val="612"/>
              </a:spcBef>
              <a:buSzPct val="133333"/>
              <a:buFont typeface="Arial"/>
              <a:buChar char="•"/>
              <a:tabLst>
                <a:tab pos="581531" algn="l"/>
              </a:tabLst>
            </a:pPr>
            <a:r>
              <a:rPr sz="1500" spc="-4" dirty="0">
                <a:latin typeface="Calibri"/>
                <a:cs typeface="Calibri"/>
              </a:rPr>
              <a:t>Γνωρίζουμε</a:t>
            </a:r>
            <a:r>
              <a:rPr sz="1500" spc="-8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αυτό </a:t>
            </a:r>
            <a:r>
              <a:rPr sz="1500" dirty="0">
                <a:latin typeface="Calibri"/>
                <a:cs typeface="Calibri"/>
              </a:rPr>
              <a:t>που</a:t>
            </a:r>
            <a:r>
              <a:rPr sz="1500" spc="-4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δεν</a:t>
            </a:r>
            <a:r>
              <a:rPr sz="1500" spc="-8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γνωρίζουμε;</a:t>
            </a:r>
            <a:endParaRPr sz="1500">
              <a:latin typeface="Calibri"/>
              <a:cs typeface="Calibri"/>
            </a:endParaRPr>
          </a:p>
          <a:p>
            <a:pPr lvl="1">
              <a:spcBef>
                <a:spcPts val="21"/>
              </a:spcBef>
              <a:buFont typeface="Arial"/>
              <a:buChar char="•"/>
            </a:pPr>
            <a:endParaRPr sz="2625">
              <a:latin typeface="Calibri"/>
              <a:cs typeface="Calibri"/>
            </a:endParaRPr>
          </a:p>
          <a:p>
            <a:pPr marL="200546" indent="-189963">
              <a:spcBef>
                <a:spcPts val="4"/>
              </a:spcBef>
              <a:buSzPct val="133333"/>
              <a:buFont typeface="Arial"/>
              <a:buChar char="•"/>
              <a:tabLst>
                <a:tab pos="200546" algn="l"/>
              </a:tabLst>
            </a:pPr>
            <a:r>
              <a:rPr sz="1750" spc="-4" dirty="0">
                <a:latin typeface="Calibri"/>
                <a:cs typeface="Calibri"/>
              </a:rPr>
              <a:t>Ποια</a:t>
            </a:r>
            <a:r>
              <a:rPr sz="1750" dirty="0">
                <a:latin typeface="Calibri"/>
                <a:cs typeface="Calibri"/>
              </a:rPr>
              <a:t> </a:t>
            </a:r>
            <a:r>
              <a:rPr sz="1750" spc="-4" dirty="0">
                <a:latin typeface="Calibri"/>
                <a:cs typeface="Calibri"/>
              </a:rPr>
              <a:t>είναι</a:t>
            </a:r>
            <a:r>
              <a:rPr sz="1750" dirty="0">
                <a:latin typeface="Calibri"/>
                <a:cs typeface="Calibri"/>
              </a:rPr>
              <a:t> </a:t>
            </a:r>
            <a:r>
              <a:rPr sz="1750" spc="-4" dirty="0">
                <a:latin typeface="Calibri"/>
                <a:cs typeface="Calibri"/>
              </a:rPr>
              <a:t>τα</a:t>
            </a:r>
            <a:r>
              <a:rPr sz="1750" dirty="0">
                <a:latin typeface="Calibri"/>
                <a:cs typeface="Calibri"/>
              </a:rPr>
              <a:t> </a:t>
            </a:r>
            <a:r>
              <a:rPr sz="1750" spc="-4" dirty="0">
                <a:latin typeface="Calibri"/>
                <a:cs typeface="Calibri"/>
              </a:rPr>
              <a:t>προβλεπόμενα</a:t>
            </a:r>
            <a:r>
              <a:rPr sz="1750" spc="4" dirty="0">
                <a:latin typeface="Calibri"/>
                <a:cs typeface="Calibri"/>
              </a:rPr>
              <a:t> </a:t>
            </a:r>
            <a:r>
              <a:rPr sz="1750" spc="-12" dirty="0">
                <a:latin typeface="Calibri"/>
                <a:cs typeface="Calibri"/>
              </a:rPr>
              <a:t>αποτελέσματα;</a:t>
            </a:r>
            <a:endParaRPr sz="1750">
              <a:latin typeface="Calibri"/>
              <a:cs typeface="Calibri"/>
            </a:endParaRPr>
          </a:p>
          <a:p>
            <a:pPr marL="581531" lvl="1" indent="-189963">
              <a:spcBef>
                <a:spcPts val="617"/>
              </a:spcBef>
              <a:buSzPct val="133333"/>
              <a:buFont typeface="Arial"/>
              <a:buChar char="•"/>
              <a:tabLst>
                <a:tab pos="581531" algn="l"/>
              </a:tabLst>
            </a:pPr>
            <a:r>
              <a:rPr sz="1500" spc="-4" dirty="0">
                <a:latin typeface="Calibri"/>
                <a:cs typeface="Calibri"/>
              </a:rPr>
              <a:t>Και</a:t>
            </a:r>
            <a:r>
              <a:rPr sz="1500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πόσο</a:t>
            </a:r>
            <a:r>
              <a:rPr sz="1500" spc="4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σίγουροι</a:t>
            </a:r>
            <a:r>
              <a:rPr sz="1500" spc="8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είμαστε</a:t>
            </a:r>
            <a:r>
              <a:rPr sz="1500" spc="4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για</a:t>
            </a:r>
            <a:r>
              <a:rPr sz="1500" spc="4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αυτές</a:t>
            </a:r>
            <a:r>
              <a:rPr sz="1500" spc="8" dirty="0">
                <a:latin typeface="Calibri"/>
                <a:cs typeface="Calibri"/>
              </a:rPr>
              <a:t> </a:t>
            </a:r>
            <a:r>
              <a:rPr sz="1500" spc="-8" dirty="0">
                <a:latin typeface="Calibri"/>
                <a:cs typeface="Calibri"/>
              </a:rPr>
              <a:t>τις </a:t>
            </a:r>
            <a:r>
              <a:rPr sz="1500" spc="-12" dirty="0">
                <a:latin typeface="Calibri"/>
                <a:cs typeface="Calibri"/>
              </a:rPr>
              <a:t>"προβλέψεις";</a:t>
            </a:r>
            <a:endParaRPr sz="1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2910" y="-1588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1A172D"/>
          </a:solidFill>
        </p:spPr>
        <p:txBody>
          <a:bodyPr wrap="square" lIns="0" tIns="0" rIns="0" bIns="0" rtlCol="0"/>
          <a:lstStyle/>
          <a:p>
            <a:pPr>
              <a:buNone/>
            </a:pPr>
            <a:r>
              <a:rPr lang="el-GR" sz="1500" b="1" dirty="0">
                <a:solidFill>
                  <a:schemeClr val="bg1"/>
                </a:solidFill>
              </a:rPr>
              <a:t>Πολύπλοκα περιβάλλοντα όπως τα ναυτιλιακά συστήματα αντιμετωπίζουν μοναδικές προκλήσεις </a:t>
            </a:r>
            <a:r>
              <a:rPr lang="el-GR" sz="1500" b="1" dirty="0" err="1">
                <a:solidFill>
                  <a:schemeClr val="bg1"/>
                </a:solidFill>
              </a:rPr>
              <a:t>κυβερνοασφάλειας</a:t>
            </a:r>
            <a:r>
              <a:rPr lang="el-GR" sz="1500" b="1" dirty="0">
                <a:solidFill>
                  <a:schemeClr val="bg1"/>
                </a:solidFill>
              </a:rPr>
              <a:t>.</a:t>
            </a:r>
            <a:br>
              <a:rPr lang="el-GR" sz="1500" dirty="0">
                <a:solidFill>
                  <a:schemeClr val="bg1"/>
                </a:solidFill>
              </a:rPr>
            </a:br>
            <a:r>
              <a:rPr lang="el-GR" sz="1500" dirty="0">
                <a:solidFill>
                  <a:schemeClr val="bg1"/>
                </a:solidFill>
              </a:rPr>
              <a:t>Η ενσωμάτωση ψηφιακών διδύμων και εργαλείων </a:t>
            </a:r>
            <a:r>
              <a:rPr lang="el-GR" sz="1500" dirty="0" err="1">
                <a:solidFill>
                  <a:schemeClr val="bg1"/>
                </a:solidFill>
              </a:rPr>
              <a:t>κυβερνοασφάλειας</a:t>
            </a:r>
            <a:r>
              <a:rPr lang="el-GR" sz="1500" dirty="0">
                <a:solidFill>
                  <a:schemeClr val="bg1"/>
                </a:solidFill>
              </a:rPr>
              <a:t> στον ναυτιλιακό τομέα απαιτεί εξειδικευμένη </a:t>
            </a:r>
            <a:r>
              <a:rPr lang="el-GR" sz="1500" dirty="0" err="1">
                <a:solidFill>
                  <a:schemeClr val="bg1"/>
                </a:solidFill>
              </a:rPr>
              <a:t>μοντελοποίηση</a:t>
            </a:r>
            <a:r>
              <a:rPr lang="el-GR" sz="1500" dirty="0">
                <a:solidFill>
                  <a:schemeClr val="bg1"/>
                </a:solidFill>
              </a:rPr>
              <a:t> απειλών.</a:t>
            </a:r>
          </a:p>
          <a:p>
            <a:pPr>
              <a:buNone/>
            </a:pPr>
            <a:r>
              <a:rPr lang="el-GR" sz="1500" b="1" dirty="0">
                <a:solidFill>
                  <a:schemeClr val="bg1"/>
                </a:solidFill>
              </a:rPr>
              <a:t>Η ενσωμάτωση ψηφιακών διδύμων και εργαλείων </a:t>
            </a:r>
            <a:r>
              <a:rPr lang="el-GR" sz="1500" b="1" dirty="0" err="1">
                <a:solidFill>
                  <a:schemeClr val="bg1"/>
                </a:solidFill>
              </a:rPr>
              <a:t>κυβερνοασφάλειας</a:t>
            </a:r>
            <a:r>
              <a:rPr lang="el-GR" sz="1500" b="1" dirty="0">
                <a:solidFill>
                  <a:schemeClr val="bg1"/>
                </a:solidFill>
              </a:rPr>
              <a:t> απαιτεί ολοκληρωμένη </a:t>
            </a:r>
            <a:r>
              <a:rPr lang="el-GR" sz="1500" b="1" dirty="0" err="1">
                <a:solidFill>
                  <a:schemeClr val="bg1"/>
                </a:solidFill>
              </a:rPr>
              <a:t>μοντελοποίηση</a:t>
            </a:r>
            <a:r>
              <a:rPr lang="el-GR" sz="1500" b="1" dirty="0">
                <a:solidFill>
                  <a:schemeClr val="bg1"/>
                </a:solidFill>
              </a:rPr>
              <a:t> απειλών που να περιλαμβάνει ανθρώπινες παραμέτρους.</a:t>
            </a:r>
            <a:br>
              <a:rPr lang="el-GR" sz="1500" dirty="0">
                <a:solidFill>
                  <a:schemeClr val="bg1"/>
                </a:solidFill>
              </a:rPr>
            </a:br>
            <a:r>
              <a:rPr lang="el-GR" sz="1500" dirty="0">
                <a:solidFill>
                  <a:schemeClr val="bg1"/>
                </a:solidFill>
              </a:rPr>
              <a:t>Οι ανθρώπινοι παράγοντες πρέπει να ληφθούν υπόψη στη </a:t>
            </a:r>
            <a:r>
              <a:rPr lang="el-GR" sz="1500" dirty="0" err="1">
                <a:solidFill>
                  <a:schemeClr val="bg1"/>
                </a:solidFill>
              </a:rPr>
              <a:t>μοντελοποίηση</a:t>
            </a:r>
            <a:r>
              <a:rPr lang="el-GR" sz="1500" dirty="0">
                <a:solidFill>
                  <a:schemeClr val="bg1"/>
                </a:solidFill>
              </a:rPr>
              <a:t> απειλών ώστε να αντιμετωπιστεί η απρόβλεπτη φύση της ανθρώπινης συμπεριφοράς.</a:t>
            </a:r>
          </a:p>
          <a:p>
            <a:r>
              <a:rPr lang="el-GR" sz="1500" b="1" dirty="0">
                <a:solidFill>
                  <a:schemeClr val="bg1"/>
                </a:solidFill>
              </a:rPr>
              <a:t>Η εκπαίδευση και τα πρότυπα συχνά παραβλέπουν κρίσιμους ανθρώπινους παράγοντες, οδηγώντας σε ευπάθειες.</a:t>
            </a:r>
            <a:br>
              <a:rPr lang="el-GR" sz="1500" dirty="0">
                <a:solidFill>
                  <a:schemeClr val="bg1"/>
                </a:solidFill>
              </a:rPr>
            </a:br>
            <a:r>
              <a:rPr lang="el-GR" sz="1500" dirty="0">
                <a:solidFill>
                  <a:schemeClr val="bg1"/>
                </a:solidFill>
              </a:rPr>
              <a:t>Η αποτελεσματική εκπαίδευση στην </a:t>
            </a:r>
            <a:r>
              <a:rPr lang="el-GR" sz="1500" dirty="0" err="1">
                <a:solidFill>
                  <a:schemeClr val="bg1"/>
                </a:solidFill>
              </a:rPr>
              <a:t>κυβερνοασφάλεια</a:t>
            </a:r>
            <a:r>
              <a:rPr lang="el-GR" sz="1500" dirty="0">
                <a:solidFill>
                  <a:schemeClr val="bg1"/>
                </a:solidFill>
              </a:rPr>
              <a:t> πρέπει να ενσωματώνει ανθρώπινες παραμέτρους για τον περιορισμό ευπαθειών που προκύπτουν από ανθρώπινα λάθη.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9704" y="3427412"/>
            <a:ext cx="304271" cy="303477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448204" y="3689350"/>
            <a:ext cx="3963988" cy="1035540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10583" marR="4233">
              <a:lnSpc>
                <a:spcPts val="2625"/>
              </a:lnSpc>
              <a:spcBef>
                <a:spcPts val="275"/>
              </a:spcBef>
            </a:pPr>
            <a:r>
              <a:rPr sz="2292" spc="104" dirty="0">
                <a:solidFill>
                  <a:srgbClr val="FFFFFF"/>
                </a:solidFill>
                <a:latin typeface="Calibri"/>
                <a:cs typeface="Calibri"/>
              </a:rPr>
              <a:t>Προκλήσεις </a:t>
            </a:r>
            <a:r>
              <a:rPr sz="2292" spc="9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2292" spc="108" dirty="0">
                <a:solidFill>
                  <a:srgbClr val="FFFFFF"/>
                </a:solidFill>
                <a:latin typeface="Calibri"/>
                <a:cs typeface="Calibri"/>
              </a:rPr>
              <a:t> κενά</a:t>
            </a:r>
            <a:r>
              <a:rPr sz="2292" spc="104" dirty="0">
                <a:solidFill>
                  <a:srgbClr val="FFFFFF"/>
                </a:solidFill>
                <a:latin typeface="Calibri"/>
                <a:cs typeface="Calibri"/>
              </a:rPr>
              <a:t> στην </a:t>
            </a:r>
            <a:r>
              <a:rPr sz="2292" spc="10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92" spc="112" dirty="0">
                <a:solidFill>
                  <a:srgbClr val="FFFFFF"/>
                </a:solidFill>
                <a:latin typeface="Calibri"/>
                <a:cs typeface="Calibri"/>
              </a:rPr>
              <a:t>ολοκληρωμένη </a:t>
            </a:r>
            <a:r>
              <a:rPr sz="2292" spc="121" dirty="0">
                <a:solidFill>
                  <a:srgbClr val="FFFFFF"/>
                </a:solidFill>
                <a:latin typeface="Calibri"/>
                <a:cs typeface="Calibri"/>
              </a:rPr>
              <a:t>ενσωμάτωση </a:t>
            </a:r>
            <a:r>
              <a:rPr sz="2292" spc="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92" spc="108" dirty="0">
                <a:solidFill>
                  <a:srgbClr val="FFFFFF"/>
                </a:solidFill>
                <a:latin typeface="Calibri"/>
                <a:cs typeface="Calibri"/>
              </a:rPr>
              <a:t>των</a:t>
            </a:r>
            <a:r>
              <a:rPr sz="2292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92" spc="117" dirty="0">
                <a:solidFill>
                  <a:srgbClr val="FFFFFF"/>
                </a:solidFill>
                <a:latin typeface="Calibri"/>
                <a:cs typeface="Calibri"/>
              </a:rPr>
              <a:t>ανθρώπινων</a:t>
            </a:r>
            <a:r>
              <a:rPr sz="2292" spc="8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92" spc="104" dirty="0">
                <a:solidFill>
                  <a:srgbClr val="FFFFFF"/>
                </a:solidFill>
                <a:latin typeface="Calibri"/>
                <a:cs typeface="Calibri"/>
              </a:rPr>
              <a:t>παραγόντων</a:t>
            </a:r>
            <a:endParaRPr sz="2292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762001" y="5166519"/>
            <a:ext cx="9397999" cy="1457854"/>
            <a:chOff x="914400" y="6199822"/>
            <a:chExt cx="11277599" cy="1749425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4400" y="7467600"/>
              <a:ext cx="2592070" cy="48164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134724" y="6199822"/>
              <a:ext cx="1057275" cy="59150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536362" y="6475730"/>
              <a:ext cx="92075" cy="88582"/>
            </a:xfrm>
            <a:prstGeom prst="rect">
              <a:avLst/>
            </a:prstGeom>
          </p:spPr>
        </p:pic>
      </p:grpSp>
      <p:pic>
        <p:nvPicPr>
          <p:cNvPr id="18" name="object 1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376459" y="2493364"/>
            <a:ext cx="7874000" cy="2192867"/>
          </a:xfrm>
          <a:prstGeom prst="rect">
            <a:avLst/>
          </a:prstGeom>
        </p:spPr>
      </p:pic>
      <p:sp>
        <p:nvSpPr>
          <p:cNvPr id="25" name="object 25"/>
          <p:cNvSpPr/>
          <p:nvPr/>
        </p:nvSpPr>
        <p:spPr>
          <a:xfrm>
            <a:off x="460110" y="5126566"/>
            <a:ext cx="370417" cy="74083"/>
          </a:xfrm>
          <a:custGeom>
            <a:avLst/>
            <a:gdLst/>
            <a:ahLst/>
            <a:cxnLst/>
            <a:rect l="l" t="t" r="r" b="b"/>
            <a:pathLst>
              <a:path w="444500" h="88900">
                <a:moveTo>
                  <a:pt x="48577" y="59055"/>
                </a:moveTo>
                <a:lnTo>
                  <a:pt x="36512" y="59055"/>
                </a:lnTo>
                <a:lnTo>
                  <a:pt x="36512" y="87630"/>
                </a:lnTo>
                <a:lnTo>
                  <a:pt x="48577" y="87630"/>
                </a:lnTo>
                <a:lnTo>
                  <a:pt x="48577" y="59055"/>
                </a:lnTo>
                <a:close/>
              </a:path>
              <a:path w="444500" h="88900">
                <a:moveTo>
                  <a:pt x="48577" y="0"/>
                </a:moveTo>
                <a:lnTo>
                  <a:pt x="43497" y="0"/>
                </a:lnTo>
                <a:lnTo>
                  <a:pt x="0" y="53657"/>
                </a:lnTo>
                <a:lnTo>
                  <a:pt x="0" y="59055"/>
                </a:lnTo>
                <a:lnTo>
                  <a:pt x="58102" y="59055"/>
                </a:lnTo>
                <a:lnTo>
                  <a:pt x="58102" y="48577"/>
                </a:lnTo>
                <a:lnTo>
                  <a:pt x="16509" y="48577"/>
                </a:lnTo>
                <a:lnTo>
                  <a:pt x="36512" y="23495"/>
                </a:lnTo>
                <a:lnTo>
                  <a:pt x="48577" y="23495"/>
                </a:lnTo>
                <a:lnTo>
                  <a:pt x="48577" y="0"/>
                </a:lnTo>
                <a:close/>
              </a:path>
              <a:path w="444500" h="88900">
                <a:moveTo>
                  <a:pt x="48577" y="23495"/>
                </a:moveTo>
                <a:lnTo>
                  <a:pt x="36512" y="23495"/>
                </a:lnTo>
                <a:lnTo>
                  <a:pt x="36512" y="48577"/>
                </a:lnTo>
                <a:lnTo>
                  <a:pt x="48577" y="48577"/>
                </a:lnTo>
                <a:lnTo>
                  <a:pt x="48577" y="23495"/>
                </a:lnTo>
                <a:close/>
              </a:path>
              <a:path w="444500" h="88900">
                <a:moveTo>
                  <a:pt x="96520" y="0"/>
                </a:moveTo>
                <a:lnTo>
                  <a:pt x="87629" y="0"/>
                </a:lnTo>
                <a:lnTo>
                  <a:pt x="62864" y="88582"/>
                </a:lnTo>
                <a:lnTo>
                  <a:pt x="71754" y="88582"/>
                </a:lnTo>
                <a:lnTo>
                  <a:pt x="96520" y="0"/>
                </a:lnTo>
                <a:close/>
              </a:path>
              <a:path w="444500" h="88900">
                <a:moveTo>
                  <a:pt x="153352" y="47307"/>
                </a:moveTo>
                <a:lnTo>
                  <a:pt x="140017" y="47307"/>
                </a:lnTo>
                <a:lnTo>
                  <a:pt x="138429" y="53340"/>
                </a:lnTo>
                <a:lnTo>
                  <a:pt x="135254" y="59055"/>
                </a:lnTo>
                <a:lnTo>
                  <a:pt x="125729" y="70485"/>
                </a:lnTo>
                <a:lnTo>
                  <a:pt x="120014" y="75565"/>
                </a:lnTo>
                <a:lnTo>
                  <a:pt x="113664" y="79692"/>
                </a:lnTo>
                <a:lnTo>
                  <a:pt x="121284" y="88582"/>
                </a:lnTo>
                <a:lnTo>
                  <a:pt x="150495" y="55245"/>
                </a:lnTo>
                <a:lnTo>
                  <a:pt x="153352" y="47307"/>
                </a:lnTo>
                <a:close/>
              </a:path>
              <a:path w="444500" h="88900">
                <a:moveTo>
                  <a:pt x="136207" y="0"/>
                </a:moveTo>
                <a:lnTo>
                  <a:pt x="120967" y="0"/>
                </a:lnTo>
                <a:lnTo>
                  <a:pt x="114617" y="2540"/>
                </a:lnTo>
                <a:lnTo>
                  <a:pt x="104775" y="12700"/>
                </a:lnTo>
                <a:lnTo>
                  <a:pt x="102234" y="18732"/>
                </a:lnTo>
                <a:lnTo>
                  <a:pt x="102234" y="32702"/>
                </a:lnTo>
                <a:lnTo>
                  <a:pt x="104457" y="38735"/>
                </a:lnTo>
                <a:lnTo>
                  <a:pt x="113982" y="48260"/>
                </a:lnTo>
                <a:lnTo>
                  <a:pt x="119697" y="50800"/>
                </a:lnTo>
                <a:lnTo>
                  <a:pt x="131445" y="50800"/>
                </a:lnTo>
                <a:lnTo>
                  <a:pt x="136207" y="49530"/>
                </a:lnTo>
                <a:lnTo>
                  <a:pt x="140017" y="47307"/>
                </a:lnTo>
                <a:lnTo>
                  <a:pt x="153670" y="47307"/>
                </a:lnTo>
                <a:lnTo>
                  <a:pt x="155257" y="39370"/>
                </a:lnTo>
                <a:lnTo>
                  <a:pt x="125095" y="39370"/>
                </a:lnTo>
                <a:lnTo>
                  <a:pt x="121602" y="38100"/>
                </a:lnTo>
                <a:lnTo>
                  <a:pt x="115887" y="32702"/>
                </a:lnTo>
                <a:lnTo>
                  <a:pt x="114300" y="29527"/>
                </a:lnTo>
                <a:lnTo>
                  <a:pt x="114300" y="21590"/>
                </a:lnTo>
                <a:lnTo>
                  <a:pt x="115887" y="18097"/>
                </a:lnTo>
                <a:lnTo>
                  <a:pt x="120967" y="12700"/>
                </a:lnTo>
                <a:lnTo>
                  <a:pt x="124142" y="11430"/>
                </a:lnTo>
                <a:lnTo>
                  <a:pt x="150495" y="11430"/>
                </a:lnTo>
                <a:lnTo>
                  <a:pt x="142875" y="3175"/>
                </a:lnTo>
                <a:lnTo>
                  <a:pt x="136207" y="0"/>
                </a:lnTo>
                <a:close/>
              </a:path>
              <a:path w="444500" h="88900">
                <a:moveTo>
                  <a:pt x="150495" y="11430"/>
                </a:moveTo>
                <a:lnTo>
                  <a:pt x="132714" y="11430"/>
                </a:lnTo>
                <a:lnTo>
                  <a:pt x="136207" y="13017"/>
                </a:lnTo>
                <a:lnTo>
                  <a:pt x="141922" y="19367"/>
                </a:lnTo>
                <a:lnTo>
                  <a:pt x="143192" y="23495"/>
                </a:lnTo>
                <a:lnTo>
                  <a:pt x="143192" y="29527"/>
                </a:lnTo>
                <a:lnTo>
                  <a:pt x="142875" y="31750"/>
                </a:lnTo>
                <a:lnTo>
                  <a:pt x="142557" y="34925"/>
                </a:lnTo>
                <a:lnTo>
                  <a:pt x="138112" y="38100"/>
                </a:lnTo>
                <a:lnTo>
                  <a:pt x="133350" y="39370"/>
                </a:lnTo>
                <a:lnTo>
                  <a:pt x="155257" y="39370"/>
                </a:lnTo>
                <a:lnTo>
                  <a:pt x="155892" y="32702"/>
                </a:lnTo>
                <a:lnTo>
                  <a:pt x="155892" y="22542"/>
                </a:lnTo>
                <a:lnTo>
                  <a:pt x="153352" y="14922"/>
                </a:lnTo>
                <a:lnTo>
                  <a:pt x="150495" y="11430"/>
                </a:lnTo>
                <a:close/>
              </a:path>
              <a:path w="444500" h="88900">
                <a:moveTo>
                  <a:pt x="195579" y="0"/>
                </a:moveTo>
                <a:lnTo>
                  <a:pt x="186689" y="0"/>
                </a:lnTo>
                <a:lnTo>
                  <a:pt x="161925" y="88582"/>
                </a:lnTo>
                <a:lnTo>
                  <a:pt x="170814" y="88582"/>
                </a:lnTo>
                <a:lnTo>
                  <a:pt x="195579" y="0"/>
                </a:lnTo>
                <a:close/>
              </a:path>
              <a:path w="444500" h="88900">
                <a:moveTo>
                  <a:pt x="246697" y="12382"/>
                </a:moveTo>
                <a:lnTo>
                  <a:pt x="226695" y="12382"/>
                </a:lnTo>
                <a:lnTo>
                  <a:pt x="230187" y="13970"/>
                </a:lnTo>
                <a:lnTo>
                  <a:pt x="235902" y="19685"/>
                </a:lnTo>
                <a:lnTo>
                  <a:pt x="237172" y="23495"/>
                </a:lnTo>
                <a:lnTo>
                  <a:pt x="237172" y="32067"/>
                </a:lnTo>
                <a:lnTo>
                  <a:pt x="217170" y="66675"/>
                </a:lnTo>
                <a:lnTo>
                  <a:pt x="200977" y="86677"/>
                </a:lnTo>
                <a:lnTo>
                  <a:pt x="200977" y="87630"/>
                </a:lnTo>
                <a:lnTo>
                  <a:pt x="255587" y="87630"/>
                </a:lnTo>
                <a:lnTo>
                  <a:pt x="255587" y="75565"/>
                </a:lnTo>
                <a:lnTo>
                  <a:pt x="222884" y="75565"/>
                </a:lnTo>
                <a:lnTo>
                  <a:pt x="225425" y="72390"/>
                </a:lnTo>
                <a:lnTo>
                  <a:pt x="248920" y="33972"/>
                </a:lnTo>
                <a:lnTo>
                  <a:pt x="249554" y="30162"/>
                </a:lnTo>
                <a:lnTo>
                  <a:pt x="249554" y="19050"/>
                </a:lnTo>
                <a:lnTo>
                  <a:pt x="247014" y="12700"/>
                </a:lnTo>
                <a:lnTo>
                  <a:pt x="246697" y="12382"/>
                </a:lnTo>
                <a:close/>
              </a:path>
              <a:path w="444500" h="88900">
                <a:moveTo>
                  <a:pt x="231139" y="0"/>
                </a:moveTo>
                <a:lnTo>
                  <a:pt x="216534" y="0"/>
                </a:lnTo>
                <a:lnTo>
                  <a:pt x="209550" y="2857"/>
                </a:lnTo>
                <a:lnTo>
                  <a:pt x="202882" y="8255"/>
                </a:lnTo>
                <a:lnTo>
                  <a:pt x="202882" y="24130"/>
                </a:lnTo>
                <a:lnTo>
                  <a:pt x="205422" y="20320"/>
                </a:lnTo>
                <a:lnTo>
                  <a:pt x="208597" y="17462"/>
                </a:lnTo>
                <a:lnTo>
                  <a:pt x="215264" y="13335"/>
                </a:lnTo>
                <a:lnTo>
                  <a:pt x="218439" y="12382"/>
                </a:lnTo>
                <a:lnTo>
                  <a:pt x="246697" y="12382"/>
                </a:lnTo>
                <a:lnTo>
                  <a:pt x="237172" y="2540"/>
                </a:lnTo>
                <a:lnTo>
                  <a:pt x="231139" y="0"/>
                </a:lnTo>
                <a:close/>
              </a:path>
              <a:path w="444500" h="88900">
                <a:moveTo>
                  <a:pt x="300672" y="0"/>
                </a:moveTo>
                <a:lnTo>
                  <a:pt x="284480" y="0"/>
                </a:lnTo>
                <a:lnTo>
                  <a:pt x="277495" y="4127"/>
                </a:lnTo>
                <a:lnTo>
                  <a:pt x="265112" y="34290"/>
                </a:lnTo>
                <a:lnTo>
                  <a:pt x="265112" y="34925"/>
                </a:lnTo>
                <a:lnTo>
                  <a:pt x="264477" y="44132"/>
                </a:lnTo>
                <a:lnTo>
                  <a:pt x="264477" y="44450"/>
                </a:lnTo>
                <a:lnTo>
                  <a:pt x="265112" y="53657"/>
                </a:lnTo>
                <a:lnTo>
                  <a:pt x="265214" y="54610"/>
                </a:lnTo>
                <a:lnTo>
                  <a:pt x="266382" y="61912"/>
                </a:lnTo>
                <a:lnTo>
                  <a:pt x="266699" y="62547"/>
                </a:lnTo>
                <a:lnTo>
                  <a:pt x="268922" y="69532"/>
                </a:lnTo>
                <a:lnTo>
                  <a:pt x="268922" y="69850"/>
                </a:lnTo>
                <a:lnTo>
                  <a:pt x="272097" y="76200"/>
                </a:lnTo>
                <a:lnTo>
                  <a:pt x="277177" y="84455"/>
                </a:lnTo>
                <a:lnTo>
                  <a:pt x="283845" y="88265"/>
                </a:lnTo>
                <a:lnTo>
                  <a:pt x="300672" y="88265"/>
                </a:lnTo>
                <a:lnTo>
                  <a:pt x="307022" y="84455"/>
                </a:lnTo>
                <a:lnTo>
                  <a:pt x="311785" y="77152"/>
                </a:lnTo>
                <a:lnTo>
                  <a:pt x="287337" y="77152"/>
                </a:lnTo>
                <a:lnTo>
                  <a:pt x="283527" y="73977"/>
                </a:lnTo>
                <a:lnTo>
                  <a:pt x="278130" y="62547"/>
                </a:lnTo>
                <a:lnTo>
                  <a:pt x="276860" y="54610"/>
                </a:lnTo>
                <a:lnTo>
                  <a:pt x="276860" y="34290"/>
                </a:lnTo>
                <a:lnTo>
                  <a:pt x="278130" y="26670"/>
                </a:lnTo>
                <a:lnTo>
                  <a:pt x="278130" y="26352"/>
                </a:lnTo>
                <a:lnTo>
                  <a:pt x="283845" y="14922"/>
                </a:lnTo>
                <a:lnTo>
                  <a:pt x="287655" y="11747"/>
                </a:lnTo>
                <a:lnTo>
                  <a:pt x="312102" y="11747"/>
                </a:lnTo>
                <a:lnTo>
                  <a:pt x="307339" y="4127"/>
                </a:lnTo>
                <a:lnTo>
                  <a:pt x="300672" y="0"/>
                </a:lnTo>
                <a:close/>
              </a:path>
              <a:path w="444500" h="88900">
                <a:moveTo>
                  <a:pt x="312102" y="11747"/>
                </a:moveTo>
                <a:lnTo>
                  <a:pt x="297497" y="11747"/>
                </a:lnTo>
                <a:lnTo>
                  <a:pt x="300989" y="14922"/>
                </a:lnTo>
                <a:lnTo>
                  <a:pt x="306070" y="26352"/>
                </a:lnTo>
                <a:lnTo>
                  <a:pt x="306387" y="26670"/>
                </a:lnTo>
                <a:lnTo>
                  <a:pt x="307657" y="34290"/>
                </a:lnTo>
                <a:lnTo>
                  <a:pt x="307657" y="54610"/>
                </a:lnTo>
                <a:lnTo>
                  <a:pt x="306387" y="61912"/>
                </a:lnTo>
                <a:lnTo>
                  <a:pt x="306387" y="62547"/>
                </a:lnTo>
                <a:lnTo>
                  <a:pt x="300672" y="73977"/>
                </a:lnTo>
                <a:lnTo>
                  <a:pt x="296862" y="77152"/>
                </a:lnTo>
                <a:lnTo>
                  <a:pt x="311785" y="77152"/>
                </a:lnTo>
                <a:lnTo>
                  <a:pt x="312420" y="76200"/>
                </a:lnTo>
                <a:lnTo>
                  <a:pt x="315912" y="69532"/>
                </a:lnTo>
                <a:lnTo>
                  <a:pt x="318135" y="62547"/>
                </a:lnTo>
                <a:lnTo>
                  <a:pt x="318135" y="61912"/>
                </a:lnTo>
                <a:lnTo>
                  <a:pt x="319722" y="53975"/>
                </a:lnTo>
                <a:lnTo>
                  <a:pt x="320039" y="44450"/>
                </a:lnTo>
                <a:lnTo>
                  <a:pt x="319722" y="34925"/>
                </a:lnTo>
                <a:lnTo>
                  <a:pt x="318135" y="26670"/>
                </a:lnTo>
                <a:lnTo>
                  <a:pt x="315912" y="19367"/>
                </a:lnTo>
                <a:lnTo>
                  <a:pt x="312420" y="12700"/>
                </a:lnTo>
                <a:lnTo>
                  <a:pt x="312102" y="11747"/>
                </a:lnTo>
                <a:close/>
              </a:path>
              <a:path w="444500" h="88900">
                <a:moveTo>
                  <a:pt x="374649" y="12382"/>
                </a:moveTo>
                <a:lnTo>
                  <a:pt x="354647" y="12382"/>
                </a:lnTo>
                <a:lnTo>
                  <a:pt x="358139" y="13970"/>
                </a:lnTo>
                <a:lnTo>
                  <a:pt x="363855" y="19685"/>
                </a:lnTo>
                <a:lnTo>
                  <a:pt x="365124" y="23495"/>
                </a:lnTo>
                <a:lnTo>
                  <a:pt x="365124" y="32067"/>
                </a:lnTo>
                <a:lnTo>
                  <a:pt x="345122" y="66675"/>
                </a:lnTo>
                <a:lnTo>
                  <a:pt x="328930" y="86677"/>
                </a:lnTo>
                <a:lnTo>
                  <a:pt x="328930" y="87630"/>
                </a:lnTo>
                <a:lnTo>
                  <a:pt x="383539" y="87630"/>
                </a:lnTo>
                <a:lnTo>
                  <a:pt x="383539" y="75565"/>
                </a:lnTo>
                <a:lnTo>
                  <a:pt x="350837" y="75565"/>
                </a:lnTo>
                <a:lnTo>
                  <a:pt x="353377" y="72390"/>
                </a:lnTo>
                <a:lnTo>
                  <a:pt x="376872" y="33972"/>
                </a:lnTo>
                <a:lnTo>
                  <a:pt x="377507" y="30162"/>
                </a:lnTo>
                <a:lnTo>
                  <a:pt x="377507" y="19050"/>
                </a:lnTo>
                <a:lnTo>
                  <a:pt x="374967" y="12700"/>
                </a:lnTo>
                <a:lnTo>
                  <a:pt x="374649" y="12382"/>
                </a:lnTo>
                <a:close/>
              </a:path>
              <a:path w="444500" h="88900">
                <a:moveTo>
                  <a:pt x="359092" y="0"/>
                </a:moveTo>
                <a:lnTo>
                  <a:pt x="344487" y="0"/>
                </a:lnTo>
                <a:lnTo>
                  <a:pt x="337502" y="2857"/>
                </a:lnTo>
                <a:lnTo>
                  <a:pt x="330835" y="8255"/>
                </a:lnTo>
                <a:lnTo>
                  <a:pt x="330835" y="24130"/>
                </a:lnTo>
                <a:lnTo>
                  <a:pt x="333374" y="20320"/>
                </a:lnTo>
                <a:lnTo>
                  <a:pt x="336549" y="17462"/>
                </a:lnTo>
                <a:lnTo>
                  <a:pt x="343217" y="13335"/>
                </a:lnTo>
                <a:lnTo>
                  <a:pt x="346710" y="12382"/>
                </a:lnTo>
                <a:lnTo>
                  <a:pt x="374649" y="12382"/>
                </a:lnTo>
                <a:lnTo>
                  <a:pt x="365124" y="2540"/>
                </a:lnTo>
                <a:lnTo>
                  <a:pt x="359092" y="0"/>
                </a:lnTo>
                <a:close/>
              </a:path>
              <a:path w="444500" h="88900">
                <a:moveTo>
                  <a:pt x="394970" y="70485"/>
                </a:moveTo>
                <a:lnTo>
                  <a:pt x="394970" y="83185"/>
                </a:lnTo>
                <a:lnTo>
                  <a:pt x="401637" y="86677"/>
                </a:lnTo>
                <a:lnTo>
                  <a:pt x="408305" y="88265"/>
                </a:lnTo>
                <a:lnTo>
                  <a:pt x="423862" y="88265"/>
                </a:lnTo>
                <a:lnTo>
                  <a:pt x="430847" y="85725"/>
                </a:lnTo>
                <a:lnTo>
                  <a:pt x="440372" y="76517"/>
                </a:lnTo>
                <a:lnTo>
                  <a:pt x="407352" y="76517"/>
                </a:lnTo>
                <a:lnTo>
                  <a:pt x="401320" y="74612"/>
                </a:lnTo>
                <a:lnTo>
                  <a:pt x="394970" y="70485"/>
                </a:lnTo>
                <a:close/>
              </a:path>
              <a:path w="444500" h="88900">
                <a:moveTo>
                  <a:pt x="439737" y="44767"/>
                </a:moveTo>
                <a:lnTo>
                  <a:pt x="417195" y="44767"/>
                </a:lnTo>
                <a:lnTo>
                  <a:pt x="421957" y="46355"/>
                </a:lnTo>
                <a:lnTo>
                  <a:pt x="429577" y="52705"/>
                </a:lnTo>
                <a:lnTo>
                  <a:pt x="431482" y="56515"/>
                </a:lnTo>
                <a:lnTo>
                  <a:pt x="431482" y="65405"/>
                </a:lnTo>
                <a:lnTo>
                  <a:pt x="429895" y="69215"/>
                </a:lnTo>
                <a:lnTo>
                  <a:pt x="422910" y="75247"/>
                </a:lnTo>
                <a:lnTo>
                  <a:pt x="418464" y="76517"/>
                </a:lnTo>
                <a:lnTo>
                  <a:pt x="440372" y="76517"/>
                </a:lnTo>
                <a:lnTo>
                  <a:pt x="441324" y="75565"/>
                </a:lnTo>
                <a:lnTo>
                  <a:pt x="444182" y="69215"/>
                </a:lnTo>
                <a:lnTo>
                  <a:pt x="444182" y="53022"/>
                </a:lnTo>
                <a:lnTo>
                  <a:pt x="441324" y="46672"/>
                </a:lnTo>
                <a:lnTo>
                  <a:pt x="439737" y="44767"/>
                </a:lnTo>
                <a:close/>
              </a:path>
              <a:path w="444500" h="88900">
                <a:moveTo>
                  <a:pt x="439737" y="1270"/>
                </a:moveTo>
                <a:lnTo>
                  <a:pt x="401637" y="1270"/>
                </a:lnTo>
                <a:lnTo>
                  <a:pt x="401637" y="46037"/>
                </a:lnTo>
                <a:lnTo>
                  <a:pt x="403224" y="45402"/>
                </a:lnTo>
                <a:lnTo>
                  <a:pt x="406717" y="44767"/>
                </a:lnTo>
                <a:lnTo>
                  <a:pt x="439737" y="44767"/>
                </a:lnTo>
                <a:lnTo>
                  <a:pt x="430530" y="36512"/>
                </a:lnTo>
                <a:lnTo>
                  <a:pt x="424180" y="33972"/>
                </a:lnTo>
                <a:lnTo>
                  <a:pt x="412749" y="33972"/>
                </a:lnTo>
                <a:lnTo>
                  <a:pt x="412749" y="12382"/>
                </a:lnTo>
                <a:lnTo>
                  <a:pt x="439737" y="12382"/>
                </a:lnTo>
                <a:lnTo>
                  <a:pt x="439737" y="1270"/>
                </a:lnTo>
                <a:close/>
              </a:path>
            </a:pathLst>
          </a:custGeom>
          <a:solidFill>
            <a:srgbClr val="A5A5A5">
              <a:alpha val="79606"/>
            </a:srgbClr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1A172D"/>
          </a:solidFill>
        </p:spPr>
        <p:txBody>
          <a:bodyPr wrap="square" lIns="0" tIns="0" rIns="0" bIns="0" rtlCol="0"/>
          <a:lstStyle/>
          <a:p>
            <a:pPr>
              <a:buNone/>
            </a:pPr>
            <a:r>
              <a:rPr lang="el-GR" sz="1500" b="1" dirty="0">
                <a:solidFill>
                  <a:schemeClr val="bg1"/>
                </a:solidFill>
              </a:rPr>
              <a:t>Συγκρότηση διεπιστημονικής ομάδας για την αντιμετώπιση των ανθρώπινων παραγόντων στην </a:t>
            </a:r>
            <a:r>
              <a:rPr lang="el-GR" sz="1500" b="1" dirty="0" err="1">
                <a:solidFill>
                  <a:schemeClr val="bg1"/>
                </a:solidFill>
              </a:rPr>
              <a:t>κυβερνοασφάλεια</a:t>
            </a:r>
            <a:r>
              <a:rPr lang="el-GR" sz="1500" b="1" dirty="0">
                <a:solidFill>
                  <a:schemeClr val="bg1"/>
                </a:solidFill>
              </a:rPr>
              <a:t>.</a:t>
            </a:r>
            <a:br>
              <a:rPr lang="el-GR" sz="1500" dirty="0">
                <a:solidFill>
                  <a:schemeClr val="bg1"/>
                </a:solidFill>
              </a:rPr>
            </a:br>
            <a:r>
              <a:rPr lang="el-GR" sz="1500" dirty="0">
                <a:solidFill>
                  <a:schemeClr val="bg1"/>
                </a:solidFill>
              </a:rPr>
              <a:t>Απαιτεί τη συμμετοχή ειδικών από ναυτιλιακές λειτουργίες, </a:t>
            </a:r>
            <a:r>
              <a:rPr lang="el-GR" sz="1500" dirty="0" err="1">
                <a:solidFill>
                  <a:schemeClr val="bg1"/>
                </a:solidFill>
              </a:rPr>
              <a:t>κυβερνοασφάλεια</a:t>
            </a:r>
            <a:r>
              <a:rPr lang="el-GR" sz="1500" dirty="0">
                <a:solidFill>
                  <a:schemeClr val="bg1"/>
                </a:solidFill>
              </a:rPr>
              <a:t> και συστημική μηχανική.</a:t>
            </a:r>
          </a:p>
          <a:p>
            <a:pPr>
              <a:buNone/>
            </a:pPr>
            <a:r>
              <a:rPr lang="el-GR" sz="1500" b="1" dirty="0">
                <a:solidFill>
                  <a:schemeClr val="bg1"/>
                </a:solidFill>
              </a:rPr>
              <a:t>Ανάπτυξη και εφαρμογή τεχνογνωσίας σε ανθρώπινους παράγοντες στα πλαίσια IT/OT και OSINT.</a:t>
            </a:r>
            <a:br>
              <a:rPr lang="el-GR" sz="1500" dirty="0">
                <a:solidFill>
                  <a:schemeClr val="bg1"/>
                </a:solidFill>
              </a:rPr>
            </a:br>
            <a:r>
              <a:rPr lang="el-GR" sz="1500" dirty="0">
                <a:solidFill>
                  <a:schemeClr val="bg1"/>
                </a:solidFill>
              </a:rPr>
              <a:t>Στόχος είναι η βελτίωση των πρακτικών </a:t>
            </a:r>
            <a:r>
              <a:rPr lang="el-GR" sz="1500" dirty="0" err="1">
                <a:solidFill>
                  <a:schemeClr val="bg1"/>
                </a:solidFill>
              </a:rPr>
              <a:t>κυβερνοασφάλειας</a:t>
            </a:r>
            <a:r>
              <a:rPr lang="el-GR" sz="1500" dirty="0">
                <a:solidFill>
                  <a:schemeClr val="bg1"/>
                </a:solidFill>
              </a:rPr>
              <a:t> μέσω της αξιοποίησης ανθρώπινης γνώσης.</a:t>
            </a:r>
          </a:p>
          <a:p>
            <a:r>
              <a:rPr lang="el-GR" sz="1500" b="1" dirty="0">
                <a:solidFill>
                  <a:schemeClr val="bg1"/>
                </a:solidFill>
              </a:rPr>
              <a:t>Σχεδίαση και αξιολόγηση εκπαιδευτικών περιβαλλόντων βασισμένων σε ανθρώπινους παράγοντες για καλύτερες λειτουργικές δεξιότητες και συνεργασία ομάδων σε ναυτιλιακά συστήματα.</a:t>
            </a:r>
            <a:br>
              <a:rPr lang="el-GR" sz="1500" dirty="0">
                <a:solidFill>
                  <a:schemeClr val="bg1"/>
                </a:solidFill>
              </a:rPr>
            </a:br>
            <a:r>
              <a:rPr lang="el-GR" sz="1500" dirty="0">
                <a:solidFill>
                  <a:schemeClr val="bg1"/>
                </a:solidFill>
              </a:rPr>
              <a:t>Η εκπαίδευση πρέπει να επικεντρώνεται σε πρακτικές δεξιότητες και αποτελεσματικό συντονισμό ομάδας.</a:t>
            </a:r>
          </a:p>
          <a:p>
            <a:endParaRPr sz="1500" dirty="0">
              <a:solidFill>
                <a:schemeClr val="bg1"/>
              </a:solidFill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99941" y="6351059"/>
            <a:ext cx="2160058" cy="401373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2807494" y="5222081"/>
            <a:ext cx="7352506" cy="492918"/>
            <a:chOff x="3368992" y="6266497"/>
            <a:chExt cx="8823007" cy="591502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34724" y="6266497"/>
              <a:ext cx="1057275" cy="59150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68992" y="6542405"/>
              <a:ext cx="2677477" cy="11620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536362" y="6542405"/>
              <a:ext cx="98107" cy="87312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3608919" y="1894945"/>
            <a:ext cx="8509000" cy="2095500"/>
            <a:chOff x="0" y="0"/>
            <a:chExt cx="12192000" cy="4215447"/>
          </a:xfrm>
        </p:grpSpPr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0"/>
              <a:ext cx="12192000" cy="377634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23644" y="3851275"/>
              <a:ext cx="365125" cy="364172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448204" y="3700727"/>
            <a:ext cx="3880379" cy="594715"/>
          </a:xfrm>
          <a:prstGeom prst="rect">
            <a:avLst/>
          </a:prstGeom>
        </p:spPr>
        <p:txBody>
          <a:bodyPr vert="horz" wrap="square" lIns="0" tIns="30163" rIns="0" bIns="0" rtlCol="0">
            <a:spAutoFit/>
          </a:bodyPr>
          <a:lstStyle/>
          <a:p>
            <a:pPr marL="10583" marR="4233">
              <a:lnSpc>
                <a:spcPts val="2150"/>
              </a:lnSpc>
              <a:spcBef>
                <a:spcPts val="237"/>
              </a:spcBef>
            </a:pPr>
            <a:r>
              <a:rPr sz="1875" spc="-4" dirty="0">
                <a:solidFill>
                  <a:srgbClr val="FFFFFF"/>
                </a:solidFill>
                <a:latin typeface="Calibri"/>
                <a:cs typeface="Calibri"/>
              </a:rPr>
              <a:t>Στόχοι</a:t>
            </a:r>
            <a:r>
              <a:rPr sz="1875" spc="4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75" spc="-4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875" spc="4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75" spc="-4" dirty="0">
                <a:solidFill>
                  <a:srgbClr val="FFFFFF"/>
                </a:solidFill>
                <a:latin typeface="Calibri"/>
                <a:cs typeface="Calibri"/>
              </a:rPr>
              <a:t>ολοκληρωμένης</a:t>
            </a:r>
            <a:r>
              <a:rPr sz="1875" spc="4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75" spc="92" dirty="0">
                <a:solidFill>
                  <a:srgbClr val="FFFFFF"/>
                </a:solidFill>
                <a:latin typeface="Calibri"/>
                <a:cs typeface="Calibri"/>
              </a:rPr>
              <a:t>ασφάλειας </a:t>
            </a:r>
            <a:r>
              <a:rPr sz="1875" spc="-4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75" spc="87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1875" spc="83" dirty="0">
                <a:solidFill>
                  <a:srgbClr val="FFFFFF"/>
                </a:solidFill>
                <a:latin typeface="Calibri"/>
                <a:cs typeface="Calibri"/>
              </a:rPr>
              <a:t> κυβερνοχώρο</a:t>
            </a:r>
            <a:endParaRPr sz="1875" dirty="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60110" y="4967288"/>
            <a:ext cx="370417" cy="74083"/>
          </a:xfrm>
          <a:custGeom>
            <a:avLst/>
            <a:gdLst/>
            <a:ahLst/>
            <a:cxnLst/>
            <a:rect l="l" t="t" r="r" b="b"/>
            <a:pathLst>
              <a:path w="444500" h="88900">
                <a:moveTo>
                  <a:pt x="48577" y="59054"/>
                </a:moveTo>
                <a:lnTo>
                  <a:pt x="36512" y="59054"/>
                </a:lnTo>
                <a:lnTo>
                  <a:pt x="36512" y="87629"/>
                </a:lnTo>
                <a:lnTo>
                  <a:pt x="48577" y="87629"/>
                </a:lnTo>
                <a:lnTo>
                  <a:pt x="48577" y="59054"/>
                </a:lnTo>
                <a:close/>
              </a:path>
              <a:path w="444500" h="88900">
                <a:moveTo>
                  <a:pt x="48577" y="0"/>
                </a:moveTo>
                <a:lnTo>
                  <a:pt x="43497" y="0"/>
                </a:lnTo>
                <a:lnTo>
                  <a:pt x="0" y="53657"/>
                </a:lnTo>
                <a:lnTo>
                  <a:pt x="0" y="59054"/>
                </a:lnTo>
                <a:lnTo>
                  <a:pt x="58102" y="59054"/>
                </a:lnTo>
                <a:lnTo>
                  <a:pt x="58102" y="48577"/>
                </a:lnTo>
                <a:lnTo>
                  <a:pt x="16509" y="48577"/>
                </a:lnTo>
                <a:lnTo>
                  <a:pt x="36512" y="23494"/>
                </a:lnTo>
                <a:lnTo>
                  <a:pt x="48577" y="23494"/>
                </a:lnTo>
                <a:lnTo>
                  <a:pt x="48577" y="0"/>
                </a:lnTo>
                <a:close/>
              </a:path>
              <a:path w="444500" h="88900">
                <a:moveTo>
                  <a:pt x="48577" y="23494"/>
                </a:moveTo>
                <a:lnTo>
                  <a:pt x="36512" y="23494"/>
                </a:lnTo>
                <a:lnTo>
                  <a:pt x="36512" y="48577"/>
                </a:lnTo>
                <a:lnTo>
                  <a:pt x="48577" y="48577"/>
                </a:lnTo>
                <a:lnTo>
                  <a:pt x="48577" y="23494"/>
                </a:lnTo>
                <a:close/>
              </a:path>
              <a:path w="444500" h="88900">
                <a:moveTo>
                  <a:pt x="96520" y="0"/>
                </a:moveTo>
                <a:lnTo>
                  <a:pt x="87629" y="0"/>
                </a:lnTo>
                <a:lnTo>
                  <a:pt x="62864" y="88582"/>
                </a:lnTo>
                <a:lnTo>
                  <a:pt x="71754" y="88582"/>
                </a:lnTo>
                <a:lnTo>
                  <a:pt x="96520" y="0"/>
                </a:lnTo>
                <a:close/>
              </a:path>
              <a:path w="444500" h="88900">
                <a:moveTo>
                  <a:pt x="153352" y="47307"/>
                </a:moveTo>
                <a:lnTo>
                  <a:pt x="140017" y="47307"/>
                </a:lnTo>
                <a:lnTo>
                  <a:pt x="138429" y="53339"/>
                </a:lnTo>
                <a:lnTo>
                  <a:pt x="135254" y="59054"/>
                </a:lnTo>
                <a:lnTo>
                  <a:pt x="125729" y="70484"/>
                </a:lnTo>
                <a:lnTo>
                  <a:pt x="120014" y="75564"/>
                </a:lnTo>
                <a:lnTo>
                  <a:pt x="113664" y="79692"/>
                </a:lnTo>
                <a:lnTo>
                  <a:pt x="121284" y="88582"/>
                </a:lnTo>
                <a:lnTo>
                  <a:pt x="150495" y="55244"/>
                </a:lnTo>
                <a:lnTo>
                  <a:pt x="153352" y="47307"/>
                </a:lnTo>
                <a:close/>
              </a:path>
              <a:path w="444500" h="88900">
                <a:moveTo>
                  <a:pt x="136207" y="0"/>
                </a:moveTo>
                <a:lnTo>
                  <a:pt x="120967" y="0"/>
                </a:lnTo>
                <a:lnTo>
                  <a:pt x="114617" y="2539"/>
                </a:lnTo>
                <a:lnTo>
                  <a:pt x="104775" y="12699"/>
                </a:lnTo>
                <a:lnTo>
                  <a:pt x="102234" y="18732"/>
                </a:lnTo>
                <a:lnTo>
                  <a:pt x="102234" y="32702"/>
                </a:lnTo>
                <a:lnTo>
                  <a:pt x="104457" y="38734"/>
                </a:lnTo>
                <a:lnTo>
                  <a:pt x="113982" y="48259"/>
                </a:lnTo>
                <a:lnTo>
                  <a:pt x="119697" y="50799"/>
                </a:lnTo>
                <a:lnTo>
                  <a:pt x="131445" y="50799"/>
                </a:lnTo>
                <a:lnTo>
                  <a:pt x="136207" y="49529"/>
                </a:lnTo>
                <a:lnTo>
                  <a:pt x="140017" y="47307"/>
                </a:lnTo>
                <a:lnTo>
                  <a:pt x="153670" y="47307"/>
                </a:lnTo>
                <a:lnTo>
                  <a:pt x="155257" y="39369"/>
                </a:lnTo>
                <a:lnTo>
                  <a:pt x="125095" y="39369"/>
                </a:lnTo>
                <a:lnTo>
                  <a:pt x="121602" y="38099"/>
                </a:lnTo>
                <a:lnTo>
                  <a:pt x="115887" y="32702"/>
                </a:lnTo>
                <a:lnTo>
                  <a:pt x="114300" y="29527"/>
                </a:lnTo>
                <a:lnTo>
                  <a:pt x="114300" y="21589"/>
                </a:lnTo>
                <a:lnTo>
                  <a:pt x="115887" y="18097"/>
                </a:lnTo>
                <a:lnTo>
                  <a:pt x="120967" y="12699"/>
                </a:lnTo>
                <a:lnTo>
                  <a:pt x="124142" y="11429"/>
                </a:lnTo>
                <a:lnTo>
                  <a:pt x="150495" y="11429"/>
                </a:lnTo>
                <a:lnTo>
                  <a:pt x="142875" y="3174"/>
                </a:lnTo>
                <a:lnTo>
                  <a:pt x="136207" y="0"/>
                </a:lnTo>
                <a:close/>
              </a:path>
              <a:path w="444500" h="88900">
                <a:moveTo>
                  <a:pt x="150495" y="11429"/>
                </a:moveTo>
                <a:lnTo>
                  <a:pt x="132714" y="11429"/>
                </a:lnTo>
                <a:lnTo>
                  <a:pt x="136207" y="13017"/>
                </a:lnTo>
                <a:lnTo>
                  <a:pt x="141922" y="19367"/>
                </a:lnTo>
                <a:lnTo>
                  <a:pt x="143192" y="23494"/>
                </a:lnTo>
                <a:lnTo>
                  <a:pt x="143192" y="29527"/>
                </a:lnTo>
                <a:lnTo>
                  <a:pt x="142875" y="31749"/>
                </a:lnTo>
                <a:lnTo>
                  <a:pt x="142557" y="34924"/>
                </a:lnTo>
                <a:lnTo>
                  <a:pt x="138112" y="38099"/>
                </a:lnTo>
                <a:lnTo>
                  <a:pt x="133350" y="39369"/>
                </a:lnTo>
                <a:lnTo>
                  <a:pt x="155257" y="39369"/>
                </a:lnTo>
                <a:lnTo>
                  <a:pt x="155892" y="32702"/>
                </a:lnTo>
                <a:lnTo>
                  <a:pt x="155892" y="22542"/>
                </a:lnTo>
                <a:lnTo>
                  <a:pt x="153352" y="14922"/>
                </a:lnTo>
                <a:lnTo>
                  <a:pt x="150495" y="11429"/>
                </a:lnTo>
                <a:close/>
              </a:path>
              <a:path w="444500" h="88900">
                <a:moveTo>
                  <a:pt x="195579" y="0"/>
                </a:moveTo>
                <a:lnTo>
                  <a:pt x="186689" y="0"/>
                </a:lnTo>
                <a:lnTo>
                  <a:pt x="161925" y="88582"/>
                </a:lnTo>
                <a:lnTo>
                  <a:pt x="170814" y="88582"/>
                </a:lnTo>
                <a:lnTo>
                  <a:pt x="195579" y="0"/>
                </a:lnTo>
                <a:close/>
              </a:path>
              <a:path w="444500" h="88900">
                <a:moveTo>
                  <a:pt x="246697" y="12382"/>
                </a:moveTo>
                <a:lnTo>
                  <a:pt x="226695" y="12382"/>
                </a:lnTo>
                <a:lnTo>
                  <a:pt x="230187" y="13969"/>
                </a:lnTo>
                <a:lnTo>
                  <a:pt x="235902" y="19684"/>
                </a:lnTo>
                <a:lnTo>
                  <a:pt x="237172" y="23494"/>
                </a:lnTo>
                <a:lnTo>
                  <a:pt x="237172" y="32067"/>
                </a:lnTo>
                <a:lnTo>
                  <a:pt x="217170" y="66674"/>
                </a:lnTo>
                <a:lnTo>
                  <a:pt x="200977" y="86677"/>
                </a:lnTo>
                <a:lnTo>
                  <a:pt x="200977" y="87629"/>
                </a:lnTo>
                <a:lnTo>
                  <a:pt x="255587" y="87629"/>
                </a:lnTo>
                <a:lnTo>
                  <a:pt x="255587" y="75564"/>
                </a:lnTo>
                <a:lnTo>
                  <a:pt x="222884" y="75564"/>
                </a:lnTo>
                <a:lnTo>
                  <a:pt x="225425" y="72389"/>
                </a:lnTo>
                <a:lnTo>
                  <a:pt x="248920" y="33972"/>
                </a:lnTo>
                <a:lnTo>
                  <a:pt x="249554" y="30162"/>
                </a:lnTo>
                <a:lnTo>
                  <a:pt x="249554" y="19049"/>
                </a:lnTo>
                <a:lnTo>
                  <a:pt x="247014" y="12699"/>
                </a:lnTo>
                <a:lnTo>
                  <a:pt x="246697" y="12382"/>
                </a:lnTo>
                <a:close/>
              </a:path>
              <a:path w="444500" h="88900">
                <a:moveTo>
                  <a:pt x="231139" y="0"/>
                </a:moveTo>
                <a:lnTo>
                  <a:pt x="216534" y="0"/>
                </a:lnTo>
                <a:lnTo>
                  <a:pt x="209550" y="2857"/>
                </a:lnTo>
                <a:lnTo>
                  <a:pt x="202882" y="8254"/>
                </a:lnTo>
                <a:lnTo>
                  <a:pt x="202882" y="24129"/>
                </a:lnTo>
                <a:lnTo>
                  <a:pt x="205422" y="20319"/>
                </a:lnTo>
                <a:lnTo>
                  <a:pt x="208597" y="17462"/>
                </a:lnTo>
                <a:lnTo>
                  <a:pt x="215264" y="13334"/>
                </a:lnTo>
                <a:lnTo>
                  <a:pt x="218439" y="12382"/>
                </a:lnTo>
                <a:lnTo>
                  <a:pt x="246697" y="12382"/>
                </a:lnTo>
                <a:lnTo>
                  <a:pt x="237172" y="2539"/>
                </a:lnTo>
                <a:lnTo>
                  <a:pt x="231139" y="0"/>
                </a:lnTo>
                <a:close/>
              </a:path>
              <a:path w="444500" h="88900">
                <a:moveTo>
                  <a:pt x="300672" y="0"/>
                </a:moveTo>
                <a:lnTo>
                  <a:pt x="284480" y="0"/>
                </a:lnTo>
                <a:lnTo>
                  <a:pt x="277495" y="4127"/>
                </a:lnTo>
                <a:lnTo>
                  <a:pt x="265112" y="34289"/>
                </a:lnTo>
                <a:lnTo>
                  <a:pt x="265112" y="34924"/>
                </a:lnTo>
                <a:lnTo>
                  <a:pt x="264477" y="44132"/>
                </a:lnTo>
                <a:lnTo>
                  <a:pt x="264477" y="44449"/>
                </a:lnTo>
                <a:lnTo>
                  <a:pt x="265112" y="53657"/>
                </a:lnTo>
                <a:lnTo>
                  <a:pt x="265214" y="54609"/>
                </a:lnTo>
                <a:lnTo>
                  <a:pt x="266382" y="61912"/>
                </a:lnTo>
                <a:lnTo>
                  <a:pt x="266699" y="62547"/>
                </a:lnTo>
                <a:lnTo>
                  <a:pt x="268922" y="69532"/>
                </a:lnTo>
                <a:lnTo>
                  <a:pt x="268922" y="69849"/>
                </a:lnTo>
                <a:lnTo>
                  <a:pt x="272097" y="76199"/>
                </a:lnTo>
                <a:lnTo>
                  <a:pt x="277177" y="84454"/>
                </a:lnTo>
                <a:lnTo>
                  <a:pt x="283845" y="88264"/>
                </a:lnTo>
                <a:lnTo>
                  <a:pt x="300672" y="88264"/>
                </a:lnTo>
                <a:lnTo>
                  <a:pt x="307022" y="84454"/>
                </a:lnTo>
                <a:lnTo>
                  <a:pt x="311785" y="77152"/>
                </a:lnTo>
                <a:lnTo>
                  <a:pt x="287337" y="77152"/>
                </a:lnTo>
                <a:lnTo>
                  <a:pt x="283527" y="73977"/>
                </a:lnTo>
                <a:lnTo>
                  <a:pt x="278130" y="62547"/>
                </a:lnTo>
                <a:lnTo>
                  <a:pt x="276860" y="54609"/>
                </a:lnTo>
                <a:lnTo>
                  <a:pt x="276860" y="34289"/>
                </a:lnTo>
                <a:lnTo>
                  <a:pt x="278130" y="26669"/>
                </a:lnTo>
                <a:lnTo>
                  <a:pt x="278130" y="26352"/>
                </a:lnTo>
                <a:lnTo>
                  <a:pt x="283845" y="14922"/>
                </a:lnTo>
                <a:lnTo>
                  <a:pt x="287655" y="11747"/>
                </a:lnTo>
                <a:lnTo>
                  <a:pt x="312102" y="11747"/>
                </a:lnTo>
                <a:lnTo>
                  <a:pt x="307339" y="4127"/>
                </a:lnTo>
                <a:lnTo>
                  <a:pt x="300672" y="0"/>
                </a:lnTo>
                <a:close/>
              </a:path>
              <a:path w="444500" h="88900">
                <a:moveTo>
                  <a:pt x="312102" y="11747"/>
                </a:moveTo>
                <a:lnTo>
                  <a:pt x="297497" y="11747"/>
                </a:lnTo>
                <a:lnTo>
                  <a:pt x="300989" y="14922"/>
                </a:lnTo>
                <a:lnTo>
                  <a:pt x="306070" y="26352"/>
                </a:lnTo>
                <a:lnTo>
                  <a:pt x="306387" y="26669"/>
                </a:lnTo>
                <a:lnTo>
                  <a:pt x="307657" y="34289"/>
                </a:lnTo>
                <a:lnTo>
                  <a:pt x="307657" y="54609"/>
                </a:lnTo>
                <a:lnTo>
                  <a:pt x="306387" y="61912"/>
                </a:lnTo>
                <a:lnTo>
                  <a:pt x="306387" y="62547"/>
                </a:lnTo>
                <a:lnTo>
                  <a:pt x="300672" y="73977"/>
                </a:lnTo>
                <a:lnTo>
                  <a:pt x="296862" y="77152"/>
                </a:lnTo>
                <a:lnTo>
                  <a:pt x="311785" y="77152"/>
                </a:lnTo>
                <a:lnTo>
                  <a:pt x="312420" y="76199"/>
                </a:lnTo>
                <a:lnTo>
                  <a:pt x="315912" y="69532"/>
                </a:lnTo>
                <a:lnTo>
                  <a:pt x="318135" y="62547"/>
                </a:lnTo>
                <a:lnTo>
                  <a:pt x="318135" y="61912"/>
                </a:lnTo>
                <a:lnTo>
                  <a:pt x="319722" y="53974"/>
                </a:lnTo>
                <a:lnTo>
                  <a:pt x="320039" y="44449"/>
                </a:lnTo>
                <a:lnTo>
                  <a:pt x="319722" y="34924"/>
                </a:lnTo>
                <a:lnTo>
                  <a:pt x="318135" y="26669"/>
                </a:lnTo>
                <a:lnTo>
                  <a:pt x="315912" y="19367"/>
                </a:lnTo>
                <a:lnTo>
                  <a:pt x="312420" y="12699"/>
                </a:lnTo>
                <a:lnTo>
                  <a:pt x="312102" y="11747"/>
                </a:lnTo>
                <a:close/>
              </a:path>
              <a:path w="444500" h="88900">
                <a:moveTo>
                  <a:pt x="374649" y="12382"/>
                </a:moveTo>
                <a:lnTo>
                  <a:pt x="354647" y="12382"/>
                </a:lnTo>
                <a:lnTo>
                  <a:pt x="358139" y="13969"/>
                </a:lnTo>
                <a:lnTo>
                  <a:pt x="363855" y="19684"/>
                </a:lnTo>
                <a:lnTo>
                  <a:pt x="365124" y="23494"/>
                </a:lnTo>
                <a:lnTo>
                  <a:pt x="365124" y="32067"/>
                </a:lnTo>
                <a:lnTo>
                  <a:pt x="345122" y="66674"/>
                </a:lnTo>
                <a:lnTo>
                  <a:pt x="328930" y="86677"/>
                </a:lnTo>
                <a:lnTo>
                  <a:pt x="328930" y="87629"/>
                </a:lnTo>
                <a:lnTo>
                  <a:pt x="383539" y="87629"/>
                </a:lnTo>
                <a:lnTo>
                  <a:pt x="383539" y="75564"/>
                </a:lnTo>
                <a:lnTo>
                  <a:pt x="350837" y="75564"/>
                </a:lnTo>
                <a:lnTo>
                  <a:pt x="353377" y="72389"/>
                </a:lnTo>
                <a:lnTo>
                  <a:pt x="376872" y="33972"/>
                </a:lnTo>
                <a:lnTo>
                  <a:pt x="377507" y="30162"/>
                </a:lnTo>
                <a:lnTo>
                  <a:pt x="377507" y="19049"/>
                </a:lnTo>
                <a:lnTo>
                  <a:pt x="374967" y="12699"/>
                </a:lnTo>
                <a:lnTo>
                  <a:pt x="374649" y="12382"/>
                </a:lnTo>
                <a:close/>
              </a:path>
              <a:path w="444500" h="88900">
                <a:moveTo>
                  <a:pt x="359092" y="0"/>
                </a:moveTo>
                <a:lnTo>
                  <a:pt x="344487" y="0"/>
                </a:lnTo>
                <a:lnTo>
                  <a:pt x="337502" y="2857"/>
                </a:lnTo>
                <a:lnTo>
                  <a:pt x="330835" y="8254"/>
                </a:lnTo>
                <a:lnTo>
                  <a:pt x="330835" y="24129"/>
                </a:lnTo>
                <a:lnTo>
                  <a:pt x="333374" y="20319"/>
                </a:lnTo>
                <a:lnTo>
                  <a:pt x="336549" y="17462"/>
                </a:lnTo>
                <a:lnTo>
                  <a:pt x="343217" y="13334"/>
                </a:lnTo>
                <a:lnTo>
                  <a:pt x="346710" y="12382"/>
                </a:lnTo>
                <a:lnTo>
                  <a:pt x="374649" y="12382"/>
                </a:lnTo>
                <a:lnTo>
                  <a:pt x="365124" y="2539"/>
                </a:lnTo>
                <a:lnTo>
                  <a:pt x="359092" y="0"/>
                </a:lnTo>
                <a:close/>
              </a:path>
              <a:path w="444500" h="88900">
                <a:moveTo>
                  <a:pt x="394970" y="70484"/>
                </a:moveTo>
                <a:lnTo>
                  <a:pt x="394970" y="83184"/>
                </a:lnTo>
                <a:lnTo>
                  <a:pt x="401637" y="86677"/>
                </a:lnTo>
                <a:lnTo>
                  <a:pt x="408305" y="88264"/>
                </a:lnTo>
                <a:lnTo>
                  <a:pt x="423862" y="88264"/>
                </a:lnTo>
                <a:lnTo>
                  <a:pt x="430847" y="85724"/>
                </a:lnTo>
                <a:lnTo>
                  <a:pt x="440372" y="76517"/>
                </a:lnTo>
                <a:lnTo>
                  <a:pt x="407352" y="76517"/>
                </a:lnTo>
                <a:lnTo>
                  <a:pt x="401320" y="74612"/>
                </a:lnTo>
                <a:lnTo>
                  <a:pt x="394970" y="70484"/>
                </a:lnTo>
                <a:close/>
              </a:path>
              <a:path w="444500" h="88900">
                <a:moveTo>
                  <a:pt x="439737" y="44767"/>
                </a:moveTo>
                <a:lnTo>
                  <a:pt x="417195" y="44767"/>
                </a:lnTo>
                <a:lnTo>
                  <a:pt x="421957" y="46354"/>
                </a:lnTo>
                <a:lnTo>
                  <a:pt x="429577" y="52704"/>
                </a:lnTo>
                <a:lnTo>
                  <a:pt x="431482" y="56514"/>
                </a:lnTo>
                <a:lnTo>
                  <a:pt x="431482" y="65404"/>
                </a:lnTo>
                <a:lnTo>
                  <a:pt x="429895" y="69214"/>
                </a:lnTo>
                <a:lnTo>
                  <a:pt x="422910" y="75247"/>
                </a:lnTo>
                <a:lnTo>
                  <a:pt x="418464" y="76517"/>
                </a:lnTo>
                <a:lnTo>
                  <a:pt x="440372" y="76517"/>
                </a:lnTo>
                <a:lnTo>
                  <a:pt x="441324" y="75564"/>
                </a:lnTo>
                <a:lnTo>
                  <a:pt x="444182" y="69214"/>
                </a:lnTo>
                <a:lnTo>
                  <a:pt x="444182" y="53022"/>
                </a:lnTo>
                <a:lnTo>
                  <a:pt x="441324" y="46672"/>
                </a:lnTo>
                <a:lnTo>
                  <a:pt x="439737" y="44767"/>
                </a:lnTo>
                <a:close/>
              </a:path>
              <a:path w="444500" h="88900">
                <a:moveTo>
                  <a:pt x="439737" y="1269"/>
                </a:moveTo>
                <a:lnTo>
                  <a:pt x="401637" y="1269"/>
                </a:lnTo>
                <a:lnTo>
                  <a:pt x="401637" y="46037"/>
                </a:lnTo>
                <a:lnTo>
                  <a:pt x="403224" y="45402"/>
                </a:lnTo>
                <a:lnTo>
                  <a:pt x="406717" y="44767"/>
                </a:lnTo>
                <a:lnTo>
                  <a:pt x="439737" y="44767"/>
                </a:lnTo>
                <a:lnTo>
                  <a:pt x="430530" y="36512"/>
                </a:lnTo>
                <a:lnTo>
                  <a:pt x="424180" y="33972"/>
                </a:lnTo>
                <a:lnTo>
                  <a:pt x="412749" y="33972"/>
                </a:lnTo>
                <a:lnTo>
                  <a:pt x="412749" y="12382"/>
                </a:lnTo>
                <a:lnTo>
                  <a:pt x="439737" y="12382"/>
                </a:lnTo>
                <a:lnTo>
                  <a:pt x="439737" y="1269"/>
                </a:lnTo>
                <a:close/>
              </a:path>
            </a:pathLst>
          </a:custGeom>
          <a:solidFill>
            <a:srgbClr val="A5A5A5">
              <a:alpha val="79606"/>
            </a:srgbClr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4116" y="650100"/>
            <a:ext cx="3629025" cy="433879"/>
          </a:xfrm>
          <a:prstGeom prst="rect">
            <a:avLst/>
          </a:prstGeom>
        </p:spPr>
        <p:txBody>
          <a:bodyPr vert="horz" wrap="square" lIns="0" tIns="10583" rIns="0" bIns="0" rtlCol="0" anchor="ctr">
            <a:spAutoFit/>
          </a:bodyPr>
          <a:lstStyle/>
          <a:p>
            <a:pPr marL="10583">
              <a:lnSpc>
                <a:spcPct val="100000"/>
              </a:lnSpc>
              <a:spcBef>
                <a:spcPts val="83"/>
              </a:spcBef>
            </a:pPr>
            <a:r>
              <a:rPr sz="2750" spc="-8" dirty="0"/>
              <a:t>Κρίση</a:t>
            </a:r>
            <a:r>
              <a:rPr sz="2750" spc="-33" dirty="0"/>
              <a:t> </a:t>
            </a:r>
            <a:r>
              <a:rPr sz="2750" spc="-4" dirty="0"/>
              <a:t>στον</a:t>
            </a:r>
            <a:r>
              <a:rPr sz="2750" spc="-25" dirty="0"/>
              <a:t> </a:t>
            </a:r>
            <a:r>
              <a:rPr sz="2750" spc="-4" dirty="0"/>
              <a:t>κυβερνοχώρο</a:t>
            </a:r>
            <a:endParaRPr sz="2750"/>
          </a:p>
        </p:txBody>
      </p:sp>
      <p:sp>
        <p:nvSpPr>
          <p:cNvPr id="3" name="object 3"/>
          <p:cNvSpPr txBox="1"/>
          <p:nvPr/>
        </p:nvSpPr>
        <p:spPr>
          <a:xfrm>
            <a:off x="764116" y="1154377"/>
            <a:ext cx="8467725" cy="3303639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843543" marR="1817615" indent="-8995" algn="ctr">
              <a:spcBef>
                <a:spcPts val="83"/>
              </a:spcBef>
            </a:pPr>
            <a:r>
              <a:rPr sz="1125" i="1" spc="-4" dirty="0">
                <a:solidFill>
                  <a:srgbClr val="0D0D0D"/>
                </a:solidFill>
                <a:latin typeface="Calibri"/>
                <a:cs typeface="Calibri"/>
              </a:rPr>
              <a:t>Ένα</a:t>
            </a:r>
            <a:r>
              <a:rPr sz="1125" i="1" spc="33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25" i="1" spc="-4" dirty="0">
                <a:solidFill>
                  <a:srgbClr val="0D0D0D"/>
                </a:solidFill>
                <a:latin typeface="Calibri"/>
                <a:cs typeface="Calibri"/>
              </a:rPr>
              <a:t>σημαντικό</a:t>
            </a:r>
            <a:r>
              <a:rPr sz="1125" i="1" spc="33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25" i="1" spc="-4" dirty="0">
                <a:solidFill>
                  <a:srgbClr val="0D0D0D"/>
                </a:solidFill>
                <a:latin typeface="Calibri"/>
                <a:cs typeface="Calibri"/>
              </a:rPr>
              <a:t>συμβάν</a:t>
            </a:r>
            <a:r>
              <a:rPr sz="1125" i="1" spc="33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25" i="1" spc="-4" dirty="0">
                <a:solidFill>
                  <a:srgbClr val="0D0D0D"/>
                </a:solidFill>
                <a:latin typeface="Calibri"/>
                <a:cs typeface="Calibri"/>
              </a:rPr>
              <a:t>κυβερνοασφάλειας</a:t>
            </a:r>
            <a:r>
              <a:rPr sz="1125" i="1" spc="33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25" i="1" spc="-4" dirty="0">
                <a:solidFill>
                  <a:srgbClr val="0D0D0D"/>
                </a:solidFill>
                <a:latin typeface="Calibri"/>
                <a:cs typeface="Calibri"/>
              </a:rPr>
              <a:t>που</a:t>
            </a:r>
            <a:r>
              <a:rPr sz="1125" i="1" spc="29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25" i="1" spc="-4" dirty="0">
                <a:solidFill>
                  <a:srgbClr val="0D0D0D"/>
                </a:solidFill>
                <a:latin typeface="Calibri"/>
                <a:cs typeface="Calibri"/>
              </a:rPr>
              <a:t>ανατρέπει</a:t>
            </a:r>
            <a:r>
              <a:rPr sz="1125" i="1" spc="2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25" i="1" spc="-4" dirty="0">
                <a:solidFill>
                  <a:srgbClr val="0D0D0D"/>
                </a:solidFill>
                <a:latin typeface="Calibri"/>
                <a:cs typeface="Calibri"/>
              </a:rPr>
              <a:t>την</a:t>
            </a:r>
            <a:r>
              <a:rPr sz="1125" i="1" spc="33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25" i="1" spc="-4" dirty="0">
                <a:solidFill>
                  <a:srgbClr val="0D0D0D"/>
                </a:solidFill>
                <a:latin typeface="Calibri"/>
                <a:cs typeface="Calibri"/>
              </a:rPr>
              <a:t>κανονική </a:t>
            </a:r>
            <a:r>
              <a:rPr sz="1125" i="1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25" i="1" spc="-4" dirty="0">
                <a:solidFill>
                  <a:srgbClr val="0D0D0D"/>
                </a:solidFill>
                <a:latin typeface="Calibri"/>
                <a:cs typeface="Calibri"/>
              </a:rPr>
              <a:t>λειτουργία</a:t>
            </a:r>
            <a:r>
              <a:rPr sz="1125" i="1" spc="4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25" i="1" spc="-4" dirty="0">
                <a:solidFill>
                  <a:srgbClr val="0D0D0D"/>
                </a:solidFill>
                <a:latin typeface="Calibri"/>
                <a:cs typeface="Calibri"/>
              </a:rPr>
              <a:t>των</a:t>
            </a:r>
            <a:r>
              <a:rPr sz="1125" i="1" spc="4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25" i="1" spc="-4" dirty="0">
                <a:solidFill>
                  <a:srgbClr val="0D0D0D"/>
                </a:solidFill>
                <a:latin typeface="Calibri"/>
                <a:cs typeface="Calibri"/>
              </a:rPr>
              <a:t>ψηφιακών</a:t>
            </a:r>
            <a:r>
              <a:rPr sz="1125" i="1" spc="4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25" i="1" spc="-4" dirty="0">
                <a:solidFill>
                  <a:srgbClr val="0D0D0D"/>
                </a:solidFill>
                <a:latin typeface="Calibri"/>
                <a:cs typeface="Calibri"/>
              </a:rPr>
              <a:t>συστημάτων,</a:t>
            </a:r>
            <a:r>
              <a:rPr sz="1125" i="1" spc="4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25" i="1" spc="-4" dirty="0">
                <a:solidFill>
                  <a:srgbClr val="0D0D0D"/>
                </a:solidFill>
                <a:latin typeface="Calibri"/>
                <a:cs typeface="Calibri"/>
              </a:rPr>
              <a:t>οδηγώντας</a:t>
            </a:r>
            <a:r>
              <a:rPr sz="1125" i="1" spc="8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25" i="1" spc="-4" dirty="0">
                <a:solidFill>
                  <a:srgbClr val="0D0D0D"/>
                </a:solidFill>
                <a:latin typeface="Calibri"/>
                <a:cs typeface="Calibri"/>
              </a:rPr>
              <a:t>σε</a:t>
            </a:r>
            <a:r>
              <a:rPr sz="1125" i="1" spc="4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25" i="1" spc="-4" dirty="0">
                <a:solidFill>
                  <a:srgbClr val="0D0D0D"/>
                </a:solidFill>
                <a:latin typeface="Calibri"/>
                <a:cs typeface="Calibri"/>
              </a:rPr>
              <a:t>εκτεταμένες</a:t>
            </a:r>
            <a:r>
              <a:rPr sz="1125" i="1" spc="4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25" i="1" spc="-4" dirty="0">
                <a:solidFill>
                  <a:srgbClr val="0D0D0D"/>
                </a:solidFill>
                <a:latin typeface="Calibri"/>
                <a:cs typeface="Calibri"/>
              </a:rPr>
              <a:t>επιπτώσεις</a:t>
            </a:r>
            <a:r>
              <a:rPr sz="1125" i="1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25" i="1" spc="-4" dirty="0">
                <a:solidFill>
                  <a:srgbClr val="0D0D0D"/>
                </a:solidFill>
                <a:latin typeface="Calibri"/>
                <a:cs typeface="Calibri"/>
              </a:rPr>
              <a:t>σε </a:t>
            </a:r>
            <a:r>
              <a:rPr sz="1125" i="1" spc="-242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25" i="1" spc="-4" dirty="0">
                <a:solidFill>
                  <a:srgbClr val="0D0D0D"/>
                </a:solidFill>
                <a:latin typeface="Calibri"/>
                <a:cs typeface="Calibri"/>
              </a:rPr>
              <a:t>άτομα, οργανώσεις και</a:t>
            </a:r>
            <a:r>
              <a:rPr sz="1125" i="1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25" i="1" spc="-4" dirty="0">
                <a:solidFill>
                  <a:srgbClr val="0D0D0D"/>
                </a:solidFill>
                <a:latin typeface="Calibri"/>
                <a:cs typeface="Calibri"/>
              </a:rPr>
              <a:t>την κοινωνία.</a:t>
            </a:r>
            <a:r>
              <a:rPr sz="1125" i="1" spc="-8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25" i="1" dirty="0">
                <a:solidFill>
                  <a:srgbClr val="0D0D0D"/>
                </a:solidFill>
                <a:latin typeface="Calibri"/>
                <a:cs typeface="Calibri"/>
              </a:rPr>
              <a:t>- </a:t>
            </a:r>
            <a:r>
              <a:rPr sz="1125" i="1" spc="-4" dirty="0">
                <a:solidFill>
                  <a:srgbClr val="0D0D0D"/>
                </a:solidFill>
                <a:latin typeface="Calibri"/>
                <a:cs typeface="Calibri"/>
              </a:rPr>
              <a:t>ENISA (Ευρωπαϊκή Υπηρεσία </a:t>
            </a:r>
            <a:r>
              <a:rPr sz="1125" i="1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1125" i="1" spc="-4" dirty="0">
                <a:solidFill>
                  <a:srgbClr val="0D0D0D"/>
                </a:solidFill>
                <a:latin typeface="Calibri"/>
                <a:cs typeface="Calibri"/>
              </a:rPr>
              <a:t>Κυβερνοασφάλειας)</a:t>
            </a:r>
            <a:endParaRPr sz="1125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67">
              <a:latin typeface="Calibri"/>
              <a:cs typeface="Calibri"/>
            </a:endParaRPr>
          </a:p>
          <a:p>
            <a:pPr marL="10583"/>
            <a:r>
              <a:rPr sz="1625" spc="-4" dirty="0">
                <a:latin typeface="Calibri"/>
                <a:cs typeface="Calibri"/>
              </a:rPr>
              <a:t>Ατομικό</a:t>
            </a:r>
            <a:r>
              <a:rPr sz="1625" spc="-21" dirty="0">
                <a:latin typeface="Calibri"/>
                <a:cs typeface="Calibri"/>
              </a:rPr>
              <a:t> </a:t>
            </a:r>
            <a:r>
              <a:rPr sz="1625" spc="-12" dirty="0">
                <a:latin typeface="Calibri"/>
                <a:cs typeface="Calibri"/>
              </a:rPr>
              <a:t>επίπεδο</a:t>
            </a:r>
            <a:endParaRPr sz="1625">
              <a:latin typeface="Calibri"/>
              <a:cs typeface="Calibri"/>
            </a:endParaRPr>
          </a:p>
          <a:p>
            <a:pPr marL="201075" marR="442895" indent="-190492">
              <a:lnSpc>
                <a:spcPct val="70000"/>
              </a:lnSpc>
              <a:spcBef>
                <a:spcPts val="1037"/>
              </a:spcBef>
              <a:buSzPct val="133333"/>
              <a:buFont typeface="Arial"/>
              <a:buChar char="•"/>
              <a:tabLst>
                <a:tab pos="247640" algn="l"/>
                <a:tab pos="248169" algn="l"/>
              </a:tabLst>
            </a:pPr>
            <a:r>
              <a:rPr sz="1500" dirty="0"/>
              <a:t>	</a:t>
            </a:r>
            <a:r>
              <a:rPr sz="1250" spc="-4" dirty="0">
                <a:latin typeface="Calibri"/>
                <a:cs typeface="Calibri"/>
              </a:rPr>
              <a:t>μια</a:t>
            </a:r>
            <a:r>
              <a:rPr sz="1250" spc="12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κρίση</a:t>
            </a:r>
            <a:r>
              <a:rPr sz="1250" spc="8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στον</a:t>
            </a:r>
            <a:r>
              <a:rPr sz="1250" spc="8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κυβερνοχώρο</a:t>
            </a:r>
            <a:r>
              <a:rPr sz="1250" spc="8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μπορεί</a:t>
            </a:r>
            <a:r>
              <a:rPr sz="1250" spc="8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να</a:t>
            </a:r>
            <a:r>
              <a:rPr sz="1250" spc="12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οδηγήσει</a:t>
            </a:r>
            <a:r>
              <a:rPr sz="1250" spc="8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σε</a:t>
            </a:r>
            <a:r>
              <a:rPr sz="1250" spc="8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απώλεια</a:t>
            </a:r>
            <a:r>
              <a:rPr sz="1250" spc="8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προσωπικών</a:t>
            </a:r>
            <a:r>
              <a:rPr sz="1250" spc="12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δεδομένων,</a:t>
            </a:r>
            <a:r>
              <a:rPr sz="1250" spc="12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κλοπή</a:t>
            </a:r>
            <a:r>
              <a:rPr sz="1250" spc="8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ταυτότητας,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οικονομικές </a:t>
            </a:r>
            <a:r>
              <a:rPr sz="1250" spc="-271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απώλειες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και</a:t>
            </a:r>
            <a:r>
              <a:rPr sz="1250" spc="8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σημαντική</a:t>
            </a:r>
            <a:r>
              <a:rPr sz="1250" spc="4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παραβίαση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της</a:t>
            </a:r>
            <a:r>
              <a:rPr sz="1250" spc="4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ιδιωτικής</a:t>
            </a:r>
            <a:r>
              <a:rPr sz="1250" spc="8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ζωής.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Τα</a:t>
            </a:r>
            <a:r>
              <a:rPr sz="1250" spc="4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άτομα</a:t>
            </a:r>
            <a:r>
              <a:rPr sz="1250" spc="4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μπορεί</a:t>
            </a:r>
            <a:r>
              <a:rPr sz="1250" spc="4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να</a:t>
            </a:r>
            <a:r>
              <a:rPr sz="1250" spc="4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διαπιστώσουν</a:t>
            </a:r>
            <a:r>
              <a:rPr sz="1250" spc="4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ότι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οι</a:t>
            </a:r>
            <a:r>
              <a:rPr sz="1250" spc="4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προσωπικές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τους 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πληροφορίες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έχουν</a:t>
            </a:r>
            <a:r>
              <a:rPr sz="1250" spc="4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τεθεί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σε</a:t>
            </a:r>
            <a:r>
              <a:rPr sz="1250" spc="4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κίνδυνο,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με</a:t>
            </a:r>
            <a:r>
              <a:rPr sz="1250" spc="4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μακροπρόθεσμες επιπτώσεις</a:t>
            </a:r>
            <a:r>
              <a:rPr sz="1250" spc="4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στην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οικονομική</a:t>
            </a:r>
            <a:r>
              <a:rPr sz="1250" spc="4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και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προσωπική</a:t>
            </a:r>
            <a:r>
              <a:rPr sz="1250" spc="8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τους</a:t>
            </a:r>
            <a:r>
              <a:rPr sz="1250" dirty="0">
                <a:latin typeface="Calibri"/>
                <a:cs typeface="Calibri"/>
              </a:rPr>
              <a:t> ζωή.</a:t>
            </a:r>
            <a:endParaRPr sz="1250">
              <a:latin typeface="Calibri"/>
              <a:cs typeface="Calibri"/>
            </a:endParaRPr>
          </a:p>
          <a:p>
            <a:pPr marL="10583">
              <a:spcBef>
                <a:spcPts val="75"/>
              </a:spcBef>
            </a:pPr>
            <a:r>
              <a:rPr sz="1625" spc="-12" dirty="0">
                <a:latin typeface="Calibri"/>
                <a:cs typeface="Calibri"/>
              </a:rPr>
              <a:t>Οργανωτικό</a:t>
            </a:r>
            <a:r>
              <a:rPr sz="1625" spc="-42" dirty="0">
                <a:latin typeface="Calibri"/>
                <a:cs typeface="Calibri"/>
              </a:rPr>
              <a:t> </a:t>
            </a:r>
            <a:r>
              <a:rPr sz="1625" spc="-8" dirty="0">
                <a:latin typeface="Calibri"/>
                <a:cs typeface="Calibri"/>
              </a:rPr>
              <a:t>επίπεδο,</a:t>
            </a:r>
            <a:endParaRPr sz="1625">
              <a:latin typeface="Calibri"/>
              <a:cs typeface="Calibri"/>
            </a:endParaRPr>
          </a:p>
          <a:p>
            <a:pPr marL="201075" marR="65614" indent="-190492" algn="just">
              <a:lnSpc>
                <a:spcPct val="70000"/>
              </a:lnSpc>
              <a:spcBef>
                <a:spcPts val="1054"/>
              </a:spcBef>
              <a:buSzPct val="133333"/>
              <a:buFont typeface="Arial"/>
              <a:buChar char="•"/>
              <a:tabLst>
                <a:tab pos="201075" algn="l"/>
              </a:tabLst>
            </a:pPr>
            <a:r>
              <a:rPr sz="1250" dirty="0">
                <a:latin typeface="Calibri"/>
                <a:cs typeface="Calibri"/>
              </a:rPr>
              <a:t>η </a:t>
            </a:r>
            <a:r>
              <a:rPr sz="1250" spc="-4" dirty="0">
                <a:latin typeface="Calibri"/>
                <a:cs typeface="Calibri"/>
              </a:rPr>
              <a:t>κρίση στον κυβερνοχώρο μπορεί να οδηγήσει σε λειτουργικές ανατροπές, οικονομικές απώλειες, νομικές ευθύνες και ζημία 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στη φήμη της οργάνωσης. Οι επιχειρήσεις και οι κυβερνητικές οργανώσεις ενδέχεται να αντιμετωπίσουν προκλήσεις κατά την 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ανάκαμψη</a:t>
            </a:r>
            <a:r>
              <a:rPr sz="1250" spc="-8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από τέτοιες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κρίσεις, επηρεάζοντας τη βιωσιμότητά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τους και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την ευρύτερη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οικονομία.</a:t>
            </a:r>
            <a:endParaRPr sz="1250">
              <a:latin typeface="Calibri"/>
              <a:cs typeface="Calibri"/>
            </a:endParaRPr>
          </a:p>
          <a:p>
            <a:pPr marL="10583" algn="just">
              <a:spcBef>
                <a:spcPts val="75"/>
              </a:spcBef>
            </a:pPr>
            <a:r>
              <a:rPr sz="1625" spc="-4" dirty="0">
                <a:latin typeface="Calibri"/>
                <a:cs typeface="Calibri"/>
              </a:rPr>
              <a:t>Κοινωνικό</a:t>
            </a:r>
            <a:r>
              <a:rPr sz="1625" spc="-17" dirty="0">
                <a:latin typeface="Calibri"/>
                <a:cs typeface="Calibri"/>
              </a:rPr>
              <a:t> </a:t>
            </a:r>
            <a:r>
              <a:rPr sz="1625" spc="-12" dirty="0">
                <a:latin typeface="Calibri"/>
                <a:cs typeface="Calibri"/>
              </a:rPr>
              <a:t>επίπεδο</a:t>
            </a:r>
            <a:endParaRPr sz="1625">
              <a:latin typeface="Calibri"/>
              <a:cs typeface="Calibri"/>
            </a:endParaRPr>
          </a:p>
          <a:p>
            <a:pPr marL="201075" marR="4233" indent="-190492">
              <a:lnSpc>
                <a:spcPct val="70000"/>
              </a:lnSpc>
              <a:spcBef>
                <a:spcPts val="1046"/>
              </a:spcBef>
              <a:buSzPct val="133333"/>
              <a:buFont typeface="Arial"/>
              <a:buChar char="•"/>
              <a:tabLst>
                <a:tab pos="200546" algn="l"/>
                <a:tab pos="201075" algn="l"/>
              </a:tabLst>
            </a:pPr>
            <a:r>
              <a:rPr sz="1250" dirty="0">
                <a:latin typeface="Calibri"/>
                <a:cs typeface="Calibri"/>
              </a:rPr>
              <a:t>η</a:t>
            </a:r>
            <a:r>
              <a:rPr sz="1250" spc="4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κυβερνοκρίση</a:t>
            </a:r>
            <a:r>
              <a:rPr sz="1250" spc="8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μπορεί</a:t>
            </a:r>
            <a:r>
              <a:rPr sz="1250" spc="8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να</a:t>
            </a:r>
            <a:r>
              <a:rPr sz="1250" spc="8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υπονομεύσει</a:t>
            </a:r>
            <a:r>
              <a:rPr sz="1250" spc="8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την</a:t>
            </a:r>
            <a:r>
              <a:rPr sz="1250" spc="8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εμπιστοσύνη</a:t>
            </a:r>
            <a:r>
              <a:rPr sz="1250" spc="8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του</a:t>
            </a:r>
            <a:r>
              <a:rPr sz="1250" spc="8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κοινού</a:t>
            </a:r>
            <a:r>
              <a:rPr sz="1250" spc="8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στις</a:t>
            </a:r>
            <a:r>
              <a:rPr sz="1250" spc="4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ψηφιακές</a:t>
            </a:r>
            <a:r>
              <a:rPr sz="1250" spc="8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υποδομές</a:t>
            </a:r>
            <a:r>
              <a:rPr sz="1250" spc="8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και</a:t>
            </a:r>
            <a:r>
              <a:rPr sz="1250" spc="12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τα</a:t>
            </a:r>
            <a:r>
              <a:rPr sz="1250" spc="8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θεσμικά</a:t>
            </a:r>
            <a:r>
              <a:rPr sz="1250" spc="8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όργανα.</a:t>
            </a:r>
            <a:r>
              <a:rPr sz="1250" spc="4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Μπορεί </a:t>
            </a:r>
            <a:r>
              <a:rPr sz="1250" spc="-271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να</a:t>
            </a:r>
            <a:r>
              <a:rPr sz="1250" spc="4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ανατρέψει</a:t>
            </a:r>
            <a:r>
              <a:rPr sz="1250" spc="4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ουσιώδεις</a:t>
            </a:r>
            <a:r>
              <a:rPr sz="1250" spc="8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υπηρεσίες,</a:t>
            </a:r>
            <a:r>
              <a:rPr sz="1250" spc="8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όπως</a:t>
            </a:r>
            <a:r>
              <a:rPr sz="1250" spc="8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η</a:t>
            </a:r>
            <a:r>
              <a:rPr sz="1250" spc="8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υγειονομική</a:t>
            </a:r>
            <a:r>
              <a:rPr sz="1250" spc="8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περίθαλψη,</a:t>
            </a:r>
            <a:r>
              <a:rPr sz="1250" spc="29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δημόσιες</a:t>
            </a:r>
            <a:r>
              <a:rPr sz="1250" spc="8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και</a:t>
            </a:r>
            <a:r>
              <a:rPr sz="1250" spc="8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οι</a:t>
            </a:r>
            <a:r>
              <a:rPr sz="1250" spc="8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κυβερνητικές</a:t>
            </a:r>
            <a:r>
              <a:rPr sz="1250" spc="8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υπηρεσίες,</a:t>
            </a:r>
            <a:r>
              <a:rPr sz="1250" spc="8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επηρεάζοντας 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την καθημερινή ζωή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των πολιτών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και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τη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λειτουργία της κοινωνίας.</a:t>
            </a:r>
            <a:endParaRPr sz="125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48006" y="4856163"/>
            <a:ext cx="706966" cy="40137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00487" y="4668309"/>
            <a:ext cx="2157412" cy="40084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48006" y="5313892"/>
            <a:ext cx="706966" cy="401108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19579"/>
            <a:ext cx="10160000" cy="5693833"/>
            <a:chOff x="0" y="23495"/>
            <a:chExt cx="12192000" cy="68326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80584" y="6273799"/>
              <a:ext cx="2592069" cy="48164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23495"/>
              <a:ext cx="12192000" cy="68326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02309" y="1728470"/>
              <a:ext cx="5163502" cy="319277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96000" y="1628775"/>
              <a:ext cx="6010909" cy="3391852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864350" y="5418454"/>
              <a:ext cx="2208530" cy="1176020"/>
            </a:xfrm>
            <a:custGeom>
              <a:avLst/>
              <a:gdLst/>
              <a:ahLst/>
              <a:cxnLst/>
              <a:rect l="l" t="t" r="r" b="b"/>
              <a:pathLst>
                <a:path w="2208529" h="1176020">
                  <a:moveTo>
                    <a:pt x="1103947" y="0"/>
                  </a:moveTo>
                  <a:lnTo>
                    <a:pt x="1041400" y="952"/>
                  </a:lnTo>
                  <a:lnTo>
                    <a:pt x="979487" y="3810"/>
                  </a:lnTo>
                  <a:lnTo>
                    <a:pt x="918845" y="8255"/>
                  </a:lnTo>
                  <a:lnTo>
                    <a:pt x="859154" y="14605"/>
                  </a:lnTo>
                  <a:lnTo>
                    <a:pt x="800734" y="22542"/>
                  </a:lnTo>
                  <a:lnTo>
                    <a:pt x="743584" y="32067"/>
                  </a:lnTo>
                  <a:lnTo>
                    <a:pt x="688022" y="43180"/>
                  </a:lnTo>
                  <a:lnTo>
                    <a:pt x="633729" y="55880"/>
                  </a:lnTo>
                  <a:lnTo>
                    <a:pt x="581025" y="70167"/>
                  </a:lnTo>
                  <a:lnTo>
                    <a:pt x="529907" y="85725"/>
                  </a:lnTo>
                  <a:lnTo>
                    <a:pt x="480695" y="102552"/>
                  </a:lnTo>
                  <a:lnTo>
                    <a:pt x="433387" y="120967"/>
                  </a:lnTo>
                  <a:lnTo>
                    <a:pt x="387667" y="140335"/>
                  </a:lnTo>
                  <a:lnTo>
                    <a:pt x="344170" y="161290"/>
                  </a:lnTo>
                  <a:lnTo>
                    <a:pt x="302895" y="183197"/>
                  </a:lnTo>
                  <a:lnTo>
                    <a:pt x="263842" y="206375"/>
                  </a:lnTo>
                  <a:lnTo>
                    <a:pt x="227012" y="230822"/>
                  </a:lnTo>
                  <a:lnTo>
                    <a:pt x="192722" y="255905"/>
                  </a:lnTo>
                  <a:lnTo>
                    <a:pt x="160654" y="282257"/>
                  </a:lnTo>
                  <a:lnTo>
                    <a:pt x="131445" y="309245"/>
                  </a:lnTo>
                  <a:lnTo>
                    <a:pt x="104775" y="337502"/>
                  </a:lnTo>
                  <a:lnTo>
                    <a:pt x="60007" y="395922"/>
                  </a:lnTo>
                  <a:lnTo>
                    <a:pt x="27304" y="457517"/>
                  </a:lnTo>
                  <a:lnTo>
                    <a:pt x="6984" y="521652"/>
                  </a:lnTo>
                  <a:lnTo>
                    <a:pt x="0" y="587692"/>
                  </a:lnTo>
                  <a:lnTo>
                    <a:pt x="1904" y="621030"/>
                  </a:lnTo>
                  <a:lnTo>
                    <a:pt x="15557" y="686435"/>
                  </a:lnTo>
                  <a:lnTo>
                    <a:pt x="42227" y="749300"/>
                  </a:lnTo>
                  <a:lnTo>
                    <a:pt x="80962" y="809307"/>
                  </a:lnTo>
                  <a:lnTo>
                    <a:pt x="131445" y="866140"/>
                  </a:lnTo>
                  <a:lnTo>
                    <a:pt x="160654" y="893445"/>
                  </a:lnTo>
                  <a:lnTo>
                    <a:pt x="192722" y="919797"/>
                  </a:lnTo>
                  <a:lnTo>
                    <a:pt x="227012" y="944880"/>
                  </a:lnTo>
                  <a:lnTo>
                    <a:pt x="263842" y="969010"/>
                  </a:lnTo>
                  <a:lnTo>
                    <a:pt x="302895" y="992187"/>
                  </a:lnTo>
                  <a:lnTo>
                    <a:pt x="344170" y="1014412"/>
                  </a:lnTo>
                  <a:lnTo>
                    <a:pt x="387667" y="1035050"/>
                  </a:lnTo>
                  <a:lnTo>
                    <a:pt x="433387" y="1054735"/>
                  </a:lnTo>
                  <a:lnTo>
                    <a:pt x="480695" y="1073150"/>
                  </a:lnTo>
                  <a:lnTo>
                    <a:pt x="529907" y="1089977"/>
                  </a:lnTo>
                  <a:lnTo>
                    <a:pt x="581025" y="1105535"/>
                  </a:lnTo>
                  <a:lnTo>
                    <a:pt x="633729" y="1119822"/>
                  </a:lnTo>
                  <a:lnTo>
                    <a:pt x="688022" y="1132522"/>
                  </a:lnTo>
                  <a:lnTo>
                    <a:pt x="743584" y="1143635"/>
                  </a:lnTo>
                  <a:lnTo>
                    <a:pt x="800734" y="1153160"/>
                  </a:lnTo>
                  <a:lnTo>
                    <a:pt x="859154" y="1161097"/>
                  </a:lnTo>
                  <a:lnTo>
                    <a:pt x="918845" y="1167447"/>
                  </a:lnTo>
                  <a:lnTo>
                    <a:pt x="979487" y="1171892"/>
                  </a:lnTo>
                  <a:lnTo>
                    <a:pt x="1041400" y="1174750"/>
                  </a:lnTo>
                  <a:lnTo>
                    <a:pt x="1103947" y="1175702"/>
                  </a:lnTo>
                  <a:lnTo>
                    <a:pt x="1166812" y="1174750"/>
                  </a:lnTo>
                  <a:lnTo>
                    <a:pt x="1228407" y="1171892"/>
                  </a:lnTo>
                  <a:lnTo>
                    <a:pt x="1289050" y="1167447"/>
                  </a:lnTo>
                  <a:lnTo>
                    <a:pt x="1348740" y="1161097"/>
                  </a:lnTo>
                  <a:lnTo>
                    <a:pt x="1407159" y="1153160"/>
                  </a:lnTo>
                  <a:lnTo>
                    <a:pt x="1464309" y="1143635"/>
                  </a:lnTo>
                  <a:lnTo>
                    <a:pt x="1520190" y="1132522"/>
                  </a:lnTo>
                  <a:lnTo>
                    <a:pt x="1574482" y="1119822"/>
                  </a:lnTo>
                  <a:lnTo>
                    <a:pt x="1627187" y="1105535"/>
                  </a:lnTo>
                  <a:lnTo>
                    <a:pt x="1677987" y="1089977"/>
                  </a:lnTo>
                  <a:lnTo>
                    <a:pt x="1727517" y="1073150"/>
                  </a:lnTo>
                  <a:lnTo>
                    <a:pt x="1774825" y="1054735"/>
                  </a:lnTo>
                  <a:lnTo>
                    <a:pt x="1820227" y="1035050"/>
                  </a:lnTo>
                  <a:lnTo>
                    <a:pt x="1863725" y="1014412"/>
                  </a:lnTo>
                  <a:lnTo>
                    <a:pt x="1905317" y="992187"/>
                  </a:lnTo>
                  <a:lnTo>
                    <a:pt x="1944370" y="969010"/>
                  </a:lnTo>
                  <a:lnTo>
                    <a:pt x="1981200" y="944880"/>
                  </a:lnTo>
                  <a:lnTo>
                    <a:pt x="2015490" y="919797"/>
                  </a:lnTo>
                  <a:lnTo>
                    <a:pt x="2047240" y="893445"/>
                  </a:lnTo>
                  <a:lnTo>
                    <a:pt x="2076767" y="866140"/>
                  </a:lnTo>
                  <a:lnTo>
                    <a:pt x="2103120" y="838200"/>
                  </a:lnTo>
                  <a:lnTo>
                    <a:pt x="2147887" y="779780"/>
                  </a:lnTo>
                  <a:lnTo>
                    <a:pt x="2180907" y="718185"/>
                  </a:lnTo>
                  <a:lnTo>
                    <a:pt x="2201227" y="654050"/>
                  </a:lnTo>
                  <a:lnTo>
                    <a:pt x="2208212" y="587692"/>
                  </a:lnTo>
                  <a:lnTo>
                    <a:pt x="2206307" y="554355"/>
                  </a:lnTo>
                  <a:lnTo>
                    <a:pt x="2192654" y="489267"/>
                  </a:lnTo>
                  <a:lnTo>
                    <a:pt x="2165984" y="426402"/>
                  </a:lnTo>
                  <a:lnTo>
                    <a:pt x="2126932" y="366395"/>
                  </a:lnTo>
                  <a:lnTo>
                    <a:pt x="2076767" y="309245"/>
                  </a:lnTo>
                  <a:lnTo>
                    <a:pt x="2047240" y="282257"/>
                  </a:lnTo>
                  <a:lnTo>
                    <a:pt x="2015490" y="255905"/>
                  </a:lnTo>
                  <a:lnTo>
                    <a:pt x="1981200" y="230822"/>
                  </a:lnTo>
                  <a:lnTo>
                    <a:pt x="1944370" y="206375"/>
                  </a:lnTo>
                  <a:lnTo>
                    <a:pt x="1905317" y="183197"/>
                  </a:lnTo>
                  <a:lnTo>
                    <a:pt x="1863725" y="161290"/>
                  </a:lnTo>
                  <a:lnTo>
                    <a:pt x="1820227" y="140335"/>
                  </a:lnTo>
                  <a:lnTo>
                    <a:pt x="1774825" y="120967"/>
                  </a:lnTo>
                  <a:lnTo>
                    <a:pt x="1727517" y="102552"/>
                  </a:lnTo>
                  <a:lnTo>
                    <a:pt x="1677987" y="85725"/>
                  </a:lnTo>
                  <a:lnTo>
                    <a:pt x="1627187" y="70167"/>
                  </a:lnTo>
                  <a:lnTo>
                    <a:pt x="1574482" y="55880"/>
                  </a:lnTo>
                  <a:lnTo>
                    <a:pt x="1520190" y="43180"/>
                  </a:lnTo>
                  <a:lnTo>
                    <a:pt x="1464309" y="32067"/>
                  </a:lnTo>
                  <a:lnTo>
                    <a:pt x="1407159" y="22542"/>
                  </a:lnTo>
                  <a:lnTo>
                    <a:pt x="1348740" y="14605"/>
                  </a:lnTo>
                  <a:lnTo>
                    <a:pt x="1289050" y="8255"/>
                  </a:lnTo>
                  <a:lnTo>
                    <a:pt x="1228407" y="3810"/>
                  </a:lnTo>
                  <a:lnTo>
                    <a:pt x="1166812" y="952"/>
                  </a:lnTo>
                  <a:lnTo>
                    <a:pt x="1103947" y="0"/>
                  </a:lnTo>
                  <a:close/>
                </a:path>
              </a:pathLst>
            </a:custGeom>
            <a:solidFill>
              <a:srgbClr val="E2047C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" name="object 9"/>
            <p:cNvSpPr/>
            <p:nvPr/>
          </p:nvSpPr>
          <p:spPr>
            <a:xfrm>
              <a:off x="6864350" y="5418454"/>
              <a:ext cx="2208530" cy="1176020"/>
            </a:xfrm>
            <a:custGeom>
              <a:avLst/>
              <a:gdLst/>
              <a:ahLst/>
              <a:cxnLst/>
              <a:rect l="l" t="t" r="r" b="b"/>
              <a:pathLst>
                <a:path w="2208529" h="1176020">
                  <a:moveTo>
                    <a:pt x="0" y="587692"/>
                  </a:moveTo>
                  <a:lnTo>
                    <a:pt x="6984" y="521652"/>
                  </a:lnTo>
                  <a:lnTo>
                    <a:pt x="27304" y="457517"/>
                  </a:lnTo>
                  <a:lnTo>
                    <a:pt x="60007" y="395922"/>
                  </a:lnTo>
                  <a:lnTo>
                    <a:pt x="104775" y="337502"/>
                  </a:lnTo>
                  <a:lnTo>
                    <a:pt x="131445" y="309245"/>
                  </a:lnTo>
                  <a:lnTo>
                    <a:pt x="160654" y="282257"/>
                  </a:lnTo>
                  <a:lnTo>
                    <a:pt x="192722" y="255905"/>
                  </a:lnTo>
                  <a:lnTo>
                    <a:pt x="227012" y="230822"/>
                  </a:lnTo>
                  <a:lnTo>
                    <a:pt x="263842" y="206375"/>
                  </a:lnTo>
                  <a:lnTo>
                    <a:pt x="302895" y="183197"/>
                  </a:lnTo>
                  <a:lnTo>
                    <a:pt x="344170" y="161290"/>
                  </a:lnTo>
                  <a:lnTo>
                    <a:pt x="387667" y="140335"/>
                  </a:lnTo>
                  <a:lnTo>
                    <a:pt x="433387" y="120967"/>
                  </a:lnTo>
                  <a:lnTo>
                    <a:pt x="480695" y="102552"/>
                  </a:lnTo>
                  <a:lnTo>
                    <a:pt x="529907" y="85725"/>
                  </a:lnTo>
                  <a:lnTo>
                    <a:pt x="581025" y="70167"/>
                  </a:lnTo>
                  <a:lnTo>
                    <a:pt x="633729" y="55880"/>
                  </a:lnTo>
                  <a:lnTo>
                    <a:pt x="688022" y="43180"/>
                  </a:lnTo>
                  <a:lnTo>
                    <a:pt x="743584" y="32067"/>
                  </a:lnTo>
                  <a:lnTo>
                    <a:pt x="800734" y="22542"/>
                  </a:lnTo>
                  <a:lnTo>
                    <a:pt x="859154" y="14605"/>
                  </a:lnTo>
                  <a:lnTo>
                    <a:pt x="918845" y="8255"/>
                  </a:lnTo>
                  <a:lnTo>
                    <a:pt x="979487" y="3810"/>
                  </a:lnTo>
                  <a:lnTo>
                    <a:pt x="1041400" y="952"/>
                  </a:lnTo>
                  <a:lnTo>
                    <a:pt x="1103947" y="0"/>
                  </a:lnTo>
                  <a:lnTo>
                    <a:pt x="1166812" y="952"/>
                  </a:lnTo>
                  <a:lnTo>
                    <a:pt x="1228407" y="3810"/>
                  </a:lnTo>
                  <a:lnTo>
                    <a:pt x="1289050" y="8255"/>
                  </a:lnTo>
                  <a:lnTo>
                    <a:pt x="1348740" y="14605"/>
                  </a:lnTo>
                  <a:lnTo>
                    <a:pt x="1407159" y="22542"/>
                  </a:lnTo>
                  <a:lnTo>
                    <a:pt x="1464309" y="32067"/>
                  </a:lnTo>
                  <a:lnTo>
                    <a:pt x="1520190" y="43180"/>
                  </a:lnTo>
                  <a:lnTo>
                    <a:pt x="1574482" y="55880"/>
                  </a:lnTo>
                  <a:lnTo>
                    <a:pt x="1627187" y="70167"/>
                  </a:lnTo>
                  <a:lnTo>
                    <a:pt x="1677987" y="85725"/>
                  </a:lnTo>
                  <a:lnTo>
                    <a:pt x="1727517" y="102552"/>
                  </a:lnTo>
                  <a:lnTo>
                    <a:pt x="1774825" y="120967"/>
                  </a:lnTo>
                  <a:lnTo>
                    <a:pt x="1820227" y="140335"/>
                  </a:lnTo>
                  <a:lnTo>
                    <a:pt x="1863725" y="161290"/>
                  </a:lnTo>
                  <a:lnTo>
                    <a:pt x="1905317" y="183197"/>
                  </a:lnTo>
                  <a:lnTo>
                    <a:pt x="1944370" y="206375"/>
                  </a:lnTo>
                  <a:lnTo>
                    <a:pt x="1981200" y="230822"/>
                  </a:lnTo>
                  <a:lnTo>
                    <a:pt x="2015490" y="255905"/>
                  </a:lnTo>
                  <a:lnTo>
                    <a:pt x="2047240" y="282257"/>
                  </a:lnTo>
                  <a:lnTo>
                    <a:pt x="2076767" y="309245"/>
                  </a:lnTo>
                  <a:lnTo>
                    <a:pt x="2103120" y="337502"/>
                  </a:lnTo>
                  <a:lnTo>
                    <a:pt x="2147887" y="395922"/>
                  </a:lnTo>
                  <a:lnTo>
                    <a:pt x="2180907" y="457517"/>
                  </a:lnTo>
                  <a:lnTo>
                    <a:pt x="2201227" y="521652"/>
                  </a:lnTo>
                  <a:lnTo>
                    <a:pt x="2208212" y="587692"/>
                  </a:lnTo>
                  <a:lnTo>
                    <a:pt x="2206307" y="621030"/>
                  </a:lnTo>
                  <a:lnTo>
                    <a:pt x="2192654" y="686435"/>
                  </a:lnTo>
                  <a:lnTo>
                    <a:pt x="2165984" y="749300"/>
                  </a:lnTo>
                  <a:lnTo>
                    <a:pt x="2126932" y="809307"/>
                  </a:lnTo>
                  <a:lnTo>
                    <a:pt x="2076767" y="866140"/>
                  </a:lnTo>
                  <a:lnTo>
                    <a:pt x="2047240" y="893445"/>
                  </a:lnTo>
                  <a:lnTo>
                    <a:pt x="2015490" y="919797"/>
                  </a:lnTo>
                  <a:lnTo>
                    <a:pt x="1981200" y="944880"/>
                  </a:lnTo>
                  <a:lnTo>
                    <a:pt x="1944370" y="969010"/>
                  </a:lnTo>
                  <a:lnTo>
                    <a:pt x="1905317" y="992187"/>
                  </a:lnTo>
                  <a:lnTo>
                    <a:pt x="1863725" y="1014412"/>
                  </a:lnTo>
                  <a:lnTo>
                    <a:pt x="1820227" y="1035050"/>
                  </a:lnTo>
                  <a:lnTo>
                    <a:pt x="1774825" y="1054735"/>
                  </a:lnTo>
                  <a:lnTo>
                    <a:pt x="1727517" y="1073150"/>
                  </a:lnTo>
                  <a:lnTo>
                    <a:pt x="1677987" y="1089977"/>
                  </a:lnTo>
                  <a:lnTo>
                    <a:pt x="1627187" y="1105535"/>
                  </a:lnTo>
                  <a:lnTo>
                    <a:pt x="1574482" y="1119822"/>
                  </a:lnTo>
                  <a:lnTo>
                    <a:pt x="1520190" y="1132522"/>
                  </a:lnTo>
                  <a:lnTo>
                    <a:pt x="1464309" y="1143635"/>
                  </a:lnTo>
                  <a:lnTo>
                    <a:pt x="1407159" y="1153160"/>
                  </a:lnTo>
                  <a:lnTo>
                    <a:pt x="1348740" y="1161097"/>
                  </a:lnTo>
                  <a:lnTo>
                    <a:pt x="1289050" y="1167447"/>
                  </a:lnTo>
                  <a:lnTo>
                    <a:pt x="1228407" y="1171892"/>
                  </a:lnTo>
                  <a:lnTo>
                    <a:pt x="1166812" y="1174750"/>
                  </a:lnTo>
                  <a:lnTo>
                    <a:pt x="1103947" y="1175702"/>
                  </a:lnTo>
                  <a:lnTo>
                    <a:pt x="1041400" y="1174750"/>
                  </a:lnTo>
                  <a:lnTo>
                    <a:pt x="979487" y="1171892"/>
                  </a:lnTo>
                  <a:lnTo>
                    <a:pt x="918845" y="1167447"/>
                  </a:lnTo>
                  <a:lnTo>
                    <a:pt x="859154" y="1161097"/>
                  </a:lnTo>
                  <a:lnTo>
                    <a:pt x="800734" y="1153160"/>
                  </a:lnTo>
                  <a:lnTo>
                    <a:pt x="743584" y="1143635"/>
                  </a:lnTo>
                  <a:lnTo>
                    <a:pt x="688022" y="1132522"/>
                  </a:lnTo>
                  <a:lnTo>
                    <a:pt x="633729" y="1119822"/>
                  </a:lnTo>
                  <a:lnTo>
                    <a:pt x="581025" y="1105535"/>
                  </a:lnTo>
                  <a:lnTo>
                    <a:pt x="529907" y="1089977"/>
                  </a:lnTo>
                  <a:lnTo>
                    <a:pt x="480695" y="1073150"/>
                  </a:lnTo>
                  <a:lnTo>
                    <a:pt x="433387" y="1054735"/>
                  </a:lnTo>
                  <a:lnTo>
                    <a:pt x="387667" y="1035050"/>
                  </a:lnTo>
                  <a:lnTo>
                    <a:pt x="344170" y="1014412"/>
                  </a:lnTo>
                  <a:lnTo>
                    <a:pt x="302895" y="992187"/>
                  </a:lnTo>
                  <a:lnTo>
                    <a:pt x="263842" y="969010"/>
                  </a:lnTo>
                  <a:lnTo>
                    <a:pt x="227012" y="944880"/>
                  </a:lnTo>
                  <a:lnTo>
                    <a:pt x="192722" y="919797"/>
                  </a:lnTo>
                  <a:lnTo>
                    <a:pt x="160654" y="893445"/>
                  </a:lnTo>
                  <a:lnTo>
                    <a:pt x="131445" y="866140"/>
                  </a:lnTo>
                  <a:lnTo>
                    <a:pt x="104775" y="838200"/>
                  </a:lnTo>
                  <a:lnTo>
                    <a:pt x="60007" y="779780"/>
                  </a:lnTo>
                  <a:lnTo>
                    <a:pt x="27304" y="718185"/>
                  </a:lnTo>
                  <a:lnTo>
                    <a:pt x="6984" y="654050"/>
                  </a:lnTo>
                  <a:lnTo>
                    <a:pt x="0" y="587692"/>
                  </a:lnTo>
                </a:path>
              </a:pathLst>
            </a:custGeom>
            <a:ln w="12700">
              <a:solidFill>
                <a:srgbClr val="E2047C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" name="object 10"/>
            <p:cNvSpPr/>
            <p:nvPr/>
          </p:nvSpPr>
          <p:spPr>
            <a:xfrm>
              <a:off x="9807257" y="5474970"/>
              <a:ext cx="2299970" cy="1176020"/>
            </a:xfrm>
            <a:custGeom>
              <a:avLst/>
              <a:gdLst/>
              <a:ahLst/>
              <a:cxnLst/>
              <a:rect l="l" t="t" r="r" b="b"/>
              <a:pathLst>
                <a:path w="2299970" h="1176020">
                  <a:moveTo>
                    <a:pt x="1149667" y="0"/>
                  </a:moveTo>
                  <a:lnTo>
                    <a:pt x="1086802" y="952"/>
                  </a:lnTo>
                  <a:lnTo>
                    <a:pt x="1024572" y="3492"/>
                  </a:lnTo>
                  <a:lnTo>
                    <a:pt x="963295" y="7619"/>
                  </a:lnTo>
                  <a:lnTo>
                    <a:pt x="902970" y="13652"/>
                  </a:lnTo>
                  <a:lnTo>
                    <a:pt x="844232" y="20954"/>
                  </a:lnTo>
                  <a:lnTo>
                    <a:pt x="786447" y="29844"/>
                  </a:lnTo>
                  <a:lnTo>
                    <a:pt x="729932" y="40322"/>
                  </a:lnTo>
                  <a:lnTo>
                    <a:pt x="675004" y="52387"/>
                  </a:lnTo>
                  <a:lnTo>
                    <a:pt x="621347" y="65722"/>
                  </a:lnTo>
                  <a:lnTo>
                    <a:pt x="569595" y="80327"/>
                  </a:lnTo>
                  <a:lnTo>
                    <a:pt x="519112" y="96202"/>
                  </a:lnTo>
                  <a:lnTo>
                    <a:pt x="470852" y="113347"/>
                  </a:lnTo>
                  <a:lnTo>
                    <a:pt x="424179" y="131762"/>
                  </a:lnTo>
                  <a:lnTo>
                    <a:pt x="379412" y="151447"/>
                  </a:lnTo>
                  <a:lnTo>
                    <a:pt x="336867" y="172084"/>
                  </a:lnTo>
                  <a:lnTo>
                    <a:pt x="296227" y="193992"/>
                  </a:lnTo>
                  <a:lnTo>
                    <a:pt x="257809" y="216852"/>
                  </a:lnTo>
                  <a:lnTo>
                    <a:pt x="221932" y="240664"/>
                  </a:lnTo>
                  <a:lnTo>
                    <a:pt x="188277" y="265429"/>
                  </a:lnTo>
                  <a:lnTo>
                    <a:pt x="156845" y="291147"/>
                  </a:lnTo>
                  <a:lnTo>
                    <a:pt x="128270" y="317817"/>
                  </a:lnTo>
                  <a:lnTo>
                    <a:pt x="79057" y="373062"/>
                  </a:lnTo>
                  <a:lnTo>
                    <a:pt x="40957" y="431482"/>
                  </a:lnTo>
                  <a:lnTo>
                    <a:pt x="14922" y="492442"/>
                  </a:lnTo>
                  <a:lnTo>
                    <a:pt x="1587" y="555624"/>
                  </a:lnTo>
                  <a:lnTo>
                    <a:pt x="0" y="587692"/>
                  </a:lnTo>
                  <a:lnTo>
                    <a:pt x="1587" y="620077"/>
                  </a:lnTo>
                  <a:lnTo>
                    <a:pt x="14922" y="683259"/>
                  </a:lnTo>
                  <a:lnTo>
                    <a:pt x="40957" y="744219"/>
                  </a:lnTo>
                  <a:lnTo>
                    <a:pt x="79057" y="802322"/>
                  </a:lnTo>
                  <a:lnTo>
                    <a:pt x="128270" y="857884"/>
                  </a:lnTo>
                  <a:lnTo>
                    <a:pt x="156845" y="884554"/>
                  </a:lnTo>
                  <a:lnTo>
                    <a:pt x="188277" y="910272"/>
                  </a:lnTo>
                  <a:lnTo>
                    <a:pt x="221932" y="935037"/>
                  </a:lnTo>
                  <a:lnTo>
                    <a:pt x="257809" y="958849"/>
                  </a:lnTo>
                  <a:lnTo>
                    <a:pt x="296227" y="981709"/>
                  </a:lnTo>
                  <a:lnTo>
                    <a:pt x="336867" y="1003617"/>
                  </a:lnTo>
                  <a:lnTo>
                    <a:pt x="379412" y="1024254"/>
                  </a:lnTo>
                  <a:lnTo>
                    <a:pt x="424179" y="1043939"/>
                  </a:lnTo>
                  <a:lnTo>
                    <a:pt x="470852" y="1062354"/>
                  </a:lnTo>
                  <a:lnTo>
                    <a:pt x="519112" y="1079499"/>
                  </a:lnTo>
                  <a:lnTo>
                    <a:pt x="569595" y="1095374"/>
                  </a:lnTo>
                  <a:lnTo>
                    <a:pt x="621347" y="1109979"/>
                  </a:lnTo>
                  <a:lnTo>
                    <a:pt x="675004" y="1123314"/>
                  </a:lnTo>
                  <a:lnTo>
                    <a:pt x="729932" y="1135062"/>
                  </a:lnTo>
                  <a:lnTo>
                    <a:pt x="786447" y="1145539"/>
                  </a:lnTo>
                  <a:lnTo>
                    <a:pt x="844232" y="1154747"/>
                  </a:lnTo>
                  <a:lnTo>
                    <a:pt x="902970" y="1162049"/>
                  </a:lnTo>
                  <a:lnTo>
                    <a:pt x="963295" y="1168082"/>
                  </a:lnTo>
                  <a:lnTo>
                    <a:pt x="1024572" y="1172209"/>
                  </a:lnTo>
                  <a:lnTo>
                    <a:pt x="1086802" y="1174749"/>
                  </a:lnTo>
                  <a:lnTo>
                    <a:pt x="1149667" y="1175702"/>
                  </a:lnTo>
                  <a:lnTo>
                    <a:pt x="1212850" y="1174749"/>
                  </a:lnTo>
                  <a:lnTo>
                    <a:pt x="1275079" y="1172209"/>
                  </a:lnTo>
                  <a:lnTo>
                    <a:pt x="1336357" y="1168082"/>
                  </a:lnTo>
                  <a:lnTo>
                    <a:pt x="1396364" y="1162049"/>
                  </a:lnTo>
                  <a:lnTo>
                    <a:pt x="1455420" y="1154747"/>
                  </a:lnTo>
                  <a:lnTo>
                    <a:pt x="1513204" y="1145539"/>
                  </a:lnTo>
                  <a:lnTo>
                    <a:pt x="1569720" y="1135062"/>
                  </a:lnTo>
                  <a:lnTo>
                    <a:pt x="1624647" y="1123314"/>
                  </a:lnTo>
                  <a:lnTo>
                    <a:pt x="1677987" y="1109979"/>
                  </a:lnTo>
                  <a:lnTo>
                    <a:pt x="1730057" y="1095374"/>
                  </a:lnTo>
                  <a:lnTo>
                    <a:pt x="1780222" y="1079499"/>
                  </a:lnTo>
                  <a:lnTo>
                    <a:pt x="1828800" y="1062354"/>
                  </a:lnTo>
                  <a:lnTo>
                    <a:pt x="1875472" y="1043939"/>
                  </a:lnTo>
                  <a:lnTo>
                    <a:pt x="1920239" y="1024254"/>
                  </a:lnTo>
                  <a:lnTo>
                    <a:pt x="1962784" y="1003617"/>
                  </a:lnTo>
                  <a:lnTo>
                    <a:pt x="2003425" y="981709"/>
                  </a:lnTo>
                  <a:lnTo>
                    <a:pt x="2041525" y="958849"/>
                  </a:lnTo>
                  <a:lnTo>
                    <a:pt x="2077720" y="935037"/>
                  </a:lnTo>
                  <a:lnTo>
                    <a:pt x="2111375" y="910272"/>
                  </a:lnTo>
                  <a:lnTo>
                    <a:pt x="2142489" y="884554"/>
                  </a:lnTo>
                  <a:lnTo>
                    <a:pt x="2171382" y="857884"/>
                  </a:lnTo>
                  <a:lnTo>
                    <a:pt x="2220595" y="802322"/>
                  </a:lnTo>
                  <a:lnTo>
                    <a:pt x="2258377" y="744219"/>
                  </a:lnTo>
                  <a:lnTo>
                    <a:pt x="2284412" y="683259"/>
                  </a:lnTo>
                  <a:lnTo>
                    <a:pt x="2297747" y="620077"/>
                  </a:lnTo>
                  <a:lnTo>
                    <a:pt x="2299652" y="587692"/>
                  </a:lnTo>
                  <a:lnTo>
                    <a:pt x="2297747" y="555624"/>
                  </a:lnTo>
                  <a:lnTo>
                    <a:pt x="2284412" y="492442"/>
                  </a:lnTo>
                  <a:lnTo>
                    <a:pt x="2258377" y="431482"/>
                  </a:lnTo>
                  <a:lnTo>
                    <a:pt x="2220595" y="373062"/>
                  </a:lnTo>
                  <a:lnTo>
                    <a:pt x="2171382" y="317817"/>
                  </a:lnTo>
                  <a:lnTo>
                    <a:pt x="2142489" y="291147"/>
                  </a:lnTo>
                  <a:lnTo>
                    <a:pt x="2111375" y="265429"/>
                  </a:lnTo>
                  <a:lnTo>
                    <a:pt x="2077720" y="240664"/>
                  </a:lnTo>
                  <a:lnTo>
                    <a:pt x="2041525" y="216852"/>
                  </a:lnTo>
                  <a:lnTo>
                    <a:pt x="2003425" y="193992"/>
                  </a:lnTo>
                  <a:lnTo>
                    <a:pt x="1962784" y="172084"/>
                  </a:lnTo>
                  <a:lnTo>
                    <a:pt x="1920239" y="151447"/>
                  </a:lnTo>
                  <a:lnTo>
                    <a:pt x="1875472" y="131762"/>
                  </a:lnTo>
                  <a:lnTo>
                    <a:pt x="1828800" y="113347"/>
                  </a:lnTo>
                  <a:lnTo>
                    <a:pt x="1780222" y="96202"/>
                  </a:lnTo>
                  <a:lnTo>
                    <a:pt x="1730057" y="80327"/>
                  </a:lnTo>
                  <a:lnTo>
                    <a:pt x="1677987" y="65722"/>
                  </a:lnTo>
                  <a:lnTo>
                    <a:pt x="1624647" y="52387"/>
                  </a:lnTo>
                  <a:lnTo>
                    <a:pt x="1569720" y="40322"/>
                  </a:lnTo>
                  <a:lnTo>
                    <a:pt x="1513204" y="29844"/>
                  </a:lnTo>
                  <a:lnTo>
                    <a:pt x="1455420" y="20954"/>
                  </a:lnTo>
                  <a:lnTo>
                    <a:pt x="1396364" y="13652"/>
                  </a:lnTo>
                  <a:lnTo>
                    <a:pt x="1336357" y="7619"/>
                  </a:lnTo>
                  <a:lnTo>
                    <a:pt x="1275079" y="3492"/>
                  </a:lnTo>
                  <a:lnTo>
                    <a:pt x="1212850" y="952"/>
                  </a:lnTo>
                  <a:lnTo>
                    <a:pt x="1149667" y="0"/>
                  </a:lnTo>
                  <a:close/>
                </a:path>
              </a:pathLst>
            </a:custGeom>
            <a:solidFill>
              <a:srgbClr val="E2047C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" name="object 11"/>
            <p:cNvSpPr/>
            <p:nvPr/>
          </p:nvSpPr>
          <p:spPr>
            <a:xfrm>
              <a:off x="9807257" y="5474970"/>
              <a:ext cx="2299970" cy="1176020"/>
            </a:xfrm>
            <a:custGeom>
              <a:avLst/>
              <a:gdLst/>
              <a:ahLst/>
              <a:cxnLst/>
              <a:rect l="l" t="t" r="r" b="b"/>
              <a:pathLst>
                <a:path w="2299970" h="1176020">
                  <a:moveTo>
                    <a:pt x="0" y="587692"/>
                  </a:moveTo>
                  <a:lnTo>
                    <a:pt x="6667" y="523874"/>
                  </a:lnTo>
                  <a:lnTo>
                    <a:pt x="26670" y="461644"/>
                  </a:lnTo>
                  <a:lnTo>
                    <a:pt x="58737" y="401954"/>
                  </a:lnTo>
                  <a:lnTo>
                    <a:pt x="102234" y="345122"/>
                  </a:lnTo>
                  <a:lnTo>
                    <a:pt x="156845" y="291147"/>
                  </a:lnTo>
                  <a:lnTo>
                    <a:pt x="188277" y="265429"/>
                  </a:lnTo>
                  <a:lnTo>
                    <a:pt x="221932" y="240664"/>
                  </a:lnTo>
                  <a:lnTo>
                    <a:pt x="257809" y="216852"/>
                  </a:lnTo>
                  <a:lnTo>
                    <a:pt x="296227" y="193992"/>
                  </a:lnTo>
                  <a:lnTo>
                    <a:pt x="336867" y="172084"/>
                  </a:lnTo>
                  <a:lnTo>
                    <a:pt x="379412" y="151447"/>
                  </a:lnTo>
                  <a:lnTo>
                    <a:pt x="424179" y="131762"/>
                  </a:lnTo>
                  <a:lnTo>
                    <a:pt x="470852" y="113347"/>
                  </a:lnTo>
                  <a:lnTo>
                    <a:pt x="519112" y="96202"/>
                  </a:lnTo>
                  <a:lnTo>
                    <a:pt x="569595" y="80327"/>
                  </a:lnTo>
                  <a:lnTo>
                    <a:pt x="621347" y="65722"/>
                  </a:lnTo>
                  <a:lnTo>
                    <a:pt x="675004" y="52387"/>
                  </a:lnTo>
                  <a:lnTo>
                    <a:pt x="729932" y="40322"/>
                  </a:lnTo>
                  <a:lnTo>
                    <a:pt x="786447" y="29844"/>
                  </a:lnTo>
                  <a:lnTo>
                    <a:pt x="844232" y="20954"/>
                  </a:lnTo>
                  <a:lnTo>
                    <a:pt x="902970" y="13652"/>
                  </a:lnTo>
                  <a:lnTo>
                    <a:pt x="963295" y="7619"/>
                  </a:lnTo>
                  <a:lnTo>
                    <a:pt x="1024572" y="3492"/>
                  </a:lnTo>
                  <a:lnTo>
                    <a:pt x="1086802" y="952"/>
                  </a:lnTo>
                  <a:lnTo>
                    <a:pt x="1149667" y="0"/>
                  </a:lnTo>
                  <a:lnTo>
                    <a:pt x="1212850" y="952"/>
                  </a:lnTo>
                  <a:lnTo>
                    <a:pt x="1275079" y="3492"/>
                  </a:lnTo>
                  <a:lnTo>
                    <a:pt x="1336357" y="7619"/>
                  </a:lnTo>
                  <a:lnTo>
                    <a:pt x="1396364" y="13652"/>
                  </a:lnTo>
                  <a:lnTo>
                    <a:pt x="1455420" y="20954"/>
                  </a:lnTo>
                  <a:lnTo>
                    <a:pt x="1513204" y="29844"/>
                  </a:lnTo>
                  <a:lnTo>
                    <a:pt x="1569720" y="40322"/>
                  </a:lnTo>
                  <a:lnTo>
                    <a:pt x="1624647" y="52387"/>
                  </a:lnTo>
                  <a:lnTo>
                    <a:pt x="1677987" y="65722"/>
                  </a:lnTo>
                  <a:lnTo>
                    <a:pt x="1730057" y="80327"/>
                  </a:lnTo>
                  <a:lnTo>
                    <a:pt x="1780222" y="96202"/>
                  </a:lnTo>
                  <a:lnTo>
                    <a:pt x="1828800" y="113347"/>
                  </a:lnTo>
                  <a:lnTo>
                    <a:pt x="1875472" y="131762"/>
                  </a:lnTo>
                  <a:lnTo>
                    <a:pt x="1920239" y="151447"/>
                  </a:lnTo>
                  <a:lnTo>
                    <a:pt x="1962784" y="172084"/>
                  </a:lnTo>
                  <a:lnTo>
                    <a:pt x="2003425" y="193992"/>
                  </a:lnTo>
                  <a:lnTo>
                    <a:pt x="2041525" y="216852"/>
                  </a:lnTo>
                  <a:lnTo>
                    <a:pt x="2077720" y="240664"/>
                  </a:lnTo>
                  <a:lnTo>
                    <a:pt x="2111375" y="265429"/>
                  </a:lnTo>
                  <a:lnTo>
                    <a:pt x="2142489" y="291147"/>
                  </a:lnTo>
                  <a:lnTo>
                    <a:pt x="2171382" y="317817"/>
                  </a:lnTo>
                  <a:lnTo>
                    <a:pt x="2220595" y="373062"/>
                  </a:lnTo>
                  <a:lnTo>
                    <a:pt x="2258377" y="431482"/>
                  </a:lnTo>
                  <a:lnTo>
                    <a:pt x="2284412" y="492442"/>
                  </a:lnTo>
                  <a:lnTo>
                    <a:pt x="2297747" y="555624"/>
                  </a:lnTo>
                  <a:lnTo>
                    <a:pt x="2299652" y="587692"/>
                  </a:lnTo>
                  <a:lnTo>
                    <a:pt x="2297747" y="620077"/>
                  </a:lnTo>
                  <a:lnTo>
                    <a:pt x="2284412" y="683259"/>
                  </a:lnTo>
                  <a:lnTo>
                    <a:pt x="2258377" y="744219"/>
                  </a:lnTo>
                  <a:lnTo>
                    <a:pt x="2220595" y="802322"/>
                  </a:lnTo>
                  <a:lnTo>
                    <a:pt x="2171382" y="857884"/>
                  </a:lnTo>
                  <a:lnTo>
                    <a:pt x="2142489" y="884554"/>
                  </a:lnTo>
                  <a:lnTo>
                    <a:pt x="2111375" y="910272"/>
                  </a:lnTo>
                  <a:lnTo>
                    <a:pt x="2077720" y="935037"/>
                  </a:lnTo>
                  <a:lnTo>
                    <a:pt x="2041525" y="958849"/>
                  </a:lnTo>
                  <a:lnTo>
                    <a:pt x="2003425" y="981709"/>
                  </a:lnTo>
                  <a:lnTo>
                    <a:pt x="1962784" y="1003617"/>
                  </a:lnTo>
                  <a:lnTo>
                    <a:pt x="1920239" y="1024254"/>
                  </a:lnTo>
                  <a:lnTo>
                    <a:pt x="1875472" y="1043939"/>
                  </a:lnTo>
                  <a:lnTo>
                    <a:pt x="1828800" y="1062354"/>
                  </a:lnTo>
                  <a:lnTo>
                    <a:pt x="1780222" y="1079499"/>
                  </a:lnTo>
                  <a:lnTo>
                    <a:pt x="1730057" y="1095374"/>
                  </a:lnTo>
                  <a:lnTo>
                    <a:pt x="1677987" y="1109979"/>
                  </a:lnTo>
                  <a:lnTo>
                    <a:pt x="1624647" y="1123314"/>
                  </a:lnTo>
                  <a:lnTo>
                    <a:pt x="1569720" y="1135062"/>
                  </a:lnTo>
                  <a:lnTo>
                    <a:pt x="1513204" y="1145539"/>
                  </a:lnTo>
                  <a:lnTo>
                    <a:pt x="1455420" y="1154747"/>
                  </a:lnTo>
                  <a:lnTo>
                    <a:pt x="1396364" y="1162049"/>
                  </a:lnTo>
                  <a:lnTo>
                    <a:pt x="1336357" y="1168082"/>
                  </a:lnTo>
                  <a:lnTo>
                    <a:pt x="1275079" y="1172209"/>
                  </a:lnTo>
                  <a:lnTo>
                    <a:pt x="1212850" y="1174749"/>
                  </a:lnTo>
                  <a:lnTo>
                    <a:pt x="1149667" y="1175702"/>
                  </a:lnTo>
                  <a:lnTo>
                    <a:pt x="1086802" y="1174749"/>
                  </a:lnTo>
                  <a:lnTo>
                    <a:pt x="1024572" y="1172209"/>
                  </a:lnTo>
                  <a:lnTo>
                    <a:pt x="963295" y="1168082"/>
                  </a:lnTo>
                  <a:lnTo>
                    <a:pt x="902970" y="1162049"/>
                  </a:lnTo>
                  <a:lnTo>
                    <a:pt x="844232" y="1154747"/>
                  </a:lnTo>
                  <a:lnTo>
                    <a:pt x="786447" y="1145539"/>
                  </a:lnTo>
                  <a:lnTo>
                    <a:pt x="729932" y="1135062"/>
                  </a:lnTo>
                  <a:lnTo>
                    <a:pt x="675004" y="1123314"/>
                  </a:lnTo>
                  <a:lnTo>
                    <a:pt x="621347" y="1109979"/>
                  </a:lnTo>
                  <a:lnTo>
                    <a:pt x="569595" y="1095374"/>
                  </a:lnTo>
                  <a:lnTo>
                    <a:pt x="519112" y="1079499"/>
                  </a:lnTo>
                  <a:lnTo>
                    <a:pt x="470852" y="1062354"/>
                  </a:lnTo>
                  <a:lnTo>
                    <a:pt x="424179" y="1043939"/>
                  </a:lnTo>
                  <a:lnTo>
                    <a:pt x="379412" y="1024254"/>
                  </a:lnTo>
                  <a:lnTo>
                    <a:pt x="336867" y="1003617"/>
                  </a:lnTo>
                  <a:lnTo>
                    <a:pt x="296227" y="981709"/>
                  </a:lnTo>
                  <a:lnTo>
                    <a:pt x="257809" y="958849"/>
                  </a:lnTo>
                  <a:lnTo>
                    <a:pt x="221932" y="935037"/>
                  </a:lnTo>
                  <a:lnTo>
                    <a:pt x="188277" y="910272"/>
                  </a:lnTo>
                  <a:lnTo>
                    <a:pt x="156845" y="884554"/>
                  </a:lnTo>
                  <a:lnTo>
                    <a:pt x="128270" y="857884"/>
                  </a:lnTo>
                  <a:lnTo>
                    <a:pt x="79057" y="802322"/>
                  </a:lnTo>
                  <a:lnTo>
                    <a:pt x="40957" y="744219"/>
                  </a:lnTo>
                  <a:lnTo>
                    <a:pt x="14922" y="683259"/>
                  </a:lnTo>
                  <a:lnTo>
                    <a:pt x="1587" y="620077"/>
                  </a:lnTo>
                  <a:lnTo>
                    <a:pt x="0" y="587692"/>
                  </a:lnTo>
                </a:path>
              </a:pathLst>
            </a:custGeom>
            <a:ln w="12700">
              <a:solidFill>
                <a:srgbClr val="E2047C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" name="object 12"/>
            <p:cNvSpPr/>
            <p:nvPr/>
          </p:nvSpPr>
          <p:spPr>
            <a:xfrm>
              <a:off x="7882572" y="4029074"/>
              <a:ext cx="3101975" cy="1453515"/>
            </a:xfrm>
            <a:custGeom>
              <a:avLst/>
              <a:gdLst/>
              <a:ahLst/>
              <a:cxnLst/>
              <a:rect l="l" t="t" r="r" b="b"/>
              <a:pathLst>
                <a:path w="3101975" h="1453514">
                  <a:moveTo>
                    <a:pt x="114300" y="409575"/>
                  </a:moveTo>
                  <a:lnTo>
                    <a:pt x="57150" y="409575"/>
                  </a:lnTo>
                  <a:lnTo>
                    <a:pt x="57150" y="1389062"/>
                  </a:lnTo>
                  <a:lnTo>
                    <a:pt x="114300" y="1389062"/>
                  </a:lnTo>
                  <a:lnTo>
                    <a:pt x="114300" y="409575"/>
                  </a:lnTo>
                  <a:close/>
                </a:path>
                <a:path w="3101975" h="1453514">
                  <a:moveTo>
                    <a:pt x="85725" y="238125"/>
                  </a:moveTo>
                  <a:lnTo>
                    <a:pt x="0" y="409575"/>
                  </a:lnTo>
                  <a:lnTo>
                    <a:pt x="171450" y="409575"/>
                  </a:lnTo>
                  <a:lnTo>
                    <a:pt x="85725" y="238125"/>
                  </a:lnTo>
                  <a:close/>
                </a:path>
                <a:path w="3101975" h="1453514">
                  <a:moveTo>
                    <a:pt x="2753117" y="173037"/>
                  </a:moveTo>
                  <a:lnTo>
                    <a:pt x="2693670" y="173037"/>
                  </a:lnTo>
                  <a:lnTo>
                    <a:pt x="3046730" y="1453515"/>
                  </a:lnTo>
                  <a:lnTo>
                    <a:pt x="3101975" y="1438275"/>
                  </a:lnTo>
                  <a:lnTo>
                    <a:pt x="2753117" y="173037"/>
                  </a:lnTo>
                  <a:close/>
                </a:path>
                <a:path w="3101975" h="1453514">
                  <a:moveTo>
                    <a:pt x="2675890" y="0"/>
                  </a:moveTo>
                  <a:lnTo>
                    <a:pt x="2638742" y="187960"/>
                  </a:lnTo>
                  <a:lnTo>
                    <a:pt x="2693670" y="173037"/>
                  </a:lnTo>
                  <a:lnTo>
                    <a:pt x="2753117" y="173037"/>
                  </a:lnTo>
                  <a:lnTo>
                    <a:pt x="2748915" y="157797"/>
                  </a:lnTo>
                  <a:lnTo>
                    <a:pt x="2803842" y="142557"/>
                  </a:lnTo>
                  <a:lnTo>
                    <a:pt x="2675890" y="0"/>
                  </a:lnTo>
                  <a:close/>
                </a:path>
              </a:pathLst>
            </a:custGeom>
            <a:solidFill>
              <a:srgbClr val="EFA12D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387880" y="195037"/>
            <a:ext cx="5178954" cy="703184"/>
          </a:xfrm>
          <a:prstGeom prst="rect">
            <a:avLst/>
          </a:prstGeom>
        </p:spPr>
        <p:txBody>
          <a:bodyPr vert="horz" wrap="square" lIns="0" tIns="10583" rIns="0" bIns="0" rtlCol="0" anchor="ctr">
            <a:spAutoFit/>
          </a:bodyPr>
          <a:lstStyle/>
          <a:p>
            <a:pPr marL="10583">
              <a:lnSpc>
                <a:spcPct val="100000"/>
              </a:lnSpc>
              <a:spcBef>
                <a:spcPts val="83"/>
              </a:spcBef>
            </a:pPr>
            <a:r>
              <a:rPr sz="2250" spc="-4" dirty="0">
                <a:solidFill>
                  <a:srgbClr val="332A5E"/>
                </a:solidFill>
              </a:rPr>
              <a:t>ΤΙ</a:t>
            </a:r>
            <a:r>
              <a:rPr sz="2250" spc="242" dirty="0">
                <a:solidFill>
                  <a:srgbClr val="332A5E"/>
                </a:solidFill>
              </a:rPr>
              <a:t> </a:t>
            </a:r>
            <a:r>
              <a:rPr sz="2250" spc="-4" dirty="0">
                <a:solidFill>
                  <a:srgbClr val="332A5E"/>
                </a:solidFill>
              </a:rPr>
              <a:t>ΕΊΝΑΙ</a:t>
            </a:r>
            <a:r>
              <a:rPr sz="2250" spc="237" dirty="0">
                <a:solidFill>
                  <a:srgbClr val="332A5E"/>
                </a:solidFill>
              </a:rPr>
              <a:t> </a:t>
            </a:r>
            <a:r>
              <a:rPr sz="2250" spc="-12" dirty="0">
                <a:solidFill>
                  <a:srgbClr val="332A5E"/>
                </a:solidFill>
              </a:rPr>
              <a:t>ΠΕΡΙΣΤΑΤΙΚΌ</a:t>
            </a:r>
            <a:r>
              <a:rPr sz="2250" spc="229" dirty="0">
                <a:solidFill>
                  <a:srgbClr val="332A5E"/>
                </a:solidFill>
              </a:rPr>
              <a:t> </a:t>
            </a:r>
            <a:r>
              <a:rPr sz="2250" spc="-4" dirty="0">
                <a:solidFill>
                  <a:srgbClr val="332A5E"/>
                </a:solidFill>
              </a:rPr>
              <a:t>ΣΤΟΝ</a:t>
            </a:r>
            <a:r>
              <a:rPr sz="2250" spc="237" dirty="0">
                <a:solidFill>
                  <a:srgbClr val="332A5E"/>
                </a:solidFill>
              </a:rPr>
              <a:t> </a:t>
            </a:r>
            <a:r>
              <a:rPr sz="2250" spc="-4" dirty="0">
                <a:solidFill>
                  <a:srgbClr val="332A5E"/>
                </a:solidFill>
              </a:rPr>
              <a:t>ΚΥΒΕΡΝΟΧΏΡΟ</a:t>
            </a:r>
            <a:endParaRPr sz="2250"/>
          </a:p>
        </p:txBody>
      </p:sp>
      <p:sp>
        <p:nvSpPr>
          <p:cNvPr id="14" name="object 14"/>
          <p:cNvSpPr txBox="1"/>
          <p:nvPr/>
        </p:nvSpPr>
        <p:spPr>
          <a:xfrm>
            <a:off x="6184370" y="4556654"/>
            <a:ext cx="872596" cy="691514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4233" indent="85192">
              <a:lnSpc>
                <a:spcPct val="134600"/>
              </a:lnSpc>
              <a:spcBef>
                <a:spcPts val="83"/>
              </a:spcBef>
            </a:pPr>
            <a:r>
              <a:rPr sz="1125" spc="-12" dirty="0">
                <a:solidFill>
                  <a:srgbClr val="FFFFFF"/>
                </a:solidFill>
                <a:latin typeface="Calibri"/>
                <a:cs typeface="Calibri"/>
              </a:rPr>
              <a:t>Προ</a:t>
            </a:r>
            <a:r>
              <a:rPr sz="1125" spc="-8" dirty="0">
                <a:solidFill>
                  <a:srgbClr val="FFFFFF"/>
                </a:solidFill>
                <a:latin typeface="Calibri"/>
                <a:cs typeface="Calibri"/>
              </a:rPr>
              <a:t>δ</a:t>
            </a:r>
            <a:r>
              <a:rPr sz="1125" spc="-12" dirty="0">
                <a:solidFill>
                  <a:srgbClr val="FFFFFF"/>
                </a:solidFill>
                <a:latin typeface="Calibri"/>
                <a:cs typeface="Calibri"/>
              </a:rPr>
              <a:t>ρ</a:t>
            </a:r>
            <a:r>
              <a:rPr sz="1125" spc="-8" dirty="0">
                <a:solidFill>
                  <a:srgbClr val="FFFFFF"/>
                </a:solidFill>
                <a:latin typeface="Calibri"/>
                <a:cs typeface="Calibri"/>
              </a:rPr>
              <a:t>α</a:t>
            </a:r>
            <a:r>
              <a:rPr sz="1125" spc="-12" dirty="0">
                <a:solidFill>
                  <a:srgbClr val="FFFFFF"/>
                </a:solidFill>
                <a:latin typeface="Calibri"/>
                <a:cs typeface="Calibri"/>
              </a:rPr>
              <a:t>στικ</a:t>
            </a:r>
            <a:r>
              <a:rPr sz="1125" dirty="0">
                <a:solidFill>
                  <a:srgbClr val="FFFFFF"/>
                </a:solidFill>
                <a:latin typeface="Calibri"/>
                <a:cs typeface="Calibri"/>
              </a:rPr>
              <a:t>ό  ς </a:t>
            </a:r>
            <a:r>
              <a:rPr sz="1125" spc="25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25" spc="-12" dirty="0">
                <a:solidFill>
                  <a:srgbClr val="FFFFFF"/>
                </a:solidFill>
                <a:latin typeface="Calibri"/>
                <a:cs typeface="Calibri"/>
              </a:rPr>
              <a:t>Δυνατότητες</a:t>
            </a:r>
            <a:endParaRPr sz="1125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675159" y="4603750"/>
            <a:ext cx="677333" cy="457796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4233" indent="11112">
              <a:lnSpc>
                <a:spcPct val="134600"/>
              </a:lnSpc>
              <a:spcBef>
                <a:spcPts val="83"/>
              </a:spcBef>
            </a:pPr>
            <a:r>
              <a:rPr sz="1125" spc="-12" dirty="0">
                <a:solidFill>
                  <a:srgbClr val="FFFFFF"/>
                </a:solidFill>
                <a:latin typeface="Calibri"/>
                <a:cs typeface="Calibri"/>
              </a:rPr>
              <a:t>Res</a:t>
            </a:r>
            <a:r>
              <a:rPr sz="1125" spc="-8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125" spc="-12" dirty="0">
                <a:solidFill>
                  <a:srgbClr val="FFFFFF"/>
                </a:solidFill>
                <a:latin typeface="Calibri"/>
                <a:cs typeface="Calibri"/>
              </a:rPr>
              <a:t>onsiv</a:t>
            </a:r>
            <a:r>
              <a:rPr sz="1125" dirty="0">
                <a:solidFill>
                  <a:srgbClr val="FFFFFF"/>
                </a:solidFill>
                <a:latin typeface="Calibri"/>
                <a:cs typeface="Calibri"/>
              </a:rPr>
              <a:t>e  </a:t>
            </a:r>
            <a:r>
              <a:rPr sz="1125" spc="-12" dirty="0">
                <a:solidFill>
                  <a:srgbClr val="FFFFFF"/>
                </a:solidFill>
                <a:latin typeface="Calibri"/>
                <a:cs typeface="Calibri"/>
              </a:rPr>
              <a:t>Ικανότητες</a:t>
            </a:r>
            <a:endParaRPr sz="1125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4650" y="296353"/>
            <a:ext cx="2717271" cy="750848"/>
          </a:xfrm>
          <a:prstGeom prst="rect">
            <a:avLst/>
          </a:prstGeom>
        </p:spPr>
        <p:txBody>
          <a:bodyPr vert="horz" wrap="square" lIns="0" tIns="55563" rIns="0" bIns="0" rtlCol="0" anchor="ctr">
            <a:spAutoFit/>
          </a:bodyPr>
          <a:lstStyle/>
          <a:p>
            <a:pPr marL="10583" marR="4233">
              <a:lnSpc>
                <a:spcPts val="2683"/>
              </a:lnSpc>
              <a:spcBef>
                <a:spcPts val="437"/>
              </a:spcBef>
            </a:pPr>
            <a:r>
              <a:rPr sz="2500" spc="-4" dirty="0"/>
              <a:t>Κέντρα</a:t>
            </a:r>
            <a:r>
              <a:rPr sz="2500" spc="-87" dirty="0"/>
              <a:t> </a:t>
            </a:r>
            <a:r>
              <a:rPr sz="2500" spc="-50" dirty="0"/>
              <a:t>επιχειρήσεων </a:t>
            </a:r>
            <a:r>
              <a:rPr sz="2500" spc="-554" dirty="0"/>
              <a:t> </a:t>
            </a:r>
            <a:r>
              <a:rPr sz="2500" spc="-54" dirty="0"/>
              <a:t>ασ</a:t>
            </a:r>
            <a:r>
              <a:rPr sz="2500" spc="-50" dirty="0"/>
              <a:t>φ</a:t>
            </a:r>
            <a:r>
              <a:rPr sz="2500" spc="-54" dirty="0"/>
              <a:t>αλεία</a:t>
            </a:r>
            <a:r>
              <a:rPr sz="2500" dirty="0"/>
              <a:t>ς</a:t>
            </a:r>
            <a:r>
              <a:rPr sz="2500" spc="-104" dirty="0"/>
              <a:t> </a:t>
            </a:r>
            <a:r>
              <a:rPr sz="2500" spc="-4" dirty="0"/>
              <a:t>(</a:t>
            </a:r>
            <a:r>
              <a:rPr sz="2500" dirty="0"/>
              <a:t>S</a:t>
            </a:r>
            <a:r>
              <a:rPr sz="2500" spc="-4" dirty="0"/>
              <a:t>OC)</a:t>
            </a:r>
            <a:endParaRPr sz="2500"/>
          </a:p>
        </p:txBody>
      </p:sp>
      <p:sp>
        <p:nvSpPr>
          <p:cNvPr id="3" name="object 3"/>
          <p:cNvSpPr txBox="1"/>
          <p:nvPr/>
        </p:nvSpPr>
        <p:spPr>
          <a:xfrm>
            <a:off x="501650" y="1742017"/>
            <a:ext cx="2910417" cy="2397878"/>
          </a:xfrm>
          <a:prstGeom prst="rect">
            <a:avLst/>
          </a:prstGeom>
        </p:spPr>
        <p:txBody>
          <a:bodyPr vert="horz" wrap="square" lIns="0" tIns="32808" rIns="0" bIns="0" rtlCol="0">
            <a:spAutoFit/>
          </a:bodyPr>
          <a:lstStyle/>
          <a:p>
            <a:pPr marL="201075" marR="4233" indent="-190492">
              <a:lnSpc>
                <a:spcPts val="1342"/>
              </a:lnSpc>
              <a:spcBef>
                <a:spcPts val="258"/>
              </a:spcBef>
              <a:buSzPct val="133333"/>
              <a:buFont typeface="Arial"/>
              <a:buChar char="•"/>
              <a:tabLst>
                <a:tab pos="200546" algn="l"/>
                <a:tab pos="201075" algn="l"/>
              </a:tabLst>
            </a:pPr>
            <a:r>
              <a:rPr sz="1250" spc="-4" dirty="0">
                <a:latin typeface="Calibri"/>
                <a:cs typeface="Calibri"/>
              </a:rPr>
              <a:t>Οι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οργανώσεις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εκχωρούν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τις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επιχειρήσεις </a:t>
            </a:r>
            <a:r>
              <a:rPr sz="1250" spc="-271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κυβερνοασφάλειας</a:t>
            </a:r>
            <a:r>
              <a:rPr sz="1250" spc="-12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σε SOCs</a:t>
            </a:r>
            <a:endParaRPr sz="1250">
              <a:latin typeface="Calibri"/>
              <a:cs typeface="Calibri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1250">
              <a:latin typeface="Calibri"/>
              <a:cs typeface="Calibri"/>
            </a:endParaRPr>
          </a:p>
          <a:p>
            <a:pPr marL="201075" marR="239174" indent="-190492">
              <a:lnSpc>
                <a:spcPct val="123900"/>
              </a:lnSpc>
              <a:spcBef>
                <a:spcPts val="1054"/>
              </a:spcBef>
              <a:buSzPct val="133333"/>
              <a:buFont typeface="Arial"/>
              <a:buChar char="•"/>
              <a:tabLst>
                <a:tab pos="200016" algn="l"/>
                <a:tab pos="200546" algn="l"/>
              </a:tabLst>
            </a:pPr>
            <a:r>
              <a:rPr sz="1250" spc="-4" dirty="0">
                <a:latin typeface="Calibri"/>
                <a:cs typeface="Calibri"/>
              </a:rPr>
              <a:t>Οι ομάδες </a:t>
            </a:r>
            <a:r>
              <a:rPr sz="1250" spc="-8" dirty="0">
                <a:latin typeface="Calibri"/>
                <a:cs typeface="Calibri"/>
              </a:rPr>
              <a:t>SOC </a:t>
            </a:r>
            <a:r>
              <a:rPr sz="1250" spc="-4" dirty="0">
                <a:latin typeface="Calibri"/>
                <a:cs typeface="Calibri"/>
              </a:rPr>
              <a:t>καλύπτουν πολλαπλές </a:t>
            </a:r>
            <a:r>
              <a:rPr sz="1250" spc="-271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δραστηριότητες και </a:t>
            </a:r>
            <a:r>
              <a:rPr sz="1250" spc="-12" dirty="0">
                <a:latin typeface="Calibri"/>
                <a:cs typeface="Calibri"/>
              </a:rPr>
              <a:t>αναλύουν </a:t>
            </a:r>
            <a:r>
              <a:rPr sz="1250" spc="-8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μεγάλες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και</a:t>
            </a:r>
            <a:r>
              <a:rPr sz="1250" spc="4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συνεχείς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ροές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-21" dirty="0">
                <a:latin typeface="Calibri"/>
                <a:cs typeface="Calibri"/>
              </a:rPr>
              <a:t>δεδομένων</a:t>
            </a:r>
            <a:endParaRPr sz="1250">
              <a:latin typeface="Calibri"/>
              <a:cs typeface="Calibri"/>
            </a:endParaRPr>
          </a:p>
          <a:p>
            <a:pPr>
              <a:spcBef>
                <a:spcPts val="25"/>
              </a:spcBef>
              <a:buFont typeface="Arial"/>
              <a:buChar char="•"/>
            </a:pPr>
            <a:endParaRPr sz="1750">
              <a:latin typeface="Calibri"/>
              <a:cs typeface="Calibri"/>
            </a:endParaRPr>
          </a:p>
          <a:p>
            <a:pPr marL="201075" marR="12699" indent="-190492">
              <a:lnSpc>
                <a:spcPct val="121500"/>
              </a:lnSpc>
              <a:buSzPct val="133333"/>
              <a:buFont typeface="Arial"/>
              <a:buChar char="•"/>
              <a:tabLst>
                <a:tab pos="200016" algn="l"/>
                <a:tab pos="200546" algn="l"/>
              </a:tabLst>
            </a:pPr>
            <a:r>
              <a:rPr sz="1250" spc="-4" dirty="0">
                <a:latin typeface="Calibri"/>
                <a:cs typeface="Calibri"/>
              </a:rPr>
              <a:t>Τεχνικά καθήκοντα και </a:t>
            </a:r>
            <a:r>
              <a:rPr sz="1250" spc="-8" dirty="0">
                <a:latin typeface="Calibri"/>
                <a:cs typeface="Calibri"/>
              </a:rPr>
              <a:t>λήψη </a:t>
            </a:r>
            <a:r>
              <a:rPr sz="1250" spc="-12" dirty="0">
                <a:latin typeface="Calibri"/>
                <a:cs typeface="Calibri"/>
              </a:rPr>
              <a:t>αποφάσεων </a:t>
            </a:r>
            <a:r>
              <a:rPr sz="1250" spc="-271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εκχωρούμενες</a:t>
            </a:r>
            <a:r>
              <a:rPr sz="1250" spc="-8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σε </a:t>
            </a:r>
            <a:r>
              <a:rPr sz="1250" spc="-12" dirty="0">
                <a:latin typeface="Calibri"/>
                <a:cs typeface="Calibri"/>
              </a:rPr>
              <a:t>διαφορετικά</a:t>
            </a:r>
            <a:endParaRPr sz="1250">
              <a:latin typeface="Calibri"/>
              <a:cs typeface="Calibri"/>
            </a:endParaRPr>
          </a:p>
          <a:p>
            <a:pPr marL="201075">
              <a:spcBef>
                <a:spcPts val="396"/>
              </a:spcBef>
            </a:pPr>
            <a:r>
              <a:rPr sz="1250" spc="-4" dirty="0">
                <a:latin typeface="Calibri"/>
                <a:cs typeface="Calibri"/>
              </a:rPr>
              <a:t>θέσεις</a:t>
            </a:r>
            <a:r>
              <a:rPr sz="1250" spc="-8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στο SOC</a:t>
            </a:r>
            <a:r>
              <a:rPr sz="1250" spc="-8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Muniz et</a:t>
            </a:r>
            <a:r>
              <a:rPr sz="1250" spc="-8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., 2015)</a:t>
            </a:r>
            <a:endParaRPr sz="125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48006" y="5013060"/>
            <a:ext cx="706966" cy="40137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57688" y="1210204"/>
            <a:ext cx="2125663" cy="340518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525682" y="1096433"/>
            <a:ext cx="3634317" cy="357637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900487" y="4926806"/>
            <a:ext cx="2157412" cy="40084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48006" y="5073914"/>
            <a:ext cx="706966" cy="40137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962885" y="5207265"/>
            <a:ext cx="104775" cy="11334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667" spc="-2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667" dirty="0">
                <a:solidFill>
                  <a:srgbClr val="FFFFFF"/>
                </a:solidFill>
                <a:latin typeface="Calibri"/>
                <a:cs typeface="Calibri"/>
              </a:rPr>
              <a:t>8</a:t>
            </a:r>
            <a:endParaRPr sz="667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903287" y="22224"/>
            <a:ext cx="9037108" cy="5692775"/>
            <a:chOff x="1083944" y="26669"/>
            <a:chExt cx="10844530" cy="683133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80902" y="6273799"/>
              <a:ext cx="2592069" cy="48164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83944" y="26669"/>
              <a:ext cx="10024427" cy="683133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67269" y="1440814"/>
              <a:ext cx="4561205" cy="3976687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012296" y="579643"/>
            <a:ext cx="4215342" cy="395407"/>
          </a:xfrm>
          <a:prstGeom prst="rect">
            <a:avLst/>
          </a:prstGeom>
        </p:spPr>
        <p:txBody>
          <a:bodyPr vert="horz" wrap="square" lIns="0" tIns="10583" rIns="0" bIns="0" rtlCol="0" anchor="ctr">
            <a:spAutoFit/>
          </a:bodyPr>
          <a:lstStyle/>
          <a:p>
            <a:pPr marL="10583">
              <a:lnSpc>
                <a:spcPct val="100000"/>
              </a:lnSpc>
              <a:spcBef>
                <a:spcPts val="83"/>
              </a:spcBef>
            </a:pPr>
            <a:r>
              <a:rPr sz="2500" spc="-75" dirty="0"/>
              <a:t>Κ</a:t>
            </a:r>
            <a:r>
              <a:rPr sz="2500" spc="-71" dirty="0"/>
              <a:t>ο</a:t>
            </a:r>
            <a:r>
              <a:rPr sz="2500" spc="-67" dirty="0"/>
              <a:t>ι</a:t>
            </a:r>
            <a:r>
              <a:rPr sz="2500" spc="-75" dirty="0"/>
              <a:t>ν</a:t>
            </a:r>
            <a:r>
              <a:rPr sz="2500" spc="-71" dirty="0"/>
              <a:t>ωνικοτεχνικ</a:t>
            </a:r>
            <a:r>
              <a:rPr sz="2500" dirty="0"/>
              <a:t>ά</a:t>
            </a:r>
            <a:r>
              <a:rPr sz="2500" spc="-137" dirty="0"/>
              <a:t> </a:t>
            </a:r>
            <a:r>
              <a:rPr sz="2500" spc="-71" dirty="0"/>
              <a:t>συστήματ</a:t>
            </a:r>
            <a:r>
              <a:rPr sz="2500" dirty="0"/>
              <a:t>α</a:t>
            </a:r>
            <a:r>
              <a:rPr sz="2500" spc="-133" dirty="0"/>
              <a:t> </a:t>
            </a:r>
            <a:r>
              <a:rPr sz="2500" spc="-71" dirty="0"/>
              <a:t>ΚΤΣ</a:t>
            </a:r>
            <a:r>
              <a:rPr sz="2500" dirty="0"/>
              <a:t>)</a:t>
            </a:r>
            <a:endParaRPr sz="2500"/>
          </a:p>
        </p:txBody>
      </p:sp>
      <p:sp>
        <p:nvSpPr>
          <p:cNvPr id="9" name="object 9"/>
          <p:cNvSpPr txBox="1"/>
          <p:nvPr/>
        </p:nvSpPr>
        <p:spPr>
          <a:xfrm>
            <a:off x="1139825" y="1273439"/>
            <a:ext cx="5528204" cy="2930311"/>
          </a:xfrm>
          <a:prstGeom prst="rect">
            <a:avLst/>
          </a:prstGeom>
        </p:spPr>
        <p:txBody>
          <a:bodyPr vert="horz" wrap="square" lIns="0" tIns="73554" rIns="0" bIns="0" rtlCol="0">
            <a:spAutoFit/>
          </a:bodyPr>
          <a:lstStyle/>
          <a:p>
            <a:pPr marL="201075" marR="1547221" indent="-190492">
              <a:lnSpc>
                <a:spcPct val="69900"/>
              </a:lnSpc>
              <a:spcBef>
                <a:spcPts val="579"/>
              </a:spcBef>
              <a:tabLst>
                <a:tab pos="200546" algn="l"/>
              </a:tabLst>
            </a:pPr>
            <a:r>
              <a:rPr sz="1833" spc="-8" dirty="0">
                <a:latin typeface="Arial"/>
                <a:cs typeface="Arial"/>
              </a:rPr>
              <a:t>•	</a:t>
            </a:r>
            <a:r>
              <a:rPr sz="1375" spc="-4" dirty="0">
                <a:latin typeface="Calibri"/>
                <a:cs typeface="Calibri"/>
              </a:rPr>
              <a:t>=Cyber</a:t>
            </a:r>
            <a:r>
              <a:rPr sz="1375" spc="8" dirty="0">
                <a:latin typeface="Calibri"/>
                <a:cs typeface="Calibri"/>
              </a:rPr>
              <a:t> </a:t>
            </a:r>
            <a:r>
              <a:rPr sz="1375" spc="-4" dirty="0">
                <a:latin typeface="Calibri"/>
                <a:cs typeface="Calibri"/>
              </a:rPr>
              <a:t>Operators</a:t>
            </a:r>
            <a:r>
              <a:rPr sz="1375" spc="4" dirty="0">
                <a:latin typeface="Calibri"/>
                <a:cs typeface="Calibri"/>
              </a:rPr>
              <a:t> </a:t>
            </a:r>
            <a:r>
              <a:rPr sz="1375" spc="-4" dirty="0">
                <a:latin typeface="Calibri"/>
                <a:cs typeface="Calibri"/>
              </a:rPr>
              <a:t>C</a:t>
            </a:r>
            <a:r>
              <a:rPr lang="en-US" sz="1375" spc="-4" dirty="0">
                <a:latin typeface="Calibri"/>
                <a:cs typeface="Calibri"/>
              </a:rPr>
              <a:t>O</a:t>
            </a:r>
            <a:r>
              <a:rPr sz="1375" spc="-4" dirty="0">
                <a:latin typeface="Calibri"/>
                <a:cs typeface="Calibri"/>
              </a:rPr>
              <a:t>s</a:t>
            </a:r>
            <a:r>
              <a:rPr lang="en-US" sz="1375" spc="-4" dirty="0">
                <a:latin typeface="Calibri"/>
                <a:cs typeface="Calibri"/>
              </a:rPr>
              <a:t> </a:t>
            </a:r>
            <a:r>
              <a:rPr sz="1375" spc="-4" dirty="0" err="1">
                <a:latin typeface="Calibri"/>
                <a:cs typeface="Calibri"/>
              </a:rPr>
              <a:t>Τεχνικό</a:t>
            </a:r>
            <a:r>
              <a:rPr sz="1375" spc="-8" dirty="0">
                <a:latin typeface="Calibri"/>
                <a:cs typeface="Calibri"/>
              </a:rPr>
              <a:t> </a:t>
            </a:r>
            <a:r>
              <a:rPr sz="1375" spc="-4" dirty="0">
                <a:latin typeface="Calibri"/>
                <a:cs typeface="Calibri"/>
              </a:rPr>
              <a:t>προσωπικό</a:t>
            </a:r>
            <a:r>
              <a:rPr sz="1375" dirty="0">
                <a:latin typeface="Calibri"/>
                <a:cs typeface="Calibri"/>
              </a:rPr>
              <a:t> </a:t>
            </a:r>
            <a:r>
              <a:rPr sz="1375" spc="-4" dirty="0">
                <a:latin typeface="Calibri"/>
                <a:cs typeface="Calibri"/>
              </a:rPr>
              <a:t>σε SOCs</a:t>
            </a:r>
            <a:endParaRPr sz="1375" dirty="0">
              <a:latin typeface="Calibri"/>
              <a:cs typeface="Calibri"/>
            </a:endParaRPr>
          </a:p>
          <a:p>
            <a:pPr>
              <a:spcBef>
                <a:spcPts val="37"/>
              </a:spcBef>
            </a:pPr>
            <a:endParaRPr sz="1500" dirty="0">
              <a:latin typeface="Calibri"/>
              <a:cs typeface="Calibri"/>
            </a:endParaRPr>
          </a:p>
          <a:p>
            <a:pPr marL="201075" marR="4233" indent="-190492">
              <a:lnSpc>
                <a:spcPct val="114399"/>
              </a:lnSpc>
              <a:buSzPct val="133333"/>
              <a:buFont typeface="Arial"/>
              <a:buChar char="•"/>
              <a:tabLst>
                <a:tab pos="200016" algn="l"/>
                <a:tab pos="200546" algn="l"/>
              </a:tabLst>
            </a:pPr>
            <a:r>
              <a:rPr sz="1375" spc="-4" dirty="0">
                <a:latin typeface="Calibri"/>
                <a:cs typeface="Calibri"/>
              </a:rPr>
              <a:t>Αντιμετωπίστε</a:t>
            </a:r>
            <a:r>
              <a:rPr sz="1375" spc="12" dirty="0">
                <a:latin typeface="Calibri"/>
                <a:cs typeface="Calibri"/>
              </a:rPr>
              <a:t> </a:t>
            </a:r>
            <a:r>
              <a:rPr sz="1375" spc="-4" dirty="0">
                <a:latin typeface="Calibri"/>
                <a:cs typeface="Calibri"/>
              </a:rPr>
              <a:t>προκλήσεις</a:t>
            </a:r>
            <a:r>
              <a:rPr sz="1375" spc="12" dirty="0">
                <a:latin typeface="Calibri"/>
                <a:cs typeface="Calibri"/>
              </a:rPr>
              <a:t> </a:t>
            </a:r>
            <a:r>
              <a:rPr sz="1375" spc="-4" dirty="0">
                <a:latin typeface="Calibri"/>
                <a:cs typeface="Calibri"/>
              </a:rPr>
              <a:t>που</a:t>
            </a:r>
            <a:r>
              <a:rPr sz="1375" spc="8" dirty="0">
                <a:latin typeface="Calibri"/>
                <a:cs typeface="Calibri"/>
              </a:rPr>
              <a:t> </a:t>
            </a:r>
            <a:r>
              <a:rPr sz="1375" spc="-4" dirty="0">
                <a:latin typeface="Calibri"/>
                <a:cs typeface="Calibri"/>
              </a:rPr>
              <a:t>εκτείνονται</a:t>
            </a:r>
            <a:r>
              <a:rPr sz="1375" spc="12" dirty="0">
                <a:latin typeface="Calibri"/>
                <a:cs typeface="Calibri"/>
              </a:rPr>
              <a:t> </a:t>
            </a:r>
            <a:r>
              <a:rPr sz="1375" spc="-4" dirty="0">
                <a:latin typeface="Calibri"/>
                <a:cs typeface="Calibri"/>
              </a:rPr>
              <a:t>στον</a:t>
            </a:r>
            <a:r>
              <a:rPr sz="1375" spc="4" dirty="0">
                <a:latin typeface="Calibri"/>
                <a:cs typeface="Calibri"/>
              </a:rPr>
              <a:t> </a:t>
            </a:r>
            <a:r>
              <a:rPr sz="1375" spc="-4" dirty="0">
                <a:latin typeface="Calibri"/>
                <a:cs typeface="Calibri"/>
              </a:rPr>
              <a:t>κυβερνοχώρο,</a:t>
            </a:r>
            <a:r>
              <a:rPr sz="1375" spc="17" dirty="0">
                <a:latin typeface="Calibri"/>
                <a:cs typeface="Calibri"/>
              </a:rPr>
              <a:t> </a:t>
            </a:r>
            <a:r>
              <a:rPr sz="1375" spc="-4" dirty="0">
                <a:latin typeface="Calibri"/>
                <a:cs typeface="Calibri"/>
              </a:rPr>
              <a:t>το </a:t>
            </a:r>
            <a:r>
              <a:rPr sz="1375" spc="-12" dirty="0">
                <a:latin typeface="Calibri"/>
                <a:cs typeface="Calibri"/>
              </a:rPr>
              <a:t>φυσικό, </a:t>
            </a:r>
            <a:r>
              <a:rPr sz="1375" spc="-300" dirty="0">
                <a:latin typeface="Calibri"/>
                <a:cs typeface="Calibri"/>
              </a:rPr>
              <a:t> </a:t>
            </a:r>
            <a:r>
              <a:rPr sz="1375" spc="-4" dirty="0">
                <a:latin typeface="Calibri"/>
                <a:cs typeface="Calibri"/>
              </a:rPr>
              <a:t>και κοινωνικό τομέα Jøsok</a:t>
            </a:r>
            <a:r>
              <a:rPr sz="1375" spc="-8" dirty="0">
                <a:latin typeface="Calibri"/>
                <a:cs typeface="Calibri"/>
              </a:rPr>
              <a:t> </a:t>
            </a:r>
            <a:r>
              <a:rPr sz="1375" spc="-4" dirty="0">
                <a:latin typeface="Calibri"/>
                <a:cs typeface="Calibri"/>
              </a:rPr>
              <a:t>et </a:t>
            </a:r>
            <a:r>
              <a:rPr sz="1375" dirty="0">
                <a:latin typeface="Calibri"/>
                <a:cs typeface="Calibri"/>
              </a:rPr>
              <a:t>.,</a:t>
            </a:r>
            <a:r>
              <a:rPr sz="1375" spc="-4" dirty="0">
                <a:latin typeface="Calibri"/>
                <a:cs typeface="Calibri"/>
              </a:rPr>
              <a:t> 2016)</a:t>
            </a:r>
            <a:endParaRPr sz="1375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1333" dirty="0">
              <a:latin typeface="Calibri"/>
              <a:cs typeface="Calibri"/>
            </a:endParaRPr>
          </a:p>
          <a:p>
            <a:pPr marL="201075" marR="2463701" indent="-190492">
              <a:lnSpc>
                <a:spcPct val="69900"/>
              </a:lnSpc>
              <a:spcBef>
                <a:spcPts val="1158"/>
              </a:spcBef>
              <a:buSzPct val="133333"/>
              <a:buFont typeface="Arial"/>
              <a:buChar char="•"/>
              <a:tabLst>
                <a:tab pos="200546" algn="l"/>
                <a:tab pos="201075" algn="l"/>
              </a:tabLst>
            </a:pPr>
            <a:r>
              <a:rPr sz="1375" spc="-4" dirty="0">
                <a:latin typeface="Calibri"/>
                <a:cs typeface="Calibri"/>
              </a:rPr>
              <a:t>Αλληλεπίδραση</a:t>
            </a:r>
            <a:r>
              <a:rPr sz="1375" dirty="0">
                <a:latin typeface="Calibri"/>
                <a:cs typeface="Calibri"/>
              </a:rPr>
              <a:t> </a:t>
            </a:r>
            <a:r>
              <a:rPr sz="1375" spc="-4" dirty="0">
                <a:latin typeface="Calibri"/>
                <a:cs typeface="Calibri"/>
              </a:rPr>
              <a:t>ανθρώπου-μηχανής</a:t>
            </a:r>
            <a:r>
              <a:rPr sz="1375" spc="-8" dirty="0">
                <a:latin typeface="Calibri"/>
                <a:cs typeface="Calibri"/>
              </a:rPr>
              <a:t> </a:t>
            </a:r>
            <a:r>
              <a:rPr sz="1375" spc="-4" dirty="0">
                <a:latin typeface="Calibri"/>
                <a:cs typeface="Calibri"/>
              </a:rPr>
              <a:t>και </a:t>
            </a:r>
            <a:r>
              <a:rPr sz="1375" spc="-296" dirty="0">
                <a:latin typeface="Calibri"/>
                <a:cs typeface="Calibri"/>
              </a:rPr>
              <a:t> </a:t>
            </a:r>
            <a:r>
              <a:rPr sz="1375" spc="-4" dirty="0">
                <a:latin typeface="Calibri"/>
                <a:cs typeface="Calibri"/>
              </a:rPr>
              <a:t>ανθρώπου-ανθρώπου</a:t>
            </a:r>
            <a:r>
              <a:rPr sz="1375" spc="-12" dirty="0">
                <a:latin typeface="Calibri"/>
                <a:cs typeface="Calibri"/>
              </a:rPr>
              <a:t> </a:t>
            </a:r>
            <a:r>
              <a:rPr sz="1375" dirty="0">
                <a:latin typeface="Calibri"/>
                <a:cs typeface="Calibri"/>
              </a:rPr>
              <a:t>=</a:t>
            </a:r>
            <a:r>
              <a:rPr sz="1375" spc="-4" dirty="0">
                <a:latin typeface="Calibri"/>
                <a:cs typeface="Calibri"/>
              </a:rPr>
              <a:t> </a:t>
            </a:r>
            <a:r>
              <a:rPr sz="1375" b="1" spc="-4" dirty="0">
                <a:latin typeface="Calibri"/>
                <a:cs typeface="Calibri"/>
              </a:rPr>
              <a:t>STS</a:t>
            </a:r>
            <a:endParaRPr sz="1375" dirty="0">
              <a:latin typeface="Calibri"/>
              <a:cs typeface="Calibri"/>
            </a:endParaRPr>
          </a:p>
          <a:p>
            <a:pPr>
              <a:spcBef>
                <a:spcPts val="29"/>
              </a:spcBef>
              <a:buFont typeface="Arial"/>
              <a:buChar char="•"/>
            </a:pPr>
            <a:endParaRPr sz="1875" dirty="0">
              <a:latin typeface="Calibri"/>
              <a:cs typeface="Calibri"/>
            </a:endParaRPr>
          </a:p>
          <a:p>
            <a:pPr marL="201075" indent="-190492">
              <a:lnSpc>
                <a:spcPts val="1400"/>
              </a:lnSpc>
              <a:spcBef>
                <a:spcPts val="4"/>
              </a:spcBef>
              <a:buSzPct val="133333"/>
              <a:buFont typeface="Arial"/>
              <a:buChar char="•"/>
              <a:tabLst>
                <a:tab pos="200546" algn="l"/>
                <a:tab pos="201075" algn="l"/>
              </a:tabLst>
            </a:pPr>
            <a:r>
              <a:rPr sz="1375" dirty="0">
                <a:latin typeface="Calibri"/>
                <a:cs typeface="Calibri"/>
              </a:rPr>
              <a:t>Το</a:t>
            </a:r>
            <a:r>
              <a:rPr sz="1375" spc="-4" dirty="0">
                <a:latin typeface="Calibri"/>
                <a:cs typeface="Calibri"/>
              </a:rPr>
              <a:t> κυβερνο-φυσικό</a:t>
            </a:r>
            <a:r>
              <a:rPr sz="1375" dirty="0">
                <a:latin typeface="Calibri"/>
                <a:cs typeface="Calibri"/>
              </a:rPr>
              <a:t> </a:t>
            </a:r>
            <a:r>
              <a:rPr sz="1375" spc="-4" dirty="0">
                <a:latin typeface="Calibri"/>
                <a:cs typeface="Calibri"/>
              </a:rPr>
              <a:t>περιβάλλον</a:t>
            </a:r>
            <a:r>
              <a:rPr sz="1375" dirty="0">
                <a:latin typeface="Calibri"/>
                <a:cs typeface="Calibri"/>
              </a:rPr>
              <a:t> </a:t>
            </a:r>
            <a:r>
              <a:rPr sz="1375" spc="-4" dirty="0">
                <a:latin typeface="Calibri"/>
                <a:cs typeface="Calibri"/>
              </a:rPr>
              <a:t>εργασίας</a:t>
            </a:r>
            <a:endParaRPr sz="1375" dirty="0">
              <a:latin typeface="Calibri"/>
              <a:cs typeface="Calibri"/>
            </a:endParaRPr>
          </a:p>
          <a:p>
            <a:pPr marL="201075" marR="2102295">
              <a:lnSpc>
                <a:spcPct val="69900"/>
              </a:lnSpc>
              <a:spcBef>
                <a:spcPts val="246"/>
              </a:spcBef>
            </a:pPr>
            <a:r>
              <a:rPr sz="1375" spc="-4" dirty="0">
                <a:latin typeface="Calibri"/>
                <a:cs typeface="Calibri"/>
              </a:rPr>
              <a:t>υπόκειται σε υψηλούς ρυθμούς αλλαγών</a:t>
            </a:r>
            <a:r>
              <a:rPr sz="1375" dirty="0">
                <a:latin typeface="Calibri"/>
                <a:cs typeface="Calibri"/>
              </a:rPr>
              <a:t> </a:t>
            </a:r>
            <a:r>
              <a:rPr sz="1375" spc="-4" dirty="0">
                <a:latin typeface="Calibri"/>
                <a:cs typeface="Calibri"/>
              </a:rPr>
              <a:t>και </a:t>
            </a:r>
            <a:r>
              <a:rPr sz="1375" spc="-300" dirty="0">
                <a:latin typeface="Calibri"/>
                <a:cs typeface="Calibri"/>
              </a:rPr>
              <a:t> </a:t>
            </a:r>
            <a:r>
              <a:rPr sz="1375" spc="-12" dirty="0">
                <a:latin typeface="Calibri"/>
                <a:cs typeface="Calibri"/>
              </a:rPr>
              <a:t>καινοτομίας</a:t>
            </a:r>
            <a:endParaRPr sz="1375" dirty="0">
              <a:latin typeface="Calibri"/>
              <a:cs typeface="Calibri"/>
            </a:endParaRPr>
          </a:p>
          <a:p>
            <a:pPr>
              <a:spcBef>
                <a:spcPts val="21"/>
              </a:spcBef>
            </a:pPr>
            <a:endParaRPr sz="1875" dirty="0">
              <a:latin typeface="Calibri"/>
              <a:cs typeface="Calibri"/>
            </a:endParaRPr>
          </a:p>
          <a:p>
            <a:pPr marL="200546" indent="-189963">
              <a:spcBef>
                <a:spcPts val="4"/>
              </a:spcBef>
              <a:buSzPct val="133333"/>
              <a:buFont typeface="Arial"/>
              <a:buChar char="•"/>
              <a:tabLst>
                <a:tab pos="200016" algn="l"/>
                <a:tab pos="200546" algn="l"/>
              </a:tabLst>
            </a:pPr>
            <a:r>
              <a:rPr sz="1375" b="1" u="heavy" spc="-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Τι</a:t>
            </a:r>
            <a:r>
              <a:rPr sz="1375" b="1" u="heavy" spc="-21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375" b="1" u="heavy" spc="-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περιέχει</a:t>
            </a:r>
            <a:r>
              <a:rPr sz="1375" b="1" u="heavy" spc="-17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STS;</a:t>
            </a:r>
            <a:endParaRPr sz="1375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149695" y="5038460"/>
            <a:ext cx="878417" cy="1438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71"/>
              </a:lnSpc>
            </a:pPr>
            <a:r>
              <a:rPr sz="1125" spc="92" dirty="0">
                <a:solidFill>
                  <a:srgbClr val="332A5E"/>
                </a:solidFill>
                <a:latin typeface="Calibri"/>
                <a:cs typeface="Calibri"/>
              </a:rPr>
              <a:t>D</a:t>
            </a:r>
            <a:r>
              <a:rPr sz="1125" spc="95" dirty="0">
                <a:solidFill>
                  <a:srgbClr val="332A5E"/>
                </a:solidFill>
                <a:latin typeface="Calibri"/>
                <a:cs typeface="Calibri"/>
              </a:rPr>
              <a:t>D</a:t>
            </a:r>
            <a:r>
              <a:rPr sz="1125" spc="33" dirty="0">
                <a:solidFill>
                  <a:srgbClr val="332A5E"/>
                </a:solidFill>
                <a:latin typeface="Calibri"/>
                <a:cs typeface="Calibri"/>
              </a:rPr>
              <a:t>.</a:t>
            </a:r>
            <a:r>
              <a:rPr sz="1125" spc="129" dirty="0">
                <a:solidFill>
                  <a:srgbClr val="332A5E"/>
                </a:solidFill>
                <a:latin typeface="Calibri"/>
                <a:cs typeface="Calibri"/>
              </a:rPr>
              <a:t>M</a:t>
            </a:r>
            <a:r>
              <a:rPr sz="1125" spc="133" dirty="0">
                <a:solidFill>
                  <a:srgbClr val="332A5E"/>
                </a:solidFill>
                <a:latin typeface="Calibri"/>
                <a:cs typeface="Calibri"/>
              </a:rPr>
              <a:t>M</a:t>
            </a:r>
            <a:r>
              <a:rPr sz="1125" spc="29" dirty="0">
                <a:solidFill>
                  <a:srgbClr val="332A5E"/>
                </a:solidFill>
                <a:latin typeface="Calibri"/>
                <a:cs typeface="Calibri"/>
              </a:rPr>
              <a:t>.</a:t>
            </a:r>
            <a:r>
              <a:rPr sz="1125" spc="71" dirty="0">
                <a:solidFill>
                  <a:srgbClr val="332A5E"/>
                </a:solidFill>
                <a:latin typeface="Calibri"/>
                <a:cs typeface="Calibri"/>
              </a:rPr>
              <a:t>YY</a:t>
            </a:r>
            <a:r>
              <a:rPr sz="1125" spc="67" dirty="0">
                <a:solidFill>
                  <a:srgbClr val="332A5E"/>
                </a:solidFill>
                <a:latin typeface="Calibri"/>
                <a:cs typeface="Calibri"/>
              </a:rPr>
              <a:t>Y</a:t>
            </a:r>
            <a:r>
              <a:rPr sz="1125" spc="79" dirty="0">
                <a:solidFill>
                  <a:srgbClr val="332A5E"/>
                </a:solidFill>
                <a:latin typeface="Calibri"/>
                <a:cs typeface="Calibri"/>
              </a:rPr>
              <a:t>Y</a:t>
            </a:r>
            <a:endParaRPr sz="1125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51168" y="4998244"/>
            <a:ext cx="720460" cy="67786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010" y="5169693"/>
            <a:ext cx="908050" cy="51435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518959" y="5222081"/>
            <a:ext cx="2160058" cy="401373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0" y="0"/>
            <a:ext cx="10160000" cy="4508500"/>
            <a:chOff x="0" y="0"/>
            <a:chExt cx="12192000" cy="5410200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12191999" cy="494093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75297" y="4295139"/>
              <a:ext cx="11717020" cy="1115060"/>
            </a:xfrm>
            <a:custGeom>
              <a:avLst/>
              <a:gdLst/>
              <a:ahLst/>
              <a:cxnLst/>
              <a:rect l="l" t="t" r="r" b="b"/>
              <a:pathLst>
                <a:path w="11717020" h="1115060">
                  <a:moveTo>
                    <a:pt x="11716703" y="0"/>
                  </a:moveTo>
                  <a:lnTo>
                    <a:pt x="510857" y="0"/>
                  </a:lnTo>
                  <a:lnTo>
                    <a:pt x="510857" y="369570"/>
                  </a:lnTo>
                  <a:lnTo>
                    <a:pt x="0" y="369570"/>
                  </a:lnTo>
                  <a:lnTo>
                    <a:pt x="0" y="1115060"/>
                  </a:lnTo>
                  <a:lnTo>
                    <a:pt x="11716703" y="1115060"/>
                  </a:lnTo>
                  <a:lnTo>
                    <a:pt x="11716703" y="369570"/>
                  </a:lnTo>
                  <a:lnTo>
                    <a:pt x="117167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211502" y="2385695"/>
              <a:ext cx="3564890" cy="2816224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5154083"/>
            <a:ext cx="980281" cy="560917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0" y="4445000"/>
            <a:ext cx="10160000" cy="1270000"/>
            <a:chOff x="0" y="5334000"/>
            <a:chExt cx="12192000" cy="1524000"/>
          </a:xfrm>
        </p:grpSpPr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92270" y="6303327"/>
              <a:ext cx="2591752" cy="48164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0" y="5334000"/>
              <a:ext cx="12192000" cy="1524000"/>
            </a:xfrm>
            <a:custGeom>
              <a:avLst/>
              <a:gdLst/>
              <a:ahLst/>
              <a:cxnLst/>
              <a:rect l="l" t="t" r="r" b="b"/>
              <a:pathLst>
                <a:path w="12192000" h="1524000">
                  <a:moveTo>
                    <a:pt x="0" y="1524000"/>
                  </a:moveTo>
                  <a:lnTo>
                    <a:pt x="12191999" y="1524000"/>
                  </a:lnTo>
                  <a:lnTo>
                    <a:pt x="12191999" y="0"/>
                  </a:lnTo>
                  <a:lnTo>
                    <a:pt x="0" y="0"/>
                  </a:lnTo>
                  <a:lnTo>
                    <a:pt x="0" y="1524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</p:grpSp>
      <p:sp>
        <p:nvSpPr>
          <p:cNvPr id="14" name="object 14"/>
          <p:cNvSpPr/>
          <p:nvPr/>
        </p:nvSpPr>
        <p:spPr>
          <a:xfrm>
            <a:off x="821796" y="3457575"/>
            <a:ext cx="9338204" cy="327025"/>
          </a:xfrm>
          <a:custGeom>
            <a:avLst/>
            <a:gdLst/>
            <a:ahLst/>
            <a:cxnLst/>
            <a:rect l="l" t="t" r="r" b="b"/>
            <a:pathLst>
              <a:path w="11205845" h="392429">
                <a:moveTo>
                  <a:pt x="0" y="392430"/>
                </a:moveTo>
                <a:lnTo>
                  <a:pt x="11205845" y="392430"/>
                </a:lnTo>
                <a:lnTo>
                  <a:pt x="11205845" y="0"/>
                </a:lnTo>
                <a:lnTo>
                  <a:pt x="0" y="0"/>
                </a:lnTo>
                <a:lnTo>
                  <a:pt x="0" y="3924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pic>
        <p:nvPicPr>
          <p:cNvPr id="15" name="object 1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041231" y="1139031"/>
            <a:ext cx="1443566" cy="1951038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99971" y="5313627"/>
            <a:ext cx="2159793" cy="401373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1220787" y="3443816"/>
            <a:ext cx="5545667" cy="395407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2500" b="1" spc="-4" dirty="0">
                <a:solidFill>
                  <a:srgbClr val="AA045E"/>
                </a:solidFill>
                <a:latin typeface="Calibri"/>
                <a:cs typeface="Calibri"/>
              </a:rPr>
              <a:t>ΕΠΙΚΟΙΝΩΝΊΑ</a:t>
            </a:r>
            <a:r>
              <a:rPr sz="2500" b="1" spc="-12" dirty="0">
                <a:solidFill>
                  <a:srgbClr val="AA045E"/>
                </a:solidFill>
                <a:latin typeface="Calibri"/>
                <a:cs typeface="Calibri"/>
              </a:rPr>
              <a:t> </a:t>
            </a:r>
            <a:r>
              <a:rPr sz="2500" b="1" spc="-4" dirty="0">
                <a:solidFill>
                  <a:srgbClr val="AA045E"/>
                </a:solidFill>
                <a:latin typeface="Calibri"/>
                <a:cs typeface="Calibri"/>
              </a:rPr>
              <a:t>ΚΑΤΆ</a:t>
            </a:r>
            <a:r>
              <a:rPr sz="2500" b="1" spc="4" dirty="0">
                <a:solidFill>
                  <a:srgbClr val="AA045E"/>
                </a:solidFill>
                <a:latin typeface="Calibri"/>
                <a:cs typeface="Calibri"/>
              </a:rPr>
              <a:t> </a:t>
            </a:r>
            <a:r>
              <a:rPr sz="2500" b="1" spc="67" dirty="0">
                <a:solidFill>
                  <a:srgbClr val="AA045E"/>
                </a:solidFill>
                <a:latin typeface="Calibri"/>
                <a:cs typeface="Calibri"/>
              </a:rPr>
              <a:t>ΤΗΝ</a:t>
            </a:r>
            <a:r>
              <a:rPr sz="2500" b="1" dirty="0">
                <a:solidFill>
                  <a:srgbClr val="AA045E"/>
                </a:solidFill>
                <a:latin typeface="Calibri"/>
                <a:cs typeface="Calibri"/>
              </a:rPr>
              <a:t> </a:t>
            </a:r>
            <a:r>
              <a:rPr sz="2500" b="1" spc="54" dirty="0">
                <a:solidFill>
                  <a:srgbClr val="AA045E"/>
                </a:solidFill>
                <a:latin typeface="Calibri"/>
                <a:cs typeface="Calibri"/>
              </a:rPr>
              <a:t>ΑΝΤΙΜΕΤΏΠΙΣΗ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220787" y="3590925"/>
            <a:ext cx="4878917" cy="885926"/>
          </a:xfrm>
          <a:prstGeom prst="rect">
            <a:avLst/>
          </a:prstGeom>
        </p:spPr>
        <p:txBody>
          <a:bodyPr vert="horz" wrap="square" lIns="0" tIns="204258" rIns="0" bIns="0" rtlCol="0">
            <a:spAutoFit/>
          </a:bodyPr>
          <a:lstStyle/>
          <a:p>
            <a:pPr marL="10583">
              <a:spcBef>
                <a:spcPts val="1608"/>
              </a:spcBef>
            </a:pPr>
            <a:r>
              <a:rPr sz="2500" b="1" spc="-4" dirty="0">
                <a:solidFill>
                  <a:srgbClr val="AA045E"/>
                </a:solidFill>
                <a:latin typeface="Calibri"/>
                <a:cs typeface="Calibri"/>
              </a:rPr>
              <a:t>ΠΕΡΙΣΤΑΤΙΚΏΝ</a:t>
            </a:r>
            <a:r>
              <a:rPr sz="2500" b="1" spc="-29" dirty="0">
                <a:solidFill>
                  <a:srgbClr val="AA045E"/>
                </a:solidFill>
                <a:latin typeface="Calibri"/>
                <a:cs typeface="Calibri"/>
              </a:rPr>
              <a:t> </a:t>
            </a:r>
            <a:r>
              <a:rPr sz="2500" b="1" spc="-4" dirty="0">
                <a:solidFill>
                  <a:srgbClr val="AA045E"/>
                </a:solidFill>
                <a:latin typeface="Calibri"/>
                <a:cs typeface="Calibri"/>
              </a:rPr>
              <a:t>ΣΤΟΝ</a:t>
            </a:r>
            <a:r>
              <a:rPr sz="2500" b="1" spc="-25" dirty="0">
                <a:solidFill>
                  <a:srgbClr val="AA045E"/>
                </a:solidFill>
                <a:latin typeface="Calibri"/>
                <a:cs typeface="Calibri"/>
              </a:rPr>
              <a:t> </a:t>
            </a:r>
            <a:r>
              <a:rPr sz="2500" b="1" spc="-4" dirty="0">
                <a:solidFill>
                  <a:srgbClr val="AA045E"/>
                </a:solidFill>
                <a:latin typeface="Calibri"/>
                <a:cs typeface="Calibri"/>
              </a:rPr>
              <a:t>ΚΥΒΕΡΝΟΧΏΡΟ</a:t>
            </a:r>
            <a:endParaRPr sz="2500">
              <a:latin typeface="Calibri"/>
              <a:cs typeface="Calibri"/>
            </a:endParaRPr>
          </a:p>
          <a:p>
            <a:pPr marL="10583">
              <a:spcBef>
                <a:spcPts val="762"/>
              </a:spcBef>
            </a:pPr>
            <a:r>
              <a:rPr sz="1250" b="1" spc="33" dirty="0">
                <a:solidFill>
                  <a:srgbClr val="AA045E"/>
                </a:solidFill>
                <a:latin typeface="Calibri"/>
                <a:cs typeface="Calibri"/>
              </a:rPr>
              <a:t>CYBERHOT</a:t>
            </a:r>
            <a:r>
              <a:rPr sz="1250" b="1" spc="12" dirty="0">
                <a:solidFill>
                  <a:srgbClr val="AA045E"/>
                </a:solidFill>
                <a:latin typeface="Calibri"/>
                <a:cs typeface="Calibri"/>
              </a:rPr>
              <a:t> </a:t>
            </a:r>
            <a:r>
              <a:rPr sz="1250" b="1" spc="25" dirty="0">
                <a:solidFill>
                  <a:srgbClr val="AA045E"/>
                </a:solidFill>
                <a:latin typeface="Calibri"/>
                <a:cs typeface="Calibri"/>
              </a:rPr>
              <a:t>9-10</a:t>
            </a:r>
            <a:r>
              <a:rPr sz="1250" b="1" spc="8" dirty="0">
                <a:solidFill>
                  <a:srgbClr val="AA045E"/>
                </a:solidFill>
                <a:latin typeface="Calibri"/>
                <a:cs typeface="Calibri"/>
              </a:rPr>
              <a:t> </a:t>
            </a:r>
            <a:r>
              <a:rPr sz="1250" b="1" spc="29" dirty="0">
                <a:solidFill>
                  <a:srgbClr val="AA045E"/>
                </a:solidFill>
                <a:latin typeface="Calibri"/>
                <a:cs typeface="Calibri"/>
              </a:rPr>
              <a:t>ΣΕΠΤΕΜΒΡΊΟΥ</a:t>
            </a:r>
            <a:r>
              <a:rPr sz="1250" b="1" spc="12" dirty="0">
                <a:solidFill>
                  <a:srgbClr val="AA045E"/>
                </a:solidFill>
                <a:latin typeface="Calibri"/>
                <a:cs typeface="Calibri"/>
              </a:rPr>
              <a:t> </a:t>
            </a:r>
            <a:r>
              <a:rPr sz="1250" b="1" spc="25" dirty="0">
                <a:solidFill>
                  <a:srgbClr val="AA045E"/>
                </a:solidFill>
                <a:latin typeface="Calibri"/>
                <a:cs typeface="Calibri"/>
              </a:rPr>
              <a:t>2024,</a:t>
            </a:r>
            <a:r>
              <a:rPr sz="1250" b="1" spc="17" dirty="0">
                <a:solidFill>
                  <a:srgbClr val="AA045E"/>
                </a:solidFill>
                <a:latin typeface="Calibri"/>
                <a:cs typeface="Calibri"/>
              </a:rPr>
              <a:t> </a:t>
            </a:r>
            <a:r>
              <a:rPr sz="1250" b="1" spc="25" dirty="0">
                <a:solidFill>
                  <a:srgbClr val="AA045E"/>
                </a:solidFill>
                <a:latin typeface="Calibri"/>
                <a:cs typeface="Calibri"/>
              </a:rPr>
              <a:t>ΠΕΙΡΑΙΆΣ,</a:t>
            </a:r>
            <a:r>
              <a:rPr sz="1250" b="1" spc="12" dirty="0">
                <a:solidFill>
                  <a:srgbClr val="AA045E"/>
                </a:solidFill>
                <a:latin typeface="Calibri"/>
                <a:cs typeface="Calibri"/>
              </a:rPr>
              <a:t> </a:t>
            </a:r>
            <a:r>
              <a:rPr sz="1250" b="1" spc="33" dirty="0">
                <a:solidFill>
                  <a:srgbClr val="AA045E"/>
                </a:solidFill>
                <a:latin typeface="Calibri"/>
                <a:cs typeface="Calibri"/>
              </a:rPr>
              <a:t>ΕΛΛΆΔΑ</a:t>
            </a:r>
            <a:endParaRPr sz="1250">
              <a:latin typeface="Calibri"/>
              <a:cs typeface="Calibri"/>
            </a:endParaRPr>
          </a:p>
        </p:txBody>
      </p:sp>
      <p:graphicFrame>
        <p:nvGraphicFramePr>
          <p:cNvPr id="19" name="object 19"/>
          <p:cNvGraphicFramePr>
            <a:graphicFrameLocks noGrp="1"/>
          </p:cNvGraphicFramePr>
          <p:nvPr/>
        </p:nvGraphicFramePr>
        <p:xfrm>
          <a:off x="1471083" y="4514320"/>
          <a:ext cx="6959070" cy="3772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601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744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44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2105">
                <a:tc>
                  <a:txBody>
                    <a:bodyPr/>
                    <a:lstStyle/>
                    <a:p>
                      <a:pPr marL="31750">
                        <a:lnSpc>
                          <a:spcPts val="1000"/>
                        </a:lnSpc>
                      </a:pPr>
                      <a:r>
                        <a:rPr sz="900" spc="80" dirty="0">
                          <a:solidFill>
                            <a:srgbClr val="332A5E"/>
                          </a:solidFill>
                          <a:latin typeface="Calibri"/>
                          <a:cs typeface="Calibri"/>
                        </a:rPr>
                        <a:t>Dr.</a:t>
                      </a:r>
                      <a:r>
                        <a:rPr sz="900" spc="15" dirty="0">
                          <a:solidFill>
                            <a:srgbClr val="332A5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80" dirty="0">
                          <a:solidFill>
                            <a:srgbClr val="332A5E"/>
                          </a:solidFill>
                          <a:latin typeface="Calibri"/>
                          <a:cs typeface="Calibri"/>
                        </a:rPr>
                        <a:t>Ric</a:t>
                      </a:r>
                      <a:r>
                        <a:rPr sz="900" spc="20" dirty="0">
                          <a:solidFill>
                            <a:srgbClr val="332A5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90" dirty="0">
                          <a:solidFill>
                            <a:srgbClr val="332A5E"/>
                          </a:solidFill>
                          <a:latin typeface="Calibri"/>
                          <a:cs typeface="Calibri"/>
                        </a:rPr>
                        <a:t>Lugo,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16585">
                        <a:lnSpc>
                          <a:spcPts val="1000"/>
                        </a:lnSpc>
                      </a:pPr>
                      <a:r>
                        <a:rPr sz="900" spc="100" dirty="0">
                          <a:solidFill>
                            <a:srgbClr val="332A5E"/>
                          </a:solidFill>
                          <a:latin typeface="Calibri"/>
                          <a:cs typeface="Calibri"/>
                        </a:rPr>
                        <a:t>Καθηγητής</a:t>
                      </a:r>
                      <a:r>
                        <a:rPr sz="900" spc="25" dirty="0">
                          <a:solidFill>
                            <a:srgbClr val="332A5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90" dirty="0">
                          <a:solidFill>
                            <a:srgbClr val="332A5E"/>
                          </a:solidFill>
                          <a:latin typeface="Calibri"/>
                          <a:cs typeface="Calibri"/>
                        </a:rPr>
                        <a:t>Paresh</a:t>
                      </a:r>
                      <a:r>
                        <a:rPr sz="900" spc="30" dirty="0">
                          <a:solidFill>
                            <a:srgbClr val="332A5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100" dirty="0">
                          <a:solidFill>
                            <a:srgbClr val="332A5E"/>
                          </a:solidFill>
                          <a:latin typeface="Calibri"/>
                          <a:cs typeface="Calibri"/>
                        </a:rPr>
                        <a:t>Rathod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5425">
                        <a:lnSpc>
                          <a:spcPts val="1000"/>
                        </a:lnSpc>
                      </a:pPr>
                      <a:r>
                        <a:rPr sz="900" spc="90" dirty="0">
                          <a:solidFill>
                            <a:srgbClr val="332A5E"/>
                          </a:solidFill>
                          <a:latin typeface="Calibri"/>
                          <a:cs typeface="Calibri"/>
                        </a:rPr>
                        <a:t>Δρ.</a:t>
                      </a:r>
                      <a:r>
                        <a:rPr sz="900" spc="15" dirty="0">
                          <a:solidFill>
                            <a:srgbClr val="332A5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85" dirty="0">
                          <a:solidFill>
                            <a:srgbClr val="332A5E"/>
                          </a:solidFill>
                          <a:latin typeface="Calibri"/>
                          <a:cs typeface="Calibri"/>
                        </a:rPr>
                        <a:t>Κίτυ</a:t>
                      </a:r>
                      <a:r>
                        <a:rPr sz="900" spc="20" dirty="0">
                          <a:solidFill>
                            <a:srgbClr val="332A5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85" dirty="0">
                          <a:solidFill>
                            <a:srgbClr val="332A5E"/>
                          </a:solidFill>
                          <a:latin typeface="Calibri"/>
                          <a:cs typeface="Calibri"/>
                        </a:rPr>
                        <a:t>Κιόσκι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3085">
                <a:tc>
                  <a:txBody>
                    <a:bodyPr/>
                    <a:lstStyle/>
                    <a:p>
                      <a:pPr marL="31750">
                        <a:lnSpc>
                          <a:spcPts val="1100"/>
                        </a:lnSpc>
                      </a:pPr>
                      <a:r>
                        <a:rPr sz="900" spc="100" dirty="0">
                          <a:solidFill>
                            <a:srgbClr val="332A5E"/>
                          </a:solidFill>
                          <a:latin typeface="Calibri"/>
                          <a:cs typeface="Calibri"/>
                        </a:rPr>
                        <a:t>Ναυτική</a:t>
                      </a:r>
                      <a:r>
                        <a:rPr sz="900" spc="25" dirty="0">
                          <a:solidFill>
                            <a:srgbClr val="332A5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100" dirty="0">
                          <a:solidFill>
                            <a:srgbClr val="332A5E"/>
                          </a:solidFill>
                          <a:latin typeface="Calibri"/>
                          <a:cs typeface="Calibri"/>
                        </a:rPr>
                        <a:t>Ακαδημία</a:t>
                      </a:r>
                      <a:r>
                        <a:rPr sz="900" spc="25" dirty="0">
                          <a:solidFill>
                            <a:srgbClr val="332A5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95" dirty="0">
                          <a:solidFill>
                            <a:srgbClr val="332A5E"/>
                          </a:solidFill>
                          <a:latin typeface="Calibri"/>
                          <a:cs typeface="Calibri"/>
                        </a:rPr>
                        <a:t>Εσθονίας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16585">
                        <a:lnSpc>
                          <a:spcPts val="1100"/>
                        </a:lnSpc>
                      </a:pPr>
                      <a:r>
                        <a:rPr sz="900" spc="95" dirty="0">
                          <a:solidFill>
                            <a:srgbClr val="332A5E"/>
                          </a:solidFill>
                          <a:latin typeface="Calibri"/>
                          <a:cs typeface="Calibri"/>
                        </a:rPr>
                        <a:t>Πανεπιστήμιο</a:t>
                      </a:r>
                      <a:r>
                        <a:rPr sz="900" spc="30" dirty="0">
                          <a:solidFill>
                            <a:srgbClr val="332A5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110" dirty="0">
                          <a:solidFill>
                            <a:srgbClr val="332A5E"/>
                          </a:solidFill>
                          <a:latin typeface="Calibri"/>
                          <a:cs typeface="Calibri"/>
                        </a:rPr>
                        <a:t>Εφαρμοσμένων</a:t>
                      </a:r>
                      <a:r>
                        <a:rPr sz="900" spc="30" dirty="0">
                          <a:solidFill>
                            <a:srgbClr val="332A5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100" dirty="0">
                          <a:solidFill>
                            <a:srgbClr val="332A5E"/>
                          </a:solidFill>
                          <a:latin typeface="Calibri"/>
                          <a:cs typeface="Calibri"/>
                        </a:rPr>
                        <a:t>Επιστημών</a:t>
                      </a:r>
                      <a:r>
                        <a:rPr sz="900" spc="35" dirty="0">
                          <a:solidFill>
                            <a:srgbClr val="332A5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95" dirty="0">
                          <a:solidFill>
                            <a:srgbClr val="332A5E"/>
                          </a:solidFill>
                          <a:latin typeface="Calibri"/>
                          <a:cs typeface="Calibri"/>
                        </a:rPr>
                        <a:t>Laurea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5425">
                        <a:lnSpc>
                          <a:spcPts val="1100"/>
                        </a:lnSpc>
                      </a:pPr>
                      <a:r>
                        <a:rPr sz="900" spc="70" dirty="0">
                          <a:solidFill>
                            <a:srgbClr val="332A5E"/>
                          </a:solidFill>
                          <a:latin typeface="Calibri"/>
                          <a:cs typeface="Calibri"/>
                        </a:rPr>
                        <a:t>trustilio</a:t>
                      </a:r>
                      <a:r>
                        <a:rPr sz="900" spc="5" dirty="0">
                          <a:solidFill>
                            <a:srgbClr val="332A5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114" dirty="0">
                          <a:solidFill>
                            <a:srgbClr val="332A5E"/>
                          </a:solidFill>
                          <a:latin typeface="Calibri"/>
                          <a:cs typeface="Calibri"/>
                        </a:rPr>
                        <a:t>BV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2105">
                <a:tc>
                  <a:txBody>
                    <a:bodyPr/>
                    <a:lstStyle/>
                    <a:p>
                      <a:pPr marL="31750">
                        <a:lnSpc>
                          <a:spcPts val="1055"/>
                        </a:lnSpc>
                      </a:pPr>
                      <a:r>
                        <a:rPr sz="900" spc="90" dirty="0">
                          <a:solidFill>
                            <a:srgbClr val="332A5E"/>
                          </a:solidFill>
                          <a:latin typeface="Calibri"/>
                          <a:cs typeface="Calibri"/>
                        </a:rPr>
                        <a:t>Τεχνολογικό</a:t>
                      </a:r>
                      <a:r>
                        <a:rPr sz="900" spc="40" dirty="0">
                          <a:solidFill>
                            <a:srgbClr val="332A5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95" dirty="0">
                          <a:solidFill>
                            <a:srgbClr val="332A5E"/>
                          </a:solidFill>
                          <a:latin typeface="Calibri"/>
                          <a:cs typeface="Calibri"/>
                        </a:rPr>
                        <a:t>Πανεπιστήμιο</a:t>
                      </a:r>
                      <a:r>
                        <a:rPr sz="900" spc="45" dirty="0">
                          <a:solidFill>
                            <a:srgbClr val="332A5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100" dirty="0">
                          <a:solidFill>
                            <a:srgbClr val="332A5E"/>
                          </a:solidFill>
                          <a:latin typeface="Calibri"/>
                          <a:cs typeface="Calibri"/>
                        </a:rPr>
                        <a:t>του</a:t>
                      </a:r>
                      <a:r>
                        <a:rPr sz="900" spc="45" dirty="0">
                          <a:solidFill>
                            <a:srgbClr val="332A5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90" dirty="0">
                          <a:solidFill>
                            <a:srgbClr val="332A5E"/>
                          </a:solidFill>
                          <a:latin typeface="Calibri"/>
                          <a:cs typeface="Calibri"/>
                        </a:rPr>
                        <a:t>Ταλίν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16585">
                        <a:lnSpc>
                          <a:spcPts val="1055"/>
                        </a:lnSpc>
                      </a:pPr>
                      <a:r>
                        <a:rPr sz="900" spc="70" dirty="0">
                          <a:solidFill>
                            <a:srgbClr val="332A5E"/>
                          </a:solidFill>
                          <a:latin typeface="Calibri"/>
                          <a:cs typeface="Calibri"/>
                        </a:rPr>
                        <a:t>trustilio</a:t>
                      </a:r>
                      <a:r>
                        <a:rPr sz="900" spc="5" dirty="0">
                          <a:solidFill>
                            <a:srgbClr val="332A5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114" dirty="0">
                          <a:solidFill>
                            <a:srgbClr val="332A5E"/>
                          </a:solidFill>
                          <a:latin typeface="Calibri"/>
                          <a:cs typeface="Calibri"/>
                        </a:rPr>
                        <a:t>BV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47742" y="5313627"/>
            <a:ext cx="706966" cy="401373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3900487" y="0"/>
            <a:ext cx="6259513" cy="5715000"/>
            <a:chOff x="4680584" y="0"/>
            <a:chExt cx="7511415" cy="68580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80584" y="6273482"/>
              <a:ext cx="2592069" cy="48164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50864" y="0"/>
              <a:ext cx="6541134" cy="685800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60929" y="195450"/>
            <a:ext cx="2694517" cy="771151"/>
          </a:xfrm>
          <a:prstGeom prst="rect">
            <a:avLst/>
          </a:prstGeom>
        </p:spPr>
        <p:txBody>
          <a:bodyPr vert="horz" wrap="square" lIns="0" tIns="10583" rIns="0" bIns="0" rtlCol="0" anchor="ctr">
            <a:spAutoFit/>
          </a:bodyPr>
          <a:lstStyle/>
          <a:p>
            <a:pPr marL="10583" marR="4233">
              <a:lnSpc>
                <a:spcPct val="127800"/>
              </a:lnSpc>
              <a:spcBef>
                <a:spcPts val="83"/>
              </a:spcBef>
            </a:pPr>
            <a:r>
              <a:rPr sz="2000" spc="-17" dirty="0"/>
              <a:t>Επίγνωση</a:t>
            </a:r>
            <a:r>
              <a:rPr sz="2000" spc="-75" dirty="0"/>
              <a:t> </a:t>
            </a:r>
            <a:r>
              <a:rPr sz="2000" spc="-12" dirty="0"/>
              <a:t>της</a:t>
            </a:r>
            <a:r>
              <a:rPr sz="2000" spc="-71" dirty="0"/>
              <a:t> </a:t>
            </a:r>
            <a:r>
              <a:rPr sz="2000" spc="-17" dirty="0"/>
              <a:t>κατάστασης </a:t>
            </a:r>
            <a:r>
              <a:rPr sz="2000" spc="-437" dirty="0"/>
              <a:t> </a:t>
            </a:r>
            <a:r>
              <a:rPr sz="2000" spc="-8" dirty="0"/>
              <a:t>Ορισμός</a:t>
            </a:r>
            <a:endParaRPr sz="2000"/>
          </a:p>
        </p:txBody>
      </p:sp>
      <p:sp>
        <p:nvSpPr>
          <p:cNvPr id="7" name="object 7"/>
          <p:cNvSpPr txBox="1"/>
          <p:nvPr/>
        </p:nvSpPr>
        <p:spPr>
          <a:xfrm>
            <a:off x="343429" y="1763448"/>
            <a:ext cx="4447117" cy="2679152"/>
          </a:xfrm>
          <a:prstGeom prst="rect">
            <a:avLst/>
          </a:prstGeom>
        </p:spPr>
        <p:txBody>
          <a:bodyPr vert="horz" wrap="square" lIns="0" tIns="43391" rIns="0" bIns="0" rtlCol="0">
            <a:spAutoFit/>
          </a:bodyPr>
          <a:lstStyle/>
          <a:p>
            <a:pPr marL="10583" marR="401092">
              <a:lnSpc>
                <a:spcPts val="1083"/>
              </a:lnSpc>
              <a:spcBef>
                <a:spcPts val="341"/>
              </a:spcBef>
            </a:pPr>
            <a:r>
              <a:rPr sz="1125" i="1" spc="-4" dirty="0">
                <a:latin typeface="Calibri"/>
                <a:cs typeface="Calibri"/>
              </a:rPr>
              <a:t>"Η</a:t>
            </a:r>
            <a:r>
              <a:rPr sz="1125" i="1" dirty="0">
                <a:latin typeface="Calibri"/>
                <a:cs typeface="Calibri"/>
              </a:rPr>
              <a:t> </a:t>
            </a:r>
            <a:r>
              <a:rPr sz="1125" i="1" spc="-4" dirty="0">
                <a:latin typeface="Calibri"/>
                <a:cs typeface="Calibri"/>
              </a:rPr>
              <a:t>αντίληψη</a:t>
            </a:r>
            <a:r>
              <a:rPr sz="1125" i="1" spc="4" dirty="0">
                <a:latin typeface="Calibri"/>
                <a:cs typeface="Calibri"/>
              </a:rPr>
              <a:t> </a:t>
            </a:r>
            <a:r>
              <a:rPr sz="1125" i="1" spc="-4" dirty="0">
                <a:latin typeface="Calibri"/>
                <a:cs typeface="Calibri"/>
              </a:rPr>
              <a:t>στοιχείων περιβάλλοντος</a:t>
            </a:r>
            <a:r>
              <a:rPr sz="1125" i="1" dirty="0">
                <a:latin typeface="Calibri"/>
                <a:cs typeface="Calibri"/>
              </a:rPr>
              <a:t> </a:t>
            </a:r>
            <a:r>
              <a:rPr sz="1125" i="1" spc="-4" dirty="0">
                <a:latin typeface="Calibri"/>
                <a:cs typeface="Calibri"/>
              </a:rPr>
              <a:t>μέσα</a:t>
            </a:r>
            <a:r>
              <a:rPr sz="1125" i="1" spc="4" dirty="0">
                <a:latin typeface="Calibri"/>
                <a:cs typeface="Calibri"/>
              </a:rPr>
              <a:t> </a:t>
            </a:r>
            <a:r>
              <a:rPr sz="1125" i="1" spc="-4" dirty="0">
                <a:latin typeface="Calibri"/>
                <a:cs typeface="Calibri"/>
              </a:rPr>
              <a:t>σε</a:t>
            </a:r>
            <a:r>
              <a:rPr sz="1125" i="1" dirty="0">
                <a:latin typeface="Calibri"/>
                <a:cs typeface="Calibri"/>
              </a:rPr>
              <a:t> </a:t>
            </a:r>
            <a:r>
              <a:rPr sz="1125" i="1" spc="-4" dirty="0">
                <a:latin typeface="Calibri"/>
                <a:cs typeface="Calibri"/>
              </a:rPr>
              <a:t>έναν</a:t>
            </a:r>
            <a:r>
              <a:rPr sz="1125" i="1" spc="4" dirty="0">
                <a:latin typeface="Calibri"/>
                <a:cs typeface="Calibri"/>
              </a:rPr>
              <a:t> </a:t>
            </a:r>
            <a:r>
              <a:rPr sz="1125" i="1" spc="-4" dirty="0">
                <a:latin typeface="Calibri"/>
                <a:cs typeface="Calibri"/>
              </a:rPr>
              <a:t>όγκο</a:t>
            </a:r>
            <a:r>
              <a:rPr sz="1125" i="1" spc="4" dirty="0">
                <a:latin typeface="Calibri"/>
                <a:cs typeface="Calibri"/>
              </a:rPr>
              <a:t> </a:t>
            </a:r>
            <a:r>
              <a:rPr sz="1125" i="1" spc="-4" dirty="0">
                <a:latin typeface="Calibri"/>
                <a:cs typeface="Calibri"/>
              </a:rPr>
              <a:t>χρόνου και </a:t>
            </a:r>
            <a:r>
              <a:rPr sz="1125" i="1" spc="-242" dirty="0">
                <a:latin typeface="Calibri"/>
                <a:cs typeface="Calibri"/>
              </a:rPr>
              <a:t> </a:t>
            </a:r>
            <a:r>
              <a:rPr sz="1125" i="1" spc="-4" dirty="0">
                <a:latin typeface="Calibri"/>
                <a:cs typeface="Calibri"/>
              </a:rPr>
              <a:t>χώρου, </a:t>
            </a:r>
            <a:r>
              <a:rPr sz="1125" i="1" dirty="0">
                <a:latin typeface="Calibri"/>
                <a:cs typeface="Calibri"/>
              </a:rPr>
              <a:t>η </a:t>
            </a:r>
            <a:r>
              <a:rPr sz="1125" i="1" spc="-4" dirty="0">
                <a:latin typeface="Calibri"/>
                <a:cs typeface="Calibri"/>
              </a:rPr>
              <a:t>κατανόηση</a:t>
            </a:r>
            <a:r>
              <a:rPr sz="1125" i="1" dirty="0">
                <a:latin typeface="Calibri"/>
                <a:cs typeface="Calibri"/>
              </a:rPr>
              <a:t> </a:t>
            </a:r>
            <a:r>
              <a:rPr sz="1125" i="1" spc="-4" dirty="0">
                <a:latin typeface="Calibri"/>
                <a:cs typeface="Calibri"/>
              </a:rPr>
              <a:t>της</a:t>
            </a:r>
            <a:r>
              <a:rPr sz="1125" i="1" spc="254" dirty="0">
                <a:latin typeface="Calibri"/>
                <a:cs typeface="Calibri"/>
              </a:rPr>
              <a:t> </a:t>
            </a:r>
            <a:r>
              <a:rPr sz="1125" i="1" dirty="0">
                <a:latin typeface="Calibri"/>
                <a:cs typeface="Calibri"/>
              </a:rPr>
              <a:t>τους </a:t>
            </a:r>
            <a:r>
              <a:rPr sz="1125" i="1" spc="-4" dirty="0">
                <a:latin typeface="Calibri"/>
                <a:cs typeface="Calibri"/>
              </a:rPr>
              <a:t>και </a:t>
            </a:r>
            <a:r>
              <a:rPr sz="1125" i="1" dirty="0">
                <a:latin typeface="Calibri"/>
                <a:cs typeface="Calibri"/>
              </a:rPr>
              <a:t>η </a:t>
            </a:r>
            <a:r>
              <a:rPr sz="1125" i="1" spc="-4" dirty="0">
                <a:latin typeface="Calibri"/>
                <a:cs typeface="Calibri"/>
              </a:rPr>
              <a:t>προβολή</a:t>
            </a:r>
            <a:r>
              <a:rPr sz="1125" i="1" dirty="0">
                <a:latin typeface="Calibri"/>
                <a:cs typeface="Calibri"/>
              </a:rPr>
              <a:t> </a:t>
            </a:r>
            <a:r>
              <a:rPr sz="1125" i="1" spc="-4" dirty="0">
                <a:latin typeface="Calibri"/>
                <a:cs typeface="Calibri"/>
              </a:rPr>
              <a:t>της κατάστασής</a:t>
            </a:r>
            <a:r>
              <a:rPr sz="1125" i="1" dirty="0">
                <a:latin typeface="Calibri"/>
                <a:cs typeface="Calibri"/>
              </a:rPr>
              <a:t> </a:t>
            </a:r>
            <a:r>
              <a:rPr sz="1125" i="1" spc="-4" dirty="0">
                <a:latin typeface="Calibri"/>
                <a:cs typeface="Calibri"/>
              </a:rPr>
              <a:t>τους </a:t>
            </a:r>
            <a:r>
              <a:rPr sz="1125" i="1" dirty="0">
                <a:latin typeface="Calibri"/>
                <a:cs typeface="Calibri"/>
              </a:rPr>
              <a:t> </a:t>
            </a:r>
            <a:r>
              <a:rPr sz="1125" i="1" spc="-4" dirty="0">
                <a:latin typeface="Calibri"/>
                <a:cs typeface="Calibri"/>
              </a:rPr>
              <a:t>στο εγγύς μέλλον". </a:t>
            </a:r>
            <a:r>
              <a:rPr sz="1125" spc="-4" dirty="0">
                <a:latin typeface="Calibri"/>
                <a:cs typeface="Calibri"/>
              </a:rPr>
              <a:t>(Endsley, 1988, </a:t>
            </a:r>
            <a:r>
              <a:rPr sz="1125" dirty="0">
                <a:latin typeface="Calibri"/>
                <a:cs typeface="Calibri"/>
              </a:rPr>
              <a:t>S.</a:t>
            </a:r>
            <a:r>
              <a:rPr sz="1125" spc="-4" dirty="0">
                <a:latin typeface="Calibri"/>
                <a:cs typeface="Calibri"/>
              </a:rPr>
              <a:t> 97)</a:t>
            </a:r>
            <a:endParaRPr sz="1125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083">
              <a:latin typeface="Calibri"/>
              <a:cs typeface="Calibri"/>
            </a:endParaRPr>
          </a:p>
          <a:p>
            <a:pPr>
              <a:spcBef>
                <a:spcPts val="25"/>
              </a:spcBef>
            </a:pPr>
            <a:endParaRPr sz="1417">
              <a:latin typeface="Calibri"/>
              <a:cs typeface="Calibri"/>
            </a:endParaRPr>
          </a:p>
          <a:p>
            <a:pPr marL="200546" indent="-189963">
              <a:buSzPct val="133333"/>
              <a:buFont typeface="Arial"/>
              <a:buChar char="•"/>
              <a:tabLst>
                <a:tab pos="200016" algn="l"/>
                <a:tab pos="200546" algn="l"/>
              </a:tabLst>
            </a:pPr>
            <a:r>
              <a:rPr sz="1125" spc="-4" dirty="0">
                <a:latin typeface="Calibri"/>
                <a:cs typeface="Calibri"/>
              </a:rPr>
              <a:t>Πρωτότυπο</a:t>
            </a:r>
            <a:r>
              <a:rPr sz="1125" spc="4" dirty="0">
                <a:latin typeface="Calibri"/>
                <a:cs typeface="Calibri"/>
              </a:rPr>
              <a:t> </a:t>
            </a:r>
            <a:r>
              <a:rPr sz="1125" spc="-4" dirty="0">
                <a:latin typeface="Calibri"/>
                <a:cs typeface="Calibri"/>
              </a:rPr>
              <a:t>από</a:t>
            </a:r>
            <a:r>
              <a:rPr sz="1125" spc="4" dirty="0">
                <a:latin typeface="Calibri"/>
                <a:cs typeface="Calibri"/>
              </a:rPr>
              <a:t> </a:t>
            </a:r>
            <a:r>
              <a:rPr sz="1125" spc="-4" dirty="0">
                <a:latin typeface="Calibri"/>
                <a:cs typeface="Calibri"/>
              </a:rPr>
              <a:t>την</a:t>
            </a:r>
            <a:r>
              <a:rPr sz="1125" spc="4" dirty="0">
                <a:latin typeface="Calibri"/>
                <a:cs typeface="Calibri"/>
              </a:rPr>
              <a:t> </a:t>
            </a:r>
            <a:r>
              <a:rPr sz="1125" spc="-4" dirty="0">
                <a:latin typeface="Calibri"/>
                <a:cs typeface="Calibri"/>
              </a:rPr>
              <a:t>αεροπορία</a:t>
            </a:r>
            <a:r>
              <a:rPr sz="1125" spc="4" dirty="0">
                <a:latin typeface="Calibri"/>
                <a:cs typeface="Calibri"/>
              </a:rPr>
              <a:t> </a:t>
            </a:r>
            <a:r>
              <a:rPr sz="1125" spc="-4" dirty="0">
                <a:latin typeface="Calibri"/>
                <a:cs typeface="Calibri"/>
              </a:rPr>
              <a:t>πιλότοι,</a:t>
            </a:r>
            <a:r>
              <a:rPr sz="1125" spc="4" dirty="0">
                <a:latin typeface="Calibri"/>
                <a:cs typeface="Calibri"/>
              </a:rPr>
              <a:t> </a:t>
            </a:r>
            <a:r>
              <a:rPr sz="1125" spc="-4" dirty="0">
                <a:latin typeface="Calibri"/>
                <a:cs typeface="Calibri"/>
              </a:rPr>
              <a:t>έλεγχος</a:t>
            </a:r>
            <a:r>
              <a:rPr sz="1125" spc="4" dirty="0">
                <a:latin typeface="Calibri"/>
                <a:cs typeface="Calibri"/>
              </a:rPr>
              <a:t> </a:t>
            </a:r>
            <a:r>
              <a:rPr sz="1125" spc="-4" dirty="0">
                <a:latin typeface="Calibri"/>
                <a:cs typeface="Calibri"/>
              </a:rPr>
              <a:t>εναέριας</a:t>
            </a:r>
            <a:r>
              <a:rPr sz="1125" spc="4" dirty="0">
                <a:latin typeface="Calibri"/>
                <a:cs typeface="Calibri"/>
              </a:rPr>
              <a:t> </a:t>
            </a:r>
            <a:r>
              <a:rPr sz="1125" spc="-4" dirty="0">
                <a:latin typeface="Calibri"/>
                <a:cs typeface="Calibri"/>
              </a:rPr>
              <a:t>κυκλοφορίας)</a:t>
            </a:r>
            <a:endParaRPr sz="1125">
              <a:latin typeface="Calibri"/>
              <a:cs typeface="Calibri"/>
            </a:endParaRPr>
          </a:p>
          <a:p>
            <a:pPr marL="200546" indent="-189963">
              <a:spcBef>
                <a:spcPts val="796"/>
              </a:spcBef>
              <a:buSzPct val="133333"/>
              <a:buFont typeface="Arial"/>
              <a:buChar char="•"/>
              <a:tabLst>
                <a:tab pos="200016" algn="l"/>
                <a:tab pos="200546" algn="l"/>
              </a:tabLst>
            </a:pPr>
            <a:r>
              <a:rPr sz="1125" spc="-4" dirty="0">
                <a:latin typeface="Calibri"/>
                <a:cs typeface="Calibri"/>
              </a:rPr>
              <a:t>Πυρηνικές</a:t>
            </a:r>
            <a:r>
              <a:rPr sz="1125" spc="-17" dirty="0">
                <a:latin typeface="Calibri"/>
                <a:cs typeface="Calibri"/>
              </a:rPr>
              <a:t> </a:t>
            </a:r>
            <a:r>
              <a:rPr sz="1125" spc="-12" dirty="0">
                <a:latin typeface="Calibri"/>
                <a:cs typeface="Calibri"/>
              </a:rPr>
              <a:t>εγκαταστάσεις</a:t>
            </a:r>
            <a:endParaRPr sz="1125">
              <a:latin typeface="Calibri"/>
              <a:cs typeface="Calibri"/>
            </a:endParaRPr>
          </a:p>
          <a:p>
            <a:pPr marL="200546" indent="-189963">
              <a:spcBef>
                <a:spcPts val="796"/>
              </a:spcBef>
              <a:buSzPct val="133333"/>
              <a:buFont typeface="Arial"/>
              <a:buChar char="•"/>
              <a:tabLst>
                <a:tab pos="200016" algn="l"/>
                <a:tab pos="200546" algn="l"/>
              </a:tabLst>
            </a:pPr>
            <a:r>
              <a:rPr sz="1125" spc="-4" dirty="0">
                <a:latin typeface="Calibri"/>
                <a:cs typeface="Calibri"/>
              </a:rPr>
              <a:t>Στρατιωτικός</a:t>
            </a:r>
            <a:r>
              <a:rPr sz="1125" spc="-17" dirty="0">
                <a:latin typeface="Calibri"/>
                <a:cs typeface="Calibri"/>
              </a:rPr>
              <a:t> </a:t>
            </a:r>
            <a:r>
              <a:rPr sz="1125" spc="-12" dirty="0">
                <a:latin typeface="Calibri"/>
                <a:cs typeface="Calibri"/>
              </a:rPr>
              <a:t>τομέας</a:t>
            </a:r>
            <a:endParaRPr sz="1125">
              <a:latin typeface="Calibri"/>
              <a:cs typeface="Calibri"/>
            </a:endParaRPr>
          </a:p>
          <a:p>
            <a:pPr marL="200546" indent="-189963">
              <a:spcBef>
                <a:spcPts val="812"/>
              </a:spcBef>
              <a:buSzPct val="133333"/>
              <a:buFont typeface="Arial"/>
              <a:buChar char="•"/>
              <a:tabLst>
                <a:tab pos="200016" algn="l"/>
                <a:tab pos="200546" algn="l"/>
              </a:tabLst>
            </a:pPr>
            <a:r>
              <a:rPr sz="1125" spc="-12" dirty="0">
                <a:latin typeface="Calibri"/>
                <a:cs typeface="Calibri"/>
              </a:rPr>
              <a:t>Αποστολή</a:t>
            </a:r>
            <a:r>
              <a:rPr sz="1125" spc="-37" dirty="0">
                <a:latin typeface="Calibri"/>
                <a:cs typeface="Calibri"/>
              </a:rPr>
              <a:t> </a:t>
            </a:r>
            <a:r>
              <a:rPr sz="1125" spc="-21" dirty="0">
                <a:latin typeface="Calibri"/>
                <a:cs typeface="Calibri"/>
              </a:rPr>
              <a:t>αμαξοστοιχιών</a:t>
            </a:r>
            <a:endParaRPr sz="1125">
              <a:latin typeface="Calibri"/>
              <a:cs typeface="Calibri"/>
            </a:endParaRPr>
          </a:p>
          <a:p>
            <a:pPr marL="200546" indent="-189963">
              <a:spcBef>
                <a:spcPts val="796"/>
              </a:spcBef>
              <a:buSzPct val="133333"/>
              <a:buFont typeface="Arial"/>
              <a:buChar char="•"/>
              <a:tabLst>
                <a:tab pos="200016" algn="l"/>
                <a:tab pos="200546" algn="l"/>
              </a:tabLst>
            </a:pPr>
            <a:r>
              <a:rPr sz="1125" spc="-12" dirty="0">
                <a:latin typeface="Calibri"/>
                <a:cs typeface="Calibri"/>
              </a:rPr>
              <a:t>Πρόγνωση</a:t>
            </a:r>
            <a:r>
              <a:rPr sz="1125" spc="-33" dirty="0">
                <a:latin typeface="Calibri"/>
                <a:cs typeface="Calibri"/>
              </a:rPr>
              <a:t> </a:t>
            </a:r>
            <a:r>
              <a:rPr sz="1125" spc="-4" dirty="0">
                <a:latin typeface="Calibri"/>
                <a:cs typeface="Calibri"/>
              </a:rPr>
              <a:t>καιρού</a:t>
            </a:r>
            <a:endParaRPr sz="1125">
              <a:latin typeface="Calibri"/>
              <a:cs typeface="Calibri"/>
            </a:endParaRPr>
          </a:p>
          <a:p>
            <a:pPr marL="200546" indent="-189963">
              <a:spcBef>
                <a:spcPts val="796"/>
              </a:spcBef>
              <a:buSzPct val="133333"/>
              <a:buFont typeface="Arial"/>
              <a:buChar char="•"/>
              <a:tabLst>
                <a:tab pos="200016" algn="l"/>
                <a:tab pos="200546" algn="l"/>
              </a:tabLst>
            </a:pPr>
            <a:r>
              <a:rPr sz="1125" spc="-4" dirty="0">
                <a:latin typeface="Calibri"/>
                <a:cs typeface="Calibri"/>
              </a:rPr>
              <a:t>Οδήγηση και</a:t>
            </a:r>
            <a:r>
              <a:rPr sz="1125" spc="-8" dirty="0">
                <a:latin typeface="Calibri"/>
                <a:cs typeface="Calibri"/>
              </a:rPr>
              <a:t> </a:t>
            </a:r>
            <a:r>
              <a:rPr sz="1125" spc="-4" dirty="0">
                <a:latin typeface="Calibri"/>
                <a:cs typeface="Calibri"/>
              </a:rPr>
              <a:t>αυτοματισμένα</a:t>
            </a:r>
            <a:r>
              <a:rPr sz="1125" spc="-8" dirty="0">
                <a:latin typeface="Calibri"/>
                <a:cs typeface="Calibri"/>
              </a:rPr>
              <a:t> </a:t>
            </a:r>
            <a:r>
              <a:rPr sz="1125" spc="-12" dirty="0">
                <a:latin typeface="Calibri"/>
                <a:cs typeface="Calibri"/>
              </a:rPr>
              <a:t>οχήματα</a:t>
            </a:r>
            <a:endParaRPr sz="1125">
              <a:latin typeface="Calibri"/>
              <a:cs typeface="Calibri"/>
            </a:endParaRPr>
          </a:p>
          <a:p>
            <a:pPr marL="200546" indent="-189963">
              <a:spcBef>
                <a:spcPts val="807"/>
              </a:spcBef>
              <a:buSzPct val="133333"/>
              <a:buFont typeface="Arial"/>
              <a:buChar char="•"/>
              <a:tabLst>
                <a:tab pos="200016" algn="l"/>
                <a:tab pos="200546" algn="l"/>
              </a:tabLst>
            </a:pPr>
            <a:r>
              <a:rPr sz="1125" spc="-4" dirty="0">
                <a:latin typeface="Calibri"/>
                <a:cs typeface="Calibri"/>
              </a:rPr>
              <a:t>Πιο πρόσφατα:</a:t>
            </a:r>
            <a:r>
              <a:rPr sz="1125" spc="-8" dirty="0">
                <a:latin typeface="Calibri"/>
                <a:cs typeface="Calibri"/>
              </a:rPr>
              <a:t> </a:t>
            </a:r>
            <a:r>
              <a:rPr sz="1125" spc="-12" dirty="0">
                <a:latin typeface="Calibri"/>
                <a:cs typeface="Calibri"/>
              </a:rPr>
              <a:t>Ασφάλεια </a:t>
            </a:r>
            <a:r>
              <a:rPr sz="1125" spc="-4" dirty="0">
                <a:latin typeface="Calibri"/>
                <a:cs typeface="Calibri"/>
              </a:rPr>
              <a:t>δικτύου</a:t>
            </a:r>
            <a:endParaRPr sz="1125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5606" y="4807479"/>
            <a:ext cx="863599" cy="483923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10160000" cy="5715000"/>
            <a:chOff x="0" y="0"/>
            <a:chExt cx="12192000" cy="68580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22750" y="6266497"/>
              <a:ext cx="2592070" cy="48164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626870" y="1828800"/>
              <a:ext cx="8938260" cy="4352925"/>
            </a:xfrm>
            <a:custGeom>
              <a:avLst/>
              <a:gdLst/>
              <a:ahLst/>
              <a:cxnLst/>
              <a:rect l="l" t="t" r="r" b="b"/>
              <a:pathLst>
                <a:path w="8938260" h="4352925">
                  <a:moveTo>
                    <a:pt x="6762114" y="0"/>
                  </a:moveTo>
                  <a:lnTo>
                    <a:pt x="6762114" y="1088072"/>
                  </a:lnTo>
                  <a:lnTo>
                    <a:pt x="0" y="1088072"/>
                  </a:lnTo>
                  <a:lnTo>
                    <a:pt x="0" y="3264535"/>
                  </a:lnTo>
                  <a:lnTo>
                    <a:pt x="6762114" y="3264535"/>
                  </a:lnTo>
                  <a:lnTo>
                    <a:pt x="6762114" y="4352607"/>
                  </a:lnTo>
                  <a:lnTo>
                    <a:pt x="8938260" y="2176145"/>
                  </a:lnTo>
                  <a:lnTo>
                    <a:pt x="6762114" y="0"/>
                  </a:lnTo>
                  <a:close/>
                </a:path>
              </a:pathLst>
            </a:custGeom>
            <a:solidFill>
              <a:srgbClr val="DBDDE2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" name="object 7"/>
            <p:cNvSpPr/>
            <p:nvPr/>
          </p:nvSpPr>
          <p:spPr>
            <a:xfrm>
              <a:off x="844550" y="3134677"/>
              <a:ext cx="3281045" cy="1741170"/>
            </a:xfrm>
            <a:custGeom>
              <a:avLst/>
              <a:gdLst/>
              <a:ahLst/>
              <a:cxnLst/>
              <a:rect l="l" t="t" r="r" b="b"/>
              <a:pathLst>
                <a:path w="3281045" h="1741170">
                  <a:moveTo>
                    <a:pt x="2990850" y="0"/>
                  </a:moveTo>
                  <a:lnTo>
                    <a:pt x="290194" y="0"/>
                  </a:lnTo>
                  <a:lnTo>
                    <a:pt x="243205" y="3810"/>
                  </a:lnTo>
                  <a:lnTo>
                    <a:pt x="198437" y="14922"/>
                  </a:lnTo>
                  <a:lnTo>
                    <a:pt x="156844" y="32385"/>
                  </a:lnTo>
                  <a:lnTo>
                    <a:pt x="118744" y="55880"/>
                  </a:lnTo>
                  <a:lnTo>
                    <a:pt x="85090" y="85089"/>
                  </a:lnTo>
                  <a:lnTo>
                    <a:pt x="55880" y="118745"/>
                  </a:lnTo>
                  <a:lnTo>
                    <a:pt x="32384" y="156845"/>
                  </a:lnTo>
                  <a:lnTo>
                    <a:pt x="14922" y="198437"/>
                  </a:lnTo>
                  <a:lnTo>
                    <a:pt x="3809" y="242887"/>
                  </a:lnTo>
                  <a:lnTo>
                    <a:pt x="0" y="290195"/>
                  </a:lnTo>
                  <a:lnTo>
                    <a:pt x="0" y="1450975"/>
                  </a:lnTo>
                  <a:lnTo>
                    <a:pt x="3809" y="1497965"/>
                  </a:lnTo>
                  <a:lnTo>
                    <a:pt x="14922" y="1542415"/>
                  </a:lnTo>
                  <a:lnTo>
                    <a:pt x="32384" y="1584007"/>
                  </a:lnTo>
                  <a:lnTo>
                    <a:pt x="55880" y="1622107"/>
                  </a:lnTo>
                  <a:lnTo>
                    <a:pt x="85090" y="1656080"/>
                  </a:lnTo>
                  <a:lnTo>
                    <a:pt x="118744" y="1684972"/>
                  </a:lnTo>
                  <a:lnTo>
                    <a:pt x="156844" y="1708467"/>
                  </a:lnTo>
                  <a:lnTo>
                    <a:pt x="198437" y="1726247"/>
                  </a:lnTo>
                  <a:lnTo>
                    <a:pt x="243205" y="1737042"/>
                  </a:lnTo>
                  <a:lnTo>
                    <a:pt x="290194" y="1740852"/>
                  </a:lnTo>
                  <a:lnTo>
                    <a:pt x="2990850" y="1740852"/>
                  </a:lnTo>
                  <a:lnTo>
                    <a:pt x="3037840" y="1737042"/>
                  </a:lnTo>
                  <a:lnTo>
                    <a:pt x="3082290" y="1726247"/>
                  </a:lnTo>
                  <a:lnTo>
                    <a:pt x="3124200" y="1708467"/>
                  </a:lnTo>
                  <a:lnTo>
                    <a:pt x="3161982" y="1684972"/>
                  </a:lnTo>
                  <a:lnTo>
                    <a:pt x="3195954" y="1656080"/>
                  </a:lnTo>
                  <a:lnTo>
                    <a:pt x="3224847" y="1622107"/>
                  </a:lnTo>
                  <a:lnTo>
                    <a:pt x="3248342" y="1584007"/>
                  </a:lnTo>
                  <a:lnTo>
                    <a:pt x="3266122" y="1542415"/>
                  </a:lnTo>
                  <a:lnTo>
                    <a:pt x="3276917" y="1497965"/>
                  </a:lnTo>
                  <a:lnTo>
                    <a:pt x="3280727" y="1450975"/>
                  </a:lnTo>
                  <a:lnTo>
                    <a:pt x="3280727" y="290195"/>
                  </a:lnTo>
                  <a:lnTo>
                    <a:pt x="3276917" y="242887"/>
                  </a:lnTo>
                  <a:lnTo>
                    <a:pt x="3266122" y="198437"/>
                  </a:lnTo>
                  <a:lnTo>
                    <a:pt x="3248342" y="156845"/>
                  </a:lnTo>
                  <a:lnTo>
                    <a:pt x="3224847" y="118745"/>
                  </a:lnTo>
                  <a:lnTo>
                    <a:pt x="3195954" y="85089"/>
                  </a:lnTo>
                  <a:lnTo>
                    <a:pt x="3161982" y="55880"/>
                  </a:lnTo>
                  <a:lnTo>
                    <a:pt x="3124200" y="32385"/>
                  </a:lnTo>
                  <a:lnTo>
                    <a:pt x="3082290" y="14922"/>
                  </a:lnTo>
                  <a:lnTo>
                    <a:pt x="3037840" y="3810"/>
                  </a:lnTo>
                  <a:lnTo>
                    <a:pt x="2990850" y="0"/>
                  </a:lnTo>
                  <a:close/>
                </a:path>
              </a:pathLst>
            </a:custGeom>
            <a:solidFill>
              <a:srgbClr val="9195A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" name="object 8"/>
            <p:cNvSpPr/>
            <p:nvPr/>
          </p:nvSpPr>
          <p:spPr>
            <a:xfrm>
              <a:off x="844550" y="3134677"/>
              <a:ext cx="3281045" cy="1741170"/>
            </a:xfrm>
            <a:custGeom>
              <a:avLst/>
              <a:gdLst/>
              <a:ahLst/>
              <a:cxnLst/>
              <a:rect l="l" t="t" r="r" b="b"/>
              <a:pathLst>
                <a:path w="3281045" h="1741170">
                  <a:moveTo>
                    <a:pt x="0" y="290195"/>
                  </a:moveTo>
                  <a:lnTo>
                    <a:pt x="3809" y="242887"/>
                  </a:lnTo>
                  <a:lnTo>
                    <a:pt x="14922" y="198437"/>
                  </a:lnTo>
                  <a:lnTo>
                    <a:pt x="32384" y="156845"/>
                  </a:lnTo>
                  <a:lnTo>
                    <a:pt x="55880" y="118745"/>
                  </a:lnTo>
                  <a:lnTo>
                    <a:pt x="85090" y="85089"/>
                  </a:lnTo>
                  <a:lnTo>
                    <a:pt x="118744" y="55880"/>
                  </a:lnTo>
                  <a:lnTo>
                    <a:pt x="156844" y="32385"/>
                  </a:lnTo>
                  <a:lnTo>
                    <a:pt x="198437" y="14922"/>
                  </a:lnTo>
                  <a:lnTo>
                    <a:pt x="243205" y="3810"/>
                  </a:lnTo>
                  <a:lnTo>
                    <a:pt x="290194" y="0"/>
                  </a:lnTo>
                  <a:lnTo>
                    <a:pt x="2990850" y="0"/>
                  </a:lnTo>
                  <a:lnTo>
                    <a:pt x="3037840" y="3810"/>
                  </a:lnTo>
                  <a:lnTo>
                    <a:pt x="3082290" y="14922"/>
                  </a:lnTo>
                  <a:lnTo>
                    <a:pt x="3124200" y="32385"/>
                  </a:lnTo>
                  <a:lnTo>
                    <a:pt x="3161982" y="55880"/>
                  </a:lnTo>
                  <a:lnTo>
                    <a:pt x="3195954" y="85089"/>
                  </a:lnTo>
                  <a:lnTo>
                    <a:pt x="3224847" y="118745"/>
                  </a:lnTo>
                  <a:lnTo>
                    <a:pt x="3248342" y="156845"/>
                  </a:lnTo>
                  <a:lnTo>
                    <a:pt x="3266122" y="198437"/>
                  </a:lnTo>
                  <a:lnTo>
                    <a:pt x="3276917" y="242887"/>
                  </a:lnTo>
                  <a:lnTo>
                    <a:pt x="3280727" y="290195"/>
                  </a:lnTo>
                  <a:lnTo>
                    <a:pt x="3280727" y="1450975"/>
                  </a:lnTo>
                  <a:lnTo>
                    <a:pt x="3276917" y="1497965"/>
                  </a:lnTo>
                  <a:lnTo>
                    <a:pt x="3266122" y="1542415"/>
                  </a:lnTo>
                  <a:lnTo>
                    <a:pt x="3248342" y="1584007"/>
                  </a:lnTo>
                  <a:lnTo>
                    <a:pt x="3224847" y="1622107"/>
                  </a:lnTo>
                  <a:lnTo>
                    <a:pt x="3195954" y="1656080"/>
                  </a:lnTo>
                  <a:lnTo>
                    <a:pt x="3161982" y="1684972"/>
                  </a:lnTo>
                  <a:lnTo>
                    <a:pt x="3124200" y="1708467"/>
                  </a:lnTo>
                  <a:lnTo>
                    <a:pt x="3082290" y="1726247"/>
                  </a:lnTo>
                  <a:lnTo>
                    <a:pt x="3037840" y="1737042"/>
                  </a:lnTo>
                  <a:lnTo>
                    <a:pt x="2990850" y="1740852"/>
                  </a:lnTo>
                  <a:lnTo>
                    <a:pt x="290194" y="1740852"/>
                  </a:lnTo>
                  <a:lnTo>
                    <a:pt x="243205" y="1737042"/>
                  </a:lnTo>
                  <a:lnTo>
                    <a:pt x="198437" y="1726247"/>
                  </a:lnTo>
                  <a:lnTo>
                    <a:pt x="156844" y="1708467"/>
                  </a:lnTo>
                  <a:lnTo>
                    <a:pt x="118744" y="1684972"/>
                  </a:lnTo>
                  <a:lnTo>
                    <a:pt x="85090" y="1656080"/>
                  </a:lnTo>
                  <a:lnTo>
                    <a:pt x="55880" y="1622107"/>
                  </a:lnTo>
                  <a:lnTo>
                    <a:pt x="32384" y="1584007"/>
                  </a:lnTo>
                  <a:lnTo>
                    <a:pt x="14922" y="1542415"/>
                  </a:lnTo>
                  <a:lnTo>
                    <a:pt x="3809" y="1497965"/>
                  </a:lnTo>
                  <a:lnTo>
                    <a:pt x="0" y="1450975"/>
                  </a:lnTo>
                  <a:lnTo>
                    <a:pt x="0" y="290195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" name="object 9"/>
            <p:cNvSpPr/>
            <p:nvPr/>
          </p:nvSpPr>
          <p:spPr>
            <a:xfrm>
              <a:off x="4455477" y="3134677"/>
              <a:ext cx="3281045" cy="1741170"/>
            </a:xfrm>
            <a:custGeom>
              <a:avLst/>
              <a:gdLst/>
              <a:ahLst/>
              <a:cxnLst/>
              <a:rect l="l" t="t" r="r" b="b"/>
              <a:pathLst>
                <a:path w="3281045" h="1741170">
                  <a:moveTo>
                    <a:pt x="2990850" y="0"/>
                  </a:moveTo>
                  <a:lnTo>
                    <a:pt x="290195" y="0"/>
                  </a:lnTo>
                  <a:lnTo>
                    <a:pt x="243205" y="3810"/>
                  </a:lnTo>
                  <a:lnTo>
                    <a:pt x="198437" y="14922"/>
                  </a:lnTo>
                  <a:lnTo>
                    <a:pt x="156845" y="32385"/>
                  </a:lnTo>
                  <a:lnTo>
                    <a:pt x="118745" y="55880"/>
                  </a:lnTo>
                  <a:lnTo>
                    <a:pt x="85089" y="85089"/>
                  </a:lnTo>
                  <a:lnTo>
                    <a:pt x="55880" y="118745"/>
                  </a:lnTo>
                  <a:lnTo>
                    <a:pt x="32385" y="156845"/>
                  </a:lnTo>
                  <a:lnTo>
                    <a:pt x="14922" y="198437"/>
                  </a:lnTo>
                  <a:lnTo>
                    <a:pt x="3810" y="242887"/>
                  </a:lnTo>
                  <a:lnTo>
                    <a:pt x="0" y="290195"/>
                  </a:lnTo>
                  <a:lnTo>
                    <a:pt x="0" y="1450975"/>
                  </a:lnTo>
                  <a:lnTo>
                    <a:pt x="3810" y="1497965"/>
                  </a:lnTo>
                  <a:lnTo>
                    <a:pt x="14922" y="1542415"/>
                  </a:lnTo>
                  <a:lnTo>
                    <a:pt x="32385" y="1584007"/>
                  </a:lnTo>
                  <a:lnTo>
                    <a:pt x="55880" y="1622107"/>
                  </a:lnTo>
                  <a:lnTo>
                    <a:pt x="85089" y="1656080"/>
                  </a:lnTo>
                  <a:lnTo>
                    <a:pt x="118745" y="1684972"/>
                  </a:lnTo>
                  <a:lnTo>
                    <a:pt x="156845" y="1708467"/>
                  </a:lnTo>
                  <a:lnTo>
                    <a:pt x="198437" y="1726247"/>
                  </a:lnTo>
                  <a:lnTo>
                    <a:pt x="243205" y="1737042"/>
                  </a:lnTo>
                  <a:lnTo>
                    <a:pt x="290195" y="1740852"/>
                  </a:lnTo>
                  <a:lnTo>
                    <a:pt x="2990850" y="1740852"/>
                  </a:lnTo>
                  <a:lnTo>
                    <a:pt x="3037840" y="1737042"/>
                  </a:lnTo>
                  <a:lnTo>
                    <a:pt x="3082290" y="1726247"/>
                  </a:lnTo>
                  <a:lnTo>
                    <a:pt x="3124200" y="1708467"/>
                  </a:lnTo>
                  <a:lnTo>
                    <a:pt x="3161982" y="1684972"/>
                  </a:lnTo>
                  <a:lnTo>
                    <a:pt x="3195955" y="1656080"/>
                  </a:lnTo>
                  <a:lnTo>
                    <a:pt x="3224847" y="1622107"/>
                  </a:lnTo>
                  <a:lnTo>
                    <a:pt x="3248660" y="1584007"/>
                  </a:lnTo>
                  <a:lnTo>
                    <a:pt x="3266122" y="1542415"/>
                  </a:lnTo>
                  <a:lnTo>
                    <a:pt x="3277235" y="1497965"/>
                  </a:lnTo>
                  <a:lnTo>
                    <a:pt x="3281044" y="1450975"/>
                  </a:lnTo>
                  <a:lnTo>
                    <a:pt x="3281044" y="290195"/>
                  </a:lnTo>
                  <a:lnTo>
                    <a:pt x="3277235" y="242887"/>
                  </a:lnTo>
                  <a:lnTo>
                    <a:pt x="3266122" y="198437"/>
                  </a:lnTo>
                  <a:lnTo>
                    <a:pt x="3248660" y="156845"/>
                  </a:lnTo>
                  <a:lnTo>
                    <a:pt x="3224847" y="118745"/>
                  </a:lnTo>
                  <a:lnTo>
                    <a:pt x="3195955" y="85089"/>
                  </a:lnTo>
                  <a:lnTo>
                    <a:pt x="3161982" y="55880"/>
                  </a:lnTo>
                  <a:lnTo>
                    <a:pt x="3124200" y="32385"/>
                  </a:lnTo>
                  <a:lnTo>
                    <a:pt x="3082290" y="14922"/>
                  </a:lnTo>
                  <a:lnTo>
                    <a:pt x="3037840" y="3810"/>
                  </a:lnTo>
                  <a:lnTo>
                    <a:pt x="2990850" y="0"/>
                  </a:lnTo>
                  <a:close/>
                </a:path>
              </a:pathLst>
            </a:custGeom>
            <a:solidFill>
              <a:srgbClr val="9C44BC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" name="object 10"/>
            <p:cNvSpPr/>
            <p:nvPr/>
          </p:nvSpPr>
          <p:spPr>
            <a:xfrm>
              <a:off x="4455477" y="3134677"/>
              <a:ext cx="3281045" cy="1741170"/>
            </a:xfrm>
            <a:custGeom>
              <a:avLst/>
              <a:gdLst/>
              <a:ahLst/>
              <a:cxnLst/>
              <a:rect l="l" t="t" r="r" b="b"/>
              <a:pathLst>
                <a:path w="3281045" h="1741170">
                  <a:moveTo>
                    <a:pt x="0" y="290195"/>
                  </a:moveTo>
                  <a:lnTo>
                    <a:pt x="3810" y="242887"/>
                  </a:lnTo>
                  <a:lnTo>
                    <a:pt x="14922" y="198437"/>
                  </a:lnTo>
                  <a:lnTo>
                    <a:pt x="32385" y="156845"/>
                  </a:lnTo>
                  <a:lnTo>
                    <a:pt x="55880" y="118745"/>
                  </a:lnTo>
                  <a:lnTo>
                    <a:pt x="85089" y="85089"/>
                  </a:lnTo>
                  <a:lnTo>
                    <a:pt x="118745" y="55880"/>
                  </a:lnTo>
                  <a:lnTo>
                    <a:pt x="156845" y="32385"/>
                  </a:lnTo>
                  <a:lnTo>
                    <a:pt x="198437" y="14922"/>
                  </a:lnTo>
                  <a:lnTo>
                    <a:pt x="243205" y="3810"/>
                  </a:lnTo>
                  <a:lnTo>
                    <a:pt x="290195" y="0"/>
                  </a:lnTo>
                  <a:lnTo>
                    <a:pt x="2990850" y="0"/>
                  </a:lnTo>
                  <a:lnTo>
                    <a:pt x="3037840" y="3810"/>
                  </a:lnTo>
                  <a:lnTo>
                    <a:pt x="3082290" y="14922"/>
                  </a:lnTo>
                  <a:lnTo>
                    <a:pt x="3124200" y="32385"/>
                  </a:lnTo>
                  <a:lnTo>
                    <a:pt x="3161982" y="55880"/>
                  </a:lnTo>
                  <a:lnTo>
                    <a:pt x="3195955" y="85089"/>
                  </a:lnTo>
                  <a:lnTo>
                    <a:pt x="3224847" y="118745"/>
                  </a:lnTo>
                  <a:lnTo>
                    <a:pt x="3248660" y="156845"/>
                  </a:lnTo>
                  <a:lnTo>
                    <a:pt x="3266122" y="198437"/>
                  </a:lnTo>
                  <a:lnTo>
                    <a:pt x="3277235" y="242887"/>
                  </a:lnTo>
                  <a:lnTo>
                    <a:pt x="3281044" y="290195"/>
                  </a:lnTo>
                  <a:lnTo>
                    <a:pt x="3281044" y="1450975"/>
                  </a:lnTo>
                  <a:lnTo>
                    <a:pt x="3277235" y="1497965"/>
                  </a:lnTo>
                  <a:lnTo>
                    <a:pt x="3266122" y="1542415"/>
                  </a:lnTo>
                  <a:lnTo>
                    <a:pt x="3248660" y="1584007"/>
                  </a:lnTo>
                  <a:lnTo>
                    <a:pt x="3224847" y="1622107"/>
                  </a:lnTo>
                  <a:lnTo>
                    <a:pt x="3195955" y="1656080"/>
                  </a:lnTo>
                  <a:lnTo>
                    <a:pt x="3161982" y="1684972"/>
                  </a:lnTo>
                  <a:lnTo>
                    <a:pt x="3124200" y="1708467"/>
                  </a:lnTo>
                  <a:lnTo>
                    <a:pt x="3082290" y="1726247"/>
                  </a:lnTo>
                  <a:lnTo>
                    <a:pt x="3037840" y="1737042"/>
                  </a:lnTo>
                  <a:lnTo>
                    <a:pt x="2990850" y="1740852"/>
                  </a:lnTo>
                  <a:lnTo>
                    <a:pt x="290195" y="1740852"/>
                  </a:lnTo>
                  <a:lnTo>
                    <a:pt x="243205" y="1737042"/>
                  </a:lnTo>
                  <a:lnTo>
                    <a:pt x="198437" y="1726247"/>
                  </a:lnTo>
                  <a:lnTo>
                    <a:pt x="156845" y="1708467"/>
                  </a:lnTo>
                  <a:lnTo>
                    <a:pt x="118745" y="1684972"/>
                  </a:lnTo>
                  <a:lnTo>
                    <a:pt x="85089" y="1656080"/>
                  </a:lnTo>
                  <a:lnTo>
                    <a:pt x="55880" y="1622107"/>
                  </a:lnTo>
                  <a:lnTo>
                    <a:pt x="32385" y="1584007"/>
                  </a:lnTo>
                  <a:lnTo>
                    <a:pt x="14922" y="1542415"/>
                  </a:lnTo>
                  <a:lnTo>
                    <a:pt x="3810" y="1497965"/>
                  </a:lnTo>
                  <a:lnTo>
                    <a:pt x="0" y="1450975"/>
                  </a:lnTo>
                  <a:lnTo>
                    <a:pt x="0" y="290195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" name="object 11"/>
            <p:cNvSpPr/>
            <p:nvPr/>
          </p:nvSpPr>
          <p:spPr>
            <a:xfrm>
              <a:off x="8072755" y="3163252"/>
              <a:ext cx="3281045" cy="1741170"/>
            </a:xfrm>
            <a:custGeom>
              <a:avLst/>
              <a:gdLst/>
              <a:ahLst/>
              <a:cxnLst/>
              <a:rect l="l" t="t" r="r" b="b"/>
              <a:pathLst>
                <a:path w="3281045" h="1741170">
                  <a:moveTo>
                    <a:pt x="2990850" y="0"/>
                  </a:moveTo>
                  <a:lnTo>
                    <a:pt x="290195" y="0"/>
                  </a:lnTo>
                  <a:lnTo>
                    <a:pt x="243204" y="3810"/>
                  </a:lnTo>
                  <a:lnTo>
                    <a:pt x="198437" y="14922"/>
                  </a:lnTo>
                  <a:lnTo>
                    <a:pt x="156845" y="32385"/>
                  </a:lnTo>
                  <a:lnTo>
                    <a:pt x="118745" y="55880"/>
                  </a:lnTo>
                  <a:lnTo>
                    <a:pt x="85090" y="85089"/>
                  </a:lnTo>
                  <a:lnTo>
                    <a:pt x="55879" y="118745"/>
                  </a:lnTo>
                  <a:lnTo>
                    <a:pt x="32385" y="156845"/>
                  </a:lnTo>
                  <a:lnTo>
                    <a:pt x="14922" y="198437"/>
                  </a:lnTo>
                  <a:lnTo>
                    <a:pt x="3810" y="242887"/>
                  </a:lnTo>
                  <a:lnTo>
                    <a:pt x="0" y="290195"/>
                  </a:lnTo>
                  <a:lnTo>
                    <a:pt x="0" y="1450975"/>
                  </a:lnTo>
                  <a:lnTo>
                    <a:pt x="3810" y="1497965"/>
                  </a:lnTo>
                  <a:lnTo>
                    <a:pt x="14922" y="1542415"/>
                  </a:lnTo>
                  <a:lnTo>
                    <a:pt x="32385" y="1584007"/>
                  </a:lnTo>
                  <a:lnTo>
                    <a:pt x="55879" y="1622107"/>
                  </a:lnTo>
                  <a:lnTo>
                    <a:pt x="85090" y="1656080"/>
                  </a:lnTo>
                  <a:lnTo>
                    <a:pt x="118745" y="1684972"/>
                  </a:lnTo>
                  <a:lnTo>
                    <a:pt x="156845" y="1708467"/>
                  </a:lnTo>
                  <a:lnTo>
                    <a:pt x="198437" y="1726247"/>
                  </a:lnTo>
                  <a:lnTo>
                    <a:pt x="243204" y="1737042"/>
                  </a:lnTo>
                  <a:lnTo>
                    <a:pt x="290195" y="1740852"/>
                  </a:lnTo>
                  <a:lnTo>
                    <a:pt x="2990850" y="1740852"/>
                  </a:lnTo>
                  <a:lnTo>
                    <a:pt x="3037840" y="1737042"/>
                  </a:lnTo>
                  <a:lnTo>
                    <a:pt x="3082290" y="1726247"/>
                  </a:lnTo>
                  <a:lnTo>
                    <a:pt x="3124200" y="1708467"/>
                  </a:lnTo>
                  <a:lnTo>
                    <a:pt x="3161982" y="1684972"/>
                  </a:lnTo>
                  <a:lnTo>
                    <a:pt x="3195954" y="1656080"/>
                  </a:lnTo>
                  <a:lnTo>
                    <a:pt x="3224847" y="1622107"/>
                  </a:lnTo>
                  <a:lnTo>
                    <a:pt x="3248660" y="1584007"/>
                  </a:lnTo>
                  <a:lnTo>
                    <a:pt x="3266122" y="1542415"/>
                  </a:lnTo>
                  <a:lnTo>
                    <a:pt x="3277235" y="1497965"/>
                  </a:lnTo>
                  <a:lnTo>
                    <a:pt x="3281045" y="1450975"/>
                  </a:lnTo>
                  <a:lnTo>
                    <a:pt x="3281045" y="290195"/>
                  </a:lnTo>
                  <a:lnTo>
                    <a:pt x="3277235" y="242887"/>
                  </a:lnTo>
                  <a:lnTo>
                    <a:pt x="3266122" y="198437"/>
                  </a:lnTo>
                  <a:lnTo>
                    <a:pt x="3248660" y="156845"/>
                  </a:lnTo>
                  <a:lnTo>
                    <a:pt x="3224847" y="118745"/>
                  </a:lnTo>
                  <a:lnTo>
                    <a:pt x="3195954" y="85089"/>
                  </a:lnTo>
                  <a:lnTo>
                    <a:pt x="3161982" y="55880"/>
                  </a:lnTo>
                  <a:lnTo>
                    <a:pt x="3124200" y="32385"/>
                  </a:lnTo>
                  <a:lnTo>
                    <a:pt x="3082290" y="14922"/>
                  </a:lnTo>
                  <a:lnTo>
                    <a:pt x="3037840" y="3810"/>
                  </a:lnTo>
                  <a:lnTo>
                    <a:pt x="2990850" y="0"/>
                  </a:lnTo>
                  <a:close/>
                </a:path>
              </a:pathLst>
            </a:custGeom>
            <a:solidFill>
              <a:srgbClr val="AA1152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" name="object 12"/>
            <p:cNvSpPr/>
            <p:nvPr/>
          </p:nvSpPr>
          <p:spPr>
            <a:xfrm>
              <a:off x="8072755" y="3163252"/>
              <a:ext cx="3281045" cy="1741170"/>
            </a:xfrm>
            <a:custGeom>
              <a:avLst/>
              <a:gdLst/>
              <a:ahLst/>
              <a:cxnLst/>
              <a:rect l="l" t="t" r="r" b="b"/>
              <a:pathLst>
                <a:path w="3281045" h="1741170">
                  <a:moveTo>
                    <a:pt x="0" y="290195"/>
                  </a:moveTo>
                  <a:lnTo>
                    <a:pt x="3810" y="242887"/>
                  </a:lnTo>
                  <a:lnTo>
                    <a:pt x="14922" y="198437"/>
                  </a:lnTo>
                  <a:lnTo>
                    <a:pt x="32385" y="156845"/>
                  </a:lnTo>
                  <a:lnTo>
                    <a:pt x="55879" y="118745"/>
                  </a:lnTo>
                  <a:lnTo>
                    <a:pt x="85090" y="85089"/>
                  </a:lnTo>
                  <a:lnTo>
                    <a:pt x="118745" y="55880"/>
                  </a:lnTo>
                  <a:lnTo>
                    <a:pt x="156845" y="32385"/>
                  </a:lnTo>
                  <a:lnTo>
                    <a:pt x="198437" y="14922"/>
                  </a:lnTo>
                  <a:lnTo>
                    <a:pt x="243204" y="3810"/>
                  </a:lnTo>
                  <a:lnTo>
                    <a:pt x="290195" y="0"/>
                  </a:lnTo>
                  <a:lnTo>
                    <a:pt x="2990850" y="0"/>
                  </a:lnTo>
                  <a:lnTo>
                    <a:pt x="3037840" y="3810"/>
                  </a:lnTo>
                  <a:lnTo>
                    <a:pt x="3082290" y="14922"/>
                  </a:lnTo>
                  <a:lnTo>
                    <a:pt x="3124200" y="32385"/>
                  </a:lnTo>
                  <a:lnTo>
                    <a:pt x="3161982" y="55880"/>
                  </a:lnTo>
                  <a:lnTo>
                    <a:pt x="3195954" y="85089"/>
                  </a:lnTo>
                  <a:lnTo>
                    <a:pt x="3224847" y="118745"/>
                  </a:lnTo>
                  <a:lnTo>
                    <a:pt x="3248660" y="156845"/>
                  </a:lnTo>
                  <a:lnTo>
                    <a:pt x="3266122" y="198437"/>
                  </a:lnTo>
                  <a:lnTo>
                    <a:pt x="3277235" y="242887"/>
                  </a:lnTo>
                  <a:lnTo>
                    <a:pt x="3281045" y="290195"/>
                  </a:lnTo>
                  <a:lnTo>
                    <a:pt x="3281045" y="1450975"/>
                  </a:lnTo>
                  <a:lnTo>
                    <a:pt x="3277235" y="1497965"/>
                  </a:lnTo>
                  <a:lnTo>
                    <a:pt x="3266122" y="1542415"/>
                  </a:lnTo>
                  <a:lnTo>
                    <a:pt x="3248660" y="1584007"/>
                  </a:lnTo>
                  <a:lnTo>
                    <a:pt x="3224847" y="1622107"/>
                  </a:lnTo>
                  <a:lnTo>
                    <a:pt x="3195954" y="1656080"/>
                  </a:lnTo>
                  <a:lnTo>
                    <a:pt x="3161982" y="1684972"/>
                  </a:lnTo>
                  <a:lnTo>
                    <a:pt x="3124200" y="1708467"/>
                  </a:lnTo>
                  <a:lnTo>
                    <a:pt x="3082290" y="1726247"/>
                  </a:lnTo>
                  <a:lnTo>
                    <a:pt x="3037840" y="1737042"/>
                  </a:lnTo>
                  <a:lnTo>
                    <a:pt x="2990850" y="1740852"/>
                  </a:lnTo>
                  <a:lnTo>
                    <a:pt x="290195" y="1740852"/>
                  </a:lnTo>
                  <a:lnTo>
                    <a:pt x="243204" y="1737042"/>
                  </a:lnTo>
                  <a:lnTo>
                    <a:pt x="198437" y="1726247"/>
                  </a:lnTo>
                  <a:lnTo>
                    <a:pt x="156845" y="1708467"/>
                  </a:lnTo>
                  <a:lnTo>
                    <a:pt x="118745" y="1684972"/>
                  </a:lnTo>
                  <a:lnTo>
                    <a:pt x="85090" y="1656080"/>
                  </a:lnTo>
                  <a:lnTo>
                    <a:pt x="55879" y="1622107"/>
                  </a:lnTo>
                  <a:lnTo>
                    <a:pt x="32385" y="1584007"/>
                  </a:lnTo>
                  <a:lnTo>
                    <a:pt x="14922" y="1542415"/>
                  </a:lnTo>
                  <a:lnTo>
                    <a:pt x="3810" y="1497965"/>
                  </a:lnTo>
                  <a:lnTo>
                    <a:pt x="0" y="1450975"/>
                  </a:lnTo>
                  <a:lnTo>
                    <a:pt x="0" y="290195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3864769" y="431182"/>
            <a:ext cx="2433638" cy="510823"/>
          </a:xfrm>
          <a:prstGeom prst="rect">
            <a:avLst/>
          </a:prstGeom>
        </p:spPr>
        <p:txBody>
          <a:bodyPr vert="horz" wrap="square" lIns="0" tIns="10583" rIns="0" bIns="0" rtlCol="0" anchor="ctr">
            <a:spAutoFit/>
          </a:bodyPr>
          <a:lstStyle/>
          <a:p>
            <a:pPr marL="10583">
              <a:lnSpc>
                <a:spcPct val="100000"/>
              </a:lnSpc>
              <a:spcBef>
                <a:spcPts val="83"/>
              </a:spcBef>
            </a:pPr>
            <a:r>
              <a:rPr sz="3250" spc="396" dirty="0"/>
              <a:t>Επίπεδα</a:t>
            </a:r>
            <a:r>
              <a:rPr sz="3250" spc="104" dirty="0"/>
              <a:t> </a:t>
            </a:r>
            <a:r>
              <a:rPr sz="3250" spc="412" dirty="0"/>
              <a:t>SA</a:t>
            </a:r>
            <a:endParaRPr sz="3250"/>
          </a:p>
        </p:txBody>
      </p:sp>
      <p:sp>
        <p:nvSpPr>
          <p:cNvPr id="14" name="object 14"/>
          <p:cNvSpPr txBox="1"/>
          <p:nvPr/>
        </p:nvSpPr>
        <p:spPr>
          <a:xfrm>
            <a:off x="1253595" y="2655359"/>
            <a:ext cx="1397000" cy="679459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4233" indent="253990">
              <a:lnSpc>
                <a:spcPct val="125899"/>
              </a:lnSpc>
              <a:spcBef>
                <a:spcPts val="83"/>
              </a:spcBef>
            </a:pPr>
            <a:r>
              <a:rPr sz="1792" spc="170" dirty="0">
                <a:solidFill>
                  <a:srgbClr val="FFFFFF"/>
                </a:solidFill>
                <a:latin typeface="Calibri"/>
                <a:cs typeface="Calibri"/>
              </a:rPr>
              <a:t>Επίπεδο</a:t>
            </a:r>
            <a:r>
              <a:rPr sz="179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92" spc="183" dirty="0">
                <a:solidFill>
                  <a:srgbClr val="FFFFFF"/>
                </a:solidFill>
                <a:latin typeface="Calibri"/>
                <a:cs typeface="Calibri"/>
              </a:rPr>
              <a:t>1 </a:t>
            </a:r>
            <a:r>
              <a:rPr sz="1792" spc="-39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92" spc="125" dirty="0">
                <a:solidFill>
                  <a:srgbClr val="FFFFFF"/>
                </a:solidFill>
                <a:latin typeface="Calibri"/>
                <a:cs typeface="Calibri"/>
              </a:rPr>
              <a:t>Αντίληψη</a:t>
            </a:r>
            <a:endParaRPr sz="1792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868209" y="2655359"/>
            <a:ext cx="1839383" cy="679459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4233" indent="649262">
              <a:lnSpc>
                <a:spcPct val="125899"/>
              </a:lnSpc>
              <a:spcBef>
                <a:spcPts val="83"/>
              </a:spcBef>
            </a:pPr>
            <a:r>
              <a:rPr sz="1792" spc="212" dirty="0">
                <a:solidFill>
                  <a:srgbClr val="FFFFFF"/>
                </a:solidFill>
                <a:latin typeface="Calibri"/>
                <a:cs typeface="Calibri"/>
              </a:rPr>
              <a:t>Επίπεδο</a:t>
            </a:r>
            <a:r>
              <a:rPr sz="1792" spc="3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92" spc="229" dirty="0">
                <a:solidFill>
                  <a:srgbClr val="FFFFFF"/>
                </a:solidFill>
                <a:latin typeface="Calibri"/>
                <a:cs typeface="Calibri"/>
              </a:rPr>
              <a:t>2 </a:t>
            </a:r>
            <a:r>
              <a:rPr sz="1792" spc="-39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92" spc="175" dirty="0">
                <a:solidFill>
                  <a:srgbClr val="FFFFFF"/>
                </a:solidFill>
                <a:latin typeface="Calibri"/>
                <a:cs typeface="Calibri"/>
              </a:rPr>
              <a:t>Κατανόηση</a:t>
            </a:r>
            <a:endParaRPr sz="1792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316258" y="2679171"/>
            <a:ext cx="1334029" cy="679459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4233" indent="215891">
              <a:lnSpc>
                <a:spcPct val="125899"/>
              </a:lnSpc>
              <a:spcBef>
                <a:spcPts val="83"/>
              </a:spcBef>
            </a:pPr>
            <a:r>
              <a:rPr sz="1792" spc="179" dirty="0">
                <a:solidFill>
                  <a:srgbClr val="FFFFFF"/>
                </a:solidFill>
                <a:latin typeface="Calibri"/>
                <a:cs typeface="Calibri"/>
              </a:rPr>
              <a:t>Προβολή </a:t>
            </a:r>
            <a:r>
              <a:rPr sz="1792" spc="18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92" spc="212" dirty="0">
                <a:solidFill>
                  <a:srgbClr val="FFFFFF"/>
                </a:solidFill>
                <a:latin typeface="Calibri"/>
                <a:cs typeface="Calibri"/>
              </a:rPr>
              <a:t>επιπέδου</a:t>
            </a:r>
            <a:r>
              <a:rPr sz="1792" spc="3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92" spc="229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1792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992" y="33867"/>
            <a:ext cx="7672917" cy="5693304"/>
            <a:chOff x="21590" y="40640"/>
            <a:chExt cx="9207500" cy="68319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80585" y="6273482"/>
              <a:ext cx="2592069" cy="48164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15024" y="40640"/>
              <a:ext cx="3314065" cy="681735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164195" y="1362075"/>
              <a:ext cx="391795" cy="429259"/>
            </a:xfrm>
            <a:custGeom>
              <a:avLst/>
              <a:gdLst/>
              <a:ahLst/>
              <a:cxnLst/>
              <a:rect l="l" t="t" r="r" b="b"/>
              <a:pathLst>
                <a:path w="391795" h="429260">
                  <a:moveTo>
                    <a:pt x="0" y="214629"/>
                  </a:moveTo>
                  <a:lnTo>
                    <a:pt x="5079" y="165417"/>
                  </a:lnTo>
                  <a:lnTo>
                    <a:pt x="20002" y="120332"/>
                  </a:lnTo>
                  <a:lnTo>
                    <a:pt x="43179" y="80327"/>
                  </a:lnTo>
                  <a:lnTo>
                    <a:pt x="73342" y="46989"/>
                  </a:lnTo>
                  <a:lnTo>
                    <a:pt x="109854" y="21907"/>
                  </a:lnTo>
                  <a:lnTo>
                    <a:pt x="151129" y="5714"/>
                  </a:lnTo>
                  <a:lnTo>
                    <a:pt x="195897" y="0"/>
                  </a:lnTo>
                  <a:lnTo>
                    <a:pt x="240982" y="5714"/>
                  </a:lnTo>
                  <a:lnTo>
                    <a:pt x="282257" y="21907"/>
                  </a:lnTo>
                  <a:lnTo>
                    <a:pt x="318452" y="46989"/>
                  </a:lnTo>
                  <a:lnTo>
                    <a:pt x="348932" y="80327"/>
                  </a:lnTo>
                  <a:lnTo>
                    <a:pt x="372109" y="120332"/>
                  </a:lnTo>
                  <a:lnTo>
                    <a:pt x="386714" y="165417"/>
                  </a:lnTo>
                  <a:lnTo>
                    <a:pt x="391795" y="214629"/>
                  </a:lnTo>
                  <a:lnTo>
                    <a:pt x="386714" y="263842"/>
                  </a:lnTo>
                  <a:lnTo>
                    <a:pt x="372109" y="308927"/>
                  </a:lnTo>
                  <a:lnTo>
                    <a:pt x="348932" y="348932"/>
                  </a:lnTo>
                  <a:lnTo>
                    <a:pt x="318452" y="381952"/>
                  </a:lnTo>
                  <a:lnTo>
                    <a:pt x="282257" y="407352"/>
                  </a:lnTo>
                  <a:lnTo>
                    <a:pt x="240982" y="423545"/>
                  </a:lnTo>
                  <a:lnTo>
                    <a:pt x="195897" y="429260"/>
                  </a:lnTo>
                  <a:lnTo>
                    <a:pt x="151129" y="423545"/>
                  </a:lnTo>
                  <a:lnTo>
                    <a:pt x="109854" y="407352"/>
                  </a:lnTo>
                  <a:lnTo>
                    <a:pt x="73342" y="381952"/>
                  </a:lnTo>
                  <a:lnTo>
                    <a:pt x="43179" y="348932"/>
                  </a:lnTo>
                  <a:lnTo>
                    <a:pt x="20002" y="308927"/>
                  </a:lnTo>
                  <a:lnTo>
                    <a:pt x="5079" y="263842"/>
                  </a:lnTo>
                  <a:lnTo>
                    <a:pt x="0" y="214629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" name="object 6"/>
            <p:cNvSpPr/>
            <p:nvPr/>
          </p:nvSpPr>
          <p:spPr>
            <a:xfrm>
              <a:off x="6095999" y="4550727"/>
              <a:ext cx="2782570" cy="2307590"/>
            </a:xfrm>
            <a:custGeom>
              <a:avLst/>
              <a:gdLst/>
              <a:ahLst/>
              <a:cxnLst/>
              <a:rect l="l" t="t" r="r" b="b"/>
              <a:pathLst>
                <a:path w="2782570" h="2307590">
                  <a:moveTo>
                    <a:pt x="650875" y="2307272"/>
                  </a:moveTo>
                  <a:lnTo>
                    <a:pt x="608329" y="2282190"/>
                  </a:lnTo>
                  <a:lnTo>
                    <a:pt x="569595" y="2257425"/>
                  </a:lnTo>
                  <a:lnTo>
                    <a:pt x="531495" y="2231707"/>
                  </a:lnTo>
                  <a:lnTo>
                    <a:pt x="494665" y="2204720"/>
                  </a:lnTo>
                  <a:lnTo>
                    <a:pt x="459104" y="2176780"/>
                  </a:lnTo>
                  <a:lnTo>
                    <a:pt x="424497" y="2147570"/>
                  </a:lnTo>
                  <a:lnTo>
                    <a:pt x="390842" y="2117407"/>
                  </a:lnTo>
                  <a:lnTo>
                    <a:pt x="358457" y="2086292"/>
                  </a:lnTo>
                  <a:lnTo>
                    <a:pt x="327025" y="2054225"/>
                  </a:lnTo>
                  <a:lnTo>
                    <a:pt x="297179" y="2021205"/>
                  </a:lnTo>
                  <a:lnTo>
                    <a:pt x="268287" y="1987232"/>
                  </a:lnTo>
                  <a:lnTo>
                    <a:pt x="240982" y="1952307"/>
                  </a:lnTo>
                  <a:lnTo>
                    <a:pt x="214629" y="1916430"/>
                  </a:lnTo>
                  <a:lnTo>
                    <a:pt x="189864" y="1879917"/>
                  </a:lnTo>
                  <a:lnTo>
                    <a:pt x="166370" y="1842452"/>
                  </a:lnTo>
                  <a:lnTo>
                    <a:pt x="144462" y="1804352"/>
                  </a:lnTo>
                  <a:lnTo>
                    <a:pt x="123825" y="1765300"/>
                  </a:lnTo>
                  <a:lnTo>
                    <a:pt x="104775" y="1725612"/>
                  </a:lnTo>
                  <a:lnTo>
                    <a:pt x="86995" y="1685290"/>
                  </a:lnTo>
                  <a:lnTo>
                    <a:pt x="70802" y="1644015"/>
                  </a:lnTo>
                  <a:lnTo>
                    <a:pt x="56514" y="1602422"/>
                  </a:lnTo>
                  <a:lnTo>
                    <a:pt x="43497" y="1560195"/>
                  </a:lnTo>
                  <a:lnTo>
                    <a:pt x="32067" y="1517332"/>
                  </a:lnTo>
                  <a:lnTo>
                    <a:pt x="22542" y="1473835"/>
                  </a:lnTo>
                  <a:lnTo>
                    <a:pt x="14287" y="1430020"/>
                  </a:lnTo>
                  <a:lnTo>
                    <a:pt x="8254" y="1385252"/>
                  </a:lnTo>
                  <a:lnTo>
                    <a:pt x="3492" y="1340485"/>
                  </a:lnTo>
                  <a:lnTo>
                    <a:pt x="952" y="1295082"/>
                  </a:lnTo>
                  <a:lnTo>
                    <a:pt x="0" y="1249362"/>
                  </a:lnTo>
                  <a:lnTo>
                    <a:pt x="952" y="1203325"/>
                  </a:lnTo>
                  <a:lnTo>
                    <a:pt x="3492" y="1158240"/>
                  </a:lnTo>
                  <a:lnTo>
                    <a:pt x="8254" y="1113155"/>
                  </a:lnTo>
                  <a:lnTo>
                    <a:pt x="14287" y="1068705"/>
                  </a:lnTo>
                  <a:lnTo>
                    <a:pt x="22542" y="1024572"/>
                  </a:lnTo>
                  <a:lnTo>
                    <a:pt x="32067" y="981392"/>
                  </a:lnTo>
                  <a:lnTo>
                    <a:pt x="43497" y="938530"/>
                  </a:lnTo>
                  <a:lnTo>
                    <a:pt x="56514" y="895985"/>
                  </a:lnTo>
                  <a:lnTo>
                    <a:pt x="70802" y="854392"/>
                  </a:lnTo>
                  <a:lnTo>
                    <a:pt x="86995" y="813435"/>
                  </a:lnTo>
                  <a:lnTo>
                    <a:pt x="104775" y="773112"/>
                  </a:lnTo>
                  <a:lnTo>
                    <a:pt x="123825" y="733425"/>
                  </a:lnTo>
                  <a:lnTo>
                    <a:pt x="144462" y="694372"/>
                  </a:lnTo>
                  <a:lnTo>
                    <a:pt x="166370" y="656272"/>
                  </a:lnTo>
                  <a:lnTo>
                    <a:pt x="189864" y="618807"/>
                  </a:lnTo>
                  <a:lnTo>
                    <a:pt x="214629" y="581977"/>
                  </a:lnTo>
                  <a:lnTo>
                    <a:pt x="240982" y="546417"/>
                  </a:lnTo>
                  <a:lnTo>
                    <a:pt x="268287" y="511492"/>
                  </a:lnTo>
                  <a:lnTo>
                    <a:pt x="297179" y="477520"/>
                  </a:lnTo>
                  <a:lnTo>
                    <a:pt x="327025" y="444500"/>
                  </a:lnTo>
                  <a:lnTo>
                    <a:pt x="358457" y="412115"/>
                  </a:lnTo>
                  <a:lnTo>
                    <a:pt x="390842" y="381000"/>
                  </a:lnTo>
                  <a:lnTo>
                    <a:pt x="424497" y="350837"/>
                  </a:lnTo>
                  <a:lnTo>
                    <a:pt x="459104" y="321945"/>
                  </a:lnTo>
                  <a:lnTo>
                    <a:pt x="494665" y="293687"/>
                  </a:lnTo>
                  <a:lnTo>
                    <a:pt x="531495" y="267017"/>
                  </a:lnTo>
                  <a:lnTo>
                    <a:pt x="569595" y="240982"/>
                  </a:lnTo>
                  <a:lnTo>
                    <a:pt x="608329" y="216217"/>
                  </a:lnTo>
                  <a:lnTo>
                    <a:pt x="648334" y="192722"/>
                  </a:lnTo>
                  <a:lnTo>
                    <a:pt x="688975" y="170497"/>
                  </a:lnTo>
                  <a:lnTo>
                    <a:pt x="730567" y="149542"/>
                  </a:lnTo>
                  <a:lnTo>
                    <a:pt x="773112" y="129857"/>
                  </a:lnTo>
                  <a:lnTo>
                    <a:pt x="816609" y="111125"/>
                  </a:lnTo>
                  <a:lnTo>
                    <a:pt x="860742" y="93980"/>
                  </a:lnTo>
                  <a:lnTo>
                    <a:pt x="905509" y="78105"/>
                  </a:lnTo>
                  <a:lnTo>
                    <a:pt x="951229" y="63817"/>
                  </a:lnTo>
                  <a:lnTo>
                    <a:pt x="997902" y="50482"/>
                  </a:lnTo>
                  <a:lnTo>
                    <a:pt x="1044892" y="39052"/>
                  </a:lnTo>
                  <a:lnTo>
                    <a:pt x="1092517" y="28892"/>
                  </a:lnTo>
                  <a:lnTo>
                    <a:pt x="1141095" y="20002"/>
                  </a:lnTo>
                  <a:lnTo>
                    <a:pt x="1189990" y="13017"/>
                  </a:lnTo>
                  <a:lnTo>
                    <a:pt x="1239520" y="7302"/>
                  </a:lnTo>
                  <a:lnTo>
                    <a:pt x="1289367" y="3175"/>
                  </a:lnTo>
                  <a:lnTo>
                    <a:pt x="1340167" y="952"/>
                  </a:lnTo>
                  <a:lnTo>
                    <a:pt x="1390967" y="0"/>
                  </a:lnTo>
                  <a:lnTo>
                    <a:pt x="1442084" y="952"/>
                  </a:lnTo>
                  <a:lnTo>
                    <a:pt x="1492567" y="3175"/>
                  </a:lnTo>
                  <a:lnTo>
                    <a:pt x="1542732" y="7302"/>
                  </a:lnTo>
                  <a:lnTo>
                    <a:pt x="1592262" y="13017"/>
                  </a:lnTo>
                  <a:lnTo>
                    <a:pt x="1641157" y="20002"/>
                  </a:lnTo>
                  <a:lnTo>
                    <a:pt x="1689417" y="28892"/>
                  </a:lnTo>
                  <a:lnTo>
                    <a:pt x="1737359" y="39052"/>
                  </a:lnTo>
                  <a:lnTo>
                    <a:pt x="1784350" y="50482"/>
                  </a:lnTo>
                  <a:lnTo>
                    <a:pt x="1830704" y="63817"/>
                  </a:lnTo>
                  <a:lnTo>
                    <a:pt x="1876425" y="78105"/>
                  </a:lnTo>
                  <a:lnTo>
                    <a:pt x="1921509" y="93980"/>
                  </a:lnTo>
                  <a:lnTo>
                    <a:pt x="1965642" y="111125"/>
                  </a:lnTo>
                  <a:lnTo>
                    <a:pt x="2009140" y="129857"/>
                  </a:lnTo>
                  <a:lnTo>
                    <a:pt x="2051367" y="149542"/>
                  </a:lnTo>
                  <a:lnTo>
                    <a:pt x="2093277" y="170497"/>
                  </a:lnTo>
                  <a:lnTo>
                    <a:pt x="2133917" y="192722"/>
                  </a:lnTo>
                  <a:lnTo>
                    <a:pt x="2173922" y="216217"/>
                  </a:lnTo>
                  <a:lnTo>
                    <a:pt x="2212657" y="240982"/>
                  </a:lnTo>
                  <a:lnTo>
                    <a:pt x="2250440" y="267017"/>
                  </a:lnTo>
                  <a:lnTo>
                    <a:pt x="2287270" y="293687"/>
                  </a:lnTo>
                  <a:lnTo>
                    <a:pt x="2323147" y="321945"/>
                  </a:lnTo>
                  <a:lnTo>
                    <a:pt x="2357754" y="350837"/>
                  </a:lnTo>
                  <a:lnTo>
                    <a:pt x="2391409" y="381000"/>
                  </a:lnTo>
                  <a:lnTo>
                    <a:pt x="2423795" y="412115"/>
                  </a:lnTo>
                  <a:lnTo>
                    <a:pt x="2454909" y="444500"/>
                  </a:lnTo>
                  <a:lnTo>
                    <a:pt x="2485072" y="477520"/>
                  </a:lnTo>
                  <a:lnTo>
                    <a:pt x="2513647" y="511492"/>
                  </a:lnTo>
                  <a:lnTo>
                    <a:pt x="2541270" y="546417"/>
                  </a:lnTo>
                  <a:lnTo>
                    <a:pt x="2567304" y="581977"/>
                  </a:lnTo>
                  <a:lnTo>
                    <a:pt x="2592387" y="618807"/>
                  </a:lnTo>
                  <a:lnTo>
                    <a:pt x="2615565" y="656272"/>
                  </a:lnTo>
                  <a:lnTo>
                    <a:pt x="2637790" y="694372"/>
                  </a:lnTo>
                  <a:lnTo>
                    <a:pt x="2658427" y="733425"/>
                  </a:lnTo>
                  <a:lnTo>
                    <a:pt x="2677477" y="773112"/>
                  </a:lnTo>
                  <a:lnTo>
                    <a:pt x="2695257" y="813435"/>
                  </a:lnTo>
                  <a:lnTo>
                    <a:pt x="2711132" y="854392"/>
                  </a:lnTo>
                  <a:lnTo>
                    <a:pt x="2725737" y="895985"/>
                  </a:lnTo>
                  <a:lnTo>
                    <a:pt x="2738754" y="938530"/>
                  </a:lnTo>
                  <a:lnTo>
                    <a:pt x="2750184" y="981392"/>
                  </a:lnTo>
                  <a:lnTo>
                    <a:pt x="2759709" y="1024572"/>
                  </a:lnTo>
                  <a:lnTo>
                    <a:pt x="2767647" y="1068705"/>
                  </a:lnTo>
                  <a:lnTo>
                    <a:pt x="2773997" y="1113155"/>
                  </a:lnTo>
                  <a:lnTo>
                    <a:pt x="2778442" y="1158240"/>
                  </a:lnTo>
                  <a:lnTo>
                    <a:pt x="2781300" y="1203325"/>
                  </a:lnTo>
                  <a:lnTo>
                    <a:pt x="2782252" y="1249362"/>
                  </a:lnTo>
                  <a:lnTo>
                    <a:pt x="2781300" y="1295082"/>
                  </a:lnTo>
                  <a:lnTo>
                    <a:pt x="2778442" y="1340485"/>
                  </a:lnTo>
                  <a:lnTo>
                    <a:pt x="2773997" y="1385252"/>
                  </a:lnTo>
                  <a:lnTo>
                    <a:pt x="2767647" y="1430020"/>
                  </a:lnTo>
                  <a:lnTo>
                    <a:pt x="2759709" y="1473835"/>
                  </a:lnTo>
                  <a:lnTo>
                    <a:pt x="2750184" y="1517332"/>
                  </a:lnTo>
                  <a:lnTo>
                    <a:pt x="2738754" y="1560195"/>
                  </a:lnTo>
                  <a:lnTo>
                    <a:pt x="2725737" y="1602422"/>
                  </a:lnTo>
                  <a:lnTo>
                    <a:pt x="2711132" y="1644015"/>
                  </a:lnTo>
                  <a:lnTo>
                    <a:pt x="2695257" y="1685290"/>
                  </a:lnTo>
                  <a:lnTo>
                    <a:pt x="2677477" y="1725612"/>
                  </a:lnTo>
                  <a:lnTo>
                    <a:pt x="2658427" y="1765300"/>
                  </a:lnTo>
                  <a:lnTo>
                    <a:pt x="2637790" y="1804352"/>
                  </a:lnTo>
                  <a:lnTo>
                    <a:pt x="2615565" y="1842452"/>
                  </a:lnTo>
                  <a:lnTo>
                    <a:pt x="2592387" y="1879917"/>
                  </a:lnTo>
                  <a:lnTo>
                    <a:pt x="2567304" y="1916430"/>
                  </a:lnTo>
                  <a:lnTo>
                    <a:pt x="2541270" y="1952307"/>
                  </a:lnTo>
                  <a:lnTo>
                    <a:pt x="2513647" y="1987232"/>
                  </a:lnTo>
                  <a:lnTo>
                    <a:pt x="2485072" y="2021205"/>
                  </a:lnTo>
                  <a:lnTo>
                    <a:pt x="2454909" y="2054225"/>
                  </a:lnTo>
                  <a:lnTo>
                    <a:pt x="2423795" y="2086292"/>
                  </a:lnTo>
                  <a:lnTo>
                    <a:pt x="2391409" y="2117407"/>
                  </a:lnTo>
                  <a:lnTo>
                    <a:pt x="2357754" y="2147570"/>
                  </a:lnTo>
                  <a:lnTo>
                    <a:pt x="2323147" y="2176780"/>
                  </a:lnTo>
                  <a:lnTo>
                    <a:pt x="2287270" y="2204720"/>
                  </a:lnTo>
                  <a:lnTo>
                    <a:pt x="2250440" y="2231707"/>
                  </a:lnTo>
                  <a:lnTo>
                    <a:pt x="2212657" y="2257425"/>
                  </a:lnTo>
                  <a:lnTo>
                    <a:pt x="2173922" y="2282190"/>
                  </a:lnTo>
                  <a:lnTo>
                    <a:pt x="2133917" y="2305685"/>
                  </a:lnTo>
                  <a:lnTo>
                    <a:pt x="2131377" y="2307272"/>
                  </a:lnTo>
                </a:path>
              </a:pathLst>
            </a:custGeom>
            <a:ln w="28575">
              <a:solidFill>
                <a:srgbClr val="AF751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590" y="2463165"/>
              <a:ext cx="5601970" cy="2110105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962900" y="1662113"/>
            <a:ext cx="2160323" cy="2148946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448006" y="5313627"/>
            <a:ext cx="706966" cy="401373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47742" y="4960144"/>
            <a:ext cx="706966" cy="401373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3900487" y="3961077"/>
            <a:ext cx="5883804" cy="1314979"/>
            <a:chOff x="4680584" y="4753292"/>
            <a:chExt cx="7060565" cy="157797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80584" y="5849302"/>
              <a:ext cx="2592069" cy="48164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559549" y="4753292"/>
              <a:ext cx="4906010" cy="1472565"/>
            </a:xfrm>
            <a:custGeom>
              <a:avLst/>
              <a:gdLst/>
              <a:ahLst/>
              <a:cxnLst/>
              <a:rect l="l" t="t" r="r" b="b"/>
              <a:pathLst>
                <a:path w="4906009" h="1472564">
                  <a:moveTo>
                    <a:pt x="4169727" y="0"/>
                  </a:moveTo>
                  <a:lnTo>
                    <a:pt x="4169727" y="368300"/>
                  </a:lnTo>
                  <a:lnTo>
                    <a:pt x="0" y="368300"/>
                  </a:lnTo>
                  <a:lnTo>
                    <a:pt x="0" y="1104582"/>
                  </a:lnTo>
                  <a:lnTo>
                    <a:pt x="4169727" y="1104582"/>
                  </a:lnTo>
                  <a:lnTo>
                    <a:pt x="4169727" y="1472565"/>
                  </a:lnTo>
                  <a:lnTo>
                    <a:pt x="4906009" y="736282"/>
                  </a:lnTo>
                  <a:lnTo>
                    <a:pt x="4169727" y="0"/>
                  </a:lnTo>
                  <a:close/>
                </a:path>
              </a:pathLst>
            </a:custGeom>
            <a:solidFill>
              <a:srgbClr val="DFD1C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6" name="object 6"/>
            <p:cNvSpPr/>
            <p:nvPr/>
          </p:nvSpPr>
          <p:spPr>
            <a:xfrm>
              <a:off x="6290627" y="5194934"/>
              <a:ext cx="1731645" cy="589280"/>
            </a:xfrm>
            <a:custGeom>
              <a:avLst/>
              <a:gdLst/>
              <a:ahLst/>
              <a:cxnLst/>
              <a:rect l="l" t="t" r="r" b="b"/>
              <a:pathLst>
                <a:path w="1731645" h="589279">
                  <a:moveTo>
                    <a:pt x="1633219" y="0"/>
                  </a:moveTo>
                  <a:lnTo>
                    <a:pt x="98107" y="0"/>
                  </a:lnTo>
                  <a:lnTo>
                    <a:pt x="60007" y="7619"/>
                  </a:lnTo>
                  <a:lnTo>
                    <a:pt x="28892" y="28892"/>
                  </a:lnTo>
                  <a:lnTo>
                    <a:pt x="7620" y="60007"/>
                  </a:lnTo>
                  <a:lnTo>
                    <a:pt x="0" y="98107"/>
                  </a:lnTo>
                  <a:lnTo>
                    <a:pt x="0" y="490854"/>
                  </a:lnTo>
                  <a:lnTo>
                    <a:pt x="7620" y="529272"/>
                  </a:lnTo>
                  <a:lnTo>
                    <a:pt x="28892" y="560387"/>
                  </a:lnTo>
                  <a:lnTo>
                    <a:pt x="60007" y="581342"/>
                  </a:lnTo>
                  <a:lnTo>
                    <a:pt x="98107" y="588962"/>
                  </a:lnTo>
                  <a:lnTo>
                    <a:pt x="1633219" y="588962"/>
                  </a:lnTo>
                  <a:lnTo>
                    <a:pt x="1671637" y="581342"/>
                  </a:lnTo>
                  <a:lnTo>
                    <a:pt x="1702752" y="560387"/>
                  </a:lnTo>
                  <a:lnTo>
                    <a:pt x="1723707" y="529272"/>
                  </a:lnTo>
                  <a:lnTo>
                    <a:pt x="1731644" y="490854"/>
                  </a:lnTo>
                  <a:lnTo>
                    <a:pt x="1731644" y="98107"/>
                  </a:lnTo>
                  <a:lnTo>
                    <a:pt x="1723707" y="60007"/>
                  </a:lnTo>
                  <a:lnTo>
                    <a:pt x="1702752" y="28892"/>
                  </a:lnTo>
                  <a:lnTo>
                    <a:pt x="1671637" y="7619"/>
                  </a:lnTo>
                  <a:lnTo>
                    <a:pt x="1633219" y="0"/>
                  </a:lnTo>
                  <a:close/>
                </a:path>
              </a:pathLst>
            </a:custGeom>
            <a:solidFill>
              <a:srgbClr val="A3624D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" name="object 7"/>
            <p:cNvSpPr/>
            <p:nvPr/>
          </p:nvSpPr>
          <p:spPr>
            <a:xfrm>
              <a:off x="6290627" y="5194934"/>
              <a:ext cx="1731645" cy="589280"/>
            </a:xfrm>
            <a:custGeom>
              <a:avLst/>
              <a:gdLst/>
              <a:ahLst/>
              <a:cxnLst/>
              <a:rect l="l" t="t" r="r" b="b"/>
              <a:pathLst>
                <a:path w="1731645" h="589279">
                  <a:moveTo>
                    <a:pt x="0" y="98107"/>
                  </a:moveTo>
                  <a:lnTo>
                    <a:pt x="7620" y="60007"/>
                  </a:lnTo>
                  <a:lnTo>
                    <a:pt x="28892" y="28892"/>
                  </a:lnTo>
                  <a:lnTo>
                    <a:pt x="60007" y="7619"/>
                  </a:lnTo>
                  <a:lnTo>
                    <a:pt x="98107" y="0"/>
                  </a:lnTo>
                  <a:lnTo>
                    <a:pt x="1633219" y="0"/>
                  </a:lnTo>
                  <a:lnTo>
                    <a:pt x="1671637" y="7619"/>
                  </a:lnTo>
                  <a:lnTo>
                    <a:pt x="1702752" y="28892"/>
                  </a:lnTo>
                  <a:lnTo>
                    <a:pt x="1723707" y="60007"/>
                  </a:lnTo>
                  <a:lnTo>
                    <a:pt x="1731644" y="98107"/>
                  </a:lnTo>
                  <a:lnTo>
                    <a:pt x="1731644" y="490854"/>
                  </a:lnTo>
                  <a:lnTo>
                    <a:pt x="1723707" y="529272"/>
                  </a:lnTo>
                  <a:lnTo>
                    <a:pt x="1702752" y="560387"/>
                  </a:lnTo>
                  <a:lnTo>
                    <a:pt x="1671637" y="581342"/>
                  </a:lnTo>
                  <a:lnTo>
                    <a:pt x="1633219" y="588962"/>
                  </a:lnTo>
                  <a:lnTo>
                    <a:pt x="98107" y="588962"/>
                  </a:lnTo>
                  <a:lnTo>
                    <a:pt x="60007" y="581342"/>
                  </a:lnTo>
                  <a:lnTo>
                    <a:pt x="28892" y="560387"/>
                  </a:lnTo>
                  <a:lnTo>
                    <a:pt x="7620" y="529272"/>
                  </a:lnTo>
                  <a:lnTo>
                    <a:pt x="0" y="490854"/>
                  </a:lnTo>
                  <a:lnTo>
                    <a:pt x="0" y="98107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" name="object 8"/>
            <p:cNvSpPr/>
            <p:nvPr/>
          </p:nvSpPr>
          <p:spPr>
            <a:xfrm>
              <a:off x="8147050" y="5194934"/>
              <a:ext cx="1731645" cy="589280"/>
            </a:xfrm>
            <a:custGeom>
              <a:avLst/>
              <a:gdLst/>
              <a:ahLst/>
              <a:cxnLst/>
              <a:rect l="l" t="t" r="r" b="b"/>
              <a:pathLst>
                <a:path w="1731645" h="589279">
                  <a:moveTo>
                    <a:pt x="1633220" y="0"/>
                  </a:moveTo>
                  <a:lnTo>
                    <a:pt x="98107" y="0"/>
                  </a:lnTo>
                  <a:lnTo>
                    <a:pt x="60007" y="7619"/>
                  </a:lnTo>
                  <a:lnTo>
                    <a:pt x="28892" y="28892"/>
                  </a:lnTo>
                  <a:lnTo>
                    <a:pt x="7620" y="60007"/>
                  </a:lnTo>
                  <a:lnTo>
                    <a:pt x="0" y="98107"/>
                  </a:lnTo>
                  <a:lnTo>
                    <a:pt x="0" y="490854"/>
                  </a:lnTo>
                  <a:lnTo>
                    <a:pt x="7620" y="529272"/>
                  </a:lnTo>
                  <a:lnTo>
                    <a:pt x="28892" y="560387"/>
                  </a:lnTo>
                  <a:lnTo>
                    <a:pt x="60007" y="581342"/>
                  </a:lnTo>
                  <a:lnTo>
                    <a:pt x="98107" y="588962"/>
                  </a:lnTo>
                  <a:lnTo>
                    <a:pt x="1633220" y="588962"/>
                  </a:lnTo>
                  <a:lnTo>
                    <a:pt x="1671637" y="581342"/>
                  </a:lnTo>
                  <a:lnTo>
                    <a:pt x="1702752" y="560387"/>
                  </a:lnTo>
                  <a:lnTo>
                    <a:pt x="1723707" y="529272"/>
                  </a:lnTo>
                  <a:lnTo>
                    <a:pt x="1731645" y="490854"/>
                  </a:lnTo>
                  <a:lnTo>
                    <a:pt x="1731645" y="98107"/>
                  </a:lnTo>
                  <a:lnTo>
                    <a:pt x="1723707" y="60007"/>
                  </a:lnTo>
                  <a:lnTo>
                    <a:pt x="1702752" y="28892"/>
                  </a:lnTo>
                  <a:lnTo>
                    <a:pt x="1671637" y="7619"/>
                  </a:lnTo>
                  <a:lnTo>
                    <a:pt x="1633220" y="0"/>
                  </a:lnTo>
                  <a:close/>
                </a:path>
              </a:pathLst>
            </a:custGeom>
            <a:solidFill>
              <a:srgbClr val="AC7566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" name="object 9"/>
            <p:cNvSpPr/>
            <p:nvPr/>
          </p:nvSpPr>
          <p:spPr>
            <a:xfrm>
              <a:off x="8147050" y="5194934"/>
              <a:ext cx="1731645" cy="589280"/>
            </a:xfrm>
            <a:custGeom>
              <a:avLst/>
              <a:gdLst/>
              <a:ahLst/>
              <a:cxnLst/>
              <a:rect l="l" t="t" r="r" b="b"/>
              <a:pathLst>
                <a:path w="1731645" h="589279">
                  <a:moveTo>
                    <a:pt x="0" y="98107"/>
                  </a:moveTo>
                  <a:lnTo>
                    <a:pt x="7620" y="60007"/>
                  </a:lnTo>
                  <a:lnTo>
                    <a:pt x="28892" y="28892"/>
                  </a:lnTo>
                  <a:lnTo>
                    <a:pt x="60007" y="7619"/>
                  </a:lnTo>
                  <a:lnTo>
                    <a:pt x="98107" y="0"/>
                  </a:lnTo>
                  <a:lnTo>
                    <a:pt x="1633220" y="0"/>
                  </a:lnTo>
                  <a:lnTo>
                    <a:pt x="1671637" y="7619"/>
                  </a:lnTo>
                  <a:lnTo>
                    <a:pt x="1702752" y="28892"/>
                  </a:lnTo>
                  <a:lnTo>
                    <a:pt x="1723707" y="60007"/>
                  </a:lnTo>
                  <a:lnTo>
                    <a:pt x="1731645" y="98107"/>
                  </a:lnTo>
                  <a:lnTo>
                    <a:pt x="1731645" y="490854"/>
                  </a:lnTo>
                  <a:lnTo>
                    <a:pt x="1723707" y="529272"/>
                  </a:lnTo>
                  <a:lnTo>
                    <a:pt x="1702752" y="560387"/>
                  </a:lnTo>
                  <a:lnTo>
                    <a:pt x="1671637" y="581342"/>
                  </a:lnTo>
                  <a:lnTo>
                    <a:pt x="1633220" y="588962"/>
                  </a:lnTo>
                  <a:lnTo>
                    <a:pt x="98107" y="588962"/>
                  </a:lnTo>
                  <a:lnTo>
                    <a:pt x="60007" y="581342"/>
                  </a:lnTo>
                  <a:lnTo>
                    <a:pt x="28892" y="560387"/>
                  </a:lnTo>
                  <a:lnTo>
                    <a:pt x="7620" y="529272"/>
                  </a:lnTo>
                  <a:lnTo>
                    <a:pt x="0" y="490854"/>
                  </a:lnTo>
                  <a:lnTo>
                    <a:pt x="0" y="98107"/>
                  </a:lnTo>
                </a:path>
              </a:pathLst>
            </a:custGeom>
            <a:ln w="126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" name="object 10"/>
            <p:cNvSpPr/>
            <p:nvPr/>
          </p:nvSpPr>
          <p:spPr>
            <a:xfrm>
              <a:off x="10003154" y="5194934"/>
              <a:ext cx="1731645" cy="589280"/>
            </a:xfrm>
            <a:custGeom>
              <a:avLst/>
              <a:gdLst/>
              <a:ahLst/>
              <a:cxnLst/>
              <a:rect l="l" t="t" r="r" b="b"/>
              <a:pathLst>
                <a:path w="1731645" h="589279">
                  <a:moveTo>
                    <a:pt x="1633220" y="0"/>
                  </a:moveTo>
                  <a:lnTo>
                    <a:pt x="98107" y="0"/>
                  </a:lnTo>
                  <a:lnTo>
                    <a:pt x="60007" y="7619"/>
                  </a:lnTo>
                  <a:lnTo>
                    <a:pt x="28892" y="28892"/>
                  </a:lnTo>
                  <a:lnTo>
                    <a:pt x="7620" y="60007"/>
                  </a:lnTo>
                  <a:lnTo>
                    <a:pt x="0" y="98107"/>
                  </a:lnTo>
                  <a:lnTo>
                    <a:pt x="0" y="490854"/>
                  </a:lnTo>
                  <a:lnTo>
                    <a:pt x="7620" y="529272"/>
                  </a:lnTo>
                  <a:lnTo>
                    <a:pt x="28892" y="560387"/>
                  </a:lnTo>
                  <a:lnTo>
                    <a:pt x="60007" y="581342"/>
                  </a:lnTo>
                  <a:lnTo>
                    <a:pt x="98107" y="588962"/>
                  </a:lnTo>
                  <a:lnTo>
                    <a:pt x="1633220" y="588962"/>
                  </a:lnTo>
                  <a:lnTo>
                    <a:pt x="1671637" y="581342"/>
                  </a:lnTo>
                  <a:lnTo>
                    <a:pt x="1702752" y="560387"/>
                  </a:lnTo>
                  <a:lnTo>
                    <a:pt x="1723707" y="529272"/>
                  </a:lnTo>
                  <a:lnTo>
                    <a:pt x="1731645" y="490854"/>
                  </a:lnTo>
                  <a:lnTo>
                    <a:pt x="1731645" y="98107"/>
                  </a:lnTo>
                  <a:lnTo>
                    <a:pt x="1723707" y="60007"/>
                  </a:lnTo>
                  <a:lnTo>
                    <a:pt x="1702752" y="28892"/>
                  </a:lnTo>
                  <a:lnTo>
                    <a:pt x="1671637" y="7619"/>
                  </a:lnTo>
                  <a:lnTo>
                    <a:pt x="1633220" y="0"/>
                  </a:lnTo>
                  <a:close/>
                </a:path>
              </a:pathLst>
            </a:custGeom>
            <a:solidFill>
              <a:srgbClr val="B5898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" name="object 11"/>
            <p:cNvSpPr/>
            <p:nvPr/>
          </p:nvSpPr>
          <p:spPr>
            <a:xfrm>
              <a:off x="10003154" y="5194934"/>
              <a:ext cx="1731645" cy="589280"/>
            </a:xfrm>
            <a:custGeom>
              <a:avLst/>
              <a:gdLst/>
              <a:ahLst/>
              <a:cxnLst/>
              <a:rect l="l" t="t" r="r" b="b"/>
              <a:pathLst>
                <a:path w="1731645" h="589279">
                  <a:moveTo>
                    <a:pt x="0" y="98107"/>
                  </a:moveTo>
                  <a:lnTo>
                    <a:pt x="7620" y="60007"/>
                  </a:lnTo>
                  <a:lnTo>
                    <a:pt x="28892" y="28892"/>
                  </a:lnTo>
                  <a:lnTo>
                    <a:pt x="60007" y="7619"/>
                  </a:lnTo>
                  <a:lnTo>
                    <a:pt x="98107" y="0"/>
                  </a:lnTo>
                  <a:lnTo>
                    <a:pt x="1633220" y="0"/>
                  </a:lnTo>
                  <a:lnTo>
                    <a:pt x="1671637" y="7619"/>
                  </a:lnTo>
                  <a:lnTo>
                    <a:pt x="1702752" y="28892"/>
                  </a:lnTo>
                  <a:lnTo>
                    <a:pt x="1723707" y="60007"/>
                  </a:lnTo>
                  <a:lnTo>
                    <a:pt x="1731645" y="98107"/>
                  </a:lnTo>
                  <a:lnTo>
                    <a:pt x="1731645" y="490854"/>
                  </a:lnTo>
                  <a:lnTo>
                    <a:pt x="1723707" y="529272"/>
                  </a:lnTo>
                  <a:lnTo>
                    <a:pt x="1702752" y="560387"/>
                  </a:lnTo>
                  <a:lnTo>
                    <a:pt x="1671637" y="581342"/>
                  </a:lnTo>
                  <a:lnTo>
                    <a:pt x="1633220" y="588962"/>
                  </a:lnTo>
                  <a:lnTo>
                    <a:pt x="98107" y="588962"/>
                  </a:lnTo>
                  <a:lnTo>
                    <a:pt x="60007" y="581342"/>
                  </a:lnTo>
                  <a:lnTo>
                    <a:pt x="28892" y="560387"/>
                  </a:lnTo>
                  <a:lnTo>
                    <a:pt x="7620" y="529272"/>
                  </a:lnTo>
                  <a:lnTo>
                    <a:pt x="0" y="490854"/>
                  </a:lnTo>
                  <a:lnTo>
                    <a:pt x="0" y="98107"/>
                  </a:lnTo>
                </a:path>
              </a:pathLst>
            </a:custGeom>
            <a:ln w="126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5793581" y="4416689"/>
            <a:ext cx="342900" cy="12610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Ε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π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ί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πεδ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ο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770563" y="4604014"/>
            <a:ext cx="388938" cy="12610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750" spc="-12" dirty="0">
                <a:solidFill>
                  <a:srgbClr val="FFFFFF"/>
                </a:solidFill>
                <a:latin typeface="Calibri"/>
                <a:cs typeface="Calibri"/>
              </a:rPr>
              <a:t>Αντίληψη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340599" y="4416689"/>
            <a:ext cx="342900" cy="12610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Ε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π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ί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πεδ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ο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284508" y="4604014"/>
            <a:ext cx="453496" cy="12610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750" spc="-12" dirty="0">
                <a:solidFill>
                  <a:srgbClr val="FFFFFF"/>
                </a:solidFill>
                <a:latin typeface="Calibri"/>
                <a:cs typeface="Calibri"/>
              </a:rPr>
              <a:t>Κατανόηση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887618" y="4416689"/>
            <a:ext cx="342900" cy="12610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Ε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π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ί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πεδ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ο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873860" y="4604014"/>
            <a:ext cx="369358" cy="12610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750" spc="-12" dirty="0">
                <a:solidFill>
                  <a:srgbClr val="FFFFFF"/>
                </a:solidFill>
                <a:latin typeface="Calibri"/>
                <a:cs typeface="Calibri"/>
              </a:rPr>
              <a:t>Π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ρ</a:t>
            </a:r>
            <a:r>
              <a:rPr sz="750" spc="-12" dirty="0">
                <a:solidFill>
                  <a:srgbClr val="FFFFFF"/>
                </a:solidFill>
                <a:latin typeface="Calibri"/>
                <a:cs typeface="Calibri"/>
              </a:rPr>
              <a:t>ο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β</a:t>
            </a:r>
            <a:r>
              <a:rPr sz="750" spc="-12" dirty="0">
                <a:solidFill>
                  <a:srgbClr val="FFFFFF"/>
                </a:solidFill>
                <a:latin typeface="Calibri"/>
                <a:cs typeface="Calibri"/>
              </a:rPr>
              <a:t>ο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λ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ή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764116" y="356863"/>
            <a:ext cx="2218796" cy="395407"/>
          </a:xfrm>
          <a:prstGeom prst="rect">
            <a:avLst/>
          </a:prstGeom>
        </p:spPr>
        <p:txBody>
          <a:bodyPr vert="horz" wrap="square" lIns="0" tIns="10583" rIns="0" bIns="0" rtlCol="0" anchor="ctr">
            <a:spAutoFit/>
          </a:bodyPr>
          <a:lstStyle/>
          <a:p>
            <a:pPr marL="10583">
              <a:lnSpc>
                <a:spcPct val="100000"/>
              </a:lnSpc>
              <a:spcBef>
                <a:spcPts val="83"/>
              </a:spcBef>
            </a:pPr>
            <a:r>
              <a:rPr sz="2500" spc="-25" dirty="0"/>
              <a:t>Νοητικά</a:t>
            </a:r>
            <a:r>
              <a:rPr sz="2500" spc="-108" dirty="0"/>
              <a:t> </a:t>
            </a:r>
            <a:r>
              <a:rPr sz="2500" spc="-8" dirty="0"/>
              <a:t>μοντέλα</a:t>
            </a:r>
            <a:endParaRPr sz="2500"/>
          </a:p>
        </p:txBody>
      </p:sp>
      <p:sp>
        <p:nvSpPr>
          <p:cNvPr id="19" name="object 19"/>
          <p:cNvSpPr txBox="1"/>
          <p:nvPr/>
        </p:nvSpPr>
        <p:spPr>
          <a:xfrm>
            <a:off x="764116" y="1520825"/>
            <a:ext cx="4197350" cy="2504959"/>
          </a:xfrm>
          <a:prstGeom prst="rect">
            <a:avLst/>
          </a:prstGeom>
        </p:spPr>
        <p:txBody>
          <a:bodyPr vert="horz" wrap="square" lIns="0" tIns="67733" rIns="0" bIns="0" rtlCol="0">
            <a:spAutoFit/>
          </a:bodyPr>
          <a:lstStyle/>
          <a:p>
            <a:pPr marL="201075" marR="140224" indent="-190492">
              <a:lnSpc>
                <a:spcPct val="70000"/>
              </a:lnSpc>
              <a:spcBef>
                <a:spcPts val="533"/>
              </a:spcBef>
              <a:buSzPct val="133333"/>
              <a:buFont typeface="Arial"/>
              <a:buChar char="•"/>
              <a:tabLst>
                <a:tab pos="200546" algn="l"/>
                <a:tab pos="201075" algn="l"/>
              </a:tabLst>
            </a:pPr>
            <a:r>
              <a:rPr sz="1250" spc="-4" dirty="0">
                <a:latin typeface="Calibri"/>
                <a:cs typeface="Calibri"/>
              </a:rPr>
              <a:t>Μηχανισμοί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με</a:t>
            </a:r>
            <a:r>
              <a:rPr sz="1250" spc="4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τους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οποίους</a:t>
            </a:r>
            <a:r>
              <a:rPr sz="1250" spc="4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οι</a:t>
            </a:r>
            <a:r>
              <a:rPr sz="1250" spc="4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άνθρωποι</a:t>
            </a:r>
            <a:r>
              <a:rPr sz="1250" spc="4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είναι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σε</a:t>
            </a:r>
            <a:r>
              <a:rPr sz="1250" spc="4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θέση</a:t>
            </a:r>
            <a:r>
              <a:rPr sz="1250" spc="4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να </a:t>
            </a:r>
            <a:r>
              <a:rPr sz="1250" spc="-271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παράγουν περιγραφές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του σκοπού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και της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φόρμες του 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συστήματος,</a:t>
            </a:r>
            <a:r>
              <a:rPr sz="1250" spc="25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εξηγήσεις</a:t>
            </a:r>
            <a:r>
              <a:rPr sz="1250" spc="33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της</a:t>
            </a:r>
            <a:r>
              <a:rPr sz="1250" spc="33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λειτουργίας</a:t>
            </a:r>
            <a:r>
              <a:rPr sz="1250" spc="33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του</a:t>
            </a:r>
            <a:r>
              <a:rPr sz="1250" spc="33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συστήματος 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και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των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παρατηρούμενων καταστάσεων του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συστήματος, 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καθώς και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προλεκτικές προβλέψεις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μελλοντικών 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καταστάσεων.</a:t>
            </a:r>
            <a:r>
              <a:rPr sz="1250" spc="-8" dirty="0">
                <a:latin typeface="Calibri"/>
                <a:cs typeface="Calibri"/>
              </a:rPr>
              <a:t> </a:t>
            </a:r>
            <a:r>
              <a:rPr sz="1000" spc="-4" dirty="0">
                <a:latin typeface="Calibri"/>
                <a:cs typeface="Calibri"/>
              </a:rPr>
              <a:t>(Rouse </a:t>
            </a:r>
            <a:r>
              <a:rPr sz="1000" dirty="0">
                <a:latin typeface="Calibri"/>
                <a:cs typeface="Calibri"/>
              </a:rPr>
              <a:t>&amp;</a:t>
            </a:r>
            <a:r>
              <a:rPr sz="1000" spc="-4" dirty="0">
                <a:latin typeface="Calibri"/>
                <a:cs typeface="Calibri"/>
              </a:rPr>
              <a:t> Morris,</a:t>
            </a:r>
            <a:r>
              <a:rPr sz="1000" spc="-8" dirty="0">
                <a:latin typeface="Calibri"/>
                <a:cs typeface="Calibri"/>
              </a:rPr>
              <a:t> </a:t>
            </a:r>
            <a:r>
              <a:rPr sz="1000" spc="-4" dirty="0">
                <a:latin typeface="Calibri"/>
                <a:cs typeface="Calibri"/>
              </a:rPr>
              <a:t>1985).</a:t>
            </a:r>
            <a:endParaRPr sz="1000">
              <a:latin typeface="Calibri"/>
              <a:cs typeface="Calibri"/>
            </a:endParaRPr>
          </a:p>
          <a:p>
            <a:pPr marL="201075" marR="146573" indent="-190492">
              <a:lnSpc>
                <a:spcPct val="70000"/>
              </a:lnSpc>
              <a:spcBef>
                <a:spcPts val="1067"/>
              </a:spcBef>
              <a:buSzPct val="133333"/>
              <a:buFont typeface="Arial"/>
              <a:buChar char="•"/>
              <a:tabLst>
                <a:tab pos="200546" algn="l"/>
                <a:tab pos="201075" algn="l"/>
              </a:tabLst>
            </a:pPr>
            <a:r>
              <a:rPr sz="1250" spc="-4" dirty="0">
                <a:latin typeface="Calibri"/>
                <a:cs typeface="Calibri"/>
              </a:rPr>
              <a:t>Γνώση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σχετικά</a:t>
            </a:r>
            <a:r>
              <a:rPr sz="1250" spc="4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με</a:t>
            </a:r>
            <a:r>
              <a:rPr sz="1250" spc="4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το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ποιες</a:t>
            </a:r>
            <a:r>
              <a:rPr sz="1250" spc="4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πτυχές</a:t>
            </a:r>
            <a:r>
              <a:rPr sz="1250" spc="4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του</a:t>
            </a:r>
            <a:r>
              <a:rPr sz="1250" spc="4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περιβάλλοντος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είναι 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σχετικές-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εντοπισμός</a:t>
            </a:r>
            <a:r>
              <a:rPr sz="1250" spc="4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κρίσιμων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ενδείξεωνκατεύθυνση</a:t>
            </a:r>
            <a:r>
              <a:rPr sz="1250" spc="4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της 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προσοχής σε αυτές,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ταξινόμηση των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πληροφοριών, 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παράγοντας έτσι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μια</a:t>
            </a:r>
            <a:r>
              <a:rPr sz="1250" spc="8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διαδικασία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πιο</a:t>
            </a:r>
            <a:r>
              <a:rPr sz="1250" spc="4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αποδοτική</a:t>
            </a:r>
            <a:r>
              <a:rPr sz="1250" spc="4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σε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μεγάλες </a:t>
            </a:r>
            <a:r>
              <a:rPr sz="1250" spc="-271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ποσότητες</a:t>
            </a:r>
            <a:r>
              <a:rPr sz="1250" spc="-12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δεδομένων.</a:t>
            </a:r>
            <a:endParaRPr sz="1250">
              <a:latin typeface="Calibri"/>
              <a:cs typeface="Calibri"/>
            </a:endParaRPr>
          </a:p>
          <a:p>
            <a:pPr marL="201075" marR="4233" indent="-190492" algn="just">
              <a:lnSpc>
                <a:spcPct val="70000"/>
              </a:lnSpc>
              <a:spcBef>
                <a:spcPts val="1079"/>
              </a:spcBef>
              <a:buSzPct val="133333"/>
              <a:buFont typeface="Arial"/>
              <a:buChar char="•"/>
              <a:tabLst>
                <a:tab pos="201075" algn="l"/>
              </a:tabLst>
            </a:pPr>
            <a:r>
              <a:rPr sz="1250" spc="-4" dirty="0">
                <a:latin typeface="Calibri"/>
                <a:cs typeface="Calibri"/>
              </a:rPr>
              <a:t>Βοηθάει στην αποδοτική ολοκλήρωση των στοιχείων για τη 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δημιουργία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μιας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φόρμες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κατανόησης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της</a:t>
            </a:r>
            <a:r>
              <a:rPr sz="1250" spc="275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συνολικής 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σημασίας τους Επίπεδο</a:t>
            </a:r>
            <a:r>
              <a:rPr sz="1250" spc="4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2) όσον αφορά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τους στόχους.</a:t>
            </a:r>
            <a:endParaRPr sz="1250">
              <a:latin typeface="Calibri"/>
              <a:cs typeface="Calibri"/>
            </a:endParaRPr>
          </a:p>
          <a:p>
            <a:pPr marL="201075" indent="-190492">
              <a:spcBef>
                <a:spcPts val="625"/>
              </a:spcBef>
              <a:buSzPct val="133333"/>
              <a:buFont typeface="Arial"/>
              <a:buChar char="•"/>
              <a:tabLst>
                <a:tab pos="200546" algn="l"/>
                <a:tab pos="201075" algn="l"/>
              </a:tabLst>
            </a:pPr>
            <a:r>
              <a:rPr sz="1250" spc="-4" dirty="0">
                <a:latin typeface="Calibri"/>
                <a:cs typeface="Calibri"/>
              </a:rPr>
              <a:t>Βοηθά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στην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ακριβή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και</a:t>
            </a:r>
            <a:r>
              <a:rPr sz="1250" spc="8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αποδοτική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προβολή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μελλοντικών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33450" y="3930385"/>
            <a:ext cx="3396721" cy="203047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31749">
              <a:spcBef>
                <a:spcPts val="83"/>
              </a:spcBef>
            </a:pPr>
            <a:r>
              <a:rPr sz="1250" spc="-4" dirty="0">
                <a:latin typeface="Calibri"/>
                <a:cs typeface="Calibri"/>
              </a:rPr>
              <a:t>καταστάσεων</a:t>
            </a:r>
            <a:r>
              <a:rPr sz="1250" spc="-8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με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βάση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τη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δυναμική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των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-137" dirty="0">
                <a:latin typeface="Calibri"/>
                <a:cs typeface="Calibri"/>
              </a:rPr>
              <a:t>τρεχο</a:t>
            </a:r>
            <a:r>
              <a:rPr sz="1875" spc="-206" baseline="-20370" dirty="0">
                <a:latin typeface="Calibri"/>
                <a:cs typeface="Calibri"/>
              </a:rPr>
              <a:t>κ</a:t>
            </a:r>
            <a:r>
              <a:rPr sz="1250" spc="-137" dirty="0">
                <a:latin typeface="Calibri"/>
                <a:cs typeface="Calibri"/>
              </a:rPr>
              <a:t>υ</a:t>
            </a:r>
            <a:r>
              <a:rPr sz="1875" spc="-206" baseline="-20370" dirty="0">
                <a:latin typeface="Calibri"/>
                <a:cs typeface="Calibri"/>
              </a:rPr>
              <a:t>α</a:t>
            </a:r>
            <a:r>
              <a:rPr sz="1250" spc="-137" dirty="0">
                <a:latin typeface="Calibri"/>
                <a:cs typeface="Calibri"/>
              </a:rPr>
              <a:t>σ</a:t>
            </a:r>
            <a:r>
              <a:rPr sz="1875" spc="-206" baseline="-20370" dirty="0">
                <a:latin typeface="Calibri"/>
                <a:cs typeface="Calibri"/>
              </a:rPr>
              <a:t>ι</a:t>
            </a:r>
            <a:r>
              <a:rPr sz="1250" spc="-137" dirty="0">
                <a:latin typeface="Calibri"/>
                <a:cs typeface="Calibri"/>
              </a:rPr>
              <a:t>ών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54616" y="4063735"/>
            <a:ext cx="1733550" cy="203047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1250" spc="-4" dirty="0">
                <a:latin typeface="Calibri"/>
                <a:cs typeface="Calibri"/>
              </a:rPr>
              <a:t>καταστάσεων.</a:t>
            </a:r>
            <a:r>
              <a:rPr sz="1250" spc="-21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(Επίπεδο</a:t>
            </a:r>
            <a:r>
              <a:rPr sz="1250" spc="-12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3)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082881" y="3997060"/>
            <a:ext cx="895879" cy="183811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1125" spc="-12" dirty="0">
                <a:latin typeface="Calibri"/>
                <a:cs typeface="Calibri"/>
              </a:rPr>
              <a:t>(Endsley,</a:t>
            </a:r>
            <a:r>
              <a:rPr sz="1125" spc="-42" dirty="0">
                <a:latin typeface="Calibri"/>
                <a:cs typeface="Calibri"/>
              </a:rPr>
              <a:t> </a:t>
            </a:r>
            <a:r>
              <a:rPr sz="1125" spc="-12" dirty="0">
                <a:latin typeface="Calibri"/>
                <a:cs typeface="Calibri"/>
              </a:rPr>
              <a:t>2000)</a:t>
            </a:r>
            <a:endParaRPr sz="1125">
              <a:latin typeface="Calibri"/>
              <a:cs typeface="Calibri"/>
            </a:endParaRPr>
          </a:p>
        </p:txBody>
      </p:sp>
      <p:pic>
        <p:nvPicPr>
          <p:cNvPr id="23" name="object 2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182129" y="785283"/>
            <a:ext cx="4733396" cy="3161241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00487" y="5085820"/>
            <a:ext cx="2160058" cy="40137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64116" y="391259"/>
            <a:ext cx="5459413" cy="395407"/>
          </a:xfrm>
          <a:prstGeom prst="rect">
            <a:avLst/>
          </a:prstGeom>
        </p:spPr>
        <p:txBody>
          <a:bodyPr vert="horz" wrap="square" lIns="0" tIns="10583" rIns="0" bIns="0" rtlCol="0" anchor="ctr">
            <a:spAutoFit/>
          </a:bodyPr>
          <a:lstStyle/>
          <a:p>
            <a:pPr marL="10583">
              <a:lnSpc>
                <a:spcPct val="100000"/>
              </a:lnSpc>
              <a:spcBef>
                <a:spcPts val="83"/>
              </a:spcBef>
            </a:pPr>
            <a:r>
              <a:rPr sz="2500" spc="-21" dirty="0"/>
              <a:t>Αλληλεπιδράσεις</a:t>
            </a:r>
            <a:r>
              <a:rPr sz="2500" spc="-33" dirty="0"/>
              <a:t> </a:t>
            </a:r>
            <a:r>
              <a:rPr sz="2500" spc="-17" dirty="0"/>
              <a:t>μεταξύ</a:t>
            </a:r>
            <a:r>
              <a:rPr sz="2500" spc="-37" dirty="0"/>
              <a:t> </a:t>
            </a:r>
            <a:r>
              <a:rPr sz="2500" spc="-12" dirty="0"/>
              <a:t>των</a:t>
            </a:r>
            <a:r>
              <a:rPr sz="2500" spc="-42" dirty="0"/>
              <a:t> </a:t>
            </a:r>
            <a:r>
              <a:rPr sz="2500" spc="-17" dirty="0"/>
              <a:t>επιπέδων</a:t>
            </a:r>
            <a:r>
              <a:rPr sz="2500" spc="-42" dirty="0"/>
              <a:t> </a:t>
            </a:r>
            <a:r>
              <a:rPr sz="2500" spc="-8" dirty="0"/>
              <a:t>SA</a:t>
            </a:r>
            <a:endParaRPr sz="2500"/>
          </a:p>
        </p:txBody>
      </p:sp>
      <p:sp>
        <p:nvSpPr>
          <p:cNvPr id="4" name="object 4"/>
          <p:cNvSpPr txBox="1"/>
          <p:nvPr/>
        </p:nvSpPr>
        <p:spPr>
          <a:xfrm>
            <a:off x="2348441" y="3993885"/>
            <a:ext cx="5390621" cy="1132788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249228" indent="-238645">
              <a:spcBef>
                <a:spcPts val="83"/>
              </a:spcBef>
              <a:buSzPct val="133333"/>
              <a:buFont typeface="Arial"/>
              <a:buChar char="•"/>
              <a:tabLst>
                <a:tab pos="248698" algn="l"/>
                <a:tab pos="249228" algn="l"/>
              </a:tabLst>
            </a:pPr>
            <a:r>
              <a:rPr sz="1125" spc="-4" dirty="0">
                <a:latin typeface="Calibri"/>
                <a:cs typeface="Calibri"/>
              </a:rPr>
              <a:t>Αντιστοιχίστε μοτίβα</a:t>
            </a:r>
            <a:r>
              <a:rPr sz="1125" dirty="0">
                <a:latin typeface="Calibri"/>
                <a:cs typeface="Calibri"/>
              </a:rPr>
              <a:t> </a:t>
            </a:r>
            <a:r>
              <a:rPr sz="1125" spc="-4" dirty="0">
                <a:latin typeface="Calibri"/>
                <a:cs typeface="Calibri"/>
              </a:rPr>
              <a:t>με</a:t>
            </a:r>
            <a:r>
              <a:rPr sz="1125" dirty="0">
                <a:latin typeface="Calibri"/>
                <a:cs typeface="Calibri"/>
              </a:rPr>
              <a:t> </a:t>
            </a:r>
            <a:r>
              <a:rPr sz="1125" spc="-4" dirty="0">
                <a:latin typeface="Calibri"/>
                <a:cs typeface="Calibri"/>
              </a:rPr>
              <a:t>βάση</a:t>
            </a:r>
            <a:r>
              <a:rPr sz="1125" dirty="0">
                <a:latin typeface="Calibri"/>
                <a:cs typeface="Calibri"/>
              </a:rPr>
              <a:t> </a:t>
            </a:r>
            <a:r>
              <a:rPr sz="1125" spc="-4" dirty="0">
                <a:latin typeface="Calibri"/>
                <a:cs typeface="Calibri"/>
              </a:rPr>
              <a:t>την</a:t>
            </a:r>
            <a:r>
              <a:rPr sz="1125" dirty="0">
                <a:latin typeface="Calibri"/>
                <a:cs typeface="Calibri"/>
              </a:rPr>
              <a:t> </a:t>
            </a:r>
            <a:r>
              <a:rPr sz="1125" spc="-4" dirty="0">
                <a:latin typeface="Calibri"/>
                <a:cs typeface="Calibri"/>
              </a:rPr>
              <a:t>εμπειρία</a:t>
            </a:r>
            <a:r>
              <a:rPr sz="1125" dirty="0">
                <a:latin typeface="Calibri"/>
                <a:cs typeface="Calibri"/>
              </a:rPr>
              <a:t> </a:t>
            </a:r>
            <a:r>
              <a:rPr sz="1125" spc="-4" dirty="0">
                <a:latin typeface="Calibri"/>
                <a:cs typeface="Calibri"/>
              </a:rPr>
              <a:t>και</a:t>
            </a:r>
            <a:r>
              <a:rPr sz="1125" spc="4" dirty="0">
                <a:latin typeface="Calibri"/>
                <a:cs typeface="Calibri"/>
              </a:rPr>
              <a:t> </a:t>
            </a:r>
            <a:r>
              <a:rPr sz="1125" spc="-4" dirty="0">
                <a:latin typeface="Calibri"/>
                <a:cs typeface="Calibri"/>
              </a:rPr>
              <a:t>επιταχύνετε τα</a:t>
            </a:r>
            <a:r>
              <a:rPr sz="1125" dirty="0">
                <a:latin typeface="Calibri"/>
                <a:cs typeface="Calibri"/>
              </a:rPr>
              <a:t> L2 </a:t>
            </a:r>
            <a:r>
              <a:rPr sz="1125" spc="-4" dirty="0">
                <a:latin typeface="Calibri"/>
                <a:cs typeface="Calibri"/>
              </a:rPr>
              <a:t>και</a:t>
            </a:r>
            <a:r>
              <a:rPr sz="1125" spc="12" dirty="0">
                <a:latin typeface="Calibri"/>
                <a:cs typeface="Calibri"/>
              </a:rPr>
              <a:t> </a:t>
            </a:r>
            <a:r>
              <a:rPr sz="1125" spc="-17" dirty="0">
                <a:latin typeface="Calibri"/>
                <a:cs typeface="Calibri"/>
              </a:rPr>
              <a:t>L3.</a:t>
            </a:r>
            <a:endParaRPr sz="1125">
              <a:latin typeface="Calibri"/>
              <a:cs typeface="Calibri"/>
            </a:endParaRPr>
          </a:p>
          <a:p>
            <a:pPr marL="249228" indent="-238645">
              <a:spcBef>
                <a:spcPts val="450"/>
              </a:spcBef>
              <a:buSzPct val="133333"/>
              <a:buFont typeface="Arial"/>
              <a:buChar char="•"/>
              <a:tabLst>
                <a:tab pos="248698" algn="l"/>
                <a:tab pos="249228" algn="l"/>
              </a:tabLst>
            </a:pPr>
            <a:r>
              <a:rPr sz="1125" spc="-4" dirty="0">
                <a:latin typeface="Calibri"/>
                <a:cs typeface="Calibri"/>
              </a:rPr>
              <a:t>Συμπλήρωση του</a:t>
            </a:r>
            <a:r>
              <a:rPr sz="1125" dirty="0">
                <a:latin typeface="Calibri"/>
                <a:cs typeface="Calibri"/>
              </a:rPr>
              <a:t> </a:t>
            </a:r>
            <a:r>
              <a:rPr sz="1125" spc="-12" dirty="0">
                <a:latin typeface="Calibri"/>
                <a:cs typeface="Calibri"/>
              </a:rPr>
              <a:t>L1</a:t>
            </a:r>
            <a:r>
              <a:rPr sz="1125" spc="-46" dirty="0">
                <a:latin typeface="Calibri"/>
                <a:cs typeface="Calibri"/>
              </a:rPr>
              <a:t> </a:t>
            </a:r>
            <a:r>
              <a:rPr sz="1125" spc="-4" dirty="0">
                <a:latin typeface="Calibri"/>
                <a:cs typeface="Calibri"/>
              </a:rPr>
              <a:t>με γνώμονα</a:t>
            </a:r>
            <a:r>
              <a:rPr sz="1125" dirty="0">
                <a:latin typeface="Calibri"/>
                <a:cs typeface="Calibri"/>
              </a:rPr>
              <a:t> </a:t>
            </a:r>
            <a:r>
              <a:rPr sz="1125" spc="-4" dirty="0">
                <a:latin typeface="Calibri"/>
                <a:cs typeface="Calibri"/>
              </a:rPr>
              <a:t>τον στόχο.</a:t>
            </a:r>
            <a:endParaRPr sz="1125">
              <a:latin typeface="Calibri"/>
              <a:cs typeface="Calibri"/>
            </a:endParaRPr>
          </a:p>
          <a:p>
            <a:pPr marL="249228" indent="-238645">
              <a:spcBef>
                <a:spcPts val="450"/>
              </a:spcBef>
              <a:buSzPct val="133333"/>
              <a:buFont typeface="Arial"/>
              <a:buChar char="•"/>
              <a:tabLst>
                <a:tab pos="248698" algn="l"/>
                <a:tab pos="249228" algn="l"/>
              </a:tabLst>
            </a:pPr>
            <a:r>
              <a:rPr sz="1125" spc="-4" dirty="0">
                <a:latin typeface="Calibri"/>
                <a:cs typeface="Calibri"/>
              </a:rPr>
              <a:t>Επαναληπτική</a:t>
            </a:r>
            <a:r>
              <a:rPr sz="1125" spc="4" dirty="0">
                <a:latin typeface="Calibri"/>
                <a:cs typeface="Calibri"/>
              </a:rPr>
              <a:t> </a:t>
            </a:r>
            <a:r>
              <a:rPr sz="1125" spc="-4" dirty="0">
                <a:latin typeface="Calibri"/>
                <a:cs typeface="Calibri"/>
              </a:rPr>
              <a:t>διαδικασία</a:t>
            </a:r>
            <a:r>
              <a:rPr sz="1125" spc="4" dirty="0">
                <a:latin typeface="Calibri"/>
                <a:cs typeface="Calibri"/>
              </a:rPr>
              <a:t> </a:t>
            </a:r>
            <a:r>
              <a:rPr sz="1125" spc="-4" dirty="0">
                <a:latin typeface="Calibri"/>
                <a:cs typeface="Calibri"/>
              </a:rPr>
              <a:t>αναζήτησης</a:t>
            </a:r>
            <a:r>
              <a:rPr sz="1125" spc="4" dirty="0">
                <a:latin typeface="Calibri"/>
                <a:cs typeface="Calibri"/>
              </a:rPr>
              <a:t> </a:t>
            </a:r>
            <a:r>
              <a:rPr sz="1125" spc="-4" dirty="0">
                <a:latin typeface="Calibri"/>
                <a:cs typeface="Calibri"/>
              </a:rPr>
              <a:t>και</a:t>
            </a:r>
            <a:r>
              <a:rPr sz="1125" spc="4" dirty="0">
                <a:latin typeface="Calibri"/>
                <a:cs typeface="Calibri"/>
              </a:rPr>
              <a:t> </a:t>
            </a:r>
            <a:r>
              <a:rPr sz="1125" spc="-4" dirty="0">
                <a:latin typeface="Calibri"/>
                <a:cs typeface="Calibri"/>
              </a:rPr>
              <a:t>ανάλυσης</a:t>
            </a:r>
            <a:r>
              <a:rPr sz="1125" spc="8" dirty="0">
                <a:latin typeface="Calibri"/>
                <a:cs typeface="Calibri"/>
              </a:rPr>
              <a:t> </a:t>
            </a:r>
            <a:r>
              <a:rPr sz="1125" spc="-12" dirty="0">
                <a:latin typeface="Calibri"/>
                <a:cs typeface="Calibri"/>
              </a:rPr>
              <a:t>δεδομένων</a:t>
            </a:r>
            <a:r>
              <a:rPr sz="1125" dirty="0">
                <a:latin typeface="Calibri"/>
                <a:cs typeface="Calibri"/>
              </a:rPr>
              <a:t> </a:t>
            </a:r>
            <a:r>
              <a:rPr sz="1125" spc="-4" dirty="0">
                <a:latin typeface="Calibri"/>
                <a:cs typeface="Calibri"/>
              </a:rPr>
              <a:t>σχετικών</a:t>
            </a:r>
            <a:r>
              <a:rPr sz="1125" spc="8" dirty="0">
                <a:latin typeface="Calibri"/>
                <a:cs typeface="Calibri"/>
              </a:rPr>
              <a:t> </a:t>
            </a:r>
            <a:r>
              <a:rPr sz="1125" spc="-4" dirty="0">
                <a:latin typeface="Calibri"/>
                <a:cs typeface="Calibri"/>
              </a:rPr>
              <a:t>με</a:t>
            </a:r>
            <a:r>
              <a:rPr sz="1125" spc="4" dirty="0">
                <a:latin typeface="Calibri"/>
                <a:cs typeface="Calibri"/>
              </a:rPr>
              <a:t> </a:t>
            </a:r>
            <a:r>
              <a:rPr sz="1125" spc="-4" dirty="0">
                <a:latin typeface="Calibri"/>
                <a:cs typeface="Calibri"/>
              </a:rPr>
              <a:t>τον</a:t>
            </a:r>
            <a:r>
              <a:rPr sz="1125" spc="4" dirty="0">
                <a:latin typeface="Calibri"/>
                <a:cs typeface="Calibri"/>
              </a:rPr>
              <a:t> </a:t>
            </a:r>
            <a:r>
              <a:rPr sz="1125" spc="-4" dirty="0">
                <a:latin typeface="Calibri"/>
                <a:cs typeface="Calibri"/>
              </a:rPr>
              <a:t>στόχο.</a:t>
            </a:r>
            <a:endParaRPr sz="1125">
              <a:latin typeface="Calibri"/>
              <a:cs typeface="Calibri"/>
            </a:endParaRPr>
          </a:p>
          <a:p>
            <a:pPr marL="249228" indent="-238645">
              <a:spcBef>
                <a:spcPts val="450"/>
              </a:spcBef>
              <a:buSzPct val="133333"/>
              <a:buFont typeface="Arial"/>
              <a:buChar char="•"/>
              <a:tabLst>
                <a:tab pos="248698" algn="l"/>
                <a:tab pos="249228" algn="l"/>
              </a:tabLst>
            </a:pPr>
            <a:r>
              <a:rPr sz="1125" spc="-4" dirty="0">
                <a:latin typeface="Calibri"/>
                <a:cs typeface="Calibri"/>
              </a:rPr>
              <a:t>Υψηλά αποδοτική </a:t>
            </a:r>
            <a:r>
              <a:rPr sz="1125" spc="-12" dirty="0">
                <a:latin typeface="Calibri"/>
                <a:cs typeface="Calibri"/>
              </a:rPr>
              <a:t>διαδικασία </a:t>
            </a:r>
            <a:r>
              <a:rPr sz="1125" spc="-4" dirty="0">
                <a:latin typeface="Calibri"/>
                <a:cs typeface="Calibri"/>
              </a:rPr>
              <a:t>παραγωγής</a:t>
            </a:r>
            <a:r>
              <a:rPr sz="1125" spc="-8" dirty="0">
                <a:latin typeface="Calibri"/>
                <a:cs typeface="Calibri"/>
              </a:rPr>
              <a:t> </a:t>
            </a:r>
            <a:r>
              <a:rPr sz="1125" dirty="0">
                <a:latin typeface="Calibri"/>
                <a:cs typeface="Calibri"/>
              </a:rPr>
              <a:t>SA.</a:t>
            </a:r>
            <a:endParaRPr sz="1125">
              <a:latin typeface="Calibri"/>
              <a:cs typeface="Calibri"/>
            </a:endParaRPr>
          </a:p>
          <a:p>
            <a:pPr marL="249228" indent="-238645">
              <a:spcBef>
                <a:spcPts val="467"/>
              </a:spcBef>
              <a:buSzPct val="133333"/>
              <a:buFont typeface="Arial"/>
              <a:buChar char="•"/>
              <a:tabLst>
                <a:tab pos="248698" algn="l"/>
                <a:tab pos="249228" algn="l"/>
              </a:tabLst>
            </a:pPr>
            <a:r>
              <a:rPr sz="1125" spc="-4" dirty="0">
                <a:latin typeface="Calibri"/>
                <a:cs typeface="Calibri"/>
              </a:rPr>
              <a:t>Ευπάθεια</a:t>
            </a:r>
            <a:r>
              <a:rPr sz="1125" dirty="0">
                <a:latin typeface="Calibri"/>
                <a:cs typeface="Calibri"/>
              </a:rPr>
              <a:t> </a:t>
            </a:r>
            <a:r>
              <a:rPr sz="1125" spc="-4" dirty="0">
                <a:latin typeface="Calibri"/>
                <a:cs typeface="Calibri"/>
              </a:rPr>
              <a:t>σε</a:t>
            </a:r>
            <a:r>
              <a:rPr sz="1125" dirty="0">
                <a:latin typeface="Calibri"/>
                <a:cs typeface="Calibri"/>
              </a:rPr>
              <a:t> </a:t>
            </a:r>
            <a:r>
              <a:rPr sz="1125" spc="-4" dirty="0">
                <a:latin typeface="Calibri"/>
                <a:cs typeface="Calibri"/>
              </a:rPr>
              <a:t>προκαταλήψεις</a:t>
            </a:r>
            <a:r>
              <a:rPr sz="1125" spc="4" dirty="0">
                <a:latin typeface="Calibri"/>
                <a:cs typeface="Calibri"/>
              </a:rPr>
              <a:t> </a:t>
            </a:r>
            <a:r>
              <a:rPr sz="1125" spc="-4" dirty="0">
                <a:latin typeface="Calibri"/>
                <a:cs typeface="Calibri"/>
              </a:rPr>
              <a:t>όπως</a:t>
            </a:r>
            <a:r>
              <a:rPr sz="1125" dirty="0">
                <a:latin typeface="Calibri"/>
                <a:cs typeface="Calibri"/>
              </a:rPr>
              <a:t> η </a:t>
            </a:r>
            <a:r>
              <a:rPr sz="1125" spc="-4" dirty="0">
                <a:latin typeface="Calibri"/>
                <a:cs typeface="Calibri"/>
              </a:rPr>
              <a:t>Anchoring</a:t>
            </a:r>
            <a:r>
              <a:rPr sz="1125" spc="4" dirty="0">
                <a:latin typeface="Calibri"/>
                <a:cs typeface="Calibri"/>
              </a:rPr>
              <a:t> </a:t>
            </a:r>
            <a:r>
              <a:rPr sz="1125" spc="-4" dirty="0">
                <a:latin typeface="Calibri"/>
                <a:cs typeface="Calibri"/>
              </a:rPr>
              <a:t>και</a:t>
            </a:r>
            <a:r>
              <a:rPr sz="1125" spc="4" dirty="0">
                <a:latin typeface="Calibri"/>
                <a:cs typeface="Calibri"/>
              </a:rPr>
              <a:t> </a:t>
            </a:r>
            <a:r>
              <a:rPr sz="1125" dirty="0">
                <a:latin typeface="Calibri"/>
                <a:cs typeface="Calibri"/>
              </a:rPr>
              <a:t>η</a:t>
            </a:r>
            <a:r>
              <a:rPr sz="1125" spc="-4" dirty="0">
                <a:latin typeface="Calibri"/>
                <a:cs typeface="Calibri"/>
              </a:rPr>
              <a:t> Confirmation</a:t>
            </a:r>
            <a:r>
              <a:rPr sz="1125" spc="4" dirty="0">
                <a:latin typeface="Calibri"/>
                <a:cs typeface="Calibri"/>
              </a:rPr>
              <a:t> </a:t>
            </a:r>
            <a:r>
              <a:rPr sz="1125" spc="-8" dirty="0">
                <a:latin typeface="Calibri"/>
                <a:cs typeface="Calibri"/>
              </a:rPr>
              <a:t>Bias.</a:t>
            </a:r>
            <a:endParaRPr sz="1125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448006" y="5171545"/>
            <a:ext cx="706966" cy="401373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910027" y="909373"/>
            <a:ext cx="5975879" cy="2296583"/>
            <a:chOff x="2292032" y="1091247"/>
            <a:chExt cx="7171055" cy="2755900"/>
          </a:xfrm>
        </p:grpSpPr>
        <p:sp>
          <p:nvSpPr>
            <p:cNvPr id="7" name="object 7"/>
            <p:cNvSpPr/>
            <p:nvPr/>
          </p:nvSpPr>
          <p:spPr>
            <a:xfrm>
              <a:off x="2831465" y="1097597"/>
              <a:ext cx="6092190" cy="2672080"/>
            </a:xfrm>
            <a:custGeom>
              <a:avLst/>
              <a:gdLst/>
              <a:ahLst/>
              <a:cxnLst/>
              <a:rect l="l" t="t" r="r" b="b"/>
              <a:pathLst>
                <a:path w="6092190" h="2672079">
                  <a:moveTo>
                    <a:pt x="4756467" y="0"/>
                  </a:moveTo>
                  <a:lnTo>
                    <a:pt x="4756467" y="668019"/>
                  </a:lnTo>
                  <a:lnTo>
                    <a:pt x="0" y="668019"/>
                  </a:lnTo>
                  <a:lnTo>
                    <a:pt x="0" y="2003742"/>
                  </a:lnTo>
                  <a:lnTo>
                    <a:pt x="4756467" y="2003742"/>
                  </a:lnTo>
                  <a:lnTo>
                    <a:pt x="4756467" y="2671762"/>
                  </a:lnTo>
                  <a:lnTo>
                    <a:pt x="6092190" y="1336039"/>
                  </a:lnTo>
                  <a:lnTo>
                    <a:pt x="4756467" y="0"/>
                  </a:lnTo>
                  <a:close/>
                </a:path>
              </a:pathLst>
            </a:custGeom>
            <a:solidFill>
              <a:srgbClr val="F7DFCD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" name="object 8"/>
            <p:cNvSpPr/>
            <p:nvPr/>
          </p:nvSpPr>
          <p:spPr>
            <a:xfrm>
              <a:off x="2298382" y="1899285"/>
              <a:ext cx="2261870" cy="1068705"/>
            </a:xfrm>
            <a:custGeom>
              <a:avLst/>
              <a:gdLst/>
              <a:ahLst/>
              <a:cxnLst/>
              <a:rect l="l" t="t" r="r" b="b"/>
              <a:pathLst>
                <a:path w="2261870" h="1068705">
                  <a:moveTo>
                    <a:pt x="2083752" y="0"/>
                  </a:moveTo>
                  <a:lnTo>
                    <a:pt x="178117" y="0"/>
                  </a:lnTo>
                  <a:lnTo>
                    <a:pt x="130810" y="6350"/>
                  </a:lnTo>
                  <a:lnTo>
                    <a:pt x="88265" y="24447"/>
                  </a:lnTo>
                  <a:lnTo>
                    <a:pt x="52069" y="52069"/>
                  </a:lnTo>
                  <a:lnTo>
                    <a:pt x="24447" y="88264"/>
                  </a:lnTo>
                  <a:lnTo>
                    <a:pt x="6350" y="130810"/>
                  </a:lnTo>
                  <a:lnTo>
                    <a:pt x="0" y="178117"/>
                  </a:lnTo>
                  <a:lnTo>
                    <a:pt x="0" y="890587"/>
                  </a:lnTo>
                  <a:lnTo>
                    <a:pt x="6350" y="937894"/>
                  </a:lnTo>
                  <a:lnTo>
                    <a:pt x="24447" y="980439"/>
                  </a:lnTo>
                  <a:lnTo>
                    <a:pt x="52069" y="1016317"/>
                  </a:lnTo>
                  <a:lnTo>
                    <a:pt x="88265" y="1044257"/>
                  </a:lnTo>
                  <a:lnTo>
                    <a:pt x="130810" y="1062354"/>
                  </a:lnTo>
                  <a:lnTo>
                    <a:pt x="178117" y="1068704"/>
                  </a:lnTo>
                  <a:lnTo>
                    <a:pt x="2083752" y="1068704"/>
                  </a:lnTo>
                  <a:lnTo>
                    <a:pt x="2131060" y="1062354"/>
                  </a:lnTo>
                  <a:lnTo>
                    <a:pt x="2173605" y="1044257"/>
                  </a:lnTo>
                  <a:lnTo>
                    <a:pt x="2209482" y="1016317"/>
                  </a:lnTo>
                  <a:lnTo>
                    <a:pt x="2237422" y="980439"/>
                  </a:lnTo>
                  <a:lnTo>
                    <a:pt x="2255520" y="937894"/>
                  </a:lnTo>
                  <a:lnTo>
                    <a:pt x="2261870" y="890587"/>
                  </a:lnTo>
                  <a:lnTo>
                    <a:pt x="2261870" y="178117"/>
                  </a:lnTo>
                  <a:lnTo>
                    <a:pt x="2255520" y="130810"/>
                  </a:lnTo>
                  <a:lnTo>
                    <a:pt x="2237422" y="88264"/>
                  </a:lnTo>
                  <a:lnTo>
                    <a:pt x="2209482" y="52069"/>
                  </a:lnTo>
                  <a:lnTo>
                    <a:pt x="2173605" y="24447"/>
                  </a:lnTo>
                  <a:lnTo>
                    <a:pt x="2131060" y="6350"/>
                  </a:lnTo>
                  <a:lnTo>
                    <a:pt x="2083752" y="0"/>
                  </a:lnTo>
                  <a:close/>
                </a:path>
              </a:pathLst>
            </a:custGeom>
            <a:solidFill>
              <a:srgbClr val="C6BDAC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" name="object 9"/>
            <p:cNvSpPr/>
            <p:nvPr/>
          </p:nvSpPr>
          <p:spPr>
            <a:xfrm>
              <a:off x="2298382" y="1899285"/>
              <a:ext cx="2261870" cy="1068705"/>
            </a:xfrm>
            <a:custGeom>
              <a:avLst/>
              <a:gdLst/>
              <a:ahLst/>
              <a:cxnLst/>
              <a:rect l="l" t="t" r="r" b="b"/>
              <a:pathLst>
                <a:path w="2261870" h="1068705">
                  <a:moveTo>
                    <a:pt x="0" y="178117"/>
                  </a:moveTo>
                  <a:lnTo>
                    <a:pt x="6350" y="130810"/>
                  </a:lnTo>
                  <a:lnTo>
                    <a:pt x="24447" y="88264"/>
                  </a:lnTo>
                  <a:lnTo>
                    <a:pt x="52069" y="52069"/>
                  </a:lnTo>
                  <a:lnTo>
                    <a:pt x="88265" y="24447"/>
                  </a:lnTo>
                  <a:lnTo>
                    <a:pt x="130810" y="6350"/>
                  </a:lnTo>
                  <a:lnTo>
                    <a:pt x="178117" y="0"/>
                  </a:lnTo>
                  <a:lnTo>
                    <a:pt x="2083752" y="0"/>
                  </a:lnTo>
                  <a:lnTo>
                    <a:pt x="2131060" y="6350"/>
                  </a:lnTo>
                  <a:lnTo>
                    <a:pt x="2173605" y="24447"/>
                  </a:lnTo>
                  <a:lnTo>
                    <a:pt x="2209482" y="52069"/>
                  </a:lnTo>
                  <a:lnTo>
                    <a:pt x="2237422" y="88264"/>
                  </a:lnTo>
                  <a:lnTo>
                    <a:pt x="2255520" y="130810"/>
                  </a:lnTo>
                  <a:lnTo>
                    <a:pt x="2261870" y="178117"/>
                  </a:lnTo>
                  <a:lnTo>
                    <a:pt x="2261870" y="890587"/>
                  </a:lnTo>
                  <a:lnTo>
                    <a:pt x="2255520" y="937894"/>
                  </a:lnTo>
                  <a:lnTo>
                    <a:pt x="2237422" y="980439"/>
                  </a:lnTo>
                  <a:lnTo>
                    <a:pt x="2209482" y="1016317"/>
                  </a:lnTo>
                  <a:lnTo>
                    <a:pt x="2173605" y="1044257"/>
                  </a:lnTo>
                  <a:lnTo>
                    <a:pt x="2131060" y="1062354"/>
                  </a:lnTo>
                  <a:lnTo>
                    <a:pt x="2083752" y="1068704"/>
                  </a:lnTo>
                  <a:lnTo>
                    <a:pt x="178117" y="1068704"/>
                  </a:lnTo>
                  <a:lnTo>
                    <a:pt x="130810" y="1062354"/>
                  </a:lnTo>
                  <a:lnTo>
                    <a:pt x="88265" y="1044257"/>
                  </a:lnTo>
                  <a:lnTo>
                    <a:pt x="52069" y="1016317"/>
                  </a:lnTo>
                  <a:lnTo>
                    <a:pt x="24447" y="980439"/>
                  </a:lnTo>
                  <a:lnTo>
                    <a:pt x="6350" y="937894"/>
                  </a:lnTo>
                  <a:lnTo>
                    <a:pt x="0" y="890587"/>
                  </a:lnTo>
                  <a:lnTo>
                    <a:pt x="0" y="178117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" name="object 10"/>
            <p:cNvSpPr/>
            <p:nvPr/>
          </p:nvSpPr>
          <p:spPr>
            <a:xfrm>
              <a:off x="4746625" y="1899285"/>
              <a:ext cx="2261870" cy="1068705"/>
            </a:xfrm>
            <a:custGeom>
              <a:avLst/>
              <a:gdLst/>
              <a:ahLst/>
              <a:cxnLst/>
              <a:rect l="l" t="t" r="r" b="b"/>
              <a:pathLst>
                <a:path w="2261870" h="1068705">
                  <a:moveTo>
                    <a:pt x="2083752" y="0"/>
                  </a:moveTo>
                  <a:lnTo>
                    <a:pt x="178117" y="0"/>
                  </a:lnTo>
                  <a:lnTo>
                    <a:pt x="130810" y="6350"/>
                  </a:lnTo>
                  <a:lnTo>
                    <a:pt x="88264" y="24447"/>
                  </a:lnTo>
                  <a:lnTo>
                    <a:pt x="52070" y="52069"/>
                  </a:lnTo>
                  <a:lnTo>
                    <a:pt x="24447" y="88264"/>
                  </a:lnTo>
                  <a:lnTo>
                    <a:pt x="6350" y="130810"/>
                  </a:lnTo>
                  <a:lnTo>
                    <a:pt x="0" y="178117"/>
                  </a:lnTo>
                  <a:lnTo>
                    <a:pt x="0" y="890587"/>
                  </a:lnTo>
                  <a:lnTo>
                    <a:pt x="6350" y="937894"/>
                  </a:lnTo>
                  <a:lnTo>
                    <a:pt x="24447" y="980439"/>
                  </a:lnTo>
                  <a:lnTo>
                    <a:pt x="52070" y="1016317"/>
                  </a:lnTo>
                  <a:lnTo>
                    <a:pt x="88264" y="1044257"/>
                  </a:lnTo>
                  <a:lnTo>
                    <a:pt x="130810" y="1062354"/>
                  </a:lnTo>
                  <a:lnTo>
                    <a:pt x="178117" y="1068704"/>
                  </a:lnTo>
                  <a:lnTo>
                    <a:pt x="2083752" y="1068704"/>
                  </a:lnTo>
                  <a:lnTo>
                    <a:pt x="2131059" y="1062354"/>
                  </a:lnTo>
                  <a:lnTo>
                    <a:pt x="2173604" y="1044257"/>
                  </a:lnTo>
                  <a:lnTo>
                    <a:pt x="2209482" y="1016317"/>
                  </a:lnTo>
                  <a:lnTo>
                    <a:pt x="2237422" y="980439"/>
                  </a:lnTo>
                  <a:lnTo>
                    <a:pt x="2255520" y="937894"/>
                  </a:lnTo>
                  <a:lnTo>
                    <a:pt x="2261870" y="890587"/>
                  </a:lnTo>
                  <a:lnTo>
                    <a:pt x="2261870" y="178117"/>
                  </a:lnTo>
                  <a:lnTo>
                    <a:pt x="2255520" y="130810"/>
                  </a:lnTo>
                  <a:lnTo>
                    <a:pt x="2237422" y="88264"/>
                  </a:lnTo>
                  <a:lnTo>
                    <a:pt x="2209482" y="52069"/>
                  </a:lnTo>
                  <a:lnTo>
                    <a:pt x="2173604" y="24447"/>
                  </a:lnTo>
                  <a:lnTo>
                    <a:pt x="2131059" y="6350"/>
                  </a:lnTo>
                  <a:lnTo>
                    <a:pt x="2083752" y="0"/>
                  </a:lnTo>
                  <a:close/>
                </a:path>
              </a:pathLst>
            </a:custGeom>
            <a:solidFill>
              <a:srgbClr val="D349BC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" name="object 11"/>
            <p:cNvSpPr/>
            <p:nvPr/>
          </p:nvSpPr>
          <p:spPr>
            <a:xfrm>
              <a:off x="4746625" y="1899285"/>
              <a:ext cx="2261870" cy="1068705"/>
            </a:xfrm>
            <a:custGeom>
              <a:avLst/>
              <a:gdLst/>
              <a:ahLst/>
              <a:cxnLst/>
              <a:rect l="l" t="t" r="r" b="b"/>
              <a:pathLst>
                <a:path w="2261870" h="1068705">
                  <a:moveTo>
                    <a:pt x="0" y="178117"/>
                  </a:moveTo>
                  <a:lnTo>
                    <a:pt x="6350" y="130810"/>
                  </a:lnTo>
                  <a:lnTo>
                    <a:pt x="24447" y="88264"/>
                  </a:lnTo>
                  <a:lnTo>
                    <a:pt x="52070" y="52069"/>
                  </a:lnTo>
                  <a:lnTo>
                    <a:pt x="88264" y="24447"/>
                  </a:lnTo>
                  <a:lnTo>
                    <a:pt x="130810" y="6350"/>
                  </a:lnTo>
                  <a:lnTo>
                    <a:pt x="178117" y="0"/>
                  </a:lnTo>
                  <a:lnTo>
                    <a:pt x="2083752" y="0"/>
                  </a:lnTo>
                  <a:lnTo>
                    <a:pt x="2131059" y="6350"/>
                  </a:lnTo>
                  <a:lnTo>
                    <a:pt x="2173604" y="24447"/>
                  </a:lnTo>
                  <a:lnTo>
                    <a:pt x="2209482" y="52069"/>
                  </a:lnTo>
                  <a:lnTo>
                    <a:pt x="2237422" y="88264"/>
                  </a:lnTo>
                  <a:lnTo>
                    <a:pt x="2255520" y="130810"/>
                  </a:lnTo>
                  <a:lnTo>
                    <a:pt x="2261870" y="178117"/>
                  </a:lnTo>
                  <a:lnTo>
                    <a:pt x="2261870" y="890587"/>
                  </a:lnTo>
                  <a:lnTo>
                    <a:pt x="2255520" y="937894"/>
                  </a:lnTo>
                  <a:lnTo>
                    <a:pt x="2237422" y="980439"/>
                  </a:lnTo>
                  <a:lnTo>
                    <a:pt x="2209482" y="1016317"/>
                  </a:lnTo>
                  <a:lnTo>
                    <a:pt x="2173604" y="1044257"/>
                  </a:lnTo>
                  <a:lnTo>
                    <a:pt x="2131059" y="1062354"/>
                  </a:lnTo>
                  <a:lnTo>
                    <a:pt x="2083752" y="1068704"/>
                  </a:lnTo>
                  <a:lnTo>
                    <a:pt x="178117" y="1068704"/>
                  </a:lnTo>
                  <a:lnTo>
                    <a:pt x="130810" y="1062354"/>
                  </a:lnTo>
                  <a:lnTo>
                    <a:pt x="88264" y="1044257"/>
                  </a:lnTo>
                  <a:lnTo>
                    <a:pt x="52070" y="1016317"/>
                  </a:lnTo>
                  <a:lnTo>
                    <a:pt x="24447" y="980439"/>
                  </a:lnTo>
                  <a:lnTo>
                    <a:pt x="6350" y="937894"/>
                  </a:lnTo>
                  <a:lnTo>
                    <a:pt x="0" y="890587"/>
                  </a:lnTo>
                  <a:lnTo>
                    <a:pt x="0" y="178117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" name="object 12"/>
            <p:cNvSpPr/>
            <p:nvPr/>
          </p:nvSpPr>
          <p:spPr>
            <a:xfrm>
              <a:off x="7194867" y="1899285"/>
              <a:ext cx="2261870" cy="1068705"/>
            </a:xfrm>
            <a:custGeom>
              <a:avLst/>
              <a:gdLst/>
              <a:ahLst/>
              <a:cxnLst/>
              <a:rect l="l" t="t" r="r" b="b"/>
              <a:pathLst>
                <a:path w="2261870" h="1068705">
                  <a:moveTo>
                    <a:pt x="2083435" y="0"/>
                  </a:moveTo>
                  <a:lnTo>
                    <a:pt x="178117" y="0"/>
                  </a:lnTo>
                  <a:lnTo>
                    <a:pt x="130810" y="6350"/>
                  </a:lnTo>
                  <a:lnTo>
                    <a:pt x="88265" y="24447"/>
                  </a:lnTo>
                  <a:lnTo>
                    <a:pt x="52070" y="52069"/>
                  </a:lnTo>
                  <a:lnTo>
                    <a:pt x="24447" y="88264"/>
                  </a:lnTo>
                  <a:lnTo>
                    <a:pt x="6350" y="130810"/>
                  </a:lnTo>
                  <a:lnTo>
                    <a:pt x="0" y="178117"/>
                  </a:lnTo>
                  <a:lnTo>
                    <a:pt x="0" y="890587"/>
                  </a:lnTo>
                  <a:lnTo>
                    <a:pt x="6350" y="937894"/>
                  </a:lnTo>
                  <a:lnTo>
                    <a:pt x="24447" y="980439"/>
                  </a:lnTo>
                  <a:lnTo>
                    <a:pt x="52070" y="1016317"/>
                  </a:lnTo>
                  <a:lnTo>
                    <a:pt x="88265" y="1044257"/>
                  </a:lnTo>
                  <a:lnTo>
                    <a:pt x="130810" y="1062354"/>
                  </a:lnTo>
                  <a:lnTo>
                    <a:pt x="178117" y="1068704"/>
                  </a:lnTo>
                  <a:lnTo>
                    <a:pt x="2083435" y="1068704"/>
                  </a:lnTo>
                  <a:lnTo>
                    <a:pt x="2131060" y="1062354"/>
                  </a:lnTo>
                  <a:lnTo>
                    <a:pt x="2173604" y="1044257"/>
                  </a:lnTo>
                  <a:lnTo>
                    <a:pt x="2209482" y="1016317"/>
                  </a:lnTo>
                  <a:lnTo>
                    <a:pt x="2237422" y="980439"/>
                  </a:lnTo>
                  <a:lnTo>
                    <a:pt x="2255520" y="937894"/>
                  </a:lnTo>
                  <a:lnTo>
                    <a:pt x="2261870" y="890587"/>
                  </a:lnTo>
                  <a:lnTo>
                    <a:pt x="2261870" y="178117"/>
                  </a:lnTo>
                  <a:lnTo>
                    <a:pt x="2255520" y="130810"/>
                  </a:lnTo>
                  <a:lnTo>
                    <a:pt x="2237422" y="88264"/>
                  </a:lnTo>
                  <a:lnTo>
                    <a:pt x="2209482" y="52069"/>
                  </a:lnTo>
                  <a:lnTo>
                    <a:pt x="2173604" y="24447"/>
                  </a:lnTo>
                  <a:lnTo>
                    <a:pt x="2131060" y="6350"/>
                  </a:lnTo>
                  <a:lnTo>
                    <a:pt x="2083435" y="0"/>
                  </a:lnTo>
                  <a:close/>
                </a:path>
              </a:pathLst>
            </a:custGeom>
            <a:solidFill>
              <a:srgbClr val="B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" name="object 13"/>
            <p:cNvSpPr/>
            <p:nvPr/>
          </p:nvSpPr>
          <p:spPr>
            <a:xfrm>
              <a:off x="7194867" y="1899285"/>
              <a:ext cx="2261870" cy="1068705"/>
            </a:xfrm>
            <a:custGeom>
              <a:avLst/>
              <a:gdLst/>
              <a:ahLst/>
              <a:cxnLst/>
              <a:rect l="l" t="t" r="r" b="b"/>
              <a:pathLst>
                <a:path w="2261870" h="1068705">
                  <a:moveTo>
                    <a:pt x="0" y="178117"/>
                  </a:moveTo>
                  <a:lnTo>
                    <a:pt x="6350" y="130810"/>
                  </a:lnTo>
                  <a:lnTo>
                    <a:pt x="24447" y="88264"/>
                  </a:lnTo>
                  <a:lnTo>
                    <a:pt x="52070" y="52069"/>
                  </a:lnTo>
                  <a:lnTo>
                    <a:pt x="88265" y="24447"/>
                  </a:lnTo>
                  <a:lnTo>
                    <a:pt x="130810" y="6350"/>
                  </a:lnTo>
                  <a:lnTo>
                    <a:pt x="178117" y="0"/>
                  </a:lnTo>
                  <a:lnTo>
                    <a:pt x="2083435" y="0"/>
                  </a:lnTo>
                  <a:lnTo>
                    <a:pt x="2131060" y="6350"/>
                  </a:lnTo>
                  <a:lnTo>
                    <a:pt x="2173604" y="24447"/>
                  </a:lnTo>
                  <a:lnTo>
                    <a:pt x="2209482" y="52069"/>
                  </a:lnTo>
                  <a:lnTo>
                    <a:pt x="2237422" y="88264"/>
                  </a:lnTo>
                  <a:lnTo>
                    <a:pt x="2255520" y="130810"/>
                  </a:lnTo>
                  <a:lnTo>
                    <a:pt x="2261870" y="178117"/>
                  </a:lnTo>
                  <a:lnTo>
                    <a:pt x="2261870" y="890587"/>
                  </a:lnTo>
                  <a:lnTo>
                    <a:pt x="2255520" y="937894"/>
                  </a:lnTo>
                  <a:lnTo>
                    <a:pt x="2237422" y="980439"/>
                  </a:lnTo>
                  <a:lnTo>
                    <a:pt x="2209482" y="1016317"/>
                  </a:lnTo>
                  <a:lnTo>
                    <a:pt x="2173604" y="1044257"/>
                  </a:lnTo>
                  <a:lnTo>
                    <a:pt x="2131060" y="1062354"/>
                  </a:lnTo>
                  <a:lnTo>
                    <a:pt x="2083435" y="1068704"/>
                  </a:lnTo>
                  <a:lnTo>
                    <a:pt x="178117" y="1068704"/>
                  </a:lnTo>
                  <a:lnTo>
                    <a:pt x="130810" y="1062354"/>
                  </a:lnTo>
                  <a:lnTo>
                    <a:pt x="88265" y="1044257"/>
                  </a:lnTo>
                  <a:lnTo>
                    <a:pt x="52070" y="1016317"/>
                  </a:lnTo>
                  <a:lnTo>
                    <a:pt x="24447" y="980439"/>
                  </a:lnTo>
                  <a:lnTo>
                    <a:pt x="6350" y="937894"/>
                  </a:lnTo>
                  <a:lnTo>
                    <a:pt x="0" y="890587"/>
                  </a:lnTo>
                  <a:lnTo>
                    <a:pt x="0" y="178117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" name="object 14"/>
            <p:cNvSpPr/>
            <p:nvPr/>
          </p:nvSpPr>
          <p:spPr>
            <a:xfrm>
              <a:off x="3867467" y="3214052"/>
              <a:ext cx="1135380" cy="597535"/>
            </a:xfrm>
            <a:custGeom>
              <a:avLst/>
              <a:gdLst/>
              <a:ahLst/>
              <a:cxnLst/>
              <a:rect l="l" t="t" r="r" b="b"/>
              <a:pathLst>
                <a:path w="1135379" h="597535">
                  <a:moveTo>
                    <a:pt x="223837" y="149225"/>
                  </a:moveTo>
                  <a:lnTo>
                    <a:pt x="74612" y="149225"/>
                  </a:lnTo>
                  <a:lnTo>
                    <a:pt x="90805" y="182562"/>
                  </a:lnTo>
                  <a:lnTo>
                    <a:pt x="132397" y="245745"/>
                  </a:lnTo>
                  <a:lnTo>
                    <a:pt x="157480" y="275907"/>
                  </a:lnTo>
                  <a:lnTo>
                    <a:pt x="185102" y="305117"/>
                  </a:lnTo>
                  <a:lnTo>
                    <a:pt x="215265" y="333057"/>
                  </a:lnTo>
                  <a:lnTo>
                    <a:pt x="247967" y="360045"/>
                  </a:lnTo>
                  <a:lnTo>
                    <a:pt x="282892" y="385762"/>
                  </a:lnTo>
                  <a:lnTo>
                    <a:pt x="320357" y="410210"/>
                  </a:lnTo>
                  <a:lnTo>
                    <a:pt x="359727" y="433387"/>
                  </a:lnTo>
                  <a:lnTo>
                    <a:pt x="401320" y="454977"/>
                  </a:lnTo>
                  <a:lnTo>
                    <a:pt x="444817" y="475615"/>
                  </a:lnTo>
                  <a:lnTo>
                    <a:pt x="489902" y="494665"/>
                  </a:lnTo>
                  <a:lnTo>
                    <a:pt x="536892" y="512127"/>
                  </a:lnTo>
                  <a:lnTo>
                    <a:pt x="585470" y="528002"/>
                  </a:lnTo>
                  <a:lnTo>
                    <a:pt x="635317" y="542607"/>
                  </a:lnTo>
                  <a:lnTo>
                    <a:pt x="686752" y="555625"/>
                  </a:lnTo>
                  <a:lnTo>
                    <a:pt x="739457" y="566737"/>
                  </a:lnTo>
                  <a:lnTo>
                    <a:pt x="793432" y="576262"/>
                  </a:lnTo>
                  <a:lnTo>
                    <a:pt x="848360" y="584200"/>
                  </a:lnTo>
                  <a:lnTo>
                    <a:pt x="904240" y="590232"/>
                  </a:lnTo>
                  <a:lnTo>
                    <a:pt x="961072" y="594360"/>
                  </a:lnTo>
                  <a:lnTo>
                    <a:pt x="1018540" y="596582"/>
                  </a:lnTo>
                  <a:lnTo>
                    <a:pt x="1076960" y="597217"/>
                  </a:lnTo>
                  <a:lnTo>
                    <a:pt x="1135380" y="595630"/>
                  </a:lnTo>
                  <a:lnTo>
                    <a:pt x="1076642" y="592137"/>
                  </a:lnTo>
                  <a:lnTo>
                    <a:pt x="1018540" y="586740"/>
                  </a:lnTo>
                  <a:lnTo>
                    <a:pt x="961707" y="579120"/>
                  </a:lnTo>
                  <a:lnTo>
                    <a:pt x="905827" y="569912"/>
                  </a:lnTo>
                  <a:lnTo>
                    <a:pt x="851217" y="559117"/>
                  </a:lnTo>
                  <a:lnTo>
                    <a:pt x="798195" y="546100"/>
                  </a:lnTo>
                  <a:lnTo>
                    <a:pt x="746760" y="531812"/>
                  </a:lnTo>
                  <a:lnTo>
                    <a:pt x="696595" y="515937"/>
                  </a:lnTo>
                  <a:lnTo>
                    <a:pt x="648335" y="498157"/>
                  </a:lnTo>
                  <a:lnTo>
                    <a:pt x="601980" y="479107"/>
                  </a:lnTo>
                  <a:lnTo>
                    <a:pt x="557212" y="458470"/>
                  </a:lnTo>
                  <a:lnTo>
                    <a:pt x="514667" y="436245"/>
                  </a:lnTo>
                  <a:lnTo>
                    <a:pt x="474345" y="413067"/>
                  </a:lnTo>
                  <a:lnTo>
                    <a:pt x="436245" y="388302"/>
                  </a:lnTo>
                  <a:lnTo>
                    <a:pt x="400367" y="362267"/>
                  </a:lnTo>
                  <a:lnTo>
                    <a:pt x="367030" y="334962"/>
                  </a:lnTo>
                  <a:lnTo>
                    <a:pt x="335915" y="306705"/>
                  </a:lnTo>
                  <a:lnTo>
                    <a:pt x="307975" y="277177"/>
                  </a:lnTo>
                  <a:lnTo>
                    <a:pt x="282575" y="246697"/>
                  </a:lnTo>
                  <a:lnTo>
                    <a:pt x="260032" y="215264"/>
                  </a:lnTo>
                  <a:lnTo>
                    <a:pt x="223837" y="149225"/>
                  </a:lnTo>
                  <a:close/>
                </a:path>
                <a:path w="1135379" h="597535">
                  <a:moveTo>
                    <a:pt x="116840" y="0"/>
                  </a:moveTo>
                  <a:lnTo>
                    <a:pt x="0" y="149225"/>
                  </a:lnTo>
                  <a:lnTo>
                    <a:pt x="298450" y="149225"/>
                  </a:lnTo>
                  <a:lnTo>
                    <a:pt x="116840" y="0"/>
                  </a:lnTo>
                  <a:close/>
                </a:path>
              </a:pathLst>
            </a:custGeom>
            <a:solidFill>
              <a:srgbClr val="EFA12D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" name="object 15"/>
            <p:cNvSpPr/>
            <p:nvPr/>
          </p:nvSpPr>
          <p:spPr>
            <a:xfrm>
              <a:off x="4928235" y="3214052"/>
              <a:ext cx="1167765" cy="597535"/>
            </a:xfrm>
            <a:custGeom>
              <a:avLst/>
              <a:gdLst/>
              <a:ahLst/>
              <a:cxnLst/>
              <a:rect l="l" t="t" r="r" b="b"/>
              <a:pathLst>
                <a:path w="1167764" h="597535">
                  <a:moveTo>
                    <a:pt x="1167764" y="0"/>
                  </a:moveTo>
                  <a:lnTo>
                    <a:pt x="1018539" y="0"/>
                  </a:lnTo>
                  <a:lnTo>
                    <a:pt x="1016952" y="35242"/>
                  </a:lnTo>
                  <a:lnTo>
                    <a:pt x="1011554" y="69532"/>
                  </a:lnTo>
                  <a:lnTo>
                    <a:pt x="991552" y="136842"/>
                  </a:lnTo>
                  <a:lnTo>
                    <a:pt x="959167" y="201295"/>
                  </a:lnTo>
                  <a:lnTo>
                    <a:pt x="915035" y="262572"/>
                  </a:lnTo>
                  <a:lnTo>
                    <a:pt x="888682" y="291782"/>
                  </a:lnTo>
                  <a:lnTo>
                    <a:pt x="860107" y="320039"/>
                  </a:lnTo>
                  <a:lnTo>
                    <a:pt x="828675" y="347345"/>
                  </a:lnTo>
                  <a:lnTo>
                    <a:pt x="794702" y="373380"/>
                  </a:lnTo>
                  <a:lnTo>
                    <a:pt x="758507" y="398462"/>
                  </a:lnTo>
                  <a:lnTo>
                    <a:pt x="720089" y="422275"/>
                  </a:lnTo>
                  <a:lnTo>
                    <a:pt x="679767" y="444817"/>
                  </a:lnTo>
                  <a:lnTo>
                    <a:pt x="637222" y="466090"/>
                  </a:lnTo>
                  <a:lnTo>
                    <a:pt x="592454" y="485775"/>
                  </a:lnTo>
                  <a:lnTo>
                    <a:pt x="546100" y="504190"/>
                  </a:lnTo>
                  <a:lnTo>
                    <a:pt x="497839" y="521017"/>
                  </a:lnTo>
                  <a:lnTo>
                    <a:pt x="447992" y="536575"/>
                  </a:lnTo>
                  <a:lnTo>
                    <a:pt x="396557" y="550227"/>
                  </a:lnTo>
                  <a:lnTo>
                    <a:pt x="343535" y="562292"/>
                  </a:lnTo>
                  <a:lnTo>
                    <a:pt x="289242" y="572770"/>
                  </a:lnTo>
                  <a:lnTo>
                    <a:pt x="233679" y="581342"/>
                  </a:lnTo>
                  <a:lnTo>
                    <a:pt x="176847" y="588327"/>
                  </a:lnTo>
                  <a:lnTo>
                    <a:pt x="118744" y="593090"/>
                  </a:lnTo>
                  <a:lnTo>
                    <a:pt x="60007" y="596265"/>
                  </a:lnTo>
                  <a:lnTo>
                    <a:pt x="0" y="597217"/>
                  </a:lnTo>
                  <a:lnTo>
                    <a:pt x="149225" y="597217"/>
                  </a:lnTo>
                  <a:lnTo>
                    <a:pt x="209232" y="596265"/>
                  </a:lnTo>
                  <a:lnTo>
                    <a:pt x="267969" y="593090"/>
                  </a:lnTo>
                  <a:lnTo>
                    <a:pt x="326072" y="588327"/>
                  </a:lnTo>
                  <a:lnTo>
                    <a:pt x="382904" y="581342"/>
                  </a:lnTo>
                  <a:lnTo>
                    <a:pt x="438467" y="572770"/>
                  </a:lnTo>
                  <a:lnTo>
                    <a:pt x="492760" y="562292"/>
                  </a:lnTo>
                  <a:lnTo>
                    <a:pt x="545782" y="550227"/>
                  </a:lnTo>
                  <a:lnTo>
                    <a:pt x="597217" y="536575"/>
                  </a:lnTo>
                  <a:lnTo>
                    <a:pt x="647064" y="521017"/>
                  </a:lnTo>
                  <a:lnTo>
                    <a:pt x="695325" y="504190"/>
                  </a:lnTo>
                  <a:lnTo>
                    <a:pt x="741679" y="485775"/>
                  </a:lnTo>
                  <a:lnTo>
                    <a:pt x="786447" y="466090"/>
                  </a:lnTo>
                  <a:lnTo>
                    <a:pt x="828992" y="444817"/>
                  </a:lnTo>
                  <a:lnTo>
                    <a:pt x="869632" y="422275"/>
                  </a:lnTo>
                  <a:lnTo>
                    <a:pt x="908050" y="398462"/>
                  </a:lnTo>
                  <a:lnTo>
                    <a:pt x="944244" y="373380"/>
                  </a:lnTo>
                  <a:lnTo>
                    <a:pt x="977900" y="347345"/>
                  </a:lnTo>
                  <a:lnTo>
                    <a:pt x="1009332" y="320039"/>
                  </a:lnTo>
                  <a:lnTo>
                    <a:pt x="1038225" y="291782"/>
                  </a:lnTo>
                  <a:lnTo>
                    <a:pt x="1064260" y="262572"/>
                  </a:lnTo>
                  <a:lnTo>
                    <a:pt x="1087754" y="232410"/>
                  </a:lnTo>
                  <a:lnTo>
                    <a:pt x="1126172" y="169545"/>
                  </a:lnTo>
                  <a:lnTo>
                    <a:pt x="1152525" y="103505"/>
                  </a:lnTo>
                  <a:lnTo>
                    <a:pt x="1166177" y="35242"/>
                  </a:lnTo>
                  <a:lnTo>
                    <a:pt x="1167764" y="0"/>
                  </a:lnTo>
                  <a:close/>
                </a:path>
              </a:pathLst>
            </a:custGeom>
            <a:solidFill>
              <a:srgbClr val="C18223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6" name="object 16"/>
            <p:cNvSpPr/>
            <p:nvPr/>
          </p:nvSpPr>
          <p:spPr>
            <a:xfrm>
              <a:off x="3867467" y="3214052"/>
              <a:ext cx="2228850" cy="597535"/>
            </a:xfrm>
            <a:custGeom>
              <a:avLst/>
              <a:gdLst/>
              <a:ahLst/>
              <a:cxnLst/>
              <a:rect l="l" t="t" r="r" b="b"/>
              <a:pathLst>
                <a:path w="2228850" h="597535">
                  <a:moveTo>
                    <a:pt x="1060767" y="597217"/>
                  </a:moveTo>
                  <a:lnTo>
                    <a:pt x="1120775" y="596265"/>
                  </a:lnTo>
                  <a:lnTo>
                    <a:pt x="1179512" y="593090"/>
                  </a:lnTo>
                  <a:lnTo>
                    <a:pt x="1237615" y="588327"/>
                  </a:lnTo>
                  <a:lnTo>
                    <a:pt x="1294447" y="581342"/>
                  </a:lnTo>
                  <a:lnTo>
                    <a:pt x="1350010" y="572770"/>
                  </a:lnTo>
                  <a:lnTo>
                    <a:pt x="1404302" y="562292"/>
                  </a:lnTo>
                  <a:lnTo>
                    <a:pt x="1457325" y="550227"/>
                  </a:lnTo>
                  <a:lnTo>
                    <a:pt x="1508760" y="536575"/>
                  </a:lnTo>
                  <a:lnTo>
                    <a:pt x="1558607" y="521017"/>
                  </a:lnTo>
                  <a:lnTo>
                    <a:pt x="1606867" y="504190"/>
                  </a:lnTo>
                  <a:lnTo>
                    <a:pt x="1653222" y="485775"/>
                  </a:lnTo>
                  <a:lnTo>
                    <a:pt x="1697990" y="466090"/>
                  </a:lnTo>
                  <a:lnTo>
                    <a:pt x="1740535" y="444817"/>
                  </a:lnTo>
                  <a:lnTo>
                    <a:pt x="1781175" y="422275"/>
                  </a:lnTo>
                  <a:lnTo>
                    <a:pt x="1819592" y="398462"/>
                  </a:lnTo>
                  <a:lnTo>
                    <a:pt x="1855787" y="373380"/>
                  </a:lnTo>
                  <a:lnTo>
                    <a:pt x="1889442" y="347345"/>
                  </a:lnTo>
                  <a:lnTo>
                    <a:pt x="1920875" y="320039"/>
                  </a:lnTo>
                  <a:lnTo>
                    <a:pt x="1949767" y="291782"/>
                  </a:lnTo>
                  <a:lnTo>
                    <a:pt x="1975802" y="262572"/>
                  </a:lnTo>
                  <a:lnTo>
                    <a:pt x="1999297" y="232410"/>
                  </a:lnTo>
                  <a:lnTo>
                    <a:pt x="2037715" y="169545"/>
                  </a:lnTo>
                  <a:lnTo>
                    <a:pt x="2064067" y="103505"/>
                  </a:lnTo>
                  <a:lnTo>
                    <a:pt x="2077720" y="35242"/>
                  </a:lnTo>
                  <a:lnTo>
                    <a:pt x="2079307" y="0"/>
                  </a:lnTo>
                  <a:lnTo>
                    <a:pt x="2228850" y="0"/>
                  </a:lnTo>
                  <a:lnTo>
                    <a:pt x="2221865" y="69532"/>
                  </a:lnTo>
                  <a:lnTo>
                    <a:pt x="2201862" y="136842"/>
                  </a:lnTo>
                  <a:lnTo>
                    <a:pt x="2169477" y="201295"/>
                  </a:lnTo>
                  <a:lnTo>
                    <a:pt x="2125345" y="262572"/>
                  </a:lnTo>
                  <a:lnTo>
                    <a:pt x="2098992" y="291782"/>
                  </a:lnTo>
                  <a:lnTo>
                    <a:pt x="2070100" y="320039"/>
                  </a:lnTo>
                  <a:lnTo>
                    <a:pt x="2038667" y="347345"/>
                  </a:lnTo>
                  <a:lnTo>
                    <a:pt x="2005012" y="373380"/>
                  </a:lnTo>
                  <a:lnTo>
                    <a:pt x="1968817" y="398462"/>
                  </a:lnTo>
                  <a:lnTo>
                    <a:pt x="1930400" y="422275"/>
                  </a:lnTo>
                  <a:lnTo>
                    <a:pt x="1889760" y="444817"/>
                  </a:lnTo>
                  <a:lnTo>
                    <a:pt x="1847215" y="466090"/>
                  </a:lnTo>
                  <a:lnTo>
                    <a:pt x="1802765" y="485775"/>
                  </a:lnTo>
                  <a:lnTo>
                    <a:pt x="1756092" y="504190"/>
                  </a:lnTo>
                  <a:lnTo>
                    <a:pt x="1707832" y="521017"/>
                  </a:lnTo>
                  <a:lnTo>
                    <a:pt x="1657985" y="536575"/>
                  </a:lnTo>
                  <a:lnTo>
                    <a:pt x="1606550" y="550227"/>
                  </a:lnTo>
                  <a:lnTo>
                    <a:pt x="1553527" y="562292"/>
                  </a:lnTo>
                  <a:lnTo>
                    <a:pt x="1499235" y="572770"/>
                  </a:lnTo>
                  <a:lnTo>
                    <a:pt x="1443672" y="581342"/>
                  </a:lnTo>
                  <a:lnTo>
                    <a:pt x="1386840" y="588327"/>
                  </a:lnTo>
                  <a:lnTo>
                    <a:pt x="1329055" y="593090"/>
                  </a:lnTo>
                  <a:lnTo>
                    <a:pt x="1270000" y="596265"/>
                  </a:lnTo>
                  <a:lnTo>
                    <a:pt x="1210310" y="597217"/>
                  </a:lnTo>
                  <a:lnTo>
                    <a:pt x="1060767" y="597217"/>
                  </a:lnTo>
                  <a:lnTo>
                    <a:pt x="1002982" y="596265"/>
                  </a:lnTo>
                  <a:lnTo>
                    <a:pt x="946150" y="593407"/>
                  </a:lnTo>
                  <a:lnTo>
                    <a:pt x="889952" y="588645"/>
                  </a:lnTo>
                  <a:lnTo>
                    <a:pt x="834707" y="582295"/>
                  </a:lnTo>
                  <a:lnTo>
                    <a:pt x="780415" y="574040"/>
                  </a:lnTo>
                  <a:lnTo>
                    <a:pt x="727075" y="564197"/>
                  </a:lnTo>
                  <a:lnTo>
                    <a:pt x="675322" y="552767"/>
                  </a:lnTo>
                  <a:lnTo>
                    <a:pt x="624522" y="539750"/>
                  </a:lnTo>
                  <a:lnTo>
                    <a:pt x="575310" y="524827"/>
                  </a:lnTo>
                  <a:lnTo>
                    <a:pt x="527685" y="508952"/>
                  </a:lnTo>
                  <a:lnTo>
                    <a:pt x="481647" y="491172"/>
                  </a:lnTo>
                  <a:lnTo>
                    <a:pt x="437197" y="472122"/>
                  </a:lnTo>
                  <a:lnTo>
                    <a:pt x="394652" y="451802"/>
                  </a:lnTo>
                  <a:lnTo>
                    <a:pt x="354012" y="429895"/>
                  </a:lnTo>
                  <a:lnTo>
                    <a:pt x="315277" y="407035"/>
                  </a:lnTo>
                  <a:lnTo>
                    <a:pt x="278765" y="382587"/>
                  </a:lnTo>
                  <a:lnTo>
                    <a:pt x="244475" y="357187"/>
                  </a:lnTo>
                  <a:lnTo>
                    <a:pt x="212407" y="330517"/>
                  </a:lnTo>
                  <a:lnTo>
                    <a:pt x="182880" y="302895"/>
                  </a:lnTo>
                  <a:lnTo>
                    <a:pt x="155575" y="274002"/>
                  </a:lnTo>
                  <a:lnTo>
                    <a:pt x="131127" y="244157"/>
                  </a:lnTo>
                  <a:lnTo>
                    <a:pt x="90487" y="181927"/>
                  </a:lnTo>
                  <a:lnTo>
                    <a:pt x="74612" y="149225"/>
                  </a:lnTo>
                  <a:lnTo>
                    <a:pt x="0" y="149225"/>
                  </a:lnTo>
                  <a:lnTo>
                    <a:pt x="116840" y="0"/>
                  </a:lnTo>
                  <a:lnTo>
                    <a:pt x="298450" y="149225"/>
                  </a:lnTo>
                  <a:lnTo>
                    <a:pt x="223837" y="149225"/>
                  </a:lnTo>
                  <a:lnTo>
                    <a:pt x="240347" y="182880"/>
                  </a:lnTo>
                  <a:lnTo>
                    <a:pt x="282575" y="246697"/>
                  </a:lnTo>
                  <a:lnTo>
                    <a:pt x="307975" y="277177"/>
                  </a:lnTo>
                  <a:lnTo>
                    <a:pt x="335915" y="306705"/>
                  </a:lnTo>
                  <a:lnTo>
                    <a:pt x="367030" y="334962"/>
                  </a:lnTo>
                  <a:lnTo>
                    <a:pt x="400367" y="362267"/>
                  </a:lnTo>
                  <a:lnTo>
                    <a:pt x="436245" y="388302"/>
                  </a:lnTo>
                  <a:lnTo>
                    <a:pt x="474345" y="413067"/>
                  </a:lnTo>
                  <a:lnTo>
                    <a:pt x="514667" y="436245"/>
                  </a:lnTo>
                  <a:lnTo>
                    <a:pt x="557212" y="458470"/>
                  </a:lnTo>
                  <a:lnTo>
                    <a:pt x="601980" y="479107"/>
                  </a:lnTo>
                  <a:lnTo>
                    <a:pt x="648335" y="498157"/>
                  </a:lnTo>
                  <a:lnTo>
                    <a:pt x="696595" y="515937"/>
                  </a:lnTo>
                  <a:lnTo>
                    <a:pt x="746760" y="531812"/>
                  </a:lnTo>
                  <a:lnTo>
                    <a:pt x="798195" y="546100"/>
                  </a:lnTo>
                  <a:lnTo>
                    <a:pt x="851217" y="559117"/>
                  </a:lnTo>
                  <a:lnTo>
                    <a:pt x="905827" y="569912"/>
                  </a:lnTo>
                  <a:lnTo>
                    <a:pt x="961707" y="579120"/>
                  </a:lnTo>
                  <a:lnTo>
                    <a:pt x="1018540" y="586740"/>
                  </a:lnTo>
                  <a:lnTo>
                    <a:pt x="1076642" y="592137"/>
                  </a:lnTo>
                  <a:lnTo>
                    <a:pt x="1135380" y="595630"/>
                  </a:lnTo>
                </a:path>
              </a:pathLst>
            </a:custGeom>
            <a:ln w="12700">
              <a:solidFill>
                <a:srgbClr val="AF751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" name="object 17"/>
            <p:cNvSpPr/>
            <p:nvPr/>
          </p:nvSpPr>
          <p:spPr>
            <a:xfrm>
              <a:off x="3634740" y="3243580"/>
              <a:ext cx="2292985" cy="597535"/>
            </a:xfrm>
            <a:custGeom>
              <a:avLst/>
              <a:gdLst/>
              <a:ahLst/>
              <a:cxnLst/>
              <a:rect l="l" t="t" r="r" b="b"/>
              <a:pathLst>
                <a:path w="2292985" h="597535">
                  <a:moveTo>
                    <a:pt x="223837" y="149225"/>
                  </a:moveTo>
                  <a:lnTo>
                    <a:pt x="74612" y="149225"/>
                  </a:lnTo>
                  <a:lnTo>
                    <a:pt x="92392" y="167005"/>
                  </a:lnTo>
                  <a:lnTo>
                    <a:pt x="133667" y="201295"/>
                  </a:lnTo>
                  <a:lnTo>
                    <a:pt x="181927" y="234632"/>
                  </a:lnTo>
                  <a:lnTo>
                    <a:pt x="237172" y="266700"/>
                  </a:lnTo>
                  <a:lnTo>
                    <a:pt x="298767" y="297815"/>
                  </a:lnTo>
                  <a:lnTo>
                    <a:pt x="366712" y="327660"/>
                  </a:lnTo>
                  <a:lnTo>
                    <a:pt x="403225" y="341947"/>
                  </a:lnTo>
                  <a:lnTo>
                    <a:pt x="441007" y="356235"/>
                  </a:lnTo>
                  <a:lnTo>
                    <a:pt x="480060" y="369887"/>
                  </a:lnTo>
                  <a:lnTo>
                    <a:pt x="520700" y="383540"/>
                  </a:lnTo>
                  <a:lnTo>
                    <a:pt x="562610" y="396557"/>
                  </a:lnTo>
                  <a:lnTo>
                    <a:pt x="606107" y="409257"/>
                  </a:lnTo>
                  <a:lnTo>
                    <a:pt x="650557" y="421640"/>
                  </a:lnTo>
                  <a:lnTo>
                    <a:pt x="696595" y="433705"/>
                  </a:lnTo>
                  <a:lnTo>
                    <a:pt x="743585" y="445452"/>
                  </a:lnTo>
                  <a:lnTo>
                    <a:pt x="791845" y="456882"/>
                  </a:lnTo>
                  <a:lnTo>
                    <a:pt x="841375" y="467677"/>
                  </a:lnTo>
                  <a:lnTo>
                    <a:pt x="892175" y="478155"/>
                  </a:lnTo>
                  <a:lnTo>
                    <a:pt x="996632" y="498157"/>
                  </a:lnTo>
                  <a:lnTo>
                    <a:pt x="1050607" y="507365"/>
                  </a:lnTo>
                  <a:lnTo>
                    <a:pt x="1161097" y="524827"/>
                  </a:lnTo>
                  <a:lnTo>
                    <a:pt x="1217930" y="532765"/>
                  </a:lnTo>
                  <a:lnTo>
                    <a:pt x="1334135" y="547687"/>
                  </a:lnTo>
                  <a:lnTo>
                    <a:pt x="1393507" y="554355"/>
                  </a:lnTo>
                  <a:lnTo>
                    <a:pt x="1514475" y="566420"/>
                  </a:lnTo>
                  <a:lnTo>
                    <a:pt x="1638300" y="576580"/>
                  </a:lnTo>
                  <a:lnTo>
                    <a:pt x="1829117" y="588010"/>
                  </a:lnTo>
                  <a:lnTo>
                    <a:pt x="1893887" y="590867"/>
                  </a:lnTo>
                  <a:lnTo>
                    <a:pt x="2091372" y="596265"/>
                  </a:lnTo>
                  <a:lnTo>
                    <a:pt x="2225040" y="597217"/>
                  </a:lnTo>
                  <a:lnTo>
                    <a:pt x="2292667" y="596900"/>
                  </a:lnTo>
                  <a:lnTo>
                    <a:pt x="2156777" y="594677"/>
                  </a:lnTo>
                  <a:lnTo>
                    <a:pt x="2022792" y="589915"/>
                  </a:lnTo>
                  <a:lnTo>
                    <a:pt x="1891347" y="583247"/>
                  </a:lnTo>
                  <a:lnTo>
                    <a:pt x="1762442" y="574675"/>
                  </a:lnTo>
                  <a:lnTo>
                    <a:pt x="1636395" y="563880"/>
                  </a:lnTo>
                  <a:lnTo>
                    <a:pt x="1513522" y="551180"/>
                  </a:lnTo>
                  <a:lnTo>
                    <a:pt x="1394460" y="536575"/>
                  </a:lnTo>
                  <a:lnTo>
                    <a:pt x="1278889" y="520065"/>
                  </a:lnTo>
                  <a:lnTo>
                    <a:pt x="1167130" y="501967"/>
                  </a:lnTo>
                  <a:lnTo>
                    <a:pt x="1112837" y="492125"/>
                  </a:lnTo>
                  <a:lnTo>
                    <a:pt x="1059814" y="481965"/>
                  </a:lnTo>
                  <a:lnTo>
                    <a:pt x="1008062" y="471487"/>
                  </a:lnTo>
                  <a:lnTo>
                    <a:pt x="957262" y="460375"/>
                  </a:lnTo>
                  <a:lnTo>
                    <a:pt x="907732" y="448945"/>
                  </a:lnTo>
                  <a:lnTo>
                    <a:pt x="859155" y="437197"/>
                  </a:lnTo>
                  <a:lnTo>
                    <a:pt x="812164" y="425132"/>
                  </a:lnTo>
                  <a:lnTo>
                    <a:pt x="722312" y="399732"/>
                  </a:lnTo>
                  <a:lnTo>
                    <a:pt x="679132" y="386397"/>
                  </a:lnTo>
                  <a:lnTo>
                    <a:pt x="637539" y="372745"/>
                  </a:lnTo>
                  <a:lnTo>
                    <a:pt x="597535" y="358775"/>
                  </a:lnTo>
                  <a:lnTo>
                    <a:pt x="558800" y="344487"/>
                  </a:lnTo>
                  <a:lnTo>
                    <a:pt x="521652" y="329882"/>
                  </a:lnTo>
                  <a:lnTo>
                    <a:pt x="486092" y="314960"/>
                  </a:lnTo>
                  <a:lnTo>
                    <a:pt x="420052" y="284162"/>
                  </a:lnTo>
                  <a:lnTo>
                    <a:pt x="360362" y="252095"/>
                  </a:lnTo>
                  <a:lnTo>
                    <a:pt x="307657" y="218757"/>
                  </a:lnTo>
                  <a:lnTo>
                    <a:pt x="261937" y="184785"/>
                  </a:lnTo>
                  <a:lnTo>
                    <a:pt x="223837" y="149225"/>
                  </a:lnTo>
                  <a:close/>
                </a:path>
                <a:path w="2292985" h="597535">
                  <a:moveTo>
                    <a:pt x="79057" y="0"/>
                  </a:moveTo>
                  <a:lnTo>
                    <a:pt x="0" y="149225"/>
                  </a:lnTo>
                  <a:lnTo>
                    <a:pt x="298450" y="149225"/>
                  </a:lnTo>
                  <a:lnTo>
                    <a:pt x="79057" y="0"/>
                  </a:lnTo>
                  <a:close/>
                </a:path>
              </a:pathLst>
            </a:custGeom>
            <a:solidFill>
              <a:srgbClr val="EFA12D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8" name="object 18"/>
            <p:cNvSpPr/>
            <p:nvPr/>
          </p:nvSpPr>
          <p:spPr>
            <a:xfrm>
              <a:off x="5852795" y="3243580"/>
              <a:ext cx="2362835" cy="597535"/>
            </a:xfrm>
            <a:custGeom>
              <a:avLst/>
              <a:gdLst/>
              <a:ahLst/>
              <a:cxnLst/>
              <a:rect l="l" t="t" r="r" b="b"/>
              <a:pathLst>
                <a:path w="2362834" h="597535">
                  <a:moveTo>
                    <a:pt x="2362834" y="0"/>
                  </a:moveTo>
                  <a:lnTo>
                    <a:pt x="2213609" y="0"/>
                  </a:lnTo>
                  <a:lnTo>
                    <a:pt x="2212339" y="19367"/>
                  </a:lnTo>
                  <a:lnTo>
                    <a:pt x="2209164" y="38417"/>
                  </a:lnTo>
                  <a:lnTo>
                    <a:pt x="2195829" y="76200"/>
                  </a:lnTo>
                  <a:lnTo>
                    <a:pt x="2173604" y="113347"/>
                  </a:lnTo>
                  <a:lnTo>
                    <a:pt x="2143442" y="149860"/>
                  </a:lnTo>
                  <a:lnTo>
                    <a:pt x="2105025" y="185102"/>
                  </a:lnTo>
                  <a:lnTo>
                    <a:pt x="2058987" y="219710"/>
                  </a:lnTo>
                  <a:lnTo>
                    <a:pt x="2005329" y="253365"/>
                  </a:lnTo>
                  <a:lnTo>
                    <a:pt x="1944370" y="285750"/>
                  </a:lnTo>
                  <a:lnTo>
                    <a:pt x="1876742" y="316865"/>
                  </a:lnTo>
                  <a:lnTo>
                    <a:pt x="1840229" y="332105"/>
                  </a:lnTo>
                  <a:lnTo>
                    <a:pt x="1802129" y="346710"/>
                  </a:lnTo>
                  <a:lnTo>
                    <a:pt x="1762442" y="361315"/>
                  </a:lnTo>
                  <a:lnTo>
                    <a:pt x="1721167" y="375602"/>
                  </a:lnTo>
                  <a:lnTo>
                    <a:pt x="1678622" y="389255"/>
                  </a:lnTo>
                  <a:lnTo>
                    <a:pt x="1634172" y="402907"/>
                  </a:lnTo>
                  <a:lnTo>
                    <a:pt x="1588770" y="415925"/>
                  </a:lnTo>
                  <a:lnTo>
                    <a:pt x="1541462" y="428625"/>
                  </a:lnTo>
                  <a:lnTo>
                    <a:pt x="1492884" y="441007"/>
                  </a:lnTo>
                  <a:lnTo>
                    <a:pt x="1391920" y="464502"/>
                  </a:lnTo>
                  <a:lnTo>
                    <a:pt x="1339532" y="475615"/>
                  </a:lnTo>
                  <a:lnTo>
                    <a:pt x="1230629" y="496570"/>
                  </a:lnTo>
                  <a:lnTo>
                    <a:pt x="1174432" y="506412"/>
                  </a:lnTo>
                  <a:lnTo>
                    <a:pt x="1117282" y="515620"/>
                  </a:lnTo>
                  <a:lnTo>
                    <a:pt x="999172" y="533082"/>
                  </a:lnTo>
                  <a:lnTo>
                    <a:pt x="938847" y="541020"/>
                  </a:lnTo>
                  <a:lnTo>
                    <a:pt x="877252" y="548322"/>
                  </a:lnTo>
                  <a:lnTo>
                    <a:pt x="751204" y="561975"/>
                  </a:lnTo>
                  <a:lnTo>
                    <a:pt x="686752" y="568007"/>
                  </a:lnTo>
                  <a:lnTo>
                    <a:pt x="621347" y="573405"/>
                  </a:lnTo>
                  <a:lnTo>
                    <a:pt x="488314" y="582612"/>
                  </a:lnTo>
                  <a:lnTo>
                    <a:pt x="420687" y="586422"/>
                  </a:lnTo>
                  <a:lnTo>
                    <a:pt x="282892" y="592455"/>
                  </a:lnTo>
                  <a:lnTo>
                    <a:pt x="142557" y="595947"/>
                  </a:lnTo>
                  <a:lnTo>
                    <a:pt x="0" y="597217"/>
                  </a:lnTo>
                  <a:lnTo>
                    <a:pt x="149225" y="597217"/>
                  </a:lnTo>
                  <a:lnTo>
                    <a:pt x="292100" y="595947"/>
                  </a:lnTo>
                  <a:lnTo>
                    <a:pt x="432117" y="592455"/>
                  </a:lnTo>
                  <a:lnTo>
                    <a:pt x="569912" y="586422"/>
                  </a:lnTo>
                  <a:lnTo>
                    <a:pt x="637539" y="582612"/>
                  </a:lnTo>
                  <a:lnTo>
                    <a:pt x="770572" y="573405"/>
                  </a:lnTo>
                  <a:lnTo>
                    <a:pt x="835977" y="568007"/>
                  </a:lnTo>
                  <a:lnTo>
                    <a:pt x="900429" y="561975"/>
                  </a:lnTo>
                  <a:lnTo>
                    <a:pt x="1026477" y="548322"/>
                  </a:lnTo>
                  <a:lnTo>
                    <a:pt x="1088072" y="541020"/>
                  </a:lnTo>
                  <a:lnTo>
                    <a:pt x="1148714" y="533082"/>
                  </a:lnTo>
                  <a:lnTo>
                    <a:pt x="1266507" y="515620"/>
                  </a:lnTo>
                  <a:lnTo>
                    <a:pt x="1323975" y="506412"/>
                  </a:lnTo>
                  <a:lnTo>
                    <a:pt x="1380172" y="496570"/>
                  </a:lnTo>
                  <a:lnTo>
                    <a:pt x="1488757" y="475615"/>
                  </a:lnTo>
                  <a:lnTo>
                    <a:pt x="1541145" y="464502"/>
                  </a:lnTo>
                  <a:lnTo>
                    <a:pt x="1642427" y="441007"/>
                  </a:lnTo>
                  <a:lnTo>
                    <a:pt x="1690687" y="428625"/>
                  </a:lnTo>
                  <a:lnTo>
                    <a:pt x="1737995" y="415925"/>
                  </a:lnTo>
                  <a:lnTo>
                    <a:pt x="1783714" y="402907"/>
                  </a:lnTo>
                  <a:lnTo>
                    <a:pt x="1870709" y="375602"/>
                  </a:lnTo>
                  <a:lnTo>
                    <a:pt x="1911984" y="361315"/>
                  </a:lnTo>
                  <a:lnTo>
                    <a:pt x="1951354" y="346710"/>
                  </a:lnTo>
                  <a:lnTo>
                    <a:pt x="1989454" y="332105"/>
                  </a:lnTo>
                  <a:lnTo>
                    <a:pt x="2025967" y="316865"/>
                  </a:lnTo>
                  <a:lnTo>
                    <a:pt x="2093912" y="285750"/>
                  </a:lnTo>
                  <a:lnTo>
                    <a:pt x="2154554" y="253365"/>
                  </a:lnTo>
                  <a:lnTo>
                    <a:pt x="2208212" y="219710"/>
                  </a:lnTo>
                  <a:lnTo>
                    <a:pt x="2254250" y="185102"/>
                  </a:lnTo>
                  <a:lnTo>
                    <a:pt x="2292667" y="149860"/>
                  </a:lnTo>
                  <a:lnTo>
                    <a:pt x="2323147" y="113347"/>
                  </a:lnTo>
                  <a:lnTo>
                    <a:pt x="2345054" y="76200"/>
                  </a:lnTo>
                  <a:lnTo>
                    <a:pt x="2358389" y="38417"/>
                  </a:lnTo>
                  <a:lnTo>
                    <a:pt x="2361882" y="19367"/>
                  </a:lnTo>
                  <a:lnTo>
                    <a:pt x="2362834" y="0"/>
                  </a:lnTo>
                  <a:close/>
                </a:path>
              </a:pathLst>
            </a:custGeom>
            <a:solidFill>
              <a:srgbClr val="C18223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" name="object 19"/>
            <p:cNvSpPr/>
            <p:nvPr/>
          </p:nvSpPr>
          <p:spPr>
            <a:xfrm>
              <a:off x="3634740" y="3243580"/>
              <a:ext cx="4580890" cy="597535"/>
            </a:xfrm>
            <a:custGeom>
              <a:avLst/>
              <a:gdLst/>
              <a:ahLst/>
              <a:cxnLst/>
              <a:rect l="l" t="t" r="r" b="b"/>
              <a:pathLst>
                <a:path w="4580890" h="597535">
                  <a:moveTo>
                    <a:pt x="2218055" y="597217"/>
                  </a:moveTo>
                  <a:lnTo>
                    <a:pt x="2289810" y="596900"/>
                  </a:lnTo>
                  <a:lnTo>
                    <a:pt x="2360612" y="595947"/>
                  </a:lnTo>
                  <a:lnTo>
                    <a:pt x="2431097" y="594360"/>
                  </a:lnTo>
                  <a:lnTo>
                    <a:pt x="2500947" y="592455"/>
                  </a:lnTo>
                  <a:lnTo>
                    <a:pt x="2570162" y="589597"/>
                  </a:lnTo>
                  <a:lnTo>
                    <a:pt x="2638742" y="586422"/>
                  </a:lnTo>
                  <a:lnTo>
                    <a:pt x="2706370" y="582612"/>
                  </a:lnTo>
                  <a:lnTo>
                    <a:pt x="2773362" y="578167"/>
                  </a:lnTo>
                  <a:lnTo>
                    <a:pt x="2839402" y="573405"/>
                  </a:lnTo>
                  <a:lnTo>
                    <a:pt x="2904807" y="568007"/>
                  </a:lnTo>
                  <a:lnTo>
                    <a:pt x="2969260" y="561975"/>
                  </a:lnTo>
                  <a:lnTo>
                    <a:pt x="3032760" y="555307"/>
                  </a:lnTo>
                  <a:lnTo>
                    <a:pt x="3095307" y="548322"/>
                  </a:lnTo>
                  <a:lnTo>
                    <a:pt x="3156902" y="541020"/>
                  </a:lnTo>
                  <a:lnTo>
                    <a:pt x="3217227" y="533082"/>
                  </a:lnTo>
                  <a:lnTo>
                    <a:pt x="3276917" y="524510"/>
                  </a:lnTo>
                  <a:lnTo>
                    <a:pt x="3335337" y="515620"/>
                  </a:lnTo>
                  <a:lnTo>
                    <a:pt x="3392487" y="506412"/>
                  </a:lnTo>
                  <a:lnTo>
                    <a:pt x="3448685" y="496570"/>
                  </a:lnTo>
                  <a:lnTo>
                    <a:pt x="3503612" y="486092"/>
                  </a:lnTo>
                  <a:lnTo>
                    <a:pt x="3557587" y="475615"/>
                  </a:lnTo>
                  <a:lnTo>
                    <a:pt x="3609975" y="464502"/>
                  </a:lnTo>
                  <a:lnTo>
                    <a:pt x="3661092" y="452755"/>
                  </a:lnTo>
                  <a:lnTo>
                    <a:pt x="3710940" y="441007"/>
                  </a:lnTo>
                  <a:lnTo>
                    <a:pt x="3759517" y="428625"/>
                  </a:lnTo>
                  <a:lnTo>
                    <a:pt x="3806825" y="415925"/>
                  </a:lnTo>
                  <a:lnTo>
                    <a:pt x="3852227" y="402907"/>
                  </a:lnTo>
                  <a:lnTo>
                    <a:pt x="3896677" y="389255"/>
                  </a:lnTo>
                  <a:lnTo>
                    <a:pt x="3939222" y="375602"/>
                  </a:lnTo>
                  <a:lnTo>
                    <a:pt x="3980497" y="361315"/>
                  </a:lnTo>
                  <a:lnTo>
                    <a:pt x="4020185" y="346710"/>
                  </a:lnTo>
                  <a:lnTo>
                    <a:pt x="4058285" y="332105"/>
                  </a:lnTo>
                  <a:lnTo>
                    <a:pt x="4094797" y="316865"/>
                  </a:lnTo>
                  <a:lnTo>
                    <a:pt x="4162425" y="285750"/>
                  </a:lnTo>
                  <a:lnTo>
                    <a:pt x="4223385" y="253365"/>
                  </a:lnTo>
                  <a:lnTo>
                    <a:pt x="4277042" y="219710"/>
                  </a:lnTo>
                  <a:lnTo>
                    <a:pt x="4323080" y="185102"/>
                  </a:lnTo>
                  <a:lnTo>
                    <a:pt x="4361497" y="149860"/>
                  </a:lnTo>
                  <a:lnTo>
                    <a:pt x="4391660" y="113347"/>
                  </a:lnTo>
                  <a:lnTo>
                    <a:pt x="4413885" y="76200"/>
                  </a:lnTo>
                  <a:lnTo>
                    <a:pt x="4427220" y="38417"/>
                  </a:lnTo>
                  <a:lnTo>
                    <a:pt x="4431665" y="0"/>
                  </a:lnTo>
                  <a:lnTo>
                    <a:pt x="4580890" y="0"/>
                  </a:lnTo>
                  <a:lnTo>
                    <a:pt x="4576445" y="38417"/>
                  </a:lnTo>
                  <a:lnTo>
                    <a:pt x="4563110" y="76200"/>
                  </a:lnTo>
                  <a:lnTo>
                    <a:pt x="4541202" y="113347"/>
                  </a:lnTo>
                  <a:lnTo>
                    <a:pt x="4510722" y="149860"/>
                  </a:lnTo>
                  <a:lnTo>
                    <a:pt x="4472305" y="185102"/>
                  </a:lnTo>
                  <a:lnTo>
                    <a:pt x="4426267" y="219710"/>
                  </a:lnTo>
                  <a:lnTo>
                    <a:pt x="4372610" y="253365"/>
                  </a:lnTo>
                  <a:lnTo>
                    <a:pt x="4311967" y="285750"/>
                  </a:lnTo>
                  <a:lnTo>
                    <a:pt x="4244022" y="316865"/>
                  </a:lnTo>
                  <a:lnTo>
                    <a:pt x="4207510" y="332105"/>
                  </a:lnTo>
                  <a:lnTo>
                    <a:pt x="4169410" y="346710"/>
                  </a:lnTo>
                  <a:lnTo>
                    <a:pt x="4130040" y="361315"/>
                  </a:lnTo>
                  <a:lnTo>
                    <a:pt x="4088765" y="375602"/>
                  </a:lnTo>
                  <a:lnTo>
                    <a:pt x="4045902" y="389255"/>
                  </a:lnTo>
                  <a:lnTo>
                    <a:pt x="4001769" y="402907"/>
                  </a:lnTo>
                  <a:lnTo>
                    <a:pt x="3956050" y="415925"/>
                  </a:lnTo>
                  <a:lnTo>
                    <a:pt x="3908742" y="428625"/>
                  </a:lnTo>
                  <a:lnTo>
                    <a:pt x="3860482" y="441007"/>
                  </a:lnTo>
                  <a:lnTo>
                    <a:pt x="3810635" y="452755"/>
                  </a:lnTo>
                  <a:lnTo>
                    <a:pt x="3759200" y="464502"/>
                  </a:lnTo>
                  <a:lnTo>
                    <a:pt x="3706812" y="475615"/>
                  </a:lnTo>
                  <a:lnTo>
                    <a:pt x="3653155" y="486092"/>
                  </a:lnTo>
                  <a:lnTo>
                    <a:pt x="3598227" y="496570"/>
                  </a:lnTo>
                  <a:lnTo>
                    <a:pt x="3542030" y="506412"/>
                  </a:lnTo>
                  <a:lnTo>
                    <a:pt x="3484562" y="515620"/>
                  </a:lnTo>
                  <a:lnTo>
                    <a:pt x="3426142" y="524510"/>
                  </a:lnTo>
                  <a:lnTo>
                    <a:pt x="3366769" y="533082"/>
                  </a:lnTo>
                  <a:lnTo>
                    <a:pt x="3306127" y="541020"/>
                  </a:lnTo>
                  <a:lnTo>
                    <a:pt x="3244532" y="548322"/>
                  </a:lnTo>
                  <a:lnTo>
                    <a:pt x="3181985" y="555307"/>
                  </a:lnTo>
                  <a:lnTo>
                    <a:pt x="3118485" y="561975"/>
                  </a:lnTo>
                  <a:lnTo>
                    <a:pt x="3054032" y="568007"/>
                  </a:lnTo>
                  <a:lnTo>
                    <a:pt x="2988627" y="573405"/>
                  </a:lnTo>
                  <a:lnTo>
                    <a:pt x="2922587" y="578167"/>
                  </a:lnTo>
                  <a:lnTo>
                    <a:pt x="2855595" y="582612"/>
                  </a:lnTo>
                  <a:lnTo>
                    <a:pt x="2787967" y="586422"/>
                  </a:lnTo>
                  <a:lnTo>
                    <a:pt x="2719387" y="589597"/>
                  </a:lnTo>
                  <a:lnTo>
                    <a:pt x="2650172" y="592455"/>
                  </a:lnTo>
                  <a:lnTo>
                    <a:pt x="2580322" y="594360"/>
                  </a:lnTo>
                  <a:lnTo>
                    <a:pt x="2510155" y="595947"/>
                  </a:lnTo>
                  <a:lnTo>
                    <a:pt x="2439035" y="596900"/>
                  </a:lnTo>
                  <a:lnTo>
                    <a:pt x="2367280" y="597217"/>
                  </a:lnTo>
                  <a:lnTo>
                    <a:pt x="2218055" y="597217"/>
                  </a:lnTo>
                  <a:lnTo>
                    <a:pt x="2151062" y="596900"/>
                  </a:lnTo>
                  <a:lnTo>
                    <a:pt x="2084387" y="595947"/>
                  </a:lnTo>
                  <a:lnTo>
                    <a:pt x="2018030" y="594677"/>
                  </a:lnTo>
                  <a:lnTo>
                    <a:pt x="1952307" y="592772"/>
                  </a:lnTo>
                  <a:lnTo>
                    <a:pt x="1886902" y="590550"/>
                  </a:lnTo>
                  <a:lnTo>
                    <a:pt x="1822132" y="587692"/>
                  </a:lnTo>
                  <a:lnTo>
                    <a:pt x="1757997" y="584200"/>
                  </a:lnTo>
                  <a:lnTo>
                    <a:pt x="1694497" y="580390"/>
                  </a:lnTo>
                  <a:lnTo>
                    <a:pt x="1631632" y="575945"/>
                  </a:lnTo>
                  <a:lnTo>
                    <a:pt x="1569402" y="570865"/>
                  </a:lnTo>
                  <a:lnTo>
                    <a:pt x="1508125" y="565785"/>
                  </a:lnTo>
                  <a:lnTo>
                    <a:pt x="1447164" y="559752"/>
                  </a:lnTo>
                  <a:lnTo>
                    <a:pt x="1387157" y="553720"/>
                  </a:lnTo>
                  <a:lnTo>
                    <a:pt x="1328102" y="546735"/>
                  </a:lnTo>
                  <a:lnTo>
                    <a:pt x="1269682" y="539750"/>
                  </a:lnTo>
                  <a:lnTo>
                    <a:pt x="1212214" y="532130"/>
                  </a:lnTo>
                  <a:lnTo>
                    <a:pt x="1155700" y="523875"/>
                  </a:lnTo>
                  <a:lnTo>
                    <a:pt x="1100137" y="515302"/>
                  </a:lnTo>
                  <a:lnTo>
                    <a:pt x="1045527" y="506412"/>
                  </a:lnTo>
                  <a:lnTo>
                    <a:pt x="991870" y="497205"/>
                  </a:lnTo>
                  <a:lnTo>
                    <a:pt x="939164" y="487362"/>
                  </a:lnTo>
                  <a:lnTo>
                    <a:pt x="887730" y="477202"/>
                  </a:lnTo>
                  <a:lnTo>
                    <a:pt x="837247" y="466725"/>
                  </a:lnTo>
                  <a:lnTo>
                    <a:pt x="788035" y="455930"/>
                  </a:lnTo>
                  <a:lnTo>
                    <a:pt x="740092" y="444500"/>
                  </a:lnTo>
                  <a:lnTo>
                    <a:pt x="693102" y="433070"/>
                  </a:lnTo>
                  <a:lnTo>
                    <a:pt x="647382" y="421005"/>
                  </a:lnTo>
                  <a:lnTo>
                    <a:pt x="602932" y="408622"/>
                  </a:lnTo>
                  <a:lnTo>
                    <a:pt x="560070" y="395605"/>
                  </a:lnTo>
                  <a:lnTo>
                    <a:pt x="518160" y="382587"/>
                  </a:lnTo>
                  <a:lnTo>
                    <a:pt x="477837" y="369252"/>
                  </a:lnTo>
                  <a:lnTo>
                    <a:pt x="438785" y="355282"/>
                  </a:lnTo>
                  <a:lnTo>
                    <a:pt x="401320" y="341312"/>
                  </a:lnTo>
                  <a:lnTo>
                    <a:pt x="365125" y="327025"/>
                  </a:lnTo>
                  <a:lnTo>
                    <a:pt x="297497" y="297180"/>
                  </a:lnTo>
                  <a:lnTo>
                    <a:pt x="236220" y="266382"/>
                  </a:lnTo>
                  <a:lnTo>
                    <a:pt x="181292" y="233997"/>
                  </a:lnTo>
                  <a:lnTo>
                    <a:pt x="133350" y="200977"/>
                  </a:lnTo>
                  <a:lnTo>
                    <a:pt x="92392" y="166687"/>
                  </a:lnTo>
                  <a:lnTo>
                    <a:pt x="74612" y="149225"/>
                  </a:lnTo>
                  <a:lnTo>
                    <a:pt x="0" y="149225"/>
                  </a:lnTo>
                  <a:lnTo>
                    <a:pt x="79057" y="0"/>
                  </a:lnTo>
                  <a:lnTo>
                    <a:pt x="298450" y="149225"/>
                  </a:lnTo>
                  <a:lnTo>
                    <a:pt x="223837" y="149225"/>
                  </a:lnTo>
                  <a:lnTo>
                    <a:pt x="241935" y="167005"/>
                  </a:lnTo>
                  <a:lnTo>
                    <a:pt x="283845" y="201930"/>
                  </a:lnTo>
                  <a:lnTo>
                    <a:pt x="333057" y="235585"/>
                  </a:lnTo>
                  <a:lnTo>
                    <a:pt x="389255" y="268287"/>
                  </a:lnTo>
                  <a:lnTo>
                    <a:pt x="452120" y="299720"/>
                  </a:lnTo>
                  <a:lnTo>
                    <a:pt x="521652" y="329882"/>
                  </a:lnTo>
                  <a:lnTo>
                    <a:pt x="558800" y="344487"/>
                  </a:lnTo>
                  <a:lnTo>
                    <a:pt x="597535" y="358775"/>
                  </a:lnTo>
                  <a:lnTo>
                    <a:pt x="637539" y="372745"/>
                  </a:lnTo>
                  <a:lnTo>
                    <a:pt x="679132" y="386397"/>
                  </a:lnTo>
                  <a:lnTo>
                    <a:pt x="722312" y="399732"/>
                  </a:lnTo>
                  <a:lnTo>
                    <a:pt x="766445" y="412432"/>
                  </a:lnTo>
                  <a:lnTo>
                    <a:pt x="812164" y="425132"/>
                  </a:lnTo>
                  <a:lnTo>
                    <a:pt x="859155" y="437197"/>
                  </a:lnTo>
                  <a:lnTo>
                    <a:pt x="907732" y="448945"/>
                  </a:lnTo>
                  <a:lnTo>
                    <a:pt x="957262" y="460375"/>
                  </a:lnTo>
                  <a:lnTo>
                    <a:pt x="1008062" y="471487"/>
                  </a:lnTo>
                  <a:lnTo>
                    <a:pt x="1059814" y="481965"/>
                  </a:lnTo>
                  <a:lnTo>
                    <a:pt x="1112837" y="492125"/>
                  </a:lnTo>
                  <a:lnTo>
                    <a:pt x="1167130" y="501967"/>
                  </a:lnTo>
                  <a:lnTo>
                    <a:pt x="1222375" y="511175"/>
                  </a:lnTo>
                  <a:lnTo>
                    <a:pt x="1278889" y="520065"/>
                  </a:lnTo>
                  <a:lnTo>
                    <a:pt x="1336039" y="528320"/>
                  </a:lnTo>
                  <a:lnTo>
                    <a:pt x="1394460" y="536575"/>
                  </a:lnTo>
                  <a:lnTo>
                    <a:pt x="1453514" y="543877"/>
                  </a:lnTo>
                  <a:lnTo>
                    <a:pt x="1513522" y="551180"/>
                  </a:lnTo>
                  <a:lnTo>
                    <a:pt x="1574482" y="557530"/>
                  </a:lnTo>
                  <a:lnTo>
                    <a:pt x="1636395" y="563880"/>
                  </a:lnTo>
                  <a:lnTo>
                    <a:pt x="1698942" y="569277"/>
                  </a:lnTo>
                  <a:lnTo>
                    <a:pt x="1762442" y="574675"/>
                  </a:lnTo>
                  <a:lnTo>
                    <a:pt x="1826577" y="579120"/>
                  </a:lnTo>
                  <a:lnTo>
                    <a:pt x="1891347" y="583247"/>
                  </a:lnTo>
                  <a:lnTo>
                    <a:pt x="1956752" y="586740"/>
                  </a:lnTo>
                  <a:lnTo>
                    <a:pt x="2022792" y="589915"/>
                  </a:lnTo>
                  <a:lnTo>
                    <a:pt x="2089467" y="592455"/>
                  </a:lnTo>
                  <a:lnTo>
                    <a:pt x="2156777" y="594677"/>
                  </a:lnTo>
                  <a:lnTo>
                    <a:pt x="2224405" y="595947"/>
                  </a:lnTo>
                  <a:lnTo>
                    <a:pt x="2292667" y="596900"/>
                  </a:lnTo>
                </a:path>
              </a:pathLst>
            </a:custGeom>
            <a:ln w="12700">
              <a:solidFill>
                <a:srgbClr val="AF751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0" name="object 20"/>
            <p:cNvSpPr/>
            <p:nvPr/>
          </p:nvSpPr>
          <p:spPr>
            <a:xfrm>
              <a:off x="6777037" y="1127125"/>
              <a:ext cx="1136015" cy="597535"/>
            </a:xfrm>
            <a:custGeom>
              <a:avLst/>
              <a:gdLst/>
              <a:ahLst/>
              <a:cxnLst/>
              <a:rect l="l" t="t" r="r" b="b"/>
              <a:pathLst>
                <a:path w="1136015" h="597535">
                  <a:moveTo>
                    <a:pt x="1135697" y="447675"/>
                  </a:moveTo>
                  <a:lnTo>
                    <a:pt x="836929" y="447675"/>
                  </a:lnTo>
                  <a:lnTo>
                    <a:pt x="1018540" y="597217"/>
                  </a:lnTo>
                  <a:lnTo>
                    <a:pt x="1135697" y="447675"/>
                  </a:lnTo>
                  <a:close/>
                </a:path>
                <a:path w="1136015" h="597535">
                  <a:moveTo>
                    <a:pt x="58737" y="0"/>
                  </a:moveTo>
                  <a:lnTo>
                    <a:pt x="0" y="1587"/>
                  </a:lnTo>
                  <a:lnTo>
                    <a:pt x="59054" y="5079"/>
                  </a:lnTo>
                  <a:lnTo>
                    <a:pt x="116840" y="10477"/>
                  </a:lnTo>
                  <a:lnTo>
                    <a:pt x="173990" y="18097"/>
                  </a:lnTo>
                  <a:lnTo>
                    <a:pt x="229552" y="27304"/>
                  </a:lnTo>
                  <a:lnTo>
                    <a:pt x="284162" y="38100"/>
                  </a:lnTo>
                  <a:lnTo>
                    <a:pt x="337184" y="50800"/>
                  </a:lnTo>
                  <a:lnTo>
                    <a:pt x="388937" y="65404"/>
                  </a:lnTo>
                  <a:lnTo>
                    <a:pt x="438784" y="81279"/>
                  </a:lnTo>
                  <a:lnTo>
                    <a:pt x="487045" y="99060"/>
                  </a:lnTo>
                  <a:lnTo>
                    <a:pt x="533717" y="118110"/>
                  </a:lnTo>
                  <a:lnTo>
                    <a:pt x="578167" y="138747"/>
                  </a:lnTo>
                  <a:lnTo>
                    <a:pt x="620712" y="160654"/>
                  </a:lnTo>
                  <a:lnTo>
                    <a:pt x="661352" y="184150"/>
                  </a:lnTo>
                  <a:lnTo>
                    <a:pt x="699452" y="208914"/>
                  </a:lnTo>
                  <a:lnTo>
                    <a:pt x="735329" y="234950"/>
                  </a:lnTo>
                  <a:lnTo>
                    <a:pt x="768667" y="262254"/>
                  </a:lnTo>
                  <a:lnTo>
                    <a:pt x="799465" y="290512"/>
                  </a:lnTo>
                  <a:lnTo>
                    <a:pt x="827722" y="320039"/>
                  </a:lnTo>
                  <a:lnTo>
                    <a:pt x="853122" y="350520"/>
                  </a:lnTo>
                  <a:lnTo>
                    <a:pt x="875665" y="381952"/>
                  </a:lnTo>
                  <a:lnTo>
                    <a:pt x="911542" y="447675"/>
                  </a:lnTo>
                  <a:lnTo>
                    <a:pt x="1061084" y="447675"/>
                  </a:lnTo>
                  <a:lnTo>
                    <a:pt x="1002982" y="351472"/>
                  </a:lnTo>
                  <a:lnTo>
                    <a:pt x="978217" y="321310"/>
                  </a:lnTo>
                  <a:lnTo>
                    <a:pt x="950595" y="292100"/>
                  </a:lnTo>
                  <a:lnTo>
                    <a:pt x="920115" y="264160"/>
                  </a:lnTo>
                  <a:lnTo>
                    <a:pt x="887412" y="237172"/>
                  </a:lnTo>
                  <a:lnTo>
                    <a:pt x="852487" y="211454"/>
                  </a:lnTo>
                  <a:lnTo>
                    <a:pt x="815340" y="187007"/>
                  </a:lnTo>
                  <a:lnTo>
                    <a:pt x="775652" y="163829"/>
                  </a:lnTo>
                  <a:lnTo>
                    <a:pt x="734377" y="141922"/>
                  </a:lnTo>
                  <a:lnTo>
                    <a:pt x="690879" y="121602"/>
                  </a:lnTo>
                  <a:lnTo>
                    <a:pt x="645795" y="102552"/>
                  </a:lnTo>
                  <a:lnTo>
                    <a:pt x="598804" y="85089"/>
                  </a:lnTo>
                  <a:lnTo>
                    <a:pt x="550227" y="68897"/>
                  </a:lnTo>
                  <a:lnTo>
                    <a:pt x="500062" y="54610"/>
                  </a:lnTo>
                  <a:lnTo>
                    <a:pt x="448627" y="41592"/>
                  </a:lnTo>
                  <a:lnTo>
                    <a:pt x="395922" y="30479"/>
                  </a:lnTo>
                  <a:lnTo>
                    <a:pt x="342265" y="20954"/>
                  </a:lnTo>
                  <a:lnTo>
                    <a:pt x="287020" y="13017"/>
                  </a:lnTo>
                  <a:lnTo>
                    <a:pt x="231140" y="6985"/>
                  </a:lnTo>
                  <a:lnTo>
                    <a:pt x="174307" y="2857"/>
                  </a:lnTo>
                  <a:lnTo>
                    <a:pt x="116840" y="317"/>
                  </a:lnTo>
                  <a:lnTo>
                    <a:pt x="58737" y="0"/>
                  </a:lnTo>
                  <a:close/>
                </a:path>
              </a:pathLst>
            </a:custGeom>
            <a:solidFill>
              <a:srgbClr val="EFA12D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1" name="object 21"/>
            <p:cNvSpPr/>
            <p:nvPr/>
          </p:nvSpPr>
          <p:spPr>
            <a:xfrm>
              <a:off x="5683885" y="1127125"/>
              <a:ext cx="1167765" cy="597535"/>
            </a:xfrm>
            <a:custGeom>
              <a:avLst/>
              <a:gdLst/>
              <a:ahLst/>
              <a:cxnLst/>
              <a:rect l="l" t="t" r="r" b="b"/>
              <a:pathLst>
                <a:path w="1167765" h="597535">
                  <a:moveTo>
                    <a:pt x="1167764" y="0"/>
                  </a:moveTo>
                  <a:lnTo>
                    <a:pt x="1018539" y="0"/>
                  </a:lnTo>
                  <a:lnTo>
                    <a:pt x="958849" y="952"/>
                  </a:lnTo>
                  <a:lnTo>
                    <a:pt x="899794" y="4127"/>
                  </a:lnTo>
                  <a:lnTo>
                    <a:pt x="842010" y="8889"/>
                  </a:lnTo>
                  <a:lnTo>
                    <a:pt x="785177" y="15875"/>
                  </a:lnTo>
                  <a:lnTo>
                    <a:pt x="729297" y="24447"/>
                  </a:lnTo>
                  <a:lnTo>
                    <a:pt x="675004" y="34925"/>
                  </a:lnTo>
                  <a:lnTo>
                    <a:pt x="622300" y="46989"/>
                  </a:lnTo>
                  <a:lnTo>
                    <a:pt x="570547" y="60642"/>
                  </a:lnTo>
                  <a:lnTo>
                    <a:pt x="520700" y="76200"/>
                  </a:lnTo>
                  <a:lnTo>
                    <a:pt x="472439" y="93027"/>
                  </a:lnTo>
                  <a:lnTo>
                    <a:pt x="426085" y="111442"/>
                  </a:lnTo>
                  <a:lnTo>
                    <a:pt x="381635" y="131127"/>
                  </a:lnTo>
                  <a:lnTo>
                    <a:pt x="338772" y="152400"/>
                  </a:lnTo>
                  <a:lnTo>
                    <a:pt x="298450" y="174942"/>
                  </a:lnTo>
                  <a:lnTo>
                    <a:pt x="260032" y="198754"/>
                  </a:lnTo>
                  <a:lnTo>
                    <a:pt x="223837" y="223520"/>
                  </a:lnTo>
                  <a:lnTo>
                    <a:pt x="189864" y="249872"/>
                  </a:lnTo>
                  <a:lnTo>
                    <a:pt x="158432" y="276860"/>
                  </a:lnTo>
                  <a:lnTo>
                    <a:pt x="129857" y="305435"/>
                  </a:lnTo>
                  <a:lnTo>
                    <a:pt x="103504" y="334645"/>
                  </a:lnTo>
                  <a:lnTo>
                    <a:pt x="80010" y="364807"/>
                  </a:lnTo>
                  <a:lnTo>
                    <a:pt x="41592" y="427672"/>
                  </a:lnTo>
                  <a:lnTo>
                    <a:pt x="15239" y="493395"/>
                  </a:lnTo>
                  <a:lnTo>
                    <a:pt x="1587" y="561975"/>
                  </a:lnTo>
                  <a:lnTo>
                    <a:pt x="0" y="597217"/>
                  </a:lnTo>
                  <a:lnTo>
                    <a:pt x="149225" y="597217"/>
                  </a:lnTo>
                  <a:lnTo>
                    <a:pt x="151129" y="561975"/>
                  </a:lnTo>
                  <a:lnTo>
                    <a:pt x="156210" y="527367"/>
                  </a:lnTo>
                  <a:lnTo>
                    <a:pt x="176212" y="460375"/>
                  </a:lnTo>
                  <a:lnTo>
                    <a:pt x="208597" y="395604"/>
                  </a:lnTo>
                  <a:lnTo>
                    <a:pt x="252729" y="334645"/>
                  </a:lnTo>
                  <a:lnTo>
                    <a:pt x="279082" y="305435"/>
                  </a:lnTo>
                  <a:lnTo>
                    <a:pt x="307975" y="276860"/>
                  </a:lnTo>
                  <a:lnTo>
                    <a:pt x="339407" y="249872"/>
                  </a:lnTo>
                  <a:lnTo>
                    <a:pt x="373062" y="223520"/>
                  </a:lnTo>
                  <a:lnTo>
                    <a:pt x="409257" y="198754"/>
                  </a:lnTo>
                  <a:lnTo>
                    <a:pt x="447675" y="174942"/>
                  </a:lnTo>
                  <a:lnTo>
                    <a:pt x="488314" y="152400"/>
                  </a:lnTo>
                  <a:lnTo>
                    <a:pt x="530860" y="131127"/>
                  </a:lnTo>
                  <a:lnTo>
                    <a:pt x="575310" y="111442"/>
                  </a:lnTo>
                  <a:lnTo>
                    <a:pt x="621982" y="93027"/>
                  </a:lnTo>
                  <a:lnTo>
                    <a:pt x="669925" y="76200"/>
                  </a:lnTo>
                  <a:lnTo>
                    <a:pt x="719772" y="60642"/>
                  </a:lnTo>
                  <a:lnTo>
                    <a:pt x="771525" y="46989"/>
                  </a:lnTo>
                  <a:lnTo>
                    <a:pt x="824230" y="34925"/>
                  </a:lnTo>
                  <a:lnTo>
                    <a:pt x="878839" y="24447"/>
                  </a:lnTo>
                  <a:lnTo>
                    <a:pt x="934402" y="15875"/>
                  </a:lnTo>
                  <a:lnTo>
                    <a:pt x="991235" y="8889"/>
                  </a:lnTo>
                  <a:lnTo>
                    <a:pt x="1049019" y="4127"/>
                  </a:lnTo>
                  <a:lnTo>
                    <a:pt x="1108074" y="952"/>
                  </a:lnTo>
                  <a:lnTo>
                    <a:pt x="1167764" y="0"/>
                  </a:lnTo>
                  <a:close/>
                </a:path>
              </a:pathLst>
            </a:custGeom>
            <a:solidFill>
              <a:srgbClr val="C18223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2" name="object 22"/>
            <p:cNvSpPr/>
            <p:nvPr/>
          </p:nvSpPr>
          <p:spPr>
            <a:xfrm>
              <a:off x="5683885" y="1127125"/>
              <a:ext cx="2228850" cy="597535"/>
            </a:xfrm>
            <a:custGeom>
              <a:avLst/>
              <a:gdLst/>
              <a:ahLst/>
              <a:cxnLst/>
              <a:rect l="l" t="t" r="r" b="b"/>
              <a:pathLst>
                <a:path w="2228850" h="597535">
                  <a:moveTo>
                    <a:pt x="1167764" y="0"/>
                  </a:moveTo>
                  <a:lnTo>
                    <a:pt x="1108074" y="952"/>
                  </a:lnTo>
                  <a:lnTo>
                    <a:pt x="1049019" y="4127"/>
                  </a:lnTo>
                  <a:lnTo>
                    <a:pt x="991235" y="8889"/>
                  </a:lnTo>
                  <a:lnTo>
                    <a:pt x="934402" y="15875"/>
                  </a:lnTo>
                  <a:lnTo>
                    <a:pt x="878839" y="24447"/>
                  </a:lnTo>
                  <a:lnTo>
                    <a:pt x="824230" y="34925"/>
                  </a:lnTo>
                  <a:lnTo>
                    <a:pt x="771525" y="46989"/>
                  </a:lnTo>
                  <a:lnTo>
                    <a:pt x="719772" y="60642"/>
                  </a:lnTo>
                  <a:lnTo>
                    <a:pt x="669925" y="76200"/>
                  </a:lnTo>
                  <a:lnTo>
                    <a:pt x="621982" y="93027"/>
                  </a:lnTo>
                  <a:lnTo>
                    <a:pt x="575310" y="111442"/>
                  </a:lnTo>
                  <a:lnTo>
                    <a:pt x="530860" y="131127"/>
                  </a:lnTo>
                  <a:lnTo>
                    <a:pt x="488314" y="152400"/>
                  </a:lnTo>
                  <a:lnTo>
                    <a:pt x="447675" y="174942"/>
                  </a:lnTo>
                  <a:lnTo>
                    <a:pt x="409257" y="198754"/>
                  </a:lnTo>
                  <a:lnTo>
                    <a:pt x="373062" y="223520"/>
                  </a:lnTo>
                  <a:lnTo>
                    <a:pt x="339407" y="249872"/>
                  </a:lnTo>
                  <a:lnTo>
                    <a:pt x="307975" y="276860"/>
                  </a:lnTo>
                  <a:lnTo>
                    <a:pt x="279082" y="305435"/>
                  </a:lnTo>
                  <a:lnTo>
                    <a:pt x="252729" y="334645"/>
                  </a:lnTo>
                  <a:lnTo>
                    <a:pt x="229235" y="364807"/>
                  </a:lnTo>
                  <a:lnTo>
                    <a:pt x="191135" y="427672"/>
                  </a:lnTo>
                  <a:lnTo>
                    <a:pt x="164782" y="493395"/>
                  </a:lnTo>
                  <a:lnTo>
                    <a:pt x="151129" y="561975"/>
                  </a:lnTo>
                  <a:lnTo>
                    <a:pt x="149225" y="597217"/>
                  </a:lnTo>
                  <a:lnTo>
                    <a:pt x="0" y="597217"/>
                  </a:lnTo>
                  <a:lnTo>
                    <a:pt x="6985" y="527367"/>
                  </a:lnTo>
                  <a:lnTo>
                    <a:pt x="26987" y="460375"/>
                  </a:lnTo>
                  <a:lnTo>
                    <a:pt x="59372" y="395604"/>
                  </a:lnTo>
                  <a:lnTo>
                    <a:pt x="103504" y="334645"/>
                  </a:lnTo>
                  <a:lnTo>
                    <a:pt x="129857" y="305435"/>
                  </a:lnTo>
                  <a:lnTo>
                    <a:pt x="158432" y="276860"/>
                  </a:lnTo>
                  <a:lnTo>
                    <a:pt x="189864" y="249872"/>
                  </a:lnTo>
                  <a:lnTo>
                    <a:pt x="223837" y="223520"/>
                  </a:lnTo>
                  <a:lnTo>
                    <a:pt x="260032" y="198754"/>
                  </a:lnTo>
                  <a:lnTo>
                    <a:pt x="298450" y="174942"/>
                  </a:lnTo>
                  <a:lnTo>
                    <a:pt x="338772" y="152400"/>
                  </a:lnTo>
                  <a:lnTo>
                    <a:pt x="381635" y="131127"/>
                  </a:lnTo>
                  <a:lnTo>
                    <a:pt x="426085" y="111442"/>
                  </a:lnTo>
                  <a:lnTo>
                    <a:pt x="472439" y="93027"/>
                  </a:lnTo>
                  <a:lnTo>
                    <a:pt x="520700" y="76200"/>
                  </a:lnTo>
                  <a:lnTo>
                    <a:pt x="570547" y="60642"/>
                  </a:lnTo>
                  <a:lnTo>
                    <a:pt x="622300" y="46989"/>
                  </a:lnTo>
                  <a:lnTo>
                    <a:pt x="675004" y="34925"/>
                  </a:lnTo>
                  <a:lnTo>
                    <a:pt x="729297" y="24447"/>
                  </a:lnTo>
                  <a:lnTo>
                    <a:pt x="785177" y="15875"/>
                  </a:lnTo>
                  <a:lnTo>
                    <a:pt x="842010" y="8889"/>
                  </a:lnTo>
                  <a:lnTo>
                    <a:pt x="899794" y="4127"/>
                  </a:lnTo>
                  <a:lnTo>
                    <a:pt x="958849" y="952"/>
                  </a:lnTo>
                  <a:lnTo>
                    <a:pt x="1018539" y="0"/>
                  </a:lnTo>
                  <a:lnTo>
                    <a:pt x="1167764" y="0"/>
                  </a:lnTo>
                  <a:lnTo>
                    <a:pt x="1225549" y="952"/>
                  </a:lnTo>
                  <a:lnTo>
                    <a:pt x="1282699" y="3810"/>
                  </a:lnTo>
                  <a:lnTo>
                    <a:pt x="1338897" y="8572"/>
                  </a:lnTo>
                  <a:lnTo>
                    <a:pt x="1394142" y="14922"/>
                  </a:lnTo>
                  <a:lnTo>
                    <a:pt x="1448435" y="23177"/>
                  </a:lnTo>
                  <a:lnTo>
                    <a:pt x="1501457" y="33020"/>
                  </a:lnTo>
                  <a:lnTo>
                    <a:pt x="1553527" y="44450"/>
                  </a:lnTo>
                  <a:lnTo>
                    <a:pt x="1604327" y="57467"/>
                  </a:lnTo>
                  <a:lnTo>
                    <a:pt x="1653539" y="72072"/>
                  </a:lnTo>
                  <a:lnTo>
                    <a:pt x="1701164" y="88264"/>
                  </a:lnTo>
                  <a:lnTo>
                    <a:pt x="1747202" y="106045"/>
                  </a:lnTo>
                  <a:lnTo>
                    <a:pt x="1791652" y="125095"/>
                  </a:lnTo>
                  <a:lnTo>
                    <a:pt x="1834197" y="145414"/>
                  </a:lnTo>
                  <a:lnTo>
                    <a:pt x="1874837" y="167322"/>
                  </a:lnTo>
                  <a:lnTo>
                    <a:pt x="1913572" y="190182"/>
                  </a:lnTo>
                  <a:lnTo>
                    <a:pt x="1950085" y="214629"/>
                  </a:lnTo>
                  <a:lnTo>
                    <a:pt x="1984374" y="240029"/>
                  </a:lnTo>
                  <a:lnTo>
                    <a:pt x="2016442" y="266700"/>
                  </a:lnTo>
                  <a:lnTo>
                    <a:pt x="2045969" y="294322"/>
                  </a:lnTo>
                  <a:lnTo>
                    <a:pt x="2072957" y="323214"/>
                  </a:lnTo>
                  <a:lnTo>
                    <a:pt x="2097405" y="352742"/>
                  </a:lnTo>
                  <a:lnTo>
                    <a:pt x="2138044" y="415289"/>
                  </a:lnTo>
                  <a:lnTo>
                    <a:pt x="2154237" y="447675"/>
                  </a:lnTo>
                  <a:lnTo>
                    <a:pt x="2228849" y="447675"/>
                  </a:lnTo>
                  <a:lnTo>
                    <a:pt x="2112010" y="597217"/>
                  </a:lnTo>
                  <a:lnTo>
                    <a:pt x="1930082" y="447675"/>
                  </a:lnTo>
                  <a:lnTo>
                    <a:pt x="2004694" y="447675"/>
                  </a:lnTo>
                  <a:lnTo>
                    <a:pt x="1988502" y="414337"/>
                  </a:lnTo>
                  <a:lnTo>
                    <a:pt x="1946274" y="350520"/>
                  </a:lnTo>
                  <a:lnTo>
                    <a:pt x="1920874" y="320039"/>
                  </a:lnTo>
                  <a:lnTo>
                    <a:pt x="1892617" y="290512"/>
                  </a:lnTo>
                  <a:lnTo>
                    <a:pt x="1861819" y="261937"/>
                  </a:lnTo>
                  <a:lnTo>
                    <a:pt x="1828482" y="234950"/>
                  </a:lnTo>
                  <a:lnTo>
                    <a:pt x="1792605" y="208914"/>
                  </a:lnTo>
                  <a:lnTo>
                    <a:pt x="1754505" y="184150"/>
                  </a:lnTo>
                  <a:lnTo>
                    <a:pt x="1713864" y="160654"/>
                  </a:lnTo>
                  <a:lnTo>
                    <a:pt x="1671319" y="138747"/>
                  </a:lnTo>
                  <a:lnTo>
                    <a:pt x="1626869" y="118110"/>
                  </a:lnTo>
                  <a:lnTo>
                    <a:pt x="1580514" y="99060"/>
                  </a:lnTo>
                  <a:lnTo>
                    <a:pt x="1532255" y="81279"/>
                  </a:lnTo>
                  <a:lnTo>
                    <a:pt x="1482089" y="65404"/>
                  </a:lnTo>
                  <a:lnTo>
                    <a:pt x="1430337" y="50800"/>
                  </a:lnTo>
                  <a:lnTo>
                    <a:pt x="1377314" y="38100"/>
                  </a:lnTo>
                  <a:lnTo>
                    <a:pt x="1323022" y="27304"/>
                  </a:lnTo>
                  <a:lnTo>
                    <a:pt x="1267142" y="18097"/>
                  </a:lnTo>
                  <a:lnTo>
                    <a:pt x="1210310" y="10477"/>
                  </a:lnTo>
                  <a:lnTo>
                    <a:pt x="1152207" y="5079"/>
                  </a:lnTo>
                  <a:lnTo>
                    <a:pt x="1093152" y="1587"/>
                  </a:lnTo>
                </a:path>
              </a:pathLst>
            </a:custGeom>
            <a:ln w="12700">
              <a:solidFill>
                <a:srgbClr val="AF751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3" name="object 23"/>
            <p:cNvSpPr/>
            <p:nvPr/>
          </p:nvSpPr>
          <p:spPr>
            <a:xfrm>
              <a:off x="5852795" y="1097597"/>
              <a:ext cx="2292985" cy="597535"/>
            </a:xfrm>
            <a:custGeom>
              <a:avLst/>
              <a:gdLst/>
              <a:ahLst/>
              <a:cxnLst/>
              <a:rect l="l" t="t" r="r" b="b"/>
              <a:pathLst>
                <a:path w="2292984" h="597535">
                  <a:moveTo>
                    <a:pt x="2292667" y="447992"/>
                  </a:moveTo>
                  <a:lnTo>
                    <a:pt x="1993900" y="447992"/>
                  </a:lnTo>
                  <a:lnTo>
                    <a:pt x="2213609" y="597217"/>
                  </a:lnTo>
                  <a:lnTo>
                    <a:pt x="2292667" y="447992"/>
                  </a:lnTo>
                  <a:close/>
                </a:path>
                <a:path w="2292984" h="597535">
                  <a:moveTo>
                    <a:pt x="67309" y="0"/>
                  </a:moveTo>
                  <a:lnTo>
                    <a:pt x="0" y="317"/>
                  </a:lnTo>
                  <a:lnTo>
                    <a:pt x="135889" y="2539"/>
                  </a:lnTo>
                  <a:lnTo>
                    <a:pt x="335914" y="10160"/>
                  </a:lnTo>
                  <a:lnTo>
                    <a:pt x="530225" y="22542"/>
                  </a:lnTo>
                  <a:lnTo>
                    <a:pt x="656272" y="33337"/>
                  </a:lnTo>
                  <a:lnTo>
                    <a:pt x="778827" y="46037"/>
                  </a:lnTo>
                  <a:lnTo>
                    <a:pt x="898207" y="60642"/>
                  </a:lnTo>
                  <a:lnTo>
                    <a:pt x="956627" y="68579"/>
                  </a:lnTo>
                  <a:lnTo>
                    <a:pt x="1013777" y="77152"/>
                  </a:lnTo>
                  <a:lnTo>
                    <a:pt x="1125537" y="95250"/>
                  </a:lnTo>
                  <a:lnTo>
                    <a:pt x="1232852" y="115252"/>
                  </a:lnTo>
                  <a:lnTo>
                    <a:pt x="1284604" y="125729"/>
                  </a:lnTo>
                  <a:lnTo>
                    <a:pt x="1335404" y="136842"/>
                  </a:lnTo>
                  <a:lnTo>
                    <a:pt x="1384934" y="148272"/>
                  </a:lnTo>
                  <a:lnTo>
                    <a:pt x="1433512" y="160019"/>
                  </a:lnTo>
                  <a:lnTo>
                    <a:pt x="1480502" y="172085"/>
                  </a:lnTo>
                  <a:lnTo>
                    <a:pt x="1570354" y="197485"/>
                  </a:lnTo>
                  <a:lnTo>
                    <a:pt x="1613534" y="210819"/>
                  </a:lnTo>
                  <a:lnTo>
                    <a:pt x="1655127" y="224472"/>
                  </a:lnTo>
                  <a:lnTo>
                    <a:pt x="1695132" y="238442"/>
                  </a:lnTo>
                  <a:lnTo>
                    <a:pt x="1733867" y="252729"/>
                  </a:lnTo>
                  <a:lnTo>
                    <a:pt x="1771014" y="267335"/>
                  </a:lnTo>
                  <a:lnTo>
                    <a:pt x="1806575" y="282257"/>
                  </a:lnTo>
                  <a:lnTo>
                    <a:pt x="1872614" y="313054"/>
                  </a:lnTo>
                  <a:lnTo>
                    <a:pt x="1932304" y="345122"/>
                  </a:lnTo>
                  <a:lnTo>
                    <a:pt x="1985009" y="378460"/>
                  </a:lnTo>
                  <a:lnTo>
                    <a:pt x="2030729" y="412750"/>
                  </a:lnTo>
                  <a:lnTo>
                    <a:pt x="2068829" y="447992"/>
                  </a:lnTo>
                  <a:lnTo>
                    <a:pt x="2218054" y="447992"/>
                  </a:lnTo>
                  <a:lnTo>
                    <a:pt x="2159000" y="395922"/>
                  </a:lnTo>
                  <a:lnTo>
                    <a:pt x="2110739" y="362585"/>
                  </a:lnTo>
                  <a:lnTo>
                    <a:pt x="2055495" y="330517"/>
                  </a:lnTo>
                  <a:lnTo>
                    <a:pt x="1993900" y="299402"/>
                  </a:lnTo>
                  <a:lnTo>
                    <a:pt x="1925954" y="269557"/>
                  </a:lnTo>
                  <a:lnTo>
                    <a:pt x="1889442" y="255269"/>
                  </a:lnTo>
                  <a:lnTo>
                    <a:pt x="1851659" y="240982"/>
                  </a:lnTo>
                  <a:lnTo>
                    <a:pt x="1812607" y="227329"/>
                  </a:lnTo>
                  <a:lnTo>
                    <a:pt x="1771967" y="213677"/>
                  </a:lnTo>
                  <a:lnTo>
                    <a:pt x="1730057" y="200660"/>
                  </a:lnTo>
                  <a:lnTo>
                    <a:pt x="1686559" y="187960"/>
                  </a:lnTo>
                  <a:lnTo>
                    <a:pt x="1642109" y="175577"/>
                  </a:lnTo>
                  <a:lnTo>
                    <a:pt x="1596072" y="163512"/>
                  </a:lnTo>
                  <a:lnTo>
                    <a:pt x="1549082" y="151764"/>
                  </a:lnTo>
                  <a:lnTo>
                    <a:pt x="1500822" y="140335"/>
                  </a:lnTo>
                  <a:lnTo>
                    <a:pt x="1451292" y="129539"/>
                  </a:lnTo>
                  <a:lnTo>
                    <a:pt x="1348739" y="108902"/>
                  </a:lnTo>
                  <a:lnTo>
                    <a:pt x="1296034" y="99060"/>
                  </a:lnTo>
                  <a:lnTo>
                    <a:pt x="1187450" y="80962"/>
                  </a:lnTo>
                  <a:lnTo>
                    <a:pt x="1131570" y="72389"/>
                  </a:lnTo>
                  <a:lnTo>
                    <a:pt x="1016952" y="56832"/>
                  </a:lnTo>
                  <a:lnTo>
                    <a:pt x="958532" y="49529"/>
                  </a:lnTo>
                  <a:lnTo>
                    <a:pt x="899159" y="42862"/>
                  </a:lnTo>
                  <a:lnTo>
                    <a:pt x="778192" y="30797"/>
                  </a:lnTo>
                  <a:lnTo>
                    <a:pt x="654367" y="20637"/>
                  </a:lnTo>
                  <a:lnTo>
                    <a:pt x="463232" y="9207"/>
                  </a:lnTo>
                  <a:lnTo>
                    <a:pt x="333375" y="4127"/>
                  </a:lnTo>
                  <a:lnTo>
                    <a:pt x="201294" y="952"/>
                  </a:lnTo>
                  <a:lnTo>
                    <a:pt x="67309" y="0"/>
                  </a:lnTo>
                  <a:close/>
                </a:path>
              </a:pathLst>
            </a:custGeom>
            <a:solidFill>
              <a:srgbClr val="EFA12D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4" name="object 24"/>
            <p:cNvSpPr/>
            <p:nvPr/>
          </p:nvSpPr>
          <p:spPr>
            <a:xfrm>
              <a:off x="3564255" y="1097597"/>
              <a:ext cx="2362835" cy="597535"/>
            </a:xfrm>
            <a:custGeom>
              <a:avLst/>
              <a:gdLst/>
              <a:ahLst/>
              <a:cxnLst/>
              <a:rect l="l" t="t" r="r" b="b"/>
              <a:pathLst>
                <a:path w="2362835" h="597535">
                  <a:moveTo>
                    <a:pt x="2362835" y="0"/>
                  </a:moveTo>
                  <a:lnTo>
                    <a:pt x="2213610" y="0"/>
                  </a:lnTo>
                  <a:lnTo>
                    <a:pt x="2071052" y="1269"/>
                  </a:lnTo>
                  <a:lnTo>
                    <a:pt x="1930717" y="4762"/>
                  </a:lnTo>
                  <a:lnTo>
                    <a:pt x="1792922" y="10794"/>
                  </a:lnTo>
                  <a:lnTo>
                    <a:pt x="1725295" y="14604"/>
                  </a:lnTo>
                  <a:lnTo>
                    <a:pt x="1592262" y="23812"/>
                  </a:lnTo>
                  <a:lnTo>
                    <a:pt x="1526857" y="29210"/>
                  </a:lnTo>
                  <a:lnTo>
                    <a:pt x="1398905" y="41592"/>
                  </a:lnTo>
                  <a:lnTo>
                    <a:pt x="1336357" y="48577"/>
                  </a:lnTo>
                  <a:lnTo>
                    <a:pt x="1214437" y="64135"/>
                  </a:lnTo>
                  <a:lnTo>
                    <a:pt x="1154747" y="72707"/>
                  </a:lnTo>
                  <a:lnTo>
                    <a:pt x="1039177" y="90804"/>
                  </a:lnTo>
                  <a:lnTo>
                    <a:pt x="982980" y="100647"/>
                  </a:lnTo>
                  <a:lnTo>
                    <a:pt x="874077" y="121602"/>
                  </a:lnTo>
                  <a:lnTo>
                    <a:pt x="821690" y="132714"/>
                  </a:lnTo>
                  <a:lnTo>
                    <a:pt x="720725" y="156210"/>
                  </a:lnTo>
                  <a:lnTo>
                    <a:pt x="672147" y="168592"/>
                  </a:lnTo>
                  <a:lnTo>
                    <a:pt x="624840" y="181292"/>
                  </a:lnTo>
                  <a:lnTo>
                    <a:pt x="579437" y="194310"/>
                  </a:lnTo>
                  <a:lnTo>
                    <a:pt x="534987" y="207962"/>
                  </a:lnTo>
                  <a:lnTo>
                    <a:pt x="492442" y="221614"/>
                  </a:lnTo>
                  <a:lnTo>
                    <a:pt x="451167" y="235902"/>
                  </a:lnTo>
                  <a:lnTo>
                    <a:pt x="411480" y="250507"/>
                  </a:lnTo>
                  <a:lnTo>
                    <a:pt x="373380" y="265112"/>
                  </a:lnTo>
                  <a:lnTo>
                    <a:pt x="336867" y="280352"/>
                  </a:lnTo>
                  <a:lnTo>
                    <a:pt x="269240" y="311467"/>
                  </a:lnTo>
                  <a:lnTo>
                    <a:pt x="208280" y="343852"/>
                  </a:lnTo>
                  <a:lnTo>
                    <a:pt x="154622" y="377507"/>
                  </a:lnTo>
                  <a:lnTo>
                    <a:pt x="108585" y="411797"/>
                  </a:lnTo>
                  <a:lnTo>
                    <a:pt x="70167" y="447357"/>
                  </a:lnTo>
                  <a:lnTo>
                    <a:pt x="40005" y="483552"/>
                  </a:lnTo>
                  <a:lnTo>
                    <a:pt x="17780" y="520700"/>
                  </a:lnTo>
                  <a:lnTo>
                    <a:pt x="4445" y="558800"/>
                  </a:lnTo>
                  <a:lnTo>
                    <a:pt x="0" y="597217"/>
                  </a:lnTo>
                  <a:lnTo>
                    <a:pt x="149225" y="597217"/>
                  </a:lnTo>
                  <a:lnTo>
                    <a:pt x="150495" y="577850"/>
                  </a:lnTo>
                  <a:lnTo>
                    <a:pt x="153987" y="558800"/>
                  </a:lnTo>
                  <a:lnTo>
                    <a:pt x="167322" y="520700"/>
                  </a:lnTo>
                  <a:lnTo>
                    <a:pt x="189230" y="483552"/>
                  </a:lnTo>
                  <a:lnTo>
                    <a:pt x="219710" y="447357"/>
                  </a:lnTo>
                  <a:lnTo>
                    <a:pt x="257810" y="411797"/>
                  </a:lnTo>
                  <a:lnTo>
                    <a:pt x="304165" y="377507"/>
                  </a:lnTo>
                  <a:lnTo>
                    <a:pt x="357822" y="343852"/>
                  </a:lnTo>
                  <a:lnTo>
                    <a:pt x="418465" y="311467"/>
                  </a:lnTo>
                  <a:lnTo>
                    <a:pt x="486410" y="280352"/>
                  </a:lnTo>
                  <a:lnTo>
                    <a:pt x="522605" y="265112"/>
                  </a:lnTo>
                  <a:lnTo>
                    <a:pt x="560705" y="250507"/>
                  </a:lnTo>
                  <a:lnTo>
                    <a:pt x="600392" y="235902"/>
                  </a:lnTo>
                  <a:lnTo>
                    <a:pt x="641667" y="221614"/>
                  </a:lnTo>
                  <a:lnTo>
                    <a:pt x="728662" y="194310"/>
                  </a:lnTo>
                  <a:lnTo>
                    <a:pt x="774382" y="181292"/>
                  </a:lnTo>
                  <a:lnTo>
                    <a:pt x="821372" y="168592"/>
                  </a:lnTo>
                  <a:lnTo>
                    <a:pt x="869950" y="156210"/>
                  </a:lnTo>
                  <a:lnTo>
                    <a:pt x="970915" y="132714"/>
                  </a:lnTo>
                  <a:lnTo>
                    <a:pt x="1023620" y="121602"/>
                  </a:lnTo>
                  <a:lnTo>
                    <a:pt x="1132205" y="100647"/>
                  </a:lnTo>
                  <a:lnTo>
                    <a:pt x="1188402" y="90804"/>
                  </a:lnTo>
                  <a:lnTo>
                    <a:pt x="1304290" y="72707"/>
                  </a:lnTo>
                  <a:lnTo>
                    <a:pt x="1363662" y="64135"/>
                  </a:lnTo>
                  <a:lnTo>
                    <a:pt x="1485900" y="48577"/>
                  </a:lnTo>
                  <a:lnTo>
                    <a:pt x="1548447" y="41592"/>
                  </a:lnTo>
                  <a:lnTo>
                    <a:pt x="1676400" y="29210"/>
                  </a:lnTo>
                  <a:lnTo>
                    <a:pt x="1741487" y="23812"/>
                  </a:lnTo>
                  <a:lnTo>
                    <a:pt x="1874520" y="14604"/>
                  </a:lnTo>
                  <a:lnTo>
                    <a:pt x="2079942" y="4762"/>
                  </a:lnTo>
                  <a:lnTo>
                    <a:pt x="2220277" y="1269"/>
                  </a:lnTo>
                  <a:lnTo>
                    <a:pt x="2362835" y="0"/>
                  </a:lnTo>
                  <a:close/>
                </a:path>
              </a:pathLst>
            </a:custGeom>
            <a:solidFill>
              <a:srgbClr val="C18223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25" name="object 25"/>
            <p:cNvSpPr/>
            <p:nvPr/>
          </p:nvSpPr>
          <p:spPr>
            <a:xfrm>
              <a:off x="3564255" y="1097597"/>
              <a:ext cx="4580890" cy="597535"/>
            </a:xfrm>
            <a:custGeom>
              <a:avLst/>
              <a:gdLst/>
              <a:ahLst/>
              <a:cxnLst/>
              <a:rect l="l" t="t" r="r" b="b"/>
              <a:pathLst>
                <a:path w="4580890" h="597535">
                  <a:moveTo>
                    <a:pt x="2362835" y="0"/>
                  </a:moveTo>
                  <a:lnTo>
                    <a:pt x="2291397" y="317"/>
                  </a:lnTo>
                  <a:lnTo>
                    <a:pt x="2220277" y="1269"/>
                  </a:lnTo>
                  <a:lnTo>
                    <a:pt x="2149792" y="2857"/>
                  </a:lnTo>
                  <a:lnTo>
                    <a:pt x="2079942" y="4762"/>
                  </a:lnTo>
                  <a:lnTo>
                    <a:pt x="2010727" y="7619"/>
                  </a:lnTo>
                  <a:lnTo>
                    <a:pt x="1942465" y="10794"/>
                  </a:lnTo>
                  <a:lnTo>
                    <a:pt x="1874520" y="14604"/>
                  </a:lnTo>
                  <a:lnTo>
                    <a:pt x="1807527" y="19050"/>
                  </a:lnTo>
                  <a:lnTo>
                    <a:pt x="1741487" y="23812"/>
                  </a:lnTo>
                  <a:lnTo>
                    <a:pt x="1676400" y="29210"/>
                  </a:lnTo>
                  <a:lnTo>
                    <a:pt x="1611947" y="35242"/>
                  </a:lnTo>
                  <a:lnTo>
                    <a:pt x="1548447" y="41592"/>
                  </a:lnTo>
                  <a:lnTo>
                    <a:pt x="1485900" y="48577"/>
                  </a:lnTo>
                  <a:lnTo>
                    <a:pt x="1424305" y="56197"/>
                  </a:lnTo>
                  <a:lnTo>
                    <a:pt x="1363662" y="64135"/>
                  </a:lnTo>
                  <a:lnTo>
                    <a:pt x="1304290" y="72707"/>
                  </a:lnTo>
                  <a:lnTo>
                    <a:pt x="1245870" y="81597"/>
                  </a:lnTo>
                  <a:lnTo>
                    <a:pt x="1188402" y="90804"/>
                  </a:lnTo>
                  <a:lnTo>
                    <a:pt x="1132205" y="100647"/>
                  </a:lnTo>
                  <a:lnTo>
                    <a:pt x="1077277" y="111125"/>
                  </a:lnTo>
                  <a:lnTo>
                    <a:pt x="1023620" y="121602"/>
                  </a:lnTo>
                  <a:lnTo>
                    <a:pt x="970915" y="132714"/>
                  </a:lnTo>
                  <a:lnTo>
                    <a:pt x="919797" y="144462"/>
                  </a:lnTo>
                  <a:lnTo>
                    <a:pt x="869950" y="156210"/>
                  </a:lnTo>
                  <a:lnTo>
                    <a:pt x="821372" y="168592"/>
                  </a:lnTo>
                  <a:lnTo>
                    <a:pt x="774382" y="181292"/>
                  </a:lnTo>
                  <a:lnTo>
                    <a:pt x="728662" y="194310"/>
                  </a:lnTo>
                  <a:lnTo>
                    <a:pt x="684530" y="207962"/>
                  </a:lnTo>
                  <a:lnTo>
                    <a:pt x="641667" y="221614"/>
                  </a:lnTo>
                  <a:lnTo>
                    <a:pt x="600392" y="235902"/>
                  </a:lnTo>
                  <a:lnTo>
                    <a:pt x="560705" y="250507"/>
                  </a:lnTo>
                  <a:lnTo>
                    <a:pt x="522605" y="265112"/>
                  </a:lnTo>
                  <a:lnTo>
                    <a:pt x="486410" y="280352"/>
                  </a:lnTo>
                  <a:lnTo>
                    <a:pt x="418465" y="311467"/>
                  </a:lnTo>
                  <a:lnTo>
                    <a:pt x="357822" y="343852"/>
                  </a:lnTo>
                  <a:lnTo>
                    <a:pt x="304165" y="377507"/>
                  </a:lnTo>
                  <a:lnTo>
                    <a:pt x="257810" y="411797"/>
                  </a:lnTo>
                  <a:lnTo>
                    <a:pt x="219710" y="447357"/>
                  </a:lnTo>
                  <a:lnTo>
                    <a:pt x="189230" y="483552"/>
                  </a:lnTo>
                  <a:lnTo>
                    <a:pt x="167322" y="520700"/>
                  </a:lnTo>
                  <a:lnTo>
                    <a:pt x="153987" y="558800"/>
                  </a:lnTo>
                  <a:lnTo>
                    <a:pt x="149225" y="597217"/>
                  </a:lnTo>
                  <a:lnTo>
                    <a:pt x="0" y="597217"/>
                  </a:lnTo>
                  <a:lnTo>
                    <a:pt x="4445" y="558800"/>
                  </a:lnTo>
                  <a:lnTo>
                    <a:pt x="17780" y="520700"/>
                  </a:lnTo>
                  <a:lnTo>
                    <a:pt x="40005" y="483552"/>
                  </a:lnTo>
                  <a:lnTo>
                    <a:pt x="70167" y="447357"/>
                  </a:lnTo>
                  <a:lnTo>
                    <a:pt x="108585" y="411797"/>
                  </a:lnTo>
                  <a:lnTo>
                    <a:pt x="154622" y="377507"/>
                  </a:lnTo>
                  <a:lnTo>
                    <a:pt x="208280" y="343852"/>
                  </a:lnTo>
                  <a:lnTo>
                    <a:pt x="269240" y="311467"/>
                  </a:lnTo>
                  <a:lnTo>
                    <a:pt x="336867" y="280352"/>
                  </a:lnTo>
                  <a:lnTo>
                    <a:pt x="373380" y="265112"/>
                  </a:lnTo>
                  <a:lnTo>
                    <a:pt x="411480" y="250507"/>
                  </a:lnTo>
                  <a:lnTo>
                    <a:pt x="451167" y="235902"/>
                  </a:lnTo>
                  <a:lnTo>
                    <a:pt x="492442" y="221614"/>
                  </a:lnTo>
                  <a:lnTo>
                    <a:pt x="534987" y="207962"/>
                  </a:lnTo>
                  <a:lnTo>
                    <a:pt x="579437" y="194310"/>
                  </a:lnTo>
                  <a:lnTo>
                    <a:pt x="624840" y="181292"/>
                  </a:lnTo>
                  <a:lnTo>
                    <a:pt x="672147" y="168592"/>
                  </a:lnTo>
                  <a:lnTo>
                    <a:pt x="720725" y="156210"/>
                  </a:lnTo>
                  <a:lnTo>
                    <a:pt x="770572" y="144462"/>
                  </a:lnTo>
                  <a:lnTo>
                    <a:pt x="821690" y="132714"/>
                  </a:lnTo>
                  <a:lnTo>
                    <a:pt x="874077" y="121602"/>
                  </a:lnTo>
                  <a:lnTo>
                    <a:pt x="928052" y="111125"/>
                  </a:lnTo>
                  <a:lnTo>
                    <a:pt x="982980" y="100647"/>
                  </a:lnTo>
                  <a:lnTo>
                    <a:pt x="1039177" y="90804"/>
                  </a:lnTo>
                  <a:lnTo>
                    <a:pt x="1096327" y="81597"/>
                  </a:lnTo>
                  <a:lnTo>
                    <a:pt x="1154747" y="72707"/>
                  </a:lnTo>
                  <a:lnTo>
                    <a:pt x="1214437" y="64135"/>
                  </a:lnTo>
                  <a:lnTo>
                    <a:pt x="1274762" y="56197"/>
                  </a:lnTo>
                  <a:lnTo>
                    <a:pt x="1336357" y="48577"/>
                  </a:lnTo>
                  <a:lnTo>
                    <a:pt x="1398905" y="41592"/>
                  </a:lnTo>
                  <a:lnTo>
                    <a:pt x="1462405" y="35242"/>
                  </a:lnTo>
                  <a:lnTo>
                    <a:pt x="1526857" y="29210"/>
                  </a:lnTo>
                  <a:lnTo>
                    <a:pt x="1592262" y="23812"/>
                  </a:lnTo>
                  <a:lnTo>
                    <a:pt x="1658302" y="19050"/>
                  </a:lnTo>
                  <a:lnTo>
                    <a:pt x="1725295" y="14604"/>
                  </a:lnTo>
                  <a:lnTo>
                    <a:pt x="1792922" y="10794"/>
                  </a:lnTo>
                  <a:lnTo>
                    <a:pt x="1861502" y="7619"/>
                  </a:lnTo>
                  <a:lnTo>
                    <a:pt x="1930717" y="4762"/>
                  </a:lnTo>
                  <a:lnTo>
                    <a:pt x="2000567" y="2857"/>
                  </a:lnTo>
                  <a:lnTo>
                    <a:pt x="2071052" y="1269"/>
                  </a:lnTo>
                  <a:lnTo>
                    <a:pt x="2142172" y="317"/>
                  </a:lnTo>
                  <a:lnTo>
                    <a:pt x="2213610" y="0"/>
                  </a:lnTo>
                  <a:lnTo>
                    <a:pt x="2362835" y="0"/>
                  </a:lnTo>
                  <a:lnTo>
                    <a:pt x="2430145" y="317"/>
                  </a:lnTo>
                  <a:lnTo>
                    <a:pt x="2496820" y="952"/>
                  </a:lnTo>
                  <a:lnTo>
                    <a:pt x="2562860" y="2539"/>
                  </a:lnTo>
                  <a:lnTo>
                    <a:pt x="2628900" y="4444"/>
                  </a:lnTo>
                  <a:lnTo>
                    <a:pt x="2693987" y="6667"/>
                  </a:lnTo>
                  <a:lnTo>
                    <a:pt x="2758757" y="9525"/>
                  </a:lnTo>
                  <a:lnTo>
                    <a:pt x="2822892" y="13017"/>
                  </a:lnTo>
                  <a:lnTo>
                    <a:pt x="2886392" y="16827"/>
                  </a:lnTo>
                  <a:lnTo>
                    <a:pt x="2949257" y="21272"/>
                  </a:lnTo>
                  <a:lnTo>
                    <a:pt x="3011487" y="26035"/>
                  </a:lnTo>
                  <a:lnTo>
                    <a:pt x="3073082" y="31432"/>
                  </a:lnTo>
                  <a:lnTo>
                    <a:pt x="3133725" y="37464"/>
                  </a:lnTo>
                  <a:lnTo>
                    <a:pt x="3193732" y="43497"/>
                  </a:lnTo>
                  <a:lnTo>
                    <a:pt x="3252787" y="50482"/>
                  </a:lnTo>
                  <a:lnTo>
                    <a:pt x="3311207" y="57467"/>
                  </a:lnTo>
                  <a:lnTo>
                    <a:pt x="3368675" y="65087"/>
                  </a:lnTo>
                  <a:lnTo>
                    <a:pt x="3425190" y="73342"/>
                  </a:lnTo>
                  <a:lnTo>
                    <a:pt x="3480752" y="81597"/>
                  </a:lnTo>
                  <a:lnTo>
                    <a:pt x="3535362" y="90804"/>
                  </a:lnTo>
                  <a:lnTo>
                    <a:pt x="3589020" y="100012"/>
                  </a:lnTo>
                  <a:lnTo>
                    <a:pt x="3641725" y="109854"/>
                  </a:lnTo>
                  <a:lnTo>
                    <a:pt x="3693160" y="120014"/>
                  </a:lnTo>
                  <a:lnTo>
                    <a:pt x="3743642" y="130492"/>
                  </a:lnTo>
                  <a:lnTo>
                    <a:pt x="3792854" y="141287"/>
                  </a:lnTo>
                  <a:lnTo>
                    <a:pt x="3841115" y="152717"/>
                  </a:lnTo>
                  <a:lnTo>
                    <a:pt x="3888104" y="164464"/>
                  </a:lnTo>
                  <a:lnTo>
                    <a:pt x="3933507" y="176212"/>
                  </a:lnTo>
                  <a:lnTo>
                    <a:pt x="3977957" y="188912"/>
                  </a:lnTo>
                  <a:lnTo>
                    <a:pt x="4021137" y="201612"/>
                  </a:lnTo>
                  <a:lnTo>
                    <a:pt x="4062729" y="214629"/>
                  </a:lnTo>
                  <a:lnTo>
                    <a:pt x="4103370" y="227964"/>
                  </a:lnTo>
                  <a:lnTo>
                    <a:pt x="4142104" y="241935"/>
                  </a:lnTo>
                  <a:lnTo>
                    <a:pt x="4179887" y="255904"/>
                  </a:lnTo>
                  <a:lnTo>
                    <a:pt x="4215765" y="270192"/>
                  </a:lnTo>
                  <a:lnTo>
                    <a:pt x="4283392" y="300037"/>
                  </a:lnTo>
                  <a:lnTo>
                    <a:pt x="4344987" y="331152"/>
                  </a:lnTo>
                  <a:lnTo>
                    <a:pt x="4399597" y="363219"/>
                  </a:lnTo>
                  <a:lnTo>
                    <a:pt x="4447857" y="396239"/>
                  </a:lnTo>
                  <a:lnTo>
                    <a:pt x="4488815" y="430529"/>
                  </a:lnTo>
                  <a:lnTo>
                    <a:pt x="4506595" y="447992"/>
                  </a:lnTo>
                  <a:lnTo>
                    <a:pt x="4580890" y="447992"/>
                  </a:lnTo>
                  <a:lnTo>
                    <a:pt x="4502150" y="597217"/>
                  </a:lnTo>
                  <a:lnTo>
                    <a:pt x="4282440" y="447992"/>
                  </a:lnTo>
                  <a:lnTo>
                    <a:pt x="4357052" y="447992"/>
                  </a:lnTo>
                  <a:lnTo>
                    <a:pt x="4338955" y="430212"/>
                  </a:lnTo>
                  <a:lnTo>
                    <a:pt x="4297045" y="395287"/>
                  </a:lnTo>
                  <a:lnTo>
                    <a:pt x="4248150" y="361632"/>
                  </a:lnTo>
                  <a:lnTo>
                    <a:pt x="4191952" y="328929"/>
                  </a:lnTo>
                  <a:lnTo>
                    <a:pt x="4128770" y="297497"/>
                  </a:lnTo>
                  <a:lnTo>
                    <a:pt x="4059237" y="267335"/>
                  </a:lnTo>
                  <a:lnTo>
                    <a:pt x="4022090" y="252729"/>
                  </a:lnTo>
                  <a:lnTo>
                    <a:pt x="3983672" y="238442"/>
                  </a:lnTo>
                  <a:lnTo>
                    <a:pt x="3943350" y="224472"/>
                  </a:lnTo>
                  <a:lnTo>
                    <a:pt x="3901757" y="210819"/>
                  </a:lnTo>
                  <a:lnTo>
                    <a:pt x="3858895" y="197485"/>
                  </a:lnTo>
                  <a:lnTo>
                    <a:pt x="3814445" y="184785"/>
                  </a:lnTo>
                  <a:lnTo>
                    <a:pt x="3768725" y="172085"/>
                  </a:lnTo>
                  <a:lnTo>
                    <a:pt x="3721735" y="160019"/>
                  </a:lnTo>
                  <a:lnTo>
                    <a:pt x="3673475" y="148272"/>
                  </a:lnTo>
                  <a:lnTo>
                    <a:pt x="3623945" y="136842"/>
                  </a:lnTo>
                  <a:lnTo>
                    <a:pt x="3573145" y="126047"/>
                  </a:lnTo>
                  <a:lnTo>
                    <a:pt x="3521075" y="115252"/>
                  </a:lnTo>
                  <a:lnTo>
                    <a:pt x="3468052" y="105092"/>
                  </a:lnTo>
                  <a:lnTo>
                    <a:pt x="3413760" y="95250"/>
                  </a:lnTo>
                  <a:lnTo>
                    <a:pt x="3358515" y="86042"/>
                  </a:lnTo>
                  <a:lnTo>
                    <a:pt x="3302317" y="77152"/>
                  </a:lnTo>
                  <a:lnTo>
                    <a:pt x="3244850" y="68897"/>
                  </a:lnTo>
                  <a:lnTo>
                    <a:pt x="3186747" y="60642"/>
                  </a:lnTo>
                  <a:lnTo>
                    <a:pt x="3127375" y="53339"/>
                  </a:lnTo>
                  <a:lnTo>
                    <a:pt x="3067367" y="46037"/>
                  </a:lnTo>
                  <a:lnTo>
                    <a:pt x="3006407" y="39687"/>
                  </a:lnTo>
                  <a:lnTo>
                    <a:pt x="2944495" y="33337"/>
                  </a:lnTo>
                  <a:lnTo>
                    <a:pt x="2881947" y="27939"/>
                  </a:lnTo>
                  <a:lnTo>
                    <a:pt x="2818765" y="22860"/>
                  </a:lnTo>
                  <a:lnTo>
                    <a:pt x="2754630" y="18097"/>
                  </a:lnTo>
                  <a:lnTo>
                    <a:pt x="2689860" y="13969"/>
                  </a:lnTo>
                  <a:lnTo>
                    <a:pt x="2624455" y="10477"/>
                  </a:lnTo>
                  <a:lnTo>
                    <a:pt x="2558097" y="7302"/>
                  </a:lnTo>
                  <a:lnTo>
                    <a:pt x="2491422" y="4762"/>
                  </a:lnTo>
                  <a:lnTo>
                    <a:pt x="2424430" y="2857"/>
                  </a:lnTo>
                  <a:lnTo>
                    <a:pt x="2356485" y="1269"/>
                  </a:lnTo>
                  <a:lnTo>
                    <a:pt x="2288540" y="317"/>
                  </a:lnTo>
                </a:path>
              </a:pathLst>
            </a:custGeom>
            <a:ln w="12700">
              <a:solidFill>
                <a:srgbClr val="AF751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2483908" y="1735931"/>
            <a:ext cx="755650" cy="228759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1417" spc="-4" dirty="0">
                <a:solidFill>
                  <a:srgbClr val="FFFFFF"/>
                </a:solidFill>
                <a:latin typeface="Calibri"/>
                <a:cs typeface="Calibri"/>
              </a:rPr>
              <a:t>Επ</a:t>
            </a:r>
            <a:r>
              <a:rPr sz="1417" dirty="0">
                <a:solidFill>
                  <a:srgbClr val="FFFFFF"/>
                </a:solidFill>
                <a:latin typeface="Calibri"/>
                <a:cs typeface="Calibri"/>
              </a:rPr>
              <a:t>ί</a:t>
            </a:r>
            <a:r>
              <a:rPr sz="1417" spc="-4" dirty="0">
                <a:solidFill>
                  <a:srgbClr val="FFFFFF"/>
                </a:solidFill>
                <a:latin typeface="Calibri"/>
                <a:cs typeface="Calibri"/>
              </a:rPr>
              <a:t>πεδ</a:t>
            </a:r>
            <a:r>
              <a:rPr sz="1417" dirty="0">
                <a:solidFill>
                  <a:srgbClr val="FFFFFF"/>
                </a:solidFill>
                <a:latin typeface="Calibri"/>
                <a:cs typeface="Calibri"/>
              </a:rPr>
              <a:t>ο</a:t>
            </a:r>
            <a:r>
              <a:rPr sz="1417" spc="-4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17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417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501636" y="2094441"/>
            <a:ext cx="714904" cy="228759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1417" spc="-21" dirty="0">
                <a:solidFill>
                  <a:srgbClr val="FFFFFF"/>
                </a:solidFill>
                <a:latin typeface="Calibri"/>
                <a:cs typeface="Calibri"/>
              </a:rPr>
              <a:t>Αντίληψη</a:t>
            </a:r>
            <a:endParaRPr sz="1417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524903" y="1735931"/>
            <a:ext cx="755650" cy="228759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1417" spc="-4" dirty="0">
                <a:solidFill>
                  <a:srgbClr val="FFFFFF"/>
                </a:solidFill>
                <a:latin typeface="Calibri"/>
                <a:cs typeface="Calibri"/>
              </a:rPr>
              <a:t>Επ</a:t>
            </a:r>
            <a:r>
              <a:rPr sz="1417" dirty="0">
                <a:solidFill>
                  <a:srgbClr val="FFFFFF"/>
                </a:solidFill>
                <a:latin typeface="Calibri"/>
                <a:cs typeface="Calibri"/>
              </a:rPr>
              <a:t>ί</a:t>
            </a:r>
            <a:r>
              <a:rPr sz="1417" spc="-4" dirty="0">
                <a:solidFill>
                  <a:srgbClr val="FFFFFF"/>
                </a:solidFill>
                <a:latin typeface="Calibri"/>
                <a:cs typeface="Calibri"/>
              </a:rPr>
              <a:t>πεδ</a:t>
            </a:r>
            <a:r>
              <a:rPr sz="1417" dirty="0">
                <a:solidFill>
                  <a:srgbClr val="FFFFFF"/>
                </a:solidFill>
                <a:latin typeface="Calibri"/>
                <a:cs typeface="Calibri"/>
              </a:rPr>
              <a:t>ο</a:t>
            </a:r>
            <a:r>
              <a:rPr sz="1417" spc="-4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17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417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477014" y="2094441"/>
            <a:ext cx="845078" cy="228759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1417" spc="-12" dirty="0">
                <a:solidFill>
                  <a:srgbClr val="FFFFFF"/>
                </a:solidFill>
                <a:latin typeface="Calibri"/>
                <a:cs typeface="Calibri"/>
              </a:rPr>
              <a:t>Κατανόηση</a:t>
            </a:r>
            <a:endParaRPr sz="1417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565106" y="1735931"/>
            <a:ext cx="755650" cy="228759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1417" spc="-4" dirty="0">
                <a:solidFill>
                  <a:srgbClr val="FFFFFF"/>
                </a:solidFill>
                <a:latin typeface="Calibri"/>
                <a:cs typeface="Calibri"/>
              </a:rPr>
              <a:t>Επ</a:t>
            </a:r>
            <a:r>
              <a:rPr sz="1417" dirty="0">
                <a:solidFill>
                  <a:srgbClr val="FFFFFF"/>
                </a:solidFill>
                <a:latin typeface="Calibri"/>
                <a:cs typeface="Calibri"/>
              </a:rPr>
              <a:t>ί</a:t>
            </a:r>
            <a:r>
              <a:rPr sz="1417" spc="-4" dirty="0">
                <a:solidFill>
                  <a:srgbClr val="FFFFFF"/>
                </a:solidFill>
                <a:latin typeface="Calibri"/>
                <a:cs typeface="Calibri"/>
              </a:rPr>
              <a:t>πεδ</a:t>
            </a:r>
            <a:r>
              <a:rPr sz="1417" dirty="0">
                <a:solidFill>
                  <a:srgbClr val="FFFFFF"/>
                </a:solidFill>
                <a:latin typeface="Calibri"/>
                <a:cs typeface="Calibri"/>
              </a:rPr>
              <a:t>ο</a:t>
            </a:r>
            <a:r>
              <a:rPr sz="1417" spc="-4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17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1417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597914" y="2094441"/>
            <a:ext cx="684213" cy="228759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1417" spc="-12" dirty="0">
                <a:solidFill>
                  <a:srgbClr val="FFFFFF"/>
                </a:solidFill>
                <a:latin typeface="Calibri"/>
                <a:cs typeface="Calibri"/>
              </a:rPr>
              <a:t>Προβολή</a:t>
            </a:r>
            <a:endParaRPr sz="1417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942667" y="879739"/>
            <a:ext cx="1905000" cy="195566"/>
          </a:xfrm>
          <a:prstGeom prst="rect">
            <a:avLst/>
          </a:prstGeom>
          <a:solidFill>
            <a:srgbClr val="A3624D"/>
          </a:solidFill>
          <a:ln w="12700">
            <a:solidFill>
              <a:srgbClr val="774636"/>
            </a:solidFill>
          </a:ln>
        </p:spPr>
        <p:txBody>
          <a:bodyPr vert="horz" wrap="square" lIns="0" tIns="22225" rIns="0" bIns="0" rtlCol="0">
            <a:spAutoFit/>
          </a:bodyPr>
          <a:lstStyle/>
          <a:p>
            <a:pPr marL="71435">
              <a:spcBef>
                <a:spcPts val="175"/>
              </a:spcBef>
            </a:pPr>
            <a:r>
              <a:rPr sz="1125" spc="-4" dirty="0">
                <a:solidFill>
                  <a:srgbClr val="FFFFFF"/>
                </a:solidFill>
                <a:latin typeface="Calibri"/>
                <a:cs typeface="Calibri"/>
              </a:rPr>
              <a:t>με</a:t>
            </a:r>
            <a:r>
              <a:rPr sz="1125" spc="-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25" spc="-4" dirty="0">
                <a:solidFill>
                  <a:srgbClr val="FFFFFF"/>
                </a:solidFill>
                <a:latin typeface="Calibri"/>
                <a:cs typeface="Calibri"/>
              </a:rPr>
              <a:t>βάση</a:t>
            </a:r>
            <a:r>
              <a:rPr sz="1125" spc="-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25" spc="-4" dirty="0">
                <a:solidFill>
                  <a:srgbClr val="FFFFFF"/>
                </a:solidFill>
                <a:latin typeface="Calibri"/>
                <a:cs typeface="Calibri"/>
              </a:rPr>
              <a:t>τα</a:t>
            </a:r>
            <a:r>
              <a:rPr sz="1125" spc="-1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25" spc="-4" dirty="0">
                <a:solidFill>
                  <a:srgbClr val="FFFFFF"/>
                </a:solidFill>
                <a:latin typeface="Calibri"/>
                <a:cs typeface="Calibri"/>
              </a:rPr>
              <a:t>δεδομένα/</a:t>
            </a:r>
            <a:r>
              <a:rPr sz="1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25" spc="-12" dirty="0">
                <a:solidFill>
                  <a:srgbClr val="FFFFFF"/>
                </a:solidFill>
                <a:latin typeface="Calibri"/>
                <a:cs typeface="Calibri"/>
              </a:rPr>
              <a:t>BU</a:t>
            </a:r>
            <a:endParaRPr sz="1125">
              <a:latin typeface="Calibri"/>
              <a:cs typeface="Calibri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4731279" y="3415771"/>
            <a:ext cx="561446" cy="500592"/>
            <a:chOff x="5677534" y="4098925"/>
            <a:chExt cx="673735" cy="600710"/>
          </a:xfrm>
        </p:grpSpPr>
        <p:sp>
          <p:nvSpPr>
            <p:cNvPr id="34" name="object 34"/>
            <p:cNvSpPr/>
            <p:nvPr/>
          </p:nvSpPr>
          <p:spPr>
            <a:xfrm>
              <a:off x="5683884" y="4105275"/>
              <a:ext cx="661035" cy="588010"/>
            </a:xfrm>
            <a:custGeom>
              <a:avLst/>
              <a:gdLst/>
              <a:ahLst/>
              <a:cxnLst/>
              <a:rect l="l" t="t" r="r" b="b"/>
              <a:pathLst>
                <a:path w="661035" h="588010">
                  <a:moveTo>
                    <a:pt x="661035" y="294005"/>
                  </a:moveTo>
                  <a:lnTo>
                    <a:pt x="0" y="294005"/>
                  </a:lnTo>
                  <a:lnTo>
                    <a:pt x="330517" y="587692"/>
                  </a:lnTo>
                  <a:lnTo>
                    <a:pt x="661035" y="294005"/>
                  </a:lnTo>
                  <a:close/>
                </a:path>
                <a:path w="661035" h="588010">
                  <a:moveTo>
                    <a:pt x="495617" y="0"/>
                  </a:moveTo>
                  <a:lnTo>
                    <a:pt x="165100" y="0"/>
                  </a:lnTo>
                  <a:lnTo>
                    <a:pt x="165100" y="294005"/>
                  </a:lnTo>
                  <a:lnTo>
                    <a:pt x="495617" y="294005"/>
                  </a:lnTo>
                  <a:lnTo>
                    <a:pt x="495617" y="0"/>
                  </a:lnTo>
                  <a:close/>
                </a:path>
              </a:pathLst>
            </a:custGeom>
            <a:solidFill>
              <a:srgbClr val="EFA12D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35" name="object 35"/>
            <p:cNvSpPr/>
            <p:nvPr/>
          </p:nvSpPr>
          <p:spPr>
            <a:xfrm>
              <a:off x="5683884" y="4105275"/>
              <a:ext cx="661035" cy="588010"/>
            </a:xfrm>
            <a:custGeom>
              <a:avLst/>
              <a:gdLst/>
              <a:ahLst/>
              <a:cxnLst/>
              <a:rect l="l" t="t" r="r" b="b"/>
              <a:pathLst>
                <a:path w="661035" h="588010">
                  <a:moveTo>
                    <a:pt x="0" y="294005"/>
                  </a:moveTo>
                  <a:lnTo>
                    <a:pt x="165100" y="294005"/>
                  </a:lnTo>
                  <a:lnTo>
                    <a:pt x="165100" y="0"/>
                  </a:lnTo>
                  <a:lnTo>
                    <a:pt x="495617" y="0"/>
                  </a:lnTo>
                  <a:lnTo>
                    <a:pt x="495617" y="294005"/>
                  </a:lnTo>
                  <a:lnTo>
                    <a:pt x="661035" y="294005"/>
                  </a:lnTo>
                  <a:lnTo>
                    <a:pt x="330517" y="587692"/>
                  </a:lnTo>
                  <a:lnTo>
                    <a:pt x="0" y="294005"/>
                  </a:lnTo>
                </a:path>
              </a:pathLst>
            </a:custGeom>
            <a:ln w="12700">
              <a:solidFill>
                <a:srgbClr val="AF751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5418667" y="3466306"/>
            <a:ext cx="1728258" cy="196101"/>
          </a:xfrm>
          <a:prstGeom prst="rect">
            <a:avLst/>
          </a:prstGeom>
          <a:solidFill>
            <a:srgbClr val="A3624D"/>
          </a:solidFill>
          <a:ln w="12700">
            <a:solidFill>
              <a:srgbClr val="774636"/>
            </a:solidFill>
          </a:ln>
        </p:spPr>
        <p:txBody>
          <a:bodyPr vert="horz" wrap="square" lIns="0" tIns="22754" rIns="0" bIns="0" rtlCol="0">
            <a:spAutoFit/>
          </a:bodyPr>
          <a:lstStyle/>
          <a:p>
            <a:pPr marL="71435">
              <a:spcBef>
                <a:spcPts val="179"/>
              </a:spcBef>
            </a:pPr>
            <a:r>
              <a:rPr sz="1125" spc="-4" dirty="0">
                <a:solidFill>
                  <a:srgbClr val="FFFFFF"/>
                </a:solidFill>
                <a:latin typeface="Calibri"/>
                <a:cs typeface="Calibri"/>
              </a:rPr>
              <a:t>με</a:t>
            </a:r>
            <a:r>
              <a:rPr sz="1125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25" spc="-4" dirty="0">
                <a:solidFill>
                  <a:srgbClr val="FFFFFF"/>
                </a:solidFill>
                <a:latin typeface="Calibri"/>
                <a:cs typeface="Calibri"/>
              </a:rPr>
              <a:t>στόχο/</a:t>
            </a:r>
            <a:r>
              <a:rPr sz="1125" spc="-1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25" spc="-12" dirty="0">
                <a:solidFill>
                  <a:srgbClr val="FFFFFF"/>
                </a:solidFill>
                <a:latin typeface="Calibri"/>
                <a:cs typeface="Calibri"/>
              </a:rPr>
              <a:t>TD</a:t>
            </a:r>
            <a:endParaRPr sz="1125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00487" y="5229225"/>
            <a:ext cx="2160058" cy="401373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605491" y="10584"/>
            <a:ext cx="6286500" cy="5230283"/>
            <a:chOff x="1926589" y="12700"/>
            <a:chExt cx="7543800" cy="627634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26589" y="12700"/>
              <a:ext cx="7543800" cy="612965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726237" y="332104"/>
              <a:ext cx="2364740" cy="5942965"/>
            </a:xfrm>
            <a:custGeom>
              <a:avLst/>
              <a:gdLst/>
              <a:ahLst/>
              <a:cxnLst/>
              <a:rect l="l" t="t" r="r" b="b"/>
              <a:pathLst>
                <a:path w="2364740" h="5942965">
                  <a:moveTo>
                    <a:pt x="259079" y="202565"/>
                  </a:moveTo>
                  <a:lnTo>
                    <a:pt x="272097" y="166052"/>
                  </a:lnTo>
                  <a:lnTo>
                    <a:pt x="309245" y="131762"/>
                  </a:lnTo>
                  <a:lnTo>
                    <a:pt x="368300" y="100330"/>
                  </a:lnTo>
                  <a:lnTo>
                    <a:pt x="405129" y="85725"/>
                  </a:lnTo>
                  <a:lnTo>
                    <a:pt x="447040" y="72072"/>
                  </a:lnTo>
                  <a:lnTo>
                    <a:pt x="493077" y="59372"/>
                  </a:lnTo>
                  <a:lnTo>
                    <a:pt x="543242" y="47625"/>
                  </a:lnTo>
                  <a:lnTo>
                    <a:pt x="597217" y="37147"/>
                  </a:lnTo>
                  <a:lnTo>
                    <a:pt x="654684" y="27622"/>
                  </a:lnTo>
                  <a:lnTo>
                    <a:pt x="715327" y="19367"/>
                  </a:lnTo>
                  <a:lnTo>
                    <a:pt x="778827" y="12700"/>
                  </a:lnTo>
                  <a:lnTo>
                    <a:pt x="845184" y="7302"/>
                  </a:lnTo>
                  <a:lnTo>
                    <a:pt x="914082" y="3175"/>
                  </a:lnTo>
                  <a:lnTo>
                    <a:pt x="984884" y="952"/>
                  </a:lnTo>
                  <a:lnTo>
                    <a:pt x="1057592" y="0"/>
                  </a:lnTo>
                  <a:lnTo>
                    <a:pt x="1130300" y="952"/>
                  </a:lnTo>
                  <a:lnTo>
                    <a:pt x="1201102" y="3175"/>
                  </a:lnTo>
                  <a:lnTo>
                    <a:pt x="1269682" y="7302"/>
                  </a:lnTo>
                  <a:lnTo>
                    <a:pt x="1336040" y="12700"/>
                  </a:lnTo>
                  <a:lnTo>
                    <a:pt x="1399857" y="19367"/>
                  </a:lnTo>
                  <a:lnTo>
                    <a:pt x="1460500" y="27622"/>
                  </a:lnTo>
                  <a:lnTo>
                    <a:pt x="1517967" y="37147"/>
                  </a:lnTo>
                  <a:lnTo>
                    <a:pt x="1571942" y="47625"/>
                  </a:lnTo>
                  <a:lnTo>
                    <a:pt x="1622107" y="59372"/>
                  </a:lnTo>
                  <a:lnTo>
                    <a:pt x="1668145" y="72072"/>
                  </a:lnTo>
                  <a:lnTo>
                    <a:pt x="1710054" y="85725"/>
                  </a:lnTo>
                  <a:lnTo>
                    <a:pt x="1746884" y="100330"/>
                  </a:lnTo>
                  <a:lnTo>
                    <a:pt x="1805940" y="131762"/>
                  </a:lnTo>
                  <a:lnTo>
                    <a:pt x="1843087" y="166052"/>
                  </a:lnTo>
                  <a:lnTo>
                    <a:pt x="1856104" y="202565"/>
                  </a:lnTo>
                  <a:lnTo>
                    <a:pt x="1852612" y="220980"/>
                  </a:lnTo>
                  <a:lnTo>
                    <a:pt x="1827529" y="256222"/>
                  </a:lnTo>
                  <a:lnTo>
                    <a:pt x="1779270" y="289242"/>
                  </a:lnTo>
                  <a:lnTo>
                    <a:pt x="1710054" y="319087"/>
                  </a:lnTo>
                  <a:lnTo>
                    <a:pt x="1668145" y="332740"/>
                  </a:lnTo>
                  <a:lnTo>
                    <a:pt x="1622107" y="345440"/>
                  </a:lnTo>
                  <a:lnTo>
                    <a:pt x="1571942" y="357187"/>
                  </a:lnTo>
                  <a:lnTo>
                    <a:pt x="1517967" y="367665"/>
                  </a:lnTo>
                  <a:lnTo>
                    <a:pt x="1460500" y="377190"/>
                  </a:lnTo>
                  <a:lnTo>
                    <a:pt x="1399857" y="385127"/>
                  </a:lnTo>
                  <a:lnTo>
                    <a:pt x="1336040" y="392112"/>
                  </a:lnTo>
                  <a:lnTo>
                    <a:pt x="1269682" y="397510"/>
                  </a:lnTo>
                  <a:lnTo>
                    <a:pt x="1201102" y="401637"/>
                  </a:lnTo>
                  <a:lnTo>
                    <a:pt x="1130300" y="403860"/>
                  </a:lnTo>
                  <a:lnTo>
                    <a:pt x="1057592" y="404812"/>
                  </a:lnTo>
                  <a:lnTo>
                    <a:pt x="984884" y="403860"/>
                  </a:lnTo>
                  <a:lnTo>
                    <a:pt x="914082" y="401637"/>
                  </a:lnTo>
                  <a:lnTo>
                    <a:pt x="845184" y="397510"/>
                  </a:lnTo>
                  <a:lnTo>
                    <a:pt x="778827" y="392112"/>
                  </a:lnTo>
                  <a:lnTo>
                    <a:pt x="715327" y="385127"/>
                  </a:lnTo>
                  <a:lnTo>
                    <a:pt x="654684" y="377190"/>
                  </a:lnTo>
                  <a:lnTo>
                    <a:pt x="597217" y="367665"/>
                  </a:lnTo>
                  <a:lnTo>
                    <a:pt x="543242" y="357187"/>
                  </a:lnTo>
                  <a:lnTo>
                    <a:pt x="493077" y="345440"/>
                  </a:lnTo>
                  <a:lnTo>
                    <a:pt x="447040" y="332740"/>
                  </a:lnTo>
                  <a:lnTo>
                    <a:pt x="405129" y="319087"/>
                  </a:lnTo>
                  <a:lnTo>
                    <a:pt x="368300" y="304482"/>
                  </a:lnTo>
                  <a:lnTo>
                    <a:pt x="309245" y="273050"/>
                  </a:lnTo>
                  <a:lnTo>
                    <a:pt x="272097" y="238760"/>
                  </a:lnTo>
                  <a:lnTo>
                    <a:pt x="259079" y="202565"/>
                  </a:lnTo>
                </a:path>
                <a:path w="2364740" h="5942965">
                  <a:moveTo>
                    <a:pt x="259079" y="5372735"/>
                  </a:moveTo>
                  <a:lnTo>
                    <a:pt x="260984" y="5333682"/>
                  </a:lnTo>
                  <a:lnTo>
                    <a:pt x="266382" y="5295582"/>
                  </a:lnTo>
                  <a:lnTo>
                    <a:pt x="275272" y="5258117"/>
                  </a:lnTo>
                  <a:lnTo>
                    <a:pt x="287654" y="5221287"/>
                  </a:lnTo>
                  <a:lnTo>
                    <a:pt x="303212" y="5185727"/>
                  </a:lnTo>
                  <a:lnTo>
                    <a:pt x="321945" y="5151120"/>
                  </a:lnTo>
                  <a:lnTo>
                    <a:pt x="343534" y="5117465"/>
                  </a:lnTo>
                  <a:lnTo>
                    <a:pt x="368300" y="5085080"/>
                  </a:lnTo>
                  <a:lnTo>
                    <a:pt x="395604" y="5054282"/>
                  </a:lnTo>
                  <a:lnTo>
                    <a:pt x="425450" y="5024755"/>
                  </a:lnTo>
                  <a:lnTo>
                    <a:pt x="458152" y="4996497"/>
                  </a:lnTo>
                  <a:lnTo>
                    <a:pt x="493077" y="4969827"/>
                  </a:lnTo>
                  <a:lnTo>
                    <a:pt x="530225" y="4945062"/>
                  </a:lnTo>
                  <a:lnTo>
                    <a:pt x="569595" y="4921885"/>
                  </a:lnTo>
                  <a:lnTo>
                    <a:pt x="611187" y="4900295"/>
                  </a:lnTo>
                  <a:lnTo>
                    <a:pt x="654684" y="4880927"/>
                  </a:lnTo>
                  <a:lnTo>
                    <a:pt x="699770" y="4863147"/>
                  </a:lnTo>
                  <a:lnTo>
                    <a:pt x="746759" y="4847907"/>
                  </a:lnTo>
                  <a:lnTo>
                    <a:pt x="795337" y="4834572"/>
                  </a:lnTo>
                  <a:lnTo>
                    <a:pt x="845184" y="4823460"/>
                  </a:lnTo>
                  <a:lnTo>
                    <a:pt x="896620" y="4814570"/>
                  </a:lnTo>
                  <a:lnTo>
                    <a:pt x="949325" y="4808220"/>
                  </a:lnTo>
                  <a:lnTo>
                    <a:pt x="1002982" y="4804410"/>
                  </a:lnTo>
                  <a:lnTo>
                    <a:pt x="1057592" y="4803140"/>
                  </a:lnTo>
                  <a:lnTo>
                    <a:pt x="1112202" y="4804410"/>
                  </a:lnTo>
                  <a:lnTo>
                    <a:pt x="1165859" y="4808220"/>
                  </a:lnTo>
                  <a:lnTo>
                    <a:pt x="1218565" y="4814570"/>
                  </a:lnTo>
                  <a:lnTo>
                    <a:pt x="1269682" y="4823460"/>
                  </a:lnTo>
                  <a:lnTo>
                    <a:pt x="1319847" y="4834572"/>
                  </a:lnTo>
                  <a:lnTo>
                    <a:pt x="1368425" y="4847907"/>
                  </a:lnTo>
                  <a:lnTo>
                    <a:pt x="1415415" y="4863147"/>
                  </a:lnTo>
                  <a:lnTo>
                    <a:pt x="1460500" y="4880927"/>
                  </a:lnTo>
                  <a:lnTo>
                    <a:pt x="1503997" y="4900295"/>
                  </a:lnTo>
                  <a:lnTo>
                    <a:pt x="1545590" y="4921885"/>
                  </a:lnTo>
                  <a:lnTo>
                    <a:pt x="1584959" y="4945062"/>
                  </a:lnTo>
                  <a:lnTo>
                    <a:pt x="1622107" y="4969827"/>
                  </a:lnTo>
                  <a:lnTo>
                    <a:pt x="1657032" y="4996497"/>
                  </a:lnTo>
                  <a:lnTo>
                    <a:pt x="1689734" y="5024755"/>
                  </a:lnTo>
                  <a:lnTo>
                    <a:pt x="1719579" y="5054282"/>
                  </a:lnTo>
                  <a:lnTo>
                    <a:pt x="1746884" y="5085080"/>
                  </a:lnTo>
                  <a:lnTo>
                    <a:pt x="1771650" y="5117465"/>
                  </a:lnTo>
                  <a:lnTo>
                    <a:pt x="1793240" y="5151120"/>
                  </a:lnTo>
                  <a:lnTo>
                    <a:pt x="1811972" y="5185727"/>
                  </a:lnTo>
                  <a:lnTo>
                    <a:pt x="1827529" y="5221287"/>
                  </a:lnTo>
                  <a:lnTo>
                    <a:pt x="1839912" y="5258117"/>
                  </a:lnTo>
                  <a:lnTo>
                    <a:pt x="1848802" y="5295582"/>
                  </a:lnTo>
                  <a:lnTo>
                    <a:pt x="1854200" y="5333682"/>
                  </a:lnTo>
                  <a:lnTo>
                    <a:pt x="1856104" y="5372735"/>
                  </a:lnTo>
                  <a:lnTo>
                    <a:pt x="1854200" y="5411787"/>
                  </a:lnTo>
                  <a:lnTo>
                    <a:pt x="1848802" y="5450205"/>
                  </a:lnTo>
                  <a:lnTo>
                    <a:pt x="1839912" y="5487670"/>
                  </a:lnTo>
                  <a:lnTo>
                    <a:pt x="1827529" y="5524182"/>
                  </a:lnTo>
                  <a:lnTo>
                    <a:pt x="1811972" y="5560060"/>
                  </a:lnTo>
                  <a:lnTo>
                    <a:pt x="1793240" y="5594667"/>
                  </a:lnTo>
                  <a:lnTo>
                    <a:pt x="1771650" y="5628005"/>
                  </a:lnTo>
                  <a:lnTo>
                    <a:pt x="1746884" y="5660390"/>
                  </a:lnTo>
                  <a:lnTo>
                    <a:pt x="1719579" y="5691187"/>
                  </a:lnTo>
                  <a:lnTo>
                    <a:pt x="1689734" y="5721032"/>
                  </a:lnTo>
                  <a:lnTo>
                    <a:pt x="1657032" y="5748972"/>
                  </a:lnTo>
                  <a:lnTo>
                    <a:pt x="1622107" y="5775642"/>
                  </a:lnTo>
                  <a:lnTo>
                    <a:pt x="1584959" y="5800725"/>
                  </a:lnTo>
                  <a:lnTo>
                    <a:pt x="1545590" y="5823902"/>
                  </a:lnTo>
                  <a:lnTo>
                    <a:pt x="1503997" y="5845175"/>
                  </a:lnTo>
                  <a:lnTo>
                    <a:pt x="1460500" y="5864860"/>
                  </a:lnTo>
                  <a:lnTo>
                    <a:pt x="1415415" y="5882322"/>
                  </a:lnTo>
                  <a:lnTo>
                    <a:pt x="1368425" y="5897880"/>
                  </a:lnTo>
                  <a:lnTo>
                    <a:pt x="1319847" y="5910897"/>
                  </a:lnTo>
                  <a:lnTo>
                    <a:pt x="1269682" y="5922010"/>
                  </a:lnTo>
                  <a:lnTo>
                    <a:pt x="1218565" y="5930900"/>
                  </a:lnTo>
                  <a:lnTo>
                    <a:pt x="1165859" y="5937250"/>
                  </a:lnTo>
                  <a:lnTo>
                    <a:pt x="1112202" y="5941060"/>
                  </a:lnTo>
                  <a:lnTo>
                    <a:pt x="1057592" y="5942647"/>
                  </a:lnTo>
                  <a:lnTo>
                    <a:pt x="1002982" y="5941060"/>
                  </a:lnTo>
                  <a:lnTo>
                    <a:pt x="949325" y="5937250"/>
                  </a:lnTo>
                  <a:lnTo>
                    <a:pt x="896620" y="5930900"/>
                  </a:lnTo>
                  <a:lnTo>
                    <a:pt x="845184" y="5922010"/>
                  </a:lnTo>
                  <a:lnTo>
                    <a:pt x="795337" y="5910897"/>
                  </a:lnTo>
                  <a:lnTo>
                    <a:pt x="746759" y="5897880"/>
                  </a:lnTo>
                  <a:lnTo>
                    <a:pt x="699770" y="5882322"/>
                  </a:lnTo>
                  <a:lnTo>
                    <a:pt x="654684" y="5864860"/>
                  </a:lnTo>
                  <a:lnTo>
                    <a:pt x="611187" y="5845175"/>
                  </a:lnTo>
                  <a:lnTo>
                    <a:pt x="569595" y="5823902"/>
                  </a:lnTo>
                  <a:lnTo>
                    <a:pt x="530225" y="5800725"/>
                  </a:lnTo>
                  <a:lnTo>
                    <a:pt x="493077" y="5775642"/>
                  </a:lnTo>
                  <a:lnTo>
                    <a:pt x="458152" y="5748972"/>
                  </a:lnTo>
                  <a:lnTo>
                    <a:pt x="425450" y="5721032"/>
                  </a:lnTo>
                  <a:lnTo>
                    <a:pt x="395604" y="5691187"/>
                  </a:lnTo>
                  <a:lnTo>
                    <a:pt x="368300" y="5660390"/>
                  </a:lnTo>
                  <a:lnTo>
                    <a:pt x="343534" y="5628005"/>
                  </a:lnTo>
                  <a:lnTo>
                    <a:pt x="321945" y="5594667"/>
                  </a:lnTo>
                  <a:lnTo>
                    <a:pt x="303212" y="5560060"/>
                  </a:lnTo>
                  <a:lnTo>
                    <a:pt x="287654" y="5524182"/>
                  </a:lnTo>
                  <a:lnTo>
                    <a:pt x="275272" y="5487670"/>
                  </a:lnTo>
                  <a:lnTo>
                    <a:pt x="266382" y="5450205"/>
                  </a:lnTo>
                  <a:lnTo>
                    <a:pt x="260984" y="5411787"/>
                  </a:lnTo>
                  <a:lnTo>
                    <a:pt x="259079" y="5372735"/>
                  </a:lnTo>
                </a:path>
                <a:path w="2364740" h="5942965">
                  <a:moveTo>
                    <a:pt x="0" y="3766502"/>
                  </a:moveTo>
                  <a:lnTo>
                    <a:pt x="7302" y="3715385"/>
                  </a:lnTo>
                  <a:lnTo>
                    <a:pt x="29209" y="3666172"/>
                  </a:lnTo>
                  <a:lnTo>
                    <a:pt x="64452" y="3618865"/>
                  </a:lnTo>
                  <a:lnTo>
                    <a:pt x="112395" y="3574097"/>
                  </a:lnTo>
                  <a:lnTo>
                    <a:pt x="172084" y="3531552"/>
                  </a:lnTo>
                  <a:lnTo>
                    <a:pt x="206375" y="3511232"/>
                  </a:lnTo>
                  <a:lnTo>
                    <a:pt x="243204" y="3491865"/>
                  </a:lnTo>
                  <a:lnTo>
                    <a:pt x="282575" y="3473132"/>
                  </a:lnTo>
                  <a:lnTo>
                    <a:pt x="324484" y="3455352"/>
                  </a:lnTo>
                  <a:lnTo>
                    <a:pt x="368617" y="3438525"/>
                  </a:lnTo>
                  <a:lnTo>
                    <a:pt x="415290" y="3422650"/>
                  </a:lnTo>
                  <a:lnTo>
                    <a:pt x="463867" y="3407410"/>
                  </a:lnTo>
                  <a:lnTo>
                    <a:pt x="514667" y="3393440"/>
                  </a:lnTo>
                  <a:lnTo>
                    <a:pt x="567690" y="3380422"/>
                  </a:lnTo>
                  <a:lnTo>
                    <a:pt x="622300" y="3368357"/>
                  </a:lnTo>
                  <a:lnTo>
                    <a:pt x="678497" y="3357562"/>
                  </a:lnTo>
                  <a:lnTo>
                    <a:pt x="736600" y="3347720"/>
                  </a:lnTo>
                  <a:lnTo>
                    <a:pt x="796607" y="3339147"/>
                  </a:lnTo>
                  <a:lnTo>
                    <a:pt x="857567" y="3331845"/>
                  </a:lnTo>
                  <a:lnTo>
                    <a:pt x="920115" y="3325812"/>
                  </a:lnTo>
                  <a:lnTo>
                    <a:pt x="983932" y="3321050"/>
                  </a:lnTo>
                  <a:lnTo>
                    <a:pt x="1049020" y="3317557"/>
                  </a:lnTo>
                  <a:lnTo>
                    <a:pt x="1115059" y="3315335"/>
                  </a:lnTo>
                  <a:lnTo>
                    <a:pt x="1182370" y="3314700"/>
                  </a:lnTo>
                  <a:lnTo>
                    <a:pt x="1249362" y="3315335"/>
                  </a:lnTo>
                  <a:lnTo>
                    <a:pt x="1315402" y="3317557"/>
                  </a:lnTo>
                  <a:lnTo>
                    <a:pt x="1380490" y="3321050"/>
                  </a:lnTo>
                  <a:lnTo>
                    <a:pt x="1444307" y="3325812"/>
                  </a:lnTo>
                  <a:lnTo>
                    <a:pt x="1506854" y="3331845"/>
                  </a:lnTo>
                  <a:lnTo>
                    <a:pt x="1568132" y="3339147"/>
                  </a:lnTo>
                  <a:lnTo>
                    <a:pt x="1627822" y="3347720"/>
                  </a:lnTo>
                  <a:lnTo>
                    <a:pt x="1685925" y="3357562"/>
                  </a:lnTo>
                  <a:lnTo>
                    <a:pt x="1742122" y="3368357"/>
                  </a:lnTo>
                  <a:lnTo>
                    <a:pt x="1797050" y="3380422"/>
                  </a:lnTo>
                  <a:lnTo>
                    <a:pt x="1849754" y="3393440"/>
                  </a:lnTo>
                  <a:lnTo>
                    <a:pt x="1900554" y="3407410"/>
                  </a:lnTo>
                  <a:lnTo>
                    <a:pt x="1949132" y="3422650"/>
                  </a:lnTo>
                  <a:lnTo>
                    <a:pt x="1995804" y="3438525"/>
                  </a:lnTo>
                  <a:lnTo>
                    <a:pt x="2039937" y="3455352"/>
                  </a:lnTo>
                  <a:lnTo>
                    <a:pt x="2081847" y="3473132"/>
                  </a:lnTo>
                  <a:lnTo>
                    <a:pt x="2121217" y="3491865"/>
                  </a:lnTo>
                  <a:lnTo>
                    <a:pt x="2158047" y="3511232"/>
                  </a:lnTo>
                  <a:lnTo>
                    <a:pt x="2192337" y="3531552"/>
                  </a:lnTo>
                  <a:lnTo>
                    <a:pt x="2252027" y="3574097"/>
                  </a:lnTo>
                  <a:lnTo>
                    <a:pt x="2299970" y="3618865"/>
                  </a:lnTo>
                  <a:lnTo>
                    <a:pt x="2335212" y="3666172"/>
                  </a:lnTo>
                  <a:lnTo>
                    <a:pt x="2356802" y="3715385"/>
                  </a:lnTo>
                  <a:lnTo>
                    <a:pt x="2364422" y="3766502"/>
                  </a:lnTo>
                  <a:lnTo>
                    <a:pt x="2362517" y="3792220"/>
                  </a:lnTo>
                  <a:lnTo>
                    <a:pt x="2347912" y="3842067"/>
                  </a:lnTo>
                  <a:lnTo>
                    <a:pt x="2319337" y="3890645"/>
                  </a:lnTo>
                  <a:lnTo>
                    <a:pt x="2277427" y="3936682"/>
                  </a:lnTo>
                  <a:lnTo>
                    <a:pt x="2223452" y="3980497"/>
                  </a:lnTo>
                  <a:lnTo>
                    <a:pt x="2158047" y="4021455"/>
                  </a:lnTo>
                  <a:lnTo>
                    <a:pt x="2121217" y="4040822"/>
                  </a:lnTo>
                  <a:lnTo>
                    <a:pt x="2081847" y="4059555"/>
                  </a:lnTo>
                  <a:lnTo>
                    <a:pt x="2039937" y="4077335"/>
                  </a:lnTo>
                  <a:lnTo>
                    <a:pt x="1995804" y="4094162"/>
                  </a:lnTo>
                  <a:lnTo>
                    <a:pt x="1949132" y="4110355"/>
                  </a:lnTo>
                  <a:lnTo>
                    <a:pt x="1900554" y="4125277"/>
                  </a:lnTo>
                  <a:lnTo>
                    <a:pt x="1849754" y="4139565"/>
                  </a:lnTo>
                  <a:lnTo>
                    <a:pt x="1797050" y="4152582"/>
                  </a:lnTo>
                  <a:lnTo>
                    <a:pt x="1742122" y="4164330"/>
                  </a:lnTo>
                  <a:lnTo>
                    <a:pt x="1685925" y="4175442"/>
                  </a:lnTo>
                  <a:lnTo>
                    <a:pt x="1627822" y="4184967"/>
                  </a:lnTo>
                  <a:lnTo>
                    <a:pt x="1568132" y="4193540"/>
                  </a:lnTo>
                  <a:lnTo>
                    <a:pt x="1506854" y="4201160"/>
                  </a:lnTo>
                  <a:lnTo>
                    <a:pt x="1444307" y="4207192"/>
                  </a:lnTo>
                  <a:lnTo>
                    <a:pt x="1380490" y="4211955"/>
                  </a:lnTo>
                  <a:lnTo>
                    <a:pt x="1315402" y="4215447"/>
                  </a:lnTo>
                  <a:lnTo>
                    <a:pt x="1249362" y="4217670"/>
                  </a:lnTo>
                  <a:lnTo>
                    <a:pt x="1182370" y="4218305"/>
                  </a:lnTo>
                  <a:lnTo>
                    <a:pt x="1115059" y="4217670"/>
                  </a:lnTo>
                  <a:lnTo>
                    <a:pt x="1049020" y="4215447"/>
                  </a:lnTo>
                  <a:lnTo>
                    <a:pt x="983932" y="4211955"/>
                  </a:lnTo>
                  <a:lnTo>
                    <a:pt x="920115" y="4207192"/>
                  </a:lnTo>
                  <a:lnTo>
                    <a:pt x="857567" y="4201160"/>
                  </a:lnTo>
                  <a:lnTo>
                    <a:pt x="796607" y="4193540"/>
                  </a:lnTo>
                  <a:lnTo>
                    <a:pt x="736600" y="4184967"/>
                  </a:lnTo>
                  <a:lnTo>
                    <a:pt x="678497" y="4175442"/>
                  </a:lnTo>
                  <a:lnTo>
                    <a:pt x="622300" y="4164330"/>
                  </a:lnTo>
                  <a:lnTo>
                    <a:pt x="567690" y="4152582"/>
                  </a:lnTo>
                  <a:lnTo>
                    <a:pt x="514667" y="4139565"/>
                  </a:lnTo>
                  <a:lnTo>
                    <a:pt x="463867" y="4125277"/>
                  </a:lnTo>
                  <a:lnTo>
                    <a:pt x="415290" y="4110355"/>
                  </a:lnTo>
                  <a:lnTo>
                    <a:pt x="368617" y="4094162"/>
                  </a:lnTo>
                  <a:lnTo>
                    <a:pt x="324484" y="4077335"/>
                  </a:lnTo>
                  <a:lnTo>
                    <a:pt x="282575" y="4059555"/>
                  </a:lnTo>
                  <a:lnTo>
                    <a:pt x="243204" y="4040822"/>
                  </a:lnTo>
                  <a:lnTo>
                    <a:pt x="206375" y="4021455"/>
                  </a:lnTo>
                  <a:lnTo>
                    <a:pt x="172084" y="4001452"/>
                  </a:lnTo>
                  <a:lnTo>
                    <a:pt x="112395" y="3958907"/>
                  </a:lnTo>
                  <a:lnTo>
                    <a:pt x="64452" y="3913822"/>
                  </a:lnTo>
                  <a:lnTo>
                    <a:pt x="29209" y="3866515"/>
                  </a:lnTo>
                  <a:lnTo>
                    <a:pt x="7302" y="3817302"/>
                  </a:lnTo>
                  <a:lnTo>
                    <a:pt x="0" y="3766502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448006" y="5313627"/>
            <a:ext cx="706966" cy="401373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7500" y="178594"/>
            <a:ext cx="9525000" cy="535781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65175" y="650100"/>
            <a:ext cx="6463771" cy="433879"/>
          </a:xfrm>
          <a:prstGeom prst="rect">
            <a:avLst/>
          </a:prstGeom>
        </p:spPr>
        <p:txBody>
          <a:bodyPr vert="horz" wrap="square" lIns="0" tIns="10583" rIns="0" bIns="0" rtlCol="0" anchor="ctr">
            <a:spAutoFit/>
          </a:bodyPr>
          <a:lstStyle/>
          <a:p>
            <a:pPr marL="10583">
              <a:lnSpc>
                <a:spcPct val="100000"/>
              </a:lnSpc>
              <a:spcBef>
                <a:spcPts val="83"/>
              </a:spcBef>
            </a:pPr>
            <a:r>
              <a:rPr sz="2750" spc="-8" dirty="0"/>
              <a:t>Έρευνα</a:t>
            </a:r>
            <a:r>
              <a:rPr sz="2750" spc="-25" dirty="0"/>
              <a:t> </a:t>
            </a:r>
            <a:r>
              <a:rPr sz="2750" spc="-8" dirty="0"/>
              <a:t>στον</a:t>
            </a:r>
            <a:r>
              <a:rPr sz="2750" spc="-25" dirty="0"/>
              <a:t> </a:t>
            </a:r>
            <a:r>
              <a:rPr sz="2750" spc="-8" dirty="0"/>
              <a:t>τομέα</a:t>
            </a:r>
            <a:r>
              <a:rPr sz="2750" spc="-21" dirty="0"/>
              <a:t> </a:t>
            </a:r>
            <a:r>
              <a:rPr sz="2750" spc="-8" dirty="0"/>
              <a:t>της</a:t>
            </a:r>
            <a:r>
              <a:rPr sz="2750" spc="-21" dirty="0"/>
              <a:t> </a:t>
            </a:r>
            <a:r>
              <a:rPr sz="2750" spc="-12" dirty="0"/>
              <a:t>επικοινωνίας</a:t>
            </a:r>
            <a:r>
              <a:rPr sz="2750" spc="-25" dirty="0"/>
              <a:t> </a:t>
            </a:r>
            <a:r>
              <a:rPr sz="2750" spc="-8" dirty="0"/>
              <a:t>στο</a:t>
            </a:r>
            <a:r>
              <a:rPr sz="2750" spc="-21" dirty="0"/>
              <a:t> </a:t>
            </a:r>
            <a:r>
              <a:rPr sz="2750" spc="-17" dirty="0"/>
              <a:t>CDX</a:t>
            </a:r>
            <a:endParaRPr sz="2750"/>
          </a:p>
        </p:txBody>
      </p:sp>
      <p:sp>
        <p:nvSpPr>
          <p:cNvPr id="4" name="object 4"/>
          <p:cNvSpPr txBox="1"/>
          <p:nvPr/>
        </p:nvSpPr>
        <p:spPr>
          <a:xfrm>
            <a:off x="765175" y="1342496"/>
            <a:ext cx="3830108" cy="2536186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1500" b="1" spc="-12" dirty="0">
                <a:latin typeface="Calibri"/>
                <a:cs typeface="Calibri"/>
              </a:rPr>
              <a:t>Αρχάριοι</a:t>
            </a:r>
            <a:endParaRPr sz="1500">
              <a:latin typeface="Calibri"/>
              <a:cs typeface="Calibri"/>
            </a:endParaRPr>
          </a:p>
          <a:p>
            <a:pPr marL="201075" marR="91542" indent="-190492">
              <a:lnSpc>
                <a:spcPct val="70000"/>
              </a:lnSpc>
              <a:spcBef>
                <a:spcPts val="950"/>
              </a:spcBef>
              <a:buSzPct val="135483"/>
              <a:buFont typeface="Arial"/>
              <a:buChar char="•"/>
              <a:tabLst>
                <a:tab pos="200546" algn="l"/>
                <a:tab pos="201075" algn="l"/>
              </a:tabLst>
            </a:pPr>
            <a:r>
              <a:rPr sz="1292" b="1" spc="-4" dirty="0">
                <a:latin typeface="Calibri"/>
                <a:cs typeface="Calibri"/>
              </a:rPr>
              <a:t>Κυβερνο-φυσικές</a:t>
            </a:r>
            <a:r>
              <a:rPr sz="1292" b="1" dirty="0">
                <a:latin typeface="Calibri"/>
                <a:cs typeface="Calibri"/>
              </a:rPr>
              <a:t> </a:t>
            </a:r>
            <a:r>
              <a:rPr sz="1292" b="1" spc="-4" dirty="0">
                <a:latin typeface="Calibri"/>
                <a:cs typeface="Calibri"/>
              </a:rPr>
              <a:t>διαδραστικές αλληλεπιδράσεις </a:t>
            </a:r>
            <a:r>
              <a:rPr sz="1292" b="1" dirty="0">
                <a:latin typeface="Calibri"/>
                <a:cs typeface="Calibri"/>
              </a:rPr>
              <a:t> </a:t>
            </a:r>
            <a:r>
              <a:rPr sz="1292" spc="-4" dirty="0">
                <a:latin typeface="Calibri"/>
                <a:cs typeface="Calibri"/>
              </a:rPr>
              <a:t>διευκολύνονται</a:t>
            </a:r>
            <a:r>
              <a:rPr sz="1292" spc="4" dirty="0">
                <a:latin typeface="Calibri"/>
                <a:cs typeface="Calibri"/>
              </a:rPr>
              <a:t> </a:t>
            </a:r>
            <a:r>
              <a:rPr sz="1292" spc="-4" dirty="0">
                <a:latin typeface="Calibri"/>
                <a:cs typeface="Calibri"/>
              </a:rPr>
              <a:t>από</a:t>
            </a:r>
            <a:r>
              <a:rPr sz="1292" spc="4" dirty="0">
                <a:latin typeface="Calibri"/>
                <a:cs typeface="Calibri"/>
              </a:rPr>
              <a:t> </a:t>
            </a:r>
            <a:r>
              <a:rPr sz="1292" spc="-4" dirty="0">
                <a:latin typeface="Calibri"/>
                <a:cs typeface="Calibri"/>
              </a:rPr>
              <a:t>τις</a:t>
            </a:r>
            <a:r>
              <a:rPr sz="1292" spc="4" dirty="0">
                <a:latin typeface="Calibri"/>
                <a:cs typeface="Calibri"/>
              </a:rPr>
              <a:t> </a:t>
            </a:r>
            <a:r>
              <a:rPr sz="1292" spc="-4" dirty="0">
                <a:latin typeface="Calibri"/>
                <a:cs typeface="Calibri"/>
              </a:rPr>
              <a:t>απαιτήσεις</a:t>
            </a:r>
            <a:r>
              <a:rPr sz="1292" spc="8" dirty="0">
                <a:latin typeface="Calibri"/>
                <a:cs typeface="Calibri"/>
              </a:rPr>
              <a:t> </a:t>
            </a:r>
            <a:r>
              <a:rPr sz="1292" spc="-4" dirty="0">
                <a:latin typeface="Calibri"/>
                <a:cs typeface="Calibri"/>
              </a:rPr>
              <a:t>επικοινωνίας</a:t>
            </a:r>
            <a:r>
              <a:rPr sz="1292" spc="4" dirty="0">
                <a:latin typeface="Calibri"/>
                <a:cs typeface="Calibri"/>
              </a:rPr>
              <a:t> </a:t>
            </a:r>
            <a:r>
              <a:rPr sz="1292" spc="-4" dirty="0">
                <a:latin typeface="Calibri"/>
                <a:cs typeface="Calibri"/>
              </a:rPr>
              <a:t>και </a:t>
            </a:r>
            <a:r>
              <a:rPr sz="1292" spc="-279" dirty="0">
                <a:latin typeface="Calibri"/>
                <a:cs typeface="Calibri"/>
              </a:rPr>
              <a:t> </a:t>
            </a:r>
            <a:r>
              <a:rPr sz="1292" spc="-4" dirty="0">
                <a:latin typeface="Calibri"/>
                <a:cs typeface="Calibri"/>
              </a:rPr>
              <a:t>συντονισμού της</a:t>
            </a:r>
            <a:r>
              <a:rPr sz="1292" dirty="0">
                <a:latin typeface="Calibri"/>
                <a:cs typeface="Calibri"/>
              </a:rPr>
              <a:t> </a:t>
            </a:r>
            <a:r>
              <a:rPr sz="1292" spc="-4" dirty="0">
                <a:latin typeface="Calibri"/>
                <a:cs typeface="Calibri"/>
              </a:rPr>
              <a:t>ομάδας</a:t>
            </a:r>
            <a:r>
              <a:rPr sz="1292" spc="4" dirty="0">
                <a:latin typeface="Calibri"/>
                <a:cs typeface="Calibri"/>
              </a:rPr>
              <a:t> </a:t>
            </a:r>
            <a:r>
              <a:rPr sz="1292" spc="-4" dirty="0">
                <a:latin typeface="Calibri"/>
                <a:cs typeface="Calibri"/>
              </a:rPr>
              <a:t>και</a:t>
            </a:r>
            <a:r>
              <a:rPr sz="1292" dirty="0">
                <a:latin typeface="Calibri"/>
                <a:cs typeface="Calibri"/>
              </a:rPr>
              <a:t> </a:t>
            </a:r>
            <a:r>
              <a:rPr sz="1292" spc="-4" dirty="0">
                <a:latin typeface="Calibri"/>
                <a:cs typeface="Calibri"/>
              </a:rPr>
              <a:t>περιορίζονται από</a:t>
            </a:r>
            <a:r>
              <a:rPr sz="1292" dirty="0">
                <a:latin typeface="Calibri"/>
                <a:cs typeface="Calibri"/>
              </a:rPr>
              <a:t> </a:t>
            </a:r>
            <a:r>
              <a:rPr sz="1292" spc="-4" dirty="0">
                <a:latin typeface="Calibri"/>
                <a:cs typeface="Calibri"/>
              </a:rPr>
              <a:t>τη </a:t>
            </a:r>
            <a:r>
              <a:rPr sz="1292" dirty="0">
                <a:latin typeface="Calibri"/>
                <a:cs typeface="Calibri"/>
              </a:rPr>
              <a:t> </a:t>
            </a:r>
            <a:r>
              <a:rPr sz="1292" spc="-4" dirty="0">
                <a:latin typeface="Calibri"/>
                <a:cs typeface="Calibri"/>
              </a:rPr>
              <a:t>δυσαρέσκεια για την επίδοση της ομάδας.</a:t>
            </a:r>
            <a:endParaRPr sz="1292">
              <a:latin typeface="Calibri"/>
              <a:cs typeface="Calibri"/>
            </a:endParaRPr>
          </a:p>
          <a:p>
            <a:pPr marL="201075" marR="233882" indent="-190492">
              <a:lnSpc>
                <a:spcPct val="70000"/>
              </a:lnSpc>
              <a:spcBef>
                <a:spcPts val="1108"/>
              </a:spcBef>
              <a:buSzPct val="135483"/>
              <a:buFont typeface="Arial"/>
              <a:buChar char="•"/>
              <a:tabLst>
                <a:tab pos="200546" algn="l"/>
                <a:tab pos="201075" algn="l"/>
              </a:tabLst>
            </a:pPr>
            <a:r>
              <a:rPr sz="1292" b="1" dirty="0">
                <a:latin typeface="Calibri"/>
                <a:cs typeface="Calibri"/>
              </a:rPr>
              <a:t>Η </a:t>
            </a:r>
            <a:r>
              <a:rPr sz="1292" b="1" spc="-4" dirty="0">
                <a:latin typeface="Calibri"/>
                <a:cs typeface="Calibri"/>
              </a:rPr>
              <a:t>λήψη στρατηγικών </a:t>
            </a:r>
            <a:r>
              <a:rPr sz="1292" b="1" dirty="0">
                <a:latin typeface="Calibri"/>
                <a:cs typeface="Calibri"/>
              </a:rPr>
              <a:t>- </a:t>
            </a:r>
            <a:r>
              <a:rPr sz="1292" b="1" spc="-4" dirty="0">
                <a:latin typeface="Calibri"/>
                <a:cs typeface="Calibri"/>
              </a:rPr>
              <a:t>τακτικών αποφάσεων </a:t>
            </a:r>
            <a:r>
              <a:rPr sz="1292" b="1" dirty="0">
                <a:latin typeface="Calibri"/>
                <a:cs typeface="Calibri"/>
              </a:rPr>
              <a:t> </a:t>
            </a:r>
            <a:r>
              <a:rPr sz="1292" spc="-4" dirty="0">
                <a:latin typeface="Calibri"/>
                <a:cs typeface="Calibri"/>
              </a:rPr>
              <a:t>διευκολύνεται</a:t>
            </a:r>
            <a:r>
              <a:rPr sz="1292" dirty="0">
                <a:latin typeface="Calibri"/>
                <a:cs typeface="Calibri"/>
              </a:rPr>
              <a:t> </a:t>
            </a:r>
            <a:r>
              <a:rPr sz="1292" spc="-4" dirty="0">
                <a:latin typeface="Calibri"/>
                <a:cs typeface="Calibri"/>
              </a:rPr>
              <a:t>μέσω</a:t>
            </a:r>
            <a:r>
              <a:rPr sz="1292" spc="17" dirty="0">
                <a:latin typeface="Calibri"/>
                <a:cs typeface="Calibri"/>
              </a:rPr>
              <a:t> </a:t>
            </a:r>
            <a:r>
              <a:rPr sz="1292" spc="-4" dirty="0">
                <a:latin typeface="Calibri"/>
                <a:cs typeface="Calibri"/>
              </a:rPr>
              <a:t>επικοινωνίας,</a:t>
            </a:r>
            <a:r>
              <a:rPr sz="1292" spc="4" dirty="0">
                <a:latin typeface="Calibri"/>
                <a:cs typeface="Calibri"/>
              </a:rPr>
              <a:t> </a:t>
            </a:r>
            <a:r>
              <a:rPr sz="1292" spc="-4" dirty="0">
                <a:latin typeface="Calibri"/>
                <a:cs typeface="Calibri"/>
              </a:rPr>
              <a:t>των</a:t>
            </a:r>
            <a:r>
              <a:rPr sz="1292" dirty="0">
                <a:latin typeface="Calibri"/>
                <a:cs typeface="Calibri"/>
              </a:rPr>
              <a:t> </a:t>
            </a:r>
            <a:r>
              <a:rPr sz="1292" spc="-4" dirty="0">
                <a:latin typeface="Calibri"/>
                <a:cs typeface="Calibri"/>
              </a:rPr>
              <a:t>ανώτερων </a:t>
            </a:r>
            <a:r>
              <a:rPr sz="1292" spc="-283" dirty="0">
                <a:latin typeface="Calibri"/>
                <a:cs typeface="Calibri"/>
              </a:rPr>
              <a:t> </a:t>
            </a:r>
            <a:r>
              <a:rPr sz="1292" spc="-4" dirty="0">
                <a:latin typeface="Calibri"/>
                <a:cs typeface="Calibri"/>
              </a:rPr>
              <a:t>απαιτήσεων</a:t>
            </a:r>
            <a:r>
              <a:rPr sz="1292" spc="-8" dirty="0">
                <a:latin typeface="Calibri"/>
                <a:cs typeface="Calibri"/>
              </a:rPr>
              <a:t> </a:t>
            </a:r>
            <a:r>
              <a:rPr sz="1292" spc="-4" dirty="0">
                <a:latin typeface="Calibri"/>
                <a:cs typeface="Calibri"/>
              </a:rPr>
              <a:t>καταμερισμού χρόνου.</a:t>
            </a:r>
            <a:endParaRPr sz="1292">
              <a:latin typeface="Calibri"/>
              <a:cs typeface="Calibri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1250">
              <a:latin typeface="Calibri"/>
              <a:cs typeface="Calibri"/>
            </a:endParaRPr>
          </a:p>
          <a:p>
            <a:pPr>
              <a:spcBef>
                <a:spcPts val="42"/>
              </a:spcBef>
              <a:buFont typeface="Arial"/>
              <a:buChar char="•"/>
            </a:pPr>
            <a:endParaRPr sz="1500">
              <a:latin typeface="Calibri"/>
              <a:cs typeface="Calibri"/>
            </a:endParaRPr>
          </a:p>
          <a:p>
            <a:pPr marL="201075" marR="4233" indent="-190492">
              <a:lnSpc>
                <a:spcPct val="70000"/>
              </a:lnSpc>
              <a:buSzPct val="135483"/>
              <a:buFont typeface="Arial"/>
              <a:buChar char="•"/>
              <a:tabLst>
                <a:tab pos="200546" algn="l"/>
                <a:tab pos="201075" algn="l"/>
              </a:tabLst>
            </a:pPr>
            <a:r>
              <a:rPr sz="1292" spc="-4" dirty="0">
                <a:latin typeface="Calibri"/>
                <a:cs typeface="Calibri"/>
              </a:rPr>
              <a:t>Οι</a:t>
            </a:r>
            <a:r>
              <a:rPr sz="1292" dirty="0">
                <a:latin typeface="Calibri"/>
                <a:cs typeface="Calibri"/>
              </a:rPr>
              <a:t> </a:t>
            </a:r>
            <a:r>
              <a:rPr sz="1292" spc="-4" dirty="0">
                <a:latin typeface="Calibri"/>
                <a:cs typeface="Calibri"/>
              </a:rPr>
              <a:t>αρχάριοι προαπαιτούνται</a:t>
            </a:r>
            <a:r>
              <a:rPr sz="1292" spc="4" dirty="0">
                <a:latin typeface="Calibri"/>
                <a:cs typeface="Calibri"/>
              </a:rPr>
              <a:t> </a:t>
            </a:r>
            <a:r>
              <a:rPr sz="1292" spc="-4" dirty="0">
                <a:latin typeface="Calibri"/>
                <a:cs typeface="Calibri"/>
              </a:rPr>
              <a:t>από</a:t>
            </a:r>
            <a:r>
              <a:rPr sz="1292" spc="8" dirty="0">
                <a:latin typeface="Calibri"/>
                <a:cs typeface="Calibri"/>
              </a:rPr>
              <a:t> </a:t>
            </a:r>
            <a:r>
              <a:rPr sz="1292" spc="-8" dirty="0">
                <a:latin typeface="Calibri"/>
                <a:cs typeface="Calibri"/>
              </a:rPr>
              <a:t>τις</a:t>
            </a:r>
            <a:r>
              <a:rPr sz="1292" spc="-12" dirty="0">
                <a:latin typeface="Calibri"/>
                <a:cs typeface="Calibri"/>
              </a:rPr>
              <a:t> αλληλεπιδράσεις </a:t>
            </a:r>
            <a:r>
              <a:rPr sz="1292" spc="-283" dirty="0">
                <a:latin typeface="Calibri"/>
                <a:cs typeface="Calibri"/>
              </a:rPr>
              <a:t> </a:t>
            </a:r>
            <a:r>
              <a:rPr sz="1292" spc="-4" dirty="0">
                <a:latin typeface="Calibri"/>
                <a:cs typeface="Calibri"/>
              </a:rPr>
              <a:t>επικοινωνίας</a:t>
            </a:r>
            <a:endParaRPr sz="1292">
              <a:latin typeface="Calibri"/>
              <a:cs typeface="Calibri"/>
            </a:endParaRPr>
          </a:p>
          <a:p>
            <a:pPr marL="582060" marR="271981" lvl="1" indent="-190492">
              <a:lnSpc>
                <a:spcPct val="69900"/>
              </a:lnSpc>
              <a:spcBef>
                <a:spcPts val="667"/>
              </a:spcBef>
              <a:buSzPct val="135714"/>
              <a:buFont typeface="Arial"/>
              <a:buChar char="•"/>
              <a:tabLst>
                <a:tab pos="581531" algn="l"/>
                <a:tab pos="582060" algn="l"/>
              </a:tabLst>
            </a:pPr>
            <a:r>
              <a:rPr sz="1167" spc="-4" dirty="0">
                <a:latin typeface="Calibri"/>
                <a:cs typeface="Calibri"/>
              </a:rPr>
              <a:t>Διαφορά</a:t>
            </a:r>
            <a:r>
              <a:rPr sz="1167" dirty="0">
                <a:latin typeface="Calibri"/>
                <a:cs typeface="Calibri"/>
              </a:rPr>
              <a:t> </a:t>
            </a:r>
            <a:r>
              <a:rPr sz="1167" spc="-4" dirty="0">
                <a:latin typeface="Calibri"/>
                <a:cs typeface="Calibri"/>
              </a:rPr>
              <a:t>φόρτου</a:t>
            </a:r>
            <a:r>
              <a:rPr sz="1167" dirty="0">
                <a:latin typeface="Calibri"/>
                <a:cs typeface="Calibri"/>
              </a:rPr>
              <a:t> </a:t>
            </a:r>
            <a:r>
              <a:rPr sz="1167" spc="-4" dirty="0">
                <a:latin typeface="Calibri"/>
                <a:cs typeface="Calibri"/>
              </a:rPr>
              <a:t>εργασίας</a:t>
            </a:r>
            <a:r>
              <a:rPr sz="1167" spc="8" dirty="0">
                <a:latin typeface="Calibri"/>
                <a:cs typeface="Calibri"/>
              </a:rPr>
              <a:t> </a:t>
            </a:r>
            <a:r>
              <a:rPr sz="1167" spc="-4" dirty="0">
                <a:latin typeface="Calibri"/>
                <a:cs typeface="Calibri"/>
              </a:rPr>
              <a:t>εργασιών</a:t>
            </a:r>
            <a:r>
              <a:rPr sz="1167" dirty="0">
                <a:latin typeface="Calibri"/>
                <a:cs typeface="Calibri"/>
              </a:rPr>
              <a:t> </a:t>
            </a:r>
            <a:r>
              <a:rPr sz="1167" spc="-4" dirty="0">
                <a:latin typeface="Calibri"/>
                <a:cs typeface="Calibri"/>
              </a:rPr>
              <a:t>και</a:t>
            </a:r>
            <a:r>
              <a:rPr sz="1167" spc="12" dirty="0">
                <a:latin typeface="Calibri"/>
                <a:cs typeface="Calibri"/>
              </a:rPr>
              <a:t> </a:t>
            </a:r>
            <a:r>
              <a:rPr sz="1167" spc="-12" dirty="0">
                <a:latin typeface="Calibri"/>
                <a:cs typeface="Calibri"/>
              </a:rPr>
              <a:t>φόρτου </a:t>
            </a:r>
            <a:r>
              <a:rPr sz="1167" spc="-254" dirty="0">
                <a:latin typeface="Calibri"/>
                <a:cs typeface="Calibri"/>
              </a:rPr>
              <a:t> </a:t>
            </a:r>
            <a:r>
              <a:rPr sz="1167" spc="-12" dirty="0">
                <a:latin typeface="Calibri"/>
                <a:cs typeface="Calibri"/>
              </a:rPr>
              <a:t>εργασίας </a:t>
            </a:r>
            <a:r>
              <a:rPr sz="1167" spc="-4" dirty="0">
                <a:latin typeface="Calibri"/>
                <a:cs typeface="Calibri"/>
              </a:rPr>
              <a:t>ομαδικών εργασιών</a:t>
            </a:r>
            <a:endParaRPr sz="1167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65175" y="3910277"/>
            <a:ext cx="3595688" cy="202727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4233">
              <a:lnSpc>
                <a:spcPct val="118600"/>
              </a:lnSpc>
              <a:spcBef>
                <a:spcPts val="83"/>
              </a:spcBef>
            </a:pPr>
            <a:r>
              <a:rPr sz="542" spc="-4" dirty="0">
                <a:latin typeface="Calibri"/>
                <a:cs typeface="Calibri"/>
              </a:rPr>
              <a:t>Lugo,</a:t>
            </a:r>
            <a:r>
              <a:rPr sz="542" spc="4" dirty="0">
                <a:latin typeface="Calibri"/>
                <a:cs typeface="Calibri"/>
              </a:rPr>
              <a:t> </a:t>
            </a:r>
            <a:r>
              <a:rPr sz="542" spc="-4" dirty="0">
                <a:latin typeface="Calibri"/>
                <a:cs typeface="Calibri"/>
              </a:rPr>
              <a:t>R.</a:t>
            </a:r>
            <a:r>
              <a:rPr sz="542" spc="12" dirty="0">
                <a:latin typeface="Calibri"/>
                <a:cs typeface="Calibri"/>
              </a:rPr>
              <a:t> </a:t>
            </a:r>
            <a:r>
              <a:rPr sz="542" spc="-4" dirty="0">
                <a:latin typeface="Calibri"/>
                <a:cs typeface="Calibri"/>
              </a:rPr>
              <a:t>G.,</a:t>
            </a:r>
            <a:r>
              <a:rPr sz="542" spc="8" dirty="0">
                <a:latin typeface="Calibri"/>
                <a:cs typeface="Calibri"/>
              </a:rPr>
              <a:t> </a:t>
            </a:r>
            <a:r>
              <a:rPr sz="542" dirty="0">
                <a:latin typeface="Calibri"/>
                <a:cs typeface="Calibri"/>
              </a:rPr>
              <a:t>&amp;</a:t>
            </a:r>
            <a:r>
              <a:rPr sz="542" spc="8" dirty="0">
                <a:latin typeface="Calibri"/>
                <a:cs typeface="Calibri"/>
              </a:rPr>
              <a:t> </a:t>
            </a:r>
            <a:r>
              <a:rPr sz="542" spc="-4" dirty="0">
                <a:latin typeface="Calibri"/>
                <a:cs typeface="Calibri"/>
              </a:rPr>
              <a:t>Sütterlin,</a:t>
            </a:r>
            <a:r>
              <a:rPr sz="542" spc="8" dirty="0">
                <a:latin typeface="Calibri"/>
                <a:cs typeface="Calibri"/>
              </a:rPr>
              <a:t> </a:t>
            </a:r>
            <a:r>
              <a:rPr sz="542" spc="-4" dirty="0">
                <a:latin typeface="Calibri"/>
                <a:cs typeface="Calibri"/>
              </a:rPr>
              <a:t>S.</a:t>
            </a:r>
            <a:r>
              <a:rPr sz="542" spc="12" dirty="0">
                <a:latin typeface="Calibri"/>
                <a:cs typeface="Calibri"/>
              </a:rPr>
              <a:t> </a:t>
            </a:r>
            <a:r>
              <a:rPr sz="542" spc="-4" dirty="0">
                <a:latin typeface="Calibri"/>
                <a:cs typeface="Calibri"/>
              </a:rPr>
              <a:t>(2018,</a:t>
            </a:r>
            <a:r>
              <a:rPr sz="542" spc="8" dirty="0">
                <a:latin typeface="Calibri"/>
                <a:cs typeface="Calibri"/>
              </a:rPr>
              <a:t> </a:t>
            </a:r>
            <a:r>
              <a:rPr sz="542" spc="-4" dirty="0">
                <a:latin typeface="Calibri"/>
                <a:cs typeface="Calibri"/>
              </a:rPr>
              <a:t>Ιούλιος).</a:t>
            </a:r>
            <a:r>
              <a:rPr sz="542" spc="12" dirty="0">
                <a:latin typeface="Calibri"/>
                <a:cs typeface="Calibri"/>
              </a:rPr>
              <a:t> </a:t>
            </a:r>
            <a:r>
              <a:rPr sz="542" spc="-4" dirty="0">
                <a:latin typeface="Calibri"/>
                <a:cs typeface="Calibri"/>
              </a:rPr>
              <a:t>Προφίλ</a:t>
            </a:r>
            <a:r>
              <a:rPr sz="542" spc="4" dirty="0">
                <a:latin typeface="Calibri"/>
                <a:cs typeface="Calibri"/>
              </a:rPr>
              <a:t> </a:t>
            </a:r>
            <a:r>
              <a:rPr sz="542" spc="-4" dirty="0">
                <a:latin typeface="Calibri"/>
                <a:cs typeface="Calibri"/>
              </a:rPr>
              <a:t>αξιωματικών</a:t>
            </a:r>
            <a:r>
              <a:rPr sz="542" spc="12" dirty="0">
                <a:latin typeface="Calibri"/>
                <a:cs typeface="Calibri"/>
              </a:rPr>
              <a:t> </a:t>
            </a:r>
            <a:r>
              <a:rPr sz="542" spc="-4" dirty="0">
                <a:latin typeface="Calibri"/>
                <a:cs typeface="Calibri"/>
              </a:rPr>
              <a:t>στον</a:t>
            </a:r>
            <a:r>
              <a:rPr sz="542" spc="8" dirty="0">
                <a:latin typeface="Calibri"/>
                <a:cs typeface="Calibri"/>
              </a:rPr>
              <a:t> </a:t>
            </a:r>
            <a:r>
              <a:rPr sz="542" spc="-4" dirty="0">
                <a:latin typeface="Calibri"/>
                <a:cs typeface="Calibri"/>
              </a:rPr>
              <a:t>κυβερνοχώρο</a:t>
            </a:r>
            <a:r>
              <a:rPr sz="542" spc="8" dirty="0">
                <a:latin typeface="Calibri"/>
                <a:cs typeface="Calibri"/>
              </a:rPr>
              <a:t> </a:t>
            </a:r>
            <a:r>
              <a:rPr sz="542" spc="-4" dirty="0">
                <a:latin typeface="Calibri"/>
                <a:cs typeface="Calibri"/>
              </a:rPr>
              <a:t>και</a:t>
            </a:r>
            <a:r>
              <a:rPr sz="542" spc="4" dirty="0">
                <a:latin typeface="Calibri"/>
                <a:cs typeface="Calibri"/>
              </a:rPr>
              <a:t> </a:t>
            </a:r>
            <a:r>
              <a:rPr sz="542" spc="-4" dirty="0">
                <a:latin typeface="Calibri"/>
                <a:cs typeface="Calibri"/>
              </a:rPr>
              <a:t>παράγοντες</a:t>
            </a:r>
            <a:r>
              <a:rPr sz="542" spc="12" dirty="0">
                <a:latin typeface="Calibri"/>
                <a:cs typeface="Calibri"/>
              </a:rPr>
              <a:t> </a:t>
            </a:r>
            <a:r>
              <a:rPr sz="542" spc="-4" dirty="0">
                <a:latin typeface="Calibri"/>
                <a:cs typeface="Calibri"/>
              </a:rPr>
              <a:t>απόδοσης.</a:t>
            </a:r>
            <a:r>
              <a:rPr sz="542" spc="8" dirty="0">
                <a:latin typeface="Calibri"/>
                <a:cs typeface="Calibri"/>
              </a:rPr>
              <a:t> </a:t>
            </a:r>
            <a:r>
              <a:rPr sz="542" spc="-4" dirty="0">
                <a:latin typeface="Calibri"/>
                <a:cs typeface="Calibri"/>
              </a:rPr>
              <a:t>Στο</a:t>
            </a:r>
            <a:r>
              <a:rPr sz="542" spc="12" dirty="0">
                <a:latin typeface="Calibri"/>
                <a:cs typeface="Calibri"/>
              </a:rPr>
              <a:t> </a:t>
            </a:r>
            <a:r>
              <a:rPr sz="542" i="1" spc="-12" dirty="0">
                <a:latin typeface="Calibri"/>
                <a:cs typeface="Calibri"/>
              </a:rPr>
              <a:t>International </a:t>
            </a:r>
            <a:r>
              <a:rPr sz="542" i="1" spc="-8" dirty="0">
                <a:latin typeface="Calibri"/>
                <a:cs typeface="Calibri"/>
              </a:rPr>
              <a:t> </a:t>
            </a:r>
            <a:r>
              <a:rPr sz="542" i="1" spc="-4" dirty="0">
                <a:latin typeface="Calibri"/>
                <a:cs typeface="Calibri"/>
              </a:rPr>
              <a:t>Συνέδριο για</a:t>
            </a:r>
            <a:r>
              <a:rPr sz="542" i="1" dirty="0">
                <a:latin typeface="Calibri"/>
                <a:cs typeface="Calibri"/>
              </a:rPr>
              <a:t> </a:t>
            </a:r>
            <a:r>
              <a:rPr sz="542" i="1" spc="-4" dirty="0">
                <a:latin typeface="Calibri"/>
                <a:cs typeface="Calibri"/>
              </a:rPr>
              <a:t>την</a:t>
            </a:r>
            <a:r>
              <a:rPr sz="542" i="1" spc="4" dirty="0">
                <a:latin typeface="Calibri"/>
                <a:cs typeface="Calibri"/>
              </a:rPr>
              <a:t> </a:t>
            </a:r>
            <a:r>
              <a:rPr sz="542" i="1" spc="-4" dirty="0">
                <a:latin typeface="Calibri"/>
                <a:cs typeface="Calibri"/>
              </a:rPr>
              <a:t>ψυχολογία της</a:t>
            </a:r>
            <a:r>
              <a:rPr sz="542" i="1" spc="4" dirty="0">
                <a:latin typeface="Calibri"/>
                <a:cs typeface="Calibri"/>
              </a:rPr>
              <a:t> </a:t>
            </a:r>
            <a:r>
              <a:rPr sz="542" i="1" spc="-4" dirty="0">
                <a:latin typeface="Calibri"/>
                <a:cs typeface="Calibri"/>
              </a:rPr>
              <a:t>μηχανικής</a:t>
            </a:r>
            <a:r>
              <a:rPr sz="542" i="1" dirty="0">
                <a:latin typeface="Calibri"/>
                <a:cs typeface="Calibri"/>
              </a:rPr>
              <a:t> </a:t>
            </a:r>
            <a:r>
              <a:rPr sz="542" i="1" spc="-4" dirty="0">
                <a:latin typeface="Calibri"/>
                <a:cs typeface="Calibri"/>
              </a:rPr>
              <a:t>και</a:t>
            </a:r>
            <a:r>
              <a:rPr sz="542" i="1" dirty="0">
                <a:latin typeface="Calibri"/>
                <a:cs typeface="Calibri"/>
              </a:rPr>
              <a:t> τη </a:t>
            </a:r>
            <a:r>
              <a:rPr sz="542" i="1" spc="-4" dirty="0">
                <a:latin typeface="Calibri"/>
                <a:cs typeface="Calibri"/>
              </a:rPr>
              <a:t>γνωστική</a:t>
            </a:r>
            <a:r>
              <a:rPr sz="542" i="1" spc="4" dirty="0">
                <a:latin typeface="Calibri"/>
                <a:cs typeface="Calibri"/>
              </a:rPr>
              <a:t> </a:t>
            </a:r>
            <a:r>
              <a:rPr sz="542" i="1" spc="-4" dirty="0">
                <a:latin typeface="Calibri"/>
                <a:cs typeface="Calibri"/>
              </a:rPr>
              <a:t>εργονομία</a:t>
            </a:r>
            <a:r>
              <a:rPr sz="542" i="1" spc="-8" dirty="0">
                <a:latin typeface="Calibri"/>
                <a:cs typeface="Calibri"/>
              </a:rPr>
              <a:t> </a:t>
            </a:r>
            <a:r>
              <a:rPr sz="542" i="1" spc="-4" dirty="0">
                <a:latin typeface="Calibri"/>
                <a:cs typeface="Calibri"/>
              </a:rPr>
              <a:t>(</a:t>
            </a:r>
            <a:r>
              <a:rPr sz="542" spc="-4" dirty="0">
                <a:latin typeface="Calibri"/>
                <a:cs typeface="Calibri"/>
              </a:rPr>
              <a:t>σσ.</a:t>
            </a:r>
            <a:r>
              <a:rPr sz="542" spc="4" dirty="0">
                <a:latin typeface="Calibri"/>
                <a:cs typeface="Calibri"/>
              </a:rPr>
              <a:t> </a:t>
            </a:r>
            <a:r>
              <a:rPr sz="542" spc="-4" dirty="0">
                <a:latin typeface="Calibri"/>
                <a:cs typeface="Calibri"/>
              </a:rPr>
              <a:t>181-190Springer,</a:t>
            </a:r>
            <a:r>
              <a:rPr sz="542" dirty="0">
                <a:latin typeface="Calibri"/>
                <a:cs typeface="Calibri"/>
              </a:rPr>
              <a:t> </a:t>
            </a:r>
            <a:r>
              <a:rPr sz="542" spc="-4" dirty="0">
                <a:latin typeface="Calibri"/>
                <a:cs typeface="Calibri"/>
              </a:rPr>
              <a:t>Cham</a:t>
            </a:r>
            <a:endParaRPr sz="542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210174" y="1312692"/>
            <a:ext cx="4555067" cy="2357975"/>
          </a:xfrm>
          <a:prstGeom prst="rect">
            <a:avLst/>
          </a:prstGeom>
        </p:spPr>
        <p:txBody>
          <a:bodyPr vert="horz" wrap="square" lIns="0" tIns="40217" rIns="0" bIns="0" rtlCol="0">
            <a:spAutoFit/>
          </a:bodyPr>
          <a:lstStyle/>
          <a:p>
            <a:pPr marL="10583">
              <a:spcBef>
                <a:spcPts val="317"/>
              </a:spcBef>
            </a:pPr>
            <a:r>
              <a:rPr sz="1500" b="1" spc="-12" dirty="0">
                <a:latin typeface="Calibri"/>
                <a:cs typeface="Calibri"/>
              </a:rPr>
              <a:t>Εμπειρογνώμονες</a:t>
            </a:r>
            <a:endParaRPr sz="1500">
              <a:latin typeface="Calibri"/>
              <a:cs typeface="Calibri"/>
            </a:endParaRPr>
          </a:p>
          <a:p>
            <a:pPr marL="10583" marR="207425">
              <a:lnSpc>
                <a:spcPct val="70000"/>
              </a:lnSpc>
              <a:spcBef>
                <a:spcPts val="667"/>
              </a:spcBef>
            </a:pPr>
            <a:r>
              <a:rPr sz="1292" i="1" dirty="0">
                <a:latin typeface="Calibri"/>
                <a:cs typeface="Calibri"/>
              </a:rPr>
              <a:t>"η </a:t>
            </a:r>
            <a:r>
              <a:rPr sz="1292" i="1" spc="-4" dirty="0">
                <a:latin typeface="Calibri"/>
                <a:cs typeface="Calibri"/>
              </a:rPr>
              <a:t>αποτελεσματική συνεργασία, </a:t>
            </a:r>
            <a:r>
              <a:rPr sz="1292" i="1" dirty="0">
                <a:latin typeface="Calibri"/>
                <a:cs typeface="Calibri"/>
              </a:rPr>
              <a:t>η </a:t>
            </a:r>
            <a:r>
              <a:rPr sz="1292" i="1" spc="-4" dirty="0">
                <a:latin typeface="Calibri"/>
                <a:cs typeface="Calibri"/>
              </a:rPr>
              <a:t>εμπειρία και </a:t>
            </a:r>
            <a:r>
              <a:rPr sz="1292" i="1" dirty="0">
                <a:latin typeface="Calibri"/>
                <a:cs typeface="Calibri"/>
              </a:rPr>
              <a:t>η </a:t>
            </a:r>
            <a:r>
              <a:rPr sz="1292" i="1" spc="-4" dirty="0">
                <a:latin typeface="Calibri"/>
                <a:cs typeface="Calibri"/>
              </a:rPr>
              <a:t>εξειδίκευση </a:t>
            </a:r>
            <a:r>
              <a:rPr sz="1292" i="1" dirty="0">
                <a:latin typeface="Calibri"/>
                <a:cs typeface="Calibri"/>
              </a:rPr>
              <a:t> </a:t>
            </a:r>
            <a:r>
              <a:rPr sz="1292" i="1" spc="-4" dirty="0">
                <a:latin typeface="Calibri"/>
                <a:cs typeface="Calibri"/>
              </a:rPr>
              <a:t>των</a:t>
            </a:r>
            <a:r>
              <a:rPr sz="1292" i="1" dirty="0">
                <a:latin typeface="Calibri"/>
                <a:cs typeface="Calibri"/>
              </a:rPr>
              <a:t> </a:t>
            </a:r>
            <a:r>
              <a:rPr sz="1292" i="1" spc="-4" dirty="0">
                <a:latin typeface="Calibri"/>
                <a:cs typeface="Calibri"/>
              </a:rPr>
              <a:t>λειτουργικών ρόλων</a:t>
            </a:r>
            <a:r>
              <a:rPr sz="1292" i="1" dirty="0">
                <a:latin typeface="Calibri"/>
                <a:cs typeface="Calibri"/>
              </a:rPr>
              <a:t> </a:t>
            </a:r>
            <a:r>
              <a:rPr sz="1292" i="1" spc="-4" dirty="0">
                <a:latin typeface="Calibri"/>
                <a:cs typeface="Calibri"/>
              </a:rPr>
              <a:t>εντός των</a:t>
            </a:r>
            <a:r>
              <a:rPr sz="1292" i="1" dirty="0">
                <a:latin typeface="Calibri"/>
                <a:cs typeface="Calibri"/>
              </a:rPr>
              <a:t> </a:t>
            </a:r>
            <a:r>
              <a:rPr sz="1292" i="1" spc="-4" dirty="0">
                <a:latin typeface="Calibri"/>
                <a:cs typeface="Calibri"/>
              </a:rPr>
              <a:t>ομάδων</a:t>
            </a:r>
            <a:r>
              <a:rPr sz="1292" i="1" dirty="0">
                <a:latin typeface="Calibri"/>
                <a:cs typeface="Calibri"/>
              </a:rPr>
              <a:t> </a:t>
            </a:r>
            <a:r>
              <a:rPr sz="1292" i="1" spc="-4" dirty="0">
                <a:latin typeface="Calibri"/>
                <a:cs typeface="Calibri"/>
              </a:rPr>
              <a:t>είναι</a:t>
            </a:r>
            <a:r>
              <a:rPr sz="1292" i="1" dirty="0">
                <a:latin typeface="Calibri"/>
                <a:cs typeface="Calibri"/>
              </a:rPr>
              <a:t> </a:t>
            </a:r>
            <a:r>
              <a:rPr sz="1292" i="1" spc="-4" dirty="0">
                <a:latin typeface="Calibri"/>
                <a:cs typeface="Calibri"/>
              </a:rPr>
              <a:t>σημαντικοί </a:t>
            </a:r>
            <a:r>
              <a:rPr sz="1292" i="1" dirty="0">
                <a:latin typeface="Calibri"/>
                <a:cs typeface="Calibri"/>
              </a:rPr>
              <a:t> </a:t>
            </a:r>
            <a:r>
              <a:rPr sz="1292" i="1" spc="-4" dirty="0">
                <a:latin typeface="Calibri"/>
                <a:cs typeface="Calibri"/>
              </a:rPr>
              <a:t>παράγοντες</a:t>
            </a:r>
            <a:r>
              <a:rPr sz="1292" i="1" spc="-8" dirty="0">
                <a:latin typeface="Calibri"/>
                <a:cs typeface="Calibri"/>
              </a:rPr>
              <a:t> </a:t>
            </a:r>
            <a:r>
              <a:rPr sz="1292" i="1" spc="-4" dirty="0">
                <a:latin typeface="Calibri"/>
                <a:cs typeface="Calibri"/>
              </a:rPr>
              <a:t>που</a:t>
            </a:r>
            <a:r>
              <a:rPr sz="1292" i="1" dirty="0">
                <a:latin typeface="Calibri"/>
                <a:cs typeface="Calibri"/>
              </a:rPr>
              <a:t> </a:t>
            </a:r>
            <a:r>
              <a:rPr sz="1292" i="1" spc="-4" dirty="0">
                <a:latin typeface="Calibri"/>
                <a:cs typeface="Calibri"/>
              </a:rPr>
              <a:t>καθορίζουν</a:t>
            </a:r>
            <a:r>
              <a:rPr sz="1292" i="1" dirty="0">
                <a:latin typeface="Calibri"/>
                <a:cs typeface="Calibri"/>
              </a:rPr>
              <a:t> </a:t>
            </a:r>
            <a:r>
              <a:rPr sz="1292" i="1" spc="-4" dirty="0">
                <a:latin typeface="Calibri"/>
                <a:cs typeface="Calibri"/>
              </a:rPr>
              <a:t>την</a:t>
            </a:r>
            <a:r>
              <a:rPr sz="1292" i="1" dirty="0">
                <a:latin typeface="Calibri"/>
                <a:cs typeface="Calibri"/>
              </a:rPr>
              <a:t> </a:t>
            </a:r>
            <a:r>
              <a:rPr sz="1292" i="1" spc="-4" dirty="0">
                <a:latin typeface="Calibri"/>
                <a:cs typeface="Calibri"/>
              </a:rPr>
              <a:t>επιτυχία αυτών</a:t>
            </a:r>
            <a:r>
              <a:rPr sz="1292" i="1" dirty="0">
                <a:latin typeface="Calibri"/>
                <a:cs typeface="Calibri"/>
              </a:rPr>
              <a:t> </a:t>
            </a:r>
            <a:r>
              <a:rPr sz="1292" i="1" spc="-4" dirty="0">
                <a:latin typeface="Calibri"/>
                <a:cs typeface="Calibri"/>
              </a:rPr>
              <a:t>των</a:t>
            </a:r>
            <a:r>
              <a:rPr sz="1292" i="1" dirty="0">
                <a:latin typeface="Calibri"/>
                <a:cs typeface="Calibri"/>
              </a:rPr>
              <a:t> </a:t>
            </a:r>
            <a:r>
              <a:rPr sz="1292" i="1" spc="-4" dirty="0">
                <a:latin typeface="Calibri"/>
                <a:cs typeface="Calibri"/>
              </a:rPr>
              <a:t>ομάδων </a:t>
            </a:r>
            <a:r>
              <a:rPr sz="1292" i="1" dirty="0">
                <a:latin typeface="Calibri"/>
                <a:cs typeface="Calibri"/>
              </a:rPr>
              <a:t> </a:t>
            </a:r>
            <a:r>
              <a:rPr sz="1292" i="1" spc="-4" dirty="0">
                <a:latin typeface="Calibri"/>
                <a:cs typeface="Calibri"/>
              </a:rPr>
              <a:t>στον</a:t>
            </a:r>
            <a:r>
              <a:rPr sz="1292" i="1" dirty="0">
                <a:latin typeface="Calibri"/>
                <a:cs typeface="Calibri"/>
              </a:rPr>
              <a:t> </a:t>
            </a:r>
            <a:r>
              <a:rPr sz="1292" i="1" spc="-4" dirty="0">
                <a:latin typeface="Calibri"/>
                <a:cs typeface="Calibri"/>
              </a:rPr>
              <a:t>διαγωνισμό</a:t>
            </a:r>
            <a:r>
              <a:rPr sz="1292" i="1" dirty="0">
                <a:latin typeface="Calibri"/>
                <a:cs typeface="Calibri"/>
              </a:rPr>
              <a:t> </a:t>
            </a:r>
            <a:r>
              <a:rPr sz="1292" i="1" spc="-4" dirty="0">
                <a:latin typeface="Calibri"/>
                <a:cs typeface="Calibri"/>
              </a:rPr>
              <a:t>και</a:t>
            </a:r>
            <a:r>
              <a:rPr sz="1292" i="1" spc="4" dirty="0">
                <a:latin typeface="Calibri"/>
                <a:cs typeface="Calibri"/>
              </a:rPr>
              <a:t> </a:t>
            </a:r>
            <a:r>
              <a:rPr sz="1292" i="1" spc="-4" dirty="0">
                <a:latin typeface="Calibri"/>
                <a:cs typeface="Calibri"/>
              </a:rPr>
              <a:t>αποτελούν</a:t>
            </a:r>
            <a:r>
              <a:rPr sz="1292" i="1" spc="8" dirty="0">
                <a:latin typeface="Calibri"/>
                <a:cs typeface="Calibri"/>
              </a:rPr>
              <a:t> </a:t>
            </a:r>
            <a:r>
              <a:rPr sz="1292" i="1" spc="-4" dirty="0">
                <a:latin typeface="Calibri"/>
                <a:cs typeface="Calibri"/>
              </a:rPr>
              <a:t>σημαντικούς</a:t>
            </a:r>
            <a:r>
              <a:rPr sz="1292" i="1" spc="4" dirty="0">
                <a:latin typeface="Calibri"/>
                <a:cs typeface="Calibri"/>
              </a:rPr>
              <a:t> </a:t>
            </a:r>
            <a:r>
              <a:rPr sz="1292" i="1" spc="-4" dirty="0">
                <a:latin typeface="Calibri"/>
                <a:cs typeface="Calibri"/>
              </a:rPr>
              <a:t>παρατηρησιακούς </a:t>
            </a:r>
            <a:r>
              <a:rPr sz="1292" i="1" dirty="0">
                <a:latin typeface="Calibri"/>
                <a:cs typeface="Calibri"/>
              </a:rPr>
              <a:t> </a:t>
            </a:r>
            <a:r>
              <a:rPr sz="1292" i="1" spc="-4" dirty="0">
                <a:latin typeface="Calibri"/>
                <a:cs typeface="Calibri"/>
              </a:rPr>
              <a:t>προγνωστικούς παράγοντες για</a:t>
            </a:r>
            <a:r>
              <a:rPr sz="1292" i="1" dirty="0">
                <a:latin typeface="Calibri"/>
                <a:cs typeface="Calibri"/>
              </a:rPr>
              <a:t> </a:t>
            </a:r>
            <a:r>
              <a:rPr sz="1292" i="1" spc="-4" dirty="0">
                <a:latin typeface="Calibri"/>
                <a:cs typeface="Calibri"/>
              </a:rPr>
              <a:t>τον</a:t>
            </a:r>
            <a:r>
              <a:rPr sz="1292" i="1" dirty="0">
                <a:latin typeface="Calibri"/>
                <a:cs typeface="Calibri"/>
              </a:rPr>
              <a:t> </a:t>
            </a:r>
            <a:r>
              <a:rPr sz="1292" i="1" spc="-4" dirty="0">
                <a:latin typeface="Calibri"/>
                <a:cs typeface="Calibri"/>
              </a:rPr>
              <a:t>έγκαιρο</a:t>
            </a:r>
            <a:r>
              <a:rPr sz="1292" i="1" dirty="0">
                <a:latin typeface="Calibri"/>
                <a:cs typeface="Calibri"/>
              </a:rPr>
              <a:t> </a:t>
            </a:r>
            <a:r>
              <a:rPr sz="1292" i="1" spc="-4" dirty="0">
                <a:latin typeface="Calibri"/>
                <a:cs typeface="Calibri"/>
              </a:rPr>
              <a:t>εντοπισμό</a:t>
            </a:r>
            <a:r>
              <a:rPr sz="1292" i="1" dirty="0">
                <a:latin typeface="Calibri"/>
                <a:cs typeface="Calibri"/>
              </a:rPr>
              <a:t> </a:t>
            </a:r>
            <a:r>
              <a:rPr sz="1292" i="1" spc="-4" dirty="0">
                <a:latin typeface="Calibri"/>
                <a:cs typeface="Calibri"/>
              </a:rPr>
              <a:t>και</a:t>
            </a:r>
            <a:r>
              <a:rPr sz="1292" i="1" dirty="0">
                <a:latin typeface="Calibri"/>
                <a:cs typeface="Calibri"/>
              </a:rPr>
              <a:t> </a:t>
            </a:r>
            <a:r>
              <a:rPr sz="1292" i="1" spc="-4" dirty="0">
                <a:latin typeface="Calibri"/>
                <a:cs typeface="Calibri"/>
              </a:rPr>
              <a:t>τον </a:t>
            </a:r>
            <a:r>
              <a:rPr sz="1292" i="1" dirty="0">
                <a:latin typeface="Calibri"/>
                <a:cs typeface="Calibri"/>
              </a:rPr>
              <a:t> </a:t>
            </a:r>
            <a:r>
              <a:rPr sz="1292" i="1" spc="-4" dirty="0">
                <a:latin typeface="Calibri"/>
                <a:cs typeface="Calibri"/>
              </a:rPr>
              <a:t>αποτελεσματικό</a:t>
            </a:r>
            <a:r>
              <a:rPr sz="1292" i="1" dirty="0">
                <a:latin typeface="Calibri"/>
                <a:cs typeface="Calibri"/>
              </a:rPr>
              <a:t> </a:t>
            </a:r>
            <a:r>
              <a:rPr sz="1292" i="1" spc="-4" dirty="0">
                <a:latin typeface="Calibri"/>
                <a:cs typeface="Calibri"/>
              </a:rPr>
              <a:t>μετριασμό</a:t>
            </a:r>
            <a:r>
              <a:rPr sz="1292" i="1" spc="4" dirty="0">
                <a:latin typeface="Calibri"/>
                <a:cs typeface="Calibri"/>
              </a:rPr>
              <a:t> </a:t>
            </a:r>
            <a:r>
              <a:rPr sz="1292" i="1" spc="-4" dirty="0">
                <a:latin typeface="Calibri"/>
                <a:cs typeface="Calibri"/>
              </a:rPr>
              <a:t>των</a:t>
            </a:r>
            <a:r>
              <a:rPr sz="1292" i="1" dirty="0">
                <a:latin typeface="Calibri"/>
                <a:cs typeface="Calibri"/>
              </a:rPr>
              <a:t> </a:t>
            </a:r>
            <a:r>
              <a:rPr sz="1292" i="1" spc="-4" dirty="0">
                <a:latin typeface="Calibri"/>
                <a:cs typeface="Calibri"/>
              </a:rPr>
              <a:t>συνεχιζόμενων</a:t>
            </a:r>
            <a:r>
              <a:rPr sz="1292" i="1" spc="4" dirty="0">
                <a:latin typeface="Calibri"/>
                <a:cs typeface="Calibri"/>
              </a:rPr>
              <a:t> </a:t>
            </a:r>
            <a:r>
              <a:rPr sz="1292" i="1" spc="-4" dirty="0">
                <a:latin typeface="Calibri"/>
                <a:cs typeface="Calibri"/>
              </a:rPr>
              <a:t>επιθέσεων</a:t>
            </a:r>
            <a:r>
              <a:rPr sz="1292" i="1" spc="4" dirty="0">
                <a:latin typeface="Calibri"/>
                <a:cs typeface="Calibri"/>
              </a:rPr>
              <a:t> </a:t>
            </a:r>
            <a:r>
              <a:rPr sz="1292" i="1" spc="-4" dirty="0">
                <a:latin typeface="Calibri"/>
                <a:cs typeface="Calibri"/>
              </a:rPr>
              <a:t>στον </a:t>
            </a:r>
            <a:r>
              <a:rPr sz="1292" i="1" dirty="0">
                <a:latin typeface="Calibri"/>
                <a:cs typeface="Calibri"/>
              </a:rPr>
              <a:t> </a:t>
            </a:r>
            <a:r>
              <a:rPr sz="1292" i="1" spc="-4" dirty="0">
                <a:latin typeface="Calibri"/>
                <a:cs typeface="Calibri"/>
              </a:rPr>
              <a:t>κυβερνοχώρο.</a:t>
            </a:r>
            <a:r>
              <a:rPr sz="1292" i="1" dirty="0">
                <a:latin typeface="Calibri"/>
                <a:cs typeface="Calibri"/>
              </a:rPr>
              <a:t> </a:t>
            </a:r>
            <a:r>
              <a:rPr sz="1292" i="1" spc="-4" dirty="0">
                <a:latin typeface="Calibri"/>
                <a:cs typeface="Calibri"/>
              </a:rPr>
              <a:t>Τα</a:t>
            </a:r>
            <a:r>
              <a:rPr sz="1292" i="1" spc="4" dirty="0">
                <a:latin typeface="Calibri"/>
                <a:cs typeface="Calibri"/>
              </a:rPr>
              <a:t> </a:t>
            </a:r>
            <a:r>
              <a:rPr sz="1292" i="1" spc="-4" dirty="0">
                <a:latin typeface="Calibri"/>
                <a:cs typeface="Calibri"/>
              </a:rPr>
              <a:t>αποτελέσματα</a:t>
            </a:r>
            <a:r>
              <a:rPr sz="1292" i="1" dirty="0">
                <a:latin typeface="Calibri"/>
                <a:cs typeface="Calibri"/>
              </a:rPr>
              <a:t> </a:t>
            </a:r>
            <a:r>
              <a:rPr sz="1292" i="1" spc="-4" dirty="0">
                <a:latin typeface="Calibri"/>
                <a:cs typeface="Calibri"/>
              </a:rPr>
              <a:t>αυτά</a:t>
            </a:r>
            <a:r>
              <a:rPr sz="1292" i="1" spc="4" dirty="0">
                <a:latin typeface="Calibri"/>
                <a:cs typeface="Calibri"/>
              </a:rPr>
              <a:t> </a:t>
            </a:r>
            <a:r>
              <a:rPr sz="1292" i="1" spc="-4" dirty="0">
                <a:latin typeface="Calibri"/>
                <a:cs typeface="Calibri"/>
              </a:rPr>
              <a:t>υποστηρίζουν</a:t>
            </a:r>
            <a:r>
              <a:rPr sz="1292" i="1" spc="8" dirty="0">
                <a:latin typeface="Calibri"/>
                <a:cs typeface="Calibri"/>
              </a:rPr>
              <a:t> </a:t>
            </a:r>
            <a:r>
              <a:rPr sz="1292" i="1" spc="-4" dirty="0">
                <a:latin typeface="Calibri"/>
                <a:cs typeface="Calibri"/>
              </a:rPr>
              <a:t>τις</a:t>
            </a:r>
            <a:r>
              <a:rPr sz="1292" i="1" spc="4" dirty="0">
                <a:latin typeface="Calibri"/>
                <a:cs typeface="Calibri"/>
              </a:rPr>
              <a:t> </a:t>
            </a:r>
            <a:r>
              <a:rPr sz="1292" i="1" spc="-4" dirty="0">
                <a:latin typeface="Calibri"/>
                <a:cs typeface="Calibri"/>
              </a:rPr>
              <a:t>θεωρίες </a:t>
            </a:r>
            <a:r>
              <a:rPr sz="1292" i="1" spc="-279" dirty="0">
                <a:latin typeface="Calibri"/>
                <a:cs typeface="Calibri"/>
              </a:rPr>
              <a:t> </a:t>
            </a:r>
            <a:r>
              <a:rPr sz="1292" i="1" spc="-4" dirty="0">
                <a:latin typeface="Calibri"/>
                <a:cs typeface="Calibri"/>
              </a:rPr>
              <a:t>για</a:t>
            </a:r>
            <a:r>
              <a:rPr sz="1292" i="1" dirty="0">
                <a:latin typeface="Calibri"/>
                <a:cs typeface="Calibri"/>
              </a:rPr>
              <a:t> </a:t>
            </a:r>
            <a:r>
              <a:rPr sz="1292" i="1" spc="-4" dirty="0">
                <a:latin typeface="Calibri"/>
                <a:cs typeface="Calibri"/>
              </a:rPr>
              <a:t>την</a:t>
            </a:r>
            <a:r>
              <a:rPr sz="1292" i="1" dirty="0">
                <a:latin typeface="Calibri"/>
                <a:cs typeface="Calibri"/>
              </a:rPr>
              <a:t> </a:t>
            </a:r>
            <a:r>
              <a:rPr sz="1292" i="1" spc="-4" dirty="0">
                <a:latin typeface="Calibri"/>
                <a:cs typeface="Calibri"/>
              </a:rPr>
              <a:t>ωρίμανση</a:t>
            </a:r>
            <a:r>
              <a:rPr sz="1292" i="1" spc="4" dirty="0">
                <a:latin typeface="Calibri"/>
                <a:cs typeface="Calibri"/>
              </a:rPr>
              <a:t> </a:t>
            </a:r>
            <a:r>
              <a:rPr sz="1292" i="1" spc="-4" dirty="0">
                <a:latin typeface="Calibri"/>
                <a:cs typeface="Calibri"/>
              </a:rPr>
              <a:t>των</a:t>
            </a:r>
            <a:r>
              <a:rPr sz="1292" i="1" dirty="0">
                <a:latin typeface="Calibri"/>
                <a:cs typeface="Calibri"/>
              </a:rPr>
              <a:t> </a:t>
            </a:r>
            <a:r>
              <a:rPr sz="1292" i="1" spc="-4" dirty="0">
                <a:latin typeface="Calibri"/>
                <a:cs typeface="Calibri"/>
              </a:rPr>
              <a:t>ομάδων</a:t>
            </a:r>
            <a:r>
              <a:rPr sz="1292" i="1" spc="4" dirty="0">
                <a:latin typeface="Calibri"/>
                <a:cs typeface="Calibri"/>
              </a:rPr>
              <a:t> </a:t>
            </a:r>
            <a:r>
              <a:rPr sz="1292" i="1" spc="-4" dirty="0">
                <a:latin typeface="Calibri"/>
                <a:cs typeface="Calibri"/>
              </a:rPr>
              <a:t>και</a:t>
            </a:r>
            <a:r>
              <a:rPr sz="1292" i="1" dirty="0">
                <a:latin typeface="Calibri"/>
                <a:cs typeface="Calibri"/>
              </a:rPr>
              <a:t> </a:t>
            </a:r>
            <a:r>
              <a:rPr sz="1292" i="1" spc="-4" dirty="0">
                <a:latin typeface="Calibri"/>
                <a:cs typeface="Calibri"/>
              </a:rPr>
              <a:t>την</a:t>
            </a:r>
            <a:r>
              <a:rPr sz="1292" i="1" spc="4" dirty="0">
                <a:latin typeface="Calibri"/>
                <a:cs typeface="Calibri"/>
              </a:rPr>
              <a:t> </a:t>
            </a:r>
            <a:r>
              <a:rPr sz="1292" i="1" spc="-4" dirty="0">
                <a:latin typeface="Calibri"/>
                <a:cs typeface="Calibri"/>
              </a:rPr>
              <a:t>ανάπτυξη</a:t>
            </a:r>
            <a:r>
              <a:rPr sz="1292" i="1" dirty="0">
                <a:latin typeface="Calibri"/>
                <a:cs typeface="Calibri"/>
              </a:rPr>
              <a:t> </a:t>
            </a:r>
            <a:r>
              <a:rPr sz="1292" i="1" spc="-4" dirty="0">
                <a:latin typeface="Calibri"/>
                <a:cs typeface="Calibri"/>
              </a:rPr>
              <a:t>του</a:t>
            </a:r>
            <a:r>
              <a:rPr sz="1292" i="1" spc="4" dirty="0">
                <a:latin typeface="Calibri"/>
                <a:cs typeface="Calibri"/>
              </a:rPr>
              <a:t> </a:t>
            </a:r>
            <a:r>
              <a:rPr sz="1292" i="1" spc="-4" dirty="0">
                <a:latin typeface="Calibri"/>
                <a:cs typeface="Calibri"/>
              </a:rPr>
              <a:t>λογισμικού </a:t>
            </a:r>
            <a:r>
              <a:rPr sz="1292" i="1" dirty="0">
                <a:latin typeface="Calibri"/>
                <a:cs typeface="Calibri"/>
              </a:rPr>
              <a:t> </a:t>
            </a:r>
            <a:r>
              <a:rPr sz="1292" i="1" spc="-4" dirty="0">
                <a:latin typeface="Calibri"/>
                <a:cs typeface="Calibri"/>
              </a:rPr>
              <a:t>ομαδοποίησης</a:t>
            </a:r>
            <a:endParaRPr sz="1292">
              <a:latin typeface="Calibri"/>
              <a:cs typeface="Calibri"/>
            </a:endParaRPr>
          </a:p>
          <a:p>
            <a:pPr marL="10583">
              <a:lnSpc>
                <a:spcPts val="1508"/>
              </a:lnSpc>
            </a:pPr>
            <a:r>
              <a:rPr sz="1292" i="1" spc="-4" dirty="0">
                <a:latin typeface="Calibri"/>
                <a:cs typeface="Calibri"/>
              </a:rPr>
              <a:t>εφαρμόζεται</a:t>
            </a:r>
            <a:r>
              <a:rPr sz="1292" i="1" dirty="0">
                <a:latin typeface="Calibri"/>
                <a:cs typeface="Calibri"/>
              </a:rPr>
              <a:t> </a:t>
            </a:r>
            <a:r>
              <a:rPr sz="1292" i="1" spc="-4" dirty="0">
                <a:latin typeface="Calibri"/>
                <a:cs typeface="Calibri"/>
              </a:rPr>
              <a:t>στην</a:t>
            </a:r>
            <a:r>
              <a:rPr sz="1292" i="1" spc="4" dirty="0">
                <a:latin typeface="Calibri"/>
                <a:cs typeface="Calibri"/>
              </a:rPr>
              <a:t> </a:t>
            </a:r>
            <a:r>
              <a:rPr sz="1292" i="1" spc="-4" dirty="0">
                <a:latin typeface="Calibri"/>
                <a:cs typeface="Calibri"/>
              </a:rPr>
              <a:t>αντιμετώπιση</a:t>
            </a:r>
            <a:r>
              <a:rPr sz="1292" i="1" spc="8" dirty="0">
                <a:latin typeface="Calibri"/>
                <a:cs typeface="Calibri"/>
              </a:rPr>
              <a:t> </a:t>
            </a:r>
            <a:r>
              <a:rPr sz="1292" i="1" spc="-8" dirty="0">
                <a:latin typeface="Calibri"/>
                <a:cs typeface="Calibri"/>
              </a:rPr>
              <a:t>της</a:t>
            </a:r>
            <a:r>
              <a:rPr sz="1292" i="1" spc="-12" dirty="0">
                <a:latin typeface="Calibri"/>
                <a:cs typeface="Calibri"/>
              </a:rPr>
              <a:t> ασφάλειας</a:t>
            </a:r>
            <a:r>
              <a:rPr sz="1292" i="1" spc="-8" dirty="0">
                <a:latin typeface="Calibri"/>
                <a:cs typeface="Calibri"/>
              </a:rPr>
              <a:t> στον</a:t>
            </a:r>
            <a:r>
              <a:rPr sz="1292" i="1" spc="-12" dirty="0">
                <a:latin typeface="Calibri"/>
                <a:cs typeface="Calibri"/>
              </a:rPr>
              <a:t> κυβερνοχώρο"</a:t>
            </a:r>
            <a:endParaRPr sz="1292">
              <a:latin typeface="Calibri"/>
              <a:cs typeface="Calibri"/>
            </a:endParaRPr>
          </a:p>
          <a:p>
            <a:pPr marL="200546" indent="-189963">
              <a:spcBef>
                <a:spcPts val="583"/>
              </a:spcBef>
              <a:buSzPct val="135483"/>
              <a:buFont typeface="Arial"/>
              <a:buChar char="•"/>
              <a:tabLst>
                <a:tab pos="200016" algn="l"/>
                <a:tab pos="200546" algn="l"/>
              </a:tabLst>
            </a:pPr>
            <a:r>
              <a:rPr sz="1292" spc="-4" dirty="0">
                <a:latin typeface="Calibri"/>
                <a:cs typeface="Calibri"/>
              </a:rPr>
              <a:t>Οι ειδικοί</a:t>
            </a:r>
            <a:r>
              <a:rPr sz="1292" dirty="0">
                <a:latin typeface="Calibri"/>
                <a:cs typeface="Calibri"/>
              </a:rPr>
              <a:t> </a:t>
            </a:r>
            <a:r>
              <a:rPr sz="1292" spc="-4" dirty="0">
                <a:latin typeface="Calibri"/>
                <a:cs typeface="Calibri"/>
              </a:rPr>
              <a:t>χρειάζονται</a:t>
            </a:r>
            <a:r>
              <a:rPr sz="1292" dirty="0">
                <a:latin typeface="Calibri"/>
                <a:cs typeface="Calibri"/>
              </a:rPr>
              <a:t> </a:t>
            </a:r>
            <a:r>
              <a:rPr sz="1292" spc="-4" dirty="0">
                <a:latin typeface="Calibri"/>
                <a:cs typeface="Calibri"/>
              </a:rPr>
              <a:t>λιγότερη</a:t>
            </a:r>
            <a:r>
              <a:rPr sz="1292" spc="4" dirty="0">
                <a:latin typeface="Calibri"/>
                <a:cs typeface="Calibri"/>
              </a:rPr>
              <a:t> </a:t>
            </a:r>
            <a:r>
              <a:rPr sz="1292" spc="-12" dirty="0">
                <a:latin typeface="Calibri"/>
                <a:cs typeface="Calibri"/>
              </a:rPr>
              <a:t>επικοινωνία</a:t>
            </a:r>
            <a:endParaRPr sz="1292">
              <a:latin typeface="Calibri"/>
              <a:cs typeface="Calibri"/>
            </a:endParaRPr>
          </a:p>
          <a:p>
            <a:pPr marL="200546" indent="-189963">
              <a:spcBef>
                <a:spcPts val="604"/>
              </a:spcBef>
              <a:buSzPct val="135483"/>
              <a:buFont typeface="Arial"/>
              <a:buChar char="•"/>
              <a:tabLst>
                <a:tab pos="200016" algn="l"/>
                <a:tab pos="200546" algn="l"/>
              </a:tabLst>
            </a:pPr>
            <a:r>
              <a:rPr sz="1292" spc="-4" dirty="0">
                <a:latin typeface="Calibri"/>
                <a:cs typeface="Calibri"/>
              </a:rPr>
              <a:t>Περισσότερη εμπειρία</a:t>
            </a:r>
            <a:r>
              <a:rPr sz="1292" dirty="0">
                <a:latin typeface="Calibri"/>
                <a:cs typeface="Calibri"/>
              </a:rPr>
              <a:t> </a:t>
            </a:r>
            <a:r>
              <a:rPr sz="1292" spc="-4" dirty="0">
                <a:latin typeface="Calibri"/>
                <a:cs typeface="Calibri"/>
              </a:rPr>
              <a:t>απαιτεί</a:t>
            </a:r>
            <a:r>
              <a:rPr sz="1292" spc="4" dirty="0">
                <a:latin typeface="Calibri"/>
                <a:cs typeface="Calibri"/>
              </a:rPr>
              <a:t> </a:t>
            </a:r>
            <a:r>
              <a:rPr sz="1292" spc="-4" dirty="0">
                <a:latin typeface="Calibri"/>
                <a:cs typeface="Calibri"/>
              </a:rPr>
              <a:t>λιγότερη</a:t>
            </a:r>
            <a:r>
              <a:rPr sz="1292" spc="4" dirty="0">
                <a:latin typeface="Calibri"/>
                <a:cs typeface="Calibri"/>
              </a:rPr>
              <a:t> </a:t>
            </a:r>
            <a:r>
              <a:rPr sz="1292" spc="-12" dirty="0">
                <a:latin typeface="Calibri"/>
                <a:cs typeface="Calibri"/>
              </a:rPr>
              <a:t>ηγεσία</a:t>
            </a:r>
            <a:endParaRPr sz="1292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210174" y="4045214"/>
            <a:ext cx="3203045" cy="202727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4233">
              <a:lnSpc>
                <a:spcPct val="118600"/>
              </a:lnSpc>
              <a:spcBef>
                <a:spcPts val="83"/>
              </a:spcBef>
            </a:pPr>
            <a:r>
              <a:rPr sz="542" spc="-4" dirty="0">
                <a:latin typeface="Calibri"/>
                <a:cs typeface="Calibri"/>
              </a:rPr>
              <a:t>Buchler,</a:t>
            </a:r>
            <a:r>
              <a:rPr sz="542" spc="4" dirty="0">
                <a:latin typeface="Calibri"/>
                <a:cs typeface="Calibri"/>
              </a:rPr>
              <a:t> </a:t>
            </a:r>
            <a:r>
              <a:rPr sz="542" spc="-4" dirty="0">
                <a:latin typeface="Calibri"/>
                <a:cs typeface="Calibri"/>
              </a:rPr>
              <a:t>N.,</a:t>
            </a:r>
            <a:r>
              <a:rPr sz="542" spc="4" dirty="0">
                <a:latin typeface="Calibri"/>
                <a:cs typeface="Calibri"/>
              </a:rPr>
              <a:t> </a:t>
            </a:r>
            <a:r>
              <a:rPr sz="542" spc="-4" dirty="0">
                <a:latin typeface="Calibri"/>
                <a:cs typeface="Calibri"/>
              </a:rPr>
              <a:t>La</a:t>
            </a:r>
            <a:r>
              <a:rPr sz="542" spc="4" dirty="0">
                <a:latin typeface="Calibri"/>
                <a:cs typeface="Calibri"/>
              </a:rPr>
              <a:t> </a:t>
            </a:r>
            <a:r>
              <a:rPr sz="542" spc="-4" dirty="0">
                <a:latin typeface="Calibri"/>
                <a:cs typeface="Calibri"/>
              </a:rPr>
              <a:t>Fleur,</a:t>
            </a:r>
            <a:r>
              <a:rPr sz="542" dirty="0">
                <a:latin typeface="Calibri"/>
                <a:cs typeface="Calibri"/>
              </a:rPr>
              <a:t> C.</a:t>
            </a:r>
            <a:r>
              <a:rPr sz="542" spc="4" dirty="0">
                <a:latin typeface="Calibri"/>
                <a:cs typeface="Calibri"/>
              </a:rPr>
              <a:t> </a:t>
            </a:r>
            <a:r>
              <a:rPr sz="542" spc="-4" dirty="0">
                <a:latin typeface="Calibri"/>
                <a:cs typeface="Calibri"/>
              </a:rPr>
              <a:t>GHoffman,</a:t>
            </a:r>
            <a:r>
              <a:rPr sz="542" spc="4" dirty="0">
                <a:latin typeface="Calibri"/>
                <a:cs typeface="Calibri"/>
              </a:rPr>
              <a:t> </a:t>
            </a:r>
            <a:r>
              <a:rPr sz="542" dirty="0">
                <a:latin typeface="Calibri"/>
                <a:cs typeface="Calibri"/>
              </a:rPr>
              <a:t>.,</a:t>
            </a:r>
            <a:r>
              <a:rPr sz="542" spc="4" dirty="0">
                <a:latin typeface="Calibri"/>
                <a:cs typeface="Calibri"/>
              </a:rPr>
              <a:t> </a:t>
            </a:r>
            <a:r>
              <a:rPr sz="542" spc="-4" dirty="0">
                <a:latin typeface="Calibri"/>
                <a:cs typeface="Calibri"/>
              </a:rPr>
              <a:t>Rajivan,</a:t>
            </a:r>
            <a:r>
              <a:rPr sz="542" spc="4" dirty="0">
                <a:latin typeface="Calibri"/>
                <a:cs typeface="Calibri"/>
              </a:rPr>
              <a:t> </a:t>
            </a:r>
            <a:r>
              <a:rPr sz="542" spc="-4" dirty="0">
                <a:latin typeface="Calibri"/>
                <a:cs typeface="Calibri"/>
              </a:rPr>
              <a:t>P.,</a:t>
            </a:r>
            <a:r>
              <a:rPr sz="542" dirty="0">
                <a:latin typeface="Calibri"/>
                <a:cs typeface="Calibri"/>
              </a:rPr>
              <a:t> </a:t>
            </a:r>
            <a:r>
              <a:rPr sz="542" spc="-4" dirty="0">
                <a:latin typeface="Calibri"/>
                <a:cs typeface="Calibri"/>
              </a:rPr>
              <a:t>Marusich,</a:t>
            </a:r>
            <a:r>
              <a:rPr sz="542" spc="4" dirty="0">
                <a:latin typeface="Calibri"/>
                <a:cs typeface="Calibri"/>
              </a:rPr>
              <a:t> </a:t>
            </a:r>
            <a:r>
              <a:rPr sz="542" spc="-4" dirty="0">
                <a:latin typeface="Calibri"/>
                <a:cs typeface="Calibri"/>
              </a:rPr>
              <a:t>L.,</a:t>
            </a:r>
            <a:r>
              <a:rPr sz="542" spc="4" dirty="0">
                <a:latin typeface="Calibri"/>
                <a:cs typeface="Calibri"/>
              </a:rPr>
              <a:t> </a:t>
            </a:r>
            <a:r>
              <a:rPr sz="542" dirty="0">
                <a:latin typeface="Calibri"/>
                <a:cs typeface="Calibri"/>
              </a:rPr>
              <a:t>&amp; </a:t>
            </a:r>
            <a:r>
              <a:rPr sz="542" spc="-4" dirty="0">
                <a:latin typeface="Calibri"/>
                <a:cs typeface="Calibri"/>
              </a:rPr>
              <a:t>Lightner,</a:t>
            </a:r>
            <a:r>
              <a:rPr sz="542" dirty="0">
                <a:latin typeface="Calibri"/>
                <a:cs typeface="Calibri"/>
              </a:rPr>
              <a:t> </a:t>
            </a:r>
            <a:r>
              <a:rPr sz="542" spc="-4" dirty="0">
                <a:latin typeface="Calibri"/>
                <a:cs typeface="Calibri"/>
              </a:rPr>
              <a:t>L(2018).</a:t>
            </a:r>
            <a:r>
              <a:rPr sz="542" spc="4" dirty="0">
                <a:latin typeface="Calibri"/>
                <a:cs typeface="Calibri"/>
              </a:rPr>
              <a:t> </a:t>
            </a:r>
            <a:r>
              <a:rPr sz="542" spc="-4" dirty="0">
                <a:latin typeface="Calibri"/>
                <a:cs typeface="Calibri"/>
              </a:rPr>
              <a:t>Cyber</a:t>
            </a:r>
            <a:r>
              <a:rPr sz="542" spc="4" dirty="0">
                <a:latin typeface="Calibri"/>
                <a:cs typeface="Calibri"/>
              </a:rPr>
              <a:t> </a:t>
            </a:r>
            <a:r>
              <a:rPr sz="542" spc="-4" dirty="0">
                <a:latin typeface="Calibri"/>
                <a:cs typeface="Calibri"/>
              </a:rPr>
              <a:t>ομαδοποίηση</a:t>
            </a:r>
            <a:r>
              <a:rPr sz="542" spc="8" dirty="0">
                <a:latin typeface="Calibri"/>
                <a:cs typeface="Calibri"/>
              </a:rPr>
              <a:t> </a:t>
            </a:r>
            <a:r>
              <a:rPr sz="542" spc="-17" dirty="0">
                <a:latin typeface="Calibri"/>
                <a:cs typeface="Calibri"/>
              </a:rPr>
              <a:t>και </a:t>
            </a:r>
            <a:r>
              <a:rPr sz="542" spc="-12" dirty="0">
                <a:latin typeface="Calibri"/>
                <a:cs typeface="Calibri"/>
              </a:rPr>
              <a:t> </a:t>
            </a:r>
            <a:r>
              <a:rPr sz="542" spc="-4" dirty="0">
                <a:latin typeface="Calibri"/>
                <a:cs typeface="Calibri"/>
              </a:rPr>
              <a:t>εξειδίκευση</a:t>
            </a:r>
            <a:r>
              <a:rPr sz="542" dirty="0">
                <a:latin typeface="Calibri"/>
                <a:cs typeface="Calibri"/>
              </a:rPr>
              <a:t> </a:t>
            </a:r>
            <a:r>
              <a:rPr sz="542" spc="-4" dirty="0">
                <a:latin typeface="Calibri"/>
                <a:cs typeface="Calibri"/>
              </a:rPr>
              <a:t>ρόλων</a:t>
            </a:r>
            <a:r>
              <a:rPr sz="542" spc="4" dirty="0">
                <a:latin typeface="Calibri"/>
                <a:cs typeface="Calibri"/>
              </a:rPr>
              <a:t> </a:t>
            </a:r>
            <a:r>
              <a:rPr sz="542" spc="-4" dirty="0">
                <a:latin typeface="Calibri"/>
                <a:cs typeface="Calibri"/>
              </a:rPr>
              <a:t>σε</a:t>
            </a:r>
            <a:r>
              <a:rPr sz="542" spc="4" dirty="0">
                <a:latin typeface="Calibri"/>
                <a:cs typeface="Calibri"/>
              </a:rPr>
              <a:t> </a:t>
            </a:r>
            <a:r>
              <a:rPr sz="542" spc="-4" dirty="0">
                <a:latin typeface="Calibri"/>
                <a:cs typeface="Calibri"/>
              </a:rPr>
              <a:t>διαγωνισμό</a:t>
            </a:r>
            <a:r>
              <a:rPr sz="542" spc="4" dirty="0">
                <a:latin typeface="Calibri"/>
                <a:cs typeface="Calibri"/>
              </a:rPr>
              <a:t> </a:t>
            </a:r>
            <a:r>
              <a:rPr sz="542" spc="-4" dirty="0">
                <a:latin typeface="Calibri"/>
                <a:cs typeface="Calibri"/>
              </a:rPr>
              <a:t>άμυνας</a:t>
            </a:r>
            <a:r>
              <a:rPr sz="542" spc="17" dirty="0">
                <a:latin typeface="Calibri"/>
                <a:cs typeface="Calibri"/>
              </a:rPr>
              <a:t> </a:t>
            </a:r>
            <a:r>
              <a:rPr sz="542" spc="-4" dirty="0">
                <a:latin typeface="Calibri"/>
                <a:cs typeface="Calibri"/>
              </a:rPr>
              <a:t>για</a:t>
            </a:r>
            <a:r>
              <a:rPr sz="542" spc="8" dirty="0">
                <a:latin typeface="Calibri"/>
                <a:cs typeface="Calibri"/>
              </a:rPr>
              <a:t> </a:t>
            </a:r>
            <a:r>
              <a:rPr sz="542" spc="-4" dirty="0">
                <a:latin typeface="Calibri"/>
                <a:cs typeface="Calibri"/>
              </a:rPr>
              <a:t>την</a:t>
            </a:r>
            <a:r>
              <a:rPr sz="542" spc="8" dirty="0">
                <a:latin typeface="Calibri"/>
                <a:cs typeface="Calibri"/>
              </a:rPr>
              <a:t> </a:t>
            </a:r>
            <a:r>
              <a:rPr sz="542" spc="-4" dirty="0">
                <a:latin typeface="Calibri"/>
                <a:cs typeface="Calibri"/>
              </a:rPr>
              <a:t>ασφάλεια</a:t>
            </a:r>
            <a:r>
              <a:rPr sz="542" spc="4" dirty="0">
                <a:latin typeface="Calibri"/>
                <a:cs typeface="Calibri"/>
              </a:rPr>
              <a:t> </a:t>
            </a:r>
            <a:r>
              <a:rPr sz="542" spc="-4" dirty="0">
                <a:latin typeface="Calibri"/>
                <a:cs typeface="Calibri"/>
              </a:rPr>
              <a:t>στον</a:t>
            </a:r>
            <a:r>
              <a:rPr sz="542" spc="8" dirty="0">
                <a:latin typeface="Calibri"/>
                <a:cs typeface="Calibri"/>
              </a:rPr>
              <a:t> </a:t>
            </a:r>
            <a:r>
              <a:rPr sz="542" spc="-4" dirty="0">
                <a:latin typeface="Calibri"/>
                <a:cs typeface="Calibri"/>
              </a:rPr>
              <a:t>κυβερνοχώρο.</a:t>
            </a:r>
            <a:r>
              <a:rPr sz="542" spc="8" dirty="0">
                <a:latin typeface="Calibri"/>
                <a:cs typeface="Calibri"/>
              </a:rPr>
              <a:t> </a:t>
            </a:r>
            <a:r>
              <a:rPr sz="542" i="1" spc="-4" dirty="0">
                <a:latin typeface="Calibri"/>
                <a:cs typeface="Calibri"/>
              </a:rPr>
              <a:t>Frontiers</a:t>
            </a:r>
            <a:r>
              <a:rPr sz="542" i="1" spc="4" dirty="0">
                <a:latin typeface="Calibri"/>
                <a:cs typeface="Calibri"/>
              </a:rPr>
              <a:t> </a:t>
            </a:r>
            <a:r>
              <a:rPr sz="542" i="1" dirty="0">
                <a:latin typeface="Calibri"/>
                <a:cs typeface="Calibri"/>
              </a:rPr>
              <a:t>in</a:t>
            </a:r>
            <a:r>
              <a:rPr sz="542" i="1" spc="8" dirty="0">
                <a:latin typeface="Calibri"/>
                <a:cs typeface="Calibri"/>
              </a:rPr>
              <a:t> </a:t>
            </a:r>
            <a:r>
              <a:rPr sz="542" i="1" spc="-4" dirty="0">
                <a:latin typeface="Calibri"/>
                <a:cs typeface="Calibri"/>
              </a:rPr>
              <a:t>psychology,</a:t>
            </a:r>
            <a:r>
              <a:rPr sz="542" i="1" spc="4" dirty="0">
                <a:latin typeface="Calibri"/>
                <a:cs typeface="Calibri"/>
              </a:rPr>
              <a:t> </a:t>
            </a:r>
            <a:r>
              <a:rPr sz="542" dirty="0">
                <a:latin typeface="Calibri"/>
                <a:cs typeface="Calibri"/>
              </a:rPr>
              <a:t>9,</a:t>
            </a:r>
            <a:r>
              <a:rPr sz="542" spc="4" dirty="0">
                <a:latin typeface="Calibri"/>
                <a:cs typeface="Calibri"/>
              </a:rPr>
              <a:t> </a:t>
            </a:r>
            <a:r>
              <a:rPr sz="542" spc="-4" dirty="0">
                <a:latin typeface="Calibri"/>
                <a:cs typeface="Calibri"/>
              </a:rPr>
              <a:t>2133.</a:t>
            </a:r>
            <a:endParaRPr sz="542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48006" y="5313627"/>
            <a:ext cx="706966" cy="401373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10160000" cy="5715000"/>
            <a:chOff x="0" y="0"/>
            <a:chExt cx="12192000" cy="68580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80584" y="6273482"/>
              <a:ext cx="2592069" cy="48164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153727" y="3200400"/>
              <a:ext cx="5495925" cy="1464945"/>
            </a:xfrm>
            <a:custGeom>
              <a:avLst/>
              <a:gdLst/>
              <a:ahLst/>
              <a:cxnLst/>
              <a:rect l="l" t="t" r="r" b="b"/>
              <a:pathLst>
                <a:path w="5495925" h="1464945">
                  <a:moveTo>
                    <a:pt x="732472" y="0"/>
                  </a:moveTo>
                  <a:lnTo>
                    <a:pt x="0" y="732472"/>
                  </a:lnTo>
                  <a:lnTo>
                    <a:pt x="732472" y="1464945"/>
                  </a:lnTo>
                  <a:lnTo>
                    <a:pt x="732472" y="1098550"/>
                  </a:lnTo>
                  <a:lnTo>
                    <a:pt x="5129530" y="1098550"/>
                  </a:lnTo>
                  <a:lnTo>
                    <a:pt x="5495607" y="732472"/>
                  </a:lnTo>
                  <a:lnTo>
                    <a:pt x="5129530" y="366395"/>
                  </a:lnTo>
                  <a:lnTo>
                    <a:pt x="732472" y="366395"/>
                  </a:lnTo>
                  <a:lnTo>
                    <a:pt x="732472" y="0"/>
                  </a:lnTo>
                  <a:close/>
                </a:path>
                <a:path w="5495925" h="1464945">
                  <a:moveTo>
                    <a:pt x="5129530" y="1098550"/>
                  </a:moveTo>
                  <a:lnTo>
                    <a:pt x="4763135" y="1098550"/>
                  </a:lnTo>
                  <a:lnTo>
                    <a:pt x="4763135" y="1464945"/>
                  </a:lnTo>
                  <a:lnTo>
                    <a:pt x="5129530" y="1098550"/>
                  </a:lnTo>
                  <a:close/>
                </a:path>
                <a:path w="5495925" h="1464945">
                  <a:moveTo>
                    <a:pt x="4763135" y="0"/>
                  </a:moveTo>
                  <a:lnTo>
                    <a:pt x="4763135" y="366395"/>
                  </a:lnTo>
                  <a:lnTo>
                    <a:pt x="5129530" y="366395"/>
                  </a:lnTo>
                  <a:lnTo>
                    <a:pt x="4763135" y="0"/>
                  </a:lnTo>
                  <a:close/>
                </a:path>
              </a:pathLst>
            </a:custGeom>
            <a:solidFill>
              <a:srgbClr val="EFA12D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" name="object 7"/>
            <p:cNvSpPr/>
            <p:nvPr/>
          </p:nvSpPr>
          <p:spPr>
            <a:xfrm>
              <a:off x="3153727" y="3200400"/>
              <a:ext cx="5495925" cy="1464945"/>
            </a:xfrm>
            <a:custGeom>
              <a:avLst/>
              <a:gdLst/>
              <a:ahLst/>
              <a:cxnLst/>
              <a:rect l="l" t="t" r="r" b="b"/>
              <a:pathLst>
                <a:path w="5495925" h="1464945">
                  <a:moveTo>
                    <a:pt x="0" y="732472"/>
                  </a:moveTo>
                  <a:lnTo>
                    <a:pt x="732472" y="0"/>
                  </a:lnTo>
                  <a:lnTo>
                    <a:pt x="732472" y="366395"/>
                  </a:lnTo>
                  <a:lnTo>
                    <a:pt x="4763135" y="366395"/>
                  </a:lnTo>
                  <a:lnTo>
                    <a:pt x="4763135" y="0"/>
                  </a:lnTo>
                  <a:lnTo>
                    <a:pt x="5495607" y="732472"/>
                  </a:lnTo>
                  <a:lnTo>
                    <a:pt x="4763135" y="1464945"/>
                  </a:lnTo>
                  <a:lnTo>
                    <a:pt x="4763135" y="1098550"/>
                  </a:lnTo>
                  <a:lnTo>
                    <a:pt x="732472" y="1098550"/>
                  </a:lnTo>
                  <a:lnTo>
                    <a:pt x="732472" y="1464945"/>
                  </a:lnTo>
                  <a:lnTo>
                    <a:pt x="0" y="732472"/>
                  </a:lnTo>
                </a:path>
              </a:pathLst>
            </a:custGeom>
            <a:ln w="12700">
              <a:solidFill>
                <a:srgbClr val="AF751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64116" y="321396"/>
            <a:ext cx="7582958" cy="1026200"/>
          </a:xfrm>
          <a:prstGeom prst="rect">
            <a:avLst/>
          </a:prstGeom>
        </p:spPr>
        <p:txBody>
          <a:bodyPr vert="horz" wrap="square" lIns="0" tIns="10054" rIns="0" bIns="0" rtlCol="0" anchor="ctr">
            <a:spAutoFit/>
          </a:bodyPr>
          <a:lstStyle/>
          <a:p>
            <a:pPr marL="10583" marR="4233">
              <a:lnSpc>
                <a:spcPct val="123900"/>
              </a:lnSpc>
              <a:spcBef>
                <a:spcPts val="79"/>
              </a:spcBef>
            </a:pPr>
            <a:r>
              <a:rPr sz="2750" spc="-4" dirty="0"/>
              <a:t>Παράγοντες </a:t>
            </a:r>
            <a:r>
              <a:rPr sz="2750" dirty="0"/>
              <a:t>που </a:t>
            </a:r>
            <a:r>
              <a:rPr sz="2750" spc="-4" dirty="0"/>
              <a:t>επηρεάζουν </a:t>
            </a:r>
            <a:r>
              <a:rPr sz="2750" dirty="0"/>
              <a:t>τη ΣΑ σε </a:t>
            </a:r>
            <a:r>
              <a:rPr sz="2750" spc="-4" dirty="0"/>
              <a:t>αρχάριους </a:t>
            </a:r>
            <a:r>
              <a:rPr sz="2750" spc="-8" dirty="0"/>
              <a:t>και </a:t>
            </a:r>
            <a:r>
              <a:rPr sz="2750" spc="-612" dirty="0"/>
              <a:t> </a:t>
            </a:r>
            <a:r>
              <a:rPr sz="2750" spc="-12" dirty="0"/>
              <a:t>εμπειρογνώμονες</a:t>
            </a:r>
            <a:endParaRPr sz="2750"/>
          </a:p>
        </p:txBody>
      </p:sp>
      <p:sp>
        <p:nvSpPr>
          <p:cNvPr id="9" name="object 9"/>
          <p:cNvSpPr txBox="1"/>
          <p:nvPr/>
        </p:nvSpPr>
        <p:spPr>
          <a:xfrm>
            <a:off x="3009371" y="3591983"/>
            <a:ext cx="889529" cy="279991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1750" b="1" spc="-12" dirty="0">
                <a:latin typeface="Calibri"/>
                <a:cs typeface="Calibri"/>
              </a:rPr>
              <a:t>Αρχάριος</a:t>
            </a:r>
            <a:endParaRPr sz="17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009216" y="3591983"/>
            <a:ext cx="685800" cy="279991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1750" b="1" spc="-12" dirty="0">
                <a:latin typeface="Calibri"/>
                <a:cs typeface="Calibri"/>
              </a:rPr>
              <a:t>Ειδικός</a:t>
            </a:r>
            <a:endParaRPr sz="17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76742" y="2802466"/>
            <a:ext cx="2702983" cy="1498145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82018" marR="348178">
              <a:spcBef>
                <a:spcPts val="83"/>
              </a:spcBef>
            </a:pPr>
            <a:r>
              <a:rPr sz="1500" dirty="0">
                <a:latin typeface="Calibri"/>
                <a:cs typeface="Calibri"/>
              </a:rPr>
              <a:t>Η SA </a:t>
            </a:r>
            <a:r>
              <a:rPr sz="1500" spc="-4" dirty="0">
                <a:latin typeface="Calibri"/>
                <a:cs typeface="Calibri"/>
              </a:rPr>
              <a:t>είναι απαιτητική, συχνά </a:t>
            </a:r>
            <a:r>
              <a:rPr sz="1500" spc="-329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ελλιπής</a:t>
            </a:r>
            <a:r>
              <a:rPr sz="1500" spc="-8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και λανθασμένη</a:t>
            </a:r>
            <a:endParaRPr sz="15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58">
              <a:latin typeface="Calibri"/>
              <a:cs typeface="Calibri"/>
            </a:endParaRPr>
          </a:p>
          <a:p>
            <a:pPr marL="248698" indent="-238115">
              <a:buSzPct val="133333"/>
              <a:buFont typeface="Arial"/>
              <a:buChar char="•"/>
              <a:tabLst>
                <a:tab pos="248169" algn="l"/>
                <a:tab pos="248698" algn="l"/>
              </a:tabLst>
            </a:pPr>
            <a:r>
              <a:rPr sz="1500" b="1" spc="-4" dirty="0">
                <a:latin typeface="Calibri"/>
                <a:cs typeface="Calibri"/>
              </a:rPr>
              <a:t>Περιορισμένη</a:t>
            </a:r>
            <a:r>
              <a:rPr sz="1500" b="1" spc="-17" dirty="0">
                <a:latin typeface="Calibri"/>
                <a:cs typeface="Calibri"/>
              </a:rPr>
              <a:t> </a:t>
            </a:r>
            <a:r>
              <a:rPr sz="1500" b="1" spc="-12" dirty="0">
                <a:latin typeface="Calibri"/>
                <a:cs typeface="Calibri"/>
              </a:rPr>
              <a:t>προσοχή</a:t>
            </a:r>
            <a:endParaRPr sz="1500">
              <a:latin typeface="Calibri"/>
              <a:cs typeface="Calibri"/>
            </a:endParaRPr>
          </a:p>
          <a:p>
            <a:pPr>
              <a:spcBef>
                <a:spcPts val="29"/>
              </a:spcBef>
              <a:buFont typeface="Arial"/>
              <a:buChar char="•"/>
            </a:pPr>
            <a:endParaRPr sz="2208">
              <a:latin typeface="Calibri"/>
              <a:cs typeface="Calibri"/>
            </a:endParaRPr>
          </a:p>
          <a:p>
            <a:pPr marL="248698" indent="-238115">
              <a:buSzPct val="133333"/>
              <a:buFont typeface="Arial"/>
              <a:buChar char="•"/>
              <a:tabLst>
                <a:tab pos="248169" algn="l"/>
                <a:tab pos="248698" algn="l"/>
              </a:tabLst>
            </a:pPr>
            <a:r>
              <a:rPr sz="1500" b="1" spc="-4" dirty="0">
                <a:latin typeface="Calibri"/>
                <a:cs typeface="Calibri"/>
              </a:rPr>
              <a:t>Περιορισμένη</a:t>
            </a:r>
            <a:r>
              <a:rPr sz="1500" b="1" spc="-8" dirty="0">
                <a:latin typeface="Calibri"/>
                <a:cs typeface="Calibri"/>
              </a:rPr>
              <a:t> </a:t>
            </a:r>
            <a:r>
              <a:rPr sz="1500" b="1" spc="-12" dirty="0">
                <a:latin typeface="Calibri"/>
                <a:cs typeface="Calibri"/>
              </a:rPr>
              <a:t>μνήμη</a:t>
            </a:r>
            <a:r>
              <a:rPr sz="1500" b="1" spc="-8" dirty="0">
                <a:latin typeface="Calibri"/>
                <a:cs typeface="Calibri"/>
              </a:rPr>
              <a:t> </a:t>
            </a:r>
            <a:r>
              <a:rPr sz="1500" b="1" spc="-4" dirty="0">
                <a:latin typeface="Calibri"/>
                <a:cs typeface="Calibri"/>
              </a:rPr>
              <a:t>εργασίας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891867" y="2917825"/>
            <a:ext cx="3207279" cy="2024058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270393" marR="6350" indent="549253" algn="r">
              <a:spcBef>
                <a:spcPts val="83"/>
              </a:spcBef>
            </a:pPr>
            <a:r>
              <a:rPr sz="1500" dirty="0">
                <a:latin typeface="Calibri"/>
                <a:cs typeface="Calibri"/>
              </a:rPr>
              <a:t>Η </a:t>
            </a:r>
            <a:r>
              <a:rPr sz="1500" spc="-4" dirty="0">
                <a:latin typeface="Calibri"/>
                <a:cs typeface="Calibri"/>
              </a:rPr>
              <a:t>ΣΑ είναι γρήγορη, μπορεί να </a:t>
            </a:r>
            <a:r>
              <a:rPr sz="1500" spc="-329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είναι αβίαστη, πιο ολοκληρωμένη, </a:t>
            </a:r>
            <a:r>
              <a:rPr sz="1500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μεγαλύτερη κατανόηση και προβολή.</a:t>
            </a:r>
            <a:endParaRPr sz="1500">
              <a:latin typeface="Calibri"/>
              <a:cs typeface="Calibri"/>
            </a:endParaRPr>
          </a:p>
          <a:p>
            <a:pPr marL="934471" indent="-239174">
              <a:spcBef>
                <a:spcPts val="1058"/>
              </a:spcBef>
              <a:buSzPct val="133333"/>
              <a:buFont typeface="Arial"/>
              <a:buChar char="•"/>
              <a:tabLst>
                <a:tab pos="934471" algn="l"/>
                <a:tab pos="935000" algn="l"/>
              </a:tabLst>
            </a:pPr>
            <a:r>
              <a:rPr sz="1250" b="1" spc="-4" dirty="0">
                <a:latin typeface="Calibri"/>
                <a:cs typeface="Calibri"/>
              </a:rPr>
              <a:t>Σχήμα</a:t>
            </a:r>
            <a:r>
              <a:rPr sz="1250" b="1" spc="-12" dirty="0">
                <a:latin typeface="Calibri"/>
                <a:cs typeface="Calibri"/>
              </a:rPr>
              <a:t> </a:t>
            </a:r>
            <a:r>
              <a:rPr sz="1250" b="1" spc="-4" dirty="0">
                <a:latin typeface="Calibri"/>
                <a:cs typeface="Calibri"/>
              </a:rPr>
              <a:t>πρωτότυπων </a:t>
            </a:r>
            <a:r>
              <a:rPr sz="1250" b="1" spc="-12" dirty="0">
                <a:latin typeface="Calibri"/>
                <a:cs typeface="Calibri"/>
              </a:rPr>
              <a:t>καταστάσεων</a:t>
            </a:r>
            <a:endParaRPr sz="1250">
              <a:latin typeface="Calibri"/>
              <a:cs typeface="Calibri"/>
            </a:endParaRPr>
          </a:p>
          <a:p>
            <a:pPr marL="249757" indent="-239174">
              <a:spcBef>
                <a:spcPts val="837"/>
              </a:spcBef>
              <a:buSzPct val="133333"/>
              <a:buFont typeface="Arial"/>
              <a:buChar char="•"/>
              <a:tabLst>
                <a:tab pos="249228" algn="l"/>
                <a:tab pos="249757" algn="l"/>
              </a:tabLst>
            </a:pPr>
            <a:r>
              <a:rPr sz="1250" b="1" spc="-4" dirty="0">
                <a:latin typeface="Calibri"/>
                <a:cs typeface="Calibri"/>
              </a:rPr>
              <a:t>Νοητικά</a:t>
            </a:r>
            <a:r>
              <a:rPr sz="1250" b="1" spc="-8" dirty="0">
                <a:latin typeface="Calibri"/>
                <a:cs typeface="Calibri"/>
              </a:rPr>
              <a:t> </a:t>
            </a:r>
            <a:r>
              <a:rPr sz="1250" b="1" spc="-4" dirty="0">
                <a:latin typeface="Calibri"/>
                <a:cs typeface="Calibri"/>
              </a:rPr>
              <a:t>μοντέλα</a:t>
            </a:r>
            <a:r>
              <a:rPr sz="1250" b="1" spc="-8" dirty="0">
                <a:latin typeface="Calibri"/>
                <a:cs typeface="Calibri"/>
              </a:rPr>
              <a:t> </a:t>
            </a:r>
            <a:r>
              <a:rPr sz="1250" b="1" dirty="0">
                <a:latin typeface="Calibri"/>
                <a:cs typeface="Calibri"/>
              </a:rPr>
              <a:t>του</a:t>
            </a:r>
            <a:r>
              <a:rPr sz="1250" b="1" spc="-4" dirty="0">
                <a:latin typeface="Calibri"/>
                <a:cs typeface="Calibri"/>
              </a:rPr>
              <a:t> </a:t>
            </a:r>
            <a:r>
              <a:rPr sz="1250" b="1" spc="-12" dirty="0">
                <a:latin typeface="Calibri"/>
                <a:cs typeface="Calibri"/>
              </a:rPr>
              <a:t>τομέα</a:t>
            </a:r>
            <a:endParaRPr sz="1250">
              <a:latin typeface="Calibri"/>
              <a:cs typeface="Calibri"/>
            </a:endParaRPr>
          </a:p>
          <a:p>
            <a:pPr marL="249757" indent="-239174">
              <a:spcBef>
                <a:spcPts val="487"/>
              </a:spcBef>
              <a:buSzPct val="133333"/>
              <a:buFont typeface="Arial"/>
              <a:buChar char="•"/>
              <a:tabLst>
                <a:tab pos="249228" algn="l"/>
                <a:tab pos="249757" algn="l"/>
              </a:tabLst>
            </a:pPr>
            <a:r>
              <a:rPr sz="1250" b="1" spc="-4" dirty="0">
                <a:latin typeface="Calibri"/>
                <a:cs typeface="Calibri"/>
              </a:rPr>
              <a:t>Αυτόματη</a:t>
            </a:r>
            <a:r>
              <a:rPr sz="1250" b="1" spc="-8" dirty="0">
                <a:latin typeface="Calibri"/>
                <a:cs typeface="Calibri"/>
              </a:rPr>
              <a:t> </a:t>
            </a:r>
            <a:r>
              <a:rPr sz="1250" b="1" spc="-4" dirty="0">
                <a:latin typeface="Calibri"/>
                <a:cs typeface="Calibri"/>
              </a:rPr>
              <a:t>εκτέλεση</a:t>
            </a:r>
            <a:r>
              <a:rPr sz="1250" b="1" spc="-8" dirty="0">
                <a:latin typeface="Calibri"/>
                <a:cs typeface="Calibri"/>
              </a:rPr>
              <a:t> </a:t>
            </a:r>
            <a:r>
              <a:rPr sz="1250" b="1" spc="-12" dirty="0">
                <a:latin typeface="Calibri"/>
                <a:cs typeface="Calibri"/>
              </a:rPr>
              <a:t>διαδικασιών</a:t>
            </a:r>
            <a:endParaRPr sz="1250">
              <a:latin typeface="Calibri"/>
              <a:cs typeface="Calibri"/>
            </a:endParaRPr>
          </a:p>
          <a:p>
            <a:pPr marL="249228" marR="656140" indent="-239174">
              <a:spcBef>
                <a:spcPts val="442"/>
              </a:spcBef>
              <a:buSzPct val="133333"/>
              <a:buFont typeface="Arial"/>
              <a:buChar char="•"/>
              <a:tabLst>
                <a:tab pos="249228" algn="l"/>
                <a:tab pos="249757" algn="l"/>
              </a:tabLst>
            </a:pPr>
            <a:r>
              <a:rPr sz="1250" b="1" spc="-4" dirty="0">
                <a:latin typeface="Calibri"/>
                <a:cs typeface="Calibri"/>
              </a:rPr>
              <a:t>Μαθημένες δεξιότητες π.χ. μοτίβα </a:t>
            </a:r>
            <a:r>
              <a:rPr sz="1250" b="1" spc="-271" dirty="0">
                <a:latin typeface="Calibri"/>
                <a:cs typeface="Calibri"/>
              </a:rPr>
              <a:t> </a:t>
            </a:r>
            <a:r>
              <a:rPr sz="1250" b="1" spc="-4" dirty="0">
                <a:latin typeface="Calibri"/>
                <a:cs typeface="Calibri"/>
              </a:rPr>
              <a:t>σάρωσης,</a:t>
            </a:r>
            <a:r>
              <a:rPr sz="1250" b="1" spc="-8" dirty="0">
                <a:latin typeface="Calibri"/>
                <a:cs typeface="Calibri"/>
              </a:rPr>
              <a:t> </a:t>
            </a:r>
            <a:r>
              <a:rPr sz="1250" b="1" spc="-4" dirty="0">
                <a:latin typeface="Calibri"/>
                <a:cs typeface="Calibri"/>
              </a:rPr>
              <a:t>επικοινωνίες)</a:t>
            </a:r>
            <a:endParaRPr sz="12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160000" cy="5715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90588" y="404410"/>
            <a:ext cx="4050771" cy="459592"/>
          </a:xfrm>
          <a:prstGeom prst="rect">
            <a:avLst/>
          </a:prstGeom>
        </p:spPr>
        <p:txBody>
          <a:bodyPr vert="horz" wrap="square" lIns="0" tIns="10583" rIns="0" bIns="0" rtlCol="0" anchor="ctr">
            <a:spAutoFit/>
          </a:bodyPr>
          <a:lstStyle/>
          <a:p>
            <a:pPr marL="10583">
              <a:lnSpc>
                <a:spcPct val="100000"/>
              </a:lnSpc>
              <a:spcBef>
                <a:spcPts val="83"/>
              </a:spcBef>
            </a:pPr>
            <a:r>
              <a:rPr sz="2917" dirty="0"/>
              <a:t>8</a:t>
            </a:r>
            <a:r>
              <a:rPr sz="2917" spc="-21" dirty="0"/>
              <a:t> </a:t>
            </a:r>
            <a:r>
              <a:rPr sz="2917" spc="-4" dirty="0"/>
              <a:t>Άλλες</a:t>
            </a:r>
            <a:r>
              <a:rPr sz="2917" spc="-21" dirty="0"/>
              <a:t> </a:t>
            </a:r>
            <a:r>
              <a:rPr sz="2917" spc="-4" dirty="0"/>
              <a:t>απειλές</a:t>
            </a:r>
            <a:r>
              <a:rPr sz="2917" spc="-25" dirty="0"/>
              <a:t> </a:t>
            </a:r>
            <a:r>
              <a:rPr sz="2917" spc="-4" dirty="0"/>
              <a:t>για</a:t>
            </a:r>
            <a:r>
              <a:rPr sz="2917" spc="21" dirty="0"/>
              <a:t> </a:t>
            </a:r>
            <a:r>
              <a:rPr sz="2917" spc="-17" dirty="0"/>
              <a:t>την</a:t>
            </a:r>
            <a:r>
              <a:rPr sz="2917" spc="-58" dirty="0"/>
              <a:t> </a:t>
            </a:r>
            <a:r>
              <a:rPr sz="2917" spc="-12" dirty="0"/>
              <a:t>ΑΕ</a:t>
            </a:r>
            <a:endParaRPr sz="2917"/>
          </a:p>
        </p:txBody>
      </p:sp>
      <p:sp>
        <p:nvSpPr>
          <p:cNvPr id="4" name="object 4"/>
          <p:cNvSpPr txBox="1"/>
          <p:nvPr/>
        </p:nvSpPr>
        <p:spPr>
          <a:xfrm>
            <a:off x="764116" y="1026319"/>
            <a:ext cx="4009496" cy="3366990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200546" indent="-189963">
              <a:spcBef>
                <a:spcPts val="83"/>
              </a:spcBef>
              <a:buSzPct val="133333"/>
              <a:buFont typeface="Arial"/>
              <a:buChar char="•"/>
              <a:tabLst>
                <a:tab pos="200016" algn="l"/>
                <a:tab pos="200546" algn="l"/>
              </a:tabLst>
            </a:pPr>
            <a:r>
              <a:rPr sz="1125" spc="-4" dirty="0">
                <a:latin typeface="Calibri"/>
                <a:cs typeface="Calibri"/>
              </a:rPr>
              <a:t>Προσοχητική σήραγγα ή:</a:t>
            </a:r>
            <a:r>
              <a:rPr sz="1125" dirty="0">
                <a:latin typeface="Calibri"/>
                <a:cs typeface="Calibri"/>
              </a:rPr>
              <a:t> </a:t>
            </a:r>
            <a:r>
              <a:rPr sz="1125" spc="-4" dirty="0">
                <a:latin typeface="Calibri"/>
                <a:cs typeface="Calibri"/>
              </a:rPr>
              <a:t>της προσοχής)</a:t>
            </a:r>
            <a:endParaRPr sz="1125">
              <a:latin typeface="Calibri"/>
              <a:cs typeface="Calibri"/>
            </a:endParaRPr>
          </a:p>
          <a:p>
            <a:pPr marL="581531" lvl="1" indent="-189963">
              <a:spcBef>
                <a:spcPts val="387"/>
              </a:spcBef>
              <a:buSzPct val="133333"/>
              <a:buFont typeface="Arial"/>
              <a:buChar char="•"/>
              <a:tabLst>
                <a:tab pos="581002" algn="l"/>
                <a:tab pos="581531" algn="l"/>
              </a:tabLst>
            </a:pPr>
            <a:r>
              <a:rPr sz="1125" dirty="0">
                <a:latin typeface="Calibri"/>
                <a:cs typeface="Calibri"/>
              </a:rPr>
              <a:t>Η</a:t>
            </a:r>
            <a:r>
              <a:rPr sz="1125" spc="-8" dirty="0">
                <a:latin typeface="Calibri"/>
                <a:cs typeface="Calibri"/>
              </a:rPr>
              <a:t> </a:t>
            </a:r>
            <a:r>
              <a:rPr sz="1125" spc="-4" dirty="0">
                <a:latin typeface="Calibri"/>
                <a:cs typeface="Calibri"/>
              </a:rPr>
              <a:t>προσοχή δεν μπορεί να</a:t>
            </a:r>
            <a:r>
              <a:rPr sz="1125" spc="4" dirty="0">
                <a:latin typeface="Calibri"/>
                <a:cs typeface="Calibri"/>
              </a:rPr>
              <a:t> </a:t>
            </a:r>
            <a:r>
              <a:rPr sz="1125" spc="-12" dirty="0">
                <a:latin typeface="Calibri"/>
                <a:cs typeface="Calibri"/>
              </a:rPr>
              <a:t>διαιρεθεί.</a:t>
            </a:r>
            <a:endParaRPr sz="1125">
              <a:latin typeface="Calibri"/>
              <a:cs typeface="Calibri"/>
            </a:endParaRPr>
          </a:p>
          <a:p>
            <a:pPr marL="582060" marR="826524" lvl="1" indent="-190492">
              <a:lnSpc>
                <a:spcPts val="1083"/>
              </a:lnSpc>
              <a:spcBef>
                <a:spcPts val="633"/>
              </a:spcBef>
              <a:buSzPct val="133333"/>
              <a:buFont typeface="Arial"/>
              <a:buChar char="•"/>
              <a:tabLst>
                <a:tab pos="581531" algn="l"/>
                <a:tab pos="582060" algn="l"/>
              </a:tabLst>
            </a:pPr>
            <a:r>
              <a:rPr sz="1125" spc="-4" dirty="0">
                <a:latin typeface="Calibri"/>
                <a:cs typeface="Calibri"/>
              </a:rPr>
              <a:t>Εγκλωβιστείτε σε συγκεκριμένα </a:t>
            </a:r>
            <a:r>
              <a:rPr sz="1125" dirty="0">
                <a:latin typeface="Calibri"/>
                <a:cs typeface="Calibri"/>
              </a:rPr>
              <a:t> </a:t>
            </a:r>
            <a:r>
              <a:rPr sz="1125" spc="-4" dirty="0">
                <a:latin typeface="Calibri"/>
                <a:cs typeface="Calibri"/>
              </a:rPr>
              <a:t>χαρακτηριστικά/χαρακτηριστικά και αφήστε </a:t>
            </a:r>
            <a:r>
              <a:rPr sz="1125" spc="-242" dirty="0">
                <a:latin typeface="Calibri"/>
                <a:cs typeface="Calibri"/>
              </a:rPr>
              <a:t> </a:t>
            </a:r>
            <a:r>
              <a:rPr sz="1125" spc="-4" dirty="0">
                <a:latin typeface="Calibri"/>
                <a:cs typeface="Calibri"/>
              </a:rPr>
              <a:t>ακούσια</a:t>
            </a:r>
            <a:r>
              <a:rPr sz="1125" spc="-8" dirty="0">
                <a:latin typeface="Calibri"/>
                <a:cs typeface="Calibri"/>
              </a:rPr>
              <a:t> </a:t>
            </a:r>
            <a:r>
              <a:rPr sz="1125" spc="-4" dirty="0">
                <a:latin typeface="Calibri"/>
                <a:cs typeface="Calibri"/>
              </a:rPr>
              <a:t>τη σάρωση.</a:t>
            </a:r>
            <a:endParaRPr sz="1125">
              <a:latin typeface="Calibri"/>
              <a:cs typeface="Calibri"/>
            </a:endParaRPr>
          </a:p>
          <a:p>
            <a:pPr marL="581531" lvl="1" indent="-189963">
              <a:spcBef>
                <a:spcPts val="407"/>
              </a:spcBef>
              <a:buSzPct val="133333"/>
              <a:buFont typeface="Arial"/>
              <a:buChar char="•"/>
              <a:tabLst>
                <a:tab pos="581002" algn="l"/>
                <a:tab pos="581531" algn="l"/>
              </a:tabLst>
            </a:pPr>
            <a:r>
              <a:rPr sz="1125" spc="-4" dirty="0">
                <a:latin typeface="Calibri"/>
                <a:cs typeface="Calibri"/>
              </a:rPr>
              <a:t>Mind</a:t>
            </a:r>
            <a:r>
              <a:rPr sz="1125" spc="-12" dirty="0">
                <a:latin typeface="Calibri"/>
                <a:cs typeface="Calibri"/>
              </a:rPr>
              <a:t> </a:t>
            </a:r>
            <a:r>
              <a:rPr sz="1125" spc="-4" dirty="0">
                <a:latin typeface="Calibri"/>
                <a:cs typeface="Calibri"/>
              </a:rPr>
              <a:t>the</a:t>
            </a:r>
            <a:r>
              <a:rPr sz="1125" spc="-17" dirty="0">
                <a:latin typeface="Calibri"/>
                <a:cs typeface="Calibri"/>
              </a:rPr>
              <a:t> </a:t>
            </a:r>
            <a:r>
              <a:rPr sz="1125" spc="-12" dirty="0">
                <a:latin typeface="Calibri"/>
                <a:cs typeface="Calibri"/>
              </a:rPr>
              <a:t>Gorilla.</a:t>
            </a:r>
            <a:endParaRPr sz="1125">
              <a:latin typeface="Calibri"/>
              <a:cs typeface="Calibri"/>
            </a:endParaRPr>
          </a:p>
          <a:p>
            <a:pPr marL="200546" indent="-189963">
              <a:spcBef>
                <a:spcPts val="800"/>
              </a:spcBef>
              <a:buSzPct val="133333"/>
              <a:buFont typeface="Arial"/>
              <a:buChar char="•"/>
              <a:tabLst>
                <a:tab pos="200016" algn="l"/>
                <a:tab pos="200546" algn="l"/>
              </a:tabLst>
            </a:pPr>
            <a:r>
              <a:rPr sz="1125" spc="-4" dirty="0">
                <a:latin typeface="Calibri"/>
                <a:cs typeface="Calibri"/>
              </a:rPr>
              <a:t>Απαιτούμενη</a:t>
            </a:r>
            <a:r>
              <a:rPr sz="1125" spc="-21" dirty="0">
                <a:latin typeface="Calibri"/>
                <a:cs typeface="Calibri"/>
              </a:rPr>
              <a:t> </a:t>
            </a:r>
            <a:r>
              <a:rPr sz="1125" spc="-17" dirty="0">
                <a:latin typeface="Calibri"/>
                <a:cs typeface="Calibri"/>
              </a:rPr>
              <a:t>παγίδα</a:t>
            </a:r>
            <a:r>
              <a:rPr sz="1125" spc="-33" dirty="0">
                <a:latin typeface="Calibri"/>
                <a:cs typeface="Calibri"/>
              </a:rPr>
              <a:t> </a:t>
            </a:r>
            <a:r>
              <a:rPr sz="1125" spc="-4" dirty="0">
                <a:latin typeface="Calibri"/>
                <a:cs typeface="Calibri"/>
              </a:rPr>
              <a:t>μνήμης</a:t>
            </a:r>
            <a:endParaRPr sz="1125">
              <a:latin typeface="Calibri"/>
              <a:cs typeface="Calibri"/>
            </a:endParaRPr>
          </a:p>
          <a:p>
            <a:pPr marL="581531" lvl="1" indent="-189963">
              <a:spcBef>
                <a:spcPts val="387"/>
              </a:spcBef>
              <a:buSzPct val="133333"/>
              <a:buFont typeface="Arial"/>
              <a:buChar char="•"/>
              <a:tabLst>
                <a:tab pos="581002" algn="l"/>
                <a:tab pos="581531" algn="l"/>
              </a:tabLst>
            </a:pPr>
            <a:r>
              <a:rPr sz="1125" spc="-12" dirty="0">
                <a:latin typeface="Calibri"/>
                <a:cs typeface="Calibri"/>
              </a:rPr>
              <a:t>Υπερφόρτωση</a:t>
            </a:r>
            <a:r>
              <a:rPr sz="1125" spc="-17" dirty="0">
                <a:latin typeface="Calibri"/>
                <a:cs typeface="Calibri"/>
              </a:rPr>
              <a:t> </a:t>
            </a:r>
            <a:r>
              <a:rPr sz="1125" spc="-4" dirty="0">
                <a:latin typeface="Calibri"/>
                <a:cs typeface="Calibri"/>
              </a:rPr>
              <a:t>της μνήμης</a:t>
            </a:r>
            <a:r>
              <a:rPr sz="1125" spc="-8" dirty="0">
                <a:latin typeface="Calibri"/>
                <a:cs typeface="Calibri"/>
              </a:rPr>
              <a:t> </a:t>
            </a:r>
            <a:r>
              <a:rPr sz="1125" spc="-4" dirty="0">
                <a:latin typeface="Calibri"/>
                <a:cs typeface="Calibri"/>
              </a:rPr>
              <a:t>εργασίας.</a:t>
            </a:r>
            <a:endParaRPr sz="1125">
              <a:latin typeface="Calibri"/>
              <a:cs typeface="Calibri"/>
            </a:endParaRPr>
          </a:p>
          <a:p>
            <a:pPr marL="581531" lvl="1" indent="-189963">
              <a:spcBef>
                <a:spcPts val="387"/>
              </a:spcBef>
              <a:buSzPct val="133333"/>
              <a:buFont typeface="Arial"/>
              <a:buChar char="•"/>
              <a:tabLst>
                <a:tab pos="581002" algn="l"/>
                <a:tab pos="581531" algn="l"/>
              </a:tabLst>
            </a:pPr>
            <a:r>
              <a:rPr sz="1125" spc="-4" dirty="0">
                <a:latin typeface="Calibri"/>
                <a:cs typeface="Calibri"/>
              </a:rPr>
              <a:t>Συγκεκριμένα,</a:t>
            </a:r>
            <a:r>
              <a:rPr sz="1125" spc="-8" dirty="0">
                <a:latin typeface="Calibri"/>
                <a:cs typeface="Calibri"/>
              </a:rPr>
              <a:t> </a:t>
            </a:r>
            <a:r>
              <a:rPr sz="1125" spc="-4" dirty="0">
                <a:latin typeface="Calibri"/>
                <a:cs typeface="Calibri"/>
              </a:rPr>
              <a:t>ακουστικές</a:t>
            </a:r>
            <a:r>
              <a:rPr sz="1125" spc="4" dirty="0">
                <a:latin typeface="Calibri"/>
                <a:cs typeface="Calibri"/>
              </a:rPr>
              <a:t> </a:t>
            </a:r>
            <a:r>
              <a:rPr sz="1125" spc="-12" dirty="0">
                <a:latin typeface="Calibri"/>
                <a:cs typeface="Calibri"/>
              </a:rPr>
              <a:t>πληροφορίες.</a:t>
            </a:r>
            <a:endParaRPr sz="1125">
              <a:latin typeface="Calibri"/>
              <a:cs typeface="Calibri"/>
            </a:endParaRPr>
          </a:p>
          <a:p>
            <a:pPr marL="200546" indent="-189963">
              <a:spcBef>
                <a:spcPts val="796"/>
              </a:spcBef>
              <a:buSzPct val="133333"/>
              <a:buFont typeface="Arial"/>
              <a:buChar char="•"/>
              <a:tabLst>
                <a:tab pos="200016" algn="l"/>
                <a:tab pos="200546" algn="l"/>
              </a:tabLst>
            </a:pPr>
            <a:r>
              <a:rPr sz="1125" b="1" spc="-12" dirty="0">
                <a:latin typeface="Calibri"/>
                <a:cs typeface="Calibri"/>
              </a:rPr>
              <a:t>Στρεσογόνοι</a:t>
            </a:r>
            <a:r>
              <a:rPr sz="1125" b="1" spc="-37" dirty="0">
                <a:latin typeface="Calibri"/>
                <a:cs typeface="Calibri"/>
              </a:rPr>
              <a:t> </a:t>
            </a:r>
            <a:r>
              <a:rPr sz="1125" b="1" spc="-12" dirty="0">
                <a:latin typeface="Calibri"/>
                <a:cs typeface="Calibri"/>
              </a:rPr>
              <a:t>παράγοντες</a:t>
            </a:r>
            <a:endParaRPr sz="1125">
              <a:latin typeface="Calibri"/>
              <a:cs typeface="Calibri"/>
            </a:endParaRPr>
          </a:p>
          <a:p>
            <a:pPr marL="581531" lvl="1" indent="-189963">
              <a:spcBef>
                <a:spcPts val="387"/>
              </a:spcBef>
              <a:buSzPct val="133333"/>
              <a:buFont typeface="Arial"/>
              <a:buChar char="•"/>
              <a:tabLst>
                <a:tab pos="581002" algn="l"/>
                <a:tab pos="581531" algn="l"/>
              </a:tabLst>
            </a:pPr>
            <a:r>
              <a:rPr sz="1125" b="1" spc="-12" dirty="0">
                <a:latin typeface="Calibri"/>
                <a:cs typeface="Calibri"/>
              </a:rPr>
              <a:t>Φόρτος</a:t>
            </a:r>
            <a:r>
              <a:rPr sz="1125" b="1" spc="-21" dirty="0">
                <a:latin typeface="Calibri"/>
                <a:cs typeface="Calibri"/>
              </a:rPr>
              <a:t> </a:t>
            </a:r>
            <a:r>
              <a:rPr sz="1125" b="1" spc="-12" dirty="0">
                <a:latin typeface="Calibri"/>
                <a:cs typeface="Calibri"/>
              </a:rPr>
              <a:t>εργασίας,</a:t>
            </a:r>
            <a:r>
              <a:rPr sz="1125" b="1" spc="-21" dirty="0">
                <a:latin typeface="Calibri"/>
                <a:cs typeface="Calibri"/>
              </a:rPr>
              <a:t> </a:t>
            </a:r>
            <a:r>
              <a:rPr sz="1125" b="1" spc="-12" dirty="0">
                <a:latin typeface="Calibri"/>
                <a:cs typeface="Calibri"/>
              </a:rPr>
              <a:t>άγχος,</a:t>
            </a:r>
            <a:r>
              <a:rPr sz="1125" b="1" spc="-21" dirty="0">
                <a:latin typeface="Calibri"/>
                <a:cs typeface="Calibri"/>
              </a:rPr>
              <a:t> </a:t>
            </a:r>
            <a:r>
              <a:rPr sz="1125" b="1" spc="-12" dirty="0">
                <a:latin typeface="Calibri"/>
                <a:cs typeface="Calibri"/>
              </a:rPr>
              <a:t>κόπωση</a:t>
            </a:r>
            <a:r>
              <a:rPr sz="1125" b="1" spc="-21" dirty="0">
                <a:latin typeface="Calibri"/>
                <a:cs typeface="Calibri"/>
              </a:rPr>
              <a:t> </a:t>
            </a:r>
            <a:r>
              <a:rPr sz="1125" b="1" spc="-8" dirty="0">
                <a:latin typeface="Calibri"/>
                <a:cs typeface="Calibri"/>
              </a:rPr>
              <a:t>κ.λπ.</a:t>
            </a:r>
            <a:endParaRPr sz="1125">
              <a:latin typeface="Calibri"/>
              <a:cs typeface="Calibri"/>
            </a:endParaRPr>
          </a:p>
          <a:p>
            <a:pPr marL="581531" lvl="1" indent="-189963">
              <a:spcBef>
                <a:spcPts val="379"/>
              </a:spcBef>
              <a:buSzPct val="133333"/>
              <a:buFont typeface="Arial"/>
              <a:buChar char="•"/>
              <a:tabLst>
                <a:tab pos="581002" algn="l"/>
                <a:tab pos="581531" algn="l"/>
              </a:tabLst>
            </a:pPr>
            <a:r>
              <a:rPr sz="1125" b="1" spc="-12" dirty="0">
                <a:latin typeface="Calibri"/>
                <a:cs typeface="Calibri"/>
              </a:rPr>
              <a:t>Πίεση</a:t>
            </a:r>
            <a:r>
              <a:rPr sz="1125" b="1" spc="-21" dirty="0">
                <a:latin typeface="Calibri"/>
                <a:cs typeface="Calibri"/>
              </a:rPr>
              <a:t> </a:t>
            </a:r>
            <a:r>
              <a:rPr sz="1125" b="1" spc="-12" dirty="0">
                <a:latin typeface="Calibri"/>
                <a:cs typeface="Calibri"/>
              </a:rPr>
              <a:t>χρόνου,</a:t>
            </a:r>
            <a:r>
              <a:rPr sz="1125" b="1" spc="-21" dirty="0">
                <a:latin typeface="Calibri"/>
                <a:cs typeface="Calibri"/>
              </a:rPr>
              <a:t> </a:t>
            </a:r>
            <a:r>
              <a:rPr sz="1125" b="1" spc="-12" dirty="0">
                <a:latin typeface="Calibri"/>
                <a:cs typeface="Calibri"/>
              </a:rPr>
              <a:t>αβεβαιότητα</a:t>
            </a:r>
            <a:r>
              <a:rPr sz="1125" b="1" spc="-25" dirty="0">
                <a:latin typeface="Calibri"/>
                <a:cs typeface="Calibri"/>
              </a:rPr>
              <a:t> </a:t>
            </a:r>
            <a:r>
              <a:rPr sz="1125" b="1" spc="-12" dirty="0">
                <a:latin typeface="Calibri"/>
                <a:cs typeface="Calibri"/>
              </a:rPr>
              <a:t>κ.λπ.</a:t>
            </a:r>
            <a:endParaRPr sz="1125">
              <a:latin typeface="Calibri"/>
              <a:cs typeface="Calibri"/>
            </a:endParaRPr>
          </a:p>
          <a:p>
            <a:pPr marL="582060" marR="4233" lvl="1" indent="-190492">
              <a:lnSpc>
                <a:spcPts val="1083"/>
              </a:lnSpc>
              <a:spcBef>
                <a:spcPts val="646"/>
              </a:spcBef>
              <a:buSzPct val="133333"/>
              <a:buFont typeface="Arial"/>
              <a:buChar char="•"/>
              <a:tabLst>
                <a:tab pos="581531" algn="l"/>
                <a:tab pos="582060" algn="l"/>
              </a:tabLst>
            </a:pPr>
            <a:r>
              <a:rPr sz="1125" b="1" spc="-4" dirty="0">
                <a:latin typeface="Calibri"/>
                <a:cs typeface="Calibri"/>
              </a:rPr>
              <a:t>Περιορίζει</a:t>
            </a:r>
            <a:r>
              <a:rPr sz="1125" b="1" spc="-8" dirty="0">
                <a:latin typeface="Calibri"/>
                <a:cs typeface="Calibri"/>
              </a:rPr>
              <a:t> </a:t>
            </a:r>
            <a:r>
              <a:rPr sz="1125" b="1" spc="-4" dirty="0">
                <a:latin typeface="Calibri"/>
                <a:cs typeface="Calibri"/>
              </a:rPr>
              <a:t>τη</a:t>
            </a:r>
            <a:r>
              <a:rPr sz="1125" b="1" dirty="0">
                <a:latin typeface="Calibri"/>
                <a:cs typeface="Calibri"/>
              </a:rPr>
              <a:t> </a:t>
            </a:r>
            <a:r>
              <a:rPr sz="1125" b="1" spc="-4" dirty="0">
                <a:latin typeface="Calibri"/>
                <a:cs typeface="Calibri"/>
              </a:rPr>
              <a:t>ΣΑ</a:t>
            </a:r>
            <a:r>
              <a:rPr sz="1125" b="1" dirty="0">
                <a:latin typeface="Calibri"/>
                <a:cs typeface="Calibri"/>
              </a:rPr>
              <a:t> </a:t>
            </a:r>
            <a:r>
              <a:rPr sz="1125" b="1" spc="-4" dirty="0">
                <a:latin typeface="Calibri"/>
                <a:cs typeface="Calibri"/>
              </a:rPr>
              <a:t>μέσω του</a:t>
            </a:r>
            <a:r>
              <a:rPr sz="1125" b="1" dirty="0">
                <a:latin typeface="Calibri"/>
                <a:cs typeface="Calibri"/>
              </a:rPr>
              <a:t> </a:t>
            </a:r>
            <a:r>
              <a:rPr sz="1125" b="1" spc="-4" dirty="0">
                <a:latin typeface="Calibri"/>
                <a:cs typeface="Calibri"/>
              </a:rPr>
              <a:t>περιορισμού </a:t>
            </a:r>
            <a:r>
              <a:rPr sz="1125" b="1" dirty="0">
                <a:latin typeface="Calibri"/>
                <a:cs typeface="Calibri"/>
              </a:rPr>
              <a:t>της</a:t>
            </a:r>
            <a:r>
              <a:rPr sz="1125" b="1" spc="-4" dirty="0">
                <a:latin typeface="Calibri"/>
                <a:cs typeface="Calibri"/>
              </a:rPr>
              <a:t> WMC</a:t>
            </a:r>
            <a:r>
              <a:rPr sz="1125" b="1" dirty="0">
                <a:latin typeface="Calibri"/>
                <a:cs typeface="Calibri"/>
              </a:rPr>
              <a:t> </a:t>
            </a:r>
            <a:r>
              <a:rPr sz="1125" b="1" spc="-4" dirty="0">
                <a:latin typeface="Calibri"/>
                <a:cs typeface="Calibri"/>
              </a:rPr>
              <a:t>και</a:t>
            </a:r>
            <a:r>
              <a:rPr sz="1125" b="1" dirty="0">
                <a:latin typeface="Calibri"/>
                <a:cs typeface="Calibri"/>
              </a:rPr>
              <a:t> </a:t>
            </a:r>
            <a:r>
              <a:rPr sz="1125" b="1" spc="-4" dirty="0">
                <a:latin typeface="Calibri"/>
                <a:cs typeface="Calibri"/>
              </a:rPr>
              <a:t>της </a:t>
            </a:r>
            <a:r>
              <a:rPr sz="1125" b="1" spc="-246" dirty="0">
                <a:latin typeface="Calibri"/>
                <a:cs typeface="Calibri"/>
              </a:rPr>
              <a:t> </a:t>
            </a:r>
            <a:r>
              <a:rPr sz="1125" b="1" spc="-4" dirty="0">
                <a:latin typeface="Calibri"/>
                <a:cs typeface="Calibri"/>
              </a:rPr>
              <a:t>επιβράδυνσης της επεξεργασίας πληροφοριών, </a:t>
            </a:r>
            <a:r>
              <a:rPr sz="1125" b="1" dirty="0">
                <a:latin typeface="Calibri"/>
                <a:cs typeface="Calibri"/>
              </a:rPr>
              <a:t> </a:t>
            </a:r>
            <a:r>
              <a:rPr sz="1125" b="1" spc="-4" dirty="0">
                <a:latin typeface="Calibri"/>
                <a:cs typeface="Calibri"/>
              </a:rPr>
              <a:t>πιθανότερο είναι </a:t>
            </a:r>
            <a:r>
              <a:rPr sz="1125" b="1" dirty="0">
                <a:latin typeface="Calibri"/>
                <a:cs typeface="Calibri"/>
              </a:rPr>
              <a:t>η </a:t>
            </a:r>
            <a:r>
              <a:rPr sz="1125" b="1" spc="-4" dirty="0">
                <a:latin typeface="Calibri"/>
                <a:cs typeface="Calibri"/>
              </a:rPr>
              <a:t>σήραγγα της προσοχής, </a:t>
            </a:r>
            <a:r>
              <a:rPr sz="1125" b="1" dirty="0">
                <a:latin typeface="Calibri"/>
                <a:cs typeface="Calibri"/>
              </a:rPr>
              <a:t>η </a:t>
            </a:r>
            <a:r>
              <a:rPr sz="1125" b="1" spc="4" dirty="0">
                <a:latin typeface="Calibri"/>
                <a:cs typeface="Calibri"/>
              </a:rPr>
              <a:t> </a:t>
            </a:r>
            <a:r>
              <a:rPr sz="1125" b="1" spc="-4" dirty="0">
                <a:latin typeface="Calibri"/>
                <a:cs typeface="Calibri"/>
              </a:rPr>
              <a:t>αποδιοργανωμένη σάρωση</a:t>
            </a:r>
            <a:r>
              <a:rPr sz="1125" b="1" dirty="0">
                <a:latin typeface="Calibri"/>
                <a:cs typeface="Calibri"/>
              </a:rPr>
              <a:t> </a:t>
            </a:r>
            <a:r>
              <a:rPr sz="1125" b="1" spc="-4" dirty="0">
                <a:latin typeface="Calibri"/>
                <a:cs typeface="Calibri"/>
              </a:rPr>
              <a:t>για στοιχεία και</a:t>
            </a:r>
            <a:r>
              <a:rPr sz="1125" b="1" spc="12" dirty="0">
                <a:latin typeface="Calibri"/>
                <a:cs typeface="Calibri"/>
              </a:rPr>
              <a:t> </a:t>
            </a:r>
            <a:r>
              <a:rPr sz="1125" b="1" spc="-4" dirty="0">
                <a:latin typeface="Calibri"/>
                <a:cs typeface="Calibri"/>
              </a:rPr>
              <a:t>λιγότερη</a:t>
            </a:r>
            <a:r>
              <a:rPr sz="1125" b="1" dirty="0">
                <a:latin typeface="Calibri"/>
                <a:cs typeface="Calibri"/>
              </a:rPr>
              <a:t> </a:t>
            </a:r>
            <a:r>
              <a:rPr sz="1125" b="1" spc="-4" dirty="0">
                <a:latin typeface="Calibri"/>
                <a:cs typeface="Calibri"/>
              </a:rPr>
              <a:t>σε </a:t>
            </a:r>
            <a:r>
              <a:rPr sz="1125" b="1" spc="-246" dirty="0">
                <a:latin typeface="Calibri"/>
                <a:cs typeface="Calibri"/>
              </a:rPr>
              <a:t> </a:t>
            </a:r>
            <a:r>
              <a:rPr sz="1125" b="1" spc="-4" dirty="0">
                <a:latin typeface="Calibri"/>
                <a:cs typeface="Calibri"/>
              </a:rPr>
              <a:t>περιφερειακές</a:t>
            </a:r>
            <a:r>
              <a:rPr sz="1125" b="1" spc="-8" dirty="0">
                <a:latin typeface="Calibri"/>
                <a:cs typeface="Calibri"/>
              </a:rPr>
              <a:t> </a:t>
            </a:r>
            <a:r>
              <a:rPr sz="1125" b="1" spc="-4" dirty="0">
                <a:latin typeface="Calibri"/>
                <a:cs typeface="Calibri"/>
              </a:rPr>
              <a:t>ενδείξεις.</a:t>
            </a:r>
            <a:endParaRPr sz="1125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29225" y="1030883"/>
            <a:ext cx="4879446" cy="4157335"/>
          </a:xfrm>
          <a:prstGeom prst="rect">
            <a:avLst/>
          </a:prstGeom>
        </p:spPr>
        <p:txBody>
          <a:bodyPr vert="horz" wrap="square" lIns="0" tIns="31221" rIns="0" bIns="0" rtlCol="0">
            <a:spAutoFit/>
          </a:bodyPr>
          <a:lstStyle/>
          <a:p>
            <a:pPr marL="201075" indent="-190492">
              <a:spcBef>
                <a:spcPts val="246"/>
              </a:spcBef>
              <a:buSzPct val="133333"/>
              <a:buFont typeface="Arial"/>
              <a:buChar char="•"/>
              <a:tabLst>
                <a:tab pos="200546" algn="l"/>
                <a:tab pos="201075" algn="l"/>
              </a:tabLst>
            </a:pPr>
            <a:r>
              <a:rPr sz="1000" spc="-12" dirty="0">
                <a:latin typeface="Calibri"/>
                <a:cs typeface="Calibri"/>
              </a:rPr>
              <a:t>Υπερφόρτωση</a:t>
            </a:r>
            <a:r>
              <a:rPr sz="1000" spc="-29" dirty="0">
                <a:latin typeface="Calibri"/>
                <a:cs typeface="Calibri"/>
              </a:rPr>
              <a:t> </a:t>
            </a:r>
            <a:r>
              <a:rPr sz="1000" spc="-4" dirty="0">
                <a:latin typeface="Calibri"/>
                <a:cs typeface="Calibri"/>
              </a:rPr>
              <a:t>δεδομένων</a:t>
            </a:r>
            <a:endParaRPr sz="1000">
              <a:latin typeface="Calibri"/>
              <a:cs typeface="Calibri"/>
            </a:endParaRPr>
          </a:p>
          <a:p>
            <a:pPr marL="582060" lvl="1" indent="-190492">
              <a:spcBef>
                <a:spcPts val="554"/>
              </a:spcBef>
              <a:buSzPct val="133333"/>
              <a:buFont typeface="Arial"/>
              <a:buChar char="•"/>
              <a:tabLst>
                <a:tab pos="581531" algn="l"/>
                <a:tab pos="582060" algn="l"/>
              </a:tabLst>
            </a:pPr>
            <a:r>
              <a:rPr sz="1000" spc="-4" dirty="0">
                <a:latin typeface="Calibri"/>
                <a:cs typeface="Calibri"/>
              </a:rPr>
              <a:t>Όγκος</a:t>
            </a:r>
            <a:r>
              <a:rPr sz="1000" spc="-12" dirty="0">
                <a:latin typeface="Calibri"/>
                <a:cs typeface="Calibri"/>
              </a:rPr>
              <a:t> </a:t>
            </a:r>
            <a:r>
              <a:rPr sz="1000" spc="-4" dirty="0">
                <a:latin typeface="Calibri"/>
                <a:cs typeface="Calibri"/>
              </a:rPr>
              <a:t>και</a:t>
            </a:r>
            <a:r>
              <a:rPr sz="1000" spc="-8" dirty="0">
                <a:latin typeface="Calibri"/>
                <a:cs typeface="Calibri"/>
              </a:rPr>
              <a:t> </a:t>
            </a:r>
            <a:r>
              <a:rPr sz="1000" spc="-4" dirty="0">
                <a:latin typeface="Calibri"/>
                <a:cs typeface="Calibri"/>
              </a:rPr>
              <a:t>ρυθμός</a:t>
            </a:r>
            <a:r>
              <a:rPr sz="1000" spc="-8" dirty="0">
                <a:latin typeface="Calibri"/>
                <a:cs typeface="Calibri"/>
              </a:rPr>
              <a:t> </a:t>
            </a:r>
            <a:r>
              <a:rPr sz="1000" spc="-12" dirty="0">
                <a:latin typeface="Calibri"/>
                <a:cs typeface="Calibri"/>
              </a:rPr>
              <a:t>μεταβολής</a:t>
            </a:r>
            <a:endParaRPr sz="1000">
              <a:latin typeface="Calibri"/>
              <a:cs typeface="Calibri"/>
            </a:endParaRPr>
          </a:p>
          <a:p>
            <a:pPr marL="582060" marR="1044533" lvl="1" indent="-190492">
              <a:lnSpc>
                <a:spcPts val="1075"/>
              </a:lnSpc>
              <a:spcBef>
                <a:spcPts val="683"/>
              </a:spcBef>
              <a:buSzPct val="133333"/>
              <a:buFont typeface="Arial"/>
              <a:buChar char="•"/>
              <a:tabLst>
                <a:tab pos="581531" algn="l"/>
                <a:tab pos="582060" algn="l"/>
              </a:tabLst>
            </a:pPr>
            <a:r>
              <a:rPr sz="1000" spc="-4" dirty="0">
                <a:latin typeface="Calibri"/>
                <a:cs typeface="Calibri"/>
              </a:rPr>
              <a:t>Περιορισμένο εύρος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4" dirty="0">
                <a:latin typeface="Calibri"/>
                <a:cs typeface="Calibri"/>
              </a:rPr>
              <a:t>ζώνης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4" dirty="0">
                <a:latin typeface="Calibri"/>
                <a:cs typeface="Calibri"/>
              </a:rPr>
              <a:t>των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4" dirty="0">
                <a:latin typeface="Calibri"/>
                <a:cs typeface="Calibri"/>
              </a:rPr>
              <a:t>ανθρώπινων αισθητηριακών 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4" dirty="0">
                <a:latin typeface="Calibri"/>
                <a:cs typeface="Calibri"/>
              </a:rPr>
              <a:t>μηχανισμών</a:t>
            </a:r>
            <a:r>
              <a:rPr sz="1000" spc="4" dirty="0">
                <a:latin typeface="Calibri"/>
                <a:cs typeface="Calibri"/>
              </a:rPr>
              <a:t> </a:t>
            </a:r>
            <a:r>
              <a:rPr sz="1000" spc="-4" dirty="0">
                <a:latin typeface="Calibri"/>
                <a:cs typeface="Calibri"/>
              </a:rPr>
              <a:t>και</a:t>
            </a:r>
            <a:r>
              <a:rPr sz="1000" spc="4" dirty="0">
                <a:latin typeface="Calibri"/>
                <a:cs typeface="Calibri"/>
              </a:rPr>
              <a:t> </a:t>
            </a:r>
            <a:r>
              <a:rPr sz="1000" spc="-4" dirty="0">
                <a:latin typeface="Calibri"/>
                <a:cs typeface="Calibri"/>
              </a:rPr>
              <a:t>των</a:t>
            </a:r>
            <a:r>
              <a:rPr sz="1000" spc="8" dirty="0">
                <a:latin typeface="Calibri"/>
                <a:cs typeface="Calibri"/>
              </a:rPr>
              <a:t> </a:t>
            </a:r>
            <a:r>
              <a:rPr sz="1000" spc="-4" dirty="0">
                <a:latin typeface="Calibri"/>
                <a:cs typeface="Calibri"/>
              </a:rPr>
              <a:t>μηχανισμών</a:t>
            </a:r>
            <a:r>
              <a:rPr sz="1000" spc="4" dirty="0">
                <a:latin typeface="Calibri"/>
                <a:cs typeface="Calibri"/>
              </a:rPr>
              <a:t> </a:t>
            </a:r>
            <a:r>
              <a:rPr sz="1000" spc="-4" dirty="0">
                <a:latin typeface="Calibri"/>
                <a:cs typeface="Calibri"/>
              </a:rPr>
              <a:t>επεξεργασίας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4" dirty="0">
                <a:latin typeface="Calibri"/>
                <a:cs typeface="Calibri"/>
              </a:rPr>
              <a:t>πληροφοριών.</a:t>
            </a:r>
            <a:endParaRPr sz="1000">
              <a:latin typeface="Calibri"/>
              <a:cs typeface="Calibri"/>
            </a:endParaRPr>
          </a:p>
          <a:p>
            <a:pPr marL="582060" marR="1063053" lvl="1" indent="-190492">
              <a:lnSpc>
                <a:spcPts val="1075"/>
              </a:lnSpc>
              <a:spcBef>
                <a:spcPts val="696"/>
              </a:spcBef>
              <a:buSzPct val="133333"/>
              <a:buFont typeface="Arial"/>
              <a:buChar char="•"/>
              <a:tabLst>
                <a:tab pos="581531" algn="l"/>
                <a:tab pos="582060" algn="l"/>
              </a:tabLst>
            </a:pPr>
            <a:r>
              <a:rPr sz="1000" dirty="0">
                <a:latin typeface="Calibri"/>
                <a:cs typeface="Calibri"/>
              </a:rPr>
              <a:t>Ο</a:t>
            </a:r>
            <a:r>
              <a:rPr sz="1000" spc="-4" dirty="0">
                <a:latin typeface="Calibri"/>
                <a:cs typeface="Calibri"/>
              </a:rPr>
              <a:t> ρυθμός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4" dirty="0">
                <a:latin typeface="Calibri"/>
                <a:cs typeface="Calibri"/>
              </a:rPr>
              <a:t>ροής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4" dirty="0">
                <a:latin typeface="Calibri"/>
                <a:cs typeface="Calibri"/>
              </a:rPr>
              <a:t>δεδομένων μπορεί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4" dirty="0">
                <a:latin typeface="Calibri"/>
                <a:cs typeface="Calibri"/>
              </a:rPr>
              <a:t>να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4" dirty="0">
                <a:latin typeface="Calibri"/>
                <a:cs typeface="Calibri"/>
              </a:rPr>
              <a:t>βελτιωθεί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4" dirty="0">
                <a:latin typeface="Calibri"/>
                <a:cs typeface="Calibri"/>
              </a:rPr>
              <a:t>σημαντικά με </a:t>
            </a:r>
            <a:r>
              <a:rPr sz="1000" spc="-212" dirty="0">
                <a:latin typeface="Calibri"/>
                <a:cs typeface="Calibri"/>
              </a:rPr>
              <a:t> </a:t>
            </a:r>
            <a:r>
              <a:rPr sz="1000" spc="-4" dirty="0">
                <a:latin typeface="Calibri"/>
                <a:cs typeface="Calibri"/>
              </a:rPr>
              <a:t>εργονομικές</a:t>
            </a:r>
            <a:r>
              <a:rPr sz="1000" spc="-8" dirty="0">
                <a:latin typeface="Calibri"/>
                <a:cs typeface="Calibri"/>
              </a:rPr>
              <a:t> </a:t>
            </a:r>
            <a:r>
              <a:rPr sz="1000" spc="-4" dirty="0">
                <a:latin typeface="Calibri"/>
                <a:cs typeface="Calibri"/>
              </a:rPr>
              <a:t>διεπαφές χρήστη</a:t>
            </a:r>
            <a:endParaRPr sz="1000">
              <a:latin typeface="Calibri"/>
              <a:cs typeface="Calibri"/>
            </a:endParaRPr>
          </a:p>
          <a:p>
            <a:pPr lvl="1">
              <a:spcBef>
                <a:spcPts val="42"/>
              </a:spcBef>
              <a:buFont typeface="Arial"/>
              <a:buChar char="•"/>
            </a:pPr>
            <a:endParaRPr sz="750">
              <a:latin typeface="Calibri"/>
              <a:cs typeface="Calibri"/>
            </a:endParaRPr>
          </a:p>
          <a:p>
            <a:pPr marL="201075" indent="-190492">
              <a:buSzPct val="133333"/>
              <a:buFont typeface="Arial"/>
              <a:buChar char="•"/>
              <a:tabLst>
                <a:tab pos="200546" algn="l"/>
                <a:tab pos="201075" algn="l"/>
              </a:tabLst>
            </a:pPr>
            <a:r>
              <a:rPr sz="1000" spc="-12" dirty="0">
                <a:latin typeface="Calibri"/>
                <a:cs typeface="Calibri"/>
              </a:rPr>
              <a:t>Ακατάλληλη</a:t>
            </a:r>
            <a:r>
              <a:rPr sz="1000" spc="-33" dirty="0">
                <a:latin typeface="Calibri"/>
                <a:cs typeface="Calibri"/>
              </a:rPr>
              <a:t> </a:t>
            </a:r>
            <a:r>
              <a:rPr sz="1000" spc="-12" dirty="0">
                <a:latin typeface="Calibri"/>
                <a:cs typeface="Calibri"/>
              </a:rPr>
              <a:t>προεξοχή</a:t>
            </a:r>
            <a:endParaRPr sz="1000">
              <a:latin typeface="Calibri"/>
              <a:cs typeface="Calibri"/>
            </a:endParaRPr>
          </a:p>
          <a:p>
            <a:pPr marL="582060" marR="773610" lvl="1" indent="-190492">
              <a:lnSpc>
                <a:spcPts val="1075"/>
              </a:lnSpc>
              <a:spcBef>
                <a:spcPts val="696"/>
              </a:spcBef>
              <a:buSzPct val="133333"/>
              <a:buFont typeface="Arial"/>
              <a:buChar char="•"/>
              <a:tabLst>
                <a:tab pos="581531" algn="l"/>
                <a:tab pos="582060" algn="l"/>
              </a:tabLst>
            </a:pPr>
            <a:r>
              <a:rPr sz="1000" spc="-4" dirty="0">
                <a:latin typeface="Calibri"/>
                <a:cs typeface="Calibri"/>
              </a:rPr>
              <a:t>Ορισμένα</a:t>
            </a:r>
            <a:r>
              <a:rPr sz="1000" spc="8" dirty="0">
                <a:latin typeface="Calibri"/>
                <a:cs typeface="Calibri"/>
              </a:rPr>
              <a:t> </a:t>
            </a:r>
            <a:r>
              <a:rPr sz="1000" spc="-4" dirty="0">
                <a:latin typeface="Calibri"/>
                <a:cs typeface="Calibri"/>
              </a:rPr>
              <a:t>χαρακτηριστικά/χαρακτηριστικά</a:t>
            </a:r>
            <a:r>
              <a:rPr sz="1000" spc="8" dirty="0">
                <a:latin typeface="Calibri"/>
                <a:cs typeface="Calibri"/>
              </a:rPr>
              <a:t> </a:t>
            </a:r>
            <a:r>
              <a:rPr sz="1000" spc="-4" dirty="0">
                <a:latin typeface="Calibri"/>
                <a:cs typeface="Calibri"/>
              </a:rPr>
              <a:t>μέγεθος,</a:t>
            </a:r>
            <a:r>
              <a:rPr sz="1000" spc="8" dirty="0">
                <a:latin typeface="Calibri"/>
                <a:cs typeface="Calibri"/>
              </a:rPr>
              <a:t> </a:t>
            </a:r>
            <a:r>
              <a:rPr sz="1000" spc="-4" dirty="0">
                <a:latin typeface="Calibri"/>
                <a:cs typeface="Calibri"/>
              </a:rPr>
              <a:t>σχήμα,</a:t>
            </a:r>
            <a:r>
              <a:rPr sz="1000" spc="12" dirty="0">
                <a:latin typeface="Calibri"/>
                <a:cs typeface="Calibri"/>
              </a:rPr>
              <a:t> </a:t>
            </a:r>
            <a:r>
              <a:rPr sz="1000" spc="-4" dirty="0">
                <a:latin typeface="Calibri"/>
                <a:cs typeface="Calibri"/>
              </a:rPr>
              <a:t>κίνηση, </a:t>
            </a:r>
            <a:r>
              <a:rPr sz="1000" spc="-217" dirty="0">
                <a:latin typeface="Calibri"/>
                <a:cs typeface="Calibri"/>
              </a:rPr>
              <a:t> </a:t>
            </a:r>
            <a:r>
              <a:rPr sz="1000" spc="-4" dirty="0">
                <a:latin typeface="Calibri"/>
                <a:cs typeface="Calibri"/>
              </a:rPr>
              <a:t>φώτα που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4" dirty="0">
                <a:latin typeface="Calibri"/>
                <a:cs typeface="Calibri"/>
              </a:rPr>
              <a:t>αναβοσβήνουν, θόρυβος)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4" dirty="0">
                <a:latin typeface="Calibri"/>
                <a:cs typeface="Calibri"/>
              </a:rPr>
              <a:t>έχουν προτεραιότητα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4" dirty="0">
                <a:latin typeface="Calibri"/>
                <a:cs typeface="Calibri"/>
              </a:rPr>
              <a:t>στην 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4" dirty="0">
                <a:latin typeface="Calibri"/>
                <a:cs typeface="Calibri"/>
              </a:rPr>
              <a:t>αισθητηριακή και προσεκτική επεξεργασία.</a:t>
            </a:r>
            <a:endParaRPr sz="1000">
              <a:latin typeface="Calibri"/>
              <a:cs typeface="Calibri"/>
            </a:endParaRPr>
          </a:p>
          <a:p>
            <a:pPr marL="582060" marR="984211" lvl="1" indent="-190492">
              <a:lnSpc>
                <a:spcPts val="1075"/>
              </a:lnSpc>
              <a:spcBef>
                <a:spcPts val="700"/>
              </a:spcBef>
              <a:buSzPct val="133333"/>
              <a:buFont typeface="Arial"/>
              <a:buChar char="•"/>
              <a:tabLst>
                <a:tab pos="581531" algn="l"/>
                <a:tab pos="582060" algn="l"/>
              </a:tabLst>
            </a:pPr>
            <a:r>
              <a:rPr sz="1000" dirty="0">
                <a:latin typeface="Calibri"/>
                <a:cs typeface="Calibri"/>
              </a:rPr>
              <a:t>Η</a:t>
            </a:r>
            <a:r>
              <a:rPr sz="1000" spc="-4" dirty="0">
                <a:latin typeface="Calibri"/>
                <a:cs typeface="Calibri"/>
              </a:rPr>
              <a:t> υπερβολική</a:t>
            </a:r>
            <a:r>
              <a:rPr sz="1000" dirty="0">
                <a:latin typeface="Calibri"/>
                <a:cs typeface="Calibri"/>
              </a:rPr>
              <a:t> ή </a:t>
            </a:r>
            <a:r>
              <a:rPr sz="1000" spc="-4" dirty="0">
                <a:latin typeface="Calibri"/>
                <a:cs typeface="Calibri"/>
              </a:rPr>
              <a:t>ακατάλληλη</a:t>
            </a:r>
            <a:r>
              <a:rPr sz="1000" spc="-8" dirty="0">
                <a:latin typeface="Calibri"/>
                <a:cs typeface="Calibri"/>
              </a:rPr>
              <a:t> </a:t>
            </a:r>
            <a:r>
              <a:rPr sz="1000" spc="-4" dirty="0">
                <a:latin typeface="Calibri"/>
                <a:cs typeface="Calibri"/>
              </a:rPr>
              <a:t>χρήση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4" dirty="0">
                <a:latin typeface="Calibri"/>
                <a:cs typeface="Calibri"/>
              </a:rPr>
              <a:t>υποβαθμίζει</a:t>
            </a:r>
            <a:r>
              <a:rPr sz="1000" dirty="0">
                <a:latin typeface="Calibri"/>
                <a:cs typeface="Calibri"/>
              </a:rPr>
              <a:t> τη ΣΑ</a:t>
            </a:r>
            <a:r>
              <a:rPr sz="1000" spc="-4" dirty="0">
                <a:latin typeface="Calibri"/>
                <a:cs typeface="Calibri"/>
              </a:rPr>
              <a:t> σε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4" dirty="0">
                <a:latin typeface="Calibri"/>
                <a:cs typeface="Calibri"/>
              </a:rPr>
              <a:t>άλλες </a:t>
            </a:r>
            <a:r>
              <a:rPr sz="1000" spc="-212" dirty="0">
                <a:latin typeface="Calibri"/>
                <a:cs typeface="Calibri"/>
              </a:rPr>
              <a:t> </a:t>
            </a:r>
            <a:r>
              <a:rPr sz="1000" spc="-12" dirty="0">
                <a:latin typeface="Calibri"/>
                <a:cs typeface="Calibri"/>
              </a:rPr>
              <a:t>πληροφορίες</a:t>
            </a:r>
            <a:endParaRPr sz="1000">
              <a:latin typeface="Calibri"/>
              <a:cs typeface="Calibri"/>
            </a:endParaRPr>
          </a:p>
          <a:p>
            <a:pPr lvl="1">
              <a:spcBef>
                <a:spcPts val="46"/>
              </a:spcBef>
              <a:buFont typeface="Arial"/>
              <a:buChar char="•"/>
            </a:pPr>
            <a:endParaRPr sz="750">
              <a:latin typeface="Calibri"/>
              <a:cs typeface="Calibri"/>
            </a:endParaRPr>
          </a:p>
          <a:p>
            <a:pPr marL="201075" indent="-190492">
              <a:spcBef>
                <a:spcPts val="4"/>
              </a:spcBef>
              <a:buSzPct val="133333"/>
              <a:buFont typeface="Arial"/>
              <a:buChar char="•"/>
              <a:tabLst>
                <a:tab pos="200546" algn="l"/>
                <a:tab pos="201075" algn="l"/>
              </a:tabLst>
            </a:pPr>
            <a:r>
              <a:rPr sz="1000" spc="-4" dirty="0">
                <a:latin typeface="Calibri"/>
                <a:cs typeface="Calibri"/>
              </a:rPr>
              <a:t>Εσφαλμένα</a:t>
            </a:r>
            <a:r>
              <a:rPr sz="1000" spc="-21" dirty="0">
                <a:latin typeface="Calibri"/>
                <a:cs typeface="Calibri"/>
              </a:rPr>
              <a:t> </a:t>
            </a:r>
            <a:r>
              <a:rPr sz="1000" spc="-4" dirty="0">
                <a:latin typeface="Calibri"/>
                <a:cs typeface="Calibri"/>
              </a:rPr>
              <a:t>νοητικά</a:t>
            </a:r>
            <a:r>
              <a:rPr sz="1000" spc="-17" dirty="0">
                <a:latin typeface="Calibri"/>
                <a:cs typeface="Calibri"/>
              </a:rPr>
              <a:t> </a:t>
            </a:r>
            <a:r>
              <a:rPr sz="1000" spc="-12" dirty="0">
                <a:latin typeface="Calibri"/>
                <a:cs typeface="Calibri"/>
              </a:rPr>
              <a:t>μοντέλα</a:t>
            </a:r>
            <a:endParaRPr sz="1000">
              <a:latin typeface="Calibri"/>
              <a:cs typeface="Calibri"/>
            </a:endParaRPr>
          </a:p>
          <a:p>
            <a:pPr marL="582060" lvl="1" indent="-190492">
              <a:spcBef>
                <a:spcPts val="550"/>
              </a:spcBef>
              <a:buSzPct val="133333"/>
              <a:buFont typeface="Arial"/>
              <a:buChar char="•"/>
              <a:tabLst>
                <a:tab pos="581531" algn="l"/>
                <a:tab pos="582060" algn="l"/>
              </a:tabLst>
            </a:pPr>
            <a:r>
              <a:rPr sz="1000" spc="-12" dirty="0">
                <a:latin typeface="Calibri"/>
                <a:cs typeface="Calibri"/>
              </a:rPr>
              <a:t>"σφάλμα</a:t>
            </a:r>
            <a:r>
              <a:rPr sz="1000" spc="-33" dirty="0">
                <a:latin typeface="Calibri"/>
                <a:cs typeface="Calibri"/>
              </a:rPr>
              <a:t> </a:t>
            </a:r>
            <a:r>
              <a:rPr sz="1000" spc="-12" dirty="0">
                <a:latin typeface="Calibri"/>
                <a:cs typeface="Calibri"/>
              </a:rPr>
              <a:t>αναπαράστασης"</a:t>
            </a:r>
            <a:endParaRPr sz="1000">
              <a:latin typeface="Calibri"/>
              <a:cs typeface="Calibri"/>
            </a:endParaRPr>
          </a:p>
          <a:p>
            <a:pPr marL="582060" lvl="1" indent="-190492">
              <a:spcBef>
                <a:spcPts val="542"/>
              </a:spcBef>
              <a:buSzPct val="133333"/>
              <a:buFont typeface="Arial"/>
              <a:buChar char="•"/>
              <a:tabLst>
                <a:tab pos="581531" algn="l"/>
                <a:tab pos="582060" algn="l"/>
              </a:tabLst>
            </a:pPr>
            <a:r>
              <a:rPr sz="1000" spc="-12" dirty="0">
                <a:latin typeface="Calibri"/>
                <a:cs typeface="Calibri"/>
              </a:rPr>
              <a:t>Εφαρμόζεται</a:t>
            </a:r>
            <a:r>
              <a:rPr sz="1000" spc="-21" dirty="0">
                <a:latin typeface="Calibri"/>
                <a:cs typeface="Calibri"/>
              </a:rPr>
              <a:t> </a:t>
            </a:r>
            <a:r>
              <a:rPr sz="1000" spc="-4" dirty="0">
                <a:latin typeface="Calibri"/>
                <a:cs typeface="Calibri"/>
              </a:rPr>
              <a:t>λάθος</a:t>
            </a:r>
            <a:r>
              <a:rPr sz="1000" spc="-8" dirty="0">
                <a:latin typeface="Calibri"/>
                <a:cs typeface="Calibri"/>
              </a:rPr>
              <a:t> </a:t>
            </a:r>
            <a:r>
              <a:rPr sz="1000" spc="-4" dirty="0">
                <a:latin typeface="Calibri"/>
                <a:cs typeface="Calibri"/>
              </a:rPr>
              <a:t>νοητικό μοντέλο</a:t>
            </a:r>
            <a:endParaRPr sz="1000">
              <a:latin typeface="Calibri"/>
              <a:cs typeface="Calibri"/>
            </a:endParaRPr>
          </a:p>
          <a:p>
            <a:pPr marL="201075" indent="-190492">
              <a:spcBef>
                <a:spcPts val="971"/>
              </a:spcBef>
              <a:buSzPct val="133333"/>
              <a:buFont typeface="Arial"/>
              <a:buChar char="•"/>
              <a:tabLst>
                <a:tab pos="200546" algn="l"/>
                <a:tab pos="201075" algn="l"/>
              </a:tabLst>
            </a:pPr>
            <a:r>
              <a:rPr sz="1000" spc="-8" dirty="0">
                <a:latin typeface="Calibri"/>
                <a:cs typeface="Calibri"/>
              </a:rPr>
              <a:t>Το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spc="-12" dirty="0">
                <a:latin typeface="Calibri"/>
                <a:cs typeface="Calibri"/>
              </a:rPr>
              <a:t>σύνδρομο</a:t>
            </a:r>
            <a:r>
              <a:rPr sz="1000" spc="-29" dirty="0">
                <a:latin typeface="Calibri"/>
                <a:cs typeface="Calibri"/>
              </a:rPr>
              <a:t> </a:t>
            </a:r>
            <a:r>
              <a:rPr sz="1000" spc="-8" dirty="0">
                <a:latin typeface="Calibri"/>
                <a:cs typeface="Calibri"/>
              </a:rPr>
              <a:t>του</a:t>
            </a:r>
            <a:r>
              <a:rPr sz="1000" spc="-21" dirty="0">
                <a:latin typeface="Calibri"/>
                <a:cs typeface="Calibri"/>
              </a:rPr>
              <a:t> </a:t>
            </a:r>
            <a:r>
              <a:rPr sz="1000" spc="-4" dirty="0">
                <a:latin typeface="Calibri"/>
                <a:cs typeface="Calibri"/>
              </a:rPr>
              <a:t>"Out</a:t>
            </a:r>
            <a:r>
              <a:rPr sz="1000" spc="-8" dirty="0">
                <a:latin typeface="Calibri"/>
                <a:cs typeface="Calibri"/>
              </a:rPr>
              <a:t> </a:t>
            </a:r>
            <a:r>
              <a:rPr sz="1000" spc="-4" dirty="0">
                <a:latin typeface="Calibri"/>
                <a:cs typeface="Calibri"/>
              </a:rPr>
              <a:t>of the</a:t>
            </a:r>
            <a:r>
              <a:rPr sz="1000" spc="-8" dirty="0">
                <a:latin typeface="Calibri"/>
                <a:cs typeface="Calibri"/>
              </a:rPr>
              <a:t> </a:t>
            </a:r>
            <a:r>
              <a:rPr sz="1000" spc="-4" dirty="0">
                <a:latin typeface="Calibri"/>
                <a:cs typeface="Calibri"/>
              </a:rPr>
              <a:t>loop</a:t>
            </a:r>
            <a:endParaRPr sz="1000">
              <a:latin typeface="Calibri"/>
              <a:cs typeface="Calibri"/>
            </a:endParaRPr>
          </a:p>
          <a:p>
            <a:pPr marL="582060" marR="4233" lvl="1" indent="-190492">
              <a:lnSpc>
                <a:spcPct val="127800"/>
              </a:lnSpc>
              <a:spcBef>
                <a:spcPts val="183"/>
              </a:spcBef>
              <a:buSzPct val="133333"/>
              <a:buFont typeface="Arial"/>
              <a:buChar char="•"/>
              <a:tabLst>
                <a:tab pos="581531" algn="l"/>
                <a:tab pos="582060" algn="l"/>
              </a:tabLst>
            </a:pPr>
            <a:r>
              <a:rPr sz="1000" dirty="0">
                <a:latin typeface="Calibri"/>
                <a:cs typeface="Calibri"/>
              </a:rPr>
              <a:t>Ο </a:t>
            </a:r>
            <a:r>
              <a:rPr sz="1000" spc="-12" dirty="0">
                <a:latin typeface="Calibri"/>
                <a:cs typeface="Calibri"/>
              </a:rPr>
              <a:t>αυτοματισμός μπορεί </a:t>
            </a:r>
            <a:r>
              <a:rPr sz="1000" spc="-8" dirty="0">
                <a:latin typeface="Calibri"/>
                <a:cs typeface="Calibri"/>
              </a:rPr>
              <a:t>να </a:t>
            </a:r>
            <a:r>
              <a:rPr sz="1000" spc="-12" dirty="0">
                <a:latin typeface="Calibri"/>
                <a:cs typeface="Calibri"/>
              </a:rPr>
              <a:t>εξαλείψει </a:t>
            </a:r>
            <a:r>
              <a:rPr sz="1000" spc="-8" dirty="0">
                <a:latin typeface="Calibri"/>
                <a:cs typeface="Calibri"/>
              </a:rPr>
              <a:t>τον </a:t>
            </a:r>
            <a:r>
              <a:rPr sz="1000" spc="-12" dirty="0">
                <a:latin typeface="Calibri"/>
                <a:cs typeface="Calibri"/>
              </a:rPr>
              <a:t>υπερβολικό φόρτο εργασίας, </a:t>
            </a:r>
            <a:r>
              <a:rPr sz="1000" spc="-8" dirty="0">
                <a:latin typeface="Calibri"/>
                <a:cs typeface="Calibri"/>
              </a:rPr>
              <a:t>αλλά </a:t>
            </a:r>
            <a:r>
              <a:rPr sz="1000" spc="-12" dirty="0">
                <a:latin typeface="Calibri"/>
                <a:cs typeface="Calibri"/>
              </a:rPr>
              <a:t>μπορεί </a:t>
            </a:r>
            <a:r>
              <a:rPr sz="1000" spc="-217" dirty="0">
                <a:latin typeface="Calibri"/>
                <a:cs typeface="Calibri"/>
              </a:rPr>
              <a:t> </a:t>
            </a:r>
            <a:r>
              <a:rPr sz="1000" spc="-4" dirty="0">
                <a:latin typeface="Calibri"/>
                <a:cs typeface="Calibri"/>
              </a:rPr>
              <a:t>μειώνουν επίσης </a:t>
            </a:r>
            <a:r>
              <a:rPr sz="1000" dirty="0">
                <a:latin typeface="Calibri"/>
                <a:cs typeface="Calibri"/>
              </a:rPr>
              <a:t>τη </a:t>
            </a:r>
            <a:r>
              <a:rPr sz="1000" spc="-4" dirty="0">
                <a:latin typeface="Calibri"/>
                <a:cs typeface="Calibri"/>
              </a:rPr>
              <a:t>ΣΑ, βγάζοντας</a:t>
            </a:r>
            <a:r>
              <a:rPr sz="1000" spc="-8" dirty="0">
                <a:latin typeface="Calibri"/>
                <a:cs typeface="Calibri"/>
              </a:rPr>
              <a:t> </a:t>
            </a:r>
            <a:r>
              <a:rPr sz="1000" spc="-4" dirty="0">
                <a:latin typeface="Calibri"/>
                <a:cs typeface="Calibri"/>
              </a:rPr>
              <a:t>τους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4" dirty="0">
                <a:latin typeface="Calibri"/>
                <a:cs typeface="Calibri"/>
              </a:rPr>
              <a:t>ανθρώπους</a:t>
            </a:r>
            <a:r>
              <a:rPr sz="1000" spc="-8" dirty="0">
                <a:latin typeface="Calibri"/>
                <a:cs typeface="Calibri"/>
              </a:rPr>
              <a:t> </a:t>
            </a:r>
            <a:r>
              <a:rPr sz="1000" spc="-4" dirty="0">
                <a:latin typeface="Calibri"/>
                <a:cs typeface="Calibri"/>
              </a:rPr>
              <a:t>από</a:t>
            </a:r>
            <a:r>
              <a:rPr sz="1000" spc="-8" dirty="0">
                <a:latin typeface="Calibri"/>
                <a:cs typeface="Calibri"/>
              </a:rPr>
              <a:t> </a:t>
            </a:r>
            <a:r>
              <a:rPr sz="1000" spc="-4" dirty="0">
                <a:latin typeface="Calibri"/>
                <a:cs typeface="Calibri"/>
              </a:rPr>
              <a:t>τον</a:t>
            </a:r>
            <a:r>
              <a:rPr sz="1000" spc="4" dirty="0">
                <a:latin typeface="Calibri"/>
                <a:cs typeface="Calibri"/>
              </a:rPr>
              <a:t> </a:t>
            </a:r>
            <a:r>
              <a:rPr sz="1000" spc="-12" dirty="0">
                <a:latin typeface="Calibri"/>
                <a:cs typeface="Calibri"/>
              </a:rPr>
              <a:t>βρόχο.</a:t>
            </a:r>
            <a:endParaRPr sz="1000">
              <a:latin typeface="Calibri"/>
              <a:cs typeface="Calibri"/>
            </a:endParaRPr>
          </a:p>
          <a:p>
            <a:pPr lvl="1">
              <a:spcBef>
                <a:spcPts val="33"/>
              </a:spcBef>
              <a:buFont typeface="Arial"/>
              <a:buChar char="•"/>
            </a:pPr>
            <a:endParaRPr sz="917">
              <a:latin typeface="Calibri"/>
              <a:cs typeface="Calibri"/>
            </a:endParaRPr>
          </a:p>
          <a:p>
            <a:pPr marL="201075" marR="593701" indent="-190492">
              <a:lnSpc>
                <a:spcPts val="1075"/>
              </a:lnSpc>
              <a:spcBef>
                <a:spcPts val="4"/>
              </a:spcBef>
              <a:buSzPct val="133333"/>
              <a:buFont typeface="Arial"/>
              <a:buChar char="•"/>
              <a:tabLst>
                <a:tab pos="200546" algn="l"/>
                <a:tab pos="201075" algn="l"/>
              </a:tabLst>
            </a:pPr>
            <a:r>
              <a:rPr sz="1000" spc="-4" dirty="0">
                <a:latin typeface="Calibri"/>
                <a:cs typeface="Calibri"/>
              </a:rPr>
              <a:t>"χρόνος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4" dirty="0">
                <a:latin typeface="Calibri"/>
                <a:cs typeface="Calibri"/>
              </a:rPr>
              <a:t>ανάληψης"</a:t>
            </a:r>
            <a:r>
              <a:rPr sz="1000" dirty="0">
                <a:latin typeface="Calibri"/>
                <a:cs typeface="Calibri"/>
              </a:rPr>
              <a:t> η</a:t>
            </a:r>
            <a:r>
              <a:rPr sz="1000" spc="4" dirty="0">
                <a:latin typeface="Calibri"/>
                <a:cs typeface="Calibri"/>
              </a:rPr>
              <a:t> </a:t>
            </a:r>
            <a:r>
              <a:rPr sz="1000" spc="-4" dirty="0">
                <a:latin typeface="Calibri"/>
                <a:cs typeface="Calibri"/>
              </a:rPr>
              <a:t>αυτοματοποίηση</a:t>
            </a:r>
            <a:r>
              <a:rPr sz="1000" spc="4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ή</a:t>
            </a:r>
            <a:r>
              <a:rPr sz="1000" spc="4" dirty="0">
                <a:latin typeface="Calibri"/>
                <a:cs typeface="Calibri"/>
              </a:rPr>
              <a:t> </a:t>
            </a:r>
            <a:r>
              <a:rPr sz="1000" spc="-4" dirty="0">
                <a:latin typeface="Calibri"/>
                <a:cs typeface="Calibri"/>
              </a:rPr>
              <a:t>δεν</a:t>
            </a:r>
            <a:r>
              <a:rPr sz="1000" spc="4" dirty="0">
                <a:latin typeface="Calibri"/>
                <a:cs typeface="Calibri"/>
              </a:rPr>
              <a:t> </a:t>
            </a:r>
            <a:r>
              <a:rPr sz="1000" spc="-4" dirty="0">
                <a:latin typeface="Calibri"/>
                <a:cs typeface="Calibri"/>
              </a:rPr>
              <a:t>εξοπλισμένη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4" dirty="0">
                <a:latin typeface="Calibri"/>
                <a:cs typeface="Calibri"/>
              </a:rPr>
              <a:t>για</a:t>
            </a:r>
            <a:r>
              <a:rPr sz="1000" spc="4" dirty="0">
                <a:latin typeface="Calibri"/>
                <a:cs typeface="Calibri"/>
              </a:rPr>
              <a:t> </a:t>
            </a:r>
            <a:r>
              <a:rPr sz="1000" spc="-4" dirty="0">
                <a:latin typeface="Calibri"/>
                <a:cs typeface="Calibri"/>
              </a:rPr>
              <a:t>να</a:t>
            </a:r>
            <a:r>
              <a:rPr sz="1000" spc="4" dirty="0">
                <a:latin typeface="Calibri"/>
                <a:cs typeface="Calibri"/>
              </a:rPr>
              <a:t> </a:t>
            </a:r>
            <a:r>
              <a:rPr sz="1000" spc="-4" dirty="0">
                <a:latin typeface="Calibri"/>
                <a:cs typeface="Calibri"/>
              </a:rPr>
              <a:t>χειριστεί</a:t>
            </a:r>
            <a:r>
              <a:rPr sz="1000" spc="8" dirty="0">
                <a:latin typeface="Calibri"/>
                <a:cs typeface="Calibri"/>
              </a:rPr>
              <a:t> </a:t>
            </a:r>
            <a:r>
              <a:rPr sz="1000" spc="-4" dirty="0">
                <a:latin typeface="Calibri"/>
                <a:cs typeface="Calibri"/>
              </a:rPr>
              <a:t>μια </a:t>
            </a:r>
            <a:r>
              <a:rPr sz="1000" spc="-212" dirty="0">
                <a:latin typeface="Calibri"/>
                <a:cs typeface="Calibri"/>
              </a:rPr>
              <a:t> </a:t>
            </a:r>
            <a:r>
              <a:rPr sz="1000" spc="-4" dirty="0">
                <a:latin typeface="Calibri"/>
                <a:cs typeface="Calibri"/>
              </a:rPr>
              <a:t>κατάσταση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48006" y="4952206"/>
            <a:ext cx="706966" cy="40137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00487" y="5227902"/>
            <a:ext cx="2160058" cy="401373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270001" y="365653"/>
            <a:ext cx="8512704" cy="4894792"/>
            <a:chOff x="1524000" y="438784"/>
            <a:chExt cx="10215245" cy="5873750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43200" y="2113597"/>
              <a:ext cx="7162800" cy="229203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24000" y="1657349"/>
              <a:ext cx="9144000" cy="465518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24000" y="1228725"/>
              <a:ext cx="9144000" cy="508381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24000" y="688657"/>
              <a:ext cx="9144000" cy="562356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24000" y="528637"/>
              <a:ext cx="9144000" cy="578358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678622" y="2108199"/>
              <a:ext cx="2233295" cy="2268855"/>
            </a:xfrm>
            <a:custGeom>
              <a:avLst/>
              <a:gdLst/>
              <a:ahLst/>
              <a:cxnLst/>
              <a:rect l="l" t="t" r="r" b="b"/>
              <a:pathLst>
                <a:path w="2233295" h="2268854">
                  <a:moveTo>
                    <a:pt x="18414" y="1831022"/>
                  </a:moveTo>
                  <a:lnTo>
                    <a:pt x="0" y="1852930"/>
                  </a:lnTo>
                  <a:lnTo>
                    <a:pt x="443547" y="2224405"/>
                  </a:lnTo>
                  <a:lnTo>
                    <a:pt x="425132" y="2246312"/>
                  </a:lnTo>
                  <a:lnTo>
                    <a:pt x="518477" y="2268537"/>
                  </a:lnTo>
                  <a:lnTo>
                    <a:pt x="489636" y="2202497"/>
                  </a:lnTo>
                  <a:lnTo>
                    <a:pt x="461962" y="2202497"/>
                  </a:lnTo>
                  <a:lnTo>
                    <a:pt x="18414" y="1831022"/>
                  </a:lnTo>
                  <a:close/>
                </a:path>
                <a:path w="2233295" h="2268854">
                  <a:moveTo>
                    <a:pt x="480059" y="2180590"/>
                  </a:moveTo>
                  <a:lnTo>
                    <a:pt x="461962" y="2202497"/>
                  </a:lnTo>
                  <a:lnTo>
                    <a:pt x="489636" y="2202497"/>
                  </a:lnTo>
                  <a:lnTo>
                    <a:pt x="480059" y="2180590"/>
                  </a:lnTo>
                  <a:close/>
                </a:path>
                <a:path w="2233295" h="2268854">
                  <a:moveTo>
                    <a:pt x="868362" y="0"/>
                  </a:moveTo>
                  <a:lnTo>
                    <a:pt x="854392" y="24764"/>
                  </a:lnTo>
                  <a:lnTo>
                    <a:pt x="2151062" y="745172"/>
                  </a:lnTo>
                  <a:lnTo>
                    <a:pt x="2137092" y="770254"/>
                  </a:lnTo>
                  <a:lnTo>
                    <a:pt x="2232977" y="774382"/>
                  </a:lnTo>
                  <a:lnTo>
                    <a:pt x="2195920" y="720407"/>
                  </a:lnTo>
                  <a:lnTo>
                    <a:pt x="2165032" y="720407"/>
                  </a:lnTo>
                  <a:lnTo>
                    <a:pt x="868362" y="0"/>
                  </a:lnTo>
                  <a:close/>
                </a:path>
                <a:path w="2233295" h="2268854">
                  <a:moveTo>
                    <a:pt x="2178685" y="695325"/>
                  </a:moveTo>
                  <a:lnTo>
                    <a:pt x="2165032" y="720407"/>
                  </a:lnTo>
                  <a:lnTo>
                    <a:pt x="2195920" y="720407"/>
                  </a:lnTo>
                  <a:lnTo>
                    <a:pt x="2178685" y="69532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" name="object 11"/>
            <p:cNvSpPr/>
            <p:nvPr/>
          </p:nvSpPr>
          <p:spPr>
            <a:xfrm>
              <a:off x="7420609" y="445134"/>
              <a:ext cx="2062480" cy="1659255"/>
            </a:xfrm>
            <a:custGeom>
              <a:avLst/>
              <a:gdLst/>
              <a:ahLst/>
              <a:cxnLst/>
              <a:rect l="l" t="t" r="r" b="b"/>
              <a:pathLst>
                <a:path w="2062479" h="1659255">
                  <a:moveTo>
                    <a:pt x="985306" y="1200150"/>
                  </a:moveTo>
                  <a:lnTo>
                    <a:pt x="736600" y="1200150"/>
                  </a:lnTo>
                  <a:lnTo>
                    <a:pt x="810260" y="1659254"/>
                  </a:lnTo>
                  <a:lnTo>
                    <a:pt x="985306" y="1200150"/>
                  </a:lnTo>
                  <a:close/>
                </a:path>
                <a:path w="2062479" h="1659255">
                  <a:moveTo>
                    <a:pt x="1331946" y="1147127"/>
                  </a:moveTo>
                  <a:lnTo>
                    <a:pt x="1005522" y="1147127"/>
                  </a:lnTo>
                  <a:lnTo>
                    <a:pt x="1264920" y="1516062"/>
                  </a:lnTo>
                  <a:lnTo>
                    <a:pt x="1331946" y="1147127"/>
                  </a:lnTo>
                  <a:close/>
                </a:path>
                <a:path w="2062479" h="1659255">
                  <a:moveTo>
                    <a:pt x="1644225" y="1110614"/>
                  </a:moveTo>
                  <a:lnTo>
                    <a:pt x="1338580" y="1110614"/>
                  </a:lnTo>
                  <a:lnTo>
                    <a:pt x="1732280" y="1390014"/>
                  </a:lnTo>
                  <a:lnTo>
                    <a:pt x="1644225" y="1110614"/>
                  </a:lnTo>
                  <a:close/>
                </a:path>
                <a:path w="2062479" h="1659255">
                  <a:moveTo>
                    <a:pt x="1631617" y="1070610"/>
                  </a:moveTo>
                  <a:lnTo>
                    <a:pt x="541020" y="1070610"/>
                  </a:lnTo>
                  <a:lnTo>
                    <a:pt x="454660" y="1353185"/>
                  </a:lnTo>
                  <a:lnTo>
                    <a:pt x="736600" y="1200150"/>
                  </a:lnTo>
                  <a:lnTo>
                    <a:pt x="985306" y="1200150"/>
                  </a:lnTo>
                  <a:lnTo>
                    <a:pt x="1005522" y="1147127"/>
                  </a:lnTo>
                  <a:lnTo>
                    <a:pt x="1331946" y="1147127"/>
                  </a:lnTo>
                  <a:lnTo>
                    <a:pt x="1338580" y="1110614"/>
                  </a:lnTo>
                  <a:lnTo>
                    <a:pt x="1644225" y="1110614"/>
                  </a:lnTo>
                  <a:lnTo>
                    <a:pt x="1631617" y="1070610"/>
                  </a:lnTo>
                  <a:close/>
                </a:path>
                <a:path w="2062479" h="1659255">
                  <a:moveTo>
                    <a:pt x="35560" y="176212"/>
                  </a:moveTo>
                  <a:lnTo>
                    <a:pt x="441960" y="585152"/>
                  </a:lnTo>
                  <a:lnTo>
                    <a:pt x="0" y="661669"/>
                  </a:lnTo>
                  <a:lnTo>
                    <a:pt x="355282" y="904557"/>
                  </a:lnTo>
                  <a:lnTo>
                    <a:pt x="13017" y="1120457"/>
                  </a:lnTo>
                  <a:lnTo>
                    <a:pt x="541020" y="1070610"/>
                  </a:lnTo>
                  <a:lnTo>
                    <a:pt x="1631617" y="1070610"/>
                  </a:lnTo>
                  <a:lnTo>
                    <a:pt x="1607502" y="994092"/>
                  </a:lnTo>
                  <a:lnTo>
                    <a:pt x="2015445" y="994092"/>
                  </a:lnTo>
                  <a:lnTo>
                    <a:pt x="1681162" y="804544"/>
                  </a:lnTo>
                  <a:lnTo>
                    <a:pt x="2014220" y="624839"/>
                  </a:lnTo>
                  <a:lnTo>
                    <a:pt x="1594485" y="561975"/>
                  </a:lnTo>
                  <a:lnTo>
                    <a:pt x="1650325" y="485457"/>
                  </a:lnTo>
                  <a:lnTo>
                    <a:pt x="698182" y="485457"/>
                  </a:lnTo>
                  <a:lnTo>
                    <a:pt x="35560" y="176212"/>
                  </a:lnTo>
                  <a:close/>
                </a:path>
                <a:path w="2062479" h="1659255">
                  <a:moveTo>
                    <a:pt x="2015445" y="994092"/>
                  </a:moveTo>
                  <a:lnTo>
                    <a:pt x="1607502" y="994092"/>
                  </a:lnTo>
                  <a:lnTo>
                    <a:pt x="2062480" y="1020762"/>
                  </a:lnTo>
                  <a:lnTo>
                    <a:pt x="2015445" y="994092"/>
                  </a:lnTo>
                  <a:close/>
                </a:path>
                <a:path w="2062479" h="1659255">
                  <a:moveTo>
                    <a:pt x="797560" y="176212"/>
                  </a:moveTo>
                  <a:lnTo>
                    <a:pt x="698182" y="485457"/>
                  </a:lnTo>
                  <a:lnTo>
                    <a:pt x="1650325" y="485457"/>
                  </a:lnTo>
                  <a:lnTo>
                    <a:pt x="1679519" y="445452"/>
                  </a:lnTo>
                  <a:lnTo>
                    <a:pt x="1031240" y="445452"/>
                  </a:lnTo>
                  <a:lnTo>
                    <a:pt x="797560" y="176212"/>
                  </a:lnTo>
                  <a:close/>
                </a:path>
                <a:path w="2062479" h="1659255">
                  <a:moveTo>
                    <a:pt x="1386522" y="0"/>
                  </a:moveTo>
                  <a:lnTo>
                    <a:pt x="1031240" y="445452"/>
                  </a:lnTo>
                  <a:lnTo>
                    <a:pt x="1679519" y="445452"/>
                  </a:lnTo>
                  <a:lnTo>
                    <a:pt x="1706165" y="408939"/>
                  </a:lnTo>
                  <a:lnTo>
                    <a:pt x="1351597" y="408939"/>
                  </a:lnTo>
                  <a:lnTo>
                    <a:pt x="1386522" y="0"/>
                  </a:lnTo>
                  <a:close/>
                </a:path>
                <a:path w="2062479" h="1659255">
                  <a:moveTo>
                    <a:pt x="1754822" y="342264"/>
                  </a:moveTo>
                  <a:lnTo>
                    <a:pt x="1351597" y="408939"/>
                  </a:lnTo>
                  <a:lnTo>
                    <a:pt x="1706165" y="408939"/>
                  </a:lnTo>
                  <a:lnTo>
                    <a:pt x="1754822" y="342264"/>
                  </a:lnTo>
                  <a:close/>
                </a:path>
              </a:pathLst>
            </a:custGeom>
            <a:solidFill>
              <a:srgbClr val="E2047C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" name="object 12"/>
            <p:cNvSpPr/>
            <p:nvPr/>
          </p:nvSpPr>
          <p:spPr>
            <a:xfrm>
              <a:off x="7420609" y="445134"/>
              <a:ext cx="2062480" cy="1659255"/>
            </a:xfrm>
            <a:custGeom>
              <a:avLst/>
              <a:gdLst/>
              <a:ahLst/>
              <a:cxnLst/>
              <a:rect l="l" t="t" r="r" b="b"/>
              <a:pathLst>
                <a:path w="2062479" h="1659255">
                  <a:moveTo>
                    <a:pt x="1031240" y="445452"/>
                  </a:moveTo>
                  <a:lnTo>
                    <a:pt x="1386522" y="0"/>
                  </a:lnTo>
                  <a:lnTo>
                    <a:pt x="1351597" y="408939"/>
                  </a:lnTo>
                  <a:lnTo>
                    <a:pt x="1754822" y="342264"/>
                  </a:lnTo>
                  <a:lnTo>
                    <a:pt x="1594485" y="561975"/>
                  </a:lnTo>
                  <a:lnTo>
                    <a:pt x="2014220" y="624839"/>
                  </a:lnTo>
                  <a:lnTo>
                    <a:pt x="1681162" y="804544"/>
                  </a:lnTo>
                  <a:lnTo>
                    <a:pt x="2062480" y="1020762"/>
                  </a:lnTo>
                  <a:lnTo>
                    <a:pt x="1607502" y="994092"/>
                  </a:lnTo>
                  <a:lnTo>
                    <a:pt x="1732280" y="1390014"/>
                  </a:lnTo>
                  <a:lnTo>
                    <a:pt x="1338580" y="1110614"/>
                  </a:lnTo>
                  <a:lnTo>
                    <a:pt x="1264920" y="1516062"/>
                  </a:lnTo>
                  <a:lnTo>
                    <a:pt x="1005522" y="1147127"/>
                  </a:lnTo>
                  <a:lnTo>
                    <a:pt x="810260" y="1659254"/>
                  </a:lnTo>
                  <a:lnTo>
                    <a:pt x="736600" y="1200150"/>
                  </a:lnTo>
                  <a:lnTo>
                    <a:pt x="454660" y="1353185"/>
                  </a:lnTo>
                  <a:lnTo>
                    <a:pt x="541020" y="1070610"/>
                  </a:lnTo>
                  <a:lnTo>
                    <a:pt x="13017" y="1120457"/>
                  </a:lnTo>
                  <a:lnTo>
                    <a:pt x="355282" y="904557"/>
                  </a:lnTo>
                  <a:lnTo>
                    <a:pt x="0" y="661669"/>
                  </a:lnTo>
                  <a:lnTo>
                    <a:pt x="441960" y="585152"/>
                  </a:lnTo>
                  <a:lnTo>
                    <a:pt x="35560" y="176212"/>
                  </a:lnTo>
                  <a:lnTo>
                    <a:pt x="698182" y="485457"/>
                  </a:lnTo>
                  <a:lnTo>
                    <a:pt x="797560" y="176212"/>
                  </a:lnTo>
                  <a:lnTo>
                    <a:pt x="1031240" y="445452"/>
                  </a:lnTo>
                </a:path>
              </a:pathLst>
            </a:custGeom>
            <a:ln w="12700">
              <a:solidFill>
                <a:srgbClr val="E2047C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" name="object 13"/>
            <p:cNvSpPr/>
            <p:nvPr/>
          </p:nvSpPr>
          <p:spPr>
            <a:xfrm>
              <a:off x="9670415" y="4226559"/>
              <a:ext cx="2062480" cy="1659255"/>
            </a:xfrm>
            <a:custGeom>
              <a:avLst/>
              <a:gdLst/>
              <a:ahLst/>
              <a:cxnLst/>
              <a:rect l="l" t="t" r="r" b="b"/>
              <a:pathLst>
                <a:path w="2062479" h="1659254">
                  <a:moveTo>
                    <a:pt x="985273" y="1200149"/>
                  </a:moveTo>
                  <a:lnTo>
                    <a:pt x="736600" y="1200149"/>
                  </a:lnTo>
                  <a:lnTo>
                    <a:pt x="809942" y="1659254"/>
                  </a:lnTo>
                  <a:lnTo>
                    <a:pt x="985273" y="1200149"/>
                  </a:lnTo>
                  <a:close/>
                </a:path>
                <a:path w="2062479" h="1659254">
                  <a:moveTo>
                    <a:pt x="1331917" y="1147127"/>
                  </a:moveTo>
                  <a:lnTo>
                    <a:pt x="1005522" y="1147127"/>
                  </a:lnTo>
                  <a:lnTo>
                    <a:pt x="1264602" y="1516062"/>
                  </a:lnTo>
                  <a:lnTo>
                    <a:pt x="1331917" y="1147127"/>
                  </a:lnTo>
                  <a:close/>
                </a:path>
                <a:path w="2062479" h="1659254">
                  <a:moveTo>
                    <a:pt x="1644225" y="1110614"/>
                  </a:moveTo>
                  <a:lnTo>
                    <a:pt x="1338579" y="1110614"/>
                  </a:lnTo>
                  <a:lnTo>
                    <a:pt x="1732279" y="1390014"/>
                  </a:lnTo>
                  <a:lnTo>
                    <a:pt x="1644225" y="1110614"/>
                  </a:lnTo>
                  <a:close/>
                </a:path>
                <a:path w="2062479" h="1659254">
                  <a:moveTo>
                    <a:pt x="1631617" y="1070609"/>
                  </a:moveTo>
                  <a:lnTo>
                    <a:pt x="541019" y="1070609"/>
                  </a:lnTo>
                  <a:lnTo>
                    <a:pt x="454659" y="1353184"/>
                  </a:lnTo>
                  <a:lnTo>
                    <a:pt x="736600" y="1200149"/>
                  </a:lnTo>
                  <a:lnTo>
                    <a:pt x="985273" y="1200149"/>
                  </a:lnTo>
                  <a:lnTo>
                    <a:pt x="1005522" y="1147127"/>
                  </a:lnTo>
                  <a:lnTo>
                    <a:pt x="1331917" y="1147127"/>
                  </a:lnTo>
                  <a:lnTo>
                    <a:pt x="1338579" y="1110614"/>
                  </a:lnTo>
                  <a:lnTo>
                    <a:pt x="1644225" y="1110614"/>
                  </a:lnTo>
                  <a:lnTo>
                    <a:pt x="1631617" y="1070609"/>
                  </a:lnTo>
                  <a:close/>
                </a:path>
                <a:path w="2062479" h="1659254">
                  <a:moveTo>
                    <a:pt x="35242" y="176212"/>
                  </a:moveTo>
                  <a:lnTo>
                    <a:pt x="441642" y="585152"/>
                  </a:lnTo>
                  <a:lnTo>
                    <a:pt x="0" y="661669"/>
                  </a:lnTo>
                  <a:lnTo>
                    <a:pt x="355282" y="904557"/>
                  </a:lnTo>
                  <a:lnTo>
                    <a:pt x="12700" y="1120457"/>
                  </a:lnTo>
                  <a:lnTo>
                    <a:pt x="541019" y="1070609"/>
                  </a:lnTo>
                  <a:lnTo>
                    <a:pt x="1631617" y="1070609"/>
                  </a:lnTo>
                  <a:lnTo>
                    <a:pt x="1607502" y="994092"/>
                  </a:lnTo>
                  <a:lnTo>
                    <a:pt x="2015127" y="994092"/>
                  </a:lnTo>
                  <a:lnTo>
                    <a:pt x="1680844" y="804544"/>
                  </a:lnTo>
                  <a:lnTo>
                    <a:pt x="2014219" y="624839"/>
                  </a:lnTo>
                  <a:lnTo>
                    <a:pt x="1594484" y="561975"/>
                  </a:lnTo>
                  <a:lnTo>
                    <a:pt x="1650325" y="485457"/>
                  </a:lnTo>
                  <a:lnTo>
                    <a:pt x="698182" y="485457"/>
                  </a:lnTo>
                  <a:lnTo>
                    <a:pt x="35242" y="176212"/>
                  </a:lnTo>
                  <a:close/>
                </a:path>
                <a:path w="2062479" h="1659254">
                  <a:moveTo>
                    <a:pt x="2015127" y="994092"/>
                  </a:moveTo>
                  <a:lnTo>
                    <a:pt x="1607502" y="994092"/>
                  </a:lnTo>
                  <a:lnTo>
                    <a:pt x="2062162" y="1020762"/>
                  </a:lnTo>
                  <a:lnTo>
                    <a:pt x="2015127" y="994092"/>
                  </a:lnTo>
                  <a:close/>
                </a:path>
                <a:path w="2062479" h="1659254">
                  <a:moveTo>
                    <a:pt x="797242" y="176212"/>
                  </a:moveTo>
                  <a:lnTo>
                    <a:pt x="698182" y="485457"/>
                  </a:lnTo>
                  <a:lnTo>
                    <a:pt x="1650325" y="485457"/>
                  </a:lnTo>
                  <a:lnTo>
                    <a:pt x="1679519" y="445452"/>
                  </a:lnTo>
                  <a:lnTo>
                    <a:pt x="1031239" y="445452"/>
                  </a:lnTo>
                  <a:lnTo>
                    <a:pt x="797242" y="176212"/>
                  </a:lnTo>
                  <a:close/>
                </a:path>
                <a:path w="2062479" h="1659254">
                  <a:moveTo>
                    <a:pt x="1386522" y="0"/>
                  </a:moveTo>
                  <a:lnTo>
                    <a:pt x="1031239" y="445452"/>
                  </a:lnTo>
                  <a:lnTo>
                    <a:pt x="1679519" y="445452"/>
                  </a:lnTo>
                  <a:lnTo>
                    <a:pt x="1706165" y="408939"/>
                  </a:lnTo>
                  <a:lnTo>
                    <a:pt x="1351279" y="408939"/>
                  </a:lnTo>
                  <a:lnTo>
                    <a:pt x="1386522" y="0"/>
                  </a:lnTo>
                  <a:close/>
                </a:path>
                <a:path w="2062479" h="1659254">
                  <a:moveTo>
                    <a:pt x="1754822" y="342264"/>
                  </a:moveTo>
                  <a:lnTo>
                    <a:pt x="1351279" y="408939"/>
                  </a:lnTo>
                  <a:lnTo>
                    <a:pt x="1706165" y="408939"/>
                  </a:lnTo>
                  <a:lnTo>
                    <a:pt x="1754822" y="342264"/>
                  </a:lnTo>
                  <a:close/>
                </a:path>
              </a:pathLst>
            </a:custGeom>
            <a:solidFill>
              <a:srgbClr val="E2047C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4" name="object 14"/>
            <p:cNvSpPr/>
            <p:nvPr/>
          </p:nvSpPr>
          <p:spPr>
            <a:xfrm>
              <a:off x="9670415" y="4226559"/>
              <a:ext cx="2062480" cy="1659255"/>
            </a:xfrm>
            <a:custGeom>
              <a:avLst/>
              <a:gdLst/>
              <a:ahLst/>
              <a:cxnLst/>
              <a:rect l="l" t="t" r="r" b="b"/>
              <a:pathLst>
                <a:path w="2062479" h="1659254">
                  <a:moveTo>
                    <a:pt x="1031239" y="445452"/>
                  </a:moveTo>
                  <a:lnTo>
                    <a:pt x="1386522" y="0"/>
                  </a:lnTo>
                  <a:lnTo>
                    <a:pt x="1351279" y="408939"/>
                  </a:lnTo>
                  <a:lnTo>
                    <a:pt x="1754822" y="342264"/>
                  </a:lnTo>
                  <a:lnTo>
                    <a:pt x="1594484" y="561975"/>
                  </a:lnTo>
                  <a:lnTo>
                    <a:pt x="2014219" y="624839"/>
                  </a:lnTo>
                  <a:lnTo>
                    <a:pt x="1680844" y="804544"/>
                  </a:lnTo>
                  <a:lnTo>
                    <a:pt x="2062162" y="1020762"/>
                  </a:lnTo>
                  <a:lnTo>
                    <a:pt x="1607502" y="994092"/>
                  </a:lnTo>
                  <a:lnTo>
                    <a:pt x="1732279" y="1390014"/>
                  </a:lnTo>
                  <a:lnTo>
                    <a:pt x="1338579" y="1110614"/>
                  </a:lnTo>
                  <a:lnTo>
                    <a:pt x="1264602" y="1516062"/>
                  </a:lnTo>
                  <a:lnTo>
                    <a:pt x="1005522" y="1147127"/>
                  </a:lnTo>
                  <a:lnTo>
                    <a:pt x="809942" y="1659254"/>
                  </a:lnTo>
                  <a:lnTo>
                    <a:pt x="736600" y="1200149"/>
                  </a:lnTo>
                  <a:lnTo>
                    <a:pt x="454659" y="1353184"/>
                  </a:lnTo>
                  <a:lnTo>
                    <a:pt x="541019" y="1070609"/>
                  </a:lnTo>
                  <a:lnTo>
                    <a:pt x="12700" y="1120457"/>
                  </a:lnTo>
                  <a:lnTo>
                    <a:pt x="355282" y="904557"/>
                  </a:lnTo>
                  <a:lnTo>
                    <a:pt x="0" y="661669"/>
                  </a:lnTo>
                  <a:lnTo>
                    <a:pt x="441642" y="585152"/>
                  </a:lnTo>
                  <a:lnTo>
                    <a:pt x="35242" y="176212"/>
                  </a:lnTo>
                  <a:lnTo>
                    <a:pt x="698182" y="485457"/>
                  </a:lnTo>
                  <a:lnTo>
                    <a:pt x="797242" y="176212"/>
                  </a:lnTo>
                  <a:lnTo>
                    <a:pt x="1031239" y="445452"/>
                  </a:lnTo>
                </a:path>
              </a:pathLst>
            </a:custGeom>
            <a:ln w="12700">
              <a:solidFill>
                <a:srgbClr val="E2047C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20133" y="84714"/>
            <a:ext cx="8227483" cy="318463"/>
          </a:xfrm>
          <a:prstGeom prst="rect">
            <a:avLst/>
          </a:prstGeom>
        </p:spPr>
        <p:txBody>
          <a:bodyPr vert="horz" wrap="square" lIns="0" tIns="10583" rIns="0" bIns="0" rtlCol="0" anchor="ctr">
            <a:spAutoFit/>
          </a:bodyPr>
          <a:lstStyle/>
          <a:p>
            <a:pPr marL="10583">
              <a:lnSpc>
                <a:spcPct val="100000"/>
              </a:lnSpc>
              <a:spcBef>
                <a:spcPts val="83"/>
              </a:spcBef>
            </a:pPr>
            <a:r>
              <a:rPr sz="2000" b="1" spc="-4" dirty="0">
                <a:solidFill>
                  <a:srgbClr val="EFA12D"/>
                </a:solidFill>
                <a:latin typeface="Calibri"/>
                <a:cs typeface="Calibri"/>
              </a:rPr>
              <a:t>Επίγνωση</a:t>
            </a:r>
            <a:r>
              <a:rPr sz="2000" b="1" spc="108" dirty="0">
                <a:solidFill>
                  <a:srgbClr val="EFA12D"/>
                </a:solidFill>
                <a:latin typeface="Calibri"/>
                <a:cs typeface="Calibri"/>
              </a:rPr>
              <a:t> </a:t>
            </a:r>
            <a:r>
              <a:rPr sz="2000" b="1" spc="-4" dirty="0">
                <a:solidFill>
                  <a:srgbClr val="EFA12D"/>
                </a:solidFill>
                <a:latin typeface="Calibri"/>
                <a:cs typeface="Calibri"/>
              </a:rPr>
              <a:t>της</a:t>
            </a:r>
            <a:r>
              <a:rPr sz="2000" b="1" spc="108" dirty="0">
                <a:solidFill>
                  <a:srgbClr val="EFA12D"/>
                </a:solidFill>
                <a:latin typeface="Calibri"/>
                <a:cs typeface="Calibri"/>
              </a:rPr>
              <a:t> </a:t>
            </a:r>
            <a:r>
              <a:rPr sz="2000" b="1" spc="-4" dirty="0">
                <a:solidFill>
                  <a:srgbClr val="EFA12D"/>
                </a:solidFill>
                <a:latin typeface="Calibri"/>
                <a:cs typeface="Calibri"/>
              </a:rPr>
              <a:t>κατάστασης</a:t>
            </a:r>
            <a:r>
              <a:rPr sz="2000" b="1" spc="112" dirty="0">
                <a:solidFill>
                  <a:srgbClr val="EFA12D"/>
                </a:solidFill>
                <a:latin typeface="Calibri"/>
                <a:cs typeface="Calibri"/>
              </a:rPr>
              <a:t> </a:t>
            </a:r>
            <a:r>
              <a:rPr sz="2000" b="1" spc="-4" dirty="0">
                <a:solidFill>
                  <a:srgbClr val="EFA12D"/>
                </a:solidFill>
                <a:latin typeface="Calibri"/>
                <a:cs typeface="Calibri"/>
              </a:rPr>
              <a:t>και</a:t>
            </a:r>
            <a:r>
              <a:rPr sz="2000" b="1" spc="108" dirty="0">
                <a:solidFill>
                  <a:srgbClr val="EFA12D"/>
                </a:solidFill>
                <a:latin typeface="Calibri"/>
                <a:cs typeface="Calibri"/>
              </a:rPr>
              <a:t> </a:t>
            </a:r>
            <a:r>
              <a:rPr sz="2000" b="1" spc="-8" dirty="0">
                <a:solidFill>
                  <a:srgbClr val="EFA12D"/>
                </a:solidFill>
                <a:latin typeface="Calibri"/>
                <a:cs typeface="Calibri"/>
              </a:rPr>
              <a:t>επίγνωση</a:t>
            </a:r>
            <a:r>
              <a:rPr sz="2000" b="1" spc="104" dirty="0">
                <a:solidFill>
                  <a:srgbClr val="EFA12D"/>
                </a:solidFill>
                <a:latin typeface="Calibri"/>
                <a:cs typeface="Calibri"/>
              </a:rPr>
              <a:t> </a:t>
            </a:r>
            <a:r>
              <a:rPr sz="2000" b="1" spc="-4" dirty="0">
                <a:solidFill>
                  <a:srgbClr val="EFA12D"/>
                </a:solidFill>
                <a:latin typeface="Calibri"/>
                <a:cs typeface="Calibri"/>
              </a:rPr>
              <a:t>της</a:t>
            </a:r>
            <a:r>
              <a:rPr sz="2000" b="1" spc="108" dirty="0">
                <a:solidFill>
                  <a:srgbClr val="EFA12D"/>
                </a:solidFill>
                <a:latin typeface="Calibri"/>
                <a:cs typeface="Calibri"/>
              </a:rPr>
              <a:t> </a:t>
            </a:r>
            <a:r>
              <a:rPr sz="2000" b="1" spc="-4" dirty="0">
                <a:solidFill>
                  <a:srgbClr val="EFA12D"/>
                </a:solidFill>
                <a:latin typeface="Calibri"/>
                <a:cs typeface="Calibri"/>
              </a:rPr>
              <a:t>κατάστασης</a:t>
            </a:r>
            <a:r>
              <a:rPr sz="2000" b="1" spc="108" dirty="0">
                <a:solidFill>
                  <a:srgbClr val="EFA12D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EFA12D"/>
                </a:solidFill>
                <a:latin typeface="Calibri"/>
                <a:cs typeface="Calibri"/>
              </a:rPr>
              <a:t>στον</a:t>
            </a:r>
            <a:r>
              <a:rPr sz="2000" b="1" spc="112" dirty="0">
                <a:solidFill>
                  <a:srgbClr val="EFA12D"/>
                </a:solidFill>
                <a:latin typeface="Calibri"/>
                <a:cs typeface="Calibri"/>
              </a:rPr>
              <a:t> </a:t>
            </a:r>
            <a:r>
              <a:rPr sz="2000" b="1" spc="-4" dirty="0">
                <a:solidFill>
                  <a:srgbClr val="EFA12D"/>
                </a:solidFill>
                <a:latin typeface="Calibri"/>
                <a:cs typeface="Calibri"/>
              </a:rPr>
              <a:t>κυβερνοχώρο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941079" y="804862"/>
            <a:ext cx="334433" cy="183811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1125" spc="-8" dirty="0">
                <a:solidFill>
                  <a:srgbClr val="FFFFFF"/>
                </a:solidFill>
                <a:latin typeface="Calibri"/>
                <a:cs typeface="Calibri"/>
              </a:rPr>
              <a:t>Σ</a:t>
            </a:r>
            <a:r>
              <a:rPr sz="1125" spc="-12" dirty="0">
                <a:solidFill>
                  <a:srgbClr val="FFFFFF"/>
                </a:solidFill>
                <a:latin typeface="Calibri"/>
                <a:cs typeface="Calibri"/>
              </a:rPr>
              <a:t>τρε</a:t>
            </a:r>
            <a:r>
              <a:rPr sz="1125" dirty="0">
                <a:solidFill>
                  <a:srgbClr val="FFFFFF"/>
                </a:solidFill>
                <a:latin typeface="Calibri"/>
                <a:cs typeface="Calibri"/>
              </a:rPr>
              <a:t>ς</a:t>
            </a:r>
            <a:endParaRPr sz="1125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96333" y="1332971"/>
            <a:ext cx="2123017" cy="240793"/>
          </a:xfrm>
          <a:prstGeom prst="rect">
            <a:avLst/>
          </a:prstGeom>
        </p:spPr>
        <p:txBody>
          <a:bodyPr vert="horz" wrap="square" lIns="0" tIns="5292" rIns="0" bIns="0" rtlCol="0">
            <a:spAutoFit/>
          </a:bodyPr>
          <a:lstStyle/>
          <a:p>
            <a:pPr marL="10583" marR="4233">
              <a:lnSpc>
                <a:spcPct val="104400"/>
              </a:lnSpc>
              <a:spcBef>
                <a:spcPts val="42"/>
              </a:spcBef>
            </a:pPr>
            <a:r>
              <a:rPr sz="750" spc="-4" dirty="0">
                <a:latin typeface="Arial"/>
                <a:cs typeface="Arial"/>
              </a:rPr>
              <a:t>SA: </a:t>
            </a:r>
            <a:r>
              <a:rPr sz="750" spc="-4" dirty="0">
                <a:latin typeface="Calibri"/>
                <a:cs typeface="Calibri"/>
              </a:rPr>
              <a:t>αντιληπτικές</a:t>
            </a:r>
            <a:r>
              <a:rPr sz="750" spc="46" dirty="0">
                <a:latin typeface="Calibri"/>
                <a:cs typeface="Calibri"/>
              </a:rPr>
              <a:t> </a:t>
            </a:r>
            <a:r>
              <a:rPr sz="750" spc="-12" dirty="0">
                <a:latin typeface="Calibri"/>
                <a:cs typeface="Calibri"/>
              </a:rPr>
              <a:t>διεργασίες</a:t>
            </a:r>
            <a:r>
              <a:rPr sz="750" spc="17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από</a:t>
            </a:r>
            <a:r>
              <a:rPr sz="750" spc="42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κάτω</a:t>
            </a:r>
            <a:r>
              <a:rPr sz="750" spc="42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προς</a:t>
            </a:r>
            <a:r>
              <a:rPr sz="750" spc="42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τα</a:t>
            </a:r>
            <a:r>
              <a:rPr sz="750" spc="42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πάνω </a:t>
            </a:r>
            <a:r>
              <a:rPr sz="750" spc="-154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από</a:t>
            </a:r>
            <a:r>
              <a:rPr sz="750" spc="33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το</a:t>
            </a:r>
            <a:r>
              <a:rPr sz="750" spc="37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συγκεκριμένο</a:t>
            </a:r>
            <a:r>
              <a:rPr sz="750" spc="37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στο</a:t>
            </a:r>
            <a:r>
              <a:rPr sz="750" spc="33" dirty="0">
                <a:latin typeface="Calibri"/>
                <a:cs typeface="Calibri"/>
              </a:rPr>
              <a:t> </a:t>
            </a:r>
            <a:r>
              <a:rPr sz="750" spc="-12" dirty="0">
                <a:latin typeface="Calibri"/>
                <a:cs typeface="Calibri"/>
              </a:rPr>
              <a:t>αφηρημένο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20133" y="2591064"/>
            <a:ext cx="1702858" cy="41977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4233">
              <a:lnSpc>
                <a:spcPct val="105300"/>
              </a:lnSpc>
              <a:spcBef>
                <a:spcPts val="83"/>
              </a:spcBef>
            </a:pPr>
            <a:r>
              <a:rPr sz="750" spc="-4" dirty="0">
                <a:latin typeface="Arial"/>
                <a:cs typeface="Arial"/>
              </a:rPr>
              <a:t>CSA: </a:t>
            </a:r>
            <a:r>
              <a:rPr sz="750" spc="-4" dirty="0">
                <a:latin typeface="Calibri"/>
                <a:cs typeface="Calibri"/>
              </a:rPr>
              <a:t>ξεκινά</a:t>
            </a:r>
            <a:r>
              <a:rPr sz="750" spc="37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με</a:t>
            </a:r>
            <a:r>
              <a:rPr sz="750" spc="37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την</a:t>
            </a:r>
            <a:r>
              <a:rPr sz="750" spc="33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αντίληψη</a:t>
            </a:r>
            <a:r>
              <a:rPr sz="750" spc="33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των</a:t>
            </a:r>
            <a:r>
              <a:rPr sz="750" spc="37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δεικτών </a:t>
            </a:r>
            <a:r>
              <a:rPr sz="750" spc="-154" dirty="0">
                <a:latin typeface="Calibri"/>
                <a:cs typeface="Calibri"/>
              </a:rPr>
              <a:t> </a:t>
            </a:r>
            <a:r>
              <a:rPr sz="750" spc="-4" dirty="0">
                <a:latin typeface="Calibri"/>
                <a:cs typeface="Calibri"/>
              </a:rPr>
              <a:t>συμβιβασμού</a:t>
            </a:r>
            <a:endParaRPr sz="750">
              <a:latin typeface="Calibri"/>
              <a:cs typeface="Calibri"/>
            </a:endParaRPr>
          </a:p>
          <a:p>
            <a:pPr marL="230178" indent="-143398">
              <a:spcBef>
                <a:spcPts val="421"/>
              </a:spcBef>
              <a:buSzPct val="133333"/>
              <a:buChar char="•"/>
              <a:tabLst>
                <a:tab pos="230178" algn="l"/>
              </a:tabLst>
            </a:pPr>
            <a:r>
              <a:rPr sz="750" spc="-4" dirty="0">
                <a:latin typeface="Arial"/>
                <a:cs typeface="Arial"/>
              </a:rPr>
              <a:t>Ήδη</a:t>
            </a:r>
            <a:r>
              <a:rPr sz="750" spc="-25" dirty="0">
                <a:latin typeface="Arial"/>
                <a:cs typeface="Arial"/>
              </a:rPr>
              <a:t> </a:t>
            </a:r>
            <a:r>
              <a:rPr sz="750" spc="-12" dirty="0">
                <a:latin typeface="Arial"/>
                <a:cs typeface="Arial"/>
              </a:rPr>
              <a:t>αφηρημένη</a:t>
            </a:r>
            <a:endParaRPr sz="7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815917" y="3768989"/>
            <a:ext cx="334433" cy="183811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1125" spc="-8" dirty="0">
                <a:solidFill>
                  <a:srgbClr val="FFFFFF"/>
                </a:solidFill>
                <a:latin typeface="Calibri"/>
                <a:cs typeface="Calibri"/>
              </a:rPr>
              <a:t>Σ</a:t>
            </a:r>
            <a:r>
              <a:rPr sz="1125" spc="-12" dirty="0">
                <a:solidFill>
                  <a:srgbClr val="FFFFFF"/>
                </a:solidFill>
                <a:latin typeface="Calibri"/>
                <a:cs typeface="Calibri"/>
              </a:rPr>
              <a:t>τρε</a:t>
            </a:r>
            <a:r>
              <a:rPr sz="1125" dirty="0">
                <a:solidFill>
                  <a:srgbClr val="FFFFFF"/>
                </a:solidFill>
                <a:latin typeface="Calibri"/>
                <a:cs typeface="Calibri"/>
              </a:rPr>
              <a:t>ς</a:t>
            </a:r>
            <a:endParaRPr sz="1125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923867" y="4498446"/>
            <a:ext cx="830792" cy="323464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4233" indent="32807">
              <a:lnSpc>
                <a:spcPct val="144000"/>
              </a:lnSpc>
              <a:spcBef>
                <a:spcPts val="83"/>
              </a:spcBef>
            </a:pPr>
            <a:r>
              <a:rPr sz="750" i="1" spc="-12" dirty="0">
                <a:latin typeface="Arial"/>
                <a:cs typeface="Arial"/>
              </a:rPr>
              <a:t>Endsley, </a:t>
            </a:r>
            <a:r>
              <a:rPr sz="750" i="1" spc="-8" dirty="0">
                <a:latin typeface="Arial"/>
                <a:cs typeface="Arial"/>
              </a:rPr>
              <a:t>1995 </a:t>
            </a:r>
            <a:r>
              <a:rPr sz="750" i="1" spc="-4" dirty="0">
                <a:latin typeface="Arial"/>
                <a:cs typeface="Arial"/>
              </a:rPr>
              <a:t> Barford</a:t>
            </a:r>
            <a:r>
              <a:rPr sz="750" i="1" spc="-21" dirty="0">
                <a:latin typeface="Arial"/>
                <a:cs typeface="Arial"/>
              </a:rPr>
              <a:t> </a:t>
            </a:r>
            <a:r>
              <a:rPr sz="750" i="1" spc="-4" dirty="0">
                <a:latin typeface="Arial"/>
                <a:cs typeface="Arial"/>
              </a:rPr>
              <a:t>et</a:t>
            </a:r>
            <a:r>
              <a:rPr sz="750" i="1" spc="-17" dirty="0">
                <a:latin typeface="Arial"/>
                <a:cs typeface="Arial"/>
              </a:rPr>
              <a:t> </a:t>
            </a:r>
            <a:r>
              <a:rPr sz="750" i="1" spc="-4" dirty="0">
                <a:latin typeface="Arial"/>
                <a:cs typeface="Arial"/>
              </a:rPr>
              <a:t>al.,</a:t>
            </a:r>
            <a:r>
              <a:rPr sz="750" i="1" spc="-21" dirty="0">
                <a:latin typeface="Arial"/>
                <a:cs typeface="Arial"/>
              </a:rPr>
              <a:t> </a:t>
            </a:r>
            <a:r>
              <a:rPr sz="750" i="1" spc="-4" dirty="0">
                <a:latin typeface="Arial"/>
                <a:cs typeface="Arial"/>
              </a:rPr>
              <a:t>2009</a:t>
            </a:r>
            <a:endParaRPr sz="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4370" y="4436534"/>
            <a:ext cx="1633802" cy="121549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79348" y="1490134"/>
            <a:ext cx="641085" cy="90831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17298" y="3553619"/>
            <a:ext cx="808831" cy="80883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7787" y="1966384"/>
            <a:ext cx="934243" cy="93424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9959" y="3024716"/>
            <a:ext cx="765703" cy="855133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957262" y="1222110"/>
            <a:ext cx="1087438" cy="2073275"/>
            <a:chOff x="1148714" y="1466532"/>
            <a:chExt cx="1304925" cy="2487930"/>
          </a:xfrm>
        </p:grpSpPr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57947" y="2619692"/>
              <a:ext cx="1095692" cy="133477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48714" y="1466532"/>
              <a:ext cx="612457" cy="1303019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64042" y="983720"/>
            <a:ext cx="425450" cy="88370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380456" y="4033837"/>
            <a:ext cx="1473199" cy="479425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861468" y="4754827"/>
            <a:ext cx="645207" cy="746125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91293" y="983720"/>
            <a:ext cx="430477" cy="883708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3282420" y="2345795"/>
            <a:ext cx="3707342" cy="181246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4233">
              <a:lnSpc>
                <a:spcPct val="125000"/>
              </a:lnSpc>
              <a:spcBef>
                <a:spcPts val="83"/>
              </a:spcBef>
            </a:pPr>
            <a:r>
              <a:rPr sz="1500" spc="146" dirty="0">
                <a:latin typeface="Calibri"/>
                <a:cs typeface="Calibri"/>
              </a:rPr>
              <a:t>Εκπαίδευση </a:t>
            </a:r>
            <a:r>
              <a:rPr sz="1500" spc="137" dirty="0">
                <a:latin typeface="Calibri"/>
                <a:cs typeface="Calibri"/>
              </a:rPr>
              <a:t>εκπαιδευτικών </a:t>
            </a:r>
            <a:r>
              <a:rPr sz="1500" spc="112" dirty="0">
                <a:latin typeface="Calibri"/>
                <a:cs typeface="Calibri"/>
              </a:rPr>
              <a:t>(A.A.) </a:t>
            </a:r>
            <a:r>
              <a:rPr sz="1500" spc="117" dirty="0">
                <a:latin typeface="Calibri"/>
                <a:cs typeface="Calibri"/>
              </a:rPr>
              <a:t> </a:t>
            </a:r>
            <a:r>
              <a:rPr sz="1500" spc="133" dirty="0">
                <a:latin typeface="Calibri"/>
                <a:cs typeface="Calibri"/>
              </a:rPr>
              <a:t>Οικογένεια </a:t>
            </a:r>
            <a:r>
              <a:rPr sz="1500" spc="204" dirty="0">
                <a:latin typeface="Calibri"/>
                <a:cs typeface="Calibri"/>
              </a:rPr>
              <a:t>&amp; </a:t>
            </a:r>
            <a:r>
              <a:rPr sz="1500" spc="146" dirty="0">
                <a:latin typeface="Calibri"/>
                <a:cs typeface="Calibri"/>
              </a:rPr>
              <a:t>Ανάπτυξη </a:t>
            </a:r>
            <a:r>
              <a:rPr sz="1500" spc="133" dirty="0">
                <a:latin typeface="Calibri"/>
                <a:cs typeface="Calibri"/>
              </a:rPr>
              <a:t>(BSC </a:t>
            </a:r>
            <a:r>
              <a:rPr sz="1500" spc="129" dirty="0">
                <a:latin typeface="Calibri"/>
                <a:cs typeface="Calibri"/>
              </a:rPr>
              <a:t>(Base </a:t>
            </a:r>
            <a:r>
              <a:rPr sz="1500" spc="133" dirty="0">
                <a:latin typeface="Calibri"/>
                <a:cs typeface="Calibri"/>
              </a:rPr>
              <a:t> </a:t>
            </a:r>
            <a:r>
              <a:rPr sz="1500" spc="121" dirty="0">
                <a:latin typeface="Calibri"/>
                <a:cs typeface="Calibri"/>
              </a:rPr>
              <a:t>Station Controller </a:t>
            </a:r>
            <a:r>
              <a:rPr sz="1500" spc="92" dirty="0">
                <a:latin typeface="Calibri"/>
                <a:cs typeface="Calibri"/>
              </a:rPr>
              <a:t>- </a:t>
            </a:r>
            <a:r>
              <a:rPr sz="1500" spc="133" dirty="0">
                <a:latin typeface="Calibri"/>
                <a:cs typeface="Calibri"/>
              </a:rPr>
              <a:t>υπολογιστικό </a:t>
            </a:r>
            <a:r>
              <a:rPr sz="1500" spc="137" dirty="0">
                <a:latin typeface="Calibri"/>
                <a:cs typeface="Calibri"/>
              </a:rPr>
              <a:t> </a:t>
            </a:r>
            <a:r>
              <a:rPr sz="1500" spc="154" dirty="0">
                <a:latin typeface="Calibri"/>
                <a:cs typeface="Calibri"/>
              </a:rPr>
              <a:t>σύστημα</a:t>
            </a:r>
            <a:r>
              <a:rPr sz="1500" spc="58" dirty="0">
                <a:latin typeface="Calibri"/>
                <a:cs typeface="Calibri"/>
              </a:rPr>
              <a:t> </a:t>
            </a:r>
            <a:r>
              <a:rPr sz="1500" spc="125" dirty="0">
                <a:latin typeface="Calibri"/>
                <a:cs typeface="Calibri"/>
              </a:rPr>
              <a:t>διαχείρισης</a:t>
            </a:r>
            <a:r>
              <a:rPr sz="1500" spc="62" dirty="0">
                <a:latin typeface="Calibri"/>
                <a:cs typeface="Calibri"/>
              </a:rPr>
              <a:t> </a:t>
            </a:r>
            <a:r>
              <a:rPr sz="1500" spc="158" dirty="0">
                <a:latin typeface="Calibri"/>
                <a:cs typeface="Calibri"/>
              </a:rPr>
              <a:t>κυψελών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37" dirty="0">
                <a:latin typeface="Calibri"/>
                <a:cs typeface="Calibri"/>
              </a:rPr>
              <a:t>δικτύου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129" dirty="0">
                <a:latin typeface="Calibri"/>
                <a:cs typeface="Calibri"/>
              </a:rPr>
              <a:t>κινητής</a:t>
            </a:r>
            <a:r>
              <a:rPr sz="1500" spc="62" dirty="0">
                <a:latin typeface="Calibri"/>
                <a:cs typeface="Calibri"/>
              </a:rPr>
              <a:t> </a:t>
            </a:r>
            <a:r>
              <a:rPr sz="1500" spc="137" dirty="0">
                <a:latin typeface="Calibri"/>
                <a:cs typeface="Calibri"/>
              </a:rPr>
              <a:t>τηλεφωνίας)</a:t>
            </a:r>
            <a:endParaRPr sz="1500">
              <a:latin typeface="Calibri"/>
              <a:cs typeface="Calibri"/>
            </a:endParaRPr>
          </a:p>
          <a:p>
            <a:pPr marL="10583">
              <a:spcBef>
                <a:spcPts val="950"/>
              </a:spcBef>
            </a:pPr>
            <a:r>
              <a:rPr sz="1500" spc="162" dirty="0">
                <a:latin typeface="Calibri"/>
                <a:cs typeface="Calibri"/>
              </a:rPr>
              <a:t>HF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142" dirty="0">
                <a:latin typeface="Calibri"/>
                <a:cs typeface="Calibri"/>
              </a:rPr>
              <a:t>CE/Επίδοση</a:t>
            </a:r>
            <a:r>
              <a:rPr sz="1500" spc="54" dirty="0">
                <a:latin typeface="Calibri"/>
                <a:cs typeface="Calibri"/>
              </a:rPr>
              <a:t> </a:t>
            </a:r>
            <a:r>
              <a:rPr sz="1500" spc="137" dirty="0">
                <a:latin typeface="Calibri"/>
                <a:cs typeface="Calibri"/>
              </a:rPr>
              <a:t>PhD)</a:t>
            </a:r>
            <a:endParaRPr sz="1500">
              <a:latin typeface="Calibri"/>
              <a:cs typeface="Calibri"/>
            </a:endParaRPr>
          </a:p>
        </p:txBody>
      </p:sp>
      <p:pic>
        <p:nvPicPr>
          <p:cNvPr id="15" name="object 1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9448006" y="5598584"/>
            <a:ext cx="406887" cy="116416"/>
          </a:xfrm>
          <a:prstGeom prst="rect">
            <a:avLst/>
          </a:prstGeom>
        </p:spPr>
      </p:pic>
      <p:grpSp>
        <p:nvGrpSpPr>
          <p:cNvPr id="16" name="object 16"/>
          <p:cNvGrpSpPr/>
          <p:nvPr/>
        </p:nvGrpSpPr>
        <p:grpSpPr>
          <a:xfrm>
            <a:off x="3900487" y="4793456"/>
            <a:ext cx="2160058" cy="921808"/>
            <a:chOff x="4680584" y="5752147"/>
            <a:chExt cx="2592070" cy="1106170"/>
          </a:xfrm>
        </p:grpSpPr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680584" y="6615429"/>
              <a:ext cx="2592069" cy="24256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081269" y="5752147"/>
              <a:ext cx="1638300" cy="874394"/>
            </a:xfrm>
            <a:prstGeom prst="rect">
              <a:avLst/>
            </a:prstGeom>
          </p:spPr>
        </p:pic>
      </p:grpSp>
      <p:pic>
        <p:nvPicPr>
          <p:cNvPr id="19" name="object 19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964877" y="3226858"/>
            <a:ext cx="993510" cy="496623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8071114" y="2889778"/>
            <a:ext cx="631560" cy="663310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7009341" y="2380720"/>
            <a:ext cx="817827" cy="799835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7926387" y="1829329"/>
            <a:ext cx="855927" cy="696912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8848460" y="2328068"/>
            <a:ext cx="761471" cy="761470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7829814" y="3931180"/>
            <a:ext cx="550598" cy="669131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7262813" y="1386152"/>
            <a:ext cx="489479" cy="762000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5808662" y="826029"/>
            <a:ext cx="486039" cy="461168"/>
          </a:xfrm>
          <a:prstGeom prst="rect">
            <a:avLst/>
          </a:prstGeom>
        </p:spPr>
      </p:pic>
      <p:grpSp>
        <p:nvGrpSpPr>
          <p:cNvPr id="27" name="object 27"/>
          <p:cNvGrpSpPr/>
          <p:nvPr/>
        </p:nvGrpSpPr>
        <p:grpSpPr>
          <a:xfrm>
            <a:off x="7516019" y="264"/>
            <a:ext cx="2334154" cy="2064808"/>
            <a:chOff x="9019222" y="317"/>
            <a:chExt cx="2800985" cy="2477770"/>
          </a:xfrm>
        </p:grpSpPr>
        <p:pic>
          <p:nvPicPr>
            <p:cNvPr id="28" name="object 2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9491662" y="823594"/>
              <a:ext cx="588327" cy="1015047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9926319" y="317"/>
              <a:ext cx="958215" cy="885190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0850879" y="1661159"/>
              <a:ext cx="969327" cy="816927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9019222" y="6032"/>
              <a:ext cx="545147" cy="615632"/>
            </a:xfrm>
            <a:prstGeom prst="rect">
              <a:avLst/>
            </a:prstGeom>
          </p:spPr>
        </p:pic>
      </p:grpSp>
      <p:pic>
        <p:nvPicPr>
          <p:cNvPr id="32" name="object 32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6846358" y="350308"/>
            <a:ext cx="552450" cy="787399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5970058" y="156634"/>
            <a:ext cx="502708" cy="431799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9197445" y="83344"/>
            <a:ext cx="800100" cy="1036373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4882091" y="441855"/>
            <a:ext cx="724164" cy="460904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2103967" y="3039269"/>
            <a:ext cx="785283" cy="785283"/>
          </a:xfrm>
          <a:prstGeom prst="rect">
            <a:avLst/>
          </a:prstGeom>
        </p:spPr>
      </p:pic>
      <p:grpSp>
        <p:nvGrpSpPr>
          <p:cNvPr id="37" name="object 37"/>
          <p:cNvGrpSpPr/>
          <p:nvPr/>
        </p:nvGrpSpPr>
        <p:grpSpPr>
          <a:xfrm>
            <a:off x="0" y="83873"/>
            <a:ext cx="1354138" cy="765703"/>
            <a:chOff x="0" y="100647"/>
            <a:chExt cx="1624965" cy="918844"/>
          </a:xfrm>
        </p:grpSpPr>
        <p:pic>
          <p:nvPicPr>
            <p:cNvPr id="38" name="object 38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0" y="120015"/>
              <a:ext cx="1621472" cy="899159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0" y="100647"/>
              <a:ext cx="1624965" cy="899159"/>
            </a:xfrm>
            <a:prstGeom prst="rect">
              <a:avLst/>
            </a:prstGeom>
          </p:spPr>
        </p:pic>
      </p:grpSp>
      <p:pic>
        <p:nvPicPr>
          <p:cNvPr id="40" name="object 40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1407584" y="231774"/>
            <a:ext cx="788458" cy="952500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2403475" y="183091"/>
            <a:ext cx="928688" cy="1087438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3778779" y="188383"/>
            <a:ext cx="770731" cy="992188"/>
          </a:xfrm>
          <a:prstGeom prst="rect">
            <a:avLst/>
          </a:prstGeom>
        </p:spPr>
      </p:pic>
      <p:pic>
        <p:nvPicPr>
          <p:cNvPr id="43" name="object 43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9306719" y="4207934"/>
            <a:ext cx="594253" cy="594254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0" y="4893998"/>
            <a:ext cx="992452" cy="407723"/>
          </a:xfrm>
          <a:prstGeom prst="rect">
            <a:avLst/>
          </a:prstGeom>
        </p:spPr>
      </p:pic>
      <p:pic>
        <p:nvPicPr>
          <p:cNvPr id="45" name="object 45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6201039" y="4545806"/>
            <a:ext cx="895085" cy="903552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7489560" y="4904316"/>
            <a:ext cx="587110" cy="578643"/>
          </a:xfrm>
          <a:prstGeom prst="rect">
            <a:avLst/>
          </a:prstGeom>
        </p:spPr>
      </p:pic>
      <p:pic>
        <p:nvPicPr>
          <p:cNvPr id="47" name="object 47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8742891" y="4874154"/>
            <a:ext cx="563563" cy="706438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8463" y="497418"/>
            <a:ext cx="4935538" cy="248708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207500" y="6350000"/>
            <a:ext cx="706966" cy="40137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058652" y="6420741"/>
            <a:ext cx="2157412" cy="4008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0C1B20-D77A-8534-7602-65D68345BF07}"/>
              </a:ext>
            </a:extLst>
          </p:cNvPr>
          <p:cNvSpPr txBox="1"/>
          <p:nvPr/>
        </p:nvSpPr>
        <p:spPr>
          <a:xfrm>
            <a:off x="6396038" y="18447"/>
            <a:ext cx="5397500" cy="6701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67"/>
              </a:spcAft>
            </a:pPr>
            <a:r>
              <a:rPr lang="en-US" sz="1333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  <a:endParaRPr lang="el-GR" sz="1333" kern="100" dirty="0"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667"/>
              </a:spcAft>
            </a:pPr>
            <a:r>
              <a:rPr lang="el-GR" sz="1333" b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Παράγοντες Γνωστικής Επεξεργασίας</a:t>
            </a:r>
            <a:endParaRPr lang="el-GR" sz="1333" kern="100" dirty="0"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667"/>
              </a:spcAft>
            </a:pPr>
            <a:r>
              <a:rPr lang="el-GR" sz="1333" b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Βραχυπρόθεσμοι Παράγοντες:</a:t>
            </a:r>
            <a:endParaRPr lang="el-GR" sz="1333" kern="100" dirty="0"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285739" indent="-285739">
              <a:lnSpc>
                <a:spcPct val="107000"/>
              </a:lnSpc>
              <a:spcAft>
                <a:spcPts val="667"/>
              </a:spcAft>
              <a:buSzPts val="1000"/>
              <a:buFont typeface="Symbol" panose="05050102010706020507" pitchFamily="18" charset="2"/>
              <a:buChar char=""/>
              <a:tabLst>
                <a:tab pos="380985" algn="l"/>
              </a:tabLst>
            </a:pPr>
            <a:r>
              <a:rPr lang="el-GR" sz="1333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Φόρτος Εργασίας</a:t>
            </a:r>
          </a:p>
          <a:p>
            <a:pPr marL="285739" indent="-285739">
              <a:lnSpc>
                <a:spcPct val="107000"/>
              </a:lnSpc>
              <a:spcAft>
                <a:spcPts val="667"/>
              </a:spcAft>
              <a:buSzPts val="1000"/>
              <a:buFont typeface="Symbol" panose="05050102010706020507" pitchFamily="18" charset="2"/>
              <a:buChar char=""/>
              <a:tabLst>
                <a:tab pos="380985" algn="l"/>
              </a:tabLst>
            </a:pPr>
            <a:r>
              <a:rPr lang="el-GR" sz="1333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Άγχος</a:t>
            </a:r>
          </a:p>
          <a:p>
            <a:pPr marL="285739" indent="-285739">
              <a:lnSpc>
                <a:spcPct val="107000"/>
              </a:lnSpc>
              <a:spcAft>
                <a:spcPts val="667"/>
              </a:spcAft>
              <a:buSzPts val="1000"/>
              <a:buFont typeface="Symbol" panose="05050102010706020507" pitchFamily="18" charset="2"/>
              <a:buChar char=""/>
              <a:tabLst>
                <a:tab pos="380985" algn="l"/>
              </a:tabLst>
            </a:pPr>
            <a:r>
              <a:rPr lang="el-GR" sz="1333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Επαγρύπνηση</a:t>
            </a:r>
          </a:p>
          <a:p>
            <a:pPr>
              <a:lnSpc>
                <a:spcPct val="107000"/>
              </a:lnSpc>
              <a:spcAft>
                <a:spcPts val="667"/>
              </a:spcAft>
            </a:pPr>
            <a:r>
              <a:rPr lang="el-GR" sz="1333" b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Μακροπρόθεσμοι Παράγοντες:</a:t>
            </a:r>
            <a:endParaRPr lang="el-GR" sz="1333" kern="100" dirty="0"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285739" indent="-285739">
              <a:lnSpc>
                <a:spcPct val="107000"/>
              </a:lnSpc>
              <a:spcAft>
                <a:spcPts val="667"/>
              </a:spcAft>
              <a:buSzPts val="1000"/>
              <a:buFont typeface="Symbol" panose="05050102010706020507" pitchFamily="18" charset="2"/>
              <a:buChar char=""/>
              <a:tabLst>
                <a:tab pos="380985" algn="l"/>
              </a:tabLst>
            </a:pPr>
            <a:r>
              <a:rPr lang="el-GR" sz="1333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Προσωπικότητα</a:t>
            </a:r>
          </a:p>
          <a:p>
            <a:pPr marL="285739" indent="-285739">
              <a:lnSpc>
                <a:spcPct val="107000"/>
              </a:lnSpc>
              <a:spcAft>
                <a:spcPts val="667"/>
              </a:spcAft>
              <a:buSzPts val="1000"/>
              <a:buFont typeface="Symbol" panose="05050102010706020507" pitchFamily="18" charset="2"/>
              <a:buChar char=""/>
              <a:tabLst>
                <a:tab pos="380985" algn="l"/>
              </a:tabLst>
            </a:pPr>
            <a:r>
              <a:rPr lang="el-GR" sz="1333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Εξειδίκευση</a:t>
            </a:r>
          </a:p>
          <a:p>
            <a:pPr marL="285739" indent="-285739">
              <a:lnSpc>
                <a:spcPct val="107000"/>
              </a:lnSpc>
              <a:spcAft>
                <a:spcPts val="667"/>
              </a:spcAft>
              <a:buSzPts val="1000"/>
              <a:buFont typeface="Symbol" panose="05050102010706020507" pitchFamily="18" charset="2"/>
              <a:buChar char=""/>
              <a:tabLst>
                <a:tab pos="380985" algn="l"/>
              </a:tabLst>
            </a:pPr>
            <a:r>
              <a:rPr lang="el-GR" sz="1333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Ατομικές διαφορές</a:t>
            </a:r>
          </a:p>
          <a:p>
            <a:pPr marL="285739" indent="-285739">
              <a:lnSpc>
                <a:spcPct val="107000"/>
              </a:lnSpc>
              <a:spcAft>
                <a:spcPts val="667"/>
              </a:spcAft>
              <a:buSzPts val="1000"/>
              <a:buFont typeface="Symbol" panose="05050102010706020507" pitchFamily="18" charset="2"/>
              <a:buChar char=""/>
              <a:tabLst>
                <a:tab pos="380985" algn="l"/>
              </a:tabLst>
            </a:pPr>
            <a:r>
              <a:rPr lang="el-GR" sz="1333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Πολιτισμικό υπόβαθρο</a:t>
            </a:r>
          </a:p>
          <a:p>
            <a:pPr>
              <a:lnSpc>
                <a:spcPct val="107000"/>
              </a:lnSpc>
              <a:spcAft>
                <a:spcPts val="667"/>
              </a:spcAft>
            </a:pPr>
            <a:r>
              <a:rPr lang="el-GR" sz="1333" b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Εσωτερική Γνωστική Δομή (Επιρρεπής σε επίθεση)</a:t>
            </a:r>
            <a:endParaRPr lang="el-GR" sz="1333" kern="100" dirty="0"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285739" indent="-285739">
              <a:lnSpc>
                <a:spcPct val="107000"/>
              </a:lnSpc>
              <a:spcAft>
                <a:spcPts val="667"/>
              </a:spcAft>
              <a:buSzPts val="1000"/>
              <a:buFont typeface="Symbol" panose="05050102010706020507" pitchFamily="18" charset="2"/>
              <a:buChar char=""/>
              <a:tabLst>
                <a:tab pos="380985" algn="l"/>
              </a:tabLst>
            </a:pPr>
            <a:r>
              <a:rPr lang="el-GR" sz="1333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Αντίληψη (</a:t>
            </a:r>
            <a:r>
              <a:rPr lang="el-GR" sz="1333" kern="100" dirty="0" err="1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Perception</a:t>
            </a:r>
            <a:r>
              <a:rPr lang="el-GR" sz="1333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)</a:t>
            </a:r>
          </a:p>
          <a:p>
            <a:pPr marL="285739" indent="-285739">
              <a:lnSpc>
                <a:spcPct val="107000"/>
              </a:lnSpc>
              <a:spcAft>
                <a:spcPts val="667"/>
              </a:spcAft>
              <a:buSzPts val="1000"/>
              <a:buFont typeface="Symbol" panose="05050102010706020507" pitchFamily="18" charset="2"/>
              <a:buChar char=""/>
              <a:tabLst>
                <a:tab pos="380985" algn="l"/>
              </a:tabLst>
            </a:pPr>
            <a:r>
              <a:rPr lang="el-GR" sz="1333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Λήψη Απόφασης (</a:t>
            </a:r>
            <a:r>
              <a:rPr lang="el-GR" sz="1333" kern="100" dirty="0" err="1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Decision</a:t>
            </a:r>
            <a:r>
              <a:rPr lang="el-GR" sz="1333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l-GR" sz="1333" kern="100" dirty="0" err="1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Making</a:t>
            </a:r>
            <a:r>
              <a:rPr lang="el-GR" sz="1333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)</a:t>
            </a:r>
          </a:p>
          <a:p>
            <a:pPr marL="285739" indent="-285739">
              <a:lnSpc>
                <a:spcPct val="107000"/>
              </a:lnSpc>
              <a:spcAft>
                <a:spcPts val="667"/>
              </a:spcAft>
              <a:buSzPts val="1000"/>
              <a:buFont typeface="Symbol" panose="05050102010706020507" pitchFamily="18" charset="2"/>
              <a:buChar char=""/>
              <a:tabLst>
                <a:tab pos="380985" algn="l"/>
              </a:tabLst>
            </a:pPr>
            <a:r>
              <a:rPr lang="el-GR" sz="1333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Μνήμη Εργασίας (</a:t>
            </a:r>
            <a:r>
              <a:rPr lang="el-GR" sz="1333" kern="100" dirty="0" err="1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Working</a:t>
            </a:r>
            <a:r>
              <a:rPr lang="el-GR" sz="1333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Memory)</a:t>
            </a:r>
          </a:p>
          <a:p>
            <a:pPr marL="285739" indent="-285739">
              <a:lnSpc>
                <a:spcPct val="107000"/>
              </a:lnSpc>
              <a:spcAft>
                <a:spcPts val="667"/>
              </a:spcAft>
              <a:buSzPts val="1000"/>
              <a:buFont typeface="Symbol" panose="05050102010706020507" pitchFamily="18" charset="2"/>
              <a:buChar char=""/>
              <a:tabLst>
                <a:tab pos="380985" algn="l"/>
              </a:tabLst>
            </a:pPr>
            <a:r>
              <a:rPr lang="el-GR" sz="1333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Δράση (</a:t>
            </a:r>
            <a:r>
              <a:rPr lang="el-GR" sz="1333" kern="100" dirty="0" err="1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Action</a:t>
            </a:r>
            <a:r>
              <a:rPr lang="el-GR" sz="1333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07000"/>
              </a:lnSpc>
              <a:spcAft>
                <a:spcPts val="667"/>
              </a:spcAft>
            </a:pPr>
            <a:r>
              <a:rPr lang="el-GR" sz="1333" b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Εξωτερικές Επιδράσεις</a:t>
            </a:r>
            <a:endParaRPr lang="el-GR" sz="1333" kern="100" dirty="0"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285739" indent="-285739">
              <a:lnSpc>
                <a:spcPct val="107000"/>
              </a:lnSpc>
              <a:spcAft>
                <a:spcPts val="667"/>
              </a:spcAft>
              <a:buSzPts val="1000"/>
              <a:buFont typeface="Symbol" panose="05050102010706020507" pitchFamily="18" charset="2"/>
              <a:buChar char=""/>
              <a:tabLst>
                <a:tab pos="380985" algn="l"/>
              </a:tabLst>
            </a:pPr>
            <a:r>
              <a:rPr lang="el-GR" sz="1333" b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Επιτιθέμενος</a:t>
            </a:r>
            <a:r>
              <a:rPr lang="el-GR" sz="1333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→ επιτίθεται στη γνωστική δομή</a:t>
            </a:r>
          </a:p>
          <a:p>
            <a:pPr marL="285739" indent="-285739">
              <a:lnSpc>
                <a:spcPct val="107000"/>
              </a:lnSpc>
              <a:spcAft>
                <a:spcPts val="667"/>
              </a:spcAft>
              <a:buSzPts val="1000"/>
              <a:buFont typeface="Symbol" panose="05050102010706020507" pitchFamily="18" charset="2"/>
              <a:buChar char=""/>
              <a:tabLst>
                <a:tab pos="380985" algn="l"/>
              </a:tabLst>
            </a:pPr>
            <a:r>
              <a:rPr lang="el-GR" sz="1333" b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Ροή Πληροφορίας</a:t>
            </a:r>
            <a:r>
              <a:rPr lang="el-GR" sz="1333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→ μεταξύ γνωστικών παραγόντων και συμπεριφοράς</a:t>
            </a:r>
          </a:p>
          <a:p>
            <a:pPr marL="285739" indent="-285739">
              <a:lnSpc>
                <a:spcPct val="107000"/>
              </a:lnSpc>
              <a:spcAft>
                <a:spcPts val="667"/>
              </a:spcAft>
              <a:buSzPts val="1000"/>
              <a:buFont typeface="Symbol" panose="05050102010706020507" pitchFamily="18" charset="2"/>
              <a:buChar char=""/>
              <a:tabLst>
                <a:tab pos="380985" algn="l"/>
              </a:tabLst>
            </a:pPr>
            <a:r>
              <a:rPr lang="el-GR" sz="1333" b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Αλληλεπιδράσεις</a:t>
            </a:r>
            <a:r>
              <a:rPr lang="el-GR" sz="1333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→ εντός της δομής (διπλής κατεύθυνσης)</a:t>
            </a:r>
          </a:p>
          <a:p>
            <a:pPr>
              <a:buNone/>
            </a:pPr>
            <a:r>
              <a:rPr lang="el-GR" sz="1333" b="1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Συμπεριφορά (σχετιζόμενη με πειθώ)</a:t>
            </a:r>
            <a:endParaRPr lang="el-GR" sz="1333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4018" y="1409435"/>
            <a:ext cx="9652000" cy="4046538"/>
            <a:chOff x="484822" y="1691322"/>
            <a:chExt cx="11582400" cy="48558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80584" y="6065202"/>
              <a:ext cx="2592069" cy="48164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4822" y="1691322"/>
              <a:ext cx="6320472" cy="436435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51980" y="3206432"/>
              <a:ext cx="5115242" cy="185737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871969" y="2921952"/>
              <a:ext cx="5115560" cy="1123950"/>
            </a:xfrm>
            <a:custGeom>
              <a:avLst/>
              <a:gdLst/>
              <a:ahLst/>
              <a:cxnLst/>
              <a:rect l="l" t="t" r="r" b="b"/>
              <a:pathLst>
                <a:path w="5115559" h="1123950">
                  <a:moveTo>
                    <a:pt x="0" y="481012"/>
                  </a:moveTo>
                  <a:lnTo>
                    <a:pt x="7620" y="422910"/>
                  </a:lnTo>
                  <a:lnTo>
                    <a:pt x="29527" y="366712"/>
                  </a:lnTo>
                  <a:lnTo>
                    <a:pt x="65087" y="313372"/>
                  </a:lnTo>
                  <a:lnTo>
                    <a:pt x="113029" y="262572"/>
                  </a:lnTo>
                  <a:lnTo>
                    <a:pt x="173037" y="214947"/>
                  </a:lnTo>
                  <a:lnTo>
                    <a:pt x="207327" y="192405"/>
                  </a:lnTo>
                  <a:lnTo>
                    <a:pt x="244157" y="171132"/>
                  </a:lnTo>
                  <a:lnTo>
                    <a:pt x="283527" y="150812"/>
                  </a:lnTo>
                  <a:lnTo>
                    <a:pt x="325120" y="131445"/>
                  </a:lnTo>
                  <a:lnTo>
                    <a:pt x="369252" y="113030"/>
                  </a:lnTo>
                  <a:lnTo>
                    <a:pt x="415607" y="96202"/>
                  </a:lnTo>
                  <a:lnTo>
                    <a:pt x="463867" y="80327"/>
                  </a:lnTo>
                  <a:lnTo>
                    <a:pt x="514350" y="65722"/>
                  </a:lnTo>
                  <a:lnTo>
                    <a:pt x="566420" y="52387"/>
                  </a:lnTo>
                  <a:lnTo>
                    <a:pt x="620395" y="40639"/>
                  </a:lnTo>
                  <a:lnTo>
                    <a:pt x="675957" y="30162"/>
                  </a:lnTo>
                  <a:lnTo>
                    <a:pt x="733107" y="20955"/>
                  </a:lnTo>
                  <a:lnTo>
                    <a:pt x="791527" y="13652"/>
                  </a:lnTo>
                  <a:lnTo>
                    <a:pt x="851534" y="7620"/>
                  </a:lnTo>
                  <a:lnTo>
                    <a:pt x="912812" y="3492"/>
                  </a:lnTo>
                  <a:lnTo>
                    <a:pt x="975042" y="952"/>
                  </a:lnTo>
                  <a:lnTo>
                    <a:pt x="1038225" y="0"/>
                  </a:lnTo>
                  <a:lnTo>
                    <a:pt x="1101407" y="952"/>
                  </a:lnTo>
                  <a:lnTo>
                    <a:pt x="1163637" y="3492"/>
                  </a:lnTo>
                  <a:lnTo>
                    <a:pt x="1224914" y="7620"/>
                  </a:lnTo>
                  <a:lnTo>
                    <a:pt x="1284604" y="13652"/>
                  </a:lnTo>
                  <a:lnTo>
                    <a:pt x="1343342" y="20955"/>
                  </a:lnTo>
                  <a:lnTo>
                    <a:pt x="1400492" y="30162"/>
                  </a:lnTo>
                  <a:lnTo>
                    <a:pt x="1456054" y="40639"/>
                  </a:lnTo>
                  <a:lnTo>
                    <a:pt x="1510029" y="52387"/>
                  </a:lnTo>
                  <a:lnTo>
                    <a:pt x="1562100" y="65722"/>
                  </a:lnTo>
                  <a:lnTo>
                    <a:pt x="1612582" y="80327"/>
                  </a:lnTo>
                  <a:lnTo>
                    <a:pt x="1660842" y="96202"/>
                  </a:lnTo>
                  <a:lnTo>
                    <a:pt x="1707197" y="113030"/>
                  </a:lnTo>
                  <a:lnTo>
                    <a:pt x="1751329" y="131445"/>
                  </a:lnTo>
                  <a:lnTo>
                    <a:pt x="1792922" y="150812"/>
                  </a:lnTo>
                  <a:lnTo>
                    <a:pt x="1832292" y="171132"/>
                  </a:lnTo>
                  <a:lnTo>
                    <a:pt x="1869122" y="192405"/>
                  </a:lnTo>
                  <a:lnTo>
                    <a:pt x="1903412" y="214947"/>
                  </a:lnTo>
                  <a:lnTo>
                    <a:pt x="1934845" y="238125"/>
                  </a:lnTo>
                  <a:lnTo>
                    <a:pt x="1988820" y="287337"/>
                  </a:lnTo>
                  <a:lnTo>
                    <a:pt x="2031047" y="339725"/>
                  </a:lnTo>
                  <a:lnTo>
                    <a:pt x="2059622" y="394652"/>
                  </a:lnTo>
                  <a:lnTo>
                    <a:pt x="2074545" y="451802"/>
                  </a:lnTo>
                  <a:lnTo>
                    <a:pt x="2076450" y="481012"/>
                  </a:lnTo>
                  <a:lnTo>
                    <a:pt x="2074545" y="510222"/>
                  </a:lnTo>
                  <a:lnTo>
                    <a:pt x="2059622" y="567372"/>
                  </a:lnTo>
                  <a:lnTo>
                    <a:pt x="2031047" y="622300"/>
                  </a:lnTo>
                  <a:lnTo>
                    <a:pt x="1988820" y="674687"/>
                  </a:lnTo>
                  <a:lnTo>
                    <a:pt x="1934845" y="723900"/>
                  </a:lnTo>
                  <a:lnTo>
                    <a:pt x="1903412" y="747077"/>
                  </a:lnTo>
                  <a:lnTo>
                    <a:pt x="1869122" y="769620"/>
                  </a:lnTo>
                  <a:lnTo>
                    <a:pt x="1832292" y="790892"/>
                  </a:lnTo>
                  <a:lnTo>
                    <a:pt x="1792922" y="811212"/>
                  </a:lnTo>
                  <a:lnTo>
                    <a:pt x="1751329" y="830580"/>
                  </a:lnTo>
                  <a:lnTo>
                    <a:pt x="1707197" y="848995"/>
                  </a:lnTo>
                  <a:lnTo>
                    <a:pt x="1660842" y="865822"/>
                  </a:lnTo>
                  <a:lnTo>
                    <a:pt x="1612582" y="881697"/>
                  </a:lnTo>
                  <a:lnTo>
                    <a:pt x="1562100" y="896302"/>
                  </a:lnTo>
                  <a:lnTo>
                    <a:pt x="1510029" y="909637"/>
                  </a:lnTo>
                  <a:lnTo>
                    <a:pt x="1456054" y="921385"/>
                  </a:lnTo>
                  <a:lnTo>
                    <a:pt x="1400492" y="931862"/>
                  </a:lnTo>
                  <a:lnTo>
                    <a:pt x="1343342" y="941070"/>
                  </a:lnTo>
                  <a:lnTo>
                    <a:pt x="1284604" y="948372"/>
                  </a:lnTo>
                  <a:lnTo>
                    <a:pt x="1224914" y="954405"/>
                  </a:lnTo>
                  <a:lnTo>
                    <a:pt x="1163637" y="958532"/>
                  </a:lnTo>
                  <a:lnTo>
                    <a:pt x="1101407" y="961072"/>
                  </a:lnTo>
                  <a:lnTo>
                    <a:pt x="1038225" y="962025"/>
                  </a:lnTo>
                  <a:lnTo>
                    <a:pt x="975042" y="961072"/>
                  </a:lnTo>
                  <a:lnTo>
                    <a:pt x="912812" y="958532"/>
                  </a:lnTo>
                  <a:lnTo>
                    <a:pt x="851534" y="954405"/>
                  </a:lnTo>
                  <a:lnTo>
                    <a:pt x="791527" y="948372"/>
                  </a:lnTo>
                  <a:lnTo>
                    <a:pt x="733107" y="941070"/>
                  </a:lnTo>
                  <a:lnTo>
                    <a:pt x="675957" y="931862"/>
                  </a:lnTo>
                  <a:lnTo>
                    <a:pt x="620395" y="921385"/>
                  </a:lnTo>
                  <a:lnTo>
                    <a:pt x="566420" y="909637"/>
                  </a:lnTo>
                  <a:lnTo>
                    <a:pt x="514350" y="896302"/>
                  </a:lnTo>
                  <a:lnTo>
                    <a:pt x="463867" y="881697"/>
                  </a:lnTo>
                  <a:lnTo>
                    <a:pt x="415607" y="865822"/>
                  </a:lnTo>
                  <a:lnTo>
                    <a:pt x="369252" y="848995"/>
                  </a:lnTo>
                  <a:lnTo>
                    <a:pt x="325120" y="830580"/>
                  </a:lnTo>
                  <a:lnTo>
                    <a:pt x="283527" y="811212"/>
                  </a:lnTo>
                  <a:lnTo>
                    <a:pt x="244157" y="790892"/>
                  </a:lnTo>
                  <a:lnTo>
                    <a:pt x="207327" y="769620"/>
                  </a:lnTo>
                  <a:lnTo>
                    <a:pt x="173037" y="747077"/>
                  </a:lnTo>
                  <a:lnTo>
                    <a:pt x="141604" y="723900"/>
                  </a:lnTo>
                  <a:lnTo>
                    <a:pt x="87629" y="674687"/>
                  </a:lnTo>
                  <a:lnTo>
                    <a:pt x="45402" y="622300"/>
                  </a:lnTo>
                  <a:lnTo>
                    <a:pt x="16827" y="567372"/>
                  </a:lnTo>
                  <a:lnTo>
                    <a:pt x="1904" y="510222"/>
                  </a:lnTo>
                  <a:lnTo>
                    <a:pt x="0" y="481012"/>
                  </a:lnTo>
                </a:path>
                <a:path w="5115559" h="1123950">
                  <a:moveTo>
                    <a:pt x="2076450" y="561975"/>
                  </a:moveTo>
                  <a:lnTo>
                    <a:pt x="2082482" y="512127"/>
                  </a:lnTo>
                  <a:lnTo>
                    <a:pt x="2099627" y="463550"/>
                  </a:lnTo>
                  <a:lnTo>
                    <a:pt x="2127884" y="416560"/>
                  </a:lnTo>
                  <a:lnTo>
                    <a:pt x="2166620" y="370839"/>
                  </a:lnTo>
                  <a:lnTo>
                    <a:pt x="2215197" y="327025"/>
                  </a:lnTo>
                  <a:lnTo>
                    <a:pt x="2273300" y="285114"/>
                  </a:lnTo>
                  <a:lnTo>
                    <a:pt x="2305684" y="264795"/>
                  </a:lnTo>
                  <a:lnTo>
                    <a:pt x="2340292" y="245427"/>
                  </a:lnTo>
                  <a:lnTo>
                    <a:pt x="2377122" y="226377"/>
                  </a:lnTo>
                  <a:lnTo>
                    <a:pt x="2415857" y="207962"/>
                  </a:lnTo>
                  <a:lnTo>
                    <a:pt x="2456814" y="190182"/>
                  </a:lnTo>
                  <a:lnTo>
                    <a:pt x="2499359" y="173037"/>
                  </a:lnTo>
                  <a:lnTo>
                    <a:pt x="2544127" y="156527"/>
                  </a:lnTo>
                  <a:lnTo>
                    <a:pt x="2590482" y="140652"/>
                  </a:lnTo>
                  <a:lnTo>
                    <a:pt x="2638425" y="125412"/>
                  </a:lnTo>
                  <a:lnTo>
                    <a:pt x="2688272" y="111125"/>
                  </a:lnTo>
                  <a:lnTo>
                    <a:pt x="2739707" y="97472"/>
                  </a:lnTo>
                  <a:lnTo>
                    <a:pt x="2792729" y="84772"/>
                  </a:lnTo>
                  <a:lnTo>
                    <a:pt x="2847339" y="72707"/>
                  </a:lnTo>
                  <a:lnTo>
                    <a:pt x="2903220" y="61595"/>
                  </a:lnTo>
                  <a:lnTo>
                    <a:pt x="2960687" y="51435"/>
                  </a:lnTo>
                  <a:lnTo>
                    <a:pt x="3019107" y="41910"/>
                  </a:lnTo>
                  <a:lnTo>
                    <a:pt x="3079114" y="33337"/>
                  </a:lnTo>
                  <a:lnTo>
                    <a:pt x="3140075" y="25717"/>
                  </a:lnTo>
                  <a:lnTo>
                    <a:pt x="3202304" y="19050"/>
                  </a:lnTo>
                  <a:lnTo>
                    <a:pt x="3265804" y="13335"/>
                  </a:lnTo>
                  <a:lnTo>
                    <a:pt x="3329939" y="8572"/>
                  </a:lnTo>
                  <a:lnTo>
                    <a:pt x="3395027" y="4762"/>
                  </a:lnTo>
                  <a:lnTo>
                    <a:pt x="3461384" y="2222"/>
                  </a:lnTo>
                  <a:lnTo>
                    <a:pt x="3528059" y="635"/>
                  </a:lnTo>
                  <a:lnTo>
                    <a:pt x="3596004" y="0"/>
                  </a:lnTo>
                  <a:lnTo>
                    <a:pt x="3663632" y="635"/>
                  </a:lnTo>
                  <a:lnTo>
                    <a:pt x="3730625" y="2222"/>
                  </a:lnTo>
                  <a:lnTo>
                    <a:pt x="3796664" y="4762"/>
                  </a:lnTo>
                  <a:lnTo>
                    <a:pt x="3861752" y="8572"/>
                  </a:lnTo>
                  <a:lnTo>
                    <a:pt x="3926204" y="13335"/>
                  </a:lnTo>
                  <a:lnTo>
                    <a:pt x="3989387" y="19050"/>
                  </a:lnTo>
                  <a:lnTo>
                    <a:pt x="4051617" y="25717"/>
                  </a:lnTo>
                  <a:lnTo>
                    <a:pt x="4112577" y="33337"/>
                  </a:lnTo>
                  <a:lnTo>
                    <a:pt x="4172584" y="41910"/>
                  </a:lnTo>
                  <a:lnTo>
                    <a:pt x="4231322" y="51435"/>
                  </a:lnTo>
                  <a:lnTo>
                    <a:pt x="4288472" y="61595"/>
                  </a:lnTo>
                  <a:lnTo>
                    <a:pt x="4344352" y="72707"/>
                  </a:lnTo>
                  <a:lnTo>
                    <a:pt x="4398962" y="84772"/>
                  </a:lnTo>
                  <a:lnTo>
                    <a:pt x="4451984" y="97472"/>
                  </a:lnTo>
                  <a:lnTo>
                    <a:pt x="4503420" y="111125"/>
                  </a:lnTo>
                  <a:lnTo>
                    <a:pt x="4553267" y="125412"/>
                  </a:lnTo>
                  <a:lnTo>
                    <a:pt x="4601527" y="140652"/>
                  </a:lnTo>
                  <a:lnTo>
                    <a:pt x="4647882" y="156527"/>
                  </a:lnTo>
                  <a:lnTo>
                    <a:pt x="4692332" y="173037"/>
                  </a:lnTo>
                  <a:lnTo>
                    <a:pt x="4735195" y="190182"/>
                  </a:lnTo>
                  <a:lnTo>
                    <a:pt x="4775834" y="207962"/>
                  </a:lnTo>
                  <a:lnTo>
                    <a:pt x="4814570" y="226377"/>
                  </a:lnTo>
                  <a:lnTo>
                    <a:pt x="4851400" y="245427"/>
                  </a:lnTo>
                  <a:lnTo>
                    <a:pt x="4886007" y="264795"/>
                  </a:lnTo>
                  <a:lnTo>
                    <a:pt x="4918392" y="285114"/>
                  </a:lnTo>
                  <a:lnTo>
                    <a:pt x="4976495" y="327025"/>
                  </a:lnTo>
                  <a:lnTo>
                    <a:pt x="5025072" y="370839"/>
                  </a:lnTo>
                  <a:lnTo>
                    <a:pt x="5063807" y="416560"/>
                  </a:lnTo>
                  <a:lnTo>
                    <a:pt x="5092064" y="463550"/>
                  </a:lnTo>
                  <a:lnTo>
                    <a:pt x="5109527" y="512127"/>
                  </a:lnTo>
                  <a:lnTo>
                    <a:pt x="5115242" y="561975"/>
                  </a:lnTo>
                  <a:lnTo>
                    <a:pt x="5113972" y="587057"/>
                  </a:lnTo>
                  <a:lnTo>
                    <a:pt x="5102225" y="636270"/>
                  </a:lnTo>
                  <a:lnTo>
                    <a:pt x="5079364" y="684212"/>
                  </a:lnTo>
                  <a:lnTo>
                    <a:pt x="5045709" y="730567"/>
                  </a:lnTo>
                  <a:lnTo>
                    <a:pt x="5002212" y="775335"/>
                  </a:lnTo>
                  <a:lnTo>
                    <a:pt x="4948555" y="818197"/>
                  </a:lnTo>
                  <a:lnTo>
                    <a:pt x="4886007" y="859155"/>
                  </a:lnTo>
                  <a:lnTo>
                    <a:pt x="4851400" y="878522"/>
                  </a:lnTo>
                  <a:lnTo>
                    <a:pt x="4814570" y="897572"/>
                  </a:lnTo>
                  <a:lnTo>
                    <a:pt x="4775834" y="915987"/>
                  </a:lnTo>
                  <a:lnTo>
                    <a:pt x="4735195" y="933767"/>
                  </a:lnTo>
                  <a:lnTo>
                    <a:pt x="4692332" y="950912"/>
                  </a:lnTo>
                  <a:lnTo>
                    <a:pt x="4647882" y="967422"/>
                  </a:lnTo>
                  <a:lnTo>
                    <a:pt x="4601527" y="983297"/>
                  </a:lnTo>
                  <a:lnTo>
                    <a:pt x="4553267" y="998537"/>
                  </a:lnTo>
                  <a:lnTo>
                    <a:pt x="4503420" y="1012825"/>
                  </a:lnTo>
                  <a:lnTo>
                    <a:pt x="4451984" y="1026477"/>
                  </a:lnTo>
                  <a:lnTo>
                    <a:pt x="4398962" y="1039177"/>
                  </a:lnTo>
                  <a:lnTo>
                    <a:pt x="4344352" y="1051242"/>
                  </a:lnTo>
                  <a:lnTo>
                    <a:pt x="4288472" y="1062355"/>
                  </a:lnTo>
                  <a:lnTo>
                    <a:pt x="4231322" y="1072515"/>
                  </a:lnTo>
                  <a:lnTo>
                    <a:pt x="4172584" y="1082040"/>
                  </a:lnTo>
                  <a:lnTo>
                    <a:pt x="4112577" y="1090612"/>
                  </a:lnTo>
                  <a:lnTo>
                    <a:pt x="4051617" y="1098232"/>
                  </a:lnTo>
                  <a:lnTo>
                    <a:pt x="3989387" y="1104900"/>
                  </a:lnTo>
                  <a:lnTo>
                    <a:pt x="3926204" y="1110615"/>
                  </a:lnTo>
                  <a:lnTo>
                    <a:pt x="3861752" y="1115377"/>
                  </a:lnTo>
                  <a:lnTo>
                    <a:pt x="3796664" y="1119187"/>
                  </a:lnTo>
                  <a:lnTo>
                    <a:pt x="3730625" y="1121727"/>
                  </a:lnTo>
                  <a:lnTo>
                    <a:pt x="3663632" y="1123315"/>
                  </a:lnTo>
                  <a:lnTo>
                    <a:pt x="3596004" y="1123950"/>
                  </a:lnTo>
                  <a:lnTo>
                    <a:pt x="3528059" y="1123315"/>
                  </a:lnTo>
                  <a:lnTo>
                    <a:pt x="3461384" y="1121727"/>
                  </a:lnTo>
                  <a:lnTo>
                    <a:pt x="3395027" y="1119187"/>
                  </a:lnTo>
                  <a:lnTo>
                    <a:pt x="3329939" y="1115377"/>
                  </a:lnTo>
                  <a:lnTo>
                    <a:pt x="3265804" y="1110615"/>
                  </a:lnTo>
                  <a:lnTo>
                    <a:pt x="3202304" y="1104900"/>
                  </a:lnTo>
                  <a:lnTo>
                    <a:pt x="3140075" y="1098232"/>
                  </a:lnTo>
                  <a:lnTo>
                    <a:pt x="3079114" y="1090612"/>
                  </a:lnTo>
                  <a:lnTo>
                    <a:pt x="3019107" y="1082040"/>
                  </a:lnTo>
                  <a:lnTo>
                    <a:pt x="2960687" y="1072515"/>
                  </a:lnTo>
                  <a:lnTo>
                    <a:pt x="2903220" y="1062355"/>
                  </a:lnTo>
                  <a:lnTo>
                    <a:pt x="2847339" y="1051242"/>
                  </a:lnTo>
                  <a:lnTo>
                    <a:pt x="2792729" y="1039177"/>
                  </a:lnTo>
                  <a:lnTo>
                    <a:pt x="2739707" y="1026477"/>
                  </a:lnTo>
                  <a:lnTo>
                    <a:pt x="2688272" y="1012825"/>
                  </a:lnTo>
                  <a:lnTo>
                    <a:pt x="2638425" y="998537"/>
                  </a:lnTo>
                  <a:lnTo>
                    <a:pt x="2590482" y="983297"/>
                  </a:lnTo>
                  <a:lnTo>
                    <a:pt x="2544127" y="967422"/>
                  </a:lnTo>
                  <a:lnTo>
                    <a:pt x="2499359" y="950912"/>
                  </a:lnTo>
                  <a:lnTo>
                    <a:pt x="2456814" y="933767"/>
                  </a:lnTo>
                  <a:lnTo>
                    <a:pt x="2415857" y="915987"/>
                  </a:lnTo>
                  <a:lnTo>
                    <a:pt x="2377122" y="897572"/>
                  </a:lnTo>
                  <a:lnTo>
                    <a:pt x="2340292" y="878522"/>
                  </a:lnTo>
                  <a:lnTo>
                    <a:pt x="2305684" y="859155"/>
                  </a:lnTo>
                  <a:lnTo>
                    <a:pt x="2273300" y="838835"/>
                  </a:lnTo>
                  <a:lnTo>
                    <a:pt x="2215197" y="796925"/>
                  </a:lnTo>
                  <a:lnTo>
                    <a:pt x="2166620" y="753110"/>
                  </a:lnTo>
                  <a:lnTo>
                    <a:pt x="2127884" y="707390"/>
                  </a:lnTo>
                  <a:lnTo>
                    <a:pt x="2099627" y="660400"/>
                  </a:lnTo>
                  <a:lnTo>
                    <a:pt x="2082482" y="611822"/>
                  </a:lnTo>
                  <a:lnTo>
                    <a:pt x="2076450" y="561975"/>
                  </a:lnTo>
                </a:path>
              </a:pathLst>
            </a:custGeom>
            <a:ln w="38100">
              <a:solidFill>
                <a:srgbClr val="E2047C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7" name="object 7"/>
            <p:cNvSpPr/>
            <p:nvPr/>
          </p:nvSpPr>
          <p:spPr>
            <a:xfrm>
              <a:off x="4371975" y="2225357"/>
              <a:ext cx="6105525" cy="3296920"/>
            </a:xfrm>
            <a:custGeom>
              <a:avLst/>
              <a:gdLst/>
              <a:ahLst/>
              <a:cxnLst/>
              <a:rect l="l" t="t" r="r" b="b"/>
              <a:pathLst>
                <a:path w="6105525" h="3296920">
                  <a:moveTo>
                    <a:pt x="286069" y="163512"/>
                  </a:moveTo>
                  <a:lnTo>
                    <a:pt x="145097" y="163512"/>
                  </a:lnTo>
                  <a:lnTo>
                    <a:pt x="2488565" y="1203325"/>
                  </a:lnTo>
                  <a:lnTo>
                    <a:pt x="2511742" y="1151254"/>
                  </a:lnTo>
                  <a:lnTo>
                    <a:pt x="286069" y="163512"/>
                  </a:lnTo>
                  <a:close/>
                </a:path>
                <a:path w="6105525" h="3296920">
                  <a:moveTo>
                    <a:pt x="733584" y="114617"/>
                  </a:moveTo>
                  <a:lnTo>
                    <a:pt x="175895" y="114617"/>
                  </a:lnTo>
                  <a:lnTo>
                    <a:pt x="6093142" y="724852"/>
                  </a:lnTo>
                  <a:lnTo>
                    <a:pt x="6098857" y="668019"/>
                  </a:lnTo>
                  <a:lnTo>
                    <a:pt x="733584" y="114617"/>
                  </a:lnTo>
                  <a:close/>
                </a:path>
                <a:path w="6105525" h="3296920">
                  <a:moveTo>
                    <a:pt x="179387" y="0"/>
                  </a:moveTo>
                  <a:lnTo>
                    <a:pt x="0" y="67627"/>
                  </a:lnTo>
                  <a:lnTo>
                    <a:pt x="121920" y="215582"/>
                  </a:lnTo>
                  <a:lnTo>
                    <a:pt x="145097" y="163512"/>
                  </a:lnTo>
                  <a:lnTo>
                    <a:pt x="286069" y="163512"/>
                  </a:lnTo>
                  <a:lnTo>
                    <a:pt x="175895" y="114617"/>
                  </a:lnTo>
                  <a:lnTo>
                    <a:pt x="733584" y="114617"/>
                  </a:lnTo>
                  <a:lnTo>
                    <a:pt x="173354" y="56832"/>
                  </a:lnTo>
                  <a:lnTo>
                    <a:pt x="173672" y="53975"/>
                  </a:lnTo>
                  <a:lnTo>
                    <a:pt x="179387" y="0"/>
                  </a:lnTo>
                  <a:close/>
                </a:path>
                <a:path w="6105525" h="3296920">
                  <a:moveTo>
                    <a:pt x="1963420" y="3134360"/>
                  </a:moveTo>
                  <a:lnTo>
                    <a:pt x="1828800" y="3270884"/>
                  </a:lnTo>
                  <a:lnTo>
                    <a:pt x="2018664" y="3296602"/>
                  </a:lnTo>
                  <a:lnTo>
                    <a:pt x="2003425" y="3251834"/>
                  </a:lnTo>
                  <a:lnTo>
                    <a:pt x="2000250" y="3242627"/>
                  </a:lnTo>
                  <a:lnTo>
                    <a:pt x="2159031" y="3188652"/>
                  </a:lnTo>
                  <a:lnTo>
                    <a:pt x="1981835" y="3188652"/>
                  </a:lnTo>
                  <a:lnTo>
                    <a:pt x="1963420" y="3134360"/>
                  </a:lnTo>
                  <a:close/>
                </a:path>
                <a:path w="6105525" h="3296920">
                  <a:moveTo>
                    <a:pt x="6086792" y="1793239"/>
                  </a:moveTo>
                  <a:lnTo>
                    <a:pt x="1981835" y="3188652"/>
                  </a:lnTo>
                  <a:lnTo>
                    <a:pt x="2159031" y="3188652"/>
                  </a:lnTo>
                  <a:lnTo>
                    <a:pt x="6105207" y="1847214"/>
                  </a:lnTo>
                  <a:lnTo>
                    <a:pt x="6086792" y="1793239"/>
                  </a:lnTo>
                  <a:close/>
                </a:path>
              </a:pathLst>
            </a:custGeom>
            <a:solidFill>
              <a:srgbClr val="EFA12D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54825" y="3675062"/>
              <a:ext cx="1203325" cy="1501775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764116" y="646906"/>
            <a:ext cx="4733396" cy="433879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2750" spc="-4" dirty="0">
                <a:latin typeface="Calibri"/>
                <a:cs typeface="Calibri"/>
              </a:rPr>
              <a:t>Επιστροφή</a:t>
            </a:r>
            <a:r>
              <a:rPr sz="2750" dirty="0">
                <a:latin typeface="Calibri"/>
                <a:cs typeface="Calibri"/>
              </a:rPr>
              <a:t> </a:t>
            </a:r>
            <a:r>
              <a:rPr sz="2750" spc="-4" dirty="0">
                <a:latin typeface="Calibri"/>
                <a:cs typeface="Calibri"/>
              </a:rPr>
              <a:t>στην</a:t>
            </a:r>
            <a:r>
              <a:rPr sz="2750" spc="4" dirty="0">
                <a:latin typeface="Calibri"/>
                <a:cs typeface="Calibri"/>
              </a:rPr>
              <a:t> </a:t>
            </a:r>
            <a:r>
              <a:rPr sz="2750" spc="-12" dirty="0">
                <a:latin typeface="Calibri"/>
                <a:cs typeface="Calibri"/>
              </a:rPr>
              <a:t>πραγματικότητα</a:t>
            </a:r>
            <a:endParaRPr sz="27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107112" y="3204369"/>
            <a:ext cx="220133" cy="530059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3375" dirty="0">
                <a:solidFill>
                  <a:srgbClr val="EFA12D"/>
                </a:solidFill>
                <a:latin typeface="Calibri"/>
                <a:cs typeface="Calibri"/>
              </a:rPr>
              <a:t>?</a:t>
            </a:r>
            <a:endParaRPr sz="3375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64116" y="5183716"/>
            <a:ext cx="446088" cy="12610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750" spc="-12" dirty="0">
                <a:solidFill>
                  <a:srgbClr val="878787"/>
                </a:solidFill>
                <a:latin typeface="Calibri"/>
                <a:cs typeface="Calibri"/>
              </a:rPr>
              <a:t>09.04.2025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244542" y="5183716"/>
            <a:ext cx="115358" cy="12610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750" spc="-25" dirty="0">
                <a:solidFill>
                  <a:srgbClr val="878787"/>
                </a:solidFill>
                <a:latin typeface="Calibri"/>
                <a:cs typeface="Calibri"/>
              </a:rPr>
              <a:t>3</a:t>
            </a:r>
            <a:r>
              <a:rPr sz="750" dirty="0">
                <a:solidFill>
                  <a:srgbClr val="878787"/>
                </a:solidFill>
                <a:latin typeface="Calibri"/>
                <a:cs typeface="Calibri"/>
              </a:rPr>
              <a:t>0</a:t>
            </a:r>
            <a:endParaRPr sz="750">
              <a:latin typeface="Calibri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448006" y="5140060"/>
            <a:ext cx="706966" cy="401373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15555" y="1672696"/>
            <a:ext cx="4242329" cy="339672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3400" y="681086"/>
            <a:ext cx="9174163" cy="318463"/>
          </a:xfrm>
          <a:prstGeom prst="rect">
            <a:avLst/>
          </a:prstGeom>
        </p:spPr>
        <p:txBody>
          <a:bodyPr vert="horz" wrap="square" lIns="0" tIns="10583" rIns="0" bIns="0" rtlCol="0" anchor="ctr">
            <a:spAutoFit/>
          </a:bodyPr>
          <a:lstStyle/>
          <a:p>
            <a:pPr marL="10583">
              <a:lnSpc>
                <a:spcPct val="100000"/>
              </a:lnSpc>
              <a:spcBef>
                <a:spcPts val="83"/>
              </a:spcBef>
            </a:pPr>
            <a:r>
              <a:rPr sz="2000" spc="-33" dirty="0"/>
              <a:t>Ακριβής</a:t>
            </a:r>
            <a:r>
              <a:rPr sz="2000" spc="-67" dirty="0"/>
              <a:t> </a:t>
            </a:r>
            <a:r>
              <a:rPr sz="2000" spc="-33" dirty="0"/>
              <a:t>αναγνώριση</a:t>
            </a:r>
            <a:r>
              <a:rPr sz="2000" spc="-67" dirty="0"/>
              <a:t> </a:t>
            </a:r>
            <a:r>
              <a:rPr sz="2000" spc="-25" dirty="0"/>
              <a:t>της</a:t>
            </a:r>
            <a:r>
              <a:rPr sz="2000" spc="-62" dirty="0"/>
              <a:t> </a:t>
            </a:r>
            <a:r>
              <a:rPr sz="2000" spc="-33" dirty="0"/>
              <a:t>εικόνας</a:t>
            </a:r>
            <a:r>
              <a:rPr sz="2000" spc="-71" dirty="0"/>
              <a:t> </a:t>
            </a:r>
            <a:r>
              <a:rPr sz="2000" spc="-25" dirty="0"/>
              <a:t>του</a:t>
            </a:r>
            <a:r>
              <a:rPr sz="2000" spc="-67" dirty="0"/>
              <a:t> </a:t>
            </a:r>
            <a:r>
              <a:rPr sz="2000" spc="-33" dirty="0"/>
              <a:t>κυβερνοχώρου</a:t>
            </a:r>
            <a:r>
              <a:rPr sz="2000" spc="-71" dirty="0"/>
              <a:t> </a:t>
            </a:r>
            <a:r>
              <a:rPr sz="2000" spc="-29" dirty="0"/>
              <a:t>RCP)</a:t>
            </a:r>
            <a:r>
              <a:rPr sz="2000" spc="-67" dirty="0"/>
              <a:t> </a:t>
            </a:r>
            <a:r>
              <a:rPr sz="2000" spc="-33" dirty="0"/>
              <a:t>κρίσιμη</a:t>
            </a:r>
            <a:r>
              <a:rPr sz="2000" spc="-71" dirty="0"/>
              <a:t> </a:t>
            </a:r>
            <a:r>
              <a:rPr sz="2000" spc="-25" dirty="0"/>
              <a:t>για</a:t>
            </a:r>
            <a:r>
              <a:rPr sz="2000" spc="-62" dirty="0"/>
              <a:t> </a:t>
            </a:r>
            <a:r>
              <a:rPr sz="2000" spc="-21" dirty="0"/>
              <a:t>τη</a:t>
            </a:r>
            <a:r>
              <a:rPr sz="2000" spc="-67" dirty="0"/>
              <a:t> </a:t>
            </a:r>
            <a:r>
              <a:rPr sz="2000" spc="-29" dirty="0"/>
              <a:t>λήψη</a:t>
            </a:r>
            <a:r>
              <a:rPr sz="2000" spc="-58" dirty="0"/>
              <a:t> </a:t>
            </a:r>
            <a:r>
              <a:rPr sz="2000" spc="-33" dirty="0"/>
              <a:t>αποφάσεων</a:t>
            </a:r>
            <a:endParaRPr sz="2000"/>
          </a:p>
        </p:txBody>
      </p:sp>
      <p:sp>
        <p:nvSpPr>
          <p:cNvPr id="4" name="object 4"/>
          <p:cNvSpPr txBox="1"/>
          <p:nvPr/>
        </p:nvSpPr>
        <p:spPr>
          <a:xfrm>
            <a:off x="501650" y="1125008"/>
            <a:ext cx="5879570" cy="3773255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201075" marR="790543" indent="-190492">
              <a:lnSpc>
                <a:spcPct val="127800"/>
              </a:lnSpc>
              <a:spcBef>
                <a:spcPts val="83"/>
              </a:spcBef>
              <a:buSzPct val="133333"/>
              <a:buFont typeface="Arial"/>
              <a:buChar char="•"/>
              <a:tabLst>
                <a:tab pos="200016" algn="l"/>
                <a:tab pos="200546" algn="l"/>
              </a:tabLst>
            </a:pPr>
            <a:r>
              <a:rPr sz="1250" dirty="0">
                <a:latin typeface="Calibri"/>
                <a:cs typeface="Calibri"/>
              </a:rPr>
              <a:t>Η </a:t>
            </a:r>
            <a:r>
              <a:rPr sz="1250" spc="-4" dirty="0">
                <a:latin typeface="Calibri"/>
                <a:cs typeface="Calibri"/>
              </a:rPr>
              <a:t>λήψη</a:t>
            </a:r>
            <a:r>
              <a:rPr sz="1250" spc="4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αποφάσεων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με</a:t>
            </a:r>
            <a:r>
              <a:rPr sz="1250" spc="4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βάση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την</a:t>
            </a:r>
            <a:r>
              <a:rPr sz="1250" spc="4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ανθρώπινη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αλληλεπίδραση</a:t>
            </a:r>
            <a:r>
              <a:rPr sz="1250" spc="4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απαιτεί</a:t>
            </a:r>
            <a:r>
              <a:rPr sz="1250" spc="8" dirty="0">
                <a:latin typeface="Calibri"/>
                <a:cs typeface="Calibri"/>
              </a:rPr>
              <a:t> </a:t>
            </a:r>
            <a:r>
              <a:rPr sz="1250" spc="-8" dirty="0">
                <a:latin typeface="Calibri"/>
                <a:cs typeface="Calibri"/>
              </a:rPr>
              <a:t>κοινή </a:t>
            </a:r>
            <a:r>
              <a:rPr sz="1250" spc="-267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επίγνωση της κατάστασης</a:t>
            </a:r>
            <a:r>
              <a:rPr sz="1250" spc="-8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του </a:t>
            </a:r>
            <a:r>
              <a:rPr sz="1250" spc="-17" dirty="0">
                <a:latin typeface="Calibri"/>
                <a:cs typeface="Calibri"/>
              </a:rPr>
              <a:t>CTS</a:t>
            </a:r>
            <a:endParaRPr sz="1250">
              <a:latin typeface="Calibri"/>
              <a:cs typeface="Calibri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1250">
              <a:latin typeface="Calibri"/>
              <a:cs typeface="Calibri"/>
            </a:endParaRPr>
          </a:p>
          <a:p>
            <a:pPr>
              <a:spcBef>
                <a:spcPts val="37"/>
              </a:spcBef>
              <a:buFont typeface="Arial"/>
              <a:buChar char="•"/>
            </a:pPr>
            <a:endParaRPr sz="1333">
              <a:latin typeface="Calibri"/>
              <a:cs typeface="Calibri"/>
            </a:endParaRPr>
          </a:p>
          <a:p>
            <a:pPr marL="201075" marR="293676" indent="-190492">
              <a:lnSpc>
                <a:spcPts val="1342"/>
              </a:lnSpc>
              <a:buSzPct val="133333"/>
              <a:buFont typeface="Arial"/>
              <a:buChar char="•"/>
              <a:tabLst>
                <a:tab pos="200546" algn="l"/>
                <a:tab pos="201075" algn="l"/>
              </a:tabLst>
            </a:pPr>
            <a:r>
              <a:rPr sz="1250" b="1" dirty="0">
                <a:latin typeface="Calibri"/>
                <a:cs typeface="Calibri"/>
              </a:rPr>
              <a:t>Η</a:t>
            </a:r>
            <a:r>
              <a:rPr sz="1250" b="1" spc="4" dirty="0">
                <a:latin typeface="Calibri"/>
                <a:cs typeface="Calibri"/>
              </a:rPr>
              <a:t> </a:t>
            </a:r>
            <a:r>
              <a:rPr sz="1250" b="1" spc="-4" dirty="0">
                <a:latin typeface="Calibri"/>
                <a:cs typeface="Calibri"/>
              </a:rPr>
              <a:t>επίγνωση</a:t>
            </a:r>
            <a:r>
              <a:rPr sz="1250" b="1" spc="8" dirty="0">
                <a:latin typeface="Calibri"/>
                <a:cs typeface="Calibri"/>
              </a:rPr>
              <a:t> </a:t>
            </a:r>
            <a:r>
              <a:rPr sz="1250" b="1" spc="-4" dirty="0">
                <a:latin typeface="Calibri"/>
                <a:cs typeface="Calibri"/>
              </a:rPr>
              <a:t>της</a:t>
            </a:r>
            <a:r>
              <a:rPr sz="1250" b="1" spc="8" dirty="0">
                <a:latin typeface="Calibri"/>
                <a:cs typeface="Calibri"/>
              </a:rPr>
              <a:t> </a:t>
            </a:r>
            <a:r>
              <a:rPr sz="1250" b="1" spc="-4" dirty="0">
                <a:latin typeface="Calibri"/>
                <a:cs typeface="Calibri"/>
              </a:rPr>
              <a:t>κατάστασης</a:t>
            </a:r>
            <a:r>
              <a:rPr sz="1250" b="1" spc="8" dirty="0">
                <a:latin typeface="Calibri"/>
                <a:cs typeface="Calibri"/>
              </a:rPr>
              <a:t> </a:t>
            </a:r>
            <a:r>
              <a:rPr sz="1250" b="1" spc="-4" dirty="0">
                <a:latin typeface="Calibri"/>
                <a:cs typeface="Calibri"/>
              </a:rPr>
              <a:t>στον</a:t>
            </a:r>
            <a:r>
              <a:rPr sz="1250" b="1" spc="12" dirty="0">
                <a:latin typeface="Calibri"/>
                <a:cs typeface="Calibri"/>
              </a:rPr>
              <a:t> </a:t>
            </a:r>
            <a:r>
              <a:rPr sz="1250" b="1" spc="-4" dirty="0">
                <a:latin typeface="Calibri"/>
                <a:cs typeface="Calibri"/>
              </a:rPr>
              <a:t>κυβερνοχώρο</a:t>
            </a:r>
            <a:r>
              <a:rPr sz="1250" b="1" spc="4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CSA)</a:t>
            </a:r>
            <a:r>
              <a:rPr sz="1250" spc="8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τον</a:t>
            </a:r>
            <a:r>
              <a:rPr sz="1250" spc="8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οργανωτικό</a:t>
            </a:r>
            <a:r>
              <a:rPr sz="1250" spc="8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έλεγχο</a:t>
            </a:r>
            <a:r>
              <a:rPr sz="1250" spc="8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στον </a:t>
            </a:r>
            <a:r>
              <a:rPr sz="1250" spc="-271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κυβερνοχώρο</a:t>
            </a:r>
            <a:r>
              <a:rPr sz="1250" spc="-8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της.</a:t>
            </a:r>
            <a:endParaRPr sz="1250">
              <a:latin typeface="Calibri"/>
              <a:cs typeface="Calibri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1250">
              <a:latin typeface="Calibri"/>
              <a:cs typeface="Calibri"/>
            </a:endParaRPr>
          </a:p>
          <a:p>
            <a:pPr>
              <a:spcBef>
                <a:spcPts val="21"/>
              </a:spcBef>
              <a:buFont typeface="Arial"/>
              <a:buChar char="•"/>
            </a:pPr>
            <a:endParaRPr sz="1167">
              <a:latin typeface="Calibri"/>
              <a:cs typeface="Calibri"/>
            </a:endParaRPr>
          </a:p>
          <a:p>
            <a:pPr marL="200546" indent="-189963">
              <a:buSzPct val="133333"/>
              <a:buFont typeface="Arial"/>
              <a:buChar char="•"/>
              <a:tabLst>
                <a:tab pos="200016" algn="l"/>
                <a:tab pos="200546" algn="l"/>
              </a:tabLst>
            </a:pPr>
            <a:r>
              <a:rPr sz="1250" spc="-4" dirty="0">
                <a:latin typeface="Calibri"/>
                <a:cs typeface="Calibri"/>
              </a:rPr>
              <a:t>Barford</a:t>
            </a:r>
            <a:r>
              <a:rPr sz="1250" spc="-12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et al. </a:t>
            </a:r>
            <a:r>
              <a:rPr sz="1250" dirty="0">
                <a:latin typeface="Calibri"/>
                <a:cs typeface="Calibri"/>
              </a:rPr>
              <a:t>()</a:t>
            </a:r>
            <a:r>
              <a:rPr sz="1250" spc="-4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7</a:t>
            </a:r>
            <a:r>
              <a:rPr sz="1250" spc="-4" dirty="0">
                <a:latin typeface="Calibri"/>
                <a:cs typeface="Calibri"/>
              </a:rPr>
              <a:t> κριτήρια για</a:t>
            </a:r>
            <a:r>
              <a:rPr sz="1250" dirty="0">
                <a:latin typeface="Calibri"/>
                <a:cs typeface="Calibri"/>
              </a:rPr>
              <a:t> CSA</a:t>
            </a:r>
            <a:endParaRPr sz="1250">
              <a:latin typeface="Calibri"/>
              <a:cs typeface="Calibri"/>
            </a:endParaRPr>
          </a:p>
          <a:p>
            <a:pPr marL="772023" lvl="1" indent="-189963">
              <a:spcBef>
                <a:spcPts val="662"/>
              </a:spcBef>
              <a:buSzPct val="133333"/>
              <a:buFont typeface="Arial"/>
              <a:buChar char="•"/>
              <a:tabLst>
                <a:tab pos="771494" algn="l"/>
                <a:tab pos="772023" algn="l"/>
              </a:tabLst>
            </a:pPr>
            <a:r>
              <a:rPr sz="1250" spc="-4" dirty="0">
                <a:latin typeface="Calibri"/>
                <a:cs typeface="Calibri"/>
              </a:rPr>
              <a:t>Συνειδητοποίηση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της</a:t>
            </a:r>
            <a:r>
              <a:rPr sz="1250" spc="4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τρέχουσας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-12" dirty="0">
                <a:latin typeface="Calibri"/>
                <a:cs typeface="Calibri"/>
              </a:rPr>
              <a:t>κατάστασης</a:t>
            </a:r>
            <a:endParaRPr sz="1250">
              <a:latin typeface="Calibri"/>
              <a:cs typeface="Calibri"/>
            </a:endParaRPr>
          </a:p>
          <a:p>
            <a:pPr marL="772023" lvl="1" indent="-189963">
              <a:spcBef>
                <a:spcPts val="662"/>
              </a:spcBef>
              <a:buSzPct val="133333"/>
              <a:buFont typeface="Arial"/>
              <a:buChar char="•"/>
              <a:tabLst>
                <a:tab pos="771494" algn="l"/>
                <a:tab pos="772023" algn="l"/>
              </a:tabLst>
            </a:pPr>
            <a:r>
              <a:rPr sz="1250" spc="-4" dirty="0">
                <a:latin typeface="Calibri"/>
                <a:cs typeface="Calibri"/>
              </a:rPr>
              <a:t>Συνειδητοποίηση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του</a:t>
            </a:r>
            <a:r>
              <a:rPr sz="1250" spc="4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αντίκτυπου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-12" dirty="0">
                <a:latin typeface="Calibri"/>
                <a:cs typeface="Calibri"/>
              </a:rPr>
              <a:t>επίθεσης</a:t>
            </a:r>
            <a:endParaRPr sz="1250">
              <a:latin typeface="Calibri"/>
              <a:cs typeface="Calibri"/>
            </a:endParaRPr>
          </a:p>
          <a:p>
            <a:pPr marL="772023" lvl="1" indent="-189963">
              <a:spcBef>
                <a:spcPts val="667"/>
              </a:spcBef>
              <a:buSzPct val="133333"/>
              <a:buFont typeface="Arial"/>
              <a:buChar char="•"/>
              <a:tabLst>
                <a:tab pos="771494" algn="l"/>
                <a:tab pos="772023" algn="l"/>
              </a:tabLst>
            </a:pPr>
            <a:r>
              <a:rPr sz="1250" spc="-4" dirty="0">
                <a:latin typeface="Calibri"/>
                <a:cs typeface="Calibri"/>
              </a:rPr>
              <a:t>Επίγνωση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του</a:t>
            </a:r>
            <a:r>
              <a:rPr sz="1250" spc="4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τρόπου</a:t>
            </a:r>
            <a:r>
              <a:rPr sz="1250" spc="4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με</a:t>
            </a:r>
            <a:r>
              <a:rPr sz="1250" spc="4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τον</a:t>
            </a:r>
            <a:r>
              <a:rPr sz="1250" spc="4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οποίο</a:t>
            </a:r>
            <a:r>
              <a:rPr sz="1250" spc="8" dirty="0">
                <a:latin typeface="Calibri"/>
                <a:cs typeface="Calibri"/>
              </a:rPr>
              <a:t> </a:t>
            </a:r>
            <a:r>
              <a:rPr sz="1250" spc="-12" dirty="0">
                <a:latin typeface="Calibri"/>
                <a:cs typeface="Calibri"/>
              </a:rPr>
              <a:t>εξελίσσονται</a:t>
            </a:r>
            <a:r>
              <a:rPr sz="1250" spc="-4" dirty="0">
                <a:latin typeface="Calibri"/>
                <a:cs typeface="Calibri"/>
              </a:rPr>
              <a:t> οι</a:t>
            </a:r>
            <a:r>
              <a:rPr sz="1250" spc="8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καταστάσεις</a:t>
            </a:r>
            <a:endParaRPr sz="1250">
              <a:latin typeface="Calibri"/>
              <a:cs typeface="Calibri"/>
            </a:endParaRPr>
          </a:p>
          <a:p>
            <a:pPr marL="772023" lvl="1" indent="-189963">
              <a:spcBef>
                <a:spcPts val="662"/>
              </a:spcBef>
              <a:buSzPct val="133333"/>
              <a:buFont typeface="Arial"/>
              <a:buChar char="•"/>
              <a:tabLst>
                <a:tab pos="771494" algn="l"/>
                <a:tab pos="772023" algn="l"/>
              </a:tabLst>
            </a:pPr>
            <a:r>
              <a:rPr sz="1250" spc="-4" dirty="0">
                <a:latin typeface="Calibri"/>
                <a:cs typeface="Calibri"/>
              </a:rPr>
              <a:t>Συνειδητοποίηση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της</a:t>
            </a:r>
            <a:r>
              <a:rPr sz="1250" spc="4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αντιφατικής</a:t>
            </a:r>
            <a:r>
              <a:rPr sz="1250" spc="4" dirty="0">
                <a:latin typeface="Calibri"/>
                <a:cs typeface="Calibri"/>
              </a:rPr>
              <a:t> </a:t>
            </a:r>
            <a:r>
              <a:rPr sz="1250" spc="-12" dirty="0">
                <a:latin typeface="Calibri"/>
                <a:cs typeface="Calibri"/>
              </a:rPr>
              <a:t>συμπεριφοράς</a:t>
            </a:r>
            <a:endParaRPr sz="1250">
              <a:latin typeface="Calibri"/>
              <a:cs typeface="Calibri"/>
            </a:endParaRPr>
          </a:p>
          <a:p>
            <a:pPr marL="772023" lvl="1" indent="-189963">
              <a:spcBef>
                <a:spcPts val="667"/>
              </a:spcBef>
              <a:buSzPct val="133333"/>
              <a:buFont typeface="Arial"/>
              <a:buChar char="•"/>
              <a:tabLst>
                <a:tab pos="771494" algn="l"/>
                <a:tab pos="772023" algn="l"/>
              </a:tabLst>
            </a:pPr>
            <a:r>
              <a:rPr sz="1250" spc="-4" dirty="0">
                <a:latin typeface="Calibri"/>
                <a:cs typeface="Calibri"/>
              </a:rPr>
              <a:t>Συνειδητοποίηση</a:t>
            </a:r>
            <a:r>
              <a:rPr sz="1250" spc="4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του</a:t>
            </a:r>
            <a:r>
              <a:rPr sz="1250" spc="4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γιατί</a:t>
            </a:r>
            <a:r>
              <a:rPr sz="1250" spc="8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και</a:t>
            </a:r>
            <a:r>
              <a:rPr sz="1250" spc="8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πώς</a:t>
            </a:r>
            <a:r>
              <a:rPr sz="1250" spc="8" dirty="0">
                <a:latin typeface="Calibri"/>
                <a:cs typeface="Calibri"/>
              </a:rPr>
              <a:t> </a:t>
            </a:r>
            <a:r>
              <a:rPr sz="1250" spc="-12" dirty="0">
                <a:latin typeface="Calibri"/>
                <a:cs typeface="Calibri"/>
              </a:rPr>
              <a:t>προκαλείται </a:t>
            </a:r>
            <a:r>
              <a:rPr sz="1250" dirty="0">
                <a:latin typeface="Calibri"/>
                <a:cs typeface="Calibri"/>
              </a:rPr>
              <a:t>η</a:t>
            </a:r>
            <a:r>
              <a:rPr sz="1250" spc="4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τρέχουσα</a:t>
            </a:r>
            <a:r>
              <a:rPr sz="1250" spc="4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κατάσταση</a:t>
            </a:r>
            <a:endParaRPr sz="1250">
              <a:latin typeface="Calibri"/>
              <a:cs typeface="Calibri"/>
            </a:endParaRPr>
          </a:p>
          <a:p>
            <a:pPr marL="772023" lvl="1" indent="-189963">
              <a:spcBef>
                <a:spcPts val="658"/>
              </a:spcBef>
              <a:buSzPct val="133333"/>
              <a:buFont typeface="Arial"/>
              <a:buChar char="•"/>
              <a:tabLst>
                <a:tab pos="771494" algn="l"/>
                <a:tab pos="772023" algn="l"/>
              </a:tabLst>
            </a:pPr>
            <a:r>
              <a:rPr sz="1250" spc="-4" dirty="0">
                <a:latin typeface="Calibri"/>
                <a:cs typeface="Calibri"/>
              </a:rPr>
              <a:t>Συνειδητοποίηση</a:t>
            </a:r>
            <a:r>
              <a:rPr sz="1250" spc="4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της</a:t>
            </a:r>
            <a:r>
              <a:rPr sz="1250" spc="8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ποιότητας</a:t>
            </a:r>
            <a:r>
              <a:rPr sz="1250" spc="8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και</a:t>
            </a:r>
            <a:r>
              <a:rPr sz="1250" spc="12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της</a:t>
            </a:r>
            <a:r>
              <a:rPr sz="1250" spc="8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αξιοπιστίας</a:t>
            </a:r>
            <a:r>
              <a:rPr sz="1250" spc="8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των</a:t>
            </a:r>
            <a:r>
              <a:rPr sz="1250" spc="8" dirty="0">
                <a:latin typeface="Calibri"/>
                <a:cs typeface="Calibri"/>
              </a:rPr>
              <a:t> </a:t>
            </a:r>
            <a:r>
              <a:rPr sz="1250" spc="-21" dirty="0">
                <a:latin typeface="Calibri"/>
                <a:cs typeface="Calibri"/>
              </a:rPr>
              <a:t>πληροφοριών</a:t>
            </a:r>
            <a:r>
              <a:rPr sz="1250" spc="-8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CSA</a:t>
            </a:r>
            <a:endParaRPr sz="1250">
              <a:latin typeface="Calibri"/>
              <a:cs typeface="Calibri"/>
            </a:endParaRPr>
          </a:p>
          <a:p>
            <a:pPr marL="772023" lvl="1" indent="-189963">
              <a:spcBef>
                <a:spcPts val="671"/>
              </a:spcBef>
              <a:buSzPct val="133333"/>
              <a:buFont typeface="Arial"/>
              <a:buChar char="•"/>
              <a:tabLst>
                <a:tab pos="771494" algn="l"/>
                <a:tab pos="772023" algn="l"/>
              </a:tabLst>
            </a:pPr>
            <a:r>
              <a:rPr sz="1250" spc="-4" dirty="0">
                <a:latin typeface="Calibri"/>
                <a:cs typeface="Calibri"/>
              </a:rPr>
              <a:t>Αξιολόγηση</a:t>
            </a:r>
            <a:r>
              <a:rPr sz="1250" spc="8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των</a:t>
            </a:r>
            <a:r>
              <a:rPr sz="1250" spc="8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πιθανών</a:t>
            </a:r>
            <a:r>
              <a:rPr sz="1250" spc="8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μελλοντικών</a:t>
            </a:r>
            <a:r>
              <a:rPr sz="1250" spc="8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προοπτικών</a:t>
            </a:r>
            <a:r>
              <a:rPr sz="1250" spc="12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της</a:t>
            </a:r>
            <a:r>
              <a:rPr sz="1250" spc="8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τρέχουσας</a:t>
            </a:r>
            <a:r>
              <a:rPr sz="1250" spc="8" dirty="0">
                <a:latin typeface="Calibri"/>
                <a:cs typeface="Calibri"/>
              </a:rPr>
              <a:t> </a:t>
            </a:r>
            <a:r>
              <a:rPr sz="1250" spc="-12" dirty="0">
                <a:latin typeface="Calibri"/>
                <a:cs typeface="Calibri"/>
              </a:rPr>
              <a:t>κατάστασης</a:t>
            </a:r>
            <a:endParaRPr sz="125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448006" y="5119952"/>
            <a:ext cx="706966" cy="401373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9634273" y="5163607"/>
            <a:ext cx="115358" cy="12610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750" spc="-25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75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00487" y="5017029"/>
            <a:ext cx="2157412" cy="400843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7649" y="57362"/>
            <a:ext cx="8293100" cy="711306"/>
          </a:xfrm>
          <a:prstGeom prst="rect">
            <a:avLst/>
          </a:prstGeom>
        </p:spPr>
        <p:txBody>
          <a:bodyPr vert="horz" wrap="square" lIns="0" tIns="83079" rIns="0" bIns="0" rtlCol="0" anchor="ctr">
            <a:spAutoFit/>
          </a:bodyPr>
          <a:lstStyle/>
          <a:p>
            <a:pPr marL="10583" marR="4233">
              <a:lnSpc>
                <a:spcPts val="2408"/>
              </a:lnSpc>
              <a:spcBef>
                <a:spcPts val="654"/>
              </a:spcBef>
            </a:pPr>
            <a:r>
              <a:rPr sz="2500" spc="-37" dirty="0"/>
              <a:t>Ακριβής</a:t>
            </a:r>
            <a:r>
              <a:rPr sz="2500" spc="-92" dirty="0"/>
              <a:t> </a:t>
            </a:r>
            <a:r>
              <a:rPr sz="2500" spc="-42" dirty="0"/>
              <a:t>αναγνώριση</a:t>
            </a:r>
            <a:r>
              <a:rPr sz="2500" spc="-87" dirty="0"/>
              <a:t> </a:t>
            </a:r>
            <a:r>
              <a:rPr sz="2500" spc="-29" dirty="0"/>
              <a:t>της</a:t>
            </a:r>
            <a:r>
              <a:rPr sz="2500" spc="-87" dirty="0"/>
              <a:t> </a:t>
            </a:r>
            <a:r>
              <a:rPr sz="2500" spc="-37" dirty="0"/>
              <a:t>εικόνας</a:t>
            </a:r>
            <a:r>
              <a:rPr sz="2500" spc="-92" dirty="0"/>
              <a:t> </a:t>
            </a:r>
            <a:r>
              <a:rPr sz="2500" spc="-29" dirty="0"/>
              <a:t>του</a:t>
            </a:r>
            <a:r>
              <a:rPr sz="2500" spc="-92" dirty="0"/>
              <a:t> </a:t>
            </a:r>
            <a:r>
              <a:rPr sz="2500" spc="-42" dirty="0"/>
              <a:t>κυβερνοχώρου</a:t>
            </a:r>
            <a:r>
              <a:rPr sz="2500" spc="-83" dirty="0"/>
              <a:t> </a:t>
            </a:r>
            <a:r>
              <a:rPr sz="2500" spc="-33" dirty="0"/>
              <a:t>RCP)</a:t>
            </a:r>
            <a:r>
              <a:rPr sz="2500" spc="-83" dirty="0"/>
              <a:t> </a:t>
            </a:r>
            <a:r>
              <a:rPr sz="2500" spc="-37" dirty="0"/>
              <a:t>κρίσιμη </a:t>
            </a:r>
            <a:r>
              <a:rPr sz="2500" spc="-554" dirty="0"/>
              <a:t> </a:t>
            </a:r>
            <a:r>
              <a:rPr sz="2500" spc="-29" dirty="0"/>
              <a:t>για</a:t>
            </a:r>
            <a:r>
              <a:rPr sz="2500" spc="-92" dirty="0"/>
              <a:t> </a:t>
            </a:r>
            <a:r>
              <a:rPr sz="2500" spc="-4" dirty="0"/>
              <a:t>τη</a:t>
            </a:r>
            <a:r>
              <a:rPr sz="2500" spc="-21" dirty="0"/>
              <a:t> </a:t>
            </a:r>
            <a:r>
              <a:rPr sz="2500" spc="-8" dirty="0"/>
              <a:t>λήψη</a:t>
            </a:r>
            <a:r>
              <a:rPr sz="2500" spc="-17" dirty="0"/>
              <a:t> </a:t>
            </a:r>
            <a:r>
              <a:rPr sz="2500" spc="-8" dirty="0"/>
              <a:t>αποφάσεων</a:t>
            </a:r>
            <a:endParaRPr sz="2500"/>
          </a:p>
        </p:txBody>
      </p:sp>
      <p:sp>
        <p:nvSpPr>
          <p:cNvPr id="3" name="object 3"/>
          <p:cNvSpPr txBox="1"/>
          <p:nvPr/>
        </p:nvSpPr>
        <p:spPr>
          <a:xfrm>
            <a:off x="501650" y="2080683"/>
            <a:ext cx="4928658" cy="2338247"/>
          </a:xfrm>
          <a:prstGeom prst="rect">
            <a:avLst/>
          </a:prstGeom>
        </p:spPr>
        <p:txBody>
          <a:bodyPr vert="horz" wrap="square" lIns="0" tIns="29633" rIns="0" bIns="0" rtlCol="0">
            <a:spAutoFit/>
          </a:bodyPr>
          <a:lstStyle/>
          <a:p>
            <a:pPr marL="200546" indent="-189963">
              <a:spcBef>
                <a:spcPts val="233"/>
              </a:spcBef>
              <a:buSzPct val="133333"/>
              <a:buFont typeface="Arial"/>
              <a:buChar char="•"/>
              <a:tabLst>
                <a:tab pos="200546" algn="l"/>
              </a:tabLst>
            </a:pPr>
            <a:r>
              <a:rPr lang="el-GR" sz="1500" dirty="0"/>
              <a:t>• Η ακριβής RCP (Real-</a:t>
            </a:r>
            <a:r>
              <a:rPr lang="el-GR" sz="1500" dirty="0" err="1"/>
              <a:t>time</a:t>
            </a:r>
            <a:r>
              <a:rPr lang="el-GR" sz="1500" dirty="0"/>
              <a:t> </a:t>
            </a:r>
            <a:r>
              <a:rPr lang="el-GR" sz="1500" dirty="0" err="1"/>
              <a:t>Cyber</a:t>
            </a:r>
            <a:r>
              <a:rPr lang="el-GR" sz="1500" dirty="0"/>
              <a:t> Picture) είναι κρίσιμη για την Κυριαρχική Κατάσταση </a:t>
            </a:r>
            <a:r>
              <a:rPr lang="el-GR" sz="1500" dirty="0" err="1"/>
              <a:t>Κυβερνοασφάλειας</a:t>
            </a:r>
            <a:r>
              <a:rPr lang="el-GR" sz="1500" dirty="0"/>
              <a:t> (CSA)</a:t>
            </a:r>
            <a:br>
              <a:rPr lang="el-GR" sz="1500" dirty="0"/>
            </a:br>
            <a:r>
              <a:rPr lang="el-GR" sz="1500" dirty="0"/>
              <a:t>• Οι </a:t>
            </a:r>
            <a:r>
              <a:rPr lang="el-GR" sz="1500" dirty="0" err="1"/>
              <a:t>RCPs</a:t>
            </a:r>
            <a:r>
              <a:rPr lang="el-GR" sz="1500" dirty="0"/>
              <a:t> αποτελούνται από επιλεκτικά επιλεγμένες και αξιοποιήσιμες πληροφορίες σχετικές με την Κατάσταση του Κυβερνοχώρου (CTS)</a:t>
            </a:r>
            <a:br>
              <a:rPr lang="el-GR" sz="1500" dirty="0"/>
            </a:br>
            <a:r>
              <a:rPr lang="el-GR" sz="1500" dirty="0"/>
              <a:t>• Οι Αξιωματικοί </a:t>
            </a:r>
            <a:r>
              <a:rPr lang="el-GR" sz="1500" dirty="0" err="1"/>
              <a:t>Κυβερνοασφάλειας</a:t>
            </a:r>
            <a:r>
              <a:rPr lang="el-GR" sz="1500" dirty="0"/>
              <a:t> (</a:t>
            </a:r>
            <a:r>
              <a:rPr lang="el-GR" sz="1500" dirty="0" err="1"/>
              <a:t>COs</a:t>
            </a:r>
            <a:r>
              <a:rPr lang="el-GR" sz="1500" dirty="0"/>
              <a:t>) ερευνούν απειλές για να δημιουργήσουν RCP → Κοινοποιούν την RCP (</a:t>
            </a:r>
            <a:r>
              <a:rPr lang="el-GR" sz="1500" dirty="0" err="1"/>
              <a:t>sRCP</a:t>
            </a:r>
            <a:r>
              <a:rPr lang="el-GR" sz="1500" dirty="0"/>
              <a:t>) στον υπεύθυνο λήψης αποφάσεων</a:t>
            </a:r>
            <a:br>
              <a:rPr lang="el-GR" sz="1500" dirty="0"/>
            </a:br>
            <a:r>
              <a:rPr lang="el-GR" sz="1500" dirty="0"/>
              <a:t>• Η μετάδοση της RCP από το κυβερνοχώρο στον φυσικό χώρο συνοδεύεται από πολλές προκλήσεις</a:t>
            </a:r>
            <a:endParaRPr sz="1500" dirty="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48006" y="5212820"/>
            <a:ext cx="706966" cy="401373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9634273" y="5256477"/>
            <a:ext cx="115358" cy="12610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750" spc="-25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75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79546" y="1087173"/>
            <a:ext cx="4474898" cy="3542771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00487" y="5039784"/>
            <a:ext cx="2157412" cy="400843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48006" y="5313627"/>
            <a:ext cx="706966" cy="401373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80584" y="6273482"/>
              <a:ext cx="2592069" cy="48164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1867" y="635000"/>
              <a:ext cx="4704133" cy="387350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57705" y="191949"/>
            <a:ext cx="7006696" cy="356935"/>
          </a:xfrm>
          <a:prstGeom prst="rect">
            <a:avLst/>
          </a:prstGeom>
        </p:spPr>
        <p:txBody>
          <a:bodyPr vert="horz" wrap="square" lIns="0" tIns="10583" rIns="0" bIns="0" rtlCol="0" anchor="ctr">
            <a:spAutoFit/>
          </a:bodyPr>
          <a:lstStyle/>
          <a:p>
            <a:pPr marL="10583">
              <a:lnSpc>
                <a:spcPct val="100000"/>
              </a:lnSpc>
              <a:spcBef>
                <a:spcPts val="83"/>
              </a:spcBef>
            </a:pPr>
            <a:r>
              <a:rPr sz="2250" b="1" spc="-4" dirty="0">
                <a:solidFill>
                  <a:srgbClr val="EFA12D"/>
                </a:solidFill>
              </a:rPr>
              <a:t>Επίγνωση</a:t>
            </a:r>
            <a:r>
              <a:rPr sz="2250" b="1" spc="112" dirty="0">
                <a:solidFill>
                  <a:srgbClr val="EFA12D"/>
                </a:solidFill>
              </a:rPr>
              <a:t> </a:t>
            </a:r>
            <a:r>
              <a:rPr sz="2250" b="1" spc="-4" dirty="0">
                <a:solidFill>
                  <a:srgbClr val="EFA12D"/>
                </a:solidFill>
              </a:rPr>
              <a:t>της</a:t>
            </a:r>
            <a:r>
              <a:rPr sz="2250" b="1" spc="121" dirty="0">
                <a:solidFill>
                  <a:srgbClr val="EFA12D"/>
                </a:solidFill>
              </a:rPr>
              <a:t> </a:t>
            </a:r>
            <a:r>
              <a:rPr sz="2250" b="1" spc="-4" dirty="0">
                <a:solidFill>
                  <a:srgbClr val="EFA12D"/>
                </a:solidFill>
              </a:rPr>
              <a:t>κατάστασης</a:t>
            </a:r>
            <a:r>
              <a:rPr sz="2250" b="1" spc="117" dirty="0">
                <a:solidFill>
                  <a:srgbClr val="EFA12D"/>
                </a:solidFill>
              </a:rPr>
              <a:t> </a:t>
            </a:r>
            <a:r>
              <a:rPr sz="2250" b="1" spc="-4" dirty="0">
                <a:solidFill>
                  <a:srgbClr val="EFA12D"/>
                </a:solidFill>
                <a:latin typeface="Arial"/>
                <a:cs typeface="Arial"/>
              </a:rPr>
              <a:t>vs</a:t>
            </a:r>
            <a:r>
              <a:rPr sz="2250" b="1" dirty="0">
                <a:solidFill>
                  <a:srgbClr val="EFA12D"/>
                </a:solidFill>
                <a:latin typeface="Arial"/>
                <a:cs typeface="Arial"/>
              </a:rPr>
              <a:t> </a:t>
            </a:r>
            <a:r>
              <a:rPr sz="2250" b="1" spc="-12" dirty="0">
                <a:solidFill>
                  <a:srgbClr val="EFA12D"/>
                </a:solidFill>
              </a:rPr>
              <a:t>Κατανόηση</a:t>
            </a:r>
            <a:r>
              <a:rPr sz="2250" b="1" spc="112" dirty="0">
                <a:solidFill>
                  <a:srgbClr val="EFA12D"/>
                </a:solidFill>
              </a:rPr>
              <a:t> </a:t>
            </a:r>
            <a:r>
              <a:rPr sz="2250" b="1" spc="-4" dirty="0">
                <a:solidFill>
                  <a:srgbClr val="EFA12D"/>
                </a:solidFill>
              </a:rPr>
              <a:t>της</a:t>
            </a:r>
            <a:r>
              <a:rPr sz="2250" b="1" spc="121" dirty="0">
                <a:solidFill>
                  <a:srgbClr val="EFA12D"/>
                </a:solidFill>
              </a:rPr>
              <a:t> </a:t>
            </a:r>
            <a:r>
              <a:rPr sz="2250" b="1" spc="-4" dirty="0">
                <a:solidFill>
                  <a:srgbClr val="EFA12D"/>
                </a:solidFill>
              </a:rPr>
              <a:t>κατάστασης</a:t>
            </a:r>
            <a:endParaRPr sz="225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E1C6A8-5F62-393B-9D0E-D92E9F62A351}"/>
              </a:ext>
            </a:extLst>
          </p:cNvPr>
          <p:cNvSpPr txBox="1"/>
          <p:nvPr/>
        </p:nvSpPr>
        <p:spPr>
          <a:xfrm>
            <a:off x="5016500" y="574067"/>
            <a:ext cx="6240378" cy="63907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67"/>
              </a:spcAft>
            </a:pPr>
            <a:r>
              <a:rPr lang="el-GR" sz="1167" b="1" kern="100" dirty="0">
                <a:solidFill>
                  <a:schemeClr val="bg1"/>
                </a:solidFill>
                <a:highlight>
                  <a:srgbClr val="000000"/>
                </a:highlight>
                <a:latin typeface="Segoe UI Emoji" panose="020B0502040204020203" pitchFamily="34" charset="0"/>
                <a:ea typeface="Aptos" panose="020B0004020202020204" pitchFamily="34" charset="0"/>
                <a:cs typeface="Segoe UI Emoji" panose="020B0502040204020203" pitchFamily="34" charset="0"/>
              </a:rPr>
              <a:t>🔍</a:t>
            </a:r>
            <a:r>
              <a:rPr lang="el-GR" sz="1167" b="1" kern="100" dirty="0">
                <a:solidFill>
                  <a:schemeClr val="bg1"/>
                </a:solidFill>
                <a:highlight>
                  <a:srgbClr val="000000"/>
                </a:highlight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Ανάλυσης και Κρίσης (</a:t>
            </a:r>
            <a:r>
              <a:rPr lang="el-GR" sz="1167" b="1" kern="100" dirty="0" err="1">
                <a:solidFill>
                  <a:schemeClr val="bg1"/>
                </a:solidFill>
                <a:highlight>
                  <a:srgbClr val="000000"/>
                </a:highlight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Analysis</a:t>
            </a:r>
            <a:r>
              <a:rPr lang="el-GR" sz="1167" b="1" kern="100" dirty="0">
                <a:solidFill>
                  <a:schemeClr val="bg1"/>
                </a:solidFill>
                <a:highlight>
                  <a:srgbClr val="000000"/>
                </a:highlight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and </a:t>
            </a:r>
            <a:r>
              <a:rPr lang="el-GR" sz="1167" b="1" kern="100" dirty="0" err="1">
                <a:solidFill>
                  <a:schemeClr val="bg1"/>
                </a:solidFill>
                <a:highlight>
                  <a:srgbClr val="000000"/>
                </a:highlight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Judgement</a:t>
            </a:r>
            <a:r>
              <a:rPr lang="el-GR" sz="1167" b="1" kern="100" dirty="0">
                <a:solidFill>
                  <a:schemeClr val="bg1"/>
                </a:solidFill>
                <a:highlight>
                  <a:srgbClr val="000000"/>
                </a:highlight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)</a:t>
            </a:r>
            <a:endParaRPr lang="el-GR" sz="1167" kern="100" dirty="0">
              <a:solidFill>
                <a:schemeClr val="bg1"/>
              </a:solidFill>
              <a:highlight>
                <a:srgbClr val="000000"/>
              </a:highlight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285739" indent="-285739">
              <a:lnSpc>
                <a:spcPct val="107000"/>
              </a:lnSpc>
              <a:spcAft>
                <a:spcPts val="667"/>
              </a:spcAft>
              <a:buSzPts val="1000"/>
              <a:buFont typeface="Symbol" panose="05050102010706020507" pitchFamily="18" charset="2"/>
              <a:buChar char=""/>
              <a:tabLst>
                <a:tab pos="380985" algn="l"/>
              </a:tabLst>
            </a:pPr>
            <a:r>
              <a:rPr lang="el-GR" sz="1167" b="1" kern="100" dirty="0">
                <a:solidFill>
                  <a:schemeClr val="bg1"/>
                </a:solidFill>
                <a:highlight>
                  <a:srgbClr val="000000"/>
                </a:highlight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Που βασίζεται στην Κατάσταση Επαγρύπνησης (</a:t>
            </a:r>
            <a:r>
              <a:rPr lang="el-GR" sz="1167" b="1" kern="100" dirty="0" err="1">
                <a:solidFill>
                  <a:schemeClr val="bg1"/>
                </a:solidFill>
                <a:highlight>
                  <a:srgbClr val="000000"/>
                </a:highlight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Situational</a:t>
            </a:r>
            <a:r>
              <a:rPr lang="el-GR" sz="1167" b="1" kern="100" dirty="0">
                <a:solidFill>
                  <a:schemeClr val="bg1"/>
                </a:solidFill>
                <a:highlight>
                  <a:srgbClr val="000000"/>
                </a:highlight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l-GR" sz="1167" b="1" kern="100" dirty="0" err="1">
                <a:solidFill>
                  <a:schemeClr val="bg1"/>
                </a:solidFill>
                <a:highlight>
                  <a:srgbClr val="000000"/>
                </a:highlight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Awareness</a:t>
            </a:r>
            <a:r>
              <a:rPr lang="el-GR" sz="1167" b="1" kern="100" dirty="0">
                <a:solidFill>
                  <a:schemeClr val="bg1"/>
                </a:solidFill>
                <a:highlight>
                  <a:srgbClr val="000000"/>
                </a:highlight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), δηλαδή στην επίγνωση της κατάστασης από όλες τις διαθέσιμες πηγές.</a:t>
            </a:r>
            <a:endParaRPr lang="el-GR" sz="1167" kern="100" dirty="0">
              <a:solidFill>
                <a:schemeClr val="bg1"/>
              </a:solidFill>
              <a:highlight>
                <a:srgbClr val="000000"/>
              </a:highlight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667"/>
              </a:spcAft>
            </a:pPr>
            <a:r>
              <a:rPr lang="en-US" sz="1167" b="1" kern="100" dirty="0">
                <a:solidFill>
                  <a:schemeClr val="bg1"/>
                </a:solidFill>
                <a:highlight>
                  <a:srgbClr val="000000"/>
                </a:highlight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  <a:endParaRPr lang="el-GR" sz="1167" kern="100" dirty="0">
              <a:solidFill>
                <a:schemeClr val="bg1"/>
              </a:solidFill>
              <a:highlight>
                <a:srgbClr val="000000"/>
              </a:highlight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667"/>
              </a:spcAft>
            </a:pPr>
            <a:r>
              <a:rPr lang="el-GR" sz="1167" b="1" kern="100" dirty="0">
                <a:solidFill>
                  <a:schemeClr val="bg1"/>
                </a:solidFill>
                <a:highlight>
                  <a:srgbClr val="000000"/>
                </a:highlight>
                <a:latin typeface="Segoe UI Emoji" panose="020B0502040204020203" pitchFamily="34" charset="0"/>
                <a:ea typeface="Aptos" panose="020B0004020202020204" pitchFamily="34" charset="0"/>
                <a:cs typeface="Segoe UI Emoji" panose="020B0502040204020203" pitchFamily="34" charset="0"/>
              </a:rPr>
              <a:t>🔹</a:t>
            </a:r>
            <a:r>
              <a:rPr lang="el-GR" sz="1167" b="1" kern="100" dirty="0">
                <a:solidFill>
                  <a:schemeClr val="bg1"/>
                </a:solidFill>
                <a:highlight>
                  <a:srgbClr val="000000"/>
                </a:highlight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Τύποι Πηγών Γνώσης</a:t>
            </a:r>
            <a:r>
              <a:rPr lang="en-US" sz="1167" b="1" kern="100" dirty="0">
                <a:solidFill>
                  <a:schemeClr val="bg1"/>
                </a:solidFill>
                <a:highlight>
                  <a:srgbClr val="000000"/>
                </a:highlight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(Types of Knowledge Sources)</a:t>
            </a:r>
            <a:endParaRPr lang="el-GR" sz="1167" kern="100" dirty="0">
              <a:solidFill>
                <a:schemeClr val="bg1"/>
              </a:solidFill>
              <a:highlight>
                <a:srgbClr val="000000"/>
              </a:highlight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667"/>
              </a:spcAft>
            </a:pPr>
            <a:r>
              <a:rPr lang="el-GR" sz="1167" b="1" kern="100" dirty="0">
                <a:solidFill>
                  <a:schemeClr val="bg1"/>
                </a:solidFill>
                <a:highlight>
                  <a:srgbClr val="000000"/>
                </a:highlight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Ατομικές Πηγές (</a:t>
            </a:r>
            <a:r>
              <a:rPr lang="el-GR" sz="1167" b="1" kern="100" dirty="0" err="1">
                <a:solidFill>
                  <a:schemeClr val="bg1"/>
                </a:solidFill>
                <a:highlight>
                  <a:srgbClr val="000000"/>
                </a:highlight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Individual</a:t>
            </a:r>
            <a:r>
              <a:rPr lang="el-GR" sz="1167" b="1" kern="100" dirty="0">
                <a:solidFill>
                  <a:schemeClr val="bg1"/>
                </a:solidFill>
                <a:highlight>
                  <a:srgbClr val="000000"/>
                </a:highlight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l-GR" sz="1167" b="1" kern="100" dirty="0" err="1">
                <a:solidFill>
                  <a:schemeClr val="bg1"/>
                </a:solidFill>
                <a:highlight>
                  <a:srgbClr val="000000"/>
                </a:highlight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Sources</a:t>
            </a:r>
            <a:r>
              <a:rPr lang="el-GR" sz="1167" b="1" kern="100" dirty="0">
                <a:solidFill>
                  <a:schemeClr val="bg1"/>
                </a:solidFill>
                <a:highlight>
                  <a:srgbClr val="000000"/>
                </a:highlight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):</a:t>
            </a:r>
            <a:endParaRPr lang="el-GR" sz="1167" kern="100" dirty="0">
              <a:solidFill>
                <a:schemeClr val="bg1"/>
              </a:solidFill>
              <a:highlight>
                <a:srgbClr val="000000"/>
              </a:highlight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285739" indent="-285739">
              <a:lnSpc>
                <a:spcPct val="107000"/>
              </a:lnSpc>
              <a:spcAft>
                <a:spcPts val="667"/>
              </a:spcAft>
              <a:buSzPts val="1000"/>
              <a:buFont typeface="Symbol" panose="05050102010706020507" pitchFamily="18" charset="2"/>
              <a:buChar char=""/>
              <a:tabLst>
                <a:tab pos="380985" algn="l"/>
              </a:tabLst>
            </a:pPr>
            <a:r>
              <a:rPr lang="el-GR" sz="1167" b="1" kern="100" dirty="0">
                <a:solidFill>
                  <a:schemeClr val="bg1"/>
                </a:solidFill>
                <a:highlight>
                  <a:srgbClr val="000000"/>
                </a:highlight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Εσωτερική Γνώση (Internal </a:t>
            </a:r>
            <a:r>
              <a:rPr lang="el-GR" sz="1167" b="1" kern="100" dirty="0" err="1">
                <a:solidFill>
                  <a:schemeClr val="bg1"/>
                </a:solidFill>
                <a:highlight>
                  <a:srgbClr val="000000"/>
                </a:highlight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Knowledge</a:t>
            </a:r>
            <a:r>
              <a:rPr lang="el-GR" sz="1167" b="1" kern="100" dirty="0">
                <a:solidFill>
                  <a:schemeClr val="bg1"/>
                </a:solidFill>
                <a:highlight>
                  <a:srgbClr val="000000"/>
                </a:highlight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):</a:t>
            </a:r>
            <a:endParaRPr lang="el-GR" sz="1167" kern="100" dirty="0">
              <a:solidFill>
                <a:schemeClr val="bg1"/>
              </a:solidFill>
              <a:highlight>
                <a:srgbClr val="000000"/>
              </a:highlight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619100" lvl="1" indent="-238115">
              <a:lnSpc>
                <a:spcPct val="107000"/>
              </a:lnSpc>
              <a:spcAft>
                <a:spcPts val="667"/>
              </a:spcAft>
              <a:buSzPts val="1000"/>
              <a:buFont typeface="Courier New" panose="02070309020205020404" pitchFamily="49" charset="0"/>
              <a:buChar char="o"/>
              <a:tabLst>
                <a:tab pos="761970" algn="l"/>
              </a:tabLst>
            </a:pPr>
            <a:r>
              <a:rPr lang="el-GR" sz="1167" b="1" kern="100" dirty="0">
                <a:solidFill>
                  <a:schemeClr val="bg1"/>
                </a:solidFill>
                <a:highlight>
                  <a:srgbClr val="0000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Εκπαίδευση και Κατάρτιση</a:t>
            </a:r>
            <a:endParaRPr lang="el-GR" sz="1167" kern="100" dirty="0">
              <a:solidFill>
                <a:schemeClr val="bg1"/>
              </a:solidFill>
              <a:highlight>
                <a:srgbClr val="000000"/>
              </a:highligh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619100" lvl="1" indent="-238115">
              <a:lnSpc>
                <a:spcPct val="107000"/>
              </a:lnSpc>
              <a:spcAft>
                <a:spcPts val="667"/>
              </a:spcAft>
              <a:buSzPts val="1000"/>
              <a:buFont typeface="Courier New" panose="02070309020205020404" pitchFamily="49" charset="0"/>
              <a:buChar char="o"/>
              <a:tabLst>
                <a:tab pos="761970" algn="l"/>
              </a:tabLst>
            </a:pPr>
            <a:r>
              <a:rPr lang="el-GR" sz="1167" b="1" kern="100" dirty="0">
                <a:solidFill>
                  <a:schemeClr val="bg1"/>
                </a:solidFill>
                <a:highlight>
                  <a:srgbClr val="0000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Ιστορικά προηγούμενα</a:t>
            </a:r>
            <a:endParaRPr lang="el-GR" sz="1167" kern="100" dirty="0">
              <a:solidFill>
                <a:schemeClr val="bg1"/>
              </a:solidFill>
              <a:highlight>
                <a:srgbClr val="000000"/>
              </a:highligh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619100" lvl="1" indent="-238115">
              <a:lnSpc>
                <a:spcPct val="107000"/>
              </a:lnSpc>
              <a:spcAft>
                <a:spcPts val="667"/>
              </a:spcAft>
              <a:buSzPts val="1000"/>
              <a:buFont typeface="Courier New" panose="02070309020205020404" pitchFamily="49" charset="0"/>
              <a:buChar char="o"/>
              <a:tabLst>
                <a:tab pos="761970" algn="l"/>
              </a:tabLst>
            </a:pPr>
            <a:r>
              <a:rPr lang="el-GR" sz="1167" b="1" kern="100" dirty="0">
                <a:solidFill>
                  <a:schemeClr val="bg1"/>
                </a:solidFill>
                <a:highlight>
                  <a:srgbClr val="0000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Πρακτική εμπειρία</a:t>
            </a:r>
            <a:endParaRPr lang="el-GR" sz="1167" kern="100" dirty="0">
              <a:solidFill>
                <a:schemeClr val="bg1"/>
              </a:solidFill>
              <a:highlight>
                <a:srgbClr val="000000"/>
              </a:highligh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67"/>
              </a:spcAft>
            </a:pPr>
            <a:r>
              <a:rPr lang="el-GR" sz="1167" b="1" kern="100" dirty="0">
                <a:solidFill>
                  <a:schemeClr val="bg1"/>
                </a:solidFill>
                <a:highlight>
                  <a:srgbClr val="000000"/>
                </a:highlight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Συλλογικές και Κοινές Πηγές</a:t>
            </a:r>
            <a:r>
              <a:rPr lang="en-US" sz="1167" b="1" kern="100" dirty="0">
                <a:solidFill>
                  <a:schemeClr val="bg1"/>
                </a:solidFill>
                <a:highlight>
                  <a:srgbClr val="000000"/>
                </a:highlight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(Collective and Common Sources):</a:t>
            </a:r>
            <a:endParaRPr lang="el-GR" sz="1167" kern="100" dirty="0">
              <a:solidFill>
                <a:schemeClr val="bg1"/>
              </a:solidFill>
              <a:highlight>
                <a:srgbClr val="000000"/>
              </a:highlight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285739" indent="-285739">
              <a:lnSpc>
                <a:spcPct val="107000"/>
              </a:lnSpc>
              <a:spcAft>
                <a:spcPts val="667"/>
              </a:spcAft>
              <a:buSzPts val="1000"/>
              <a:buFont typeface="Symbol" panose="05050102010706020507" pitchFamily="18" charset="2"/>
              <a:buChar char=""/>
              <a:tabLst>
                <a:tab pos="380985" algn="l"/>
              </a:tabLst>
            </a:pPr>
            <a:r>
              <a:rPr lang="el-GR" sz="1167" b="1" kern="100" dirty="0">
                <a:solidFill>
                  <a:schemeClr val="bg1"/>
                </a:solidFill>
                <a:highlight>
                  <a:srgbClr val="000000"/>
                </a:highlight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Εξωτερική Πληροφορία (</a:t>
            </a:r>
            <a:r>
              <a:rPr lang="el-GR" sz="1167" b="1" kern="100" dirty="0" err="1">
                <a:solidFill>
                  <a:schemeClr val="bg1"/>
                </a:solidFill>
                <a:highlight>
                  <a:srgbClr val="000000"/>
                </a:highlight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External</a:t>
            </a:r>
            <a:r>
              <a:rPr lang="el-GR" sz="1167" b="1" kern="100" dirty="0">
                <a:solidFill>
                  <a:schemeClr val="bg1"/>
                </a:solidFill>
                <a:highlight>
                  <a:srgbClr val="000000"/>
                </a:highlight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Information):</a:t>
            </a:r>
            <a:endParaRPr lang="el-GR" sz="1167" kern="100" dirty="0">
              <a:solidFill>
                <a:schemeClr val="bg1"/>
              </a:solidFill>
              <a:highlight>
                <a:srgbClr val="000000"/>
              </a:highlight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619100" lvl="1" indent="-238115">
              <a:lnSpc>
                <a:spcPct val="107000"/>
              </a:lnSpc>
              <a:spcAft>
                <a:spcPts val="667"/>
              </a:spcAft>
              <a:buSzPts val="1000"/>
              <a:buFont typeface="Courier New" panose="02070309020205020404" pitchFamily="49" charset="0"/>
              <a:buChar char="o"/>
              <a:tabLst>
                <a:tab pos="761970" algn="l"/>
              </a:tabLst>
            </a:pPr>
            <a:r>
              <a:rPr lang="el-GR" sz="1167" b="1" kern="100" dirty="0">
                <a:solidFill>
                  <a:schemeClr val="bg1"/>
                </a:solidFill>
                <a:highlight>
                  <a:srgbClr val="0000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Ρυθμιζόμενη πληροφορία (Πληροφορίες και Μη Πληροφορίες)</a:t>
            </a:r>
            <a:endParaRPr lang="el-GR" sz="1167" kern="100" dirty="0">
              <a:solidFill>
                <a:schemeClr val="bg1"/>
              </a:solidFill>
              <a:highlight>
                <a:srgbClr val="000000"/>
              </a:highligh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619100" lvl="1" indent="-238115">
              <a:lnSpc>
                <a:spcPct val="107000"/>
              </a:lnSpc>
              <a:spcAft>
                <a:spcPts val="667"/>
              </a:spcAft>
              <a:buSzPts val="1000"/>
              <a:buFont typeface="Courier New" panose="02070309020205020404" pitchFamily="49" charset="0"/>
              <a:buChar char="o"/>
              <a:tabLst>
                <a:tab pos="761970" algn="l"/>
              </a:tabLst>
            </a:pPr>
            <a:r>
              <a:rPr lang="el-GR" sz="1167" b="1" kern="100" dirty="0">
                <a:solidFill>
                  <a:schemeClr val="bg1"/>
                </a:solidFill>
                <a:highlight>
                  <a:srgbClr val="0000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Μη ρυθμιζόμενη πληροφορία (π.χ. ΜΜΕ, Διαδίκτυο)</a:t>
            </a:r>
            <a:endParaRPr lang="el-GR" sz="1167" kern="100" dirty="0">
              <a:solidFill>
                <a:schemeClr val="bg1"/>
              </a:solidFill>
              <a:highlight>
                <a:srgbClr val="000000"/>
              </a:highligh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67"/>
              </a:spcAft>
            </a:pPr>
            <a:r>
              <a:rPr lang="en-US" sz="1167" b="1" kern="100" dirty="0">
                <a:solidFill>
                  <a:schemeClr val="bg1"/>
                </a:solidFill>
                <a:highlight>
                  <a:srgbClr val="000000"/>
                </a:highlight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  <a:endParaRPr lang="el-GR" sz="1167" kern="100" dirty="0">
              <a:solidFill>
                <a:schemeClr val="bg1"/>
              </a:solidFill>
              <a:highlight>
                <a:srgbClr val="000000"/>
              </a:highlight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667"/>
              </a:spcAft>
            </a:pPr>
            <a:r>
              <a:rPr lang="el-GR" sz="1167" b="1" kern="100" dirty="0">
                <a:solidFill>
                  <a:schemeClr val="bg1"/>
                </a:solidFill>
                <a:highlight>
                  <a:srgbClr val="000000"/>
                </a:highlight>
                <a:latin typeface="Segoe UI Emoji" panose="020B0502040204020203" pitchFamily="34" charset="0"/>
                <a:ea typeface="Aptos" panose="020B0004020202020204" pitchFamily="34" charset="0"/>
                <a:cs typeface="Segoe UI Emoji" panose="020B0502040204020203" pitchFamily="34" charset="0"/>
              </a:rPr>
              <a:t>🔸</a:t>
            </a:r>
            <a:r>
              <a:rPr lang="el-GR" sz="1167" b="1" kern="100" dirty="0">
                <a:solidFill>
                  <a:schemeClr val="bg1"/>
                </a:solidFill>
                <a:highlight>
                  <a:srgbClr val="000000"/>
                </a:highlight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Είδη Πληροφοριακών Πηγών</a:t>
            </a:r>
            <a:endParaRPr lang="el-GR" sz="1167" kern="100" dirty="0">
              <a:solidFill>
                <a:schemeClr val="bg1"/>
              </a:solidFill>
              <a:highlight>
                <a:srgbClr val="000000"/>
              </a:highlight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285739" indent="-285739">
              <a:lnSpc>
                <a:spcPct val="107000"/>
              </a:lnSpc>
              <a:spcAft>
                <a:spcPts val="667"/>
              </a:spcAft>
              <a:buSzPts val="1000"/>
              <a:buFont typeface="Symbol" panose="05050102010706020507" pitchFamily="18" charset="2"/>
              <a:buChar char=""/>
              <a:tabLst>
                <a:tab pos="380985" algn="l"/>
              </a:tabLst>
            </a:pPr>
            <a:r>
              <a:rPr lang="el-GR" sz="1167" b="1" kern="100" dirty="0">
                <a:solidFill>
                  <a:schemeClr val="bg1"/>
                </a:solidFill>
                <a:highlight>
                  <a:srgbClr val="000000"/>
                </a:highlight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Πηγές Πληροφοριών (</a:t>
            </a:r>
            <a:r>
              <a:rPr lang="el-GR" sz="1167" b="1" kern="100" dirty="0" err="1">
                <a:solidFill>
                  <a:schemeClr val="bg1"/>
                </a:solidFill>
                <a:highlight>
                  <a:srgbClr val="000000"/>
                </a:highlight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Intelligence</a:t>
            </a:r>
            <a:r>
              <a:rPr lang="el-GR" sz="1167" b="1" kern="100" dirty="0">
                <a:solidFill>
                  <a:schemeClr val="bg1"/>
                </a:solidFill>
                <a:highlight>
                  <a:srgbClr val="000000"/>
                </a:highlight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l-GR" sz="1167" b="1" kern="100" dirty="0" err="1">
                <a:solidFill>
                  <a:schemeClr val="bg1"/>
                </a:solidFill>
                <a:highlight>
                  <a:srgbClr val="000000"/>
                </a:highlight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Sources</a:t>
            </a:r>
            <a:r>
              <a:rPr lang="el-GR" sz="1167" b="1" kern="100" dirty="0">
                <a:solidFill>
                  <a:schemeClr val="bg1"/>
                </a:solidFill>
                <a:highlight>
                  <a:srgbClr val="000000"/>
                </a:highlight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)</a:t>
            </a:r>
            <a:endParaRPr lang="el-GR" sz="1167" kern="100" dirty="0">
              <a:solidFill>
                <a:schemeClr val="bg1"/>
              </a:solidFill>
              <a:highlight>
                <a:srgbClr val="000000"/>
              </a:highlight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285739" indent="-285739">
              <a:lnSpc>
                <a:spcPct val="107000"/>
              </a:lnSpc>
              <a:spcAft>
                <a:spcPts val="667"/>
              </a:spcAft>
              <a:buSzPts val="1000"/>
              <a:buFont typeface="Symbol" panose="05050102010706020507" pitchFamily="18" charset="2"/>
              <a:buChar char=""/>
              <a:tabLst>
                <a:tab pos="380985" algn="l"/>
              </a:tabLst>
            </a:pPr>
            <a:r>
              <a:rPr lang="el-GR" sz="1167" b="1" kern="100" dirty="0">
                <a:solidFill>
                  <a:schemeClr val="bg1"/>
                </a:solidFill>
                <a:highlight>
                  <a:srgbClr val="000000"/>
                </a:highlight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Άλλες Πηγές (</a:t>
            </a:r>
            <a:r>
              <a:rPr lang="el-GR" sz="1167" b="1" kern="100" dirty="0" err="1">
                <a:solidFill>
                  <a:schemeClr val="bg1"/>
                </a:solidFill>
                <a:highlight>
                  <a:srgbClr val="000000"/>
                </a:highlight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Other</a:t>
            </a:r>
            <a:r>
              <a:rPr lang="el-GR" sz="1167" b="1" kern="100" dirty="0">
                <a:solidFill>
                  <a:schemeClr val="bg1"/>
                </a:solidFill>
                <a:highlight>
                  <a:srgbClr val="000000"/>
                </a:highlight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l-GR" sz="1167" b="1" kern="100" dirty="0" err="1">
                <a:solidFill>
                  <a:schemeClr val="bg1"/>
                </a:solidFill>
                <a:highlight>
                  <a:srgbClr val="000000"/>
                </a:highlight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Sources</a:t>
            </a:r>
            <a:r>
              <a:rPr lang="el-GR" sz="1167" b="1" kern="100" dirty="0">
                <a:solidFill>
                  <a:schemeClr val="bg1"/>
                </a:solidFill>
                <a:highlight>
                  <a:srgbClr val="000000"/>
                </a:highlight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)</a:t>
            </a:r>
            <a:endParaRPr lang="el-GR" sz="1167" kern="100" dirty="0">
              <a:solidFill>
                <a:schemeClr val="bg1"/>
              </a:solidFill>
              <a:highlight>
                <a:srgbClr val="000000"/>
              </a:highlight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667"/>
              </a:spcAft>
            </a:pPr>
            <a:r>
              <a:rPr lang="en-US" sz="1167" b="1" kern="100" dirty="0">
                <a:solidFill>
                  <a:schemeClr val="bg1"/>
                </a:solidFill>
                <a:highlight>
                  <a:srgbClr val="000000"/>
                </a:highlight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  <a:endParaRPr lang="el-GR" sz="1167" kern="100" dirty="0">
              <a:solidFill>
                <a:schemeClr val="bg1"/>
              </a:solidFill>
              <a:highlight>
                <a:srgbClr val="000000"/>
              </a:highlight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667"/>
              </a:spcAft>
            </a:pPr>
            <a:r>
              <a:rPr lang="el-GR" sz="1167" b="1" kern="100" dirty="0">
                <a:solidFill>
                  <a:schemeClr val="bg1"/>
                </a:solidFill>
                <a:highlight>
                  <a:srgbClr val="000000"/>
                </a:highlight>
                <a:latin typeface="Segoe UI Emoji" panose="020B0502040204020203" pitchFamily="34" charset="0"/>
                <a:ea typeface="Aptos" panose="020B0004020202020204" pitchFamily="34" charset="0"/>
                <a:cs typeface="Segoe UI Emoji" panose="020B0502040204020203" pitchFamily="34" charset="0"/>
              </a:rPr>
              <a:t>🧠</a:t>
            </a:r>
            <a:r>
              <a:rPr lang="el-GR" sz="1167" b="1" kern="100" dirty="0">
                <a:solidFill>
                  <a:schemeClr val="bg1"/>
                </a:solidFill>
                <a:highlight>
                  <a:srgbClr val="000000"/>
                </a:highlight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Πηγές που συμβάλλουν στην κατανόηση:</a:t>
            </a:r>
            <a:endParaRPr lang="el-GR" sz="1167" kern="100" dirty="0">
              <a:solidFill>
                <a:schemeClr val="bg1"/>
              </a:solidFill>
              <a:highlight>
                <a:srgbClr val="000000"/>
              </a:highlight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285739" indent="-285739">
              <a:lnSpc>
                <a:spcPct val="107000"/>
              </a:lnSpc>
              <a:spcAft>
                <a:spcPts val="667"/>
              </a:spcAft>
              <a:buSzPts val="1000"/>
              <a:buFont typeface="Symbol" panose="05050102010706020507" pitchFamily="18" charset="2"/>
              <a:buChar char=""/>
              <a:tabLst>
                <a:tab pos="380985" algn="l"/>
              </a:tabLst>
            </a:pPr>
            <a:r>
              <a:rPr lang="el-GR" sz="1167" b="1" kern="100" dirty="0">
                <a:solidFill>
                  <a:schemeClr val="bg1"/>
                </a:solidFill>
                <a:highlight>
                  <a:srgbClr val="000000"/>
                </a:highlight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Γνωστική (</a:t>
            </a:r>
            <a:r>
              <a:rPr lang="el-GR" sz="1167" b="1" kern="100" dirty="0" err="1">
                <a:solidFill>
                  <a:schemeClr val="bg1"/>
                </a:solidFill>
                <a:highlight>
                  <a:srgbClr val="000000"/>
                </a:highlight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Cognitive</a:t>
            </a:r>
            <a:r>
              <a:rPr lang="el-GR" sz="1167" b="1" kern="100" dirty="0">
                <a:solidFill>
                  <a:schemeClr val="bg1"/>
                </a:solidFill>
                <a:highlight>
                  <a:srgbClr val="000000"/>
                </a:highlight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): σκέψη, αντίληψη</a:t>
            </a:r>
            <a:endParaRPr lang="el-GR" sz="1167" kern="100" dirty="0">
              <a:solidFill>
                <a:schemeClr val="bg1"/>
              </a:solidFill>
              <a:highlight>
                <a:srgbClr val="000000"/>
              </a:highlight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285739" indent="-285739">
              <a:lnSpc>
                <a:spcPct val="107000"/>
              </a:lnSpc>
              <a:spcAft>
                <a:spcPts val="667"/>
              </a:spcAft>
              <a:buSzPts val="1000"/>
              <a:buFont typeface="Symbol" panose="05050102010706020507" pitchFamily="18" charset="2"/>
              <a:buChar char=""/>
              <a:tabLst>
                <a:tab pos="380985" algn="l"/>
              </a:tabLst>
            </a:pPr>
            <a:r>
              <a:rPr lang="el-GR" sz="1167" b="1" kern="100" dirty="0">
                <a:solidFill>
                  <a:schemeClr val="bg1"/>
                </a:solidFill>
                <a:highlight>
                  <a:srgbClr val="000000"/>
                </a:highlight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Φυσική (</a:t>
            </a:r>
            <a:r>
              <a:rPr lang="el-GR" sz="1167" b="1" kern="100" dirty="0" err="1">
                <a:solidFill>
                  <a:schemeClr val="bg1"/>
                </a:solidFill>
                <a:highlight>
                  <a:srgbClr val="000000"/>
                </a:highlight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Physical</a:t>
            </a:r>
            <a:r>
              <a:rPr lang="el-GR" sz="1167" b="1" kern="100" dirty="0">
                <a:solidFill>
                  <a:schemeClr val="bg1"/>
                </a:solidFill>
                <a:highlight>
                  <a:srgbClr val="000000"/>
                </a:highlight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): πραγματικά γεγονότα</a:t>
            </a:r>
            <a:endParaRPr lang="el-GR" sz="1167" kern="100" dirty="0">
              <a:solidFill>
                <a:schemeClr val="bg1"/>
              </a:solidFill>
              <a:highlight>
                <a:srgbClr val="000000"/>
              </a:highlight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285739" indent="-285739">
              <a:lnSpc>
                <a:spcPct val="107000"/>
              </a:lnSpc>
              <a:spcAft>
                <a:spcPts val="667"/>
              </a:spcAft>
              <a:buSzPts val="1000"/>
              <a:buFont typeface="Symbol" panose="05050102010706020507" pitchFamily="18" charset="2"/>
              <a:buChar char=""/>
              <a:tabLst>
                <a:tab pos="380985" algn="l"/>
              </a:tabLst>
            </a:pPr>
            <a:r>
              <a:rPr lang="el-GR" sz="1167" b="1" kern="100" dirty="0">
                <a:solidFill>
                  <a:schemeClr val="bg1"/>
                </a:solidFill>
                <a:highlight>
                  <a:srgbClr val="000000"/>
                </a:highlight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Εικονική (</a:t>
            </a:r>
            <a:r>
              <a:rPr lang="el-GR" sz="1167" b="1" kern="100" dirty="0" err="1">
                <a:solidFill>
                  <a:schemeClr val="bg1"/>
                </a:solidFill>
                <a:highlight>
                  <a:srgbClr val="000000"/>
                </a:highlight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Virtual</a:t>
            </a:r>
            <a:r>
              <a:rPr lang="el-GR" sz="1167" b="1" kern="100" dirty="0">
                <a:solidFill>
                  <a:schemeClr val="bg1"/>
                </a:solidFill>
                <a:highlight>
                  <a:srgbClr val="000000"/>
                </a:highlight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): ηλεκτρονική αναπαράσταση</a:t>
            </a:r>
            <a:endParaRPr lang="el-GR" sz="1167" kern="100" dirty="0">
              <a:solidFill>
                <a:schemeClr val="bg1"/>
              </a:solidFill>
              <a:highlight>
                <a:srgbClr val="000000"/>
              </a:highlight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48006" y="5313627"/>
            <a:ext cx="706966" cy="401373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701410" y="2061368"/>
            <a:ext cx="9322858" cy="3580342"/>
            <a:chOff x="841692" y="2473642"/>
            <a:chExt cx="11187430" cy="429641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1692" y="2473642"/>
              <a:ext cx="10652125" cy="287432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553699" y="5294629"/>
              <a:ext cx="1475104" cy="147510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009900" y="2819399"/>
              <a:ext cx="2486025" cy="2571750"/>
            </a:xfrm>
            <a:custGeom>
              <a:avLst/>
              <a:gdLst/>
              <a:ahLst/>
              <a:cxnLst/>
              <a:rect l="l" t="t" r="r" b="b"/>
              <a:pathLst>
                <a:path w="2486025" h="2571750">
                  <a:moveTo>
                    <a:pt x="0" y="414337"/>
                  </a:moveTo>
                  <a:lnTo>
                    <a:pt x="7619" y="367664"/>
                  </a:lnTo>
                  <a:lnTo>
                    <a:pt x="29844" y="322579"/>
                  </a:lnTo>
                  <a:lnTo>
                    <a:pt x="65722" y="279082"/>
                  </a:lnTo>
                  <a:lnTo>
                    <a:pt x="114617" y="237807"/>
                  </a:lnTo>
                  <a:lnTo>
                    <a:pt x="175577" y="198754"/>
                  </a:lnTo>
                  <a:lnTo>
                    <a:pt x="210185" y="180339"/>
                  </a:lnTo>
                  <a:lnTo>
                    <a:pt x="247967" y="162560"/>
                  </a:lnTo>
                  <a:lnTo>
                    <a:pt x="287972" y="145414"/>
                  </a:lnTo>
                  <a:lnTo>
                    <a:pt x="330517" y="129222"/>
                  </a:lnTo>
                  <a:lnTo>
                    <a:pt x="375920" y="113664"/>
                  </a:lnTo>
                  <a:lnTo>
                    <a:pt x="423227" y="99060"/>
                  </a:lnTo>
                  <a:lnTo>
                    <a:pt x="472757" y="85089"/>
                  </a:lnTo>
                  <a:lnTo>
                    <a:pt x="524510" y="72389"/>
                  </a:lnTo>
                  <a:lnTo>
                    <a:pt x="578485" y="60325"/>
                  </a:lnTo>
                  <a:lnTo>
                    <a:pt x="634047" y="49212"/>
                  </a:lnTo>
                  <a:lnTo>
                    <a:pt x="691832" y="39370"/>
                  </a:lnTo>
                  <a:lnTo>
                    <a:pt x="750887" y="30479"/>
                  </a:lnTo>
                  <a:lnTo>
                    <a:pt x="811847" y="22542"/>
                  </a:lnTo>
                  <a:lnTo>
                    <a:pt x="874077" y="15875"/>
                  </a:lnTo>
                  <a:lnTo>
                    <a:pt x="937895" y="10160"/>
                  </a:lnTo>
                  <a:lnTo>
                    <a:pt x="1002982" y="5714"/>
                  </a:lnTo>
                  <a:lnTo>
                    <a:pt x="1069339" y="2539"/>
                  </a:lnTo>
                  <a:lnTo>
                    <a:pt x="1136650" y="635"/>
                  </a:lnTo>
                  <a:lnTo>
                    <a:pt x="1204912" y="0"/>
                  </a:lnTo>
                  <a:lnTo>
                    <a:pt x="1273492" y="635"/>
                  </a:lnTo>
                  <a:lnTo>
                    <a:pt x="1340802" y="2539"/>
                  </a:lnTo>
                  <a:lnTo>
                    <a:pt x="1406842" y="5714"/>
                  </a:lnTo>
                  <a:lnTo>
                    <a:pt x="1471929" y="10160"/>
                  </a:lnTo>
                  <a:lnTo>
                    <a:pt x="1535747" y="15875"/>
                  </a:lnTo>
                  <a:lnTo>
                    <a:pt x="1597977" y="22542"/>
                  </a:lnTo>
                  <a:lnTo>
                    <a:pt x="1658937" y="30479"/>
                  </a:lnTo>
                  <a:lnTo>
                    <a:pt x="1718310" y="39370"/>
                  </a:lnTo>
                  <a:lnTo>
                    <a:pt x="1775777" y="49212"/>
                  </a:lnTo>
                  <a:lnTo>
                    <a:pt x="1831339" y="60325"/>
                  </a:lnTo>
                  <a:lnTo>
                    <a:pt x="1885314" y="72389"/>
                  </a:lnTo>
                  <a:lnTo>
                    <a:pt x="1937067" y="85089"/>
                  </a:lnTo>
                  <a:lnTo>
                    <a:pt x="1986597" y="99060"/>
                  </a:lnTo>
                  <a:lnTo>
                    <a:pt x="2033904" y="113664"/>
                  </a:lnTo>
                  <a:lnTo>
                    <a:pt x="2079307" y="129222"/>
                  </a:lnTo>
                  <a:lnTo>
                    <a:pt x="2121852" y="145414"/>
                  </a:lnTo>
                  <a:lnTo>
                    <a:pt x="2161857" y="162560"/>
                  </a:lnTo>
                  <a:lnTo>
                    <a:pt x="2199640" y="180339"/>
                  </a:lnTo>
                  <a:lnTo>
                    <a:pt x="2234247" y="198754"/>
                  </a:lnTo>
                  <a:lnTo>
                    <a:pt x="2295207" y="237807"/>
                  </a:lnTo>
                  <a:lnTo>
                    <a:pt x="2344102" y="279082"/>
                  </a:lnTo>
                  <a:lnTo>
                    <a:pt x="2379979" y="322579"/>
                  </a:lnTo>
                  <a:lnTo>
                    <a:pt x="2402204" y="367664"/>
                  </a:lnTo>
                  <a:lnTo>
                    <a:pt x="2409825" y="414337"/>
                  </a:lnTo>
                  <a:lnTo>
                    <a:pt x="2407920" y="437832"/>
                  </a:lnTo>
                  <a:lnTo>
                    <a:pt x="2392997" y="483870"/>
                  </a:lnTo>
                  <a:lnTo>
                    <a:pt x="2363787" y="528002"/>
                  </a:lnTo>
                  <a:lnTo>
                    <a:pt x="2321242" y="570547"/>
                  </a:lnTo>
                  <a:lnTo>
                    <a:pt x="2266315" y="610552"/>
                  </a:lnTo>
                  <a:lnTo>
                    <a:pt x="2199640" y="648335"/>
                  </a:lnTo>
                  <a:lnTo>
                    <a:pt x="2161857" y="666114"/>
                  </a:lnTo>
                  <a:lnTo>
                    <a:pt x="2121852" y="683260"/>
                  </a:lnTo>
                  <a:lnTo>
                    <a:pt x="2079307" y="699452"/>
                  </a:lnTo>
                  <a:lnTo>
                    <a:pt x="2033904" y="715010"/>
                  </a:lnTo>
                  <a:lnTo>
                    <a:pt x="1986597" y="729614"/>
                  </a:lnTo>
                  <a:lnTo>
                    <a:pt x="1937067" y="743585"/>
                  </a:lnTo>
                  <a:lnTo>
                    <a:pt x="1885314" y="756285"/>
                  </a:lnTo>
                  <a:lnTo>
                    <a:pt x="1831339" y="768350"/>
                  </a:lnTo>
                  <a:lnTo>
                    <a:pt x="1775777" y="779462"/>
                  </a:lnTo>
                  <a:lnTo>
                    <a:pt x="1718310" y="789305"/>
                  </a:lnTo>
                  <a:lnTo>
                    <a:pt x="1658937" y="798194"/>
                  </a:lnTo>
                  <a:lnTo>
                    <a:pt x="1597977" y="806132"/>
                  </a:lnTo>
                  <a:lnTo>
                    <a:pt x="1535747" y="812800"/>
                  </a:lnTo>
                  <a:lnTo>
                    <a:pt x="1471929" y="818514"/>
                  </a:lnTo>
                  <a:lnTo>
                    <a:pt x="1406842" y="822960"/>
                  </a:lnTo>
                  <a:lnTo>
                    <a:pt x="1340802" y="826135"/>
                  </a:lnTo>
                  <a:lnTo>
                    <a:pt x="1273492" y="828039"/>
                  </a:lnTo>
                  <a:lnTo>
                    <a:pt x="1204912" y="828675"/>
                  </a:lnTo>
                  <a:lnTo>
                    <a:pt x="1136650" y="828039"/>
                  </a:lnTo>
                  <a:lnTo>
                    <a:pt x="1069339" y="826135"/>
                  </a:lnTo>
                  <a:lnTo>
                    <a:pt x="1002982" y="822960"/>
                  </a:lnTo>
                  <a:lnTo>
                    <a:pt x="937895" y="818514"/>
                  </a:lnTo>
                  <a:lnTo>
                    <a:pt x="874077" y="812800"/>
                  </a:lnTo>
                  <a:lnTo>
                    <a:pt x="811847" y="806132"/>
                  </a:lnTo>
                  <a:lnTo>
                    <a:pt x="750887" y="798194"/>
                  </a:lnTo>
                  <a:lnTo>
                    <a:pt x="691832" y="789305"/>
                  </a:lnTo>
                  <a:lnTo>
                    <a:pt x="634047" y="779462"/>
                  </a:lnTo>
                  <a:lnTo>
                    <a:pt x="578485" y="768350"/>
                  </a:lnTo>
                  <a:lnTo>
                    <a:pt x="524510" y="756285"/>
                  </a:lnTo>
                  <a:lnTo>
                    <a:pt x="472757" y="743585"/>
                  </a:lnTo>
                  <a:lnTo>
                    <a:pt x="423227" y="729614"/>
                  </a:lnTo>
                  <a:lnTo>
                    <a:pt x="375920" y="715010"/>
                  </a:lnTo>
                  <a:lnTo>
                    <a:pt x="330517" y="699452"/>
                  </a:lnTo>
                  <a:lnTo>
                    <a:pt x="287972" y="683260"/>
                  </a:lnTo>
                  <a:lnTo>
                    <a:pt x="247967" y="666114"/>
                  </a:lnTo>
                  <a:lnTo>
                    <a:pt x="210185" y="648335"/>
                  </a:lnTo>
                  <a:lnTo>
                    <a:pt x="175577" y="629602"/>
                  </a:lnTo>
                  <a:lnTo>
                    <a:pt x="114617" y="590867"/>
                  </a:lnTo>
                  <a:lnTo>
                    <a:pt x="65722" y="549592"/>
                  </a:lnTo>
                  <a:lnTo>
                    <a:pt x="29844" y="506095"/>
                  </a:lnTo>
                  <a:lnTo>
                    <a:pt x="7619" y="461010"/>
                  </a:lnTo>
                  <a:lnTo>
                    <a:pt x="0" y="414337"/>
                  </a:lnTo>
                </a:path>
                <a:path w="2486025" h="2571750">
                  <a:moveTo>
                    <a:pt x="0" y="1285875"/>
                  </a:moveTo>
                  <a:lnTo>
                    <a:pt x="7619" y="1239202"/>
                  </a:lnTo>
                  <a:lnTo>
                    <a:pt x="29844" y="1194117"/>
                  </a:lnTo>
                  <a:lnTo>
                    <a:pt x="65722" y="1150620"/>
                  </a:lnTo>
                  <a:lnTo>
                    <a:pt x="114617" y="1109345"/>
                  </a:lnTo>
                  <a:lnTo>
                    <a:pt x="175577" y="1070292"/>
                  </a:lnTo>
                  <a:lnTo>
                    <a:pt x="210185" y="1051877"/>
                  </a:lnTo>
                  <a:lnTo>
                    <a:pt x="247967" y="1034097"/>
                  </a:lnTo>
                  <a:lnTo>
                    <a:pt x="287972" y="1016952"/>
                  </a:lnTo>
                  <a:lnTo>
                    <a:pt x="330517" y="1000760"/>
                  </a:lnTo>
                  <a:lnTo>
                    <a:pt x="375920" y="985202"/>
                  </a:lnTo>
                  <a:lnTo>
                    <a:pt x="423227" y="970597"/>
                  </a:lnTo>
                  <a:lnTo>
                    <a:pt x="472757" y="956627"/>
                  </a:lnTo>
                  <a:lnTo>
                    <a:pt x="524510" y="943927"/>
                  </a:lnTo>
                  <a:lnTo>
                    <a:pt x="578485" y="931862"/>
                  </a:lnTo>
                  <a:lnTo>
                    <a:pt x="634047" y="920750"/>
                  </a:lnTo>
                  <a:lnTo>
                    <a:pt x="691832" y="910907"/>
                  </a:lnTo>
                  <a:lnTo>
                    <a:pt x="750887" y="902017"/>
                  </a:lnTo>
                  <a:lnTo>
                    <a:pt x="811847" y="894080"/>
                  </a:lnTo>
                  <a:lnTo>
                    <a:pt x="874077" y="887412"/>
                  </a:lnTo>
                  <a:lnTo>
                    <a:pt x="937895" y="881697"/>
                  </a:lnTo>
                  <a:lnTo>
                    <a:pt x="1002982" y="877252"/>
                  </a:lnTo>
                  <a:lnTo>
                    <a:pt x="1069339" y="874077"/>
                  </a:lnTo>
                  <a:lnTo>
                    <a:pt x="1136650" y="872172"/>
                  </a:lnTo>
                  <a:lnTo>
                    <a:pt x="1204912" y="871537"/>
                  </a:lnTo>
                  <a:lnTo>
                    <a:pt x="1273492" y="872172"/>
                  </a:lnTo>
                  <a:lnTo>
                    <a:pt x="1340802" y="874077"/>
                  </a:lnTo>
                  <a:lnTo>
                    <a:pt x="1406842" y="877252"/>
                  </a:lnTo>
                  <a:lnTo>
                    <a:pt x="1471929" y="881697"/>
                  </a:lnTo>
                  <a:lnTo>
                    <a:pt x="1535747" y="887412"/>
                  </a:lnTo>
                  <a:lnTo>
                    <a:pt x="1597977" y="894080"/>
                  </a:lnTo>
                  <a:lnTo>
                    <a:pt x="1658937" y="902017"/>
                  </a:lnTo>
                  <a:lnTo>
                    <a:pt x="1718310" y="910907"/>
                  </a:lnTo>
                  <a:lnTo>
                    <a:pt x="1775777" y="920750"/>
                  </a:lnTo>
                  <a:lnTo>
                    <a:pt x="1831339" y="931862"/>
                  </a:lnTo>
                  <a:lnTo>
                    <a:pt x="1885314" y="943927"/>
                  </a:lnTo>
                  <a:lnTo>
                    <a:pt x="1937067" y="956627"/>
                  </a:lnTo>
                  <a:lnTo>
                    <a:pt x="1986597" y="970597"/>
                  </a:lnTo>
                  <a:lnTo>
                    <a:pt x="2033904" y="985202"/>
                  </a:lnTo>
                  <a:lnTo>
                    <a:pt x="2079307" y="1000760"/>
                  </a:lnTo>
                  <a:lnTo>
                    <a:pt x="2121852" y="1016952"/>
                  </a:lnTo>
                  <a:lnTo>
                    <a:pt x="2161857" y="1034097"/>
                  </a:lnTo>
                  <a:lnTo>
                    <a:pt x="2199640" y="1051877"/>
                  </a:lnTo>
                  <a:lnTo>
                    <a:pt x="2234247" y="1070292"/>
                  </a:lnTo>
                  <a:lnTo>
                    <a:pt x="2295207" y="1109345"/>
                  </a:lnTo>
                  <a:lnTo>
                    <a:pt x="2344102" y="1150620"/>
                  </a:lnTo>
                  <a:lnTo>
                    <a:pt x="2379979" y="1194117"/>
                  </a:lnTo>
                  <a:lnTo>
                    <a:pt x="2402204" y="1239202"/>
                  </a:lnTo>
                  <a:lnTo>
                    <a:pt x="2409825" y="1285875"/>
                  </a:lnTo>
                  <a:lnTo>
                    <a:pt x="2407920" y="1309370"/>
                  </a:lnTo>
                  <a:lnTo>
                    <a:pt x="2392997" y="1355407"/>
                  </a:lnTo>
                  <a:lnTo>
                    <a:pt x="2363787" y="1399539"/>
                  </a:lnTo>
                  <a:lnTo>
                    <a:pt x="2321242" y="1442085"/>
                  </a:lnTo>
                  <a:lnTo>
                    <a:pt x="2266315" y="1482089"/>
                  </a:lnTo>
                  <a:lnTo>
                    <a:pt x="2199640" y="1519872"/>
                  </a:lnTo>
                  <a:lnTo>
                    <a:pt x="2161857" y="1537652"/>
                  </a:lnTo>
                  <a:lnTo>
                    <a:pt x="2121852" y="1554797"/>
                  </a:lnTo>
                  <a:lnTo>
                    <a:pt x="2079307" y="1570989"/>
                  </a:lnTo>
                  <a:lnTo>
                    <a:pt x="2033904" y="1586547"/>
                  </a:lnTo>
                  <a:lnTo>
                    <a:pt x="1986597" y="1601152"/>
                  </a:lnTo>
                  <a:lnTo>
                    <a:pt x="1937067" y="1614805"/>
                  </a:lnTo>
                  <a:lnTo>
                    <a:pt x="1885314" y="1627822"/>
                  </a:lnTo>
                  <a:lnTo>
                    <a:pt x="1831339" y="1639887"/>
                  </a:lnTo>
                  <a:lnTo>
                    <a:pt x="1775777" y="1650682"/>
                  </a:lnTo>
                  <a:lnTo>
                    <a:pt x="1718310" y="1660842"/>
                  </a:lnTo>
                  <a:lnTo>
                    <a:pt x="1658937" y="1669732"/>
                  </a:lnTo>
                  <a:lnTo>
                    <a:pt x="1597977" y="1677670"/>
                  </a:lnTo>
                  <a:lnTo>
                    <a:pt x="1535747" y="1684337"/>
                  </a:lnTo>
                  <a:lnTo>
                    <a:pt x="1471929" y="1690052"/>
                  </a:lnTo>
                  <a:lnTo>
                    <a:pt x="1406842" y="1694497"/>
                  </a:lnTo>
                  <a:lnTo>
                    <a:pt x="1340802" y="1697672"/>
                  </a:lnTo>
                  <a:lnTo>
                    <a:pt x="1273492" y="1699577"/>
                  </a:lnTo>
                  <a:lnTo>
                    <a:pt x="1204912" y="1700212"/>
                  </a:lnTo>
                  <a:lnTo>
                    <a:pt x="1136650" y="1699577"/>
                  </a:lnTo>
                  <a:lnTo>
                    <a:pt x="1069339" y="1697672"/>
                  </a:lnTo>
                  <a:lnTo>
                    <a:pt x="1002982" y="1694497"/>
                  </a:lnTo>
                  <a:lnTo>
                    <a:pt x="937895" y="1690052"/>
                  </a:lnTo>
                  <a:lnTo>
                    <a:pt x="874077" y="1684337"/>
                  </a:lnTo>
                  <a:lnTo>
                    <a:pt x="811847" y="1677670"/>
                  </a:lnTo>
                  <a:lnTo>
                    <a:pt x="750887" y="1669732"/>
                  </a:lnTo>
                  <a:lnTo>
                    <a:pt x="691832" y="1660842"/>
                  </a:lnTo>
                  <a:lnTo>
                    <a:pt x="634047" y="1650682"/>
                  </a:lnTo>
                  <a:lnTo>
                    <a:pt x="578485" y="1639887"/>
                  </a:lnTo>
                  <a:lnTo>
                    <a:pt x="524510" y="1627822"/>
                  </a:lnTo>
                  <a:lnTo>
                    <a:pt x="472757" y="1614805"/>
                  </a:lnTo>
                  <a:lnTo>
                    <a:pt x="423227" y="1601152"/>
                  </a:lnTo>
                  <a:lnTo>
                    <a:pt x="375920" y="1586547"/>
                  </a:lnTo>
                  <a:lnTo>
                    <a:pt x="330517" y="1570989"/>
                  </a:lnTo>
                  <a:lnTo>
                    <a:pt x="287972" y="1554797"/>
                  </a:lnTo>
                  <a:lnTo>
                    <a:pt x="247967" y="1537652"/>
                  </a:lnTo>
                  <a:lnTo>
                    <a:pt x="210185" y="1519872"/>
                  </a:lnTo>
                  <a:lnTo>
                    <a:pt x="175577" y="1501457"/>
                  </a:lnTo>
                  <a:lnTo>
                    <a:pt x="114617" y="1462405"/>
                  </a:lnTo>
                  <a:lnTo>
                    <a:pt x="65722" y="1421130"/>
                  </a:lnTo>
                  <a:lnTo>
                    <a:pt x="29844" y="1377632"/>
                  </a:lnTo>
                  <a:lnTo>
                    <a:pt x="7619" y="1332547"/>
                  </a:lnTo>
                  <a:lnTo>
                    <a:pt x="0" y="1285875"/>
                  </a:lnTo>
                </a:path>
                <a:path w="2486025" h="2571750">
                  <a:moveTo>
                    <a:pt x="76200" y="2157412"/>
                  </a:moveTo>
                  <a:lnTo>
                    <a:pt x="83819" y="2110740"/>
                  </a:lnTo>
                  <a:lnTo>
                    <a:pt x="106044" y="2065655"/>
                  </a:lnTo>
                  <a:lnTo>
                    <a:pt x="141922" y="2022157"/>
                  </a:lnTo>
                  <a:lnTo>
                    <a:pt x="190817" y="1980882"/>
                  </a:lnTo>
                  <a:lnTo>
                    <a:pt x="251777" y="1941830"/>
                  </a:lnTo>
                  <a:lnTo>
                    <a:pt x="286385" y="1923414"/>
                  </a:lnTo>
                  <a:lnTo>
                    <a:pt x="324167" y="1905635"/>
                  </a:lnTo>
                  <a:lnTo>
                    <a:pt x="364172" y="1888489"/>
                  </a:lnTo>
                  <a:lnTo>
                    <a:pt x="406717" y="1872297"/>
                  </a:lnTo>
                  <a:lnTo>
                    <a:pt x="452120" y="1856739"/>
                  </a:lnTo>
                  <a:lnTo>
                    <a:pt x="499427" y="1842135"/>
                  </a:lnTo>
                  <a:lnTo>
                    <a:pt x="548957" y="1828164"/>
                  </a:lnTo>
                  <a:lnTo>
                    <a:pt x="600710" y="1815464"/>
                  </a:lnTo>
                  <a:lnTo>
                    <a:pt x="654685" y="1803400"/>
                  </a:lnTo>
                  <a:lnTo>
                    <a:pt x="710247" y="1792287"/>
                  </a:lnTo>
                  <a:lnTo>
                    <a:pt x="768032" y="1782445"/>
                  </a:lnTo>
                  <a:lnTo>
                    <a:pt x="827087" y="1773555"/>
                  </a:lnTo>
                  <a:lnTo>
                    <a:pt x="888047" y="1765617"/>
                  </a:lnTo>
                  <a:lnTo>
                    <a:pt x="950277" y="1758950"/>
                  </a:lnTo>
                  <a:lnTo>
                    <a:pt x="1014095" y="1753235"/>
                  </a:lnTo>
                  <a:lnTo>
                    <a:pt x="1079182" y="1748789"/>
                  </a:lnTo>
                  <a:lnTo>
                    <a:pt x="1145539" y="1745614"/>
                  </a:lnTo>
                  <a:lnTo>
                    <a:pt x="1212850" y="1743710"/>
                  </a:lnTo>
                  <a:lnTo>
                    <a:pt x="1281112" y="1743075"/>
                  </a:lnTo>
                  <a:lnTo>
                    <a:pt x="1349692" y="1743710"/>
                  </a:lnTo>
                  <a:lnTo>
                    <a:pt x="1417002" y="1745614"/>
                  </a:lnTo>
                  <a:lnTo>
                    <a:pt x="1483042" y="1748789"/>
                  </a:lnTo>
                  <a:lnTo>
                    <a:pt x="1548129" y="1753235"/>
                  </a:lnTo>
                  <a:lnTo>
                    <a:pt x="1611947" y="1758950"/>
                  </a:lnTo>
                  <a:lnTo>
                    <a:pt x="1674177" y="1765617"/>
                  </a:lnTo>
                  <a:lnTo>
                    <a:pt x="1735137" y="1773555"/>
                  </a:lnTo>
                  <a:lnTo>
                    <a:pt x="1794510" y="1782445"/>
                  </a:lnTo>
                  <a:lnTo>
                    <a:pt x="1851977" y="1792287"/>
                  </a:lnTo>
                  <a:lnTo>
                    <a:pt x="1907539" y="1803400"/>
                  </a:lnTo>
                  <a:lnTo>
                    <a:pt x="1961514" y="1815464"/>
                  </a:lnTo>
                  <a:lnTo>
                    <a:pt x="2013267" y="1828164"/>
                  </a:lnTo>
                  <a:lnTo>
                    <a:pt x="2062797" y="1842135"/>
                  </a:lnTo>
                  <a:lnTo>
                    <a:pt x="2110104" y="1856739"/>
                  </a:lnTo>
                  <a:lnTo>
                    <a:pt x="2155507" y="1872297"/>
                  </a:lnTo>
                  <a:lnTo>
                    <a:pt x="2198052" y="1888489"/>
                  </a:lnTo>
                  <a:lnTo>
                    <a:pt x="2238057" y="1905635"/>
                  </a:lnTo>
                  <a:lnTo>
                    <a:pt x="2275840" y="1923414"/>
                  </a:lnTo>
                  <a:lnTo>
                    <a:pt x="2310447" y="1941830"/>
                  </a:lnTo>
                  <a:lnTo>
                    <a:pt x="2371407" y="1980882"/>
                  </a:lnTo>
                  <a:lnTo>
                    <a:pt x="2420302" y="2022157"/>
                  </a:lnTo>
                  <a:lnTo>
                    <a:pt x="2456179" y="2065655"/>
                  </a:lnTo>
                  <a:lnTo>
                    <a:pt x="2478404" y="2110740"/>
                  </a:lnTo>
                  <a:lnTo>
                    <a:pt x="2486025" y="2157412"/>
                  </a:lnTo>
                  <a:lnTo>
                    <a:pt x="2484120" y="2180907"/>
                  </a:lnTo>
                  <a:lnTo>
                    <a:pt x="2469197" y="2226945"/>
                  </a:lnTo>
                  <a:lnTo>
                    <a:pt x="2439987" y="2271077"/>
                  </a:lnTo>
                  <a:lnTo>
                    <a:pt x="2397442" y="2313622"/>
                  </a:lnTo>
                  <a:lnTo>
                    <a:pt x="2342515" y="2353627"/>
                  </a:lnTo>
                  <a:lnTo>
                    <a:pt x="2275840" y="2391410"/>
                  </a:lnTo>
                  <a:lnTo>
                    <a:pt x="2238057" y="2409190"/>
                  </a:lnTo>
                  <a:lnTo>
                    <a:pt x="2198052" y="2426335"/>
                  </a:lnTo>
                  <a:lnTo>
                    <a:pt x="2155507" y="2442527"/>
                  </a:lnTo>
                  <a:lnTo>
                    <a:pt x="2110104" y="2458085"/>
                  </a:lnTo>
                  <a:lnTo>
                    <a:pt x="2062797" y="2472690"/>
                  </a:lnTo>
                  <a:lnTo>
                    <a:pt x="2013267" y="2486660"/>
                  </a:lnTo>
                  <a:lnTo>
                    <a:pt x="1961514" y="2499360"/>
                  </a:lnTo>
                  <a:lnTo>
                    <a:pt x="1907539" y="2511425"/>
                  </a:lnTo>
                  <a:lnTo>
                    <a:pt x="1851977" y="2522537"/>
                  </a:lnTo>
                  <a:lnTo>
                    <a:pt x="1794510" y="2532380"/>
                  </a:lnTo>
                  <a:lnTo>
                    <a:pt x="1735137" y="2541270"/>
                  </a:lnTo>
                  <a:lnTo>
                    <a:pt x="1674177" y="2549207"/>
                  </a:lnTo>
                  <a:lnTo>
                    <a:pt x="1611947" y="2555875"/>
                  </a:lnTo>
                  <a:lnTo>
                    <a:pt x="1548129" y="2561590"/>
                  </a:lnTo>
                  <a:lnTo>
                    <a:pt x="1483042" y="2566035"/>
                  </a:lnTo>
                  <a:lnTo>
                    <a:pt x="1417002" y="2569210"/>
                  </a:lnTo>
                  <a:lnTo>
                    <a:pt x="1349692" y="2571115"/>
                  </a:lnTo>
                  <a:lnTo>
                    <a:pt x="1281112" y="2571750"/>
                  </a:lnTo>
                  <a:lnTo>
                    <a:pt x="1212850" y="2571115"/>
                  </a:lnTo>
                  <a:lnTo>
                    <a:pt x="1145539" y="2569210"/>
                  </a:lnTo>
                  <a:lnTo>
                    <a:pt x="1079182" y="2566035"/>
                  </a:lnTo>
                  <a:lnTo>
                    <a:pt x="1014095" y="2561590"/>
                  </a:lnTo>
                  <a:lnTo>
                    <a:pt x="950277" y="2555875"/>
                  </a:lnTo>
                  <a:lnTo>
                    <a:pt x="888047" y="2549207"/>
                  </a:lnTo>
                  <a:lnTo>
                    <a:pt x="827087" y="2541270"/>
                  </a:lnTo>
                  <a:lnTo>
                    <a:pt x="768032" y="2532380"/>
                  </a:lnTo>
                  <a:lnTo>
                    <a:pt x="710247" y="2522537"/>
                  </a:lnTo>
                  <a:lnTo>
                    <a:pt x="654685" y="2511425"/>
                  </a:lnTo>
                  <a:lnTo>
                    <a:pt x="600710" y="2499360"/>
                  </a:lnTo>
                  <a:lnTo>
                    <a:pt x="548957" y="2486660"/>
                  </a:lnTo>
                  <a:lnTo>
                    <a:pt x="499427" y="2472690"/>
                  </a:lnTo>
                  <a:lnTo>
                    <a:pt x="452120" y="2458085"/>
                  </a:lnTo>
                  <a:lnTo>
                    <a:pt x="406717" y="2442527"/>
                  </a:lnTo>
                  <a:lnTo>
                    <a:pt x="364172" y="2426335"/>
                  </a:lnTo>
                  <a:lnTo>
                    <a:pt x="324167" y="2409190"/>
                  </a:lnTo>
                  <a:lnTo>
                    <a:pt x="286385" y="2391410"/>
                  </a:lnTo>
                  <a:lnTo>
                    <a:pt x="251777" y="2372677"/>
                  </a:lnTo>
                  <a:lnTo>
                    <a:pt x="190817" y="2333942"/>
                  </a:lnTo>
                  <a:lnTo>
                    <a:pt x="141922" y="2292667"/>
                  </a:lnTo>
                  <a:lnTo>
                    <a:pt x="106044" y="2249170"/>
                  </a:lnTo>
                  <a:lnTo>
                    <a:pt x="83819" y="2204085"/>
                  </a:lnTo>
                  <a:lnTo>
                    <a:pt x="76200" y="2157412"/>
                  </a:lnTo>
                </a:path>
              </a:pathLst>
            </a:custGeom>
            <a:ln w="76200">
              <a:solidFill>
                <a:srgbClr val="D349BC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80584" y="5978525"/>
              <a:ext cx="2588894" cy="481012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54050" y="403987"/>
            <a:ext cx="10775951" cy="413574"/>
          </a:xfrm>
          <a:prstGeom prst="rect">
            <a:avLst/>
          </a:prstGeom>
        </p:spPr>
        <p:txBody>
          <a:bodyPr vert="horz" wrap="square" lIns="0" tIns="53974" rIns="0" bIns="0" rtlCol="0" anchor="ctr">
            <a:spAutoFit/>
          </a:bodyPr>
          <a:lstStyle/>
          <a:p>
            <a:pPr marL="1455150" marR="4233" indent="-1444567">
              <a:lnSpc>
                <a:spcPts val="2750"/>
              </a:lnSpc>
              <a:spcBef>
                <a:spcPts val="424"/>
              </a:spcBef>
            </a:pPr>
            <a:r>
              <a:rPr sz="2542" spc="-4" dirty="0"/>
              <a:t>Προσανατολισμός-τοποθέτηση-γέφυρα</a:t>
            </a:r>
            <a:r>
              <a:rPr sz="2542" spc="12" dirty="0"/>
              <a:t> </a:t>
            </a:r>
            <a:r>
              <a:rPr sz="2542" spc="-4" dirty="0"/>
              <a:t>και</a:t>
            </a:r>
            <a:r>
              <a:rPr sz="2542" spc="8" dirty="0"/>
              <a:t> </a:t>
            </a:r>
            <a:r>
              <a:rPr sz="2542" dirty="0"/>
              <a:t>της</a:t>
            </a:r>
            <a:r>
              <a:rPr sz="2542" spc="4" dirty="0"/>
              <a:t> </a:t>
            </a:r>
            <a:r>
              <a:rPr sz="2542" spc="-4" dirty="0"/>
              <a:t>επικοινωνίας</a:t>
            </a:r>
            <a:r>
              <a:rPr sz="2542" spc="12" dirty="0"/>
              <a:t> </a:t>
            </a:r>
            <a:r>
              <a:rPr sz="2542" spc="-8" dirty="0"/>
              <a:t>(Knox</a:t>
            </a:r>
            <a:r>
              <a:rPr sz="2542" spc="4" dirty="0"/>
              <a:t> </a:t>
            </a:r>
            <a:r>
              <a:rPr sz="2542" spc="-8" dirty="0"/>
              <a:t>et </a:t>
            </a:r>
            <a:r>
              <a:rPr sz="2542" spc="-562" dirty="0"/>
              <a:t> </a:t>
            </a:r>
            <a:r>
              <a:rPr sz="2542" spc="-4" dirty="0"/>
              <a:t>al,</a:t>
            </a:r>
            <a:r>
              <a:rPr sz="2542" spc="-12" dirty="0"/>
              <a:t> </a:t>
            </a:r>
            <a:r>
              <a:rPr sz="2542" spc="-4" dirty="0"/>
              <a:t>2018)</a:t>
            </a:r>
            <a:endParaRPr sz="2542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00487" y="5029994"/>
            <a:ext cx="2160058" cy="40137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99016" y="687723"/>
            <a:ext cx="4895321" cy="779850"/>
          </a:xfrm>
          <a:prstGeom prst="rect">
            <a:avLst/>
          </a:prstGeom>
        </p:spPr>
        <p:txBody>
          <a:bodyPr vert="horz" wrap="square" lIns="0" tIns="57679" rIns="0" bIns="0" rtlCol="0" anchor="ctr">
            <a:spAutoFit/>
          </a:bodyPr>
          <a:lstStyle/>
          <a:p>
            <a:pPr marL="10583" marR="4233">
              <a:lnSpc>
                <a:spcPts val="2816"/>
              </a:lnSpc>
              <a:spcBef>
                <a:spcPts val="454"/>
              </a:spcBef>
            </a:pPr>
            <a:r>
              <a:rPr sz="2625" spc="-21" dirty="0"/>
              <a:t>Συνεργατικές</a:t>
            </a:r>
            <a:r>
              <a:rPr sz="2625" spc="-42" dirty="0"/>
              <a:t> </a:t>
            </a:r>
            <a:r>
              <a:rPr sz="2625" spc="-21" dirty="0"/>
              <a:t>πρακτικές</a:t>
            </a:r>
            <a:r>
              <a:rPr sz="2625" spc="-33" dirty="0"/>
              <a:t> </a:t>
            </a:r>
            <a:r>
              <a:rPr sz="2625" spc="-17" dirty="0"/>
              <a:t>COs</a:t>
            </a:r>
            <a:r>
              <a:rPr sz="2625" spc="-33" dirty="0"/>
              <a:t> </a:t>
            </a:r>
            <a:r>
              <a:rPr sz="2625" spc="-29" dirty="0"/>
              <a:t>κατά</a:t>
            </a:r>
            <a:r>
              <a:rPr sz="2625" spc="-62" dirty="0"/>
              <a:t> </a:t>
            </a:r>
            <a:r>
              <a:rPr sz="2625" spc="-17" dirty="0"/>
              <a:t>τη </a:t>
            </a:r>
            <a:r>
              <a:rPr sz="2625" spc="-583" dirty="0"/>
              <a:t> </a:t>
            </a:r>
            <a:r>
              <a:rPr sz="2625" spc="-33" dirty="0"/>
              <a:t>δημιουργία</a:t>
            </a:r>
            <a:r>
              <a:rPr sz="2625" spc="-75" dirty="0"/>
              <a:t> </a:t>
            </a:r>
            <a:r>
              <a:rPr sz="2625" spc="-25" dirty="0"/>
              <a:t>και</a:t>
            </a:r>
            <a:r>
              <a:rPr sz="2625" spc="-71" dirty="0"/>
              <a:t> </a:t>
            </a:r>
            <a:r>
              <a:rPr sz="2625" spc="-25" dirty="0"/>
              <a:t>την</a:t>
            </a:r>
            <a:r>
              <a:rPr sz="2625" spc="-79" dirty="0"/>
              <a:t> </a:t>
            </a:r>
            <a:r>
              <a:rPr sz="2625" spc="-33" dirty="0"/>
              <a:t>ανταλλαγή</a:t>
            </a:r>
            <a:r>
              <a:rPr sz="2625" spc="-79" dirty="0"/>
              <a:t> </a:t>
            </a:r>
            <a:r>
              <a:rPr sz="2625" spc="-25" dirty="0"/>
              <a:t>RCP</a:t>
            </a:r>
            <a:endParaRPr sz="2625"/>
          </a:p>
        </p:txBody>
      </p:sp>
      <p:sp>
        <p:nvSpPr>
          <p:cNvPr id="4" name="object 4"/>
          <p:cNvSpPr txBox="1"/>
          <p:nvPr/>
        </p:nvSpPr>
        <p:spPr>
          <a:xfrm>
            <a:off x="599016" y="1654439"/>
            <a:ext cx="6153679" cy="2873073"/>
          </a:xfrm>
          <a:prstGeom prst="rect">
            <a:avLst/>
          </a:prstGeom>
        </p:spPr>
        <p:txBody>
          <a:bodyPr vert="horz" wrap="square" lIns="0" tIns="37571" rIns="0" bIns="0" rtlCol="0">
            <a:spAutoFit/>
          </a:bodyPr>
          <a:lstStyle/>
          <a:p>
            <a:pPr marL="10583" marR="568302">
              <a:lnSpc>
                <a:spcPts val="1608"/>
              </a:lnSpc>
              <a:spcBef>
                <a:spcPts val="296"/>
              </a:spcBef>
              <a:buSzPct val="133333"/>
              <a:buFont typeface="Arial"/>
              <a:buChar char="•"/>
              <a:tabLst>
                <a:tab pos="200546" algn="l"/>
              </a:tabLst>
            </a:pPr>
            <a:r>
              <a:rPr sz="1500" dirty="0">
                <a:latin typeface="Calibri"/>
                <a:cs typeface="Calibri"/>
              </a:rPr>
              <a:t>Οι </a:t>
            </a:r>
            <a:r>
              <a:rPr sz="1500" spc="-4" dirty="0">
                <a:latin typeface="Calibri"/>
                <a:cs typeface="Calibri"/>
              </a:rPr>
              <a:t>CO</a:t>
            </a:r>
            <a:r>
              <a:rPr sz="1500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επικοινωνούν</a:t>
            </a:r>
            <a:r>
              <a:rPr sz="1500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με</a:t>
            </a:r>
            <a:r>
              <a:rPr sz="1500" spc="4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άλλους</a:t>
            </a:r>
            <a:r>
              <a:rPr sz="1500" dirty="0">
                <a:latin typeface="Calibri"/>
                <a:cs typeface="Calibri"/>
              </a:rPr>
              <a:t> CO </a:t>
            </a:r>
            <a:r>
              <a:rPr sz="1500" spc="-4" dirty="0">
                <a:latin typeface="Calibri"/>
                <a:cs typeface="Calibri"/>
              </a:rPr>
              <a:t>όταν</a:t>
            </a:r>
            <a:r>
              <a:rPr sz="1500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προσαρμόζουν</a:t>
            </a:r>
            <a:r>
              <a:rPr sz="1500" spc="4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τα</a:t>
            </a:r>
            <a:r>
              <a:rPr sz="1500" dirty="0">
                <a:latin typeface="Calibri"/>
                <a:cs typeface="Calibri"/>
              </a:rPr>
              <a:t> RCP </a:t>
            </a:r>
            <a:r>
              <a:rPr sz="1500" spc="-4" dirty="0">
                <a:latin typeface="Calibri"/>
                <a:cs typeface="Calibri"/>
              </a:rPr>
              <a:t>στους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client</a:t>
            </a:r>
            <a:r>
              <a:rPr sz="1500" spc="-8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(σύστημα </a:t>
            </a:r>
            <a:r>
              <a:rPr sz="1500" dirty="0">
                <a:latin typeface="Calibri"/>
                <a:cs typeface="Calibri"/>
              </a:rPr>
              <a:t>ή </a:t>
            </a:r>
            <a:r>
              <a:rPr sz="1500" spc="-4" dirty="0">
                <a:latin typeface="Calibri"/>
                <a:cs typeface="Calibri"/>
              </a:rPr>
              <a:t>πρόγραμμα</a:t>
            </a:r>
            <a:r>
              <a:rPr sz="1500" spc="-8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που επικοινωνεί</a:t>
            </a:r>
            <a:r>
              <a:rPr sz="1500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με server)</a:t>
            </a:r>
            <a:endParaRPr sz="1500" dirty="0">
              <a:latin typeface="Calibri"/>
              <a:cs typeface="Calibri"/>
            </a:endParaRPr>
          </a:p>
          <a:p>
            <a:pPr marL="836050" lvl="1" indent="-191022">
              <a:spcBef>
                <a:spcPts val="708"/>
              </a:spcBef>
              <a:buSzPct val="133333"/>
              <a:buFont typeface="Arial"/>
              <a:buChar char="•"/>
              <a:tabLst>
                <a:tab pos="836050" algn="l"/>
              </a:tabLst>
            </a:pPr>
            <a:r>
              <a:rPr sz="1500" spc="-4" dirty="0">
                <a:latin typeface="Calibri"/>
                <a:cs typeface="Calibri"/>
              </a:rPr>
              <a:t>Λιγότερο</a:t>
            </a:r>
            <a:r>
              <a:rPr sz="1500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συνηθισμένο</a:t>
            </a:r>
            <a:r>
              <a:rPr sz="1500" spc="8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στην</a:t>
            </a:r>
            <a:r>
              <a:rPr sz="1500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οργανωτική</a:t>
            </a:r>
            <a:r>
              <a:rPr sz="1500" spc="4" dirty="0">
                <a:latin typeface="Calibri"/>
                <a:cs typeface="Calibri"/>
              </a:rPr>
              <a:t> </a:t>
            </a:r>
            <a:r>
              <a:rPr sz="1500" spc="-12" dirty="0">
                <a:latin typeface="Calibri"/>
                <a:cs typeface="Calibri"/>
              </a:rPr>
              <a:t>ιεραρχία</a:t>
            </a:r>
            <a:r>
              <a:rPr sz="1500" spc="-17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της</a:t>
            </a:r>
            <a:r>
              <a:rPr sz="1500" spc="4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SOC</a:t>
            </a:r>
            <a:endParaRPr sz="1500" dirty="0">
              <a:latin typeface="Calibri"/>
              <a:cs typeface="Calibri"/>
            </a:endParaRPr>
          </a:p>
          <a:p>
            <a:pPr marL="836050" marR="1184228" lvl="1" indent="-190492">
              <a:lnSpc>
                <a:spcPct val="127800"/>
              </a:lnSpc>
              <a:spcBef>
                <a:spcPts val="187"/>
              </a:spcBef>
              <a:buSzPct val="133333"/>
              <a:buFont typeface="Arial"/>
              <a:buChar char="•"/>
              <a:tabLst>
                <a:tab pos="835521" algn="l"/>
              </a:tabLst>
            </a:pPr>
            <a:r>
              <a:rPr sz="1500" b="1" spc="-4" dirty="0">
                <a:latin typeface="Calibri"/>
                <a:cs typeface="Calibri"/>
              </a:rPr>
              <a:t>HS: </a:t>
            </a:r>
            <a:r>
              <a:rPr sz="1500" spc="-4" dirty="0">
                <a:latin typeface="Calibri"/>
                <a:cs typeface="Calibri"/>
              </a:rPr>
              <a:t>Προβλήματα</a:t>
            </a:r>
            <a:r>
              <a:rPr sz="1500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όταν</a:t>
            </a:r>
            <a:r>
              <a:rPr sz="1500" dirty="0">
                <a:latin typeface="Calibri"/>
                <a:cs typeface="Calibri"/>
              </a:rPr>
              <a:t> οι </a:t>
            </a:r>
            <a:r>
              <a:rPr sz="1500" spc="-4" dirty="0">
                <a:latin typeface="Calibri"/>
                <a:cs typeface="Calibri"/>
              </a:rPr>
              <a:t>DM και</a:t>
            </a:r>
            <a:r>
              <a:rPr sz="1500" dirty="0">
                <a:latin typeface="Calibri"/>
                <a:cs typeface="Calibri"/>
              </a:rPr>
              <a:t> οι CO </a:t>
            </a:r>
            <a:r>
              <a:rPr sz="1500" spc="-4" dirty="0">
                <a:latin typeface="Calibri"/>
                <a:cs typeface="Calibri"/>
              </a:rPr>
              <a:t>βρίσκονται σε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-12" dirty="0">
                <a:latin typeface="Calibri"/>
                <a:cs typeface="Calibri"/>
              </a:rPr>
              <a:t>διαφορετικά</a:t>
            </a:r>
            <a:r>
              <a:rPr sz="1500" spc="-25" dirty="0">
                <a:latin typeface="Calibri"/>
                <a:cs typeface="Calibri"/>
              </a:rPr>
              <a:t> </a:t>
            </a:r>
            <a:r>
              <a:rPr sz="1500" spc="-12" dirty="0">
                <a:latin typeface="Calibri"/>
                <a:cs typeface="Calibri"/>
              </a:rPr>
              <a:t>τεταρτημόρια</a:t>
            </a:r>
            <a:endParaRPr sz="1500" dirty="0">
              <a:latin typeface="Calibri"/>
              <a:cs typeface="Calibri"/>
            </a:endParaRPr>
          </a:p>
          <a:p>
            <a:pPr marL="836050" lvl="1" indent="-191022">
              <a:spcBef>
                <a:spcPts val="758"/>
              </a:spcBef>
              <a:buSzPct val="133333"/>
              <a:buChar char="•"/>
              <a:tabLst>
                <a:tab pos="836050" algn="l"/>
              </a:tabLst>
            </a:pPr>
            <a:r>
              <a:rPr sz="1500" dirty="0" err="1">
                <a:latin typeface="Calibri"/>
                <a:cs typeface="Calibri"/>
              </a:rPr>
              <a:t>Οι</a:t>
            </a:r>
            <a:r>
              <a:rPr sz="1500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πεποιθήσεις</a:t>
            </a:r>
            <a:r>
              <a:rPr sz="1500" spc="4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και</a:t>
            </a:r>
            <a:r>
              <a:rPr sz="1500" dirty="0">
                <a:latin typeface="Calibri"/>
                <a:cs typeface="Calibri"/>
              </a:rPr>
              <a:t> οι </a:t>
            </a:r>
            <a:r>
              <a:rPr sz="1500" spc="-4" dirty="0">
                <a:latin typeface="Calibri"/>
                <a:cs typeface="Calibri"/>
              </a:rPr>
              <a:t>προσδοκίες</a:t>
            </a:r>
            <a:r>
              <a:rPr sz="1500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επηρεάζουν</a:t>
            </a:r>
            <a:r>
              <a:rPr sz="1500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την</a:t>
            </a:r>
            <a:endParaRPr sz="1500" dirty="0">
              <a:latin typeface="Calibri"/>
              <a:cs typeface="Calibri"/>
            </a:endParaRPr>
          </a:p>
          <a:p>
            <a:pPr marL="836050" marR="997439">
              <a:lnSpc>
                <a:spcPts val="1483"/>
              </a:lnSpc>
              <a:spcBef>
                <a:spcPts val="429"/>
              </a:spcBef>
            </a:pPr>
            <a:r>
              <a:rPr sz="1500" spc="-4" dirty="0">
                <a:latin typeface="Calibri"/>
                <a:cs typeface="Calibri"/>
              </a:rPr>
              <a:t>ανταλλαγή</a:t>
            </a:r>
            <a:r>
              <a:rPr sz="1500" spc="-8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και </a:t>
            </a:r>
            <a:r>
              <a:rPr sz="1500" dirty="0">
                <a:latin typeface="Calibri"/>
                <a:cs typeface="Calibri"/>
              </a:rPr>
              <a:t>την</a:t>
            </a:r>
            <a:r>
              <a:rPr sz="1500" spc="-4" dirty="0">
                <a:latin typeface="Calibri"/>
                <a:cs typeface="Calibri"/>
              </a:rPr>
              <a:t> απορρόφηση</a:t>
            </a:r>
            <a:r>
              <a:rPr lang="en-US" sz="1500" spc="-4" dirty="0">
                <a:latin typeface="Calibri"/>
                <a:cs typeface="Calibri"/>
              </a:rPr>
              <a:t> </a:t>
            </a:r>
            <a:r>
              <a:rPr lang="en-US" sz="1500" dirty="0">
                <a:latin typeface="Calibri" panose="020F0502020204030204" pitchFamily="34" charset="0"/>
              </a:rPr>
              <a:t>RCP and CSA</a:t>
            </a:r>
            <a:endParaRPr sz="15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500" dirty="0">
              <a:latin typeface="Calibri"/>
              <a:cs typeface="Calibri"/>
            </a:endParaRPr>
          </a:p>
          <a:p>
            <a:pPr marL="200546" indent="-189963">
              <a:spcBef>
                <a:spcPts val="958"/>
              </a:spcBef>
              <a:buSzPct val="133333"/>
              <a:buFont typeface="Arial"/>
              <a:buChar char="•"/>
              <a:tabLst>
                <a:tab pos="200546" algn="l"/>
              </a:tabLst>
            </a:pPr>
            <a:r>
              <a:rPr sz="1500" spc="-8" dirty="0">
                <a:latin typeface="Calibri"/>
                <a:cs typeface="Calibri"/>
              </a:rPr>
              <a:t>Τα</a:t>
            </a:r>
            <a:r>
              <a:rPr sz="1500" spc="-12" dirty="0">
                <a:latin typeface="Calibri"/>
                <a:cs typeface="Calibri"/>
              </a:rPr>
              <a:t> κεντρικά/επίσημα συστήματα</a:t>
            </a:r>
            <a:r>
              <a:rPr sz="1500" spc="-8" dirty="0">
                <a:latin typeface="Calibri"/>
                <a:cs typeface="Calibri"/>
              </a:rPr>
              <a:t> </a:t>
            </a:r>
            <a:r>
              <a:rPr sz="1500" spc="-12" dirty="0">
                <a:latin typeface="Calibri"/>
                <a:cs typeface="Calibri"/>
              </a:rPr>
              <a:t>καταστρατηγούνται</a:t>
            </a:r>
            <a:endParaRPr sz="1500" dirty="0">
              <a:latin typeface="Calibri"/>
              <a:cs typeface="Calibri"/>
            </a:endParaRPr>
          </a:p>
          <a:p>
            <a:pPr marL="835521" lvl="1" indent="-190492">
              <a:spcBef>
                <a:spcPts val="696"/>
              </a:spcBef>
              <a:buSzPct val="133333"/>
              <a:buFont typeface="Arial"/>
              <a:buChar char="•"/>
              <a:tabLst>
                <a:tab pos="835521" algn="l"/>
              </a:tabLst>
            </a:pPr>
            <a:r>
              <a:rPr sz="1500" spc="-4" dirty="0">
                <a:latin typeface="Calibri"/>
                <a:cs typeface="Calibri"/>
              </a:rPr>
              <a:t>Δεν </a:t>
            </a:r>
            <a:r>
              <a:rPr sz="1500" spc="-8" dirty="0">
                <a:latin typeface="Calibri"/>
                <a:cs typeface="Calibri"/>
              </a:rPr>
              <a:t>δίνεται</a:t>
            </a:r>
            <a:r>
              <a:rPr sz="1500" spc="-12" dirty="0">
                <a:latin typeface="Calibri"/>
                <a:cs typeface="Calibri"/>
              </a:rPr>
              <a:t> κίνητρο </a:t>
            </a:r>
            <a:r>
              <a:rPr sz="1500" spc="-8" dirty="0">
                <a:latin typeface="Calibri"/>
                <a:cs typeface="Calibri"/>
              </a:rPr>
              <a:t>για</a:t>
            </a:r>
            <a:r>
              <a:rPr sz="1500" spc="-17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την </a:t>
            </a:r>
            <a:r>
              <a:rPr sz="1500" spc="-4" dirty="0">
                <a:latin typeface="Calibri"/>
                <a:cs typeface="Calibri"/>
              </a:rPr>
              <a:t>ανταλλαγή</a:t>
            </a:r>
            <a:r>
              <a:rPr sz="1500" spc="-8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πληροφοριών</a:t>
            </a:r>
            <a:r>
              <a:rPr sz="1500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μεταξύ</a:t>
            </a:r>
            <a:r>
              <a:rPr sz="1500" dirty="0">
                <a:latin typeface="Calibri"/>
                <a:cs typeface="Calibri"/>
              </a:rPr>
              <a:t> των </a:t>
            </a:r>
            <a:r>
              <a:rPr sz="1500" spc="-4" dirty="0">
                <a:latin typeface="Calibri"/>
                <a:cs typeface="Calibri"/>
              </a:rPr>
              <a:t>CO</a:t>
            </a:r>
            <a:endParaRPr sz="15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284758" y="5138737"/>
            <a:ext cx="115358" cy="12610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750" spc="-25" dirty="0">
                <a:solidFill>
                  <a:srgbClr val="878787"/>
                </a:solidFill>
                <a:latin typeface="Calibri"/>
                <a:cs typeface="Calibri"/>
              </a:rPr>
              <a:t>3</a:t>
            </a:r>
            <a:r>
              <a:rPr sz="750" dirty="0">
                <a:solidFill>
                  <a:srgbClr val="878787"/>
                </a:solidFill>
                <a:latin typeface="Calibri"/>
                <a:cs typeface="Calibri"/>
              </a:rPr>
              <a:t>5</a:t>
            </a:r>
            <a:endParaRPr sz="75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448006" y="5115719"/>
            <a:ext cx="706966" cy="401373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6577013" y="301096"/>
            <a:ext cx="3282420" cy="4016904"/>
            <a:chOff x="7892415" y="361315"/>
            <a:chExt cx="3938904" cy="482028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807767" y="361315"/>
              <a:ext cx="2094229" cy="334454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892415" y="3678872"/>
              <a:ext cx="3938904" cy="150272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48006" y="5313627"/>
            <a:ext cx="706966" cy="401373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2984500" y="254000"/>
            <a:ext cx="5065713" cy="5713413"/>
            <a:chOff x="3055620" y="0"/>
            <a:chExt cx="6078855" cy="685609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80585" y="6273482"/>
              <a:ext cx="2592069" cy="48164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55620" y="0"/>
              <a:ext cx="6078537" cy="685577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8612" y="539750"/>
            <a:ext cx="4793456" cy="367770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01204" y="1225021"/>
            <a:ext cx="4696883" cy="299243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448006" y="5313627"/>
            <a:ext cx="706966" cy="40137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900487" y="5040841"/>
            <a:ext cx="2157412" cy="400843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7805" y="58913"/>
            <a:ext cx="5532589" cy="2643290"/>
            <a:chOff x="89246" y="1085849"/>
            <a:chExt cx="10054879" cy="4648201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47875" y="1465897"/>
              <a:ext cx="8096250" cy="388810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190750" y="1390650"/>
              <a:ext cx="7953375" cy="4343400"/>
            </a:xfrm>
            <a:custGeom>
              <a:avLst/>
              <a:gdLst/>
              <a:ahLst/>
              <a:cxnLst/>
              <a:rect l="l" t="t" r="r" b="b"/>
              <a:pathLst>
                <a:path w="7953375" h="4343400">
                  <a:moveTo>
                    <a:pt x="0" y="2171700"/>
                  </a:moveTo>
                  <a:lnTo>
                    <a:pt x="635" y="2113915"/>
                  </a:lnTo>
                  <a:lnTo>
                    <a:pt x="1905" y="2056447"/>
                  </a:lnTo>
                  <a:lnTo>
                    <a:pt x="4444" y="1999297"/>
                  </a:lnTo>
                  <a:lnTo>
                    <a:pt x="7619" y="1942464"/>
                  </a:lnTo>
                  <a:lnTo>
                    <a:pt x="12064" y="1886267"/>
                  </a:lnTo>
                  <a:lnTo>
                    <a:pt x="17144" y="1830387"/>
                  </a:lnTo>
                  <a:lnTo>
                    <a:pt x="23177" y="1775142"/>
                  </a:lnTo>
                  <a:lnTo>
                    <a:pt x="30162" y="1720214"/>
                  </a:lnTo>
                  <a:lnTo>
                    <a:pt x="38100" y="1665922"/>
                  </a:lnTo>
                  <a:lnTo>
                    <a:pt x="46672" y="1612264"/>
                  </a:lnTo>
                  <a:lnTo>
                    <a:pt x="56197" y="1558925"/>
                  </a:lnTo>
                  <a:lnTo>
                    <a:pt x="66675" y="1506220"/>
                  </a:lnTo>
                  <a:lnTo>
                    <a:pt x="78105" y="1454150"/>
                  </a:lnTo>
                  <a:lnTo>
                    <a:pt x="90169" y="1402397"/>
                  </a:lnTo>
                  <a:lnTo>
                    <a:pt x="102869" y="1351597"/>
                  </a:lnTo>
                  <a:lnTo>
                    <a:pt x="116522" y="1301432"/>
                  </a:lnTo>
                  <a:lnTo>
                    <a:pt x="131127" y="1251585"/>
                  </a:lnTo>
                  <a:lnTo>
                    <a:pt x="146367" y="1202689"/>
                  </a:lnTo>
                  <a:lnTo>
                    <a:pt x="162242" y="1154429"/>
                  </a:lnTo>
                  <a:lnTo>
                    <a:pt x="179069" y="1106804"/>
                  </a:lnTo>
                  <a:lnTo>
                    <a:pt x="196532" y="1060132"/>
                  </a:lnTo>
                  <a:lnTo>
                    <a:pt x="214630" y="1014095"/>
                  </a:lnTo>
                  <a:lnTo>
                    <a:pt x="233362" y="968692"/>
                  </a:lnTo>
                  <a:lnTo>
                    <a:pt x="253047" y="924242"/>
                  </a:lnTo>
                  <a:lnTo>
                    <a:pt x="273367" y="880427"/>
                  </a:lnTo>
                  <a:lnTo>
                    <a:pt x="294322" y="837564"/>
                  </a:lnTo>
                  <a:lnTo>
                    <a:pt x="315912" y="795654"/>
                  </a:lnTo>
                  <a:lnTo>
                    <a:pt x="338137" y="754379"/>
                  </a:lnTo>
                  <a:lnTo>
                    <a:pt x="360997" y="714057"/>
                  </a:lnTo>
                  <a:lnTo>
                    <a:pt x="384492" y="674687"/>
                  </a:lnTo>
                  <a:lnTo>
                    <a:pt x="408622" y="635952"/>
                  </a:lnTo>
                  <a:lnTo>
                    <a:pt x="433387" y="598487"/>
                  </a:lnTo>
                  <a:lnTo>
                    <a:pt x="458787" y="561975"/>
                  </a:lnTo>
                  <a:lnTo>
                    <a:pt x="484505" y="526414"/>
                  </a:lnTo>
                  <a:lnTo>
                    <a:pt x="511175" y="491489"/>
                  </a:lnTo>
                  <a:lnTo>
                    <a:pt x="538162" y="458152"/>
                  </a:lnTo>
                  <a:lnTo>
                    <a:pt x="565785" y="425450"/>
                  </a:lnTo>
                  <a:lnTo>
                    <a:pt x="593725" y="393700"/>
                  </a:lnTo>
                  <a:lnTo>
                    <a:pt x="622300" y="363220"/>
                  </a:lnTo>
                  <a:lnTo>
                    <a:pt x="651510" y="334010"/>
                  </a:lnTo>
                  <a:lnTo>
                    <a:pt x="681037" y="305752"/>
                  </a:lnTo>
                  <a:lnTo>
                    <a:pt x="711200" y="278447"/>
                  </a:lnTo>
                  <a:lnTo>
                    <a:pt x="741680" y="252412"/>
                  </a:lnTo>
                  <a:lnTo>
                    <a:pt x="772794" y="227647"/>
                  </a:lnTo>
                  <a:lnTo>
                    <a:pt x="804227" y="203835"/>
                  </a:lnTo>
                  <a:lnTo>
                    <a:pt x="835977" y="181610"/>
                  </a:lnTo>
                  <a:lnTo>
                    <a:pt x="868362" y="160337"/>
                  </a:lnTo>
                  <a:lnTo>
                    <a:pt x="901064" y="140017"/>
                  </a:lnTo>
                  <a:lnTo>
                    <a:pt x="967739" y="103822"/>
                  </a:lnTo>
                  <a:lnTo>
                    <a:pt x="1036002" y="72707"/>
                  </a:lnTo>
                  <a:lnTo>
                    <a:pt x="1105217" y="46989"/>
                  </a:lnTo>
                  <a:lnTo>
                    <a:pt x="1176020" y="26670"/>
                  </a:lnTo>
                  <a:lnTo>
                    <a:pt x="1248092" y="12064"/>
                  </a:lnTo>
                  <a:lnTo>
                    <a:pt x="1321117" y="2857"/>
                  </a:lnTo>
                  <a:lnTo>
                    <a:pt x="1395412" y="0"/>
                  </a:lnTo>
                  <a:lnTo>
                    <a:pt x="1432560" y="635"/>
                  </a:lnTo>
                  <a:lnTo>
                    <a:pt x="1506220" y="6667"/>
                  </a:lnTo>
                  <a:lnTo>
                    <a:pt x="1578610" y="18732"/>
                  </a:lnTo>
                  <a:lnTo>
                    <a:pt x="1650047" y="36195"/>
                  </a:lnTo>
                  <a:lnTo>
                    <a:pt x="1720214" y="59054"/>
                  </a:lnTo>
                  <a:lnTo>
                    <a:pt x="1789112" y="87629"/>
                  </a:lnTo>
                  <a:lnTo>
                    <a:pt x="1856422" y="121285"/>
                  </a:lnTo>
                  <a:lnTo>
                    <a:pt x="1922462" y="160337"/>
                  </a:lnTo>
                  <a:lnTo>
                    <a:pt x="1954529" y="181610"/>
                  </a:lnTo>
                  <a:lnTo>
                    <a:pt x="1986597" y="203835"/>
                  </a:lnTo>
                  <a:lnTo>
                    <a:pt x="2018029" y="227647"/>
                  </a:lnTo>
                  <a:lnTo>
                    <a:pt x="2049145" y="252412"/>
                  </a:lnTo>
                  <a:lnTo>
                    <a:pt x="2079625" y="278447"/>
                  </a:lnTo>
                  <a:lnTo>
                    <a:pt x="2109787" y="305752"/>
                  </a:lnTo>
                  <a:lnTo>
                    <a:pt x="2139315" y="334010"/>
                  </a:lnTo>
                  <a:lnTo>
                    <a:pt x="2168525" y="363220"/>
                  </a:lnTo>
                  <a:lnTo>
                    <a:pt x="2197100" y="393700"/>
                  </a:lnTo>
                  <a:lnTo>
                    <a:pt x="2225040" y="425450"/>
                  </a:lnTo>
                  <a:lnTo>
                    <a:pt x="2252662" y="458152"/>
                  </a:lnTo>
                  <a:lnTo>
                    <a:pt x="2279650" y="491489"/>
                  </a:lnTo>
                  <a:lnTo>
                    <a:pt x="2306002" y="526414"/>
                  </a:lnTo>
                  <a:lnTo>
                    <a:pt x="2332037" y="561975"/>
                  </a:lnTo>
                  <a:lnTo>
                    <a:pt x="2357437" y="598487"/>
                  </a:lnTo>
                  <a:lnTo>
                    <a:pt x="2382202" y="635952"/>
                  </a:lnTo>
                  <a:lnTo>
                    <a:pt x="2406332" y="674687"/>
                  </a:lnTo>
                  <a:lnTo>
                    <a:pt x="2429827" y="714057"/>
                  </a:lnTo>
                  <a:lnTo>
                    <a:pt x="2452687" y="754379"/>
                  </a:lnTo>
                  <a:lnTo>
                    <a:pt x="2474912" y="795654"/>
                  </a:lnTo>
                  <a:lnTo>
                    <a:pt x="2496502" y="837564"/>
                  </a:lnTo>
                  <a:lnTo>
                    <a:pt x="2517457" y="880427"/>
                  </a:lnTo>
                  <a:lnTo>
                    <a:pt x="2537777" y="924242"/>
                  </a:lnTo>
                  <a:lnTo>
                    <a:pt x="2557462" y="968692"/>
                  </a:lnTo>
                  <a:lnTo>
                    <a:pt x="2576195" y="1014095"/>
                  </a:lnTo>
                  <a:lnTo>
                    <a:pt x="2594292" y="1060132"/>
                  </a:lnTo>
                  <a:lnTo>
                    <a:pt x="2611754" y="1106804"/>
                  </a:lnTo>
                  <a:lnTo>
                    <a:pt x="2628582" y="1154429"/>
                  </a:lnTo>
                  <a:lnTo>
                    <a:pt x="2644457" y="1202689"/>
                  </a:lnTo>
                  <a:lnTo>
                    <a:pt x="2659697" y="1251585"/>
                  </a:lnTo>
                  <a:lnTo>
                    <a:pt x="2674302" y="1301432"/>
                  </a:lnTo>
                  <a:lnTo>
                    <a:pt x="2687954" y="1351597"/>
                  </a:lnTo>
                  <a:lnTo>
                    <a:pt x="2700654" y="1402397"/>
                  </a:lnTo>
                  <a:lnTo>
                    <a:pt x="2712720" y="1454150"/>
                  </a:lnTo>
                  <a:lnTo>
                    <a:pt x="2724150" y="1506220"/>
                  </a:lnTo>
                  <a:lnTo>
                    <a:pt x="2734627" y="1558925"/>
                  </a:lnTo>
                  <a:lnTo>
                    <a:pt x="2744152" y="1612264"/>
                  </a:lnTo>
                  <a:lnTo>
                    <a:pt x="2752725" y="1665922"/>
                  </a:lnTo>
                  <a:lnTo>
                    <a:pt x="2760662" y="1720214"/>
                  </a:lnTo>
                  <a:lnTo>
                    <a:pt x="2767647" y="1775142"/>
                  </a:lnTo>
                  <a:lnTo>
                    <a:pt x="2773679" y="1830387"/>
                  </a:lnTo>
                  <a:lnTo>
                    <a:pt x="2778760" y="1886267"/>
                  </a:lnTo>
                  <a:lnTo>
                    <a:pt x="2783204" y="1942464"/>
                  </a:lnTo>
                  <a:lnTo>
                    <a:pt x="2786379" y="1999297"/>
                  </a:lnTo>
                  <a:lnTo>
                    <a:pt x="2788920" y="2056447"/>
                  </a:lnTo>
                  <a:lnTo>
                    <a:pt x="2790190" y="2113915"/>
                  </a:lnTo>
                  <a:lnTo>
                    <a:pt x="2790825" y="2171700"/>
                  </a:lnTo>
                  <a:lnTo>
                    <a:pt x="2790190" y="2229485"/>
                  </a:lnTo>
                  <a:lnTo>
                    <a:pt x="2788920" y="2286952"/>
                  </a:lnTo>
                  <a:lnTo>
                    <a:pt x="2786379" y="2344102"/>
                  </a:lnTo>
                  <a:lnTo>
                    <a:pt x="2783204" y="2400935"/>
                  </a:lnTo>
                  <a:lnTo>
                    <a:pt x="2778760" y="2457132"/>
                  </a:lnTo>
                  <a:lnTo>
                    <a:pt x="2773679" y="2513012"/>
                  </a:lnTo>
                  <a:lnTo>
                    <a:pt x="2767647" y="2568257"/>
                  </a:lnTo>
                  <a:lnTo>
                    <a:pt x="2760662" y="2623185"/>
                  </a:lnTo>
                  <a:lnTo>
                    <a:pt x="2752725" y="2677477"/>
                  </a:lnTo>
                  <a:lnTo>
                    <a:pt x="2744152" y="2731135"/>
                  </a:lnTo>
                  <a:lnTo>
                    <a:pt x="2734627" y="2784475"/>
                  </a:lnTo>
                  <a:lnTo>
                    <a:pt x="2724150" y="2837180"/>
                  </a:lnTo>
                  <a:lnTo>
                    <a:pt x="2712720" y="2889250"/>
                  </a:lnTo>
                  <a:lnTo>
                    <a:pt x="2700654" y="2941002"/>
                  </a:lnTo>
                  <a:lnTo>
                    <a:pt x="2687954" y="2991802"/>
                  </a:lnTo>
                  <a:lnTo>
                    <a:pt x="2674302" y="3041967"/>
                  </a:lnTo>
                  <a:lnTo>
                    <a:pt x="2659697" y="3091815"/>
                  </a:lnTo>
                  <a:lnTo>
                    <a:pt x="2644457" y="3140710"/>
                  </a:lnTo>
                  <a:lnTo>
                    <a:pt x="2628582" y="3188970"/>
                  </a:lnTo>
                  <a:lnTo>
                    <a:pt x="2611754" y="3236595"/>
                  </a:lnTo>
                  <a:lnTo>
                    <a:pt x="2594292" y="3283267"/>
                  </a:lnTo>
                  <a:lnTo>
                    <a:pt x="2576195" y="3329304"/>
                  </a:lnTo>
                  <a:lnTo>
                    <a:pt x="2557462" y="3374707"/>
                  </a:lnTo>
                  <a:lnTo>
                    <a:pt x="2537777" y="3419157"/>
                  </a:lnTo>
                  <a:lnTo>
                    <a:pt x="2517457" y="3462972"/>
                  </a:lnTo>
                  <a:lnTo>
                    <a:pt x="2496502" y="3505835"/>
                  </a:lnTo>
                  <a:lnTo>
                    <a:pt x="2474912" y="3547745"/>
                  </a:lnTo>
                  <a:lnTo>
                    <a:pt x="2452687" y="3589020"/>
                  </a:lnTo>
                  <a:lnTo>
                    <a:pt x="2429827" y="3629342"/>
                  </a:lnTo>
                  <a:lnTo>
                    <a:pt x="2406332" y="3668712"/>
                  </a:lnTo>
                  <a:lnTo>
                    <a:pt x="2382202" y="3707447"/>
                  </a:lnTo>
                  <a:lnTo>
                    <a:pt x="2357437" y="3744912"/>
                  </a:lnTo>
                  <a:lnTo>
                    <a:pt x="2332037" y="3781425"/>
                  </a:lnTo>
                  <a:lnTo>
                    <a:pt x="2306002" y="3816985"/>
                  </a:lnTo>
                  <a:lnTo>
                    <a:pt x="2279650" y="3851910"/>
                  </a:lnTo>
                  <a:lnTo>
                    <a:pt x="2252662" y="3885247"/>
                  </a:lnTo>
                  <a:lnTo>
                    <a:pt x="2225040" y="3917950"/>
                  </a:lnTo>
                  <a:lnTo>
                    <a:pt x="2197100" y="3949382"/>
                  </a:lnTo>
                  <a:lnTo>
                    <a:pt x="2168525" y="3980179"/>
                  </a:lnTo>
                  <a:lnTo>
                    <a:pt x="2139315" y="4009390"/>
                  </a:lnTo>
                  <a:lnTo>
                    <a:pt x="2109787" y="4037647"/>
                  </a:lnTo>
                  <a:lnTo>
                    <a:pt x="2079625" y="4064952"/>
                  </a:lnTo>
                  <a:lnTo>
                    <a:pt x="2049145" y="4090987"/>
                  </a:lnTo>
                  <a:lnTo>
                    <a:pt x="2018029" y="4115752"/>
                  </a:lnTo>
                  <a:lnTo>
                    <a:pt x="1986597" y="4139565"/>
                  </a:lnTo>
                  <a:lnTo>
                    <a:pt x="1954529" y="4161790"/>
                  </a:lnTo>
                  <a:lnTo>
                    <a:pt x="1922462" y="4183062"/>
                  </a:lnTo>
                  <a:lnTo>
                    <a:pt x="1889760" y="4203382"/>
                  </a:lnTo>
                  <a:lnTo>
                    <a:pt x="1823085" y="4239577"/>
                  </a:lnTo>
                  <a:lnTo>
                    <a:pt x="1754822" y="4270692"/>
                  </a:lnTo>
                  <a:lnTo>
                    <a:pt x="1685289" y="4296410"/>
                  </a:lnTo>
                  <a:lnTo>
                    <a:pt x="1614487" y="4316730"/>
                  </a:lnTo>
                  <a:lnTo>
                    <a:pt x="1542732" y="4331335"/>
                  </a:lnTo>
                  <a:lnTo>
                    <a:pt x="1469389" y="4340542"/>
                  </a:lnTo>
                  <a:lnTo>
                    <a:pt x="1395412" y="4343400"/>
                  </a:lnTo>
                  <a:lnTo>
                    <a:pt x="1358264" y="4342765"/>
                  </a:lnTo>
                  <a:lnTo>
                    <a:pt x="1284604" y="4336732"/>
                  </a:lnTo>
                  <a:lnTo>
                    <a:pt x="1211897" y="4324667"/>
                  </a:lnTo>
                  <a:lnTo>
                    <a:pt x="1140460" y="4307205"/>
                  </a:lnTo>
                  <a:lnTo>
                    <a:pt x="1070292" y="4284345"/>
                  </a:lnTo>
                  <a:lnTo>
                    <a:pt x="1001712" y="4255770"/>
                  </a:lnTo>
                  <a:lnTo>
                    <a:pt x="934402" y="4222115"/>
                  </a:lnTo>
                  <a:lnTo>
                    <a:pt x="868362" y="4183062"/>
                  </a:lnTo>
                  <a:lnTo>
                    <a:pt x="835977" y="4161790"/>
                  </a:lnTo>
                  <a:lnTo>
                    <a:pt x="804227" y="4139565"/>
                  </a:lnTo>
                  <a:lnTo>
                    <a:pt x="772794" y="4115752"/>
                  </a:lnTo>
                  <a:lnTo>
                    <a:pt x="741680" y="4090987"/>
                  </a:lnTo>
                  <a:lnTo>
                    <a:pt x="711200" y="4064952"/>
                  </a:lnTo>
                  <a:lnTo>
                    <a:pt x="681037" y="4037647"/>
                  </a:lnTo>
                  <a:lnTo>
                    <a:pt x="651510" y="4009390"/>
                  </a:lnTo>
                  <a:lnTo>
                    <a:pt x="622300" y="3980179"/>
                  </a:lnTo>
                  <a:lnTo>
                    <a:pt x="593725" y="3949382"/>
                  </a:lnTo>
                  <a:lnTo>
                    <a:pt x="565785" y="3917950"/>
                  </a:lnTo>
                  <a:lnTo>
                    <a:pt x="538162" y="3885247"/>
                  </a:lnTo>
                  <a:lnTo>
                    <a:pt x="511175" y="3851910"/>
                  </a:lnTo>
                  <a:lnTo>
                    <a:pt x="484505" y="3816985"/>
                  </a:lnTo>
                  <a:lnTo>
                    <a:pt x="458787" y="3781425"/>
                  </a:lnTo>
                  <a:lnTo>
                    <a:pt x="433387" y="3744912"/>
                  </a:lnTo>
                  <a:lnTo>
                    <a:pt x="408622" y="3707447"/>
                  </a:lnTo>
                  <a:lnTo>
                    <a:pt x="384492" y="3668712"/>
                  </a:lnTo>
                  <a:lnTo>
                    <a:pt x="360997" y="3629342"/>
                  </a:lnTo>
                  <a:lnTo>
                    <a:pt x="338137" y="3589020"/>
                  </a:lnTo>
                  <a:lnTo>
                    <a:pt x="315912" y="3547745"/>
                  </a:lnTo>
                  <a:lnTo>
                    <a:pt x="294322" y="3505835"/>
                  </a:lnTo>
                  <a:lnTo>
                    <a:pt x="273367" y="3462972"/>
                  </a:lnTo>
                  <a:lnTo>
                    <a:pt x="253047" y="3419157"/>
                  </a:lnTo>
                  <a:lnTo>
                    <a:pt x="233362" y="3374707"/>
                  </a:lnTo>
                  <a:lnTo>
                    <a:pt x="214630" y="3329304"/>
                  </a:lnTo>
                  <a:lnTo>
                    <a:pt x="196532" y="3283267"/>
                  </a:lnTo>
                  <a:lnTo>
                    <a:pt x="179069" y="3236595"/>
                  </a:lnTo>
                  <a:lnTo>
                    <a:pt x="162242" y="3188970"/>
                  </a:lnTo>
                  <a:lnTo>
                    <a:pt x="146367" y="3140710"/>
                  </a:lnTo>
                  <a:lnTo>
                    <a:pt x="131127" y="3091815"/>
                  </a:lnTo>
                  <a:lnTo>
                    <a:pt x="116522" y="3041967"/>
                  </a:lnTo>
                  <a:lnTo>
                    <a:pt x="102869" y="2991802"/>
                  </a:lnTo>
                  <a:lnTo>
                    <a:pt x="90169" y="2941002"/>
                  </a:lnTo>
                  <a:lnTo>
                    <a:pt x="78105" y="2889250"/>
                  </a:lnTo>
                  <a:lnTo>
                    <a:pt x="66675" y="2837180"/>
                  </a:lnTo>
                  <a:lnTo>
                    <a:pt x="56197" y="2784475"/>
                  </a:lnTo>
                  <a:lnTo>
                    <a:pt x="46672" y="2731135"/>
                  </a:lnTo>
                  <a:lnTo>
                    <a:pt x="38100" y="2677477"/>
                  </a:lnTo>
                  <a:lnTo>
                    <a:pt x="30162" y="2623185"/>
                  </a:lnTo>
                  <a:lnTo>
                    <a:pt x="23177" y="2568257"/>
                  </a:lnTo>
                  <a:lnTo>
                    <a:pt x="17144" y="2513012"/>
                  </a:lnTo>
                  <a:lnTo>
                    <a:pt x="12064" y="2457132"/>
                  </a:lnTo>
                  <a:lnTo>
                    <a:pt x="7619" y="2400935"/>
                  </a:lnTo>
                  <a:lnTo>
                    <a:pt x="4444" y="2344102"/>
                  </a:lnTo>
                  <a:lnTo>
                    <a:pt x="1905" y="2286952"/>
                  </a:lnTo>
                  <a:lnTo>
                    <a:pt x="635" y="2229485"/>
                  </a:lnTo>
                  <a:lnTo>
                    <a:pt x="0" y="2171700"/>
                  </a:lnTo>
                </a:path>
                <a:path w="7953375" h="4343400">
                  <a:moveTo>
                    <a:pt x="5162550" y="2171700"/>
                  </a:moveTo>
                  <a:lnTo>
                    <a:pt x="5163184" y="2113915"/>
                  </a:lnTo>
                  <a:lnTo>
                    <a:pt x="5164455" y="2056447"/>
                  </a:lnTo>
                  <a:lnTo>
                    <a:pt x="5166995" y="1999297"/>
                  </a:lnTo>
                  <a:lnTo>
                    <a:pt x="5170170" y="1942464"/>
                  </a:lnTo>
                  <a:lnTo>
                    <a:pt x="5174615" y="1886267"/>
                  </a:lnTo>
                  <a:lnTo>
                    <a:pt x="5179695" y="1830387"/>
                  </a:lnTo>
                  <a:lnTo>
                    <a:pt x="5185727" y="1775142"/>
                  </a:lnTo>
                  <a:lnTo>
                    <a:pt x="5192712" y="1720214"/>
                  </a:lnTo>
                  <a:lnTo>
                    <a:pt x="5200650" y="1665922"/>
                  </a:lnTo>
                  <a:lnTo>
                    <a:pt x="5209222" y="1612264"/>
                  </a:lnTo>
                  <a:lnTo>
                    <a:pt x="5218747" y="1558925"/>
                  </a:lnTo>
                  <a:lnTo>
                    <a:pt x="5229225" y="1506220"/>
                  </a:lnTo>
                  <a:lnTo>
                    <a:pt x="5240655" y="1454150"/>
                  </a:lnTo>
                  <a:lnTo>
                    <a:pt x="5252720" y="1402397"/>
                  </a:lnTo>
                  <a:lnTo>
                    <a:pt x="5265420" y="1351597"/>
                  </a:lnTo>
                  <a:lnTo>
                    <a:pt x="5279072" y="1301432"/>
                  </a:lnTo>
                  <a:lnTo>
                    <a:pt x="5293677" y="1251585"/>
                  </a:lnTo>
                  <a:lnTo>
                    <a:pt x="5308917" y="1202689"/>
                  </a:lnTo>
                  <a:lnTo>
                    <a:pt x="5324792" y="1154429"/>
                  </a:lnTo>
                  <a:lnTo>
                    <a:pt x="5341620" y="1106804"/>
                  </a:lnTo>
                  <a:lnTo>
                    <a:pt x="5359082" y="1060132"/>
                  </a:lnTo>
                  <a:lnTo>
                    <a:pt x="5377180" y="1014095"/>
                  </a:lnTo>
                  <a:lnTo>
                    <a:pt x="5395912" y="968692"/>
                  </a:lnTo>
                  <a:lnTo>
                    <a:pt x="5415597" y="924242"/>
                  </a:lnTo>
                  <a:lnTo>
                    <a:pt x="5435917" y="880427"/>
                  </a:lnTo>
                  <a:lnTo>
                    <a:pt x="5456872" y="837564"/>
                  </a:lnTo>
                  <a:lnTo>
                    <a:pt x="5478462" y="795654"/>
                  </a:lnTo>
                  <a:lnTo>
                    <a:pt x="5500687" y="754379"/>
                  </a:lnTo>
                  <a:lnTo>
                    <a:pt x="5523547" y="714057"/>
                  </a:lnTo>
                  <a:lnTo>
                    <a:pt x="5547042" y="674687"/>
                  </a:lnTo>
                  <a:lnTo>
                    <a:pt x="5571172" y="635952"/>
                  </a:lnTo>
                  <a:lnTo>
                    <a:pt x="5595937" y="598487"/>
                  </a:lnTo>
                  <a:lnTo>
                    <a:pt x="5621337" y="561975"/>
                  </a:lnTo>
                  <a:lnTo>
                    <a:pt x="5647055" y="526414"/>
                  </a:lnTo>
                  <a:lnTo>
                    <a:pt x="5673725" y="491489"/>
                  </a:lnTo>
                  <a:lnTo>
                    <a:pt x="5700712" y="458152"/>
                  </a:lnTo>
                  <a:lnTo>
                    <a:pt x="5728334" y="425450"/>
                  </a:lnTo>
                  <a:lnTo>
                    <a:pt x="5756275" y="393700"/>
                  </a:lnTo>
                  <a:lnTo>
                    <a:pt x="5784850" y="363220"/>
                  </a:lnTo>
                  <a:lnTo>
                    <a:pt x="5814059" y="334010"/>
                  </a:lnTo>
                  <a:lnTo>
                    <a:pt x="5843587" y="305752"/>
                  </a:lnTo>
                  <a:lnTo>
                    <a:pt x="5873750" y="278447"/>
                  </a:lnTo>
                  <a:lnTo>
                    <a:pt x="5904230" y="252412"/>
                  </a:lnTo>
                  <a:lnTo>
                    <a:pt x="5935345" y="227647"/>
                  </a:lnTo>
                  <a:lnTo>
                    <a:pt x="5966777" y="203835"/>
                  </a:lnTo>
                  <a:lnTo>
                    <a:pt x="5998527" y="181610"/>
                  </a:lnTo>
                  <a:lnTo>
                    <a:pt x="6030912" y="160337"/>
                  </a:lnTo>
                  <a:lnTo>
                    <a:pt x="6063615" y="140017"/>
                  </a:lnTo>
                  <a:lnTo>
                    <a:pt x="6130290" y="103822"/>
                  </a:lnTo>
                  <a:lnTo>
                    <a:pt x="6198552" y="72707"/>
                  </a:lnTo>
                  <a:lnTo>
                    <a:pt x="6267767" y="46989"/>
                  </a:lnTo>
                  <a:lnTo>
                    <a:pt x="6338570" y="26670"/>
                  </a:lnTo>
                  <a:lnTo>
                    <a:pt x="6410642" y="12064"/>
                  </a:lnTo>
                  <a:lnTo>
                    <a:pt x="6483667" y="2857"/>
                  </a:lnTo>
                  <a:lnTo>
                    <a:pt x="6557962" y="0"/>
                  </a:lnTo>
                  <a:lnTo>
                    <a:pt x="6595109" y="635"/>
                  </a:lnTo>
                  <a:lnTo>
                    <a:pt x="6668770" y="6667"/>
                  </a:lnTo>
                  <a:lnTo>
                    <a:pt x="6741159" y="18732"/>
                  </a:lnTo>
                  <a:lnTo>
                    <a:pt x="6812597" y="36195"/>
                  </a:lnTo>
                  <a:lnTo>
                    <a:pt x="6882765" y="59054"/>
                  </a:lnTo>
                  <a:lnTo>
                    <a:pt x="6951662" y="87629"/>
                  </a:lnTo>
                  <a:lnTo>
                    <a:pt x="7018972" y="121285"/>
                  </a:lnTo>
                  <a:lnTo>
                    <a:pt x="7084695" y="160337"/>
                  </a:lnTo>
                  <a:lnTo>
                    <a:pt x="7117080" y="181610"/>
                  </a:lnTo>
                  <a:lnTo>
                    <a:pt x="7149147" y="203835"/>
                  </a:lnTo>
                  <a:lnTo>
                    <a:pt x="7180580" y="227647"/>
                  </a:lnTo>
                  <a:lnTo>
                    <a:pt x="7211377" y="252412"/>
                  </a:lnTo>
                  <a:lnTo>
                    <a:pt x="7242175" y="278447"/>
                  </a:lnTo>
                  <a:lnTo>
                    <a:pt x="7272020" y="305752"/>
                  </a:lnTo>
                  <a:lnTo>
                    <a:pt x="7301865" y="334010"/>
                  </a:lnTo>
                  <a:lnTo>
                    <a:pt x="7330757" y="363220"/>
                  </a:lnTo>
                  <a:lnTo>
                    <a:pt x="7359650" y="393700"/>
                  </a:lnTo>
                  <a:lnTo>
                    <a:pt x="7387590" y="425450"/>
                  </a:lnTo>
                  <a:lnTo>
                    <a:pt x="7415212" y="458152"/>
                  </a:lnTo>
                  <a:lnTo>
                    <a:pt x="7442200" y="491489"/>
                  </a:lnTo>
                  <a:lnTo>
                    <a:pt x="7468552" y="526414"/>
                  </a:lnTo>
                  <a:lnTo>
                    <a:pt x="7494587" y="561975"/>
                  </a:lnTo>
                  <a:lnTo>
                    <a:pt x="7519987" y="598487"/>
                  </a:lnTo>
                  <a:lnTo>
                    <a:pt x="7544752" y="635952"/>
                  </a:lnTo>
                  <a:lnTo>
                    <a:pt x="7568882" y="674687"/>
                  </a:lnTo>
                  <a:lnTo>
                    <a:pt x="7592377" y="714057"/>
                  </a:lnTo>
                  <a:lnTo>
                    <a:pt x="7615237" y="754379"/>
                  </a:lnTo>
                  <a:lnTo>
                    <a:pt x="7637462" y="795654"/>
                  </a:lnTo>
                  <a:lnTo>
                    <a:pt x="7659052" y="837564"/>
                  </a:lnTo>
                  <a:lnTo>
                    <a:pt x="7680007" y="880427"/>
                  </a:lnTo>
                  <a:lnTo>
                    <a:pt x="7700327" y="924242"/>
                  </a:lnTo>
                  <a:lnTo>
                    <a:pt x="7720012" y="968692"/>
                  </a:lnTo>
                  <a:lnTo>
                    <a:pt x="7738745" y="1014095"/>
                  </a:lnTo>
                  <a:lnTo>
                    <a:pt x="7756842" y="1060132"/>
                  </a:lnTo>
                  <a:lnTo>
                    <a:pt x="7774305" y="1106804"/>
                  </a:lnTo>
                  <a:lnTo>
                    <a:pt x="7791132" y="1154429"/>
                  </a:lnTo>
                  <a:lnTo>
                    <a:pt x="7807007" y="1202689"/>
                  </a:lnTo>
                  <a:lnTo>
                    <a:pt x="7822247" y="1251585"/>
                  </a:lnTo>
                  <a:lnTo>
                    <a:pt x="7836852" y="1301432"/>
                  </a:lnTo>
                  <a:lnTo>
                    <a:pt x="7850505" y="1351597"/>
                  </a:lnTo>
                  <a:lnTo>
                    <a:pt x="7863205" y="1402397"/>
                  </a:lnTo>
                  <a:lnTo>
                    <a:pt x="7875270" y="1454150"/>
                  </a:lnTo>
                  <a:lnTo>
                    <a:pt x="7886700" y="1506220"/>
                  </a:lnTo>
                  <a:lnTo>
                    <a:pt x="7897177" y="1558925"/>
                  </a:lnTo>
                  <a:lnTo>
                    <a:pt x="7906702" y="1612264"/>
                  </a:lnTo>
                  <a:lnTo>
                    <a:pt x="7915275" y="1665922"/>
                  </a:lnTo>
                  <a:lnTo>
                    <a:pt x="7923212" y="1720214"/>
                  </a:lnTo>
                  <a:lnTo>
                    <a:pt x="7930197" y="1775142"/>
                  </a:lnTo>
                  <a:lnTo>
                    <a:pt x="7936230" y="1830387"/>
                  </a:lnTo>
                  <a:lnTo>
                    <a:pt x="7941309" y="1886267"/>
                  </a:lnTo>
                  <a:lnTo>
                    <a:pt x="7945755" y="1942464"/>
                  </a:lnTo>
                  <a:lnTo>
                    <a:pt x="7948930" y="1999297"/>
                  </a:lnTo>
                  <a:lnTo>
                    <a:pt x="7951470" y="2056447"/>
                  </a:lnTo>
                  <a:lnTo>
                    <a:pt x="7952740" y="2113915"/>
                  </a:lnTo>
                  <a:lnTo>
                    <a:pt x="7953375" y="2171700"/>
                  </a:lnTo>
                  <a:lnTo>
                    <a:pt x="7952740" y="2229485"/>
                  </a:lnTo>
                  <a:lnTo>
                    <a:pt x="7951470" y="2286952"/>
                  </a:lnTo>
                  <a:lnTo>
                    <a:pt x="7948930" y="2344102"/>
                  </a:lnTo>
                  <a:lnTo>
                    <a:pt x="7945755" y="2400935"/>
                  </a:lnTo>
                  <a:lnTo>
                    <a:pt x="7941309" y="2457132"/>
                  </a:lnTo>
                  <a:lnTo>
                    <a:pt x="7936230" y="2513012"/>
                  </a:lnTo>
                  <a:lnTo>
                    <a:pt x="7930197" y="2568257"/>
                  </a:lnTo>
                  <a:lnTo>
                    <a:pt x="7923212" y="2623185"/>
                  </a:lnTo>
                  <a:lnTo>
                    <a:pt x="7915275" y="2677477"/>
                  </a:lnTo>
                  <a:lnTo>
                    <a:pt x="7906702" y="2731135"/>
                  </a:lnTo>
                  <a:lnTo>
                    <a:pt x="7897177" y="2784475"/>
                  </a:lnTo>
                  <a:lnTo>
                    <a:pt x="7886700" y="2837180"/>
                  </a:lnTo>
                  <a:lnTo>
                    <a:pt x="7875270" y="2889250"/>
                  </a:lnTo>
                  <a:lnTo>
                    <a:pt x="7863205" y="2941002"/>
                  </a:lnTo>
                  <a:lnTo>
                    <a:pt x="7850505" y="2991802"/>
                  </a:lnTo>
                  <a:lnTo>
                    <a:pt x="7836852" y="3041967"/>
                  </a:lnTo>
                  <a:lnTo>
                    <a:pt x="7822247" y="3091815"/>
                  </a:lnTo>
                  <a:lnTo>
                    <a:pt x="7807007" y="3140710"/>
                  </a:lnTo>
                  <a:lnTo>
                    <a:pt x="7791132" y="3188970"/>
                  </a:lnTo>
                  <a:lnTo>
                    <a:pt x="7774305" y="3236595"/>
                  </a:lnTo>
                  <a:lnTo>
                    <a:pt x="7756842" y="3283267"/>
                  </a:lnTo>
                  <a:lnTo>
                    <a:pt x="7738745" y="3329304"/>
                  </a:lnTo>
                  <a:lnTo>
                    <a:pt x="7720012" y="3374707"/>
                  </a:lnTo>
                  <a:lnTo>
                    <a:pt x="7700327" y="3419157"/>
                  </a:lnTo>
                  <a:lnTo>
                    <a:pt x="7680007" y="3462972"/>
                  </a:lnTo>
                  <a:lnTo>
                    <a:pt x="7659052" y="3505835"/>
                  </a:lnTo>
                  <a:lnTo>
                    <a:pt x="7637462" y="3547745"/>
                  </a:lnTo>
                  <a:lnTo>
                    <a:pt x="7615237" y="3589020"/>
                  </a:lnTo>
                  <a:lnTo>
                    <a:pt x="7592377" y="3629342"/>
                  </a:lnTo>
                  <a:lnTo>
                    <a:pt x="7568882" y="3668712"/>
                  </a:lnTo>
                  <a:lnTo>
                    <a:pt x="7544752" y="3707447"/>
                  </a:lnTo>
                  <a:lnTo>
                    <a:pt x="7519987" y="3744912"/>
                  </a:lnTo>
                  <a:lnTo>
                    <a:pt x="7494587" y="3781425"/>
                  </a:lnTo>
                  <a:lnTo>
                    <a:pt x="7468552" y="3816985"/>
                  </a:lnTo>
                  <a:lnTo>
                    <a:pt x="7442200" y="3851910"/>
                  </a:lnTo>
                  <a:lnTo>
                    <a:pt x="7415212" y="3885247"/>
                  </a:lnTo>
                  <a:lnTo>
                    <a:pt x="7387590" y="3917950"/>
                  </a:lnTo>
                  <a:lnTo>
                    <a:pt x="7359650" y="3949382"/>
                  </a:lnTo>
                  <a:lnTo>
                    <a:pt x="7330757" y="3980179"/>
                  </a:lnTo>
                  <a:lnTo>
                    <a:pt x="7301865" y="4009390"/>
                  </a:lnTo>
                  <a:lnTo>
                    <a:pt x="7272020" y="4037647"/>
                  </a:lnTo>
                  <a:lnTo>
                    <a:pt x="7242175" y="4064952"/>
                  </a:lnTo>
                  <a:lnTo>
                    <a:pt x="7211377" y="4090987"/>
                  </a:lnTo>
                  <a:lnTo>
                    <a:pt x="7180580" y="4115752"/>
                  </a:lnTo>
                  <a:lnTo>
                    <a:pt x="7149147" y="4139565"/>
                  </a:lnTo>
                  <a:lnTo>
                    <a:pt x="7117080" y="4161790"/>
                  </a:lnTo>
                  <a:lnTo>
                    <a:pt x="7084695" y="4183062"/>
                  </a:lnTo>
                  <a:lnTo>
                    <a:pt x="7051992" y="4203382"/>
                  </a:lnTo>
                  <a:lnTo>
                    <a:pt x="6985634" y="4239577"/>
                  </a:lnTo>
                  <a:lnTo>
                    <a:pt x="6917372" y="4270692"/>
                  </a:lnTo>
                  <a:lnTo>
                    <a:pt x="6847840" y="4296410"/>
                  </a:lnTo>
                  <a:lnTo>
                    <a:pt x="6777037" y="4316730"/>
                  </a:lnTo>
                  <a:lnTo>
                    <a:pt x="6704965" y="4331335"/>
                  </a:lnTo>
                  <a:lnTo>
                    <a:pt x="6631940" y="4340542"/>
                  </a:lnTo>
                  <a:lnTo>
                    <a:pt x="6557962" y="4343400"/>
                  </a:lnTo>
                  <a:lnTo>
                    <a:pt x="6520815" y="4342765"/>
                  </a:lnTo>
                  <a:lnTo>
                    <a:pt x="6447155" y="4336732"/>
                  </a:lnTo>
                  <a:lnTo>
                    <a:pt x="6374447" y="4324667"/>
                  </a:lnTo>
                  <a:lnTo>
                    <a:pt x="6303009" y="4307205"/>
                  </a:lnTo>
                  <a:lnTo>
                    <a:pt x="6232842" y="4284345"/>
                  </a:lnTo>
                  <a:lnTo>
                    <a:pt x="6164262" y="4255770"/>
                  </a:lnTo>
                  <a:lnTo>
                    <a:pt x="6096952" y="4222115"/>
                  </a:lnTo>
                  <a:lnTo>
                    <a:pt x="6030912" y="4183062"/>
                  </a:lnTo>
                  <a:lnTo>
                    <a:pt x="5998527" y="4161790"/>
                  </a:lnTo>
                  <a:lnTo>
                    <a:pt x="5966777" y="4139565"/>
                  </a:lnTo>
                  <a:lnTo>
                    <a:pt x="5935345" y="4115752"/>
                  </a:lnTo>
                  <a:lnTo>
                    <a:pt x="5904230" y="4090987"/>
                  </a:lnTo>
                  <a:lnTo>
                    <a:pt x="5873750" y="4064952"/>
                  </a:lnTo>
                  <a:lnTo>
                    <a:pt x="5843587" y="4037647"/>
                  </a:lnTo>
                  <a:lnTo>
                    <a:pt x="5814059" y="4009390"/>
                  </a:lnTo>
                  <a:lnTo>
                    <a:pt x="5784850" y="3980179"/>
                  </a:lnTo>
                  <a:lnTo>
                    <a:pt x="5756275" y="3949382"/>
                  </a:lnTo>
                  <a:lnTo>
                    <a:pt x="5728334" y="3917950"/>
                  </a:lnTo>
                  <a:lnTo>
                    <a:pt x="5700712" y="3885247"/>
                  </a:lnTo>
                  <a:lnTo>
                    <a:pt x="5673725" y="3851910"/>
                  </a:lnTo>
                  <a:lnTo>
                    <a:pt x="5647055" y="3816985"/>
                  </a:lnTo>
                  <a:lnTo>
                    <a:pt x="5621337" y="3781425"/>
                  </a:lnTo>
                  <a:lnTo>
                    <a:pt x="5595937" y="3744912"/>
                  </a:lnTo>
                  <a:lnTo>
                    <a:pt x="5571172" y="3707447"/>
                  </a:lnTo>
                  <a:lnTo>
                    <a:pt x="5547042" y="3668712"/>
                  </a:lnTo>
                  <a:lnTo>
                    <a:pt x="5523547" y="3629342"/>
                  </a:lnTo>
                  <a:lnTo>
                    <a:pt x="5500687" y="3589020"/>
                  </a:lnTo>
                  <a:lnTo>
                    <a:pt x="5478462" y="3547745"/>
                  </a:lnTo>
                  <a:lnTo>
                    <a:pt x="5456872" y="3505835"/>
                  </a:lnTo>
                  <a:lnTo>
                    <a:pt x="5435917" y="3462972"/>
                  </a:lnTo>
                  <a:lnTo>
                    <a:pt x="5415597" y="3419157"/>
                  </a:lnTo>
                  <a:lnTo>
                    <a:pt x="5395912" y="3374707"/>
                  </a:lnTo>
                  <a:lnTo>
                    <a:pt x="5377180" y="3329304"/>
                  </a:lnTo>
                  <a:lnTo>
                    <a:pt x="5359082" y="3283267"/>
                  </a:lnTo>
                  <a:lnTo>
                    <a:pt x="5341620" y="3236595"/>
                  </a:lnTo>
                  <a:lnTo>
                    <a:pt x="5324792" y="3188970"/>
                  </a:lnTo>
                  <a:lnTo>
                    <a:pt x="5308917" y="3140710"/>
                  </a:lnTo>
                  <a:lnTo>
                    <a:pt x="5293677" y="3091815"/>
                  </a:lnTo>
                  <a:lnTo>
                    <a:pt x="5279072" y="3041967"/>
                  </a:lnTo>
                  <a:lnTo>
                    <a:pt x="5265420" y="2991802"/>
                  </a:lnTo>
                  <a:lnTo>
                    <a:pt x="5252720" y="2941002"/>
                  </a:lnTo>
                  <a:lnTo>
                    <a:pt x="5240655" y="2889250"/>
                  </a:lnTo>
                  <a:lnTo>
                    <a:pt x="5229225" y="2837180"/>
                  </a:lnTo>
                  <a:lnTo>
                    <a:pt x="5218747" y="2784475"/>
                  </a:lnTo>
                  <a:lnTo>
                    <a:pt x="5209222" y="2731135"/>
                  </a:lnTo>
                  <a:lnTo>
                    <a:pt x="5200650" y="2677477"/>
                  </a:lnTo>
                  <a:lnTo>
                    <a:pt x="5192712" y="2623185"/>
                  </a:lnTo>
                  <a:lnTo>
                    <a:pt x="5185727" y="2568257"/>
                  </a:lnTo>
                  <a:lnTo>
                    <a:pt x="5179695" y="2513012"/>
                  </a:lnTo>
                  <a:lnTo>
                    <a:pt x="5174615" y="2457132"/>
                  </a:lnTo>
                  <a:lnTo>
                    <a:pt x="5170170" y="2400935"/>
                  </a:lnTo>
                  <a:lnTo>
                    <a:pt x="5166995" y="2344102"/>
                  </a:lnTo>
                  <a:lnTo>
                    <a:pt x="5164455" y="2286952"/>
                  </a:lnTo>
                  <a:lnTo>
                    <a:pt x="5163184" y="2229485"/>
                  </a:lnTo>
                  <a:lnTo>
                    <a:pt x="5162550" y="2171700"/>
                  </a:lnTo>
                </a:path>
              </a:pathLst>
            </a:custGeom>
            <a:ln w="38100">
              <a:solidFill>
                <a:srgbClr val="E2047C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5" name="object 5"/>
            <p:cNvSpPr/>
            <p:nvPr/>
          </p:nvSpPr>
          <p:spPr>
            <a:xfrm>
              <a:off x="89246" y="1085849"/>
              <a:ext cx="1838325" cy="1876425"/>
            </a:xfrm>
            <a:custGeom>
              <a:avLst/>
              <a:gdLst/>
              <a:ahLst/>
              <a:cxnLst/>
              <a:rect l="l" t="t" r="r" b="b"/>
              <a:pathLst>
                <a:path w="1838325" h="1876425">
                  <a:moveTo>
                    <a:pt x="919162" y="0"/>
                  </a:moveTo>
                  <a:lnTo>
                    <a:pt x="871855" y="1270"/>
                  </a:lnTo>
                  <a:lnTo>
                    <a:pt x="825182" y="4762"/>
                  </a:lnTo>
                  <a:lnTo>
                    <a:pt x="779144" y="10795"/>
                  </a:lnTo>
                  <a:lnTo>
                    <a:pt x="734060" y="19050"/>
                  </a:lnTo>
                  <a:lnTo>
                    <a:pt x="689610" y="29527"/>
                  </a:lnTo>
                  <a:lnTo>
                    <a:pt x="645794" y="42227"/>
                  </a:lnTo>
                  <a:lnTo>
                    <a:pt x="603250" y="56832"/>
                  </a:lnTo>
                  <a:lnTo>
                    <a:pt x="561340" y="73660"/>
                  </a:lnTo>
                  <a:lnTo>
                    <a:pt x="520700" y="92392"/>
                  </a:lnTo>
                  <a:lnTo>
                    <a:pt x="481012" y="113347"/>
                  </a:lnTo>
                  <a:lnTo>
                    <a:pt x="442595" y="135889"/>
                  </a:lnTo>
                  <a:lnTo>
                    <a:pt x="405130" y="160337"/>
                  </a:lnTo>
                  <a:lnTo>
                    <a:pt x="369252" y="186372"/>
                  </a:lnTo>
                  <a:lnTo>
                    <a:pt x="334645" y="214312"/>
                  </a:lnTo>
                  <a:lnTo>
                    <a:pt x="300990" y="243839"/>
                  </a:lnTo>
                  <a:lnTo>
                    <a:pt x="269240" y="274637"/>
                  </a:lnTo>
                  <a:lnTo>
                    <a:pt x="238759" y="307339"/>
                  </a:lnTo>
                  <a:lnTo>
                    <a:pt x="209867" y="341312"/>
                  </a:lnTo>
                  <a:lnTo>
                    <a:pt x="182562" y="376872"/>
                  </a:lnTo>
                  <a:lnTo>
                    <a:pt x="156845" y="413702"/>
                  </a:lnTo>
                  <a:lnTo>
                    <a:pt x="133032" y="451802"/>
                  </a:lnTo>
                  <a:lnTo>
                    <a:pt x="110807" y="490854"/>
                  </a:lnTo>
                  <a:lnTo>
                    <a:pt x="90487" y="531495"/>
                  </a:lnTo>
                  <a:lnTo>
                    <a:pt x="72389" y="573087"/>
                  </a:lnTo>
                  <a:lnTo>
                    <a:pt x="55879" y="615632"/>
                  </a:lnTo>
                  <a:lnTo>
                    <a:pt x="41275" y="659129"/>
                  </a:lnTo>
                  <a:lnTo>
                    <a:pt x="28892" y="703579"/>
                  </a:lnTo>
                  <a:lnTo>
                    <a:pt x="18732" y="748982"/>
                  </a:lnTo>
                  <a:lnTo>
                    <a:pt x="10477" y="795337"/>
                  </a:lnTo>
                  <a:lnTo>
                    <a:pt x="4762" y="842327"/>
                  </a:lnTo>
                  <a:lnTo>
                    <a:pt x="1270" y="889952"/>
                  </a:lnTo>
                  <a:lnTo>
                    <a:pt x="0" y="938212"/>
                  </a:lnTo>
                  <a:lnTo>
                    <a:pt x="1270" y="986472"/>
                  </a:lnTo>
                  <a:lnTo>
                    <a:pt x="4762" y="1034097"/>
                  </a:lnTo>
                  <a:lnTo>
                    <a:pt x="10477" y="1081087"/>
                  </a:lnTo>
                  <a:lnTo>
                    <a:pt x="18732" y="1127125"/>
                  </a:lnTo>
                  <a:lnTo>
                    <a:pt x="28892" y="1172527"/>
                  </a:lnTo>
                  <a:lnTo>
                    <a:pt x="41275" y="1217295"/>
                  </a:lnTo>
                  <a:lnTo>
                    <a:pt x="55879" y="1260792"/>
                  </a:lnTo>
                  <a:lnTo>
                    <a:pt x="72389" y="1303337"/>
                  </a:lnTo>
                  <a:lnTo>
                    <a:pt x="90487" y="1344929"/>
                  </a:lnTo>
                  <a:lnTo>
                    <a:pt x="110807" y="1385570"/>
                  </a:lnTo>
                  <a:lnTo>
                    <a:pt x="133032" y="1424622"/>
                  </a:lnTo>
                  <a:lnTo>
                    <a:pt x="156845" y="1462722"/>
                  </a:lnTo>
                  <a:lnTo>
                    <a:pt x="182562" y="1499552"/>
                  </a:lnTo>
                  <a:lnTo>
                    <a:pt x="209867" y="1535112"/>
                  </a:lnTo>
                  <a:lnTo>
                    <a:pt x="238759" y="1569085"/>
                  </a:lnTo>
                  <a:lnTo>
                    <a:pt x="269240" y="1601787"/>
                  </a:lnTo>
                  <a:lnTo>
                    <a:pt x="300990" y="1632585"/>
                  </a:lnTo>
                  <a:lnTo>
                    <a:pt x="334645" y="1662112"/>
                  </a:lnTo>
                  <a:lnTo>
                    <a:pt x="369252" y="1690052"/>
                  </a:lnTo>
                  <a:lnTo>
                    <a:pt x="405130" y="1716087"/>
                  </a:lnTo>
                  <a:lnTo>
                    <a:pt x="442595" y="1740535"/>
                  </a:lnTo>
                  <a:lnTo>
                    <a:pt x="481012" y="1763077"/>
                  </a:lnTo>
                  <a:lnTo>
                    <a:pt x="520700" y="1784032"/>
                  </a:lnTo>
                  <a:lnTo>
                    <a:pt x="561340" y="1802764"/>
                  </a:lnTo>
                  <a:lnTo>
                    <a:pt x="603250" y="1819592"/>
                  </a:lnTo>
                  <a:lnTo>
                    <a:pt x="645794" y="1834197"/>
                  </a:lnTo>
                  <a:lnTo>
                    <a:pt x="689610" y="1846897"/>
                  </a:lnTo>
                  <a:lnTo>
                    <a:pt x="734060" y="1857375"/>
                  </a:lnTo>
                  <a:lnTo>
                    <a:pt x="779144" y="1865629"/>
                  </a:lnTo>
                  <a:lnTo>
                    <a:pt x="825182" y="1871662"/>
                  </a:lnTo>
                  <a:lnTo>
                    <a:pt x="871855" y="1875154"/>
                  </a:lnTo>
                  <a:lnTo>
                    <a:pt x="919162" y="1876425"/>
                  </a:lnTo>
                  <a:lnTo>
                    <a:pt x="966469" y="1875154"/>
                  </a:lnTo>
                  <a:lnTo>
                    <a:pt x="1013142" y="1871662"/>
                  </a:lnTo>
                  <a:lnTo>
                    <a:pt x="1059180" y="1865629"/>
                  </a:lnTo>
                  <a:lnTo>
                    <a:pt x="1104582" y="1857375"/>
                  </a:lnTo>
                  <a:lnTo>
                    <a:pt x="1149032" y="1846897"/>
                  </a:lnTo>
                  <a:lnTo>
                    <a:pt x="1192530" y="1834197"/>
                  </a:lnTo>
                  <a:lnTo>
                    <a:pt x="1235075" y="1819592"/>
                  </a:lnTo>
                  <a:lnTo>
                    <a:pt x="1276985" y="1802764"/>
                  </a:lnTo>
                  <a:lnTo>
                    <a:pt x="1317625" y="1784032"/>
                  </a:lnTo>
                  <a:lnTo>
                    <a:pt x="1357312" y="1763077"/>
                  </a:lnTo>
                  <a:lnTo>
                    <a:pt x="1395730" y="1740535"/>
                  </a:lnTo>
                  <a:lnTo>
                    <a:pt x="1433195" y="1716087"/>
                  </a:lnTo>
                  <a:lnTo>
                    <a:pt x="1469072" y="1690052"/>
                  </a:lnTo>
                  <a:lnTo>
                    <a:pt x="1503997" y="1662112"/>
                  </a:lnTo>
                  <a:lnTo>
                    <a:pt x="1537335" y="1632585"/>
                  </a:lnTo>
                  <a:lnTo>
                    <a:pt x="1569085" y="1601787"/>
                  </a:lnTo>
                  <a:lnTo>
                    <a:pt x="1599564" y="1569085"/>
                  </a:lnTo>
                  <a:lnTo>
                    <a:pt x="1628457" y="1535112"/>
                  </a:lnTo>
                  <a:lnTo>
                    <a:pt x="1655762" y="1499552"/>
                  </a:lnTo>
                  <a:lnTo>
                    <a:pt x="1681480" y="1462722"/>
                  </a:lnTo>
                  <a:lnTo>
                    <a:pt x="1705292" y="1424622"/>
                  </a:lnTo>
                  <a:lnTo>
                    <a:pt x="1727517" y="1385570"/>
                  </a:lnTo>
                  <a:lnTo>
                    <a:pt x="1747837" y="1344929"/>
                  </a:lnTo>
                  <a:lnTo>
                    <a:pt x="1766252" y="1303337"/>
                  </a:lnTo>
                  <a:lnTo>
                    <a:pt x="1782445" y="1260792"/>
                  </a:lnTo>
                  <a:lnTo>
                    <a:pt x="1797050" y="1217295"/>
                  </a:lnTo>
                  <a:lnTo>
                    <a:pt x="1809432" y="1172527"/>
                  </a:lnTo>
                  <a:lnTo>
                    <a:pt x="1819592" y="1127125"/>
                  </a:lnTo>
                  <a:lnTo>
                    <a:pt x="1827847" y="1081087"/>
                  </a:lnTo>
                  <a:lnTo>
                    <a:pt x="1833562" y="1034097"/>
                  </a:lnTo>
                  <a:lnTo>
                    <a:pt x="1837055" y="986472"/>
                  </a:lnTo>
                  <a:lnTo>
                    <a:pt x="1838325" y="938212"/>
                  </a:lnTo>
                  <a:lnTo>
                    <a:pt x="1837055" y="889952"/>
                  </a:lnTo>
                  <a:lnTo>
                    <a:pt x="1833562" y="842327"/>
                  </a:lnTo>
                  <a:lnTo>
                    <a:pt x="1827847" y="795337"/>
                  </a:lnTo>
                  <a:lnTo>
                    <a:pt x="1819592" y="748982"/>
                  </a:lnTo>
                  <a:lnTo>
                    <a:pt x="1809432" y="703579"/>
                  </a:lnTo>
                  <a:lnTo>
                    <a:pt x="1797050" y="659129"/>
                  </a:lnTo>
                  <a:lnTo>
                    <a:pt x="1782445" y="615632"/>
                  </a:lnTo>
                  <a:lnTo>
                    <a:pt x="1766252" y="573087"/>
                  </a:lnTo>
                  <a:lnTo>
                    <a:pt x="1747837" y="531495"/>
                  </a:lnTo>
                  <a:lnTo>
                    <a:pt x="1727517" y="490854"/>
                  </a:lnTo>
                  <a:lnTo>
                    <a:pt x="1705292" y="451802"/>
                  </a:lnTo>
                  <a:lnTo>
                    <a:pt x="1681480" y="413702"/>
                  </a:lnTo>
                  <a:lnTo>
                    <a:pt x="1655762" y="376872"/>
                  </a:lnTo>
                  <a:lnTo>
                    <a:pt x="1628457" y="341312"/>
                  </a:lnTo>
                  <a:lnTo>
                    <a:pt x="1599564" y="307339"/>
                  </a:lnTo>
                  <a:lnTo>
                    <a:pt x="1569085" y="274637"/>
                  </a:lnTo>
                  <a:lnTo>
                    <a:pt x="1537335" y="243839"/>
                  </a:lnTo>
                  <a:lnTo>
                    <a:pt x="1503997" y="214312"/>
                  </a:lnTo>
                  <a:lnTo>
                    <a:pt x="1469072" y="186372"/>
                  </a:lnTo>
                  <a:lnTo>
                    <a:pt x="1433195" y="160337"/>
                  </a:lnTo>
                  <a:lnTo>
                    <a:pt x="1395730" y="135889"/>
                  </a:lnTo>
                  <a:lnTo>
                    <a:pt x="1357312" y="113347"/>
                  </a:lnTo>
                  <a:lnTo>
                    <a:pt x="1317625" y="92392"/>
                  </a:lnTo>
                  <a:lnTo>
                    <a:pt x="1276985" y="73660"/>
                  </a:lnTo>
                  <a:lnTo>
                    <a:pt x="1235075" y="56832"/>
                  </a:lnTo>
                  <a:lnTo>
                    <a:pt x="1192530" y="42227"/>
                  </a:lnTo>
                  <a:lnTo>
                    <a:pt x="1149032" y="29527"/>
                  </a:lnTo>
                  <a:lnTo>
                    <a:pt x="1104582" y="19050"/>
                  </a:lnTo>
                  <a:lnTo>
                    <a:pt x="1059180" y="10795"/>
                  </a:lnTo>
                  <a:lnTo>
                    <a:pt x="1013142" y="4762"/>
                  </a:lnTo>
                  <a:lnTo>
                    <a:pt x="966469" y="1270"/>
                  </a:lnTo>
                  <a:lnTo>
                    <a:pt x="919162" y="0"/>
                  </a:lnTo>
                  <a:close/>
                </a:path>
              </a:pathLst>
            </a:custGeom>
            <a:solidFill>
              <a:srgbClr val="E2047C"/>
            </a:solidFill>
          </p:spPr>
          <p:txBody>
            <a:bodyPr wrap="square" lIns="0" tIns="0" rIns="0" bIns="0" rtlCol="0"/>
            <a:lstStyle/>
            <a:p>
              <a:r>
                <a:rPr lang="el-GR" sz="1500" dirty="0"/>
                <a:t>         </a:t>
              </a:r>
              <a:br>
                <a:rPr lang="el-GR" sz="1500" dirty="0"/>
              </a:br>
              <a:br>
                <a:rPr lang="el-GR" sz="1500" dirty="0"/>
              </a:br>
              <a:r>
                <a:rPr lang="el-GR" sz="1500" dirty="0"/>
                <a:t>        </a:t>
              </a:r>
              <a:r>
                <a:rPr lang="el-GR" sz="1500" dirty="0">
                  <a:solidFill>
                    <a:schemeClr val="bg1"/>
                  </a:solidFill>
                </a:rPr>
                <a:t>ΙΤ</a:t>
              </a:r>
              <a:endParaRPr sz="1500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858838" y="1742017"/>
            <a:ext cx="124354" cy="183811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1125" spc="-2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12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endParaRPr sz="1125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284758" y="5299604"/>
            <a:ext cx="115358" cy="12610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750" spc="-25" dirty="0">
                <a:solidFill>
                  <a:srgbClr val="878787"/>
                </a:solidFill>
                <a:latin typeface="Calibri"/>
                <a:cs typeface="Calibri"/>
              </a:rPr>
              <a:t>3</a:t>
            </a:r>
            <a:r>
              <a:rPr sz="750" dirty="0">
                <a:solidFill>
                  <a:srgbClr val="878787"/>
                </a:solidFill>
                <a:latin typeface="Calibri"/>
                <a:cs typeface="Calibri"/>
              </a:rPr>
              <a:t>8</a:t>
            </a:r>
            <a:endParaRPr sz="75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30500" y="6224384"/>
            <a:ext cx="706966" cy="401373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81000" y="6181593"/>
            <a:ext cx="2160058" cy="401373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5773109" y="80565"/>
            <a:ext cx="958803" cy="935435"/>
          </a:xfrm>
          <a:custGeom>
            <a:avLst/>
            <a:gdLst/>
            <a:ahLst/>
            <a:cxnLst/>
            <a:rect l="l" t="t" r="r" b="b"/>
            <a:pathLst>
              <a:path w="1838325" h="1876425">
                <a:moveTo>
                  <a:pt x="919162" y="0"/>
                </a:moveTo>
                <a:lnTo>
                  <a:pt x="871854" y="1270"/>
                </a:lnTo>
                <a:lnTo>
                  <a:pt x="825182" y="4762"/>
                </a:lnTo>
                <a:lnTo>
                  <a:pt x="779145" y="10795"/>
                </a:lnTo>
                <a:lnTo>
                  <a:pt x="733742" y="19050"/>
                </a:lnTo>
                <a:lnTo>
                  <a:pt x="689292" y="29527"/>
                </a:lnTo>
                <a:lnTo>
                  <a:pt x="645795" y="42227"/>
                </a:lnTo>
                <a:lnTo>
                  <a:pt x="602932" y="56832"/>
                </a:lnTo>
                <a:lnTo>
                  <a:pt x="561340" y="73660"/>
                </a:lnTo>
                <a:lnTo>
                  <a:pt x="520700" y="92392"/>
                </a:lnTo>
                <a:lnTo>
                  <a:pt x="481012" y="113347"/>
                </a:lnTo>
                <a:lnTo>
                  <a:pt x="442595" y="135889"/>
                </a:lnTo>
                <a:lnTo>
                  <a:pt x="405129" y="160337"/>
                </a:lnTo>
                <a:lnTo>
                  <a:pt x="369252" y="186372"/>
                </a:lnTo>
                <a:lnTo>
                  <a:pt x="334327" y="214312"/>
                </a:lnTo>
                <a:lnTo>
                  <a:pt x="300990" y="243839"/>
                </a:lnTo>
                <a:lnTo>
                  <a:pt x="269240" y="274637"/>
                </a:lnTo>
                <a:lnTo>
                  <a:pt x="238759" y="307339"/>
                </a:lnTo>
                <a:lnTo>
                  <a:pt x="209867" y="341312"/>
                </a:lnTo>
                <a:lnTo>
                  <a:pt x="182562" y="376872"/>
                </a:lnTo>
                <a:lnTo>
                  <a:pt x="156845" y="413702"/>
                </a:lnTo>
                <a:lnTo>
                  <a:pt x="133032" y="451802"/>
                </a:lnTo>
                <a:lnTo>
                  <a:pt x="110807" y="490854"/>
                </a:lnTo>
                <a:lnTo>
                  <a:pt x="90487" y="531495"/>
                </a:lnTo>
                <a:lnTo>
                  <a:pt x="72072" y="573087"/>
                </a:lnTo>
                <a:lnTo>
                  <a:pt x="55879" y="615632"/>
                </a:lnTo>
                <a:lnTo>
                  <a:pt x="41275" y="659129"/>
                </a:lnTo>
                <a:lnTo>
                  <a:pt x="28892" y="703579"/>
                </a:lnTo>
                <a:lnTo>
                  <a:pt x="18732" y="748982"/>
                </a:lnTo>
                <a:lnTo>
                  <a:pt x="10477" y="795337"/>
                </a:lnTo>
                <a:lnTo>
                  <a:pt x="4762" y="842327"/>
                </a:lnTo>
                <a:lnTo>
                  <a:pt x="1270" y="889952"/>
                </a:lnTo>
                <a:lnTo>
                  <a:pt x="0" y="938212"/>
                </a:lnTo>
                <a:lnTo>
                  <a:pt x="1270" y="986472"/>
                </a:lnTo>
                <a:lnTo>
                  <a:pt x="4762" y="1034097"/>
                </a:lnTo>
                <a:lnTo>
                  <a:pt x="10477" y="1081087"/>
                </a:lnTo>
                <a:lnTo>
                  <a:pt x="18732" y="1127125"/>
                </a:lnTo>
                <a:lnTo>
                  <a:pt x="28892" y="1172527"/>
                </a:lnTo>
                <a:lnTo>
                  <a:pt x="41275" y="1217295"/>
                </a:lnTo>
                <a:lnTo>
                  <a:pt x="55879" y="1260792"/>
                </a:lnTo>
                <a:lnTo>
                  <a:pt x="72072" y="1303337"/>
                </a:lnTo>
                <a:lnTo>
                  <a:pt x="90487" y="1344929"/>
                </a:lnTo>
                <a:lnTo>
                  <a:pt x="110807" y="1385570"/>
                </a:lnTo>
                <a:lnTo>
                  <a:pt x="133032" y="1424622"/>
                </a:lnTo>
                <a:lnTo>
                  <a:pt x="156845" y="1462722"/>
                </a:lnTo>
                <a:lnTo>
                  <a:pt x="182562" y="1499552"/>
                </a:lnTo>
                <a:lnTo>
                  <a:pt x="209867" y="1535112"/>
                </a:lnTo>
                <a:lnTo>
                  <a:pt x="238759" y="1569085"/>
                </a:lnTo>
                <a:lnTo>
                  <a:pt x="269240" y="1601787"/>
                </a:lnTo>
                <a:lnTo>
                  <a:pt x="300990" y="1632585"/>
                </a:lnTo>
                <a:lnTo>
                  <a:pt x="334327" y="1662112"/>
                </a:lnTo>
                <a:lnTo>
                  <a:pt x="369252" y="1690052"/>
                </a:lnTo>
                <a:lnTo>
                  <a:pt x="405129" y="1716087"/>
                </a:lnTo>
                <a:lnTo>
                  <a:pt x="442595" y="1740535"/>
                </a:lnTo>
                <a:lnTo>
                  <a:pt x="481012" y="1763077"/>
                </a:lnTo>
                <a:lnTo>
                  <a:pt x="520700" y="1784032"/>
                </a:lnTo>
                <a:lnTo>
                  <a:pt x="561340" y="1802764"/>
                </a:lnTo>
                <a:lnTo>
                  <a:pt x="602932" y="1819592"/>
                </a:lnTo>
                <a:lnTo>
                  <a:pt x="645795" y="1834197"/>
                </a:lnTo>
                <a:lnTo>
                  <a:pt x="689292" y="1846897"/>
                </a:lnTo>
                <a:lnTo>
                  <a:pt x="733742" y="1857375"/>
                </a:lnTo>
                <a:lnTo>
                  <a:pt x="779145" y="1865629"/>
                </a:lnTo>
                <a:lnTo>
                  <a:pt x="825182" y="1871662"/>
                </a:lnTo>
                <a:lnTo>
                  <a:pt x="871854" y="1875154"/>
                </a:lnTo>
                <a:lnTo>
                  <a:pt x="919162" y="1876425"/>
                </a:lnTo>
                <a:lnTo>
                  <a:pt x="966470" y="1875154"/>
                </a:lnTo>
                <a:lnTo>
                  <a:pt x="1013142" y="1871662"/>
                </a:lnTo>
                <a:lnTo>
                  <a:pt x="1059179" y="1865629"/>
                </a:lnTo>
                <a:lnTo>
                  <a:pt x="1104265" y="1857375"/>
                </a:lnTo>
                <a:lnTo>
                  <a:pt x="1148715" y="1846897"/>
                </a:lnTo>
                <a:lnTo>
                  <a:pt x="1192529" y="1834197"/>
                </a:lnTo>
                <a:lnTo>
                  <a:pt x="1235075" y="1819592"/>
                </a:lnTo>
                <a:lnTo>
                  <a:pt x="1276984" y="1802764"/>
                </a:lnTo>
                <a:lnTo>
                  <a:pt x="1317625" y="1784032"/>
                </a:lnTo>
                <a:lnTo>
                  <a:pt x="1357312" y="1763077"/>
                </a:lnTo>
                <a:lnTo>
                  <a:pt x="1395729" y="1740535"/>
                </a:lnTo>
                <a:lnTo>
                  <a:pt x="1432877" y="1716087"/>
                </a:lnTo>
                <a:lnTo>
                  <a:pt x="1469072" y="1690052"/>
                </a:lnTo>
                <a:lnTo>
                  <a:pt x="1503679" y="1662112"/>
                </a:lnTo>
                <a:lnTo>
                  <a:pt x="1537017" y="1632585"/>
                </a:lnTo>
                <a:lnTo>
                  <a:pt x="1569084" y="1601787"/>
                </a:lnTo>
                <a:lnTo>
                  <a:pt x="1599565" y="1569085"/>
                </a:lnTo>
                <a:lnTo>
                  <a:pt x="1628457" y="1535112"/>
                </a:lnTo>
                <a:lnTo>
                  <a:pt x="1655762" y="1499552"/>
                </a:lnTo>
                <a:lnTo>
                  <a:pt x="1681162" y="1462722"/>
                </a:lnTo>
                <a:lnTo>
                  <a:pt x="1705292" y="1424622"/>
                </a:lnTo>
                <a:lnTo>
                  <a:pt x="1727517" y="1385570"/>
                </a:lnTo>
                <a:lnTo>
                  <a:pt x="1747520" y="1344929"/>
                </a:lnTo>
                <a:lnTo>
                  <a:pt x="1765934" y="1303337"/>
                </a:lnTo>
                <a:lnTo>
                  <a:pt x="1782445" y="1260792"/>
                </a:lnTo>
                <a:lnTo>
                  <a:pt x="1797050" y="1217295"/>
                </a:lnTo>
                <a:lnTo>
                  <a:pt x="1809432" y="1172527"/>
                </a:lnTo>
                <a:lnTo>
                  <a:pt x="1819592" y="1127125"/>
                </a:lnTo>
                <a:lnTo>
                  <a:pt x="1827847" y="1081087"/>
                </a:lnTo>
                <a:lnTo>
                  <a:pt x="1833562" y="1034097"/>
                </a:lnTo>
                <a:lnTo>
                  <a:pt x="1837054" y="986472"/>
                </a:lnTo>
                <a:lnTo>
                  <a:pt x="1838325" y="938212"/>
                </a:lnTo>
                <a:lnTo>
                  <a:pt x="1837054" y="889952"/>
                </a:lnTo>
                <a:lnTo>
                  <a:pt x="1833562" y="842327"/>
                </a:lnTo>
                <a:lnTo>
                  <a:pt x="1827847" y="795337"/>
                </a:lnTo>
                <a:lnTo>
                  <a:pt x="1819592" y="748982"/>
                </a:lnTo>
                <a:lnTo>
                  <a:pt x="1809432" y="703579"/>
                </a:lnTo>
                <a:lnTo>
                  <a:pt x="1797050" y="659129"/>
                </a:lnTo>
                <a:lnTo>
                  <a:pt x="1782445" y="615632"/>
                </a:lnTo>
                <a:lnTo>
                  <a:pt x="1765934" y="573087"/>
                </a:lnTo>
                <a:lnTo>
                  <a:pt x="1747520" y="531495"/>
                </a:lnTo>
                <a:lnTo>
                  <a:pt x="1727517" y="490854"/>
                </a:lnTo>
                <a:lnTo>
                  <a:pt x="1705292" y="451802"/>
                </a:lnTo>
                <a:lnTo>
                  <a:pt x="1681162" y="413702"/>
                </a:lnTo>
                <a:lnTo>
                  <a:pt x="1655762" y="376872"/>
                </a:lnTo>
                <a:lnTo>
                  <a:pt x="1628457" y="341312"/>
                </a:lnTo>
                <a:lnTo>
                  <a:pt x="1599565" y="307339"/>
                </a:lnTo>
                <a:lnTo>
                  <a:pt x="1569084" y="274637"/>
                </a:lnTo>
                <a:lnTo>
                  <a:pt x="1537017" y="243839"/>
                </a:lnTo>
                <a:lnTo>
                  <a:pt x="1503679" y="214312"/>
                </a:lnTo>
                <a:lnTo>
                  <a:pt x="1469072" y="186372"/>
                </a:lnTo>
                <a:lnTo>
                  <a:pt x="1432877" y="160337"/>
                </a:lnTo>
                <a:lnTo>
                  <a:pt x="1395729" y="135889"/>
                </a:lnTo>
                <a:lnTo>
                  <a:pt x="1357312" y="113347"/>
                </a:lnTo>
                <a:lnTo>
                  <a:pt x="1317625" y="92392"/>
                </a:lnTo>
                <a:lnTo>
                  <a:pt x="1276984" y="73660"/>
                </a:lnTo>
                <a:lnTo>
                  <a:pt x="1235075" y="56832"/>
                </a:lnTo>
                <a:lnTo>
                  <a:pt x="1192529" y="42227"/>
                </a:lnTo>
                <a:lnTo>
                  <a:pt x="1148715" y="29527"/>
                </a:lnTo>
                <a:lnTo>
                  <a:pt x="1104265" y="19050"/>
                </a:lnTo>
                <a:lnTo>
                  <a:pt x="1059179" y="10795"/>
                </a:lnTo>
                <a:lnTo>
                  <a:pt x="1013142" y="4762"/>
                </a:lnTo>
                <a:lnTo>
                  <a:pt x="966470" y="1270"/>
                </a:lnTo>
                <a:lnTo>
                  <a:pt x="919162" y="0"/>
                </a:lnTo>
                <a:close/>
              </a:path>
            </a:pathLst>
          </a:custGeom>
          <a:solidFill>
            <a:srgbClr val="E2047C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11" name="object 11"/>
          <p:cNvSpPr txBox="1"/>
          <p:nvPr/>
        </p:nvSpPr>
        <p:spPr>
          <a:xfrm>
            <a:off x="5905500" y="273798"/>
            <a:ext cx="636058" cy="530059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55031" marR="4233" indent="-44448" algn="just">
              <a:spcBef>
                <a:spcPts val="83"/>
              </a:spcBef>
            </a:pPr>
            <a:r>
              <a:rPr sz="1125" spc="-12" dirty="0">
                <a:solidFill>
                  <a:srgbClr val="FFFFFF"/>
                </a:solidFill>
                <a:latin typeface="Calibri"/>
                <a:cs typeface="Calibri"/>
              </a:rPr>
              <a:t>Υπεύθ</a:t>
            </a:r>
            <a:r>
              <a:rPr sz="1125" spc="-8" dirty="0">
                <a:solidFill>
                  <a:srgbClr val="FFFFFF"/>
                </a:solidFill>
                <a:latin typeface="Calibri"/>
                <a:cs typeface="Calibri"/>
              </a:rPr>
              <a:t>υ</a:t>
            </a:r>
            <a:r>
              <a:rPr sz="1125" spc="-12" dirty="0">
                <a:solidFill>
                  <a:srgbClr val="FFFFFF"/>
                </a:solidFill>
                <a:latin typeface="Calibri"/>
                <a:cs typeface="Calibri"/>
              </a:rPr>
              <a:t>ν</a:t>
            </a:r>
            <a:r>
              <a:rPr sz="1125" spc="-8" dirty="0">
                <a:solidFill>
                  <a:srgbClr val="FFFFFF"/>
                </a:solidFill>
                <a:latin typeface="Calibri"/>
                <a:cs typeface="Calibri"/>
              </a:rPr>
              <a:t>ο</a:t>
            </a:r>
            <a:r>
              <a:rPr sz="1125" dirty="0">
                <a:solidFill>
                  <a:srgbClr val="FFFFFF"/>
                </a:solidFill>
                <a:latin typeface="Calibri"/>
                <a:cs typeface="Calibri"/>
              </a:rPr>
              <a:t>ι  </a:t>
            </a:r>
            <a:r>
              <a:rPr sz="1125" spc="-12" dirty="0">
                <a:solidFill>
                  <a:srgbClr val="FFFFFF"/>
                </a:solidFill>
                <a:latin typeface="Calibri"/>
                <a:cs typeface="Calibri"/>
              </a:rPr>
              <a:t>κατασκευ </a:t>
            </a:r>
            <a:r>
              <a:rPr sz="1125" spc="-24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25" spc="-8" dirty="0">
                <a:solidFill>
                  <a:srgbClr val="FFFFFF"/>
                </a:solidFill>
                <a:latin typeface="Calibri"/>
                <a:cs typeface="Calibri"/>
              </a:rPr>
              <a:t>αστές</a:t>
            </a:r>
            <a:endParaRPr sz="1125" dirty="0">
              <a:latin typeface="Calibri"/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00197F-FE1C-FD7B-A894-20270BBAC02B}"/>
              </a:ext>
            </a:extLst>
          </p:cNvPr>
          <p:cNvSpPr txBox="1"/>
          <p:nvPr/>
        </p:nvSpPr>
        <p:spPr>
          <a:xfrm>
            <a:off x="5763082" y="967112"/>
            <a:ext cx="6096000" cy="5674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67"/>
              </a:spcAft>
            </a:pPr>
            <a:r>
              <a:rPr lang="el-GR" sz="1500" b="1" kern="100" dirty="0" err="1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Field</a:t>
            </a:r>
            <a:r>
              <a:rPr lang="el-GR" sz="1500" b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l-GR" sz="1500" b="1" kern="100" dirty="0" err="1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Independents</a:t>
            </a:r>
            <a:r>
              <a:rPr lang="el-GR" sz="1500" b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(Ανεξάρτητοι από το Πεδίο)</a:t>
            </a:r>
            <a:endParaRPr lang="el-GR" sz="1500" kern="100" dirty="0"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285739" indent="-285739">
              <a:lnSpc>
                <a:spcPct val="107000"/>
              </a:lnSpc>
              <a:spcAft>
                <a:spcPts val="667"/>
              </a:spcAft>
              <a:buSzPts val="1000"/>
              <a:buFont typeface="Symbol" panose="05050102010706020507" pitchFamily="18" charset="2"/>
              <a:buChar char=""/>
              <a:tabLst>
                <a:tab pos="380985" algn="l"/>
              </a:tabLst>
            </a:pPr>
            <a:r>
              <a:rPr lang="el-GR" sz="1500" kern="100" dirty="0">
                <a:latin typeface="Segoe UI Emoji" panose="020B0502040204020203" pitchFamily="34" charset="0"/>
                <a:ea typeface="Aptos" panose="020B0004020202020204" pitchFamily="34" charset="0"/>
                <a:cs typeface="Segoe UI Emoji" panose="020B0502040204020203" pitchFamily="34" charset="0"/>
              </a:rPr>
              <a:t>✅</a:t>
            </a:r>
            <a:r>
              <a:rPr lang="el-GR" sz="15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Μπορούν να απομονώνουν, να επιλέγουν και να χρησιμοποιούν τα </a:t>
            </a:r>
            <a:r>
              <a:rPr lang="el-GR" sz="1500" b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σχετικά ερεθίσματα</a:t>
            </a:r>
            <a:r>
              <a:rPr lang="el-GR" sz="15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.</a:t>
            </a:r>
          </a:p>
          <a:p>
            <a:pPr marL="285739" indent="-285739">
              <a:lnSpc>
                <a:spcPct val="107000"/>
              </a:lnSpc>
              <a:spcAft>
                <a:spcPts val="667"/>
              </a:spcAft>
              <a:buSzPts val="1000"/>
              <a:buFont typeface="Symbol" panose="05050102010706020507" pitchFamily="18" charset="2"/>
              <a:buChar char=""/>
              <a:tabLst>
                <a:tab pos="380985" algn="l"/>
              </a:tabLst>
            </a:pPr>
            <a:r>
              <a:rPr lang="el-GR" sz="1500" kern="100" dirty="0">
                <a:latin typeface="Segoe UI Emoji" panose="020B0502040204020203" pitchFamily="34" charset="0"/>
                <a:ea typeface="Aptos" panose="020B0004020202020204" pitchFamily="34" charset="0"/>
                <a:cs typeface="Segoe UI Emoji" panose="020B0502040204020203" pitchFamily="34" charset="0"/>
              </a:rPr>
              <a:t>✅</a:t>
            </a:r>
            <a:r>
              <a:rPr lang="el-GR" sz="15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Έχουν την ικανότητα να </a:t>
            </a:r>
            <a:r>
              <a:rPr lang="el-GR" sz="1500" b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αναδιοργανώνουν και να ανακαλούν</a:t>
            </a:r>
            <a:r>
              <a:rPr lang="el-GR" sz="15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πληροφορίες αποτελεσματικά.</a:t>
            </a:r>
          </a:p>
          <a:p>
            <a:pPr marL="285739" indent="-285739">
              <a:lnSpc>
                <a:spcPct val="107000"/>
              </a:lnSpc>
              <a:spcAft>
                <a:spcPts val="667"/>
              </a:spcAft>
              <a:buSzPts val="1000"/>
              <a:buFont typeface="Symbol" panose="05050102010706020507" pitchFamily="18" charset="2"/>
              <a:buChar char=""/>
              <a:tabLst>
                <a:tab pos="380985" algn="l"/>
              </a:tabLst>
            </a:pPr>
            <a:r>
              <a:rPr lang="el-GR" sz="1500" kern="100" dirty="0">
                <a:latin typeface="Segoe UI Emoji" panose="020B0502040204020203" pitchFamily="34" charset="0"/>
                <a:ea typeface="Aptos" panose="020B0004020202020204" pitchFamily="34" charset="0"/>
                <a:cs typeface="Segoe UI Emoji" panose="020B0502040204020203" pitchFamily="34" charset="0"/>
              </a:rPr>
              <a:t>✅</a:t>
            </a:r>
            <a:r>
              <a:rPr lang="el-GR" sz="15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Μπορούν να </a:t>
            </a:r>
            <a:r>
              <a:rPr lang="el-GR" sz="1500" b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δομούν</a:t>
            </a:r>
            <a:r>
              <a:rPr lang="el-GR" sz="15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και να χρησιμοποιούν </a:t>
            </a:r>
            <a:r>
              <a:rPr lang="el-GR" sz="1500" kern="100" dirty="0" err="1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προϋπάρχουσες</a:t>
            </a:r>
            <a:r>
              <a:rPr lang="el-GR" sz="15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πληροφορίες για ανάκληση.</a:t>
            </a:r>
          </a:p>
          <a:p>
            <a:pPr marL="285739" indent="-285739">
              <a:lnSpc>
                <a:spcPct val="107000"/>
              </a:lnSpc>
              <a:spcAft>
                <a:spcPts val="667"/>
              </a:spcAft>
              <a:buSzPts val="1000"/>
              <a:buFont typeface="Symbol" panose="05050102010706020507" pitchFamily="18" charset="2"/>
              <a:buChar char=""/>
              <a:tabLst>
                <a:tab pos="380985" algn="l"/>
              </a:tabLst>
            </a:pPr>
            <a:r>
              <a:rPr lang="el-GR" sz="1500" kern="100" dirty="0">
                <a:latin typeface="Segoe UI Emoji" panose="020B0502040204020203" pitchFamily="34" charset="0"/>
                <a:ea typeface="Aptos" panose="020B0004020202020204" pitchFamily="34" charset="0"/>
                <a:cs typeface="Segoe UI Emoji" panose="020B0502040204020203" pitchFamily="34" charset="0"/>
              </a:rPr>
              <a:t>📌</a:t>
            </a:r>
            <a:r>
              <a:rPr lang="el-GR" sz="15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l-GR" sz="1500" b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Αποδίδουν καλά</a:t>
            </a:r>
            <a:r>
              <a:rPr lang="el-GR" sz="15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ακόμα και χωρίς εξωτερική υποστήριξη ή καθοδήγηση.</a:t>
            </a:r>
          </a:p>
          <a:p>
            <a:pPr>
              <a:lnSpc>
                <a:spcPct val="107000"/>
              </a:lnSpc>
              <a:spcAft>
                <a:spcPts val="667"/>
              </a:spcAft>
            </a:pPr>
            <a:r>
              <a:rPr lang="el-GR" sz="15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667"/>
              </a:spcAft>
            </a:pPr>
            <a:r>
              <a:rPr lang="el-GR" sz="1500" b="1" kern="100" dirty="0" err="1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Field</a:t>
            </a:r>
            <a:r>
              <a:rPr lang="el-GR" sz="1500" b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l-GR" sz="1500" b="1" kern="100" dirty="0" err="1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Dependents</a:t>
            </a:r>
            <a:r>
              <a:rPr lang="el-GR" sz="1500" b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(Εξαρτημένοι από το Πεδίο)</a:t>
            </a:r>
            <a:endParaRPr lang="el-GR" sz="1500" kern="100" dirty="0"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285739" indent="-285739">
              <a:lnSpc>
                <a:spcPct val="107000"/>
              </a:lnSpc>
              <a:spcAft>
                <a:spcPts val="667"/>
              </a:spcAft>
              <a:buSzPts val="1000"/>
              <a:buFont typeface="Symbol" panose="05050102010706020507" pitchFamily="18" charset="2"/>
              <a:buChar char=""/>
              <a:tabLst>
                <a:tab pos="380985" algn="l"/>
              </a:tabLst>
            </a:pPr>
            <a:r>
              <a:rPr lang="el-GR" sz="1500" kern="100" dirty="0">
                <a:latin typeface="Segoe UI Emoji" panose="020B0502040204020203" pitchFamily="34" charset="0"/>
                <a:ea typeface="Aptos" panose="020B0004020202020204" pitchFamily="34" charset="0"/>
                <a:cs typeface="Segoe UI Emoji" panose="020B0502040204020203" pitchFamily="34" charset="0"/>
              </a:rPr>
              <a:t>❌</a:t>
            </a:r>
            <a:r>
              <a:rPr lang="el-GR" sz="15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Κυριαρχούνται από </a:t>
            </a:r>
            <a:r>
              <a:rPr lang="el-GR" sz="1500" b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έντονα ερεθίσματα</a:t>
            </a:r>
            <a:r>
              <a:rPr lang="el-GR" sz="15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και αποσπώνται εύκολα από άσχετες πληροφορίες.</a:t>
            </a:r>
          </a:p>
          <a:p>
            <a:pPr marL="285739" indent="-285739">
              <a:lnSpc>
                <a:spcPct val="107000"/>
              </a:lnSpc>
              <a:spcAft>
                <a:spcPts val="667"/>
              </a:spcAft>
              <a:buSzPts val="1000"/>
              <a:buFont typeface="Symbol" panose="05050102010706020507" pitchFamily="18" charset="2"/>
              <a:buChar char=""/>
              <a:tabLst>
                <a:tab pos="380985" algn="l"/>
              </a:tabLst>
            </a:pPr>
            <a:r>
              <a:rPr lang="el-GR" sz="1500" kern="100" dirty="0">
                <a:latin typeface="Segoe UI Emoji" panose="020B0502040204020203" pitchFamily="34" charset="0"/>
                <a:ea typeface="Aptos" panose="020B0004020202020204" pitchFamily="34" charset="0"/>
                <a:cs typeface="Segoe UI Emoji" panose="020B0502040204020203" pitchFamily="34" charset="0"/>
              </a:rPr>
              <a:t>❌</a:t>
            </a:r>
            <a:r>
              <a:rPr lang="el-GR" sz="15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Έχουν </a:t>
            </a:r>
            <a:r>
              <a:rPr lang="el-GR" sz="1500" b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δυσκολία στην αναδιοργάνωση και στην κωδικοποίηση</a:t>
            </a:r>
            <a:r>
              <a:rPr lang="el-GR" sz="15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των πληροφοριών.</a:t>
            </a:r>
          </a:p>
          <a:p>
            <a:pPr marL="285739" indent="-285739">
              <a:lnSpc>
                <a:spcPct val="107000"/>
              </a:lnSpc>
              <a:spcAft>
                <a:spcPts val="667"/>
              </a:spcAft>
              <a:buSzPts val="1000"/>
              <a:buFont typeface="Symbol" panose="05050102010706020507" pitchFamily="18" charset="2"/>
              <a:buChar char=""/>
              <a:tabLst>
                <a:tab pos="380985" algn="l"/>
              </a:tabLst>
            </a:pPr>
            <a:r>
              <a:rPr lang="el-GR" sz="1500" kern="100" dirty="0">
                <a:latin typeface="Segoe UI Emoji" panose="020B0502040204020203" pitchFamily="34" charset="0"/>
                <a:ea typeface="Aptos" panose="020B0004020202020204" pitchFamily="34" charset="0"/>
                <a:cs typeface="Segoe UI Emoji" panose="020B0502040204020203" pitchFamily="34" charset="0"/>
              </a:rPr>
              <a:t>❌</a:t>
            </a:r>
            <a:r>
              <a:rPr lang="el-GR" sz="15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Εξαρτώνται από </a:t>
            </a:r>
            <a:r>
              <a:rPr lang="el-GR" sz="1500" b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δομές και εξωτερικά σημεία αναφοράς</a:t>
            </a:r>
            <a:r>
              <a:rPr lang="el-GR" sz="15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για την ανάκληση πληροφοριών.</a:t>
            </a:r>
          </a:p>
          <a:p>
            <a:pPr marL="285739" indent="-285739">
              <a:lnSpc>
                <a:spcPct val="107000"/>
              </a:lnSpc>
              <a:spcAft>
                <a:spcPts val="667"/>
              </a:spcAft>
              <a:buSzPts val="1000"/>
              <a:buFont typeface="Symbol" panose="05050102010706020507" pitchFamily="18" charset="2"/>
              <a:buChar char=""/>
              <a:tabLst>
                <a:tab pos="380985" algn="l"/>
              </a:tabLst>
            </a:pPr>
            <a:r>
              <a:rPr lang="el-GR" sz="1500" kern="100" dirty="0">
                <a:latin typeface="Segoe UI Emoji" panose="020B0502040204020203" pitchFamily="34" charset="0"/>
                <a:ea typeface="Aptos" panose="020B0004020202020204" pitchFamily="34" charset="0"/>
                <a:cs typeface="Segoe UI Emoji" panose="020B0502040204020203" pitchFamily="34" charset="0"/>
              </a:rPr>
              <a:t>📌</a:t>
            </a:r>
            <a:r>
              <a:rPr lang="el-GR" sz="15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l-GR" sz="1500" b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Αποδίδουν καλύτερα</a:t>
            </a:r>
            <a:r>
              <a:rPr lang="el-GR" sz="15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όταν χρησιμοποιούνται ενδείξεις για να δοθεί έμφαση σε βασικά σημεία.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48006" y="5313627"/>
            <a:ext cx="706966" cy="401373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248179" y="0"/>
            <a:ext cx="9642475" cy="5715000"/>
            <a:chOff x="297815" y="0"/>
            <a:chExt cx="11570970" cy="68580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80902" y="6273482"/>
              <a:ext cx="2592069" cy="48164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7815" y="0"/>
              <a:ext cx="11570652" cy="685800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88938" y="312227"/>
            <a:ext cx="2834746" cy="433879"/>
          </a:xfrm>
          <a:prstGeom prst="rect">
            <a:avLst/>
          </a:prstGeom>
        </p:spPr>
        <p:txBody>
          <a:bodyPr vert="horz" wrap="square" lIns="0" tIns="10583" rIns="0" bIns="0" rtlCol="0" anchor="ctr">
            <a:spAutoFit/>
          </a:bodyPr>
          <a:lstStyle/>
          <a:p>
            <a:pPr marL="10583">
              <a:lnSpc>
                <a:spcPct val="100000"/>
              </a:lnSpc>
              <a:spcBef>
                <a:spcPts val="83"/>
              </a:spcBef>
            </a:pPr>
            <a:r>
              <a:rPr sz="1375" dirty="0">
                <a:solidFill>
                  <a:srgbClr val="332A5E"/>
                </a:solidFill>
              </a:rPr>
              <a:t>ΤΗΝ</a:t>
            </a:r>
            <a:r>
              <a:rPr sz="1375" spc="137" dirty="0">
                <a:solidFill>
                  <a:srgbClr val="332A5E"/>
                </a:solidFill>
              </a:rPr>
              <a:t> </a:t>
            </a:r>
            <a:r>
              <a:rPr sz="1375" spc="-4" dirty="0">
                <a:solidFill>
                  <a:srgbClr val="332A5E"/>
                </a:solidFill>
              </a:rPr>
              <a:t>ΈΡΕΥΝΑ</a:t>
            </a:r>
            <a:r>
              <a:rPr sz="1375" spc="137" dirty="0">
                <a:solidFill>
                  <a:srgbClr val="332A5E"/>
                </a:solidFill>
              </a:rPr>
              <a:t> </a:t>
            </a:r>
            <a:r>
              <a:rPr sz="1375" spc="-4" dirty="0">
                <a:solidFill>
                  <a:srgbClr val="332A5E"/>
                </a:solidFill>
              </a:rPr>
              <a:t>ΚΑΙ</a:t>
            </a:r>
            <a:r>
              <a:rPr sz="1375" spc="142" dirty="0">
                <a:solidFill>
                  <a:srgbClr val="332A5E"/>
                </a:solidFill>
              </a:rPr>
              <a:t> </a:t>
            </a:r>
            <a:r>
              <a:rPr sz="1375" spc="-8" dirty="0">
                <a:solidFill>
                  <a:srgbClr val="332A5E"/>
                </a:solidFill>
              </a:rPr>
              <a:t>ΤΙΣ</a:t>
            </a:r>
            <a:r>
              <a:rPr sz="1375" spc="129" dirty="0">
                <a:solidFill>
                  <a:srgbClr val="332A5E"/>
                </a:solidFill>
              </a:rPr>
              <a:t> </a:t>
            </a:r>
            <a:r>
              <a:rPr sz="1375" spc="-12" dirty="0">
                <a:solidFill>
                  <a:srgbClr val="332A5E"/>
                </a:solidFill>
              </a:rPr>
              <a:t>ΣΥΜΒΟΥΛΈΣ</a:t>
            </a:r>
            <a:r>
              <a:rPr sz="1375" spc="125" dirty="0">
                <a:solidFill>
                  <a:srgbClr val="332A5E"/>
                </a:solidFill>
              </a:rPr>
              <a:t> </a:t>
            </a:r>
            <a:r>
              <a:rPr sz="1375" spc="-4" dirty="0">
                <a:solidFill>
                  <a:srgbClr val="332A5E"/>
                </a:solidFill>
              </a:rPr>
              <a:t>ΜΟΥ</a:t>
            </a:r>
            <a:endParaRPr sz="1375"/>
          </a:p>
        </p:txBody>
      </p:sp>
      <p:sp>
        <p:nvSpPr>
          <p:cNvPr id="7" name="object 7"/>
          <p:cNvSpPr txBox="1"/>
          <p:nvPr/>
        </p:nvSpPr>
        <p:spPr>
          <a:xfrm>
            <a:off x="1799167" y="1250420"/>
            <a:ext cx="1955271" cy="183811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249228" indent="-238645">
              <a:spcBef>
                <a:spcPts val="83"/>
              </a:spcBef>
              <a:buClr>
                <a:srgbClr val="C3976B"/>
              </a:buClr>
              <a:buSzPct val="133333"/>
              <a:buFont typeface="Arial"/>
              <a:buChar char="▪"/>
              <a:tabLst>
                <a:tab pos="248698" algn="l"/>
                <a:tab pos="249228" algn="l"/>
              </a:tabLst>
            </a:pPr>
            <a:r>
              <a:rPr sz="1125" spc="104" dirty="0">
                <a:solidFill>
                  <a:srgbClr val="332A5E"/>
                </a:solidFill>
                <a:latin typeface="Calibri"/>
                <a:cs typeface="Calibri"/>
              </a:rPr>
              <a:t>Ανθρώπινοι</a:t>
            </a:r>
            <a:r>
              <a:rPr sz="1125" spc="21" dirty="0">
                <a:solidFill>
                  <a:srgbClr val="332A5E"/>
                </a:solidFill>
                <a:latin typeface="Calibri"/>
                <a:cs typeface="Calibri"/>
              </a:rPr>
              <a:t> </a:t>
            </a:r>
            <a:r>
              <a:rPr sz="1125" spc="100" dirty="0">
                <a:solidFill>
                  <a:srgbClr val="332A5E"/>
                </a:solidFill>
                <a:latin typeface="Calibri"/>
                <a:cs typeface="Calibri"/>
              </a:rPr>
              <a:t>παράγοντες</a:t>
            </a:r>
            <a:endParaRPr sz="1125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180167" y="1461822"/>
            <a:ext cx="2469621" cy="183811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201075" indent="-190492">
              <a:spcBef>
                <a:spcPts val="83"/>
              </a:spcBef>
              <a:buClr>
                <a:srgbClr val="C3976B"/>
              </a:buClr>
              <a:buSzPct val="133333"/>
              <a:buFont typeface="Arial"/>
              <a:buChar char="▪"/>
              <a:tabLst>
                <a:tab pos="201075" algn="l"/>
              </a:tabLst>
            </a:pPr>
            <a:r>
              <a:rPr sz="1125" spc="-4" dirty="0">
                <a:solidFill>
                  <a:srgbClr val="332A5E"/>
                </a:solidFill>
                <a:latin typeface="Calibri"/>
                <a:cs typeface="Calibri"/>
              </a:rPr>
              <a:t>Διαδραστική</a:t>
            </a:r>
            <a:r>
              <a:rPr sz="1125" spc="-12" dirty="0">
                <a:solidFill>
                  <a:srgbClr val="332A5E"/>
                </a:solidFill>
                <a:latin typeface="Calibri"/>
                <a:cs typeface="Calibri"/>
              </a:rPr>
              <a:t> </a:t>
            </a:r>
            <a:r>
              <a:rPr sz="1125" spc="-4" dirty="0">
                <a:solidFill>
                  <a:srgbClr val="332A5E"/>
                </a:solidFill>
                <a:latin typeface="Calibri"/>
                <a:cs typeface="Calibri"/>
              </a:rPr>
              <a:t>ανθρώπινη-υπολογιστική</a:t>
            </a:r>
            <a:endParaRPr sz="1125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370667" y="1567920"/>
            <a:ext cx="2479675" cy="183811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1125" spc="-4" dirty="0">
                <a:solidFill>
                  <a:srgbClr val="332A5E"/>
                </a:solidFill>
                <a:latin typeface="Calibri"/>
                <a:cs typeface="Calibri"/>
              </a:rPr>
              <a:t>αλληλεπίδραση,</a:t>
            </a:r>
            <a:r>
              <a:rPr sz="1125" spc="-8" dirty="0">
                <a:solidFill>
                  <a:srgbClr val="332A5E"/>
                </a:solidFill>
                <a:latin typeface="Calibri"/>
                <a:cs typeface="Calibri"/>
              </a:rPr>
              <a:t> </a:t>
            </a:r>
            <a:r>
              <a:rPr sz="1125" spc="-4" dirty="0">
                <a:solidFill>
                  <a:srgbClr val="332A5E"/>
                </a:solidFill>
                <a:latin typeface="Calibri"/>
                <a:cs typeface="Calibri"/>
              </a:rPr>
              <a:t>Διαδραστική ανθρώπινη-</a:t>
            </a:r>
            <a:endParaRPr sz="1125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370667" y="1674018"/>
            <a:ext cx="1591733" cy="183811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1125" spc="-4" dirty="0">
                <a:solidFill>
                  <a:srgbClr val="332A5E"/>
                </a:solidFill>
                <a:latin typeface="Calibri"/>
                <a:cs typeface="Calibri"/>
              </a:rPr>
              <a:t>ρομποτική</a:t>
            </a:r>
            <a:r>
              <a:rPr sz="1125" spc="-21" dirty="0">
                <a:solidFill>
                  <a:srgbClr val="332A5E"/>
                </a:solidFill>
                <a:latin typeface="Calibri"/>
                <a:cs typeface="Calibri"/>
              </a:rPr>
              <a:t> </a:t>
            </a:r>
            <a:r>
              <a:rPr sz="1125" spc="-4" dirty="0">
                <a:solidFill>
                  <a:srgbClr val="332A5E"/>
                </a:solidFill>
                <a:latin typeface="Calibri"/>
                <a:cs typeface="Calibri"/>
              </a:rPr>
              <a:t>αλληλεπίδραση</a:t>
            </a:r>
            <a:endParaRPr sz="1125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798637" y="1959768"/>
            <a:ext cx="3092450" cy="2592996"/>
          </a:xfrm>
          <a:prstGeom prst="rect">
            <a:avLst/>
          </a:prstGeom>
        </p:spPr>
        <p:txBody>
          <a:bodyPr vert="horz" wrap="square" lIns="0" tIns="75671" rIns="0" bIns="0" rtlCol="0">
            <a:spAutoFit/>
          </a:bodyPr>
          <a:lstStyle/>
          <a:p>
            <a:pPr marL="249757" marR="4233" indent="-239174">
              <a:lnSpc>
                <a:spcPct val="61900"/>
              </a:lnSpc>
              <a:spcBef>
                <a:spcPts val="596"/>
              </a:spcBef>
              <a:buClr>
                <a:srgbClr val="C3976B"/>
              </a:buClr>
              <a:buSzPct val="133333"/>
              <a:buFont typeface="Arial"/>
              <a:buChar char="▪"/>
              <a:tabLst>
                <a:tab pos="249228" algn="l"/>
                <a:tab pos="249757" algn="l"/>
              </a:tabLst>
            </a:pPr>
            <a:r>
              <a:rPr sz="1125" spc="95" dirty="0">
                <a:solidFill>
                  <a:srgbClr val="332A5E"/>
                </a:solidFill>
                <a:latin typeface="Calibri"/>
                <a:cs typeface="Calibri"/>
              </a:rPr>
              <a:t>Επιδόσεις</a:t>
            </a:r>
            <a:r>
              <a:rPr sz="1125" spc="50" dirty="0">
                <a:solidFill>
                  <a:srgbClr val="332A5E"/>
                </a:solidFill>
                <a:latin typeface="Calibri"/>
                <a:cs typeface="Calibri"/>
              </a:rPr>
              <a:t> </a:t>
            </a:r>
            <a:r>
              <a:rPr sz="1125" spc="92" dirty="0">
                <a:solidFill>
                  <a:srgbClr val="332A5E"/>
                </a:solidFill>
                <a:latin typeface="Calibri"/>
                <a:cs typeface="Calibri"/>
              </a:rPr>
              <a:t>και</a:t>
            </a:r>
            <a:r>
              <a:rPr sz="1125" spc="58" dirty="0">
                <a:solidFill>
                  <a:srgbClr val="332A5E"/>
                </a:solidFill>
                <a:latin typeface="Calibri"/>
                <a:cs typeface="Calibri"/>
              </a:rPr>
              <a:t> </a:t>
            </a:r>
            <a:r>
              <a:rPr sz="1125" spc="100" dirty="0">
                <a:solidFill>
                  <a:srgbClr val="332A5E"/>
                </a:solidFill>
                <a:latin typeface="Calibri"/>
                <a:cs typeface="Calibri"/>
              </a:rPr>
              <a:t>συμπεριφορές</a:t>
            </a:r>
            <a:r>
              <a:rPr sz="1125" spc="37" dirty="0">
                <a:solidFill>
                  <a:srgbClr val="332A5E"/>
                </a:solidFill>
                <a:latin typeface="Calibri"/>
                <a:cs typeface="Calibri"/>
              </a:rPr>
              <a:t> </a:t>
            </a:r>
            <a:r>
              <a:rPr sz="1125" spc="104" dirty="0">
                <a:solidFill>
                  <a:srgbClr val="332A5E"/>
                </a:solidFill>
                <a:latin typeface="Calibri"/>
                <a:cs typeface="Calibri"/>
              </a:rPr>
              <a:t>στον</a:t>
            </a:r>
            <a:r>
              <a:rPr sz="1125" spc="50" dirty="0">
                <a:solidFill>
                  <a:srgbClr val="332A5E"/>
                </a:solidFill>
                <a:latin typeface="Calibri"/>
                <a:cs typeface="Calibri"/>
              </a:rPr>
              <a:t> </a:t>
            </a:r>
            <a:r>
              <a:rPr sz="1125" spc="108" dirty="0">
                <a:solidFill>
                  <a:srgbClr val="332A5E"/>
                </a:solidFill>
                <a:latin typeface="Calibri"/>
                <a:cs typeface="Calibri"/>
              </a:rPr>
              <a:t>τομέα </a:t>
            </a:r>
            <a:r>
              <a:rPr sz="1125" spc="-242" dirty="0">
                <a:solidFill>
                  <a:srgbClr val="332A5E"/>
                </a:solidFill>
                <a:latin typeface="Calibri"/>
                <a:cs typeface="Calibri"/>
              </a:rPr>
              <a:t> </a:t>
            </a:r>
            <a:r>
              <a:rPr sz="1125" spc="95" dirty="0">
                <a:solidFill>
                  <a:srgbClr val="332A5E"/>
                </a:solidFill>
                <a:latin typeface="Calibri"/>
                <a:cs typeface="Calibri"/>
              </a:rPr>
              <a:t>της</a:t>
            </a:r>
            <a:r>
              <a:rPr sz="1125" spc="42" dirty="0">
                <a:solidFill>
                  <a:srgbClr val="332A5E"/>
                </a:solidFill>
                <a:latin typeface="Calibri"/>
                <a:cs typeface="Calibri"/>
              </a:rPr>
              <a:t> </a:t>
            </a:r>
            <a:r>
              <a:rPr sz="1125" spc="108" dirty="0">
                <a:solidFill>
                  <a:srgbClr val="332A5E"/>
                </a:solidFill>
                <a:latin typeface="Calibri"/>
                <a:cs typeface="Calibri"/>
              </a:rPr>
              <a:t>κυβερνοασφάλειας</a:t>
            </a:r>
            <a:endParaRPr sz="1125">
              <a:latin typeface="Calibri"/>
              <a:cs typeface="Calibri"/>
            </a:endParaRPr>
          </a:p>
          <a:p>
            <a:pPr marL="582060" lvl="1" indent="-189963">
              <a:spcBef>
                <a:spcPts val="558"/>
              </a:spcBef>
              <a:buClr>
                <a:srgbClr val="C3976B"/>
              </a:buClr>
              <a:buSzPct val="133333"/>
              <a:buFont typeface="Arial"/>
              <a:buChar char="▪"/>
              <a:tabLst>
                <a:tab pos="582060" algn="l"/>
              </a:tabLst>
            </a:pPr>
            <a:r>
              <a:rPr sz="1125" spc="-12" dirty="0">
                <a:solidFill>
                  <a:srgbClr val="332A5E"/>
                </a:solidFill>
                <a:latin typeface="Calibri"/>
                <a:cs typeface="Calibri"/>
              </a:rPr>
              <a:t>Άμυνα</a:t>
            </a:r>
            <a:r>
              <a:rPr sz="1125" spc="-25" dirty="0">
                <a:solidFill>
                  <a:srgbClr val="332A5E"/>
                </a:solidFill>
                <a:latin typeface="Calibri"/>
                <a:cs typeface="Calibri"/>
              </a:rPr>
              <a:t> </a:t>
            </a:r>
            <a:r>
              <a:rPr sz="1125" spc="-4" dirty="0">
                <a:solidFill>
                  <a:srgbClr val="332A5E"/>
                </a:solidFill>
                <a:latin typeface="Calibri"/>
                <a:cs typeface="Calibri"/>
              </a:rPr>
              <a:t>στον</a:t>
            </a:r>
            <a:r>
              <a:rPr sz="1125" spc="-12" dirty="0">
                <a:solidFill>
                  <a:srgbClr val="332A5E"/>
                </a:solidFill>
                <a:latin typeface="Calibri"/>
                <a:cs typeface="Calibri"/>
              </a:rPr>
              <a:t> </a:t>
            </a:r>
            <a:r>
              <a:rPr sz="1125" spc="-4" dirty="0">
                <a:solidFill>
                  <a:srgbClr val="332A5E"/>
                </a:solidFill>
                <a:latin typeface="Calibri"/>
                <a:cs typeface="Calibri"/>
              </a:rPr>
              <a:t>κυβερνοχώρο</a:t>
            </a:r>
            <a:endParaRPr sz="1125">
              <a:latin typeface="Calibri"/>
              <a:cs typeface="Calibri"/>
            </a:endParaRPr>
          </a:p>
          <a:p>
            <a:pPr marL="582060" lvl="1" indent="-189963">
              <a:spcBef>
                <a:spcPts val="562"/>
              </a:spcBef>
              <a:buClr>
                <a:srgbClr val="C3976B"/>
              </a:buClr>
              <a:buSzPct val="133333"/>
              <a:buFont typeface="Arial"/>
              <a:buChar char="▪"/>
              <a:tabLst>
                <a:tab pos="582060" algn="l"/>
              </a:tabLst>
            </a:pPr>
            <a:r>
              <a:rPr sz="1125" spc="-12" dirty="0">
                <a:solidFill>
                  <a:srgbClr val="332A5E"/>
                </a:solidFill>
                <a:latin typeface="Calibri"/>
                <a:cs typeface="Calibri"/>
              </a:rPr>
              <a:t>Ψυχολογία</a:t>
            </a:r>
            <a:endParaRPr sz="1125">
              <a:latin typeface="Calibri"/>
              <a:cs typeface="Calibri"/>
            </a:endParaRPr>
          </a:p>
          <a:p>
            <a:pPr marL="582060" lvl="1" indent="-189963">
              <a:spcBef>
                <a:spcPts val="512"/>
              </a:spcBef>
              <a:buClr>
                <a:srgbClr val="C3976B"/>
              </a:buClr>
              <a:buSzPct val="133333"/>
              <a:buFont typeface="Arial"/>
              <a:buChar char="▪"/>
              <a:tabLst>
                <a:tab pos="582060" algn="l"/>
              </a:tabLst>
            </a:pPr>
            <a:r>
              <a:rPr sz="1125" spc="-4" dirty="0">
                <a:solidFill>
                  <a:srgbClr val="332A5E"/>
                </a:solidFill>
                <a:latin typeface="Calibri"/>
                <a:cs typeface="Calibri"/>
              </a:rPr>
              <a:t>Εκπαίδευση</a:t>
            </a:r>
            <a:r>
              <a:rPr sz="1125" spc="-17" dirty="0">
                <a:solidFill>
                  <a:srgbClr val="332A5E"/>
                </a:solidFill>
                <a:latin typeface="Calibri"/>
                <a:cs typeface="Calibri"/>
              </a:rPr>
              <a:t> </a:t>
            </a:r>
            <a:r>
              <a:rPr sz="1125" spc="-4" dirty="0">
                <a:solidFill>
                  <a:srgbClr val="332A5E"/>
                </a:solidFill>
                <a:latin typeface="Calibri"/>
                <a:cs typeface="Calibri"/>
              </a:rPr>
              <a:t>και</a:t>
            </a:r>
            <a:r>
              <a:rPr sz="1125" spc="-8" dirty="0">
                <a:solidFill>
                  <a:srgbClr val="332A5E"/>
                </a:solidFill>
                <a:latin typeface="Calibri"/>
                <a:cs typeface="Calibri"/>
              </a:rPr>
              <a:t> </a:t>
            </a:r>
            <a:r>
              <a:rPr sz="1125" spc="-12" dirty="0">
                <a:solidFill>
                  <a:srgbClr val="332A5E"/>
                </a:solidFill>
                <a:latin typeface="Calibri"/>
                <a:cs typeface="Calibri"/>
              </a:rPr>
              <a:t>κατάρτιση</a:t>
            </a:r>
            <a:endParaRPr sz="1125">
              <a:latin typeface="Calibri"/>
              <a:cs typeface="Calibri"/>
            </a:endParaRPr>
          </a:p>
          <a:p>
            <a:pPr marL="582060" lvl="1" indent="-189963">
              <a:spcBef>
                <a:spcPts val="504"/>
              </a:spcBef>
              <a:buClr>
                <a:srgbClr val="C3976B"/>
              </a:buClr>
              <a:buSzPct val="133333"/>
              <a:buFont typeface="Arial"/>
              <a:buChar char="▪"/>
              <a:tabLst>
                <a:tab pos="582060" algn="l"/>
              </a:tabLst>
            </a:pPr>
            <a:r>
              <a:rPr sz="1125" spc="-4" dirty="0">
                <a:solidFill>
                  <a:srgbClr val="332A5E"/>
                </a:solidFill>
                <a:latin typeface="Calibri"/>
                <a:cs typeface="Calibri"/>
              </a:rPr>
              <a:t>Ατομικό</a:t>
            </a:r>
            <a:r>
              <a:rPr sz="1125" spc="-21" dirty="0">
                <a:solidFill>
                  <a:srgbClr val="332A5E"/>
                </a:solidFill>
                <a:latin typeface="Calibri"/>
                <a:cs typeface="Calibri"/>
              </a:rPr>
              <a:t> ομαδοποίηση</a:t>
            </a:r>
            <a:endParaRPr sz="1125">
              <a:latin typeface="Calibri"/>
              <a:cs typeface="Calibri"/>
            </a:endParaRPr>
          </a:p>
          <a:p>
            <a:pPr marL="582060" lvl="1" indent="-189963">
              <a:spcBef>
                <a:spcPts val="504"/>
              </a:spcBef>
              <a:buClr>
                <a:srgbClr val="C3976B"/>
              </a:buClr>
              <a:buSzPct val="133333"/>
              <a:buFont typeface="Arial"/>
              <a:buChar char="▪"/>
              <a:tabLst>
                <a:tab pos="582060" algn="l"/>
              </a:tabLst>
            </a:pPr>
            <a:r>
              <a:rPr sz="1125" spc="-12" dirty="0">
                <a:solidFill>
                  <a:srgbClr val="332A5E"/>
                </a:solidFill>
                <a:latin typeface="Calibri"/>
                <a:cs typeface="Calibri"/>
              </a:rPr>
              <a:t>Επικοινωνία</a:t>
            </a:r>
            <a:endParaRPr sz="1125">
              <a:latin typeface="Calibri"/>
              <a:cs typeface="Calibri"/>
            </a:endParaRPr>
          </a:p>
          <a:p>
            <a:pPr marL="582060" lvl="1" indent="-189963">
              <a:spcBef>
                <a:spcPts val="508"/>
              </a:spcBef>
              <a:buClr>
                <a:srgbClr val="C3976B"/>
              </a:buClr>
              <a:buSzPct val="133333"/>
              <a:buFont typeface="Arial"/>
              <a:buChar char="▪"/>
              <a:tabLst>
                <a:tab pos="582060" algn="l"/>
              </a:tabLst>
            </a:pPr>
            <a:r>
              <a:rPr sz="1125" spc="-8" dirty="0">
                <a:solidFill>
                  <a:srgbClr val="332A5E"/>
                </a:solidFill>
                <a:latin typeface="Calibri"/>
                <a:cs typeface="Calibri"/>
              </a:rPr>
              <a:t>Λήψη</a:t>
            </a:r>
            <a:r>
              <a:rPr sz="1125" spc="-42" dirty="0">
                <a:solidFill>
                  <a:srgbClr val="332A5E"/>
                </a:solidFill>
                <a:latin typeface="Calibri"/>
                <a:cs typeface="Calibri"/>
              </a:rPr>
              <a:t> </a:t>
            </a:r>
            <a:r>
              <a:rPr sz="1125" spc="-12" dirty="0">
                <a:solidFill>
                  <a:srgbClr val="332A5E"/>
                </a:solidFill>
                <a:latin typeface="Calibri"/>
                <a:cs typeface="Calibri"/>
              </a:rPr>
              <a:t>αποφάσεων</a:t>
            </a:r>
            <a:endParaRPr sz="1125">
              <a:latin typeface="Calibri"/>
              <a:cs typeface="Calibri"/>
            </a:endParaRPr>
          </a:p>
          <a:p>
            <a:pPr marL="582060" lvl="1" indent="-189963">
              <a:spcBef>
                <a:spcPts val="696"/>
              </a:spcBef>
              <a:buClr>
                <a:srgbClr val="C3976B"/>
              </a:buClr>
              <a:buSzPct val="133333"/>
              <a:buFont typeface="Arial"/>
              <a:buChar char="▪"/>
              <a:tabLst>
                <a:tab pos="582060" algn="l"/>
              </a:tabLst>
            </a:pPr>
            <a:r>
              <a:rPr sz="1125" spc="-8" dirty="0">
                <a:solidFill>
                  <a:srgbClr val="332A5E"/>
                </a:solidFill>
                <a:latin typeface="Calibri"/>
                <a:cs typeface="Calibri"/>
              </a:rPr>
              <a:t>Άλλα</a:t>
            </a:r>
            <a:endParaRPr sz="1125">
              <a:latin typeface="Calibri"/>
              <a:cs typeface="Calibri"/>
            </a:endParaRPr>
          </a:p>
          <a:p>
            <a:pPr marL="249757" indent="-238645">
              <a:spcBef>
                <a:spcPts val="904"/>
              </a:spcBef>
              <a:buClr>
                <a:srgbClr val="C3976B"/>
              </a:buClr>
              <a:buSzPct val="133333"/>
              <a:buFont typeface="Arial"/>
              <a:buChar char="▪"/>
              <a:tabLst>
                <a:tab pos="249228" algn="l"/>
                <a:tab pos="249757" algn="l"/>
              </a:tabLst>
            </a:pPr>
            <a:r>
              <a:rPr sz="1125" spc="92" dirty="0">
                <a:solidFill>
                  <a:srgbClr val="332A5E"/>
                </a:solidFill>
                <a:latin typeface="Calibri"/>
                <a:cs typeface="Calibri"/>
              </a:rPr>
              <a:t>Υγεία</a:t>
            </a:r>
            <a:endParaRPr sz="1125">
              <a:latin typeface="Calibri"/>
              <a:cs typeface="Calibri"/>
            </a:endParaRPr>
          </a:p>
          <a:p>
            <a:pPr marL="249757" indent="-238645">
              <a:spcBef>
                <a:spcPts val="1037"/>
              </a:spcBef>
              <a:buClr>
                <a:srgbClr val="C3976B"/>
              </a:buClr>
              <a:buSzPct val="133333"/>
              <a:buFont typeface="Arial"/>
              <a:buChar char="▪"/>
              <a:tabLst>
                <a:tab pos="249228" algn="l"/>
                <a:tab pos="249757" algn="l"/>
              </a:tabLst>
            </a:pPr>
            <a:r>
              <a:rPr sz="1125" spc="92" dirty="0">
                <a:solidFill>
                  <a:srgbClr val="332A5E"/>
                </a:solidFill>
                <a:latin typeface="Calibri"/>
                <a:cs typeface="Calibri"/>
              </a:rPr>
              <a:t>Επιδόσεις</a:t>
            </a:r>
            <a:endParaRPr sz="1125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48006" y="5313627"/>
            <a:ext cx="706966" cy="401373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1"/>
            <a:ext cx="9985375" cy="5629804"/>
            <a:chOff x="0" y="0"/>
            <a:chExt cx="11982450" cy="675576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80584" y="6273800"/>
              <a:ext cx="2592069" cy="48164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4854892" cy="673639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67959" y="976630"/>
              <a:ext cx="6710680" cy="429736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17182" y="1190625"/>
              <a:ext cx="8075930" cy="3539490"/>
            </a:xfrm>
            <a:custGeom>
              <a:avLst/>
              <a:gdLst/>
              <a:ahLst/>
              <a:cxnLst/>
              <a:rect l="l" t="t" r="r" b="b"/>
              <a:pathLst>
                <a:path w="8075930" h="3539490">
                  <a:moveTo>
                    <a:pt x="7033577" y="3029267"/>
                  </a:moveTo>
                  <a:lnTo>
                    <a:pt x="7035800" y="2982912"/>
                  </a:lnTo>
                  <a:lnTo>
                    <a:pt x="7041832" y="2937510"/>
                  </a:lnTo>
                  <a:lnTo>
                    <a:pt x="7052309" y="2893695"/>
                  </a:lnTo>
                  <a:lnTo>
                    <a:pt x="7066280" y="2851150"/>
                  </a:lnTo>
                  <a:lnTo>
                    <a:pt x="7083742" y="2810510"/>
                  </a:lnTo>
                  <a:lnTo>
                    <a:pt x="7104697" y="2771775"/>
                  </a:lnTo>
                  <a:lnTo>
                    <a:pt x="7128827" y="2734945"/>
                  </a:lnTo>
                  <a:lnTo>
                    <a:pt x="7156132" y="2700655"/>
                  </a:lnTo>
                  <a:lnTo>
                    <a:pt x="7186295" y="2668587"/>
                  </a:lnTo>
                  <a:lnTo>
                    <a:pt x="7218997" y="2639060"/>
                  </a:lnTo>
                  <a:lnTo>
                    <a:pt x="7254239" y="2612390"/>
                  </a:lnTo>
                  <a:lnTo>
                    <a:pt x="7291705" y="2588577"/>
                  </a:lnTo>
                  <a:lnTo>
                    <a:pt x="7331392" y="2568257"/>
                  </a:lnTo>
                  <a:lnTo>
                    <a:pt x="7372984" y="2551112"/>
                  </a:lnTo>
                  <a:lnTo>
                    <a:pt x="7416164" y="2537142"/>
                  </a:lnTo>
                  <a:lnTo>
                    <a:pt x="7460932" y="2527300"/>
                  </a:lnTo>
                  <a:lnTo>
                    <a:pt x="7507287" y="2521267"/>
                  </a:lnTo>
                  <a:lnTo>
                    <a:pt x="7554595" y="2519045"/>
                  </a:lnTo>
                  <a:lnTo>
                    <a:pt x="7602220" y="2521267"/>
                  </a:lnTo>
                  <a:lnTo>
                    <a:pt x="7648257" y="2527300"/>
                  </a:lnTo>
                  <a:lnTo>
                    <a:pt x="7693342" y="2537142"/>
                  </a:lnTo>
                  <a:lnTo>
                    <a:pt x="7736522" y="2551112"/>
                  </a:lnTo>
                  <a:lnTo>
                    <a:pt x="7778114" y="2568257"/>
                  </a:lnTo>
                  <a:lnTo>
                    <a:pt x="7817802" y="2588577"/>
                  </a:lnTo>
                  <a:lnTo>
                    <a:pt x="7855267" y="2612390"/>
                  </a:lnTo>
                  <a:lnTo>
                    <a:pt x="7890509" y="2639060"/>
                  </a:lnTo>
                  <a:lnTo>
                    <a:pt x="7923212" y="2668587"/>
                  </a:lnTo>
                  <a:lnTo>
                    <a:pt x="7953375" y="2700655"/>
                  </a:lnTo>
                  <a:lnTo>
                    <a:pt x="7980362" y="2734945"/>
                  </a:lnTo>
                  <a:lnTo>
                    <a:pt x="8004809" y="2771775"/>
                  </a:lnTo>
                  <a:lnTo>
                    <a:pt x="8025764" y="2810510"/>
                  </a:lnTo>
                  <a:lnTo>
                    <a:pt x="8043227" y="2851150"/>
                  </a:lnTo>
                  <a:lnTo>
                    <a:pt x="8057197" y="2893695"/>
                  </a:lnTo>
                  <a:lnTo>
                    <a:pt x="8067357" y="2937510"/>
                  </a:lnTo>
                  <a:lnTo>
                    <a:pt x="8073707" y="2982912"/>
                  </a:lnTo>
                  <a:lnTo>
                    <a:pt x="8075930" y="3029267"/>
                  </a:lnTo>
                  <a:lnTo>
                    <a:pt x="8073707" y="3075622"/>
                  </a:lnTo>
                  <a:lnTo>
                    <a:pt x="8067357" y="3121025"/>
                  </a:lnTo>
                  <a:lnTo>
                    <a:pt x="8057197" y="3164840"/>
                  </a:lnTo>
                  <a:lnTo>
                    <a:pt x="8043227" y="3207385"/>
                  </a:lnTo>
                  <a:lnTo>
                    <a:pt x="8025764" y="3248025"/>
                  </a:lnTo>
                  <a:lnTo>
                    <a:pt x="8004809" y="3286760"/>
                  </a:lnTo>
                  <a:lnTo>
                    <a:pt x="7980362" y="3323590"/>
                  </a:lnTo>
                  <a:lnTo>
                    <a:pt x="7953375" y="3358197"/>
                  </a:lnTo>
                  <a:lnTo>
                    <a:pt x="7923212" y="3390265"/>
                  </a:lnTo>
                  <a:lnTo>
                    <a:pt x="7890509" y="3419475"/>
                  </a:lnTo>
                  <a:lnTo>
                    <a:pt x="7855267" y="3446145"/>
                  </a:lnTo>
                  <a:lnTo>
                    <a:pt x="7817802" y="3469957"/>
                  </a:lnTo>
                  <a:lnTo>
                    <a:pt x="7778114" y="3490595"/>
                  </a:lnTo>
                  <a:lnTo>
                    <a:pt x="7736522" y="3507740"/>
                  </a:lnTo>
                  <a:lnTo>
                    <a:pt x="7693342" y="3521392"/>
                  </a:lnTo>
                  <a:lnTo>
                    <a:pt x="7648257" y="3531552"/>
                  </a:lnTo>
                  <a:lnTo>
                    <a:pt x="7602220" y="3537585"/>
                  </a:lnTo>
                  <a:lnTo>
                    <a:pt x="7554595" y="3539490"/>
                  </a:lnTo>
                  <a:lnTo>
                    <a:pt x="7507287" y="3537585"/>
                  </a:lnTo>
                  <a:lnTo>
                    <a:pt x="7460932" y="3531552"/>
                  </a:lnTo>
                  <a:lnTo>
                    <a:pt x="7416164" y="3521392"/>
                  </a:lnTo>
                  <a:lnTo>
                    <a:pt x="7372984" y="3507740"/>
                  </a:lnTo>
                  <a:lnTo>
                    <a:pt x="7331392" y="3490595"/>
                  </a:lnTo>
                  <a:lnTo>
                    <a:pt x="7291705" y="3469957"/>
                  </a:lnTo>
                  <a:lnTo>
                    <a:pt x="7254239" y="3446145"/>
                  </a:lnTo>
                  <a:lnTo>
                    <a:pt x="7218997" y="3419475"/>
                  </a:lnTo>
                  <a:lnTo>
                    <a:pt x="7186295" y="3390265"/>
                  </a:lnTo>
                  <a:lnTo>
                    <a:pt x="7156132" y="3358197"/>
                  </a:lnTo>
                  <a:lnTo>
                    <a:pt x="7128827" y="3323590"/>
                  </a:lnTo>
                  <a:lnTo>
                    <a:pt x="7104697" y="3286760"/>
                  </a:lnTo>
                  <a:lnTo>
                    <a:pt x="7083742" y="3248025"/>
                  </a:lnTo>
                  <a:lnTo>
                    <a:pt x="7066280" y="3207385"/>
                  </a:lnTo>
                  <a:lnTo>
                    <a:pt x="7052309" y="3164840"/>
                  </a:lnTo>
                  <a:lnTo>
                    <a:pt x="7041832" y="3121025"/>
                  </a:lnTo>
                  <a:lnTo>
                    <a:pt x="7035800" y="3075622"/>
                  </a:lnTo>
                  <a:lnTo>
                    <a:pt x="7033577" y="3029267"/>
                  </a:lnTo>
                </a:path>
                <a:path w="8075930" h="3539490">
                  <a:moveTo>
                    <a:pt x="0" y="389889"/>
                  </a:moveTo>
                  <a:lnTo>
                    <a:pt x="8572" y="339089"/>
                  </a:lnTo>
                  <a:lnTo>
                    <a:pt x="33972" y="290195"/>
                  </a:lnTo>
                  <a:lnTo>
                    <a:pt x="74929" y="243839"/>
                  </a:lnTo>
                  <a:lnTo>
                    <a:pt x="130492" y="200025"/>
                  </a:lnTo>
                  <a:lnTo>
                    <a:pt x="163195" y="179387"/>
                  </a:lnTo>
                  <a:lnTo>
                    <a:pt x="199389" y="159702"/>
                  </a:lnTo>
                  <a:lnTo>
                    <a:pt x="238442" y="140652"/>
                  </a:lnTo>
                  <a:lnTo>
                    <a:pt x="280670" y="122872"/>
                  </a:lnTo>
                  <a:lnTo>
                    <a:pt x="325437" y="105727"/>
                  </a:lnTo>
                  <a:lnTo>
                    <a:pt x="373062" y="89852"/>
                  </a:lnTo>
                  <a:lnTo>
                    <a:pt x="423227" y="75247"/>
                  </a:lnTo>
                  <a:lnTo>
                    <a:pt x="475614" y="61595"/>
                  </a:lnTo>
                  <a:lnTo>
                    <a:pt x="530224" y="49212"/>
                  </a:lnTo>
                  <a:lnTo>
                    <a:pt x="587374" y="38100"/>
                  </a:lnTo>
                  <a:lnTo>
                    <a:pt x="646112" y="28257"/>
                  </a:lnTo>
                  <a:lnTo>
                    <a:pt x="706755" y="20002"/>
                  </a:lnTo>
                  <a:lnTo>
                    <a:pt x="769302" y="12700"/>
                  </a:lnTo>
                  <a:lnTo>
                    <a:pt x="833119" y="7302"/>
                  </a:lnTo>
                  <a:lnTo>
                    <a:pt x="898842" y="3175"/>
                  </a:lnTo>
                  <a:lnTo>
                    <a:pt x="965517" y="952"/>
                  </a:lnTo>
                  <a:lnTo>
                    <a:pt x="1033462" y="0"/>
                  </a:lnTo>
                  <a:lnTo>
                    <a:pt x="1101407" y="952"/>
                  </a:lnTo>
                  <a:lnTo>
                    <a:pt x="1168082" y="3175"/>
                  </a:lnTo>
                  <a:lnTo>
                    <a:pt x="1233805" y="7302"/>
                  </a:lnTo>
                  <a:lnTo>
                    <a:pt x="1297622" y="12700"/>
                  </a:lnTo>
                  <a:lnTo>
                    <a:pt x="1360170" y="20002"/>
                  </a:lnTo>
                  <a:lnTo>
                    <a:pt x="1420812" y="28257"/>
                  </a:lnTo>
                  <a:lnTo>
                    <a:pt x="1479550" y="38100"/>
                  </a:lnTo>
                  <a:lnTo>
                    <a:pt x="1536700" y="49212"/>
                  </a:lnTo>
                  <a:lnTo>
                    <a:pt x="1591310" y="61595"/>
                  </a:lnTo>
                  <a:lnTo>
                    <a:pt x="1643697" y="75247"/>
                  </a:lnTo>
                  <a:lnTo>
                    <a:pt x="1693862" y="89852"/>
                  </a:lnTo>
                  <a:lnTo>
                    <a:pt x="1741487" y="105727"/>
                  </a:lnTo>
                  <a:lnTo>
                    <a:pt x="1786255" y="122872"/>
                  </a:lnTo>
                  <a:lnTo>
                    <a:pt x="1828482" y="140652"/>
                  </a:lnTo>
                  <a:lnTo>
                    <a:pt x="1867535" y="159702"/>
                  </a:lnTo>
                  <a:lnTo>
                    <a:pt x="1903412" y="179387"/>
                  </a:lnTo>
                  <a:lnTo>
                    <a:pt x="1936432" y="200025"/>
                  </a:lnTo>
                  <a:lnTo>
                    <a:pt x="1991677" y="243839"/>
                  </a:lnTo>
                  <a:lnTo>
                    <a:pt x="2032952" y="290195"/>
                  </a:lnTo>
                  <a:lnTo>
                    <a:pt x="2058035" y="339089"/>
                  </a:lnTo>
                  <a:lnTo>
                    <a:pt x="2066925" y="389889"/>
                  </a:lnTo>
                  <a:lnTo>
                    <a:pt x="2064702" y="415607"/>
                  </a:lnTo>
                  <a:lnTo>
                    <a:pt x="2047557" y="465454"/>
                  </a:lnTo>
                  <a:lnTo>
                    <a:pt x="2014220" y="513079"/>
                  </a:lnTo>
                  <a:lnTo>
                    <a:pt x="1965960" y="558164"/>
                  </a:lnTo>
                  <a:lnTo>
                    <a:pt x="1903412" y="600392"/>
                  </a:lnTo>
                  <a:lnTo>
                    <a:pt x="1867535" y="620077"/>
                  </a:lnTo>
                  <a:lnTo>
                    <a:pt x="1828482" y="639127"/>
                  </a:lnTo>
                  <a:lnTo>
                    <a:pt x="1786255" y="656907"/>
                  </a:lnTo>
                  <a:lnTo>
                    <a:pt x="1741487" y="673735"/>
                  </a:lnTo>
                  <a:lnTo>
                    <a:pt x="1693862" y="689610"/>
                  </a:lnTo>
                  <a:lnTo>
                    <a:pt x="1643697" y="704532"/>
                  </a:lnTo>
                  <a:lnTo>
                    <a:pt x="1591310" y="718185"/>
                  </a:lnTo>
                  <a:lnTo>
                    <a:pt x="1536700" y="730567"/>
                  </a:lnTo>
                  <a:lnTo>
                    <a:pt x="1479550" y="741679"/>
                  </a:lnTo>
                  <a:lnTo>
                    <a:pt x="1420812" y="751204"/>
                  </a:lnTo>
                  <a:lnTo>
                    <a:pt x="1360170" y="759777"/>
                  </a:lnTo>
                  <a:lnTo>
                    <a:pt x="1297622" y="766762"/>
                  </a:lnTo>
                  <a:lnTo>
                    <a:pt x="1233805" y="772477"/>
                  </a:lnTo>
                  <a:lnTo>
                    <a:pt x="1168082" y="776287"/>
                  </a:lnTo>
                  <a:lnTo>
                    <a:pt x="1101407" y="778827"/>
                  </a:lnTo>
                  <a:lnTo>
                    <a:pt x="1033462" y="779779"/>
                  </a:lnTo>
                  <a:lnTo>
                    <a:pt x="965517" y="778827"/>
                  </a:lnTo>
                  <a:lnTo>
                    <a:pt x="898842" y="776287"/>
                  </a:lnTo>
                  <a:lnTo>
                    <a:pt x="833119" y="772477"/>
                  </a:lnTo>
                  <a:lnTo>
                    <a:pt x="769302" y="766762"/>
                  </a:lnTo>
                  <a:lnTo>
                    <a:pt x="706755" y="759777"/>
                  </a:lnTo>
                  <a:lnTo>
                    <a:pt x="646112" y="751204"/>
                  </a:lnTo>
                  <a:lnTo>
                    <a:pt x="587374" y="741679"/>
                  </a:lnTo>
                  <a:lnTo>
                    <a:pt x="530224" y="730567"/>
                  </a:lnTo>
                  <a:lnTo>
                    <a:pt x="475614" y="718185"/>
                  </a:lnTo>
                  <a:lnTo>
                    <a:pt x="423227" y="704532"/>
                  </a:lnTo>
                  <a:lnTo>
                    <a:pt x="373062" y="689610"/>
                  </a:lnTo>
                  <a:lnTo>
                    <a:pt x="325437" y="673735"/>
                  </a:lnTo>
                  <a:lnTo>
                    <a:pt x="280670" y="656907"/>
                  </a:lnTo>
                  <a:lnTo>
                    <a:pt x="238442" y="639127"/>
                  </a:lnTo>
                  <a:lnTo>
                    <a:pt x="199389" y="620077"/>
                  </a:lnTo>
                  <a:lnTo>
                    <a:pt x="163195" y="600392"/>
                  </a:lnTo>
                  <a:lnTo>
                    <a:pt x="130492" y="579754"/>
                  </a:lnTo>
                  <a:lnTo>
                    <a:pt x="74929" y="535939"/>
                  </a:lnTo>
                  <a:lnTo>
                    <a:pt x="33972" y="489585"/>
                  </a:lnTo>
                  <a:lnTo>
                    <a:pt x="8572" y="440689"/>
                  </a:lnTo>
                  <a:lnTo>
                    <a:pt x="0" y="389889"/>
                  </a:lnTo>
                </a:path>
              </a:pathLst>
            </a:custGeom>
            <a:ln w="38100">
              <a:solidFill>
                <a:srgbClr val="E2047C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" name="object 8"/>
            <p:cNvSpPr/>
            <p:nvPr/>
          </p:nvSpPr>
          <p:spPr>
            <a:xfrm>
              <a:off x="590550" y="3219450"/>
              <a:ext cx="6992620" cy="3421379"/>
            </a:xfrm>
            <a:custGeom>
              <a:avLst/>
              <a:gdLst/>
              <a:ahLst/>
              <a:cxnLst/>
              <a:rect l="l" t="t" r="r" b="b"/>
              <a:pathLst>
                <a:path w="6992620" h="3421379">
                  <a:moveTo>
                    <a:pt x="6286500" y="343217"/>
                  </a:moveTo>
                  <a:lnTo>
                    <a:pt x="6289675" y="296545"/>
                  </a:lnTo>
                  <a:lnTo>
                    <a:pt x="6299200" y="252095"/>
                  </a:lnTo>
                  <a:lnTo>
                    <a:pt x="6314122" y="209550"/>
                  </a:lnTo>
                  <a:lnTo>
                    <a:pt x="6334759" y="169862"/>
                  </a:lnTo>
                  <a:lnTo>
                    <a:pt x="6360159" y="133350"/>
                  </a:lnTo>
                  <a:lnTo>
                    <a:pt x="6390005" y="100647"/>
                  </a:lnTo>
                  <a:lnTo>
                    <a:pt x="6423977" y="71437"/>
                  </a:lnTo>
                  <a:lnTo>
                    <a:pt x="6461442" y="46989"/>
                  </a:lnTo>
                  <a:lnTo>
                    <a:pt x="6502082" y="26987"/>
                  </a:lnTo>
                  <a:lnTo>
                    <a:pt x="6545580" y="12382"/>
                  </a:lnTo>
                  <a:lnTo>
                    <a:pt x="6591617" y="3175"/>
                  </a:lnTo>
                  <a:lnTo>
                    <a:pt x="6639559" y="0"/>
                  </a:lnTo>
                  <a:lnTo>
                    <a:pt x="6687502" y="3175"/>
                  </a:lnTo>
                  <a:lnTo>
                    <a:pt x="6733540" y="12382"/>
                  </a:lnTo>
                  <a:lnTo>
                    <a:pt x="6777037" y="26987"/>
                  </a:lnTo>
                  <a:lnTo>
                    <a:pt x="6817677" y="46989"/>
                  </a:lnTo>
                  <a:lnTo>
                    <a:pt x="6855459" y="71437"/>
                  </a:lnTo>
                  <a:lnTo>
                    <a:pt x="6889432" y="100647"/>
                  </a:lnTo>
                  <a:lnTo>
                    <a:pt x="6919277" y="133350"/>
                  </a:lnTo>
                  <a:lnTo>
                    <a:pt x="6944677" y="169862"/>
                  </a:lnTo>
                  <a:lnTo>
                    <a:pt x="6964997" y="209550"/>
                  </a:lnTo>
                  <a:lnTo>
                    <a:pt x="6980237" y="252095"/>
                  </a:lnTo>
                  <a:lnTo>
                    <a:pt x="6989445" y="296545"/>
                  </a:lnTo>
                  <a:lnTo>
                    <a:pt x="6992620" y="343217"/>
                  </a:lnTo>
                  <a:lnTo>
                    <a:pt x="6989445" y="389889"/>
                  </a:lnTo>
                  <a:lnTo>
                    <a:pt x="6980237" y="434339"/>
                  </a:lnTo>
                  <a:lnTo>
                    <a:pt x="6964997" y="476885"/>
                  </a:lnTo>
                  <a:lnTo>
                    <a:pt x="6944677" y="516572"/>
                  </a:lnTo>
                  <a:lnTo>
                    <a:pt x="6919277" y="553085"/>
                  </a:lnTo>
                  <a:lnTo>
                    <a:pt x="6889432" y="585787"/>
                  </a:lnTo>
                  <a:lnTo>
                    <a:pt x="6855459" y="614997"/>
                  </a:lnTo>
                  <a:lnTo>
                    <a:pt x="6817677" y="639444"/>
                  </a:lnTo>
                  <a:lnTo>
                    <a:pt x="6777037" y="659447"/>
                  </a:lnTo>
                  <a:lnTo>
                    <a:pt x="6733540" y="674052"/>
                  </a:lnTo>
                  <a:lnTo>
                    <a:pt x="6687502" y="683260"/>
                  </a:lnTo>
                  <a:lnTo>
                    <a:pt x="6639559" y="686435"/>
                  </a:lnTo>
                  <a:lnTo>
                    <a:pt x="6591617" y="683260"/>
                  </a:lnTo>
                  <a:lnTo>
                    <a:pt x="6545580" y="674052"/>
                  </a:lnTo>
                  <a:lnTo>
                    <a:pt x="6502082" y="659447"/>
                  </a:lnTo>
                  <a:lnTo>
                    <a:pt x="6461442" y="639444"/>
                  </a:lnTo>
                  <a:lnTo>
                    <a:pt x="6423977" y="614997"/>
                  </a:lnTo>
                  <a:lnTo>
                    <a:pt x="6390005" y="585787"/>
                  </a:lnTo>
                  <a:lnTo>
                    <a:pt x="6360159" y="553085"/>
                  </a:lnTo>
                  <a:lnTo>
                    <a:pt x="6334759" y="516572"/>
                  </a:lnTo>
                  <a:lnTo>
                    <a:pt x="6314122" y="476885"/>
                  </a:lnTo>
                  <a:lnTo>
                    <a:pt x="6299200" y="434339"/>
                  </a:lnTo>
                  <a:lnTo>
                    <a:pt x="6289675" y="389889"/>
                  </a:lnTo>
                  <a:lnTo>
                    <a:pt x="6286500" y="343217"/>
                  </a:lnTo>
                </a:path>
                <a:path w="6992620" h="3421379">
                  <a:moveTo>
                    <a:pt x="0" y="3031490"/>
                  </a:moveTo>
                  <a:lnTo>
                    <a:pt x="11112" y="2957512"/>
                  </a:lnTo>
                  <a:lnTo>
                    <a:pt x="42862" y="2887980"/>
                  </a:lnTo>
                  <a:lnTo>
                    <a:pt x="65722" y="2855595"/>
                  </a:lnTo>
                  <a:lnTo>
                    <a:pt x="93027" y="2824480"/>
                  </a:lnTo>
                  <a:lnTo>
                    <a:pt x="124777" y="2795587"/>
                  </a:lnTo>
                  <a:lnTo>
                    <a:pt x="160020" y="2768600"/>
                  </a:lnTo>
                  <a:lnTo>
                    <a:pt x="199072" y="2743517"/>
                  </a:lnTo>
                  <a:lnTo>
                    <a:pt x="241617" y="2720975"/>
                  </a:lnTo>
                  <a:lnTo>
                    <a:pt x="287337" y="2700972"/>
                  </a:lnTo>
                  <a:lnTo>
                    <a:pt x="335597" y="2683510"/>
                  </a:lnTo>
                  <a:lnTo>
                    <a:pt x="386715" y="2668905"/>
                  </a:lnTo>
                  <a:lnTo>
                    <a:pt x="440055" y="2657157"/>
                  </a:lnTo>
                  <a:lnTo>
                    <a:pt x="495617" y="2648585"/>
                  </a:lnTo>
                  <a:lnTo>
                    <a:pt x="553085" y="2643505"/>
                  </a:lnTo>
                  <a:lnTo>
                    <a:pt x="611822" y="2641600"/>
                  </a:lnTo>
                  <a:lnTo>
                    <a:pt x="670877" y="2643505"/>
                  </a:lnTo>
                  <a:lnTo>
                    <a:pt x="728344" y="2648585"/>
                  </a:lnTo>
                  <a:lnTo>
                    <a:pt x="783907" y="2657157"/>
                  </a:lnTo>
                  <a:lnTo>
                    <a:pt x="837247" y="2668905"/>
                  </a:lnTo>
                  <a:lnTo>
                    <a:pt x="888365" y="2683510"/>
                  </a:lnTo>
                  <a:lnTo>
                    <a:pt x="936625" y="2700972"/>
                  </a:lnTo>
                  <a:lnTo>
                    <a:pt x="982344" y="2720975"/>
                  </a:lnTo>
                  <a:lnTo>
                    <a:pt x="1024572" y="2743517"/>
                  </a:lnTo>
                  <a:lnTo>
                    <a:pt x="1063625" y="2768600"/>
                  </a:lnTo>
                  <a:lnTo>
                    <a:pt x="1099185" y="2795587"/>
                  </a:lnTo>
                  <a:lnTo>
                    <a:pt x="1130617" y="2824480"/>
                  </a:lnTo>
                  <a:lnTo>
                    <a:pt x="1158239" y="2855595"/>
                  </a:lnTo>
                  <a:lnTo>
                    <a:pt x="1181100" y="2887980"/>
                  </a:lnTo>
                  <a:lnTo>
                    <a:pt x="1199514" y="2921952"/>
                  </a:lnTo>
                  <a:lnTo>
                    <a:pt x="1221105" y="2994025"/>
                  </a:lnTo>
                  <a:lnTo>
                    <a:pt x="1223962" y="3031490"/>
                  </a:lnTo>
                  <a:lnTo>
                    <a:pt x="1221105" y="3068955"/>
                  </a:lnTo>
                  <a:lnTo>
                    <a:pt x="1199514" y="3141027"/>
                  </a:lnTo>
                  <a:lnTo>
                    <a:pt x="1181100" y="3175000"/>
                  </a:lnTo>
                  <a:lnTo>
                    <a:pt x="1158239" y="3207385"/>
                  </a:lnTo>
                  <a:lnTo>
                    <a:pt x="1130617" y="3238182"/>
                  </a:lnTo>
                  <a:lnTo>
                    <a:pt x="1099185" y="3267392"/>
                  </a:lnTo>
                  <a:lnTo>
                    <a:pt x="1063625" y="3294379"/>
                  </a:lnTo>
                  <a:lnTo>
                    <a:pt x="1024572" y="3319145"/>
                  </a:lnTo>
                  <a:lnTo>
                    <a:pt x="982344" y="3342004"/>
                  </a:lnTo>
                  <a:lnTo>
                    <a:pt x="936625" y="3362007"/>
                  </a:lnTo>
                  <a:lnTo>
                    <a:pt x="888365" y="3379470"/>
                  </a:lnTo>
                  <a:lnTo>
                    <a:pt x="837247" y="3394075"/>
                  </a:lnTo>
                  <a:lnTo>
                    <a:pt x="783907" y="3405822"/>
                  </a:lnTo>
                  <a:lnTo>
                    <a:pt x="728344" y="3414395"/>
                  </a:lnTo>
                  <a:lnTo>
                    <a:pt x="670877" y="3419475"/>
                  </a:lnTo>
                  <a:lnTo>
                    <a:pt x="611822" y="3421379"/>
                  </a:lnTo>
                  <a:lnTo>
                    <a:pt x="553085" y="3419475"/>
                  </a:lnTo>
                  <a:lnTo>
                    <a:pt x="495617" y="3414395"/>
                  </a:lnTo>
                  <a:lnTo>
                    <a:pt x="440055" y="3405822"/>
                  </a:lnTo>
                  <a:lnTo>
                    <a:pt x="386715" y="3394075"/>
                  </a:lnTo>
                  <a:lnTo>
                    <a:pt x="335597" y="3379470"/>
                  </a:lnTo>
                  <a:lnTo>
                    <a:pt x="287337" y="3362007"/>
                  </a:lnTo>
                  <a:lnTo>
                    <a:pt x="241617" y="3342004"/>
                  </a:lnTo>
                  <a:lnTo>
                    <a:pt x="199072" y="3319145"/>
                  </a:lnTo>
                  <a:lnTo>
                    <a:pt x="160020" y="3294379"/>
                  </a:lnTo>
                  <a:lnTo>
                    <a:pt x="124777" y="3267392"/>
                  </a:lnTo>
                  <a:lnTo>
                    <a:pt x="93027" y="3238182"/>
                  </a:lnTo>
                  <a:lnTo>
                    <a:pt x="65722" y="3207385"/>
                  </a:lnTo>
                  <a:lnTo>
                    <a:pt x="42862" y="3175000"/>
                  </a:lnTo>
                  <a:lnTo>
                    <a:pt x="24447" y="3141027"/>
                  </a:lnTo>
                  <a:lnTo>
                    <a:pt x="2857" y="3068955"/>
                  </a:lnTo>
                  <a:lnTo>
                    <a:pt x="0" y="3031490"/>
                  </a:lnTo>
                </a:path>
              </a:pathLst>
            </a:custGeom>
            <a:ln w="38100">
              <a:solidFill>
                <a:srgbClr val="FFBF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9" name="object 9"/>
            <p:cNvSpPr/>
            <p:nvPr/>
          </p:nvSpPr>
          <p:spPr>
            <a:xfrm>
              <a:off x="1814512" y="1347469"/>
              <a:ext cx="9539605" cy="4602480"/>
            </a:xfrm>
            <a:custGeom>
              <a:avLst/>
              <a:gdLst/>
              <a:ahLst/>
              <a:cxnLst/>
              <a:rect l="l" t="t" r="r" b="b"/>
              <a:pathLst>
                <a:path w="9539605" h="4602480">
                  <a:moveTo>
                    <a:pt x="8833167" y="343217"/>
                  </a:moveTo>
                  <a:lnTo>
                    <a:pt x="8836342" y="296544"/>
                  </a:lnTo>
                  <a:lnTo>
                    <a:pt x="8845867" y="252094"/>
                  </a:lnTo>
                  <a:lnTo>
                    <a:pt x="8860790" y="209550"/>
                  </a:lnTo>
                  <a:lnTo>
                    <a:pt x="8881427" y="169862"/>
                  </a:lnTo>
                  <a:lnTo>
                    <a:pt x="8906827" y="133350"/>
                  </a:lnTo>
                  <a:lnTo>
                    <a:pt x="8936672" y="100647"/>
                  </a:lnTo>
                  <a:lnTo>
                    <a:pt x="8970327" y="71437"/>
                  </a:lnTo>
                  <a:lnTo>
                    <a:pt x="9008110" y="46989"/>
                  </a:lnTo>
                  <a:lnTo>
                    <a:pt x="9048750" y="26987"/>
                  </a:lnTo>
                  <a:lnTo>
                    <a:pt x="9092247" y="12382"/>
                  </a:lnTo>
                  <a:lnTo>
                    <a:pt x="9138285" y="3175"/>
                  </a:lnTo>
                  <a:lnTo>
                    <a:pt x="9186227" y="0"/>
                  </a:lnTo>
                  <a:lnTo>
                    <a:pt x="9234170" y="3175"/>
                  </a:lnTo>
                  <a:lnTo>
                    <a:pt x="9280207" y="12382"/>
                  </a:lnTo>
                  <a:lnTo>
                    <a:pt x="9323705" y="26987"/>
                  </a:lnTo>
                  <a:lnTo>
                    <a:pt x="9364345" y="46989"/>
                  </a:lnTo>
                  <a:lnTo>
                    <a:pt x="9402127" y="71437"/>
                  </a:lnTo>
                  <a:lnTo>
                    <a:pt x="9435782" y="100647"/>
                  </a:lnTo>
                  <a:lnTo>
                    <a:pt x="9465627" y="133350"/>
                  </a:lnTo>
                  <a:lnTo>
                    <a:pt x="9491027" y="169862"/>
                  </a:lnTo>
                  <a:lnTo>
                    <a:pt x="9511665" y="209550"/>
                  </a:lnTo>
                  <a:lnTo>
                    <a:pt x="9526587" y="252094"/>
                  </a:lnTo>
                  <a:lnTo>
                    <a:pt x="9536112" y="296544"/>
                  </a:lnTo>
                  <a:lnTo>
                    <a:pt x="9539287" y="343217"/>
                  </a:lnTo>
                  <a:lnTo>
                    <a:pt x="9536112" y="389889"/>
                  </a:lnTo>
                  <a:lnTo>
                    <a:pt x="9526587" y="434339"/>
                  </a:lnTo>
                  <a:lnTo>
                    <a:pt x="9511665" y="476884"/>
                  </a:lnTo>
                  <a:lnTo>
                    <a:pt x="9491027" y="516572"/>
                  </a:lnTo>
                  <a:lnTo>
                    <a:pt x="9465627" y="553084"/>
                  </a:lnTo>
                  <a:lnTo>
                    <a:pt x="9435782" y="585787"/>
                  </a:lnTo>
                  <a:lnTo>
                    <a:pt x="9402127" y="614997"/>
                  </a:lnTo>
                  <a:lnTo>
                    <a:pt x="9364345" y="639444"/>
                  </a:lnTo>
                  <a:lnTo>
                    <a:pt x="9323705" y="659447"/>
                  </a:lnTo>
                  <a:lnTo>
                    <a:pt x="9280207" y="674052"/>
                  </a:lnTo>
                  <a:lnTo>
                    <a:pt x="9234170" y="683259"/>
                  </a:lnTo>
                  <a:lnTo>
                    <a:pt x="9186227" y="686434"/>
                  </a:lnTo>
                  <a:lnTo>
                    <a:pt x="9138285" y="683259"/>
                  </a:lnTo>
                  <a:lnTo>
                    <a:pt x="9092247" y="674052"/>
                  </a:lnTo>
                  <a:lnTo>
                    <a:pt x="9048750" y="659447"/>
                  </a:lnTo>
                  <a:lnTo>
                    <a:pt x="9008110" y="639444"/>
                  </a:lnTo>
                  <a:lnTo>
                    <a:pt x="8970327" y="614997"/>
                  </a:lnTo>
                  <a:lnTo>
                    <a:pt x="8936672" y="585787"/>
                  </a:lnTo>
                  <a:lnTo>
                    <a:pt x="8906827" y="553084"/>
                  </a:lnTo>
                  <a:lnTo>
                    <a:pt x="8881427" y="516572"/>
                  </a:lnTo>
                  <a:lnTo>
                    <a:pt x="8860790" y="476884"/>
                  </a:lnTo>
                  <a:lnTo>
                    <a:pt x="8845867" y="434339"/>
                  </a:lnTo>
                  <a:lnTo>
                    <a:pt x="8836342" y="389889"/>
                  </a:lnTo>
                  <a:lnTo>
                    <a:pt x="8833167" y="343217"/>
                  </a:lnTo>
                </a:path>
                <a:path w="9539605" h="4602480">
                  <a:moveTo>
                    <a:pt x="0" y="4259262"/>
                  </a:moveTo>
                  <a:lnTo>
                    <a:pt x="12064" y="4185602"/>
                  </a:lnTo>
                  <a:lnTo>
                    <a:pt x="46989" y="4117657"/>
                  </a:lnTo>
                  <a:lnTo>
                    <a:pt x="72072" y="4085907"/>
                  </a:lnTo>
                  <a:lnTo>
                    <a:pt x="101917" y="4056697"/>
                  </a:lnTo>
                  <a:lnTo>
                    <a:pt x="136207" y="4029392"/>
                  </a:lnTo>
                  <a:lnTo>
                    <a:pt x="174625" y="4004309"/>
                  </a:lnTo>
                  <a:lnTo>
                    <a:pt x="216535" y="3982402"/>
                  </a:lnTo>
                  <a:lnTo>
                    <a:pt x="261937" y="3963034"/>
                  </a:lnTo>
                  <a:lnTo>
                    <a:pt x="310197" y="3946525"/>
                  </a:lnTo>
                  <a:lnTo>
                    <a:pt x="361632" y="3933507"/>
                  </a:lnTo>
                  <a:lnTo>
                    <a:pt x="415289" y="3923982"/>
                  </a:lnTo>
                  <a:lnTo>
                    <a:pt x="471169" y="3917950"/>
                  </a:lnTo>
                  <a:lnTo>
                    <a:pt x="528637" y="3916044"/>
                  </a:lnTo>
                  <a:lnTo>
                    <a:pt x="586422" y="3917950"/>
                  </a:lnTo>
                  <a:lnTo>
                    <a:pt x="641985" y="3923982"/>
                  </a:lnTo>
                  <a:lnTo>
                    <a:pt x="695642" y="3933507"/>
                  </a:lnTo>
                  <a:lnTo>
                    <a:pt x="747077" y="3946525"/>
                  </a:lnTo>
                  <a:lnTo>
                    <a:pt x="795655" y="3963034"/>
                  </a:lnTo>
                  <a:lnTo>
                    <a:pt x="840739" y="3982402"/>
                  </a:lnTo>
                  <a:lnTo>
                    <a:pt x="882967" y="4004309"/>
                  </a:lnTo>
                  <a:lnTo>
                    <a:pt x="921067" y="4029392"/>
                  </a:lnTo>
                  <a:lnTo>
                    <a:pt x="955357" y="4056697"/>
                  </a:lnTo>
                  <a:lnTo>
                    <a:pt x="985202" y="4085907"/>
                  </a:lnTo>
                  <a:lnTo>
                    <a:pt x="1010285" y="4117657"/>
                  </a:lnTo>
                  <a:lnTo>
                    <a:pt x="1030287" y="4150677"/>
                  </a:lnTo>
                  <a:lnTo>
                    <a:pt x="1054100" y="4221797"/>
                  </a:lnTo>
                  <a:lnTo>
                    <a:pt x="1057275" y="4259262"/>
                  </a:lnTo>
                  <a:lnTo>
                    <a:pt x="1054100" y="4296727"/>
                  </a:lnTo>
                  <a:lnTo>
                    <a:pt x="1030287" y="4367847"/>
                  </a:lnTo>
                  <a:lnTo>
                    <a:pt x="1010285" y="4400867"/>
                  </a:lnTo>
                  <a:lnTo>
                    <a:pt x="985202" y="4432617"/>
                  </a:lnTo>
                  <a:lnTo>
                    <a:pt x="955357" y="4461827"/>
                  </a:lnTo>
                  <a:lnTo>
                    <a:pt x="921067" y="4489132"/>
                  </a:lnTo>
                  <a:lnTo>
                    <a:pt x="882967" y="4513897"/>
                  </a:lnTo>
                  <a:lnTo>
                    <a:pt x="840739" y="4536122"/>
                  </a:lnTo>
                  <a:lnTo>
                    <a:pt x="795655" y="4555490"/>
                  </a:lnTo>
                  <a:lnTo>
                    <a:pt x="747077" y="4572000"/>
                  </a:lnTo>
                  <a:lnTo>
                    <a:pt x="695642" y="4585017"/>
                  </a:lnTo>
                  <a:lnTo>
                    <a:pt x="641985" y="4594542"/>
                  </a:lnTo>
                  <a:lnTo>
                    <a:pt x="586422" y="4600575"/>
                  </a:lnTo>
                  <a:lnTo>
                    <a:pt x="528637" y="4602480"/>
                  </a:lnTo>
                  <a:lnTo>
                    <a:pt x="471169" y="4600575"/>
                  </a:lnTo>
                  <a:lnTo>
                    <a:pt x="415289" y="4594542"/>
                  </a:lnTo>
                  <a:lnTo>
                    <a:pt x="361632" y="4585017"/>
                  </a:lnTo>
                  <a:lnTo>
                    <a:pt x="310197" y="4572000"/>
                  </a:lnTo>
                  <a:lnTo>
                    <a:pt x="261937" y="4555490"/>
                  </a:lnTo>
                  <a:lnTo>
                    <a:pt x="216535" y="4536122"/>
                  </a:lnTo>
                  <a:lnTo>
                    <a:pt x="174625" y="4513897"/>
                  </a:lnTo>
                  <a:lnTo>
                    <a:pt x="136207" y="4489132"/>
                  </a:lnTo>
                  <a:lnTo>
                    <a:pt x="101917" y="4461827"/>
                  </a:lnTo>
                  <a:lnTo>
                    <a:pt x="72072" y="4432617"/>
                  </a:lnTo>
                  <a:lnTo>
                    <a:pt x="46989" y="4400867"/>
                  </a:lnTo>
                  <a:lnTo>
                    <a:pt x="26987" y="4367847"/>
                  </a:lnTo>
                  <a:lnTo>
                    <a:pt x="3175" y="4296727"/>
                  </a:lnTo>
                  <a:lnTo>
                    <a:pt x="0" y="4259262"/>
                  </a:lnTo>
                </a:path>
              </a:pathLst>
            </a:custGeom>
            <a:ln w="38100">
              <a:solidFill>
                <a:srgbClr val="006EB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0" name="object 10"/>
            <p:cNvSpPr/>
            <p:nvPr/>
          </p:nvSpPr>
          <p:spPr>
            <a:xfrm>
              <a:off x="485140" y="3533457"/>
              <a:ext cx="11478260" cy="2249170"/>
            </a:xfrm>
            <a:custGeom>
              <a:avLst/>
              <a:gdLst/>
              <a:ahLst/>
              <a:cxnLst/>
              <a:rect l="l" t="t" r="r" b="b"/>
              <a:pathLst>
                <a:path w="11478260" h="2249170">
                  <a:moveTo>
                    <a:pt x="10772140" y="343217"/>
                  </a:moveTo>
                  <a:lnTo>
                    <a:pt x="10775315" y="296544"/>
                  </a:lnTo>
                  <a:lnTo>
                    <a:pt x="10784522" y="252094"/>
                  </a:lnTo>
                  <a:lnTo>
                    <a:pt x="10799762" y="209549"/>
                  </a:lnTo>
                  <a:lnTo>
                    <a:pt x="10820400" y="169862"/>
                  </a:lnTo>
                  <a:lnTo>
                    <a:pt x="10845800" y="133349"/>
                  </a:lnTo>
                  <a:lnTo>
                    <a:pt x="10875644" y="100647"/>
                  </a:lnTo>
                  <a:lnTo>
                    <a:pt x="10909300" y="71437"/>
                  </a:lnTo>
                  <a:lnTo>
                    <a:pt x="10947082" y="46989"/>
                  </a:lnTo>
                  <a:lnTo>
                    <a:pt x="10987722" y="26987"/>
                  </a:lnTo>
                  <a:lnTo>
                    <a:pt x="11031219" y="12382"/>
                  </a:lnTo>
                  <a:lnTo>
                    <a:pt x="11077257" y="3175"/>
                  </a:lnTo>
                  <a:lnTo>
                    <a:pt x="11125200" y="0"/>
                  </a:lnTo>
                  <a:lnTo>
                    <a:pt x="11173142" y="3175"/>
                  </a:lnTo>
                  <a:lnTo>
                    <a:pt x="11219180" y="12382"/>
                  </a:lnTo>
                  <a:lnTo>
                    <a:pt x="11262677" y="26987"/>
                  </a:lnTo>
                  <a:lnTo>
                    <a:pt x="11303317" y="46989"/>
                  </a:lnTo>
                  <a:lnTo>
                    <a:pt x="11341100" y="71437"/>
                  </a:lnTo>
                  <a:lnTo>
                    <a:pt x="11374755" y="100647"/>
                  </a:lnTo>
                  <a:lnTo>
                    <a:pt x="11404600" y="133349"/>
                  </a:lnTo>
                  <a:lnTo>
                    <a:pt x="11430000" y="169862"/>
                  </a:lnTo>
                  <a:lnTo>
                    <a:pt x="11450637" y="209549"/>
                  </a:lnTo>
                  <a:lnTo>
                    <a:pt x="11465560" y="252094"/>
                  </a:lnTo>
                  <a:lnTo>
                    <a:pt x="11475085" y="296544"/>
                  </a:lnTo>
                  <a:lnTo>
                    <a:pt x="11478260" y="343217"/>
                  </a:lnTo>
                  <a:lnTo>
                    <a:pt x="11475085" y="389889"/>
                  </a:lnTo>
                  <a:lnTo>
                    <a:pt x="11465560" y="434657"/>
                  </a:lnTo>
                  <a:lnTo>
                    <a:pt x="11450637" y="476884"/>
                  </a:lnTo>
                  <a:lnTo>
                    <a:pt x="11430000" y="516572"/>
                  </a:lnTo>
                  <a:lnTo>
                    <a:pt x="11404600" y="553084"/>
                  </a:lnTo>
                  <a:lnTo>
                    <a:pt x="11374755" y="586104"/>
                  </a:lnTo>
                  <a:lnTo>
                    <a:pt x="11341100" y="614997"/>
                  </a:lnTo>
                  <a:lnTo>
                    <a:pt x="11303317" y="639762"/>
                  </a:lnTo>
                  <a:lnTo>
                    <a:pt x="11262677" y="659447"/>
                  </a:lnTo>
                  <a:lnTo>
                    <a:pt x="11219180" y="674369"/>
                  </a:lnTo>
                  <a:lnTo>
                    <a:pt x="11173142" y="683577"/>
                  </a:lnTo>
                  <a:lnTo>
                    <a:pt x="11125200" y="686434"/>
                  </a:lnTo>
                  <a:lnTo>
                    <a:pt x="11077257" y="683577"/>
                  </a:lnTo>
                  <a:lnTo>
                    <a:pt x="11031219" y="674369"/>
                  </a:lnTo>
                  <a:lnTo>
                    <a:pt x="10987722" y="659447"/>
                  </a:lnTo>
                  <a:lnTo>
                    <a:pt x="10947082" y="639762"/>
                  </a:lnTo>
                  <a:lnTo>
                    <a:pt x="10909300" y="614997"/>
                  </a:lnTo>
                  <a:lnTo>
                    <a:pt x="10875644" y="586104"/>
                  </a:lnTo>
                  <a:lnTo>
                    <a:pt x="10845800" y="553084"/>
                  </a:lnTo>
                  <a:lnTo>
                    <a:pt x="10820400" y="516572"/>
                  </a:lnTo>
                  <a:lnTo>
                    <a:pt x="10799762" y="476884"/>
                  </a:lnTo>
                  <a:lnTo>
                    <a:pt x="10784522" y="434657"/>
                  </a:lnTo>
                  <a:lnTo>
                    <a:pt x="10775315" y="389889"/>
                  </a:lnTo>
                  <a:lnTo>
                    <a:pt x="10772140" y="343217"/>
                  </a:lnTo>
                </a:path>
                <a:path w="11478260" h="2249170">
                  <a:moveTo>
                    <a:pt x="0" y="1905952"/>
                  </a:moveTo>
                  <a:lnTo>
                    <a:pt x="3175" y="1859279"/>
                  </a:lnTo>
                  <a:lnTo>
                    <a:pt x="12700" y="1814829"/>
                  </a:lnTo>
                  <a:lnTo>
                    <a:pt x="27622" y="1772284"/>
                  </a:lnTo>
                  <a:lnTo>
                    <a:pt x="48259" y="1732597"/>
                  </a:lnTo>
                  <a:lnTo>
                    <a:pt x="73659" y="1696084"/>
                  </a:lnTo>
                  <a:lnTo>
                    <a:pt x="103504" y="1663382"/>
                  </a:lnTo>
                  <a:lnTo>
                    <a:pt x="137477" y="1634172"/>
                  </a:lnTo>
                  <a:lnTo>
                    <a:pt x="174942" y="1609724"/>
                  </a:lnTo>
                  <a:lnTo>
                    <a:pt x="215582" y="1589722"/>
                  </a:lnTo>
                  <a:lnTo>
                    <a:pt x="259397" y="1575117"/>
                  </a:lnTo>
                  <a:lnTo>
                    <a:pt x="305117" y="1565909"/>
                  </a:lnTo>
                  <a:lnTo>
                    <a:pt x="353059" y="1562734"/>
                  </a:lnTo>
                  <a:lnTo>
                    <a:pt x="401002" y="1565909"/>
                  </a:lnTo>
                  <a:lnTo>
                    <a:pt x="447040" y="1575117"/>
                  </a:lnTo>
                  <a:lnTo>
                    <a:pt x="490537" y="1589722"/>
                  </a:lnTo>
                  <a:lnTo>
                    <a:pt x="531177" y="1609724"/>
                  </a:lnTo>
                  <a:lnTo>
                    <a:pt x="568960" y="1634172"/>
                  </a:lnTo>
                  <a:lnTo>
                    <a:pt x="602932" y="1663382"/>
                  </a:lnTo>
                  <a:lnTo>
                    <a:pt x="632777" y="1696084"/>
                  </a:lnTo>
                  <a:lnTo>
                    <a:pt x="657860" y="1732597"/>
                  </a:lnTo>
                  <a:lnTo>
                    <a:pt x="678497" y="1772284"/>
                  </a:lnTo>
                  <a:lnTo>
                    <a:pt x="693737" y="1814829"/>
                  </a:lnTo>
                  <a:lnTo>
                    <a:pt x="702944" y="1859279"/>
                  </a:lnTo>
                  <a:lnTo>
                    <a:pt x="706119" y="1905952"/>
                  </a:lnTo>
                  <a:lnTo>
                    <a:pt x="702944" y="1952624"/>
                  </a:lnTo>
                  <a:lnTo>
                    <a:pt x="693737" y="1997074"/>
                  </a:lnTo>
                  <a:lnTo>
                    <a:pt x="678497" y="2039619"/>
                  </a:lnTo>
                  <a:lnTo>
                    <a:pt x="657860" y="2079307"/>
                  </a:lnTo>
                  <a:lnTo>
                    <a:pt x="632777" y="2115819"/>
                  </a:lnTo>
                  <a:lnTo>
                    <a:pt x="602932" y="2148522"/>
                  </a:lnTo>
                  <a:lnTo>
                    <a:pt x="568960" y="2177732"/>
                  </a:lnTo>
                  <a:lnTo>
                    <a:pt x="531177" y="2202179"/>
                  </a:lnTo>
                  <a:lnTo>
                    <a:pt x="490537" y="2222182"/>
                  </a:lnTo>
                  <a:lnTo>
                    <a:pt x="447040" y="2236787"/>
                  </a:lnTo>
                  <a:lnTo>
                    <a:pt x="401002" y="2245994"/>
                  </a:lnTo>
                  <a:lnTo>
                    <a:pt x="353059" y="2249169"/>
                  </a:lnTo>
                  <a:lnTo>
                    <a:pt x="305117" y="2245994"/>
                  </a:lnTo>
                  <a:lnTo>
                    <a:pt x="259397" y="2236787"/>
                  </a:lnTo>
                  <a:lnTo>
                    <a:pt x="215582" y="2222182"/>
                  </a:lnTo>
                  <a:lnTo>
                    <a:pt x="174942" y="2202179"/>
                  </a:lnTo>
                  <a:lnTo>
                    <a:pt x="137477" y="2177732"/>
                  </a:lnTo>
                  <a:lnTo>
                    <a:pt x="103504" y="2148522"/>
                  </a:lnTo>
                  <a:lnTo>
                    <a:pt x="73659" y="2115819"/>
                  </a:lnTo>
                  <a:lnTo>
                    <a:pt x="48259" y="2079307"/>
                  </a:lnTo>
                  <a:lnTo>
                    <a:pt x="27622" y="2039619"/>
                  </a:lnTo>
                  <a:lnTo>
                    <a:pt x="12700" y="1997074"/>
                  </a:lnTo>
                  <a:lnTo>
                    <a:pt x="3175" y="1952624"/>
                  </a:lnTo>
                  <a:lnTo>
                    <a:pt x="0" y="1905952"/>
                  </a:lnTo>
                </a:path>
              </a:pathLst>
            </a:custGeom>
            <a:ln w="38100">
              <a:solidFill>
                <a:srgbClr val="00AF4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8000" y="350788"/>
            <a:ext cx="2507721" cy="363412"/>
          </a:xfrm>
          <a:prstGeom prst="rect">
            <a:avLst/>
          </a:prstGeom>
        </p:spPr>
        <p:txBody>
          <a:bodyPr vert="horz" wrap="square" lIns="0" tIns="10583" rIns="0" bIns="0" rtlCol="0" anchor="ctr">
            <a:spAutoFit/>
          </a:bodyPr>
          <a:lstStyle/>
          <a:p>
            <a:pPr marL="10583">
              <a:lnSpc>
                <a:spcPct val="100000"/>
              </a:lnSpc>
              <a:spcBef>
                <a:spcPts val="83"/>
              </a:spcBef>
            </a:pPr>
            <a:r>
              <a:rPr sz="2292" spc="-4" dirty="0"/>
              <a:t>Τι</a:t>
            </a:r>
            <a:r>
              <a:rPr sz="2292" spc="-37" dirty="0"/>
              <a:t> </a:t>
            </a:r>
            <a:r>
              <a:rPr sz="2292" dirty="0"/>
              <a:t>να</a:t>
            </a:r>
            <a:r>
              <a:rPr sz="2292" spc="-33" dirty="0"/>
              <a:t> επικοινωνήσετε</a:t>
            </a:r>
            <a:endParaRPr sz="2292" dirty="0"/>
          </a:p>
        </p:txBody>
      </p:sp>
      <p:grpSp>
        <p:nvGrpSpPr>
          <p:cNvPr id="3" name="object 3"/>
          <p:cNvGrpSpPr/>
          <p:nvPr/>
        </p:nvGrpSpPr>
        <p:grpSpPr>
          <a:xfrm>
            <a:off x="444500" y="952501"/>
            <a:ext cx="5715000" cy="4826000"/>
            <a:chOff x="4502467" y="493394"/>
            <a:chExt cx="7683500" cy="636460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37607" y="6376352"/>
              <a:ext cx="848359" cy="48164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80902" y="6273482"/>
              <a:ext cx="2592069" cy="48164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02467" y="493394"/>
              <a:ext cx="7225665" cy="5870892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8489753-E58F-6160-8A93-8A725F698353}"/>
              </a:ext>
            </a:extLst>
          </p:cNvPr>
          <p:cNvSpPr txBox="1"/>
          <p:nvPr/>
        </p:nvSpPr>
        <p:spPr>
          <a:xfrm>
            <a:off x="6096000" y="315870"/>
            <a:ext cx="6096000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l-GR" sz="1500" b="1" dirty="0"/>
              <a:t>Επίγνωση Κατάστασης (</a:t>
            </a:r>
            <a:r>
              <a:rPr lang="el-GR" sz="1500" b="1" dirty="0" err="1"/>
              <a:t>Situation</a:t>
            </a:r>
            <a:r>
              <a:rPr lang="el-GR" sz="1500" b="1" dirty="0"/>
              <a:t> </a:t>
            </a:r>
            <a:r>
              <a:rPr lang="el-GR" sz="1500" b="1" dirty="0" err="1"/>
              <a:t>Awareness</a:t>
            </a:r>
            <a:r>
              <a:rPr lang="el-GR" sz="1500" b="1" dirty="0"/>
              <a:t>)</a:t>
            </a:r>
          </a:p>
          <a:p>
            <a:pPr>
              <a:buNone/>
            </a:pPr>
            <a:r>
              <a:rPr lang="el-GR" sz="1500" b="1" dirty="0"/>
              <a:t>🔹 Επίπεδο 1: Αντίληψη της Τρέχουσας Κατάστασης</a:t>
            </a:r>
          </a:p>
          <a:p>
            <a:pPr>
              <a:buNone/>
            </a:pPr>
            <a:r>
              <a:rPr lang="el-GR" sz="1500" dirty="0"/>
              <a:t>Κατανόηση των βασικών στοιχείων του περιβάλλοντος (π.χ. αισθητήρες, παρατηρήσεις, δεδομένα).</a:t>
            </a:r>
          </a:p>
          <a:p>
            <a:pPr>
              <a:buNone/>
            </a:pPr>
            <a:r>
              <a:rPr lang="el-GR" sz="1500" b="1" dirty="0"/>
              <a:t>🔹 Επίπεδο 2: Κατανόηση της Τρέχουσας Κατάστασης</a:t>
            </a:r>
          </a:p>
          <a:p>
            <a:pPr>
              <a:buNone/>
            </a:pPr>
            <a:r>
              <a:rPr lang="el-GR" sz="1500" dirty="0"/>
              <a:t>Συνδυασμός και ερμηνεία των δεδομένων για να αποκτηθεί εικόνα της κατάστασης.</a:t>
            </a:r>
          </a:p>
          <a:p>
            <a:pPr>
              <a:buNone/>
            </a:pPr>
            <a:r>
              <a:rPr lang="el-GR" sz="1500" b="1" dirty="0"/>
              <a:t>🔹 Επίπεδο 3: Πρόβλεψη Μελλοντικής Κατάστασης</a:t>
            </a:r>
          </a:p>
          <a:p>
            <a:r>
              <a:rPr lang="el-GR" sz="1500" dirty="0"/>
              <a:t>Εκτίμηση των μελλοντικών εξελίξεων με βάση την υπάρχουσα γνώση και εμπειρία.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CC1A8C-25D9-2608-ACDE-ACC8A6CAD116}"/>
              </a:ext>
            </a:extLst>
          </p:cNvPr>
          <p:cNvSpPr txBox="1"/>
          <p:nvPr/>
        </p:nvSpPr>
        <p:spPr>
          <a:xfrm>
            <a:off x="7175500" y="2957737"/>
            <a:ext cx="6096000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l-GR" sz="1500" b="1" dirty="0"/>
              <a:t>Παράγοντες Επηρεασμού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500" b="1" dirty="0"/>
              <a:t>Ατομικοί Παράγοντες</a:t>
            </a:r>
            <a:endParaRPr lang="el-GR" sz="1500" dirty="0"/>
          </a:p>
          <a:p>
            <a:pPr marL="619100" lvl="1" indent="-238115">
              <a:buFont typeface="Arial" panose="020B0604020202020204" pitchFamily="34" charset="0"/>
              <a:buChar char="•"/>
            </a:pPr>
            <a:r>
              <a:rPr lang="el-GR" sz="1500" dirty="0"/>
              <a:t>Ικανότητες, εμπειρία, εκπαίδευση</a:t>
            </a:r>
          </a:p>
          <a:p>
            <a:pPr marL="619100" lvl="1" indent="-238115">
              <a:buFont typeface="Arial" panose="020B0604020202020204" pitchFamily="34" charset="0"/>
              <a:buChar char="•"/>
            </a:pPr>
            <a:r>
              <a:rPr lang="el-GR" sz="1500" dirty="0"/>
              <a:t>Μηχανισμοί επεξεργασίας πληροφοριών</a:t>
            </a:r>
          </a:p>
          <a:p>
            <a:pPr marL="619100" lvl="1" indent="-238115">
              <a:buFont typeface="Arial" panose="020B0604020202020204" pitchFamily="34" charset="0"/>
              <a:buChar char="•"/>
            </a:pPr>
            <a:r>
              <a:rPr lang="el-GR" sz="1500" dirty="0"/>
              <a:t>Μακροπρόθεσμη μνήμη, αυτοματοποίηση</a:t>
            </a:r>
          </a:p>
          <a:p>
            <a:pPr marL="619100" lvl="1" indent="-238115">
              <a:buFont typeface="Arial" panose="020B0604020202020204" pitchFamily="34" charset="0"/>
              <a:buChar char="•"/>
            </a:pPr>
            <a:r>
              <a:rPr lang="el-GR" sz="1500" dirty="0"/>
              <a:t>Προσδοκίες, στόχοι και προκαταλήψεις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500" b="1" dirty="0"/>
              <a:t>Παράγοντες Συστήματος / Καθήκοντος</a:t>
            </a:r>
            <a:endParaRPr lang="el-GR" sz="1500" dirty="0"/>
          </a:p>
          <a:p>
            <a:pPr marL="619100" lvl="1" indent="-238115">
              <a:buFont typeface="Arial" panose="020B0604020202020204" pitchFamily="34" charset="0"/>
              <a:buChar char="•"/>
            </a:pPr>
            <a:r>
              <a:rPr lang="el-GR" sz="1500" dirty="0"/>
              <a:t>Σχεδίαση </a:t>
            </a:r>
            <a:r>
              <a:rPr lang="el-GR" sz="1500" dirty="0" err="1"/>
              <a:t>διεπαφής</a:t>
            </a:r>
            <a:endParaRPr lang="el-GR" sz="1500" dirty="0"/>
          </a:p>
          <a:p>
            <a:pPr marL="619100" lvl="1" indent="-238115">
              <a:buFont typeface="Arial" panose="020B0604020202020204" pitchFamily="34" charset="0"/>
              <a:buChar char="•"/>
            </a:pPr>
            <a:r>
              <a:rPr lang="el-GR" sz="1500" dirty="0"/>
              <a:t>Ικανότητες συστήματος</a:t>
            </a:r>
          </a:p>
          <a:p>
            <a:pPr marL="619100" lvl="1" indent="-238115">
              <a:buFont typeface="Arial" panose="020B0604020202020204" pitchFamily="34" charset="0"/>
              <a:buChar char="•"/>
            </a:pPr>
            <a:r>
              <a:rPr lang="el-GR" sz="1500" dirty="0"/>
              <a:t>Στρες και φόρτος εργασίας</a:t>
            </a:r>
          </a:p>
          <a:p>
            <a:pPr marL="619100" lvl="1" indent="-238115">
              <a:buFont typeface="Arial" panose="020B0604020202020204" pitchFamily="34" charset="0"/>
              <a:buChar char="•"/>
            </a:pPr>
            <a:r>
              <a:rPr lang="el-GR" sz="1500" dirty="0"/>
              <a:t>Πολυπλοκότητα, αυτοματοποίηση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12824" y="719931"/>
            <a:ext cx="1982258" cy="433879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2750" spc="-4" dirty="0">
                <a:latin typeface="Calibri"/>
                <a:cs typeface="Calibri"/>
              </a:rPr>
              <a:t>Ας</a:t>
            </a:r>
            <a:r>
              <a:rPr sz="2750" spc="-104" dirty="0">
                <a:latin typeface="Calibri"/>
                <a:cs typeface="Calibri"/>
              </a:rPr>
              <a:t> </a:t>
            </a:r>
            <a:r>
              <a:rPr sz="2750" spc="-8" dirty="0">
                <a:latin typeface="Calibri"/>
                <a:cs typeface="Calibri"/>
              </a:rPr>
              <a:t>μιλήσουμε</a:t>
            </a:r>
            <a:endParaRPr sz="27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12825" y="1671902"/>
            <a:ext cx="2194454" cy="3986005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511684" marR="854570" indent="-30690">
              <a:lnSpc>
                <a:spcPct val="127800"/>
              </a:lnSpc>
              <a:spcBef>
                <a:spcPts val="83"/>
              </a:spcBef>
              <a:buSzPct val="133333"/>
              <a:buFont typeface="Arial"/>
              <a:buChar char="•"/>
              <a:tabLst>
                <a:tab pos="670956" algn="l"/>
                <a:tab pos="671486" algn="l"/>
              </a:tabLst>
            </a:pPr>
            <a:r>
              <a:rPr sz="1250" spc="-4" dirty="0">
                <a:latin typeface="Calibri"/>
                <a:cs typeface="Calibri"/>
              </a:rPr>
              <a:t>ΠΩΣ τε </a:t>
            </a:r>
            <a:r>
              <a:rPr sz="1250" spc="-12" dirty="0">
                <a:latin typeface="Calibri"/>
                <a:cs typeface="Calibri"/>
              </a:rPr>
              <a:t>με </a:t>
            </a:r>
            <a:r>
              <a:rPr sz="1250" spc="-271" dirty="0">
                <a:latin typeface="Calibri"/>
                <a:cs typeface="Calibri"/>
              </a:rPr>
              <a:t> </a:t>
            </a:r>
            <a:r>
              <a:rPr sz="1250" spc="-12" dirty="0">
                <a:latin typeface="Calibri"/>
                <a:cs typeface="Calibri"/>
              </a:rPr>
              <a:t>επικ</a:t>
            </a:r>
            <a:r>
              <a:rPr sz="1250" spc="-8" dirty="0">
                <a:latin typeface="Calibri"/>
                <a:cs typeface="Calibri"/>
              </a:rPr>
              <a:t>ο</a:t>
            </a:r>
            <a:r>
              <a:rPr sz="1250" spc="-12" dirty="0">
                <a:latin typeface="Calibri"/>
                <a:cs typeface="Calibri"/>
              </a:rPr>
              <a:t>ι</a:t>
            </a:r>
            <a:r>
              <a:rPr sz="1250" spc="-8" dirty="0">
                <a:latin typeface="Calibri"/>
                <a:cs typeface="Calibri"/>
              </a:rPr>
              <a:t>ν</a:t>
            </a:r>
            <a:r>
              <a:rPr sz="1250" spc="-12" dirty="0">
                <a:latin typeface="Calibri"/>
                <a:cs typeface="Calibri"/>
              </a:rPr>
              <a:t>ωνί</a:t>
            </a:r>
            <a:r>
              <a:rPr sz="1250" spc="-8" dirty="0">
                <a:latin typeface="Calibri"/>
                <a:cs typeface="Calibri"/>
              </a:rPr>
              <a:t>α</a:t>
            </a:r>
            <a:r>
              <a:rPr sz="1250" dirty="0">
                <a:latin typeface="Calibri"/>
                <a:cs typeface="Calibri"/>
              </a:rPr>
              <a:t>;</a:t>
            </a:r>
            <a:endParaRPr sz="1250">
              <a:latin typeface="Calibri"/>
              <a:cs typeface="Calibri"/>
            </a:endParaRPr>
          </a:p>
          <a:p>
            <a:pPr marL="201075" indent="-190492">
              <a:spcBef>
                <a:spcPts val="1037"/>
              </a:spcBef>
              <a:buSzPct val="133333"/>
              <a:buFont typeface="Arial"/>
              <a:buChar char="•"/>
              <a:tabLst>
                <a:tab pos="200546" algn="l"/>
                <a:tab pos="201075" algn="l"/>
              </a:tabLst>
            </a:pPr>
            <a:r>
              <a:rPr sz="1250" spc="-4" dirty="0">
                <a:latin typeface="Calibri"/>
                <a:cs typeface="Calibri"/>
              </a:rPr>
              <a:t>Πώς</a:t>
            </a:r>
            <a:r>
              <a:rPr sz="1250" spc="-12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προτιμάτε</a:t>
            </a:r>
            <a:r>
              <a:rPr sz="1250" spc="-8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να</a:t>
            </a:r>
            <a:r>
              <a:rPr sz="1250" spc="-8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σας</a:t>
            </a:r>
            <a:r>
              <a:rPr sz="1250" spc="-8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μιλάνε;</a:t>
            </a:r>
            <a:endParaRPr sz="1250">
              <a:latin typeface="Calibri"/>
              <a:cs typeface="Calibri"/>
            </a:endParaRPr>
          </a:p>
          <a:p>
            <a:pPr marL="581531" lvl="1" indent="-190492">
              <a:spcBef>
                <a:spcPts val="608"/>
              </a:spcBef>
              <a:buSzPct val="133333"/>
              <a:buFont typeface="Arial"/>
              <a:buChar char="•"/>
              <a:tabLst>
                <a:tab pos="581002" algn="l"/>
                <a:tab pos="581531" algn="l"/>
              </a:tabLst>
            </a:pPr>
            <a:r>
              <a:rPr sz="1250" spc="-4" dirty="0">
                <a:latin typeface="Calibri"/>
                <a:cs typeface="Calibri"/>
              </a:rPr>
              <a:t>Υπό</a:t>
            </a:r>
            <a:r>
              <a:rPr sz="1250" spc="-25" dirty="0">
                <a:latin typeface="Calibri"/>
                <a:cs typeface="Calibri"/>
              </a:rPr>
              <a:t> </a:t>
            </a:r>
            <a:r>
              <a:rPr sz="1250" spc="-12" dirty="0">
                <a:latin typeface="Calibri"/>
                <a:cs typeface="Calibri"/>
              </a:rPr>
              <a:t>πίεση;</a:t>
            </a:r>
            <a:endParaRPr sz="1250">
              <a:latin typeface="Calibri"/>
              <a:cs typeface="Calibri"/>
            </a:endParaRPr>
          </a:p>
          <a:p>
            <a:pPr marL="581531" lvl="1" indent="-190492">
              <a:spcBef>
                <a:spcPts val="587"/>
              </a:spcBef>
              <a:buSzPct val="133333"/>
              <a:buFont typeface="Arial"/>
              <a:buChar char="•"/>
              <a:tabLst>
                <a:tab pos="581002" algn="l"/>
                <a:tab pos="581531" algn="l"/>
              </a:tabLst>
            </a:pPr>
            <a:r>
              <a:rPr sz="1250" spc="-12" dirty="0">
                <a:latin typeface="Calibri"/>
                <a:cs typeface="Calibri"/>
              </a:rPr>
              <a:t>Επιτιθέμενος</a:t>
            </a:r>
            <a:r>
              <a:rPr sz="1250" spc="-29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CS;</a:t>
            </a:r>
            <a:endParaRPr sz="1250">
              <a:latin typeface="Calibri"/>
              <a:cs typeface="Calibri"/>
            </a:endParaRPr>
          </a:p>
          <a:p>
            <a:pPr marL="200546" indent="-189963">
              <a:spcBef>
                <a:spcPts val="992"/>
              </a:spcBef>
              <a:buSzPct val="133333"/>
              <a:buFont typeface="Arial"/>
              <a:buChar char="•"/>
              <a:tabLst>
                <a:tab pos="200016" algn="l"/>
                <a:tab pos="200546" algn="l"/>
              </a:tabLst>
            </a:pPr>
            <a:r>
              <a:rPr sz="1250" spc="-4" dirty="0">
                <a:latin typeface="Calibri"/>
                <a:cs typeface="Calibri"/>
              </a:rPr>
              <a:t>Πώς</a:t>
            </a:r>
            <a:r>
              <a:rPr sz="1250" spc="-8" dirty="0">
                <a:latin typeface="Calibri"/>
                <a:cs typeface="Calibri"/>
              </a:rPr>
              <a:t> </a:t>
            </a:r>
            <a:r>
              <a:rPr sz="1250" spc="-12" dirty="0">
                <a:latin typeface="Calibri"/>
                <a:cs typeface="Calibri"/>
              </a:rPr>
              <a:t>διαφέρουν</a:t>
            </a:r>
            <a:r>
              <a:rPr sz="1250" spc="-17" dirty="0">
                <a:latin typeface="Calibri"/>
                <a:cs typeface="Calibri"/>
              </a:rPr>
              <a:t> </a:t>
            </a:r>
            <a:r>
              <a:rPr sz="1250" spc="-4" dirty="0">
                <a:latin typeface="Calibri"/>
                <a:cs typeface="Calibri"/>
              </a:rPr>
              <a:t>τα SITREPS;</a:t>
            </a:r>
            <a:endParaRPr sz="1250">
              <a:latin typeface="Calibri"/>
              <a:cs typeface="Calibri"/>
            </a:endParaRPr>
          </a:p>
          <a:p>
            <a:pPr marL="581531" marR="16933" lvl="1" indent="-190492">
              <a:lnSpc>
                <a:spcPts val="2058"/>
              </a:lnSpc>
              <a:spcBef>
                <a:spcPts val="170"/>
              </a:spcBef>
              <a:buSzPct val="133333"/>
              <a:buChar char="•"/>
              <a:tabLst>
                <a:tab pos="581531" algn="l"/>
                <a:tab pos="582060" algn="l"/>
              </a:tabLst>
            </a:pPr>
            <a:r>
              <a:rPr sz="1000" spc="54" dirty="0">
                <a:latin typeface="Arial"/>
                <a:cs typeface="Arial"/>
              </a:rPr>
              <a:t></a:t>
            </a:r>
            <a:r>
              <a:rPr sz="1000" spc="54" dirty="0">
                <a:latin typeface="Calibri"/>
                <a:cs typeface="Calibri"/>
              </a:rPr>
              <a:t>CO</a:t>
            </a:r>
            <a:r>
              <a:rPr sz="1000" spc="-17" dirty="0">
                <a:latin typeface="Calibri"/>
                <a:cs typeface="Calibri"/>
              </a:rPr>
              <a:t> </a:t>
            </a:r>
            <a:r>
              <a:rPr sz="1000" spc="21" dirty="0">
                <a:latin typeface="Calibri"/>
                <a:cs typeface="Calibri"/>
              </a:rPr>
              <a:t>XML</a:t>
            </a:r>
            <a:r>
              <a:rPr sz="1000" spc="-21" dirty="0">
                <a:latin typeface="Calibri"/>
                <a:cs typeface="Calibri"/>
              </a:rPr>
              <a:t> </a:t>
            </a:r>
            <a:r>
              <a:rPr sz="1000" spc="8" dirty="0">
                <a:latin typeface="Calibri"/>
                <a:cs typeface="Calibri"/>
              </a:rPr>
              <a:t>(Extensible</a:t>
            </a:r>
            <a:r>
              <a:rPr sz="1000" spc="-21" dirty="0">
                <a:latin typeface="Calibri"/>
                <a:cs typeface="Calibri"/>
              </a:rPr>
              <a:t> </a:t>
            </a:r>
            <a:r>
              <a:rPr sz="1000" spc="-29" dirty="0">
                <a:latin typeface="Calibri"/>
                <a:cs typeface="Calibri"/>
              </a:rPr>
              <a:t>Markup </a:t>
            </a:r>
            <a:r>
              <a:rPr sz="1000" spc="-212" dirty="0">
                <a:latin typeface="Calibri"/>
                <a:cs typeface="Calibri"/>
              </a:rPr>
              <a:t> </a:t>
            </a:r>
            <a:r>
              <a:rPr sz="1000" spc="12" dirty="0">
                <a:latin typeface="Calibri"/>
                <a:cs typeface="Calibri"/>
              </a:rPr>
              <a:t>Language - δομημένη </a:t>
            </a:r>
            <a:r>
              <a:rPr sz="1000" spc="17" dirty="0">
                <a:latin typeface="Calibri"/>
                <a:cs typeface="Calibri"/>
              </a:rPr>
              <a:t>μορφή </a:t>
            </a:r>
            <a:r>
              <a:rPr sz="1000" spc="21" dirty="0">
                <a:latin typeface="Calibri"/>
                <a:cs typeface="Calibri"/>
              </a:rPr>
              <a:t> </a:t>
            </a:r>
            <a:r>
              <a:rPr sz="1000" spc="12" dirty="0">
                <a:latin typeface="Calibri"/>
                <a:cs typeface="Calibri"/>
              </a:rPr>
              <a:t>ανταλλαγής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spc="12" dirty="0">
                <a:latin typeface="Calibri"/>
                <a:cs typeface="Calibri"/>
              </a:rPr>
              <a:t>δεδομένωνn)</a:t>
            </a:r>
            <a:endParaRPr sz="1000">
              <a:latin typeface="Calibri"/>
              <a:cs typeface="Calibri"/>
            </a:endParaRPr>
          </a:p>
          <a:p>
            <a:pPr marL="582060" lvl="1" indent="-191022">
              <a:spcBef>
                <a:spcPts val="487"/>
              </a:spcBef>
              <a:buSzPct val="133333"/>
              <a:buChar char="•"/>
              <a:tabLst>
                <a:tab pos="581531" algn="l"/>
                <a:tab pos="582060" algn="l"/>
              </a:tabLst>
            </a:pPr>
            <a:r>
              <a:rPr sz="1000" spc="17" dirty="0">
                <a:latin typeface="Arial"/>
                <a:cs typeface="Arial"/>
              </a:rPr>
              <a:t></a:t>
            </a:r>
            <a:r>
              <a:rPr sz="1000" spc="17" dirty="0">
                <a:latin typeface="Calibri"/>
                <a:cs typeface="Calibri"/>
              </a:rPr>
              <a:t>CO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spc="-8" dirty="0">
                <a:latin typeface="Calibri"/>
                <a:cs typeface="Calibri"/>
              </a:rPr>
              <a:t>XML</a:t>
            </a:r>
            <a:r>
              <a:rPr sz="1000" spc="-21" dirty="0">
                <a:latin typeface="Calibri"/>
                <a:cs typeface="Calibri"/>
              </a:rPr>
              <a:t> </a:t>
            </a:r>
            <a:r>
              <a:rPr sz="1000" spc="-12" dirty="0">
                <a:latin typeface="Calibri"/>
                <a:cs typeface="Calibri"/>
              </a:rPr>
              <a:t>(Extensible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spc="-12" dirty="0">
                <a:latin typeface="Calibri"/>
                <a:cs typeface="Calibri"/>
              </a:rPr>
              <a:t>Markup</a:t>
            </a:r>
            <a:endParaRPr sz="1000">
              <a:latin typeface="Calibri"/>
              <a:cs typeface="Calibri"/>
            </a:endParaRPr>
          </a:p>
          <a:p>
            <a:pPr marL="581531" marR="138107">
              <a:lnSpc>
                <a:spcPct val="154500"/>
              </a:lnSpc>
            </a:pPr>
            <a:r>
              <a:rPr sz="1000" spc="-12" dirty="0">
                <a:latin typeface="Calibri"/>
                <a:cs typeface="Calibri"/>
              </a:rPr>
              <a:t>Language</a:t>
            </a:r>
            <a:r>
              <a:rPr sz="1000" spc="-33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-</a:t>
            </a:r>
            <a:r>
              <a:rPr sz="1000" spc="-33" dirty="0">
                <a:latin typeface="Calibri"/>
                <a:cs typeface="Calibri"/>
              </a:rPr>
              <a:t> </a:t>
            </a:r>
            <a:r>
              <a:rPr sz="1000" spc="-12" dirty="0">
                <a:latin typeface="Calibri"/>
                <a:cs typeface="Calibri"/>
              </a:rPr>
              <a:t>δομημένη</a:t>
            </a:r>
            <a:r>
              <a:rPr sz="1000" spc="-33" dirty="0">
                <a:latin typeface="Calibri"/>
                <a:cs typeface="Calibri"/>
              </a:rPr>
              <a:t> </a:t>
            </a:r>
            <a:r>
              <a:rPr sz="1000" spc="-8" dirty="0">
                <a:latin typeface="Calibri"/>
                <a:cs typeface="Calibri"/>
              </a:rPr>
              <a:t>μορφή </a:t>
            </a:r>
            <a:r>
              <a:rPr sz="1000" spc="-217" dirty="0">
                <a:latin typeface="Calibri"/>
                <a:cs typeface="Calibri"/>
              </a:rPr>
              <a:t> </a:t>
            </a:r>
            <a:r>
              <a:rPr sz="1000" spc="-12" dirty="0">
                <a:latin typeface="Calibri"/>
                <a:cs typeface="Calibri"/>
              </a:rPr>
              <a:t>ανταλλαγής</a:t>
            </a:r>
            <a:r>
              <a:rPr sz="1000" spc="-29" dirty="0">
                <a:latin typeface="Calibri"/>
                <a:cs typeface="Calibri"/>
              </a:rPr>
              <a:t> </a:t>
            </a:r>
            <a:r>
              <a:rPr sz="1000" spc="-12" dirty="0">
                <a:latin typeface="Calibri"/>
                <a:cs typeface="Calibri"/>
              </a:rPr>
              <a:t>δεδομένωνn)</a:t>
            </a:r>
            <a:endParaRPr sz="1000">
              <a:latin typeface="Calibri"/>
              <a:cs typeface="Calibri"/>
            </a:endParaRPr>
          </a:p>
          <a:p>
            <a:pPr marL="581531" marR="4233" lvl="1" indent="-190492">
              <a:lnSpc>
                <a:spcPts val="2067"/>
              </a:lnSpc>
              <a:spcBef>
                <a:spcPts val="29"/>
              </a:spcBef>
              <a:buSzPct val="133333"/>
              <a:buChar char="•"/>
              <a:tabLst>
                <a:tab pos="581531" algn="l"/>
                <a:tab pos="582060" algn="l"/>
              </a:tabLst>
            </a:pPr>
            <a:r>
              <a:rPr sz="1000" spc="4" dirty="0">
                <a:latin typeface="Arial"/>
                <a:cs typeface="Arial"/>
              </a:rPr>
              <a:t></a:t>
            </a:r>
            <a:r>
              <a:rPr sz="1000" spc="4" dirty="0">
                <a:latin typeface="Calibri"/>
                <a:cs typeface="Calibri"/>
              </a:rPr>
              <a:t>CISO</a:t>
            </a:r>
            <a:r>
              <a:rPr sz="1000" spc="-21" dirty="0">
                <a:latin typeface="Calibri"/>
                <a:cs typeface="Calibri"/>
              </a:rPr>
              <a:t> </a:t>
            </a:r>
            <a:r>
              <a:rPr sz="1000" spc="-8" dirty="0">
                <a:latin typeface="Calibri"/>
                <a:cs typeface="Calibri"/>
              </a:rPr>
              <a:t>XML</a:t>
            </a:r>
            <a:r>
              <a:rPr sz="1000" spc="-21" dirty="0">
                <a:latin typeface="Calibri"/>
                <a:cs typeface="Calibri"/>
              </a:rPr>
              <a:t> </a:t>
            </a:r>
            <a:r>
              <a:rPr sz="1000" spc="-12" dirty="0">
                <a:latin typeface="Calibri"/>
                <a:cs typeface="Calibri"/>
              </a:rPr>
              <a:t>(Extensible</a:t>
            </a:r>
            <a:r>
              <a:rPr sz="1000" spc="-21" dirty="0">
                <a:latin typeface="Calibri"/>
                <a:cs typeface="Calibri"/>
              </a:rPr>
              <a:t> </a:t>
            </a:r>
            <a:r>
              <a:rPr sz="1000" spc="-54" dirty="0">
                <a:latin typeface="Calibri"/>
                <a:cs typeface="Calibri"/>
              </a:rPr>
              <a:t>Markup </a:t>
            </a:r>
            <a:r>
              <a:rPr sz="1000" spc="-212" dirty="0">
                <a:latin typeface="Calibri"/>
                <a:cs typeface="Calibri"/>
              </a:rPr>
              <a:t> </a:t>
            </a:r>
            <a:r>
              <a:rPr sz="1000" spc="-12" dirty="0">
                <a:latin typeface="Calibri"/>
                <a:cs typeface="Calibri"/>
              </a:rPr>
              <a:t>Language </a:t>
            </a:r>
            <a:r>
              <a:rPr sz="1000" dirty="0">
                <a:latin typeface="Calibri"/>
                <a:cs typeface="Calibri"/>
              </a:rPr>
              <a:t>- </a:t>
            </a:r>
            <a:r>
              <a:rPr sz="1000" spc="-12" dirty="0">
                <a:latin typeface="Calibri"/>
                <a:cs typeface="Calibri"/>
              </a:rPr>
              <a:t>δομημένη </a:t>
            </a:r>
            <a:r>
              <a:rPr sz="1000" spc="-8" dirty="0">
                <a:latin typeface="Calibri"/>
                <a:cs typeface="Calibri"/>
              </a:rPr>
              <a:t>μορφή </a:t>
            </a:r>
            <a:r>
              <a:rPr sz="1000" spc="-4" dirty="0">
                <a:latin typeface="Calibri"/>
                <a:cs typeface="Calibri"/>
              </a:rPr>
              <a:t> </a:t>
            </a:r>
            <a:r>
              <a:rPr sz="1000" spc="-12" dirty="0">
                <a:latin typeface="Calibri"/>
                <a:cs typeface="Calibri"/>
              </a:rPr>
              <a:t>ανταλλαγής</a:t>
            </a:r>
            <a:r>
              <a:rPr sz="1000" spc="-29" dirty="0">
                <a:latin typeface="Calibri"/>
                <a:cs typeface="Calibri"/>
              </a:rPr>
              <a:t> </a:t>
            </a:r>
            <a:r>
              <a:rPr sz="1000" spc="-12" dirty="0">
                <a:latin typeface="Calibri"/>
                <a:cs typeface="Calibri"/>
              </a:rPr>
              <a:t>δεδομένωνn)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196820" y="136789"/>
            <a:ext cx="4453467" cy="31846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4233">
              <a:spcBef>
                <a:spcPts val="83"/>
              </a:spcBef>
            </a:pPr>
            <a:r>
              <a:rPr sz="1000" b="1" dirty="0">
                <a:latin typeface="Calibri"/>
                <a:cs typeface="Calibri"/>
              </a:rPr>
              <a:t>Η </a:t>
            </a:r>
            <a:r>
              <a:rPr sz="1000" b="1" spc="-4" dirty="0">
                <a:latin typeface="Calibri"/>
                <a:cs typeface="Calibri"/>
              </a:rPr>
              <a:t>επικοινωνία</a:t>
            </a:r>
            <a:r>
              <a:rPr sz="1000" b="1" spc="4" dirty="0">
                <a:latin typeface="Calibri"/>
                <a:cs typeface="Calibri"/>
              </a:rPr>
              <a:t> </a:t>
            </a:r>
            <a:r>
              <a:rPr sz="1000" b="1" spc="-4" dirty="0">
                <a:latin typeface="Calibri"/>
                <a:cs typeface="Calibri"/>
              </a:rPr>
              <a:t>μεταξύ</a:t>
            </a:r>
            <a:r>
              <a:rPr sz="1000" b="1" spc="8" dirty="0">
                <a:latin typeface="Calibri"/>
                <a:cs typeface="Calibri"/>
              </a:rPr>
              <a:t> </a:t>
            </a:r>
            <a:r>
              <a:rPr sz="1000" spc="-4" dirty="0">
                <a:latin typeface="Calibri"/>
                <a:cs typeface="Calibri"/>
              </a:rPr>
              <a:t>ανθρώπων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4" dirty="0">
                <a:latin typeface="Calibri"/>
                <a:cs typeface="Calibri"/>
              </a:rPr>
              <a:t>στον</a:t>
            </a:r>
            <a:r>
              <a:rPr sz="1000" spc="4" dirty="0">
                <a:latin typeface="Calibri"/>
                <a:cs typeface="Calibri"/>
              </a:rPr>
              <a:t> </a:t>
            </a:r>
            <a:r>
              <a:rPr sz="1000" spc="-4" dirty="0">
                <a:latin typeface="Calibri"/>
                <a:cs typeface="Calibri"/>
              </a:rPr>
              <a:t>πυρήνα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4" dirty="0">
                <a:latin typeface="Calibri"/>
                <a:cs typeface="Calibri"/>
              </a:rPr>
              <a:t>της</a:t>
            </a:r>
            <a:r>
              <a:rPr sz="1000" spc="4" dirty="0">
                <a:latin typeface="Calibri"/>
                <a:cs typeface="Calibri"/>
              </a:rPr>
              <a:t> </a:t>
            </a:r>
            <a:r>
              <a:rPr sz="1000" spc="-12" dirty="0">
                <a:latin typeface="Calibri"/>
                <a:cs typeface="Calibri"/>
              </a:rPr>
              <a:t>λήψης αποφάσεων</a:t>
            </a:r>
            <a:r>
              <a:rPr sz="1000" spc="-8" dirty="0">
                <a:latin typeface="Calibri"/>
                <a:cs typeface="Calibri"/>
              </a:rPr>
              <a:t> </a:t>
            </a:r>
            <a:r>
              <a:rPr sz="1000" spc="-4" dirty="0">
                <a:latin typeface="Calibri"/>
                <a:cs typeface="Calibri"/>
              </a:rPr>
              <a:t>για</a:t>
            </a:r>
            <a:r>
              <a:rPr sz="1000" spc="4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την</a:t>
            </a:r>
            <a:r>
              <a:rPr sz="1000" spc="4" dirty="0">
                <a:latin typeface="Calibri"/>
                <a:cs typeface="Calibri"/>
              </a:rPr>
              <a:t> </a:t>
            </a:r>
            <a:r>
              <a:rPr sz="1000" spc="-4" dirty="0">
                <a:latin typeface="Calibri"/>
                <a:cs typeface="Calibri"/>
              </a:rPr>
              <a:t>άμυνα </a:t>
            </a:r>
            <a:r>
              <a:rPr sz="1000" spc="-212" dirty="0">
                <a:latin typeface="Calibri"/>
                <a:cs typeface="Calibri"/>
              </a:rPr>
              <a:t> </a:t>
            </a:r>
            <a:r>
              <a:rPr sz="1000" spc="-4" dirty="0">
                <a:latin typeface="Calibri"/>
                <a:cs typeface="Calibri"/>
              </a:rPr>
              <a:t>στον</a:t>
            </a:r>
            <a:r>
              <a:rPr sz="1000" spc="-8" dirty="0">
                <a:latin typeface="Calibri"/>
                <a:cs typeface="Calibri"/>
              </a:rPr>
              <a:t> </a:t>
            </a:r>
            <a:r>
              <a:rPr sz="1000" spc="-4" dirty="0">
                <a:latin typeface="Calibri"/>
                <a:cs typeface="Calibri"/>
              </a:rPr>
              <a:t>κυβερνοχώρο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196820" y="644260"/>
            <a:ext cx="3530600" cy="164575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1000" dirty="0">
                <a:latin typeface="Calibri"/>
                <a:cs typeface="Calibri"/>
              </a:rPr>
              <a:t>Η</a:t>
            </a:r>
            <a:r>
              <a:rPr sz="1000" spc="4" dirty="0">
                <a:latin typeface="Calibri"/>
                <a:cs typeface="Calibri"/>
              </a:rPr>
              <a:t> </a:t>
            </a:r>
            <a:r>
              <a:rPr sz="1000" spc="-4" dirty="0">
                <a:latin typeface="Calibri"/>
                <a:cs typeface="Calibri"/>
              </a:rPr>
              <a:t>επικοινωνία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4" dirty="0">
                <a:latin typeface="Calibri"/>
                <a:cs typeface="Calibri"/>
              </a:rPr>
              <a:t>στις</a:t>
            </a:r>
            <a:r>
              <a:rPr sz="1000" spc="8" dirty="0">
                <a:latin typeface="Calibri"/>
                <a:cs typeface="Calibri"/>
              </a:rPr>
              <a:t> </a:t>
            </a:r>
            <a:r>
              <a:rPr sz="1000" spc="-4" dirty="0">
                <a:latin typeface="Calibri"/>
                <a:cs typeface="Calibri"/>
              </a:rPr>
              <a:t>ΚΤΣ</a:t>
            </a:r>
            <a:r>
              <a:rPr sz="1000" spc="4" dirty="0">
                <a:latin typeface="Calibri"/>
                <a:cs typeface="Calibri"/>
              </a:rPr>
              <a:t> </a:t>
            </a:r>
            <a:r>
              <a:rPr sz="1000" spc="-4" dirty="0">
                <a:latin typeface="Calibri"/>
                <a:cs typeface="Calibri"/>
              </a:rPr>
              <a:t>είναι</a:t>
            </a:r>
            <a:r>
              <a:rPr sz="1000" spc="4" dirty="0">
                <a:latin typeface="Calibri"/>
                <a:cs typeface="Calibri"/>
              </a:rPr>
              <a:t> </a:t>
            </a:r>
            <a:r>
              <a:rPr sz="1000" spc="-4" dirty="0">
                <a:latin typeface="Calibri"/>
                <a:cs typeface="Calibri"/>
              </a:rPr>
              <a:t>σαν</a:t>
            </a:r>
            <a:r>
              <a:rPr sz="1000" spc="8" dirty="0">
                <a:latin typeface="Calibri"/>
                <a:cs typeface="Calibri"/>
              </a:rPr>
              <a:t> </a:t>
            </a:r>
            <a:r>
              <a:rPr sz="1000" spc="-12" dirty="0">
                <a:latin typeface="Calibri"/>
                <a:cs typeface="Calibri"/>
              </a:rPr>
              <a:t>πρόβλημα</a:t>
            </a:r>
            <a:r>
              <a:rPr sz="1000" spc="-17" dirty="0">
                <a:latin typeface="Calibri"/>
                <a:cs typeface="Calibri"/>
              </a:rPr>
              <a:t> </a:t>
            </a:r>
            <a:r>
              <a:rPr sz="1000" spc="-12" dirty="0">
                <a:latin typeface="Calibri"/>
                <a:cs typeface="Calibri"/>
              </a:rPr>
              <a:t>σχεδιασμού</a:t>
            </a:r>
            <a:r>
              <a:rPr sz="1000" spc="-4" dirty="0">
                <a:latin typeface="Calibri"/>
                <a:cs typeface="Calibri"/>
              </a:rPr>
              <a:t> λογισμικού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937000" y="2222500"/>
            <a:ext cx="6325658" cy="3267075"/>
            <a:chOff x="4601527" y="1381760"/>
            <a:chExt cx="7590790" cy="392049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32290" y="4716462"/>
              <a:ext cx="1168082" cy="28701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42792" y="2633345"/>
              <a:ext cx="1768157" cy="246570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92072" y="1721802"/>
              <a:ext cx="4499927" cy="99186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01527" y="2330450"/>
              <a:ext cx="2305685" cy="195929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07212" y="2087245"/>
              <a:ext cx="1224915" cy="310483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945312" y="1798637"/>
              <a:ext cx="708659" cy="23082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403647" y="2680335"/>
              <a:ext cx="788352" cy="207486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118792" y="2943860"/>
              <a:ext cx="1501775" cy="192976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027035" y="2688272"/>
              <a:ext cx="1036637" cy="255587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4993957" y="1381760"/>
              <a:ext cx="4627245" cy="3920490"/>
            </a:xfrm>
            <a:custGeom>
              <a:avLst/>
              <a:gdLst/>
              <a:ahLst/>
              <a:cxnLst/>
              <a:rect l="l" t="t" r="r" b="b"/>
              <a:pathLst>
                <a:path w="4627245" h="3920490">
                  <a:moveTo>
                    <a:pt x="3626484" y="1397000"/>
                  </a:moveTo>
                  <a:lnTo>
                    <a:pt x="3455670" y="1397000"/>
                  </a:lnTo>
                  <a:lnTo>
                    <a:pt x="3551554" y="1562100"/>
                  </a:lnTo>
                  <a:lnTo>
                    <a:pt x="3615054" y="1422400"/>
                  </a:lnTo>
                  <a:lnTo>
                    <a:pt x="3626484" y="1397000"/>
                  </a:lnTo>
                  <a:close/>
                </a:path>
                <a:path w="4627245" h="3920490">
                  <a:moveTo>
                    <a:pt x="3542982" y="1244600"/>
                  </a:moveTo>
                  <a:lnTo>
                    <a:pt x="3487102" y="1244600"/>
                  </a:lnTo>
                  <a:lnTo>
                    <a:pt x="3494722" y="1282700"/>
                  </a:lnTo>
                  <a:lnTo>
                    <a:pt x="3501072" y="1320800"/>
                  </a:lnTo>
                  <a:lnTo>
                    <a:pt x="3506787" y="1358900"/>
                  </a:lnTo>
                  <a:lnTo>
                    <a:pt x="3511550" y="1397000"/>
                  </a:lnTo>
                  <a:lnTo>
                    <a:pt x="3511550" y="1384300"/>
                  </a:lnTo>
                  <a:lnTo>
                    <a:pt x="3568382" y="1384300"/>
                  </a:lnTo>
                  <a:lnTo>
                    <a:pt x="3563302" y="1346200"/>
                  </a:lnTo>
                  <a:lnTo>
                    <a:pt x="3557270" y="1308100"/>
                  </a:lnTo>
                  <a:lnTo>
                    <a:pt x="3550602" y="1270000"/>
                  </a:lnTo>
                  <a:lnTo>
                    <a:pt x="3542982" y="1244600"/>
                  </a:lnTo>
                  <a:close/>
                </a:path>
                <a:path w="4627245" h="3920490">
                  <a:moveTo>
                    <a:pt x="3568382" y="1384300"/>
                  </a:moveTo>
                  <a:lnTo>
                    <a:pt x="3511550" y="1384300"/>
                  </a:lnTo>
                  <a:lnTo>
                    <a:pt x="3512502" y="1397000"/>
                  </a:lnTo>
                  <a:lnTo>
                    <a:pt x="3569334" y="1397000"/>
                  </a:lnTo>
                  <a:lnTo>
                    <a:pt x="3568382" y="1384300"/>
                  </a:lnTo>
                  <a:close/>
                </a:path>
                <a:path w="4627245" h="3920490">
                  <a:moveTo>
                    <a:pt x="950594" y="647700"/>
                  </a:moveTo>
                  <a:lnTo>
                    <a:pt x="949642" y="673100"/>
                  </a:lnTo>
                  <a:lnTo>
                    <a:pt x="948054" y="685800"/>
                  </a:lnTo>
                  <a:lnTo>
                    <a:pt x="945832" y="698500"/>
                  </a:lnTo>
                  <a:lnTo>
                    <a:pt x="946150" y="698500"/>
                  </a:lnTo>
                  <a:lnTo>
                    <a:pt x="942975" y="711200"/>
                  </a:lnTo>
                  <a:lnTo>
                    <a:pt x="943292" y="711200"/>
                  </a:lnTo>
                  <a:lnTo>
                    <a:pt x="939482" y="723900"/>
                  </a:lnTo>
                  <a:lnTo>
                    <a:pt x="939800" y="723900"/>
                  </a:lnTo>
                  <a:lnTo>
                    <a:pt x="935354" y="736600"/>
                  </a:lnTo>
                  <a:lnTo>
                    <a:pt x="935672" y="736600"/>
                  </a:lnTo>
                  <a:lnTo>
                    <a:pt x="930592" y="749300"/>
                  </a:lnTo>
                  <a:lnTo>
                    <a:pt x="931227" y="749300"/>
                  </a:lnTo>
                  <a:lnTo>
                    <a:pt x="925512" y="762000"/>
                  </a:lnTo>
                  <a:lnTo>
                    <a:pt x="925829" y="762000"/>
                  </a:lnTo>
                  <a:lnTo>
                    <a:pt x="919479" y="774700"/>
                  </a:lnTo>
                  <a:lnTo>
                    <a:pt x="920114" y="774700"/>
                  </a:lnTo>
                  <a:lnTo>
                    <a:pt x="913129" y="787400"/>
                  </a:lnTo>
                  <a:lnTo>
                    <a:pt x="913447" y="787400"/>
                  </a:lnTo>
                  <a:lnTo>
                    <a:pt x="906144" y="800100"/>
                  </a:lnTo>
                  <a:lnTo>
                    <a:pt x="906462" y="800100"/>
                  </a:lnTo>
                  <a:lnTo>
                    <a:pt x="898525" y="812800"/>
                  </a:lnTo>
                  <a:lnTo>
                    <a:pt x="898842" y="812800"/>
                  </a:lnTo>
                  <a:lnTo>
                    <a:pt x="890269" y="825500"/>
                  </a:lnTo>
                  <a:lnTo>
                    <a:pt x="890904" y="825500"/>
                  </a:lnTo>
                  <a:lnTo>
                    <a:pt x="871854" y="850900"/>
                  </a:lnTo>
                  <a:lnTo>
                    <a:pt x="873125" y="850900"/>
                  </a:lnTo>
                  <a:lnTo>
                    <a:pt x="851852" y="876300"/>
                  </a:lnTo>
                  <a:lnTo>
                    <a:pt x="852804" y="876300"/>
                  </a:lnTo>
                  <a:lnTo>
                    <a:pt x="829627" y="901700"/>
                  </a:lnTo>
                  <a:lnTo>
                    <a:pt x="830579" y="901700"/>
                  </a:lnTo>
                  <a:lnTo>
                    <a:pt x="805497" y="927100"/>
                  </a:lnTo>
                  <a:lnTo>
                    <a:pt x="806450" y="927100"/>
                  </a:lnTo>
                  <a:lnTo>
                    <a:pt x="779462" y="952500"/>
                  </a:lnTo>
                  <a:lnTo>
                    <a:pt x="780414" y="952500"/>
                  </a:lnTo>
                  <a:lnTo>
                    <a:pt x="751522" y="977900"/>
                  </a:lnTo>
                  <a:lnTo>
                    <a:pt x="752475" y="977900"/>
                  </a:lnTo>
                  <a:lnTo>
                    <a:pt x="721994" y="1003300"/>
                  </a:lnTo>
                  <a:lnTo>
                    <a:pt x="722947" y="1003300"/>
                  </a:lnTo>
                  <a:lnTo>
                    <a:pt x="690879" y="1016000"/>
                  </a:lnTo>
                  <a:lnTo>
                    <a:pt x="691514" y="1016000"/>
                  </a:lnTo>
                  <a:lnTo>
                    <a:pt x="657859" y="1041400"/>
                  </a:lnTo>
                  <a:lnTo>
                    <a:pt x="658812" y="1041400"/>
                  </a:lnTo>
                  <a:lnTo>
                    <a:pt x="623569" y="1066800"/>
                  </a:lnTo>
                  <a:lnTo>
                    <a:pt x="624839" y="1066800"/>
                  </a:lnTo>
                  <a:lnTo>
                    <a:pt x="588327" y="1079500"/>
                  </a:lnTo>
                  <a:lnTo>
                    <a:pt x="588962" y="1079500"/>
                  </a:lnTo>
                  <a:lnTo>
                    <a:pt x="551179" y="1104900"/>
                  </a:lnTo>
                  <a:lnTo>
                    <a:pt x="552132" y="1104900"/>
                  </a:lnTo>
                  <a:lnTo>
                    <a:pt x="513397" y="1117600"/>
                  </a:lnTo>
                  <a:lnTo>
                    <a:pt x="514350" y="1117600"/>
                  </a:lnTo>
                  <a:lnTo>
                    <a:pt x="474344" y="1130300"/>
                  </a:lnTo>
                  <a:lnTo>
                    <a:pt x="474979" y="1130300"/>
                  </a:lnTo>
                  <a:lnTo>
                    <a:pt x="434339" y="1155700"/>
                  </a:lnTo>
                  <a:lnTo>
                    <a:pt x="434975" y="1155700"/>
                  </a:lnTo>
                  <a:lnTo>
                    <a:pt x="393382" y="1168400"/>
                  </a:lnTo>
                  <a:lnTo>
                    <a:pt x="394334" y="1168400"/>
                  </a:lnTo>
                  <a:lnTo>
                    <a:pt x="351472" y="1181100"/>
                  </a:lnTo>
                  <a:lnTo>
                    <a:pt x="352425" y="1181100"/>
                  </a:lnTo>
                  <a:lnTo>
                    <a:pt x="309244" y="1193800"/>
                  </a:lnTo>
                  <a:lnTo>
                    <a:pt x="267017" y="1193800"/>
                  </a:lnTo>
                  <a:lnTo>
                    <a:pt x="222250" y="1206500"/>
                  </a:lnTo>
                  <a:lnTo>
                    <a:pt x="223202" y="1206500"/>
                  </a:lnTo>
                  <a:lnTo>
                    <a:pt x="178434" y="1219200"/>
                  </a:lnTo>
                  <a:lnTo>
                    <a:pt x="134937" y="1219200"/>
                  </a:lnTo>
                  <a:lnTo>
                    <a:pt x="89534" y="1231900"/>
                  </a:lnTo>
                  <a:lnTo>
                    <a:pt x="0" y="1231900"/>
                  </a:lnTo>
                  <a:lnTo>
                    <a:pt x="952" y="1282700"/>
                  </a:lnTo>
                  <a:lnTo>
                    <a:pt x="140969" y="1282700"/>
                  </a:lnTo>
                  <a:lnTo>
                    <a:pt x="187325" y="1270000"/>
                  </a:lnTo>
                  <a:lnTo>
                    <a:pt x="233362" y="1270000"/>
                  </a:lnTo>
                  <a:lnTo>
                    <a:pt x="411479" y="1219200"/>
                  </a:lnTo>
                  <a:lnTo>
                    <a:pt x="496252" y="1193800"/>
                  </a:lnTo>
                  <a:lnTo>
                    <a:pt x="537209" y="1168400"/>
                  </a:lnTo>
                  <a:lnTo>
                    <a:pt x="576897" y="1155700"/>
                  </a:lnTo>
                  <a:lnTo>
                    <a:pt x="615314" y="1130300"/>
                  </a:lnTo>
                  <a:lnTo>
                    <a:pt x="652779" y="1117600"/>
                  </a:lnTo>
                  <a:lnTo>
                    <a:pt x="688975" y="1092200"/>
                  </a:lnTo>
                  <a:lnTo>
                    <a:pt x="723264" y="1066800"/>
                  </a:lnTo>
                  <a:lnTo>
                    <a:pt x="756602" y="1041400"/>
                  </a:lnTo>
                  <a:lnTo>
                    <a:pt x="788034" y="1016000"/>
                  </a:lnTo>
                  <a:lnTo>
                    <a:pt x="817879" y="990600"/>
                  </a:lnTo>
                  <a:lnTo>
                    <a:pt x="872172" y="939800"/>
                  </a:lnTo>
                  <a:lnTo>
                    <a:pt x="918209" y="889000"/>
                  </a:lnTo>
                  <a:lnTo>
                    <a:pt x="938212" y="850900"/>
                  </a:lnTo>
                  <a:lnTo>
                    <a:pt x="947419" y="838200"/>
                  </a:lnTo>
                  <a:lnTo>
                    <a:pt x="971550" y="800100"/>
                  </a:lnTo>
                  <a:lnTo>
                    <a:pt x="984250" y="762000"/>
                  </a:lnTo>
                  <a:lnTo>
                    <a:pt x="989964" y="749300"/>
                  </a:lnTo>
                  <a:lnTo>
                    <a:pt x="994409" y="736600"/>
                  </a:lnTo>
                  <a:lnTo>
                    <a:pt x="998537" y="723900"/>
                  </a:lnTo>
                  <a:lnTo>
                    <a:pt x="1002029" y="698500"/>
                  </a:lnTo>
                  <a:lnTo>
                    <a:pt x="1004569" y="685800"/>
                  </a:lnTo>
                  <a:lnTo>
                    <a:pt x="1006475" y="673100"/>
                  </a:lnTo>
                  <a:lnTo>
                    <a:pt x="1007744" y="660400"/>
                  </a:lnTo>
                  <a:lnTo>
                    <a:pt x="950594" y="660400"/>
                  </a:lnTo>
                  <a:lnTo>
                    <a:pt x="950594" y="647700"/>
                  </a:lnTo>
                  <a:close/>
                </a:path>
                <a:path w="4627245" h="3920490">
                  <a:moveTo>
                    <a:pt x="3446462" y="939800"/>
                  </a:moveTo>
                  <a:lnTo>
                    <a:pt x="3386772" y="939800"/>
                  </a:lnTo>
                  <a:lnTo>
                    <a:pt x="3401059" y="977900"/>
                  </a:lnTo>
                  <a:lnTo>
                    <a:pt x="3414712" y="1028700"/>
                  </a:lnTo>
                  <a:lnTo>
                    <a:pt x="3427095" y="1041400"/>
                  </a:lnTo>
                  <a:lnTo>
                    <a:pt x="3439159" y="1079500"/>
                  </a:lnTo>
                  <a:lnTo>
                    <a:pt x="3438842" y="1079500"/>
                  </a:lnTo>
                  <a:lnTo>
                    <a:pt x="3449954" y="1117600"/>
                  </a:lnTo>
                  <a:lnTo>
                    <a:pt x="3460432" y="1143000"/>
                  </a:lnTo>
                  <a:lnTo>
                    <a:pt x="3470275" y="1181100"/>
                  </a:lnTo>
                  <a:lnTo>
                    <a:pt x="3469957" y="1181100"/>
                  </a:lnTo>
                  <a:lnTo>
                    <a:pt x="3479164" y="1219200"/>
                  </a:lnTo>
                  <a:lnTo>
                    <a:pt x="3478847" y="1219200"/>
                  </a:lnTo>
                  <a:lnTo>
                    <a:pt x="3487420" y="1257300"/>
                  </a:lnTo>
                  <a:lnTo>
                    <a:pt x="3487102" y="1244600"/>
                  </a:lnTo>
                  <a:lnTo>
                    <a:pt x="3542982" y="1244600"/>
                  </a:lnTo>
                  <a:lnTo>
                    <a:pt x="3534409" y="1206500"/>
                  </a:lnTo>
                  <a:lnTo>
                    <a:pt x="3525202" y="1168400"/>
                  </a:lnTo>
                  <a:lnTo>
                    <a:pt x="3515359" y="1130300"/>
                  </a:lnTo>
                  <a:lnTo>
                    <a:pt x="3504564" y="1092200"/>
                  </a:lnTo>
                  <a:lnTo>
                    <a:pt x="3493134" y="1066800"/>
                  </a:lnTo>
                  <a:lnTo>
                    <a:pt x="3467734" y="990600"/>
                  </a:lnTo>
                  <a:lnTo>
                    <a:pt x="3453764" y="952500"/>
                  </a:lnTo>
                  <a:lnTo>
                    <a:pt x="3446462" y="939800"/>
                  </a:lnTo>
                  <a:close/>
                </a:path>
                <a:path w="4627245" h="3920490">
                  <a:moveTo>
                    <a:pt x="3350895" y="749300"/>
                  </a:moveTo>
                  <a:lnTo>
                    <a:pt x="3289300" y="749300"/>
                  </a:lnTo>
                  <a:lnTo>
                    <a:pt x="3307397" y="787400"/>
                  </a:lnTo>
                  <a:lnTo>
                    <a:pt x="3307079" y="787400"/>
                  </a:lnTo>
                  <a:lnTo>
                    <a:pt x="3324542" y="812800"/>
                  </a:lnTo>
                  <a:lnTo>
                    <a:pt x="3324225" y="812800"/>
                  </a:lnTo>
                  <a:lnTo>
                    <a:pt x="3341370" y="850900"/>
                  </a:lnTo>
                  <a:lnTo>
                    <a:pt x="3340734" y="850900"/>
                  </a:lnTo>
                  <a:lnTo>
                    <a:pt x="3357245" y="876300"/>
                  </a:lnTo>
                  <a:lnTo>
                    <a:pt x="3356927" y="876300"/>
                  </a:lnTo>
                  <a:lnTo>
                    <a:pt x="3372484" y="914400"/>
                  </a:lnTo>
                  <a:lnTo>
                    <a:pt x="3372167" y="914400"/>
                  </a:lnTo>
                  <a:lnTo>
                    <a:pt x="3387089" y="952500"/>
                  </a:lnTo>
                  <a:lnTo>
                    <a:pt x="3386772" y="939800"/>
                  </a:lnTo>
                  <a:lnTo>
                    <a:pt x="3446462" y="939800"/>
                  </a:lnTo>
                  <a:lnTo>
                    <a:pt x="3439159" y="927100"/>
                  </a:lnTo>
                  <a:lnTo>
                    <a:pt x="3424237" y="889000"/>
                  </a:lnTo>
                  <a:lnTo>
                    <a:pt x="3408362" y="850900"/>
                  </a:lnTo>
                  <a:lnTo>
                    <a:pt x="3391852" y="825500"/>
                  </a:lnTo>
                  <a:lnTo>
                    <a:pt x="3374707" y="787400"/>
                  </a:lnTo>
                  <a:lnTo>
                    <a:pt x="3357245" y="762000"/>
                  </a:lnTo>
                  <a:lnTo>
                    <a:pt x="3350895" y="749300"/>
                  </a:lnTo>
                  <a:close/>
                </a:path>
                <a:path w="4627245" h="3920490">
                  <a:moveTo>
                    <a:pt x="3088322" y="393700"/>
                  </a:moveTo>
                  <a:lnTo>
                    <a:pt x="3010852" y="393700"/>
                  </a:lnTo>
                  <a:lnTo>
                    <a:pt x="3035300" y="419100"/>
                  </a:lnTo>
                  <a:lnTo>
                    <a:pt x="3034982" y="419100"/>
                  </a:lnTo>
                  <a:lnTo>
                    <a:pt x="3059112" y="444500"/>
                  </a:lnTo>
                  <a:lnTo>
                    <a:pt x="3058795" y="444500"/>
                  </a:lnTo>
                  <a:lnTo>
                    <a:pt x="3082289" y="469900"/>
                  </a:lnTo>
                  <a:lnTo>
                    <a:pt x="3081972" y="469900"/>
                  </a:lnTo>
                  <a:lnTo>
                    <a:pt x="3105467" y="495300"/>
                  </a:lnTo>
                  <a:lnTo>
                    <a:pt x="3105150" y="495300"/>
                  </a:lnTo>
                  <a:lnTo>
                    <a:pt x="3128009" y="520700"/>
                  </a:lnTo>
                  <a:lnTo>
                    <a:pt x="3127375" y="520700"/>
                  </a:lnTo>
                  <a:lnTo>
                    <a:pt x="3171507" y="584200"/>
                  </a:lnTo>
                  <a:lnTo>
                    <a:pt x="3170872" y="584200"/>
                  </a:lnTo>
                  <a:lnTo>
                    <a:pt x="3213100" y="635000"/>
                  </a:lnTo>
                  <a:lnTo>
                    <a:pt x="3212464" y="635000"/>
                  </a:lnTo>
                  <a:lnTo>
                    <a:pt x="3252470" y="698500"/>
                  </a:lnTo>
                  <a:lnTo>
                    <a:pt x="3252152" y="698500"/>
                  </a:lnTo>
                  <a:lnTo>
                    <a:pt x="3271202" y="723900"/>
                  </a:lnTo>
                  <a:lnTo>
                    <a:pt x="3270884" y="723900"/>
                  </a:lnTo>
                  <a:lnTo>
                    <a:pt x="3289617" y="762000"/>
                  </a:lnTo>
                  <a:lnTo>
                    <a:pt x="3289300" y="749300"/>
                  </a:lnTo>
                  <a:lnTo>
                    <a:pt x="3350895" y="749300"/>
                  </a:lnTo>
                  <a:lnTo>
                    <a:pt x="3338829" y="723900"/>
                  </a:lnTo>
                  <a:lnTo>
                    <a:pt x="3319779" y="698500"/>
                  </a:lnTo>
                  <a:lnTo>
                    <a:pt x="3300095" y="660400"/>
                  </a:lnTo>
                  <a:lnTo>
                    <a:pt x="3259454" y="609600"/>
                  </a:lnTo>
                  <a:lnTo>
                    <a:pt x="3216592" y="546100"/>
                  </a:lnTo>
                  <a:lnTo>
                    <a:pt x="3171507" y="495300"/>
                  </a:lnTo>
                  <a:lnTo>
                    <a:pt x="3148329" y="457200"/>
                  </a:lnTo>
                  <a:lnTo>
                    <a:pt x="3124517" y="431800"/>
                  </a:lnTo>
                  <a:lnTo>
                    <a:pt x="3088322" y="393700"/>
                  </a:lnTo>
                  <a:close/>
                </a:path>
                <a:path w="4627245" h="3920490">
                  <a:moveTo>
                    <a:pt x="2451734" y="12700"/>
                  </a:moveTo>
                  <a:lnTo>
                    <a:pt x="1962467" y="12700"/>
                  </a:lnTo>
                  <a:lnTo>
                    <a:pt x="1620202" y="88900"/>
                  </a:lnTo>
                  <a:lnTo>
                    <a:pt x="1566862" y="114300"/>
                  </a:lnTo>
                  <a:lnTo>
                    <a:pt x="1515109" y="127000"/>
                  </a:lnTo>
                  <a:lnTo>
                    <a:pt x="1464627" y="152400"/>
                  </a:lnTo>
                  <a:lnTo>
                    <a:pt x="1416050" y="165100"/>
                  </a:lnTo>
                  <a:lnTo>
                    <a:pt x="1369059" y="190500"/>
                  </a:lnTo>
                  <a:lnTo>
                    <a:pt x="1323975" y="215900"/>
                  </a:lnTo>
                  <a:lnTo>
                    <a:pt x="1280794" y="241300"/>
                  </a:lnTo>
                  <a:lnTo>
                    <a:pt x="1239837" y="266700"/>
                  </a:lnTo>
                  <a:lnTo>
                    <a:pt x="1182369" y="304800"/>
                  </a:lnTo>
                  <a:lnTo>
                    <a:pt x="1147127" y="330200"/>
                  </a:lnTo>
                  <a:lnTo>
                    <a:pt x="1114107" y="355600"/>
                  </a:lnTo>
                  <a:lnTo>
                    <a:pt x="1083944" y="381000"/>
                  </a:lnTo>
                  <a:lnTo>
                    <a:pt x="1043304" y="419100"/>
                  </a:lnTo>
                  <a:lnTo>
                    <a:pt x="1031239" y="444500"/>
                  </a:lnTo>
                  <a:lnTo>
                    <a:pt x="1020127" y="457200"/>
                  </a:lnTo>
                  <a:lnTo>
                    <a:pt x="991234" y="495300"/>
                  </a:lnTo>
                  <a:lnTo>
                    <a:pt x="975677" y="533400"/>
                  </a:lnTo>
                  <a:lnTo>
                    <a:pt x="969327" y="546100"/>
                  </a:lnTo>
                  <a:lnTo>
                    <a:pt x="963929" y="558800"/>
                  </a:lnTo>
                  <a:lnTo>
                    <a:pt x="959167" y="571500"/>
                  </a:lnTo>
                  <a:lnTo>
                    <a:pt x="955675" y="596900"/>
                  </a:lnTo>
                  <a:lnTo>
                    <a:pt x="953134" y="609600"/>
                  </a:lnTo>
                  <a:lnTo>
                    <a:pt x="951547" y="622300"/>
                  </a:lnTo>
                  <a:lnTo>
                    <a:pt x="950594" y="660400"/>
                  </a:lnTo>
                  <a:lnTo>
                    <a:pt x="1007744" y="660400"/>
                  </a:lnTo>
                  <a:lnTo>
                    <a:pt x="1008062" y="647700"/>
                  </a:lnTo>
                  <a:lnTo>
                    <a:pt x="1008379" y="647700"/>
                  </a:lnTo>
                  <a:lnTo>
                    <a:pt x="1008379" y="635000"/>
                  </a:lnTo>
                  <a:lnTo>
                    <a:pt x="1009332" y="622300"/>
                  </a:lnTo>
                  <a:lnTo>
                    <a:pt x="1009967" y="609600"/>
                  </a:lnTo>
                  <a:lnTo>
                    <a:pt x="1010920" y="609600"/>
                  </a:lnTo>
                  <a:lnTo>
                    <a:pt x="1012189" y="596900"/>
                  </a:lnTo>
                  <a:lnTo>
                    <a:pt x="1013142" y="596900"/>
                  </a:lnTo>
                  <a:lnTo>
                    <a:pt x="1014729" y="584200"/>
                  </a:lnTo>
                  <a:lnTo>
                    <a:pt x="1016634" y="584200"/>
                  </a:lnTo>
                  <a:lnTo>
                    <a:pt x="1018539" y="571500"/>
                  </a:lnTo>
                  <a:lnTo>
                    <a:pt x="1020444" y="571500"/>
                  </a:lnTo>
                  <a:lnTo>
                    <a:pt x="1022984" y="558800"/>
                  </a:lnTo>
                  <a:lnTo>
                    <a:pt x="1025525" y="558800"/>
                  </a:lnTo>
                  <a:lnTo>
                    <a:pt x="1028382" y="546100"/>
                  </a:lnTo>
                  <a:lnTo>
                    <a:pt x="1030922" y="546100"/>
                  </a:lnTo>
                  <a:lnTo>
                    <a:pt x="1034414" y="533400"/>
                  </a:lnTo>
                  <a:lnTo>
                    <a:pt x="1037589" y="533400"/>
                  </a:lnTo>
                  <a:lnTo>
                    <a:pt x="1041400" y="520700"/>
                  </a:lnTo>
                  <a:lnTo>
                    <a:pt x="1040764" y="520700"/>
                  </a:lnTo>
                  <a:lnTo>
                    <a:pt x="1049019" y="508000"/>
                  </a:lnTo>
                  <a:lnTo>
                    <a:pt x="1048384" y="508000"/>
                  </a:lnTo>
                  <a:lnTo>
                    <a:pt x="1057275" y="495300"/>
                  </a:lnTo>
                  <a:lnTo>
                    <a:pt x="1056639" y="495300"/>
                  </a:lnTo>
                  <a:lnTo>
                    <a:pt x="1066482" y="482600"/>
                  </a:lnTo>
                  <a:lnTo>
                    <a:pt x="1065847" y="482600"/>
                  </a:lnTo>
                  <a:lnTo>
                    <a:pt x="1076325" y="469900"/>
                  </a:lnTo>
                  <a:lnTo>
                    <a:pt x="1076007" y="469900"/>
                  </a:lnTo>
                  <a:lnTo>
                    <a:pt x="1087119" y="457200"/>
                  </a:lnTo>
                  <a:lnTo>
                    <a:pt x="1086484" y="457200"/>
                  </a:lnTo>
                  <a:lnTo>
                    <a:pt x="1098550" y="444500"/>
                  </a:lnTo>
                  <a:lnTo>
                    <a:pt x="1097914" y="444500"/>
                  </a:lnTo>
                  <a:lnTo>
                    <a:pt x="1110932" y="431800"/>
                  </a:lnTo>
                  <a:lnTo>
                    <a:pt x="1110297" y="431800"/>
                  </a:lnTo>
                  <a:lnTo>
                    <a:pt x="1123950" y="419100"/>
                  </a:lnTo>
                  <a:lnTo>
                    <a:pt x="1123314" y="419100"/>
                  </a:lnTo>
                  <a:lnTo>
                    <a:pt x="1137602" y="406400"/>
                  </a:lnTo>
                  <a:lnTo>
                    <a:pt x="1136967" y="406400"/>
                  </a:lnTo>
                  <a:lnTo>
                    <a:pt x="1151889" y="393700"/>
                  </a:lnTo>
                  <a:lnTo>
                    <a:pt x="1151254" y="393700"/>
                  </a:lnTo>
                  <a:lnTo>
                    <a:pt x="1166812" y="381000"/>
                  </a:lnTo>
                  <a:lnTo>
                    <a:pt x="1166177" y="381000"/>
                  </a:lnTo>
                  <a:lnTo>
                    <a:pt x="1182369" y="368300"/>
                  </a:lnTo>
                  <a:lnTo>
                    <a:pt x="1181734" y="368300"/>
                  </a:lnTo>
                  <a:lnTo>
                    <a:pt x="1198879" y="355600"/>
                  </a:lnTo>
                  <a:lnTo>
                    <a:pt x="1198244" y="355600"/>
                  </a:lnTo>
                  <a:lnTo>
                    <a:pt x="1215707" y="342900"/>
                  </a:lnTo>
                  <a:lnTo>
                    <a:pt x="1215072" y="342900"/>
                  </a:lnTo>
                  <a:lnTo>
                    <a:pt x="1233169" y="330200"/>
                  </a:lnTo>
                  <a:lnTo>
                    <a:pt x="1232852" y="330200"/>
                  </a:lnTo>
                  <a:lnTo>
                    <a:pt x="1251267" y="317500"/>
                  </a:lnTo>
                  <a:lnTo>
                    <a:pt x="1250950" y="317500"/>
                  </a:lnTo>
                  <a:lnTo>
                    <a:pt x="1270000" y="304800"/>
                  </a:lnTo>
                  <a:lnTo>
                    <a:pt x="1289367" y="304800"/>
                  </a:lnTo>
                  <a:lnTo>
                    <a:pt x="1309369" y="292100"/>
                  </a:lnTo>
                  <a:lnTo>
                    <a:pt x="1308734" y="292100"/>
                  </a:lnTo>
                  <a:lnTo>
                    <a:pt x="1350962" y="266700"/>
                  </a:lnTo>
                  <a:lnTo>
                    <a:pt x="1350009" y="266700"/>
                  </a:lnTo>
                  <a:lnTo>
                    <a:pt x="1394142" y="241300"/>
                  </a:lnTo>
                  <a:lnTo>
                    <a:pt x="1393189" y="241300"/>
                  </a:lnTo>
                  <a:lnTo>
                    <a:pt x="1439544" y="228600"/>
                  </a:lnTo>
                  <a:lnTo>
                    <a:pt x="1438592" y="228600"/>
                  </a:lnTo>
                  <a:lnTo>
                    <a:pt x="1486534" y="203200"/>
                  </a:lnTo>
                  <a:lnTo>
                    <a:pt x="1485900" y="203200"/>
                  </a:lnTo>
                  <a:lnTo>
                    <a:pt x="1535429" y="177800"/>
                  </a:lnTo>
                  <a:lnTo>
                    <a:pt x="1534795" y="177800"/>
                  </a:lnTo>
                  <a:lnTo>
                    <a:pt x="1585595" y="165100"/>
                  </a:lnTo>
                  <a:lnTo>
                    <a:pt x="1584959" y="165100"/>
                  </a:lnTo>
                  <a:lnTo>
                    <a:pt x="1637347" y="152400"/>
                  </a:lnTo>
                  <a:lnTo>
                    <a:pt x="1636712" y="152400"/>
                  </a:lnTo>
                  <a:lnTo>
                    <a:pt x="1690370" y="139700"/>
                  </a:lnTo>
                  <a:lnTo>
                    <a:pt x="1689734" y="139700"/>
                  </a:lnTo>
                  <a:lnTo>
                    <a:pt x="1744662" y="114300"/>
                  </a:lnTo>
                  <a:lnTo>
                    <a:pt x="1743709" y="114300"/>
                  </a:lnTo>
                  <a:lnTo>
                    <a:pt x="1799907" y="101600"/>
                  </a:lnTo>
                  <a:lnTo>
                    <a:pt x="1798954" y="101600"/>
                  </a:lnTo>
                  <a:lnTo>
                    <a:pt x="1856104" y="88900"/>
                  </a:lnTo>
                  <a:lnTo>
                    <a:pt x="1912302" y="88900"/>
                  </a:lnTo>
                  <a:lnTo>
                    <a:pt x="1970722" y="76200"/>
                  </a:lnTo>
                  <a:lnTo>
                    <a:pt x="1970087" y="76200"/>
                  </a:lnTo>
                  <a:lnTo>
                    <a:pt x="2029142" y="63500"/>
                  </a:lnTo>
                  <a:lnTo>
                    <a:pt x="2146300" y="63500"/>
                  </a:lnTo>
                  <a:lnTo>
                    <a:pt x="2206307" y="50800"/>
                  </a:lnTo>
                  <a:lnTo>
                    <a:pt x="2573972" y="50800"/>
                  </a:lnTo>
                  <a:lnTo>
                    <a:pt x="2543809" y="38100"/>
                  </a:lnTo>
                  <a:lnTo>
                    <a:pt x="2513329" y="38100"/>
                  </a:lnTo>
                  <a:lnTo>
                    <a:pt x="2451734" y="12700"/>
                  </a:lnTo>
                  <a:close/>
                </a:path>
                <a:path w="4627245" h="3920490">
                  <a:moveTo>
                    <a:pt x="1010920" y="609600"/>
                  </a:moveTo>
                  <a:lnTo>
                    <a:pt x="1009967" y="609600"/>
                  </a:lnTo>
                  <a:lnTo>
                    <a:pt x="1009650" y="622300"/>
                  </a:lnTo>
                  <a:lnTo>
                    <a:pt x="1010920" y="609600"/>
                  </a:lnTo>
                  <a:close/>
                </a:path>
                <a:path w="4627245" h="3920490">
                  <a:moveTo>
                    <a:pt x="1013142" y="596900"/>
                  </a:moveTo>
                  <a:lnTo>
                    <a:pt x="1012189" y="596900"/>
                  </a:lnTo>
                  <a:lnTo>
                    <a:pt x="1011554" y="609600"/>
                  </a:lnTo>
                  <a:lnTo>
                    <a:pt x="1013142" y="596900"/>
                  </a:lnTo>
                  <a:close/>
                </a:path>
                <a:path w="4627245" h="3920490">
                  <a:moveTo>
                    <a:pt x="1016634" y="584200"/>
                  </a:moveTo>
                  <a:lnTo>
                    <a:pt x="1014729" y="584200"/>
                  </a:lnTo>
                  <a:lnTo>
                    <a:pt x="1014412" y="596900"/>
                  </a:lnTo>
                  <a:lnTo>
                    <a:pt x="1016634" y="584200"/>
                  </a:lnTo>
                  <a:close/>
                </a:path>
                <a:path w="4627245" h="3920490">
                  <a:moveTo>
                    <a:pt x="1020444" y="571500"/>
                  </a:moveTo>
                  <a:lnTo>
                    <a:pt x="1018539" y="571500"/>
                  </a:lnTo>
                  <a:lnTo>
                    <a:pt x="1017904" y="584200"/>
                  </a:lnTo>
                  <a:lnTo>
                    <a:pt x="1020444" y="571500"/>
                  </a:lnTo>
                  <a:close/>
                </a:path>
                <a:path w="4627245" h="3920490">
                  <a:moveTo>
                    <a:pt x="1025525" y="558800"/>
                  </a:moveTo>
                  <a:lnTo>
                    <a:pt x="1022984" y="558800"/>
                  </a:lnTo>
                  <a:lnTo>
                    <a:pt x="1022350" y="571500"/>
                  </a:lnTo>
                  <a:lnTo>
                    <a:pt x="1025525" y="558800"/>
                  </a:lnTo>
                  <a:close/>
                </a:path>
                <a:path w="4627245" h="3920490">
                  <a:moveTo>
                    <a:pt x="1030922" y="546100"/>
                  </a:moveTo>
                  <a:lnTo>
                    <a:pt x="1028382" y="546100"/>
                  </a:lnTo>
                  <a:lnTo>
                    <a:pt x="1027747" y="558800"/>
                  </a:lnTo>
                  <a:lnTo>
                    <a:pt x="1030922" y="546100"/>
                  </a:lnTo>
                  <a:close/>
                </a:path>
                <a:path w="4627245" h="3920490">
                  <a:moveTo>
                    <a:pt x="1037589" y="533400"/>
                  </a:moveTo>
                  <a:lnTo>
                    <a:pt x="1034414" y="533400"/>
                  </a:lnTo>
                  <a:lnTo>
                    <a:pt x="1033779" y="546100"/>
                  </a:lnTo>
                  <a:lnTo>
                    <a:pt x="1037589" y="533400"/>
                  </a:lnTo>
                  <a:close/>
                </a:path>
                <a:path w="4627245" h="3920490">
                  <a:moveTo>
                    <a:pt x="2573972" y="50800"/>
                  </a:moveTo>
                  <a:lnTo>
                    <a:pt x="2323147" y="50800"/>
                  </a:lnTo>
                  <a:lnTo>
                    <a:pt x="2353309" y="63500"/>
                  </a:lnTo>
                  <a:lnTo>
                    <a:pt x="2410142" y="63500"/>
                  </a:lnTo>
                  <a:lnTo>
                    <a:pt x="2440304" y="76200"/>
                  </a:lnTo>
                  <a:lnTo>
                    <a:pt x="2468245" y="76200"/>
                  </a:lnTo>
                  <a:lnTo>
                    <a:pt x="2497772" y="88900"/>
                  </a:lnTo>
                  <a:lnTo>
                    <a:pt x="2497137" y="88900"/>
                  </a:lnTo>
                  <a:lnTo>
                    <a:pt x="2526664" y="101600"/>
                  </a:lnTo>
                  <a:lnTo>
                    <a:pt x="2554287" y="101600"/>
                  </a:lnTo>
                  <a:lnTo>
                    <a:pt x="2583814" y="114300"/>
                  </a:lnTo>
                  <a:lnTo>
                    <a:pt x="2582862" y="114300"/>
                  </a:lnTo>
                  <a:lnTo>
                    <a:pt x="2612072" y="127000"/>
                  </a:lnTo>
                  <a:lnTo>
                    <a:pt x="2611437" y="127000"/>
                  </a:lnTo>
                  <a:lnTo>
                    <a:pt x="2640329" y="139700"/>
                  </a:lnTo>
                  <a:lnTo>
                    <a:pt x="2639695" y="139700"/>
                  </a:lnTo>
                  <a:lnTo>
                    <a:pt x="2668270" y="152400"/>
                  </a:lnTo>
                  <a:lnTo>
                    <a:pt x="2667634" y="152400"/>
                  </a:lnTo>
                  <a:lnTo>
                    <a:pt x="2696209" y="165100"/>
                  </a:lnTo>
                  <a:lnTo>
                    <a:pt x="2695575" y="165100"/>
                  </a:lnTo>
                  <a:lnTo>
                    <a:pt x="2724150" y="177800"/>
                  </a:lnTo>
                  <a:lnTo>
                    <a:pt x="2723514" y="177800"/>
                  </a:lnTo>
                  <a:lnTo>
                    <a:pt x="2751454" y="203200"/>
                  </a:lnTo>
                  <a:lnTo>
                    <a:pt x="2750820" y="203200"/>
                  </a:lnTo>
                  <a:lnTo>
                    <a:pt x="2778759" y="215900"/>
                  </a:lnTo>
                  <a:lnTo>
                    <a:pt x="2778125" y="215900"/>
                  </a:lnTo>
                  <a:lnTo>
                    <a:pt x="2805747" y="228600"/>
                  </a:lnTo>
                  <a:lnTo>
                    <a:pt x="2805112" y="228600"/>
                  </a:lnTo>
                  <a:lnTo>
                    <a:pt x="2832417" y="254000"/>
                  </a:lnTo>
                  <a:lnTo>
                    <a:pt x="2832100" y="254000"/>
                  </a:lnTo>
                  <a:lnTo>
                    <a:pt x="2859087" y="266700"/>
                  </a:lnTo>
                  <a:lnTo>
                    <a:pt x="2858452" y="266700"/>
                  </a:lnTo>
                  <a:lnTo>
                    <a:pt x="2885122" y="292100"/>
                  </a:lnTo>
                  <a:lnTo>
                    <a:pt x="2884804" y="292100"/>
                  </a:lnTo>
                  <a:lnTo>
                    <a:pt x="2911157" y="304800"/>
                  </a:lnTo>
                  <a:lnTo>
                    <a:pt x="2910522" y="304800"/>
                  </a:lnTo>
                  <a:lnTo>
                    <a:pt x="2936557" y="330200"/>
                  </a:lnTo>
                  <a:lnTo>
                    <a:pt x="2936239" y="330200"/>
                  </a:lnTo>
                  <a:lnTo>
                    <a:pt x="2961957" y="355600"/>
                  </a:lnTo>
                  <a:lnTo>
                    <a:pt x="2961322" y="355600"/>
                  </a:lnTo>
                  <a:lnTo>
                    <a:pt x="2986722" y="381000"/>
                  </a:lnTo>
                  <a:lnTo>
                    <a:pt x="2986404" y="381000"/>
                  </a:lnTo>
                  <a:lnTo>
                    <a:pt x="3011170" y="406400"/>
                  </a:lnTo>
                  <a:lnTo>
                    <a:pt x="3010852" y="393700"/>
                  </a:lnTo>
                  <a:lnTo>
                    <a:pt x="3088322" y="393700"/>
                  </a:lnTo>
                  <a:lnTo>
                    <a:pt x="3075939" y="381000"/>
                  </a:lnTo>
                  <a:lnTo>
                    <a:pt x="3050857" y="355600"/>
                  </a:lnTo>
                  <a:lnTo>
                    <a:pt x="3025457" y="330200"/>
                  </a:lnTo>
                  <a:lnTo>
                    <a:pt x="2999739" y="317500"/>
                  </a:lnTo>
                  <a:lnTo>
                    <a:pt x="2973387" y="292100"/>
                  </a:lnTo>
                  <a:lnTo>
                    <a:pt x="2919729" y="241300"/>
                  </a:lnTo>
                  <a:lnTo>
                    <a:pt x="2892425" y="228600"/>
                  </a:lnTo>
                  <a:lnTo>
                    <a:pt x="2865120" y="203200"/>
                  </a:lnTo>
                  <a:lnTo>
                    <a:pt x="2837179" y="190500"/>
                  </a:lnTo>
                  <a:lnTo>
                    <a:pt x="2808922" y="165100"/>
                  </a:lnTo>
                  <a:lnTo>
                    <a:pt x="2780347" y="152400"/>
                  </a:lnTo>
                  <a:lnTo>
                    <a:pt x="2751454" y="127000"/>
                  </a:lnTo>
                  <a:lnTo>
                    <a:pt x="2573972" y="50800"/>
                  </a:lnTo>
                  <a:close/>
                </a:path>
                <a:path w="4627245" h="3920490">
                  <a:moveTo>
                    <a:pt x="1289367" y="304800"/>
                  </a:moveTo>
                  <a:lnTo>
                    <a:pt x="1270000" y="304800"/>
                  </a:lnTo>
                  <a:lnTo>
                    <a:pt x="1269364" y="317500"/>
                  </a:lnTo>
                  <a:lnTo>
                    <a:pt x="1289367" y="304800"/>
                  </a:lnTo>
                  <a:close/>
                </a:path>
                <a:path w="4627245" h="3920490">
                  <a:moveTo>
                    <a:pt x="2390139" y="0"/>
                  </a:moveTo>
                  <a:lnTo>
                    <a:pt x="2082800" y="0"/>
                  </a:lnTo>
                  <a:lnTo>
                    <a:pt x="2022475" y="12700"/>
                  </a:lnTo>
                  <a:lnTo>
                    <a:pt x="2420937" y="12700"/>
                  </a:lnTo>
                  <a:lnTo>
                    <a:pt x="2390139" y="0"/>
                  </a:lnTo>
                  <a:close/>
                </a:path>
                <a:path w="4627245" h="3920490">
                  <a:moveTo>
                    <a:pt x="1573847" y="2993072"/>
                  </a:moveTo>
                  <a:lnTo>
                    <a:pt x="1515427" y="2993072"/>
                  </a:lnTo>
                  <a:lnTo>
                    <a:pt x="1526539" y="3031172"/>
                  </a:lnTo>
                  <a:lnTo>
                    <a:pt x="1525904" y="3031172"/>
                  </a:lnTo>
                  <a:lnTo>
                    <a:pt x="1532254" y="3069272"/>
                  </a:lnTo>
                  <a:lnTo>
                    <a:pt x="1531937" y="3069272"/>
                  </a:lnTo>
                  <a:lnTo>
                    <a:pt x="1534159" y="3107372"/>
                  </a:lnTo>
                  <a:lnTo>
                    <a:pt x="1534795" y="3120072"/>
                  </a:lnTo>
                  <a:lnTo>
                    <a:pt x="1536382" y="3145472"/>
                  </a:lnTo>
                  <a:lnTo>
                    <a:pt x="1539239" y="3158172"/>
                  </a:lnTo>
                  <a:lnTo>
                    <a:pt x="1543050" y="3183572"/>
                  </a:lnTo>
                  <a:lnTo>
                    <a:pt x="1547812" y="3196272"/>
                  </a:lnTo>
                  <a:lnTo>
                    <a:pt x="1553527" y="3221672"/>
                  </a:lnTo>
                  <a:lnTo>
                    <a:pt x="1560195" y="3247072"/>
                  </a:lnTo>
                  <a:lnTo>
                    <a:pt x="1568132" y="3259772"/>
                  </a:lnTo>
                  <a:lnTo>
                    <a:pt x="1576704" y="3285172"/>
                  </a:lnTo>
                  <a:lnTo>
                    <a:pt x="1586229" y="3297872"/>
                  </a:lnTo>
                  <a:lnTo>
                    <a:pt x="1596707" y="3323272"/>
                  </a:lnTo>
                  <a:lnTo>
                    <a:pt x="1608137" y="3335972"/>
                  </a:lnTo>
                  <a:lnTo>
                    <a:pt x="1620202" y="3361372"/>
                  </a:lnTo>
                  <a:lnTo>
                    <a:pt x="1633220" y="3374072"/>
                  </a:lnTo>
                  <a:lnTo>
                    <a:pt x="1647189" y="3399472"/>
                  </a:lnTo>
                  <a:lnTo>
                    <a:pt x="1661795" y="3412172"/>
                  </a:lnTo>
                  <a:lnTo>
                    <a:pt x="1677034" y="3424872"/>
                  </a:lnTo>
                  <a:lnTo>
                    <a:pt x="1692909" y="3450272"/>
                  </a:lnTo>
                  <a:lnTo>
                    <a:pt x="1710054" y="3462972"/>
                  </a:lnTo>
                  <a:lnTo>
                    <a:pt x="1727517" y="3488372"/>
                  </a:lnTo>
                  <a:lnTo>
                    <a:pt x="1745614" y="3501072"/>
                  </a:lnTo>
                  <a:lnTo>
                    <a:pt x="1764664" y="3513772"/>
                  </a:lnTo>
                  <a:lnTo>
                    <a:pt x="1784350" y="3539172"/>
                  </a:lnTo>
                  <a:lnTo>
                    <a:pt x="1825307" y="3564572"/>
                  </a:lnTo>
                  <a:lnTo>
                    <a:pt x="1846897" y="3577272"/>
                  </a:lnTo>
                  <a:lnTo>
                    <a:pt x="1869122" y="3602672"/>
                  </a:lnTo>
                  <a:lnTo>
                    <a:pt x="1891664" y="3615372"/>
                  </a:lnTo>
                  <a:lnTo>
                    <a:pt x="1938972" y="3640772"/>
                  </a:lnTo>
                  <a:lnTo>
                    <a:pt x="1988184" y="3678872"/>
                  </a:lnTo>
                  <a:lnTo>
                    <a:pt x="2039620" y="3704272"/>
                  </a:lnTo>
                  <a:lnTo>
                    <a:pt x="2092642" y="3729672"/>
                  </a:lnTo>
                  <a:lnTo>
                    <a:pt x="2147570" y="3755072"/>
                  </a:lnTo>
                  <a:lnTo>
                    <a:pt x="2262504" y="3805872"/>
                  </a:lnTo>
                  <a:lnTo>
                    <a:pt x="2322195" y="3818572"/>
                  </a:lnTo>
                  <a:lnTo>
                    <a:pt x="2383154" y="3843972"/>
                  </a:lnTo>
                  <a:lnTo>
                    <a:pt x="2768600" y="3920172"/>
                  </a:lnTo>
                  <a:lnTo>
                    <a:pt x="3168650" y="3920172"/>
                  </a:lnTo>
                  <a:lnTo>
                    <a:pt x="3234689" y="3907472"/>
                  </a:lnTo>
                  <a:lnTo>
                    <a:pt x="3300095" y="3907472"/>
                  </a:lnTo>
                  <a:lnTo>
                    <a:pt x="3491864" y="3869372"/>
                  </a:lnTo>
                  <a:lnTo>
                    <a:pt x="2839402" y="3869372"/>
                  </a:lnTo>
                  <a:lnTo>
                    <a:pt x="2773997" y="3856672"/>
                  </a:lnTo>
                  <a:lnTo>
                    <a:pt x="2710814" y="3856672"/>
                  </a:lnTo>
                  <a:lnTo>
                    <a:pt x="2646045" y="3843972"/>
                  </a:lnTo>
                  <a:lnTo>
                    <a:pt x="2646997" y="3843972"/>
                  </a:lnTo>
                  <a:lnTo>
                    <a:pt x="2583179" y="3831272"/>
                  </a:lnTo>
                  <a:lnTo>
                    <a:pt x="2584132" y="3831272"/>
                  </a:lnTo>
                  <a:lnTo>
                    <a:pt x="2520950" y="3818572"/>
                  </a:lnTo>
                  <a:lnTo>
                    <a:pt x="2521584" y="3818572"/>
                  </a:lnTo>
                  <a:lnTo>
                    <a:pt x="2459354" y="3805872"/>
                  </a:lnTo>
                  <a:lnTo>
                    <a:pt x="2460307" y="3805872"/>
                  </a:lnTo>
                  <a:lnTo>
                    <a:pt x="2399029" y="3780472"/>
                  </a:lnTo>
                  <a:lnTo>
                    <a:pt x="2399982" y="3780472"/>
                  </a:lnTo>
                  <a:lnTo>
                    <a:pt x="2339657" y="3767772"/>
                  </a:lnTo>
                  <a:lnTo>
                    <a:pt x="2340609" y="3767772"/>
                  </a:lnTo>
                  <a:lnTo>
                    <a:pt x="2281872" y="3742372"/>
                  </a:lnTo>
                  <a:lnTo>
                    <a:pt x="2282825" y="3742372"/>
                  </a:lnTo>
                  <a:lnTo>
                    <a:pt x="2225039" y="3729672"/>
                  </a:lnTo>
                  <a:lnTo>
                    <a:pt x="2225992" y="3729672"/>
                  </a:lnTo>
                  <a:lnTo>
                    <a:pt x="2170429" y="3704272"/>
                  </a:lnTo>
                  <a:lnTo>
                    <a:pt x="2171064" y="3704272"/>
                  </a:lnTo>
                  <a:lnTo>
                    <a:pt x="2117089" y="3678872"/>
                  </a:lnTo>
                  <a:lnTo>
                    <a:pt x="2117725" y="3678872"/>
                  </a:lnTo>
                  <a:lnTo>
                    <a:pt x="2065654" y="3653472"/>
                  </a:lnTo>
                  <a:lnTo>
                    <a:pt x="2066289" y="3653472"/>
                  </a:lnTo>
                  <a:lnTo>
                    <a:pt x="2015807" y="3628072"/>
                  </a:lnTo>
                  <a:lnTo>
                    <a:pt x="2016759" y="3628072"/>
                  </a:lnTo>
                  <a:lnTo>
                    <a:pt x="1984375" y="3602672"/>
                  </a:lnTo>
                  <a:lnTo>
                    <a:pt x="1969134" y="3602672"/>
                  </a:lnTo>
                  <a:lnTo>
                    <a:pt x="1945639" y="3577272"/>
                  </a:lnTo>
                  <a:lnTo>
                    <a:pt x="1946275" y="3577272"/>
                  </a:lnTo>
                  <a:lnTo>
                    <a:pt x="1923414" y="3564572"/>
                  </a:lnTo>
                  <a:lnTo>
                    <a:pt x="1923732" y="3564572"/>
                  </a:lnTo>
                  <a:lnTo>
                    <a:pt x="1901507" y="3551872"/>
                  </a:lnTo>
                  <a:lnTo>
                    <a:pt x="1902142" y="3551872"/>
                  </a:lnTo>
                  <a:lnTo>
                    <a:pt x="1880234" y="3539172"/>
                  </a:lnTo>
                  <a:lnTo>
                    <a:pt x="1880870" y="3539172"/>
                  </a:lnTo>
                  <a:lnTo>
                    <a:pt x="1859914" y="3526472"/>
                  </a:lnTo>
                  <a:lnTo>
                    <a:pt x="1860232" y="3526472"/>
                  </a:lnTo>
                  <a:lnTo>
                    <a:pt x="1839912" y="3501072"/>
                  </a:lnTo>
                  <a:lnTo>
                    <a:pt x="1840547" y="3501072"/>
                  </a:lnTo>
                  <a:lnTo>
                    <a:pt x="1820545" y="3488372"/>
                  </a:lnTo>
                  <a:lnTo>
                    <a:pt x="1821179" y="3488372"/>
                  </a:lnTo>
                  <a:lnTo>
                    <a:pt x="1802129" y="3475672"/>
                  </a:lnTo>
                  <a:lnTo>
                    <a:pt x="1802764" y="3475672"/>
                  </a:lnTo>
                  <a:lnTo>
                    <a:pt x="1784032" y="3462972"/>
                  </a:lnTo>
                  <a:lnTo>
                    <a:pt x="1784667" y="3462972"/>
                  </a:lnTo>
                  <a:lnTo>
                    <a:pt x="1766887" y="3437572"/>
                  </a:lnTo>
                  <a:lnTo>
                    <a:pt x="1767522" y="3437572"/>
                  </a:lnTo>
                  <a:lnTo>
                    <a:pt x="1750695" y="3424872"/>
                  </a:lnTo>
                  <a:lnTo>
                    <a:pt x="1751012" y="3424872"/>
                  </a:lnTo>
                  <a:lnTo>
                    <a:pt x="1734820" y="3412172"/>
                  </a:lnTo>
                  <a:lnTo>
                    <a:pt x="1735137" y="3412172"/>
                  </a:lnTo>
                  <a:lnTo>
                    <a:pt x="1727517" y="3399472"/>
                  </a:lnTo>
                  <a:lnTo>
                    <a:pt x="1720214" y="3399472"/>
                  </a:lnTo>
                  <a:lnTo>
                    <a:pt x="1705609" y="3374072"/>
                  </a:lnTo>
                  <a:lnTo>
                    <a:pt x="1705927" y="3374072"/>
                  </a:lnTo>
                  <a:lnTo>
                    <a:pt x="1691957" y="3361372"/>
                  </a:lnTo>
                  <a:lnTo>
                    <a:pt x="1692592" y="3361372"/>
                  </a:lnTo>
                  <a:lnTo>
                    <a:pt x="1685925" y="3348672"/>
                  </a:lnTo>
                  <a:lnTo>
                    <a:pt x="1679892" y="3348672"/>
                  </a:lnTo>
                  <a:lnTo>
                    <a:pt x="1667509" y="3323272"/>
                  </a:lnTo>
                  <a:lnTo>
                    <a:pt x="1667827" y="3323272"/>
                  </a:lnTo>
                  <a:lnTo>
                    <a:pt x="1656397" y="3310572"/>
                  </a:lnTo>
                  <a:lnTo>
                    <a:pt x="1657032" y="3310572"/>
                  </a:lnTo>
                  <a:lnTo>
                    <a:pt x="1646237" y="3285172"/>
                  </a:lnTo>
                  <a:lnTo>
                    <a:pt x="1646554" y="3285172"/>
                  </a:lnTo>
                  <a:lnTo>
                    <a:pt x="1636712" y="3272472"/>
                  </a:lnTo>
                  <a:lnTo>
                    <a:pt x="1637029" y="3272472"/>
                  </a:lnTo>
                  <a:lnTo>
                    <a:pt x="1628139" y="3259772"/>
                  </a:lnTo>
                  <a:lnTo>
                    <a:pt x="1628775" y="3259772"/>
                  </a:lnTo>
                  <a:lnTo>
                    <a:pt x="1620520" y="3234372"/>
                  </a:lnTo>
                  <a:lnTo>
                    <a:pt x="1621154" y="3234372"/>
                  </a:lnTo>
                  <a:lnTo>
                    <a:pt x="1613534" y="3221672"/>
                  </a:lnTo>
                  <a:lnTo>
                    <a:pt x="1614170" y="3221672"/>
                  </a:lnTo>
                  <a:lnTo>
                    <a:pt x="1607820" y="3208972"/>
                  </a:lnTo>
                  <a:lnTo>
                    <a:pt x="1608137" y="3208972"/>
                  </a:lnTo>
                  <a:lnTo>
                    <a:pt x="1602739" y="3183572"/>
                  </a:lnTo>
                  <a:lnTo>
                    <a:pt x="1603057" y="3183572"/>
                  </a:lnTo>
                  <a:lnTo>
                    <a:pt x="1598612" y="3170872"/>
                  </a:lnTo>
                  <a:lnTo>
                    <a:pt x="1598929" y="3170872"/>
                  </a:lnTo>
                  <a:lnTo>
                    <a:pt x="1595437" y="3158172"/>
                  </a:lnTo>
                  <a:lnTo>
                    <a:pt x="1595754" y="3158172"/>
                  </a:lnTo>
                  <a:lnTo>
                    <a:pt x="1591945" y="3120072"/>
                  </a:lnTo>
                  <a:lnTo>
                    <a:pt x="1591309" y="3094672"/>
                  </a:lnTo>
                  <a:lnTo>
                    <a:pt x="1589087" y="3056572"/>
                  </a:lnTo>
                  <a:lnTo>
                    <a:pt x="1581784" y="3018472"/>
                  </a:lnTo>
                  <a:lnTo>
                    <a:pt x="1573847" y="2993072"/>
                  </a:lnTo>
                  <a:close/>
                </a:path>
                <a:path w="4627245" h="3920490">
                  <a:moveTo>
                    <a:pt x="4099877" y="3551872"/>
                  </a:moveTo>
                  <a:lnTo>
                    <a:pt x="4079557" y="3577272"/>
                  </a:lnTo>
                  <a:lnTo>
                    <a:pt x="4079875" y="3577272"/>
                  </a:lnTo>
                  <a:lnTo>
                    <a:pt x="4058920" y="3589972"/>
                  </a:lnTo>
                  <a:lnTo>
                    <a:pt x="4059554" y="3589972"/>
                  </a:lnTo>
                  <a:lnTo>
                    <a:pt x="4037964" y="3602672"/>
                  </a:lnTo>
                  <a:lnTo>
                    <a:pt x="4038282" y="3602672"/>
                  </a:lnTo>
                  <a:lnTo>
                    <a:pt x="4016057" y="3615372"/>
                  </a:lnTo>
                  <a:lnTo>
                    <a:pt x="4016375" y="3615372"/>
                  </a:lnTo>
                  <a:lnTo>
                    <a:pt x="3993832" y="3628072"/>
                  </a:lnTo>
                  <a:lnTo>
                    <a:pt x="3994150" y="3628072"/>
                  </a:lnTo>
                  <a:lnTo>
                    <a:pt x="3970654" y="3640772"/>
                  </a:lnTo>
                  <a:lnTo>
                    <a:pt x="3971289" y="3640772"/>
                  </a:lnTo>
                  <a:lnTo>
                    <a:pt x="3923029" y="3653472"/>
                  </a:lnTo>
                  <a:lnTo>
                    <a:pt x="3923664" y="3653472"/>
                  </a:lnTo>
                  <a:lnTo>
                    <a:pt x="3873500" y="3678872"/>
                  </a:lnTo>
                  <a:lnTo>
                    <a:pt x="3874134" y="3678872"/>
                  </a:lnTo>
                  <a:lnTo>
                    <a:pt x="3821747" y="3704272"/>
                  </a:lnTo>
                  <a:lnTo>
                    <a:pt x="3822700" y="3704272"/>
                  </a:lnTo>
                  <a:lnTo>
                    <a:pt x="3768407" y="3729672"/>
                  </a:lnTo>
                  <a:lnTo>
                    <a:pt x="3769359" y="3729672"/>
                  </a:lnTo>
                  <a:lnTo>
                    <a:pt x="3713479" y="3742372"/>
                  </a:lnTo>
                  <a:lnTo>
                    <a:pt x="3714114" y="3742372"/>
                  </a:lnTo>
                  <a:lnTo>
                    <a:pt x="3656647" y="3767772"/>
                  </a:lnTo>
                  <a:lnTo>
                    <a:pt x="3657600" y="3767772"/>
                  </a:lnTo>
                  <a:lnTo>
                    <a:pt x="3598545" y="3780472"/>
                  </a:lnTo>
                  <a:lnTo>
                    <a:pt x="3599497" y="3780472"/>
                  </a:lnTo>
                  <a:lnTo>
                    <a:pt x="3507104" y="3805872"/>
                  </a:lnTo>
                  <a:lnTo>
                    <a:pt x="3479482" y="3805872"/>
                  </a:lnTo>
                  <a:lnTo>
                    <a:pt x="3417252" y="3831272"/>
                  </a:lnTo>
                  <a:lnTo>
                    <a:pt x="3355657" y="3831272"/>
                  </a:lnTo>
                  <a:lnTo>
                    <a:pt x="3291522" y="3843972"/>
                  </a:lnTo>
                  <a:lnTo>
                    <a:pt x="3292475" y="3843972"/>
                  </a:lnTo>
                  <a:lnTo>
                    <a:pt x="3227704" y="3856672"/>
                  </a:lnTo>
                  <a:lnTo>
                    <a:pt x="3164204" y="3856672"/>
                  </a:lnTo>
                  <a:lnTo>
                    <a:pt x="3098800" y="3869372"/>
                  </a:lnTo>
                  <a:lnTo>
                    <a:pt x="3491864" y="3869372"/>
                  </a:lnTo>
                  <a:lnTo>
                    <a:pt x="3553777" y="3856672"/>
                  </a:lnTo>
                  <a:lnTo>
                    <a:pt x="3614420" y="3831272"/>
                  </a:lnTo>
                  <a:lnTo>
                    <a:pt x="3674109" y="3818572"/>
                  </a:lnTo>
                  <a:lnTo>
                    <a:pt x="3731895" y="3793172"/>
                  </a:lnTo>
                  <a:lnTo>
                    <a:pt x="3731577" y="3793172"/>
                  </a:lnTo>
                  <a:lnTo>
                    <a:pt x="3789045" y="3780472"/>
                  </a:lnTo>
                  <a:lnTo>
                    <a:pt x="3843972" y="3755072"/>
                  </a:lnTo>
                  <a:lnTo>
                    <a:pt x="3896995" y="3729672"/>
                  </a:lnTo>
                  <a:lnTo>
                    <a:pt x="3948429" y="3716972"/>
                  </a:lnTo>
                  <a:lnTo>
                    <a:pt x="3997642" y="3691572"/>
                  </a:lnTo>
                  <a:lnTo>
                    <a:pt x="4021454" y="3678872"/>
                  </a:lnTo>
                  <a:lnTo>
                    <a:pt x="4044632" y="3666172"/>
                  </a:lnTo>
                  <a:lnTo>
                    <a:pt x="4067492" y="3640772"/>
                  </a:lnTo>
                  <a:lnTo>
                    <a:pt x="4089400" y="3628072"/>
                  </a:lnTo>
                  <a:lnTo>
                    <a:pt x="4131945" y="3602672"/>
                  </a:lnTo>
                  <a:lnTo>
                    <a:pt x="4171950" y="3577272"/>
                  </a:lnTo>
                  <a:lnTo>
                    <a:pt x="4190523" y="3564572"/>
                  </a:lnTo>
                  <a:lnTo>
                    <a:pt x="4099559" y="3564572"/>
                  </a:lnTo>
                  <a:lnTo>
                    <a:pt x="4099877" y="3551872"/>
                  </a:lnTo>
                  <a:close/>
                </a:path>
                <a:path w="4627245" h="3920490">
                  <a:moveTo>
                    <a:pt x="1968500" y="3589972"/>
                  </a:moveTo>
                  <a:lnTo>
                    <a:pt x="1969134" y="3602672"/>
                  </a:lnTo>
                  <a:lnTo>
                    <a:pt x="1984375" y="3602672"/>
                  </a:lnTo>
                  <a:lnTo>
                    <a:pt x="1968500" y="3589972"/>
                  </a:lnTo>
                  <a:close/>
                </a:path>
                <a:path w="4627245" h="3920490">
                  <a:moveTo>
                    <a:pt x="4325302" y="3310572"/>
                  </a:moveTo>
                  <a:lnTo>
                    <a:pt x="4318000" y="3335972"/>
                  </a:lnTo>
                  <a:lnTo>
                    <a:pt x="4318317" y="3335972"/>
                  </a:lnTo>
                  <a:lnTo>
                    <a:pt x="4310380" y="3348672"/>
                  </a:lnTo>
                  <a:lnTo>
                    <a:pt x="4311014" y="3348672"/>
                  </a:lnTo>
                  <a:lnTo>
                    <a:pt x="4301807" y="3361372"/>
                  </a:lnTo>
                  <a:lnTo>
                    <a:pt x="4302442" y="3361372"/>
                  </a:lnTo>
                  <a:lnTo>
                    <a:pt x="4292600" y="3374072"/>
                  </a:lnTo>
                  <a:lnTo>
                    <a:pt x="4293234" y="3374072"/>
                  </a:lnTo>
                  <a:lnTo>
                    <a:pt x="4282439" y="3386772"/>
                  </a:lnTo>
                  <a:lnTo>
                    <a:pt x="4283075" y="3386772"/>
                  </a:lnTo>
                  <a:lnTo>
                    <a:pt x="4271327" y="3399472"/>
                  </a:lnTo>
                  <a:lnTo>
                    <a:pt x="4271962" y="3399472"/>
                  </a:lnTo>
                  <a:lnTo>
                    <a:pt x="4259580" y="3412172"/>
                  </a:lnTo>
                  <a:lnTo>
                    <a:pt x="4260214" y="3412172"/>
                  </a:lnTo>
                  <a:lnTo>
                    <a:pt x="4246880" y="3437572"/>
                  </a:lnTo>
                  <a:lnTo>
                    <a:pt x="4247832" y="3437572"/>
                  </a:lnTo>
                  <a:lnTo>
                    <a:pt x="4233545" y="3450272"/>
                  </a:lnTo>
                  <a:lnTo>
                    <a:pt x="4234180" y="3450272"/>
                  </a:lnTo>
                  <a:lnTo>
                    <a:pt x="4219575" y="3462972"/>
                  </a:lnTo>
                  <a:lnTo>
                    <a:pt x="4220209" y="3462972"/>
                  </a:lnTo>
                  <a:lnTo>
                    <a:pt x="4204334" y="3475672"/>
                  </a:lnTo>
                  <a:lnTo>
                    <a:pt x="4204970" y="3475672"/>
                  </a:lnTo>
                  <a:lnTo>
                    <a:pt x="4188777" y="3488372"/>
                  </a:lnTo>
                  <a:lnTo>
                    <a:pt x="4189095" y="3488372"/>
                  </a:lnTo>
                  <a:lnTo>
                    <a:pt x="4172267" y="3501072"/>
                  </a:lnTo>
                  <a:lnTo>
                    <a:pt x="4172902" y="3501072"/>
                  </a:lnTo>
                  <a:lnTo>
                    <a:pt x="4155122" y="3513772"/>
                  </a:lnTo>
                  <a:lnTo>
                    <a:pt x="4155439" y="3513772"/>
                  </a:lnTo>
                  <a:lnTo>
                    <a:pt x="4137025" y="3526472"/>
                  </a:lnTo>
                  <a:lnTo>
                    <a:pt x="4137659" y="3526472"/>
                  </a:lnTo>
                  <a:lnTo>
                    <a:pt x="4118609" y="3539172"/>
                  </a:lnTo>
                  <a:lnTo>
                    <a:pt x="4119245" y="3539172"/>
                  </a:lnTo>
                  <a:lnTo>
                    <a:pt x="4099559" y="3564572"/>
                  </a:lnTo>
                  <a:lnTo>
                    <a:pt x="4190523" y="3564572"/>
                  </a:lnTo>
                  <a:lnTo>
                    <a:pt x="4209097" y="3551872"/>
                  </a:lnTo>
                  <a:lnTo>
                    <a:pt x="4226559" y="3526472"/>
                  </a:lnTo>
                  <a:lnTo>
                    <a:pt x="4243705" y="3513772"/>
                  </a:lnTo>
                  <a:lnTo>
                    <a:pt x="4259580" y="3501072"/>
                  </a:lnTo>
                  <a:lnTo>
                    <a:pt x="4275137" y="3488372"/>
                  </a:lnTo>
                  <a:lnTo>
                    <a:pt x="4289742" y="3475672"/>
                  </a:lnTo>
                  <a:lnTo>
                    <a:pt x="4303712" y="3450272"/>
                  </a:lnTo>
                  <a:lnTo>
                    <a:pt x="4316730" y="3437572"/>
                  </a:lnTo>
                  <a:lnTo>
                    <a:pt x="4328795" y="3424872"/>
                  </a:lnTo>
                  <a:lnTo>
                    <a:pt x="4340225" y="3412172"/>
                  </a:lnTo>
                  <a:lnTo>
                    <a:pt x="4351020" y="3386772"/>
                  </a:lnTo>
                  <a:lnTo>
                    <a:pt x="4360545" y="3374072"/>
                  </a:lnTo>
                  <a:lnTo>
                    <a:pt x="4369434" y="3361372"/>
                  </a:lnTo>
                  <a:lnTo>
                    <a:pt x="4377372" y="3335972"/>
                  </a:lnTo>
                  <a:lnTo>
                    <a:pt x="4384039" y="3323272"/>
                  </a:lnTo>
                  <a:lnTo>
                    <a:pt x="4324350" y="3323272"/>
                  </a:lnTo>
                  <a:lnTo>
                    <a:pt x="4325302" y="3310572"/>
                  </a:lnTo>
                  <a:close/>
                </a:path>
                <a:path w="4627245" h="3920490">
                  <a:moveTo>
                    <a:pt x="1719579" y="3386772"/>
                  </a:moveTo>
                  <a:lnTo>
                    <a:pt x="1720214" y="3399472"/>
                  </a:lnTo>
                  <a:lnTo>
                    <a:pt x="1727517" y="3399472"/>
                  </a:lnTo>
                  <a:lnTo>
                    <a:pt x="1719579" y="3386772"/>
                  </a:lnTo>
                  <a:close/>
                </a:path>
                <a:path w="4627245" h="3920490">
                  <a:moveTo>
                    <a:pt x="1679257" y="3335972"/>
                  </a:moveTo>
                  <a:lnTo>
                    <a:pt x="1679892" y="3348672"/>
                  </a:lnTo>
                  <a:lnTo>
                    <a:pt x="1685925" y="3348672"/>
                  </a:lnTo>
                  <a:lnTo>
                    <a:pt x="1679257" y="3335972"/>
                  </a:lnTo>
                  <a:close/>
                </a:path>
                <a:path w="4627245" h="3920490">
                  <a:moveTo>
                    <a:pt x="4404042" y="3221672"/>
                  </a:moveTo>
                  <a:lnTo>
                    <a:pt x="4346575" y="3221672"/>
                  </a:lnTo>
                  <a:lnTo>
                    <a:pt x="4346257" y="3234372"/>
                  </a:lnTo>
                  <a:lnTo>
                    <a:pt x="4344987" y="3247072"/>
                  </a:lnTo>
                  <a:lnTo>
                    <a:pt x="4345305" y="3247072"/>
                  </a:lnTo>
                  <a:lnTo>
                    <a:pt x="4342764" y="3259772"/>
                  </a:lnTo>
                  <a:lnTo>
                    <a:pt x="4339272" y="3272472"/>
                  </a:lnTo>
                  <a:lnTo>
                    <a:pt x="4339589" y="3272472"/>
                  </a:lnTo>
                  <a:lnTo>
                    <a:pt x="4335145" y="3285172"/>
                  </a:lnTo>
                  <a:lnTo>
                    <a:pt x="4335780" y="3285172"/>
                  </a:lnTo>
                  <a:lnTo>
                    <a:pt x="4330382" y="3297872"/>
                  </a:lnTo>
                  <a:lnTo>
                    <a:pt x="4330700" y="3297872"/>
                  </a:lnTo>
                  <a:lnTo>
                    <a:pt x="4324350" y="3323272"/>
                  </a:lnTo>
                  <a:lnTo>
                    <a:pt x="4384039" y="3323272"/>
                  </a:lnTo>
                  <a:lnTo>
                    <a:pt x="4390072" y="3310572"/>
                  </a:lnTo>
                  <a:lnTo>
                    <a:pt x="4394834" y="3285172"/>
                  </a:lnTo>
                  <a:lnTo>
                    <a:pt x="4398962" y="3272472"/>
                  </a:lnTo>
                  <a:lnTo>
                    <a:pt x="4401820" y="3247072"/>
                  </a:lnTo>
                  <a:lnTo>
                    <a:pt x="4403407" y="3234372"/>
                  </a:lnTo>
                  <a:lnTo>
                    <a:pt x="4404042" y="3221672"/>
                  </a:lnTo>
                  <a:close/>
                </a:path>
                <a:path w="4627245" h="3920490">
                  <a:moveTo>
                    <a:pt x="4626927" y="2535872"/>
                  </a:moveTo>
                  <a:lnTo>
                    <a:pt x="4441825" y="2586672"/>
                  </a:lnTo>
                  <a:lnTo>
                    <a:pt x="4478972" y="2637472"/>
                  </a:lnTo>
                  <a:lnTo>
                    <a:pt x="4468177" y="2637472"/>
                  </a:lnTo>
                  <a:lnTo>
                    <a:pt x="4446270" y="2688272"/>
                  </a:lnTo>
                  <a:lnTo>
                    <a:pt x="4427220" y="2739072"/>
                  </a:lnTo>
                  <a:lnTo>
                    <a:pt x="4409757" y="2789872"/>
                  </a:lnTo>
                  <a:lnTo>
                    <a:pt x="4394200" y="2840672"/>
                  </a:lnTo>
                  <a:lnTo>
                    <a:pt x="4380230" y="2904172"/>
                  </a:lnTo>
                  <a:lnTo>
                    <a:pt x="4368800" y="2954972"/>
                  </a:lnTo>
                  <a:lnTo>
                    <a:pt x="4363720" y="2993072"/>
                  </a:lnTo>
                  <a:lnTo>
                    <a:pt x="4359592" y="3018472"/>
                  </a:lnTo>
                  <a:lnTo>
                    <a:pt x="4355782" y="3056572"/>
                  </a:lnTo>
                  <a:lnTo>
                    <a:pt x="4352607" y="3081972"/>
                  </a:lnTo>
                  <a:lnTo>
                    <a:pt x="4350067" y="3120072"/>
                  </a:lnTo>
                  <a:lnTo>
                    <a:pt x="4348162" y="3145472"/>
                  </a:lnTo>
                  <a:lnTo>
                    <a:pt x="4347209" y="3183572"/>
                  </a:lnTo>
                  <a:lnTo>
                    <a:pt x="4347209" y="3196272"/>
                  </a:lnTo>
                  <a:lnTo>
                    <a:pt x="4346892" y="3208972"/>
                  </a:lnTo>
                  <a:lnTo>
                    <a:pt x="4404042" y="3208972"/>
                  </a:lnTo>
                  <a:lnTo>
                    <a:pt x="4404359" y="3183572"/>
                  </a:lnTo>
                  <a:lnTo>
                    <a:pt x="4405312" y="3158172"/>
                  </a:lnTo>
                  <a:lnTo>
                    <a:pt x="4407217" y="3120072"/>
                  </a:lnTo>
                  <a:lnTo>
                    <a:pt x="4409439" y="3094672"/>
                  </a:lnTo>
                  <a:lnTo>
                    <a:pt x="4412614" y="3056572"/>
                  </a:lnTo>
                  <a:lnTo>
                    <a:pt x="4416107" y="3031172"/>
                  </a:lnTo>
                  <a:lnTo>
                    <a:pt x="4420552" y="3005772"/>
                  </a:lnTo>
                  <a:lnTo>
                    <a:pt x="4425314" y="2967672"/>
                  </a:lnTo>
                  <a:lnTo>
                    <a:pt x="4430395" y="2942272"/>
                  </a:lnTo>
                  <a:lnTo>
                    <a:pt x="4436427" y="2916872"/>
                  </a:lnTo>
                  <a:lnTo>
                    <a:pt x="4442777" y="2878772"/>
                  </a:lnTo>
                  <a:lnTo>
                    <a:pt x="4450714" y="2853372"/>
                  </a:lnTo>
                  <a:lnTo>
                    <a:pt x="4456747" y="2827972"/>
                  </a:lnTo>
                  <a:lnTo>
                    <a:pt x="4456430" y="2827972"/>
                  </a:lnTo>
                  <a:lnTo>
                    <a:pt x="4464367" y="2802572"/>
                  </a:lnTo>
                  <a:lnTo>
                    <a:pt x="4464050" y="2802572"/>
                  </a:lnTo>
                  <a:lnTo>
                    <a:pt x="4472305" y="2777172"/>
                  </a:lnTo>
                  <a:lnTo>
                    <a:pt x="4480877" y="2751772"/>
                  </a:lnTo>
                  <a:lnTo>
                    <a:pt x="4480559" y="2751772"/>
                  </a:lnTo>
                  <a:lnTo>
                    <a:pt x="4489767" y="2739072"/>
                  </a:lnTo>
                  <a:lnTo>
                    <a:pt x="4489450" y="2739072"/>
                  </a:lnTo>
                  <a:lnTo>
                    <a:pt x="4498657" y="2713672"/>
                  </a:lnTo>
                  <a:lnTo>
                    <a:pt x="4498339" y="2713672"/>
                  </a:lnTo>
                  <a:lnTo>
                    <a:pt x="4507864" y="2688272"/>
                  </a:lnTo>
                  <a:lnTo>
                    <a:pt x="4507547" y="2688272"/>
                  </a:lnTo>
                  <a:lnTo>
                    <a:pt x="4517707" y="2675572"/>
                  </a:lnTo>
                  <a:lnTo>
                    <a:pt x="4570730" y="2675572"/>
                  </a:lnTo>
                  <a:lnTo>
                    <a:pt x="4596130" y="2612072"/>
                  </a:lnTo>
                  <a:lnTo>
                    <a:pt x="4626927" y="2535872"/>
                  </a:lnTo>
                  <a:close/>
                </a:path>
                <a:path w="4627245" h="3920490">
                  <a:moveTo>
                    <a:pt x="222250" y="2281872"/>
                  </a:moveTo>
                  <a:lnTo>
                    <a:pt x="952" y="2281872"/>
                  </a:lnTo>
                  <a:lnTo>
                    <a:pt x="0" y="2332672"/>
                  </a:lnTo>
                  <a:lnTo>
                    <a:pt x="144779" y="2332672"/>
                  </a:lnTo>
                  <a:lnTo>
                    <a:pt x="217487" y="2345372"/>
                  </a:lnTo>
                  <a:lnTo>
                    <a:pt x="287972" y="2345372"/>
                  </a:lnTo>
                  <a:lnTo>
                    <a:pt x="360044" y="2358072"/>
                  </a:lnTo>
                  <a:lnTo>
                    <a:pt x="359092" y="2358072"/>
                  </a:lnTo>
                  <a:lnTo>
                    <a:pt x="430212" y="2370772"/>
                  </a:lnTo>
                  <a:lnTo>
                    <a:pt x="429259" y="2370772"/>
                  </a:lnTo>
                  <a:lnTo>
                    <a:pt x="499427" y="2383472"/>
                  </a:lnTo>
                  <a:lnTo>
                    <a:pt x="498792" y="2383472"/>
                  </a:lnTo>
                  <a:lnTo>
                    <a:pt x="568007" y="2396172"/>
                  </a:lnTo>
                  <a:lnTo>
                    <a:pt x="567054" y="2396172"/>
                  </a:lnTo>
                  <a:lnTo>
                    <a:pt x="635317" y="2421572"/>
                  </a:lnTo>
                  <a:lnTo>
                    <a:pt x="634364" y="2421572"/>
                  </a:lnTo>
                  <a:lnTo>
                    <a:pt x="701039" y="2434272"/>
                  </a:lnTo>
                  <a:lnTo>
                    <a:pt x="700404" y="2434272"/>
                  </a:lnTo>
                  <a:lnTo>
                    <a:pt x="765809" y="2459672"/>
                  </a:lnTo>
                  <a:lnTo>
                    <a:pt x="765175" y="2459672"/>
                  </a:lnTo>
                  <a:lnTo>
                    <a:pt x="828675" y="2485072"/>
                  </a:lnTo>
                  <a:lnTo>
                    <a:pt x="828039" y="2485072"/>
                  </a:lnTo>
                  <a:lnTo>
                    <a:pt x="889952" y="2497772"/>
                  </a:lnTo>
                  <a:lnTo>
                    <a:pt x="889317" y="2497772"/>
                  </a:lnTo>
                  <a:lnTo>
                    <a:pt x="949325" y="2523172"/>
                  </a:lnTo>
                  <a:lnTo>
                    <a:pt x="948689" y="2523172"/>
                  </a:lnTo>
                  <a:lnTo>
                    <a:pt x="1006792" y="2548572"/>
                  </a:lnTo>
                  <a:lnTo>
                    <a:pt x="1005839" y="2548572"/>
                  </a:lnTo>
                  <a:lnTo>
                    <a:pt x="1062037" y="2573972"/>
                  </a:lnTo>
                  <a:lnTo>
                    <a:pt x="1061084" y="2573972"/>
                  </a:lnTo>
                  <a:lnTo>
                    <a:pt x="1115059" y="2612072"/>
                  </a:lnTo>
                  <a:lnTo>
                    <a:pt x="1114107" y="2612072"/>
                  </a:lnTo>
                  <a:lnTo>
                    <a:pt x="1165542" y="2637472"/>
                  </a:lnTo>
                  <a:lnTo>
                    <a:pt x="1164589" y="2637472"/>
                  </a:lnTo>
                  <a:lnTo>
                    <a:pt x="1213167" y="2662872"/>
                  </a:lnTo>
                  <a:lnTo>
                    <a:pt x="1212214" y="2662872"/>
                  </a:lnTo>
                  <a:lnTo>
                    <a:pt x="1258252" y="2700972"/>
                  </a:lnTo>
                  <a:lnTo>
                    <a:pt x="1257300" y="2700972"/>
                  </a:lnTo>
                  <a:lnTo>
                    <a:pt x="1300479" y="2726372"/>
                  </a:lnTo>
                  <a:lnTo>
                    <a:pt x="1299527" y="2726372"/>
                  </a:lnTo>
                  <a:lnTo>
                    <a:pt x="1339532" y="2764472"/>
                  </a:lnTo>
                  <a:lnTo>
                    <a:pt x="1338579" y="2764472"/>
                  </a:lnTo>
                  <a:lnTo>
                    <a:pt x="1375409" y="2789872"/>
                  </a:lnTo>
                  <a:lnTo>
                    <a:pt x="1374139" y="2789872"/>
                  </a:lnTo>
                  <a:lnTo>
                    <a:pt x="1408112" y="2827972"/>
                  </a:lnTo>
                  <a:lnTo>
                    <a:pt x="1406842" y="2827972"/>
                  </a:lnTo>
                  <a:lnTo>
                    <a:pt x="1437322" y="2866072"/>
                  </a:lnTo>
                  <a:lnTo>
                    <a:pt x="1436052" y="2866072"/>
                  </a:lnTo>
                  <a:lnTo>
                    <a:pt x="1462722" y="2891472"/>
                  </a:lnTo>
                  <a:lnTo>
                    <a:pt x="1461452" y="2891472"/>
                  </a:lnTo>
                  <a:lnTo>
                    <a:pt x="1484629" y="2929572"/>
                  </a:lnTo>
                  <a:lnTo>
                    <a:pt x="1483359" y="2929572"/>
                  </a:lnTo>
                  <a:lnTo>
                    <a:pt x="1502409" y="2967672"/>
                  </a:lnTo>
                  <a:lnTo>
                    <a:pt x="1501457" y="2967672"/>
                  </a:lnTo>
                  <a:lnTo>
                    <a:pt x="1516379" y="3005772"/>
                  </a:lnTo>
                  <a:lnTo>
                    <a:pt x="1515427" y="2993072"/>
                  </a:lnTo>
                  <a:lnTo>
                    <a:pt x="1573847" y="2993072"/>
                  </a:lnTo>
                  <a:lnTo>
                    <a:pt x="1553845" y="2942272"/>
                  </a:lnTo>
                  <a:lnTo>
                    <a:pt x="1533525" y="2904172"/>
                  </a:lnTo>
                  <a:lnTo>
                    <a:pt x="1509077" y="2866072"/>
                  </a:lnTo>
                  <a:lnTo>
                    <a:pt x="1481137" y="2827972"/>
                  </a:lnTo>
                  <a:lnTo>
                    <a:pt x="1449704" y="2789872"/>
                  </a:lnTo>
                  <a:lnTo>
                    <a:pt x="1414779" y="2751772"/>
                  </a:lnTo>
                  <a:lnTo>
                    <a:pt x="1376679" y="2713672"/>
                  </a:lnTo>
                  <a:lnTo>
                    <a:pt x="1335404" y="2688272"/>
                  </a:lnTo>
                  <a:lnTo>
                    <a:pt x="1291272" y="2650172"/>
                  </a:lnTo>
                  <a:lnTo>
                    <a:pt x="1243964" y="2624772"/>
                  </a:lnTo>
                  <a:lnTo>
                    <a:pt x="1194434" y="2586672"/>
                  </a:lnTo>
                  <a:lnTo>
                    <a:pt x="1142364" y="2561272"/>
                  </a:lnTo>
                  <a:lnTo>
                    <a:pt x="1087754" y="2523172"/>
                  </a:lnTo>
                  <a:lnTo>
                    <a:pt x="1030604" y="2497772"/>
                  </a:lnTo>
                  <a:lnTo>
                    <a:pt x="971550" y="2472372"/>
                  </a:lnTo>
                  <a:lnTo>
                    <a:pt x="910589" y="2446972"/>
                  </a:lnTo>
                  <a:lnTo>
                    <a:pt x="847725" y="2421572"/>
                  </a:lnTo>
                  <a:lnTo>
                    <a:pt x="783272" y="2408872"/>
                  </a:lnTo>
                  <a:lnTo>
                    <a:pt x="649604" y="2358072"/>
                  </a:lnTo>
                  <a:lnTo>
                    <a:pt x="222250" y="2281872"/>
                  </a:lnTo>
                  <a:close/>
                </a:path>
                <a:path w="4627245" h="3920490">
                  <a:moveTo>
                    <a:pt x="4570730" y="2675572"/>
                  </a:moveTo>
                  <a:lnTo>
                    <a:pt x="4517707" y="2675572"/>
                  </a:lnTo>
                  <a:lnTo>
                    <a:pt x="4555489" y="2713672"/>
                  </a:lnTo>
                  <a:lnTo>
                    <a:pt x="4570730" y="267557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4196556" y="1055687"/>
            <a:ext cx="3942821" cy="394638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4233">
              <a:lnSpc>
                <a:spcPct val="129900"/>
              </a:lnSpc>
              <a:spcBef>
                <a:spcPts val="83"/>
              </a:spcBef>
            </a:pPr>
            <a:r>
              <a:rPr sz="1000" dirty="0">
                <a:latin typeface="Calibri"/>
                <a:cs typeface="Calibri"/>
              </a:rPr>
              <a:t>Η</a:t>
            </a:r>
            <a:r>
              <a:rPr sz="1000" spc="4" dirty="0">
                <a:latin typeface="Calibri"/>
                <a:cs typeface="Calibri"/>
              </a:rPr>
              <a:t> </a:t>
            </a:r>
            <a:r>
              <a:rPr sz="1000" spc="-4" dirty="0">
                <a:latin typeface="Calibri"/>
                <a:cs typeface="Calibri"/>
              </a:rPr>
              <a:t>επικοινωνία</a:t>
            </a:r>
            <a:r>
              <a:rPr sz="1000" dirty="0">
                <a:latin typeface="Calibri"/>
                <a:cs typeface="Calibri"/>
              </a:rPr>
              <a:t> </a:t>
            </a:r>
            <a:r>
              <a:rPr sz="1000" spc="-4" dirty="0">
                <a:latin typeface="Calibri"/>
                <a:cs typeface="Calibri"/>
              </a:rPr>
              <a:t>πρέπει</a:t>
            </a:r>
            <a:r>
              <a:rPr sz="1000" spc="8" dirty="0">
                <a:latin typeface="Calibri"/>
                <a:cs typeface="Calibri"/>
              </a:rPr>
              <a:t> </a:t>
            </a:r>
            <a:r>
              <a:rPr sz="1000" spc="-4" dirty="0">
                <a:latin typeface="Calibri"/>
                <a:cs typeface="Calibri"/>
              </a:rPr>
              <a:t>να</a:t>
            </a:r>
            <a:r>
              <a:rPr sz="1000" spc="4" dirty="0">
                <a:latin typeface="Calibri"/>
                <a:cs typeface="Calibri"/>
              </a:rPr>
              <a:t> </a:t>
            </a:r>
            <a:r>
              <a:rPr sz="1000" spc="-4" dirty="0">
                <a:latin typeface="Calibri"/>
                <a:cs typeface="Calibri"/>
              </a:rPr>
              <a:t>είναι</a:t>
            </a:r>
            <a:r>
              <a:rPr sz="1000" spc="4" dirty="0">
                <a:latin typeface="Calibri"/>
                <a:cs typeface="Calibri"/>
              </a:rPr>
              <a:t> </a:t>
            </a:r>
            <a:r>
              <a:rPr sz="1000" spc="-4" dirty="0">
                <a:latin typeface="Calibri"/>
                <a:cs typeface="Calibri"/>
              </a:rPr>
              <a:t>δομοστοιχειωτή</a:t>
            </a:r>
            <a:r>
              <a:rPr sz="1000" spc="8" dirty="0">
                <a:latin typeface="Calibri"/>
                <a:cs typeface="Calibri"/>
              </a:rPr>
              <a:t> </a:t>
            </a:r>
            <a:r>
              <a:rPr sz="1000" spc="-4" dirty="0">
                <a:latin typeface="Calibri"/>
                <a:cs typeface="Calibri"/>
              </a:rPr>
              <a:t>χωρίς</a:t>
            </a:r>
            <a:r>
              <a:rPr sz="1000" spc="4" dirty="0">
                <a:latin typeface="Calibri"/>
                <a:cs typeface="Calibri"/>
              </a:rPr>
              <a:t> </a:t>
            </a:r>
            <a:r>
              <a:rPr sz="1000" spc="-4" dirty="0">
                <a:latin typeface="Calibri"/>
                <a:cs typeface="Calibri"/>
              </a:rPr>
              <a:t>τριβές)</a:t>
            </a:r>
            <a:r>
              <a:rPr sz="1000" spc="8" dirty="0">
                <a:latin typeface="Calibri"/>
                <a:cs typeface="Calibri"/>
              </a:rPr>
              <a:t> </a:t>
            </a:r>
            <a:r>
              <a:rPr sz="1000" spc="-4" dirty="0">
                <a:latin typeface="Calibri"/>
                <a:cs typeface="Calibri"/>
              </a:rPr>
              <a:t>ώστε</a:t>
            </a:r>
            <a:r>
              <a:rPr sz="1000" spc="4" dirty="0">
                <a:latin typeface="Calibri"/>
                <a:cs typeface="Calibri"/>
              </a:rPr>
              <a:t> </a:t>
            </a:r>
            <a:r>
              <a:rPr sz="1000" spc="-4" dirty="0">
                <a:latin typeface="Calibri"/>
                <a:cs typeface="Calibri"/>
              </a:rPr>
              <a:t>είναι</a:t>
            </a:r>
            <a:r>
              <a:rPr sz="1000" spc="4" dirty="0">
                <a:latin typeface="Calibri"/>
                <a:cs typeface="Calibri"/>
              </a:rPr>
              <a:t> </a:t>
            </a:r>
            <a:r>
              <a:rPr sz="1000" spc="-4" dirty="0">
                <a:latin typeface="Calibri"/>
                <a:cs typeface="Calibri"/>
              </a:rPr>
              <a:t>για </a:t>
            </a:r>
            <a:r>
              <a:rPr sz="1000" spc="-212" dirty="0">
                <a:latin typeface="Calibri"/>
                <a:cs typeface="Calibri"/>
              </a:rPr>
              <a:t> </a:t>
            </a:r>
            <a:r>
              <a:rPr sz="1000" spc="-4" dirty="0">
                <a:latin typeface="Calibri"/>
                <a:cs typeface="Calibri"/>
              </a:rPr>
              <a:t>όλοι</a:t>
            </a:r>
            <a:r>
              <a:rPr sz="1000" spc="-8" dirty="0">
                <a:latin typeface="Calibri"/>
                <a:cs typeface="Calibri"/>
              </a:rPr>
              <a:t> οι</a:t>
            </a:r>
            <a:r>
              <a:rPr sz="1000" spc="-21" dirty="0">
                <a:latin typeface="Calibri"/>
                <a:cs typeface="Calibri"/>
              </a:rPr>
              <a:t> </a:t>
            </a:r>
            <a:r>
              <a:rPr sz="1000" spc="-12" dirty="0">
                <a:latin typeface="Calibri"/>
                <a:cs typeface="Calibri"/>
              </a:rPr>
              <a:t>ενδιαφερόμενοι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04042" y="6298804"/>
            <a:ext cx="706966" cy="40110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4441" y="6298672"/>
            <a:ext cx="2160058" cy="401373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97114" y="1638829"/>
            <a:ext cx="3881967" cy="3154098"/>
            <a:chOff x="236537" y="1966594"/>
            <a:chExt cx="4658360" cy="3784917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6537" y="1966594"/>
              <a:ext cx="4658360" cy="378491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71525" y="2827972"/>
              <a:ext cx="2897505" cy="1212215"/>
            </a:xfrm>
            <a:custGeom>
              <a:avLst/>
              <a:gdLst/>
              <a:ahLst/>
              <a:cxnLst/>
              <a:rect l="l" t="t" r="r" b="b"/>
              <a:pathLst>
                <a:path w="2897504" h="1212214">
                  <a:moveTo>
                    <a:pt x="0" y="603885"/>
                  </a:moveTo>
                  <a:lnTo>
                    <a:pt x="1904" y="554354"/>
                  </a:lnTo>
                  <a:lnTo>
                    <a:pt x="7620" y="505777"/>
                  </a:lnTo>
                  <a:lnTo>
                    <a:pt x="16827" y="458787"/>
                  </a:lnTo>
                  <a:lnTo>
                    <a:pt x="29527" y="413067"/>
                  </a:lnTo>
                  <a:lnTo>
                    <a:pt x="45719" y="368935"/>
                  </a:lnTo>
                  <a:lnTo>
                    <a:pt x="64769" y="326389"/>
                  </a:lnTo>
                  <a:lnTo>
                    <a:pt x="86994" y="285750"/>
                  </a:lnTo>
                  <a:lnTo>
                    <a:pt x="112077" y="247332"/>
                  </a:lnTo>
                  <a:lnTo>
                    <a:pt x="140017" y="210819"/>
                  </a:lnTo>
                  <a:lnTo>
                    <a:pt x="170180" y="176847"/>
                  </a:lnTo>
                  <a:lnTo>
                    <a:pt x="202882" y="145414"/>
                  </a:lnTo>
                  <a:lnTo>
                    <a:pt x="238125" y="116522"/>
                  </a:lnTo>
                  <a:lnTo>
                    <a:pt x="274955" y="90487"/>
                  </a:lnTo>
                  <a:lnTo>
                    <a:pt x="314325" y="67310"/>
                  </a:lnTo>
                  <a:lnTo>
                    <a:pt x="354965" y="47307"/>
                  </a:lnTo>
                  <a:lnTo>
                    <a:pt x="397509" y="30797"/>
                  </a:lnTo>
                  <a:lnTo>
                    <a:pt x="441642" y="17462"/>
                  </a:lnTo>
                  <a:lnTo>
                    <a:pt x="487044" y="7937"/>
                  </a:lnTo>
                  <a:lnTo>
                    <a:pt x="533717" y="1904"/>
                  </a:lnTo>
                  <a:lnTo>
                    <a:pt x="581342" y="0"/>
                  </a:lnTo>
                  <a:lnTo>
                    <a:pt x="628967" y="1904"/>
                  </a:lnTo>
                  <a:lnTo>
                    <a:pt x="675640" y="7937"/>
                  </a:lnTo>
                  <a:lnTo>
                    <a:pt x="721042" y="17462"/>
                  </a:lnTo>
                  <a:lnTo>
                    <a:pt x="765175" y="30797"/>
                  </a:lnTo>
                  <a:lnTo>
                    <a:pt x="807719" y="47307"/>
                  </a:lnTo>
                  <a:lnTo>
                    <a:pt x="848677" y="67310"/>
                  </a:lnTo>
                  <a:lnTo>
                    <a:pt x="887730" y="90487"/>
                  </a:lnTo>
                  <a:lnTo>
                    <a:pt x="924877" y="116522"/>
                  </a:lnTo>
                  <a:lnTo>
                    <a:pt x="959802" y="145414"/>
                  </a:lnTo>
                  <a:lnTo>
                    <a:pt x="992505" y="176847"/>
                  </a:lnTo>
                  <a:lnTo>
                    <a:pt x="1022667" y="210819"/>
                  </a:lnTo>
                  <a:lnTo>
                    <a:pt x="1050607" y="247332"/>
                  </a:lnTo>
                  <a:lnTo>
                    <a:pt x="1075689" y="285750"/>
                  </a:lnTo>
                  <a:lnTo>
                    <a:pt x="1097914" y="326389"/>
                  </a:lnTo>
                  <a:lnTo>
                    <a:pt x="1116964" y="368935"/>
                  </a:lnTo>
                  <a:lnTo>
                    <a:pt x="1133157" y="413067"/>
                  </a:lnTo>
                  <a:lnTo>
                    <a:pt x="1145857" y="458787"/>
                  </a:lnTo>
                  <a:lnTo>
                    <a:pt x="1155064" y="505777"/>
                  </a:lnTo>
                  <a:lnTo>
                    <a:pt x="1160780" y="554354"/>
                  </a:lnTo>
                  <a:lnTo>
                    <a:pt x="1162685" y="603885"/>
                  </a:lnTo>
                  <a:lnTo>
                    <a:pt x="1160780" y="653414"/>
                  </a:lnTo>
                  <a:lnTo>
                    <a:pt x="1155064" y="701992"/>
                  </a:lnTo>
                  <a:lnTo>
                    <a:pt x="1145857" y="748982"/>
                  </a:lnTo>
                  <a:lnTo>
                    <a:pt x="1133157" y="794702"/>
                  </a:lnTo>
                  <a:lnTo>
                    <a:pt x="1116964" y="839152"/>
                  </a:lnTo>
                  <a:lnTo>
                    <a:pt x="1097914" y="881379"/>
                  </a:lnTo>
                  <a:lnTo>
                    <a:pt x="1075689" y="922019"/>
                  </a:lnTo>
                  <a:lnTo>
                    <a:pt x="1050607" y="960754"/>
                  </a:lnTo>
                  <a:lnTo>
                    <a:pt x="1022667" y="996950"/>
                  </a:lnTo>
                  <a:lnTo>
                    <a:pt x="992505" y="1030922"/>
                  </a:lnTo>
                  <a:lnTo>
                    <a:pt x="959802" y="1062672"/>
                  </a:lnTo>
                  <a:lnTo>
                    <a:pt x="924877" y="1091247"/>
                  </a:lnTo>
                  <a:lnTo>
                    <a:pt x="887730" y="1117282"/>
                  </a:lnTo>
                  <a:lnTo>
                    <a:pt x="848677" y="1140459"/>
                  </a:lnTo>
                  <a:lnTo>
                    <a:pt x="807719" y="1160462"/>
                  </a:lnTo>
                  <a:lnTo>
                    <a:pt x="765175" y="1176972"/>
                  </a:lnTo>
                  <a:lnTo>
                    <a:pt x="721042" y="1190307"/>
                  </a:lnTo>
                  <a:lnTo>
                    <a:pt x="675640" y="1200150"/>
                  </a:lnTo>
                  <a:lnTo>
                    <a:pt x="628967" y="1205864"/>
                  </a:lnTo>
                  <a:lnTo>
                    <a:pt x="581342" y="1207770"/>
                  </a:lnTo>
                  <a:lnTo>
                    <a:pt x="533717" y="1205864"/>
                  </a:lnTo>
                  <a:lnTo>
                    <a:pt x="487044" y="1200150"/>
                  </a:lnTo>
                  <a:lnTo>
                    <a:pt x="441642" y="1190307"/>
                  </a:lnTo>
                  <a:lnTo>
                    <a:pt x="397509" y="1176972"/>
                  </a:lnTo>
                  <a:lnTo>
                    <a:pt x="354965" y="1160462"/>
                  </a:lnTo>
                  <a:lnTo>
                    <a:pt x="314325" y="1140459"/>
                  </a:lnTo>
                  <a:lnTo>
                    <a:pt x="274955" y="1117282"/>
                  </a:lnTo>
                  <a:lnTo>
                    <a:pt x="238125" y="1091247"/>
                  </a:lnTo>
                  <a:lnTo>
                    <a:pt x="202882" y="1062672"/>
                  </a:lnTo>
                  <a:lnTo>
                    <a:pt x="170180" y="1030922"/>
                  </a:lnTo>
                  <a:lnTo>
                    <a:pt x="140017" y="996950"/>
                  </a:lnTo>
                  <a:lnTo>
                    <a:pt x="112077" y="960754"/>
                  </a:lnTo>
                  <a:lnTo>
                    <a:pt x="86994" y="922019"/>
                  </a:lnTo>
                  <a:lnTo>
                    <a:pt x="64769" y="881379"/>
                  </a:lnTo>
                  <a:lnTo>
                    <a:pt x="45719" y="839152"/>
                  </a:lnTo>
                  <a:lnTo>
                    <a:pt x="29527" y="794702"/>
                  </a:lnTo>
                  <a:lnTo>
                    <a:pt x="16827" y="748982"/>
                  </a:lnTo>
                  <a:lnTo>
                    <a:pt x="7620" y="701992"/>
                  </a:lnTo>
                  <a:lnTo>
                    <a:pt x="1904" y="653414"/>
                  </a:lnTo>
                  <a:lnTo>
                    <a:pt x="0" y="603885"/>
                  </a:lnTo>
                </a:path>
                <a:path w="2897504" h="1212214">
                  <a:moveTo>
                    <a:pt x="916622" y="603885"/>
                  </a:moveTo>
                  <a:lnTo>
                    <a:pt x="918527" y="554354"/>
                  </a:lnTo>
                  <a:lnTo>
                    <a:pt x="923925" y="505777"/>
                  </a:lnTo>
                  <a:lnTo>
                    <a:pt x="933450" y="458787"/>
                  </a:lnTo>
                  <a:lnTo>
                    <a:pt x="946150" y="413067"/>
                  </a:lnTo>
                  <a:lnTo>
                    <a:pt x="962025" y="368935"/>
                  </a:lnTo>
                  <a:lnTo>
                    <a:pt x="981392" y="326389"/>
                  </a:lnTo>
                  <a:lnTo>
                    <a:pt x="1003617" y="285750"/>
                  </a:lnTo>
                  <a:lnTo>
                    <a:pt x="1028700" y="247332"/>
                  </a:lnTo>
                  <a:lnTo>
                    <a:pt x="1056322" y="210819"/>
                  </a:lnTo>
                  <a:lnTo>
                    <a:pt x="1086802" y="176847"/>
                  </a:lnTo>
                  <a:lnTo>
                    <a:pt x="1119505" y="145414"/>
                  </a:lnTo>
                  <a:lnTo>
                    <a:pt x="1154430" y="116522"/>
                  </a:lnTo>
                  <a:lnTo>
                    <a:pt x="1191577" y="90487"/>
                  </a:lnTo>
                  <a:lnTo>
                    <a:pt x="1230630" y="67310"/>
                  </a:lnTo>
                  <a:lnTo>
                    <a:pt x="1271587" y="47307"/>
                  </a:lnTo>
                  <a:lnTo>
                    <a:pt x="1314132" y="30797"/>
                  </a:lnTo>
                  <a:lnTo>
                    <a:pt x="1358264" y="17462"/>
                  </a:lnTo>
                  <a:lnTo>
                    <a:pt x="1403667" y="7937"/>
                  </a:lnTo>
                  <a:lnTo>
                    <a:pt x="1450022" y="1904"/>
                  </a:lnTo>
                  <a:lnTo>
                    <a:pt x="1497964" y="0"/>
                  </a:lnTo>
                  <a:lnTo>
                    <a:pt x="1545589" y="1904"/>
                  </a:lnTo>
                  <a:lnTo>
                    <a:pt x="1592262" y="7937"/>
                  </a:lnTo>
                  <a:lnTo>
                    <a:pt x="1637664" y="17462"/>
                  </a:lnTo>
                  <a:lnTo>
                    <a:pt x="1681480" y="30797"/>
                  </a:lnTo>
                  <a:lnTo>
                    <a:pt x="1724025" y="47307"/>
                  </a:lnTo>
                  <a:lnTo>
                    <a:pt x="1764982" y="67310"/>
                  </a:lnTo>
                  <a:lnTo>
                    <a:pt x="1804035" y="90487"/>
                  </a:lnTo>
                  <a:lnTo>
                    <a:pt x="1841182" y="116522"/>
                  </a:lnTo>
                  <a:lnTo>
                    <a:pt x="1876107" y="145414"/>
                  </a:lnTo>
                  <a:lnTo>
                    <a:pt x="1908810" y="176847"/>
                  </a:lnTo>
                  <a:lnTo>
                    <a:pt x="1939289" y="210819"/>
                  </a:lnTo>
                  <a:lnTo>
                    <a:pt x="1966912" y="247332"/>
                  </a:lnTo>
                  <a:lnTo>
                    <a:pt x="1991995" y="285750"/>
                  </a:lnTo>
                  <a:lnTo>
                    <a:pt x="2014220" y="326389"/>
                  </a:lnTo>
                  <a:lnTo>
                    <a:pt x="2033587" y="368935"/>
                  </a:lnTo>
                  <a:lnTo>
                    <a:pt x="2049462" y="413067"/>
                  </a:lnTo>
                  <a:lnTo>
                    <a:pt x="2062162" y="458787"/>
                  </a:lnTo>
                  <a:lnTo>
                    <a:pt x="2071687" y="505777"/>
                  </a:lnTo>
                  <a:lnTo>
                    <a:pt x="2077085" y="554354"/>
                  </a:lnTo>
                  <a:lnTo>
                    <a:pt x="2079307" y="603885"/>
                  </a:lnTo>
                  <a:lnTo>
                    <a:pt x="2077085" y="653414"/>
                  </a:lnTo>
                  <a:lnTo>
                    <a:pt x="2071687" y="701992"/>
                  </a:lnTo>
                  <a:lnTo>
                    <a:pt x="2062162" y="748982"/>
                  </a:lnTo>
                  <a:lnTo>
                    <a:pt x="2049462" y="794702"/>
                  </a:lnTo>
                  <a:lnTo>
                    <a:pt x="2033587" y="839152"/>
                  </a:lnTo>
                  <a:lnTo>
                    <a:pt x="2014220" y="881379"/>
                  </a:lnTo>
                  <a:lnTo>
                    <a:pt x="1991995" y="922019"/>
                  </a:lnTo>
                  <a:lnTo>
                    <a:pt x="1966912" y="960754"/>
                  </a:lnTo>
                  <a:lnTo>
                    <a:pt x="1939289" y="996950"/>
                  </a:lnTo>
                  <a:lnTo>
                    <a:pt x="1908810" y="1030922"/>
                  </a:lnTo>
                  <a:lnTo>
                    <a:pt x="1876107" y="1062672"/>
                  </a:lnTo>
                  <a:lnTo>
                    <a:pt x="1841182" y="1091247"/>
                  </a:lnTo>
                  <a:lnTo>
                    <a:pt x="1804035" y="1117282"/>
                  </a:lnTo>
                  <a:lnTo>
                    <a:pt x="1764982" y="1140459"/>
                  </a:lnTo>
                  <a:lnTo>
                    <a:pt x="1724025" y="1160462"/>
                  </a:lnTo>
                  <a:lnTo>
                    <a:pt x="1681480" y="1176972"/>
                  </a:lnTo>
                  <a:lnTo>
                    <a:pt x="1637664" y="1190307"/>
                  </a:lnTo>
                  <a:lnTo>
                    <a:pt x="1592262" y="1200150"/>
                  </a:lnTo>
                  <a:lnTo>
                    <a:pt x="1545589" y="1205864"/>
                  </a:lnTo>
                  <a:lnTo>
                    <a:pt x="1497964" y="1207770"/>
                  </a:lnTo>
                  <a:lnTo>
                    <a:pt x="1450022" y="1205864"/>
                  </a:lnTo>
                  <a:lnTo>
                    <a:pt x="1403667" y="1200150"/>
                  </a:lnTo>
                  <a:lnTo>
                    <a:pt x="1358264" y="1190307"/>
                  </a:lnTo>
                  <a:lnTo>
                    <a:pt x="1314132" y="1176972"/>
                  </a:lnTo>
                  <a:lnTo>
                    <a:pt x="1271587" y="1160462"/>
                  </a:lnTo>
                  <a:lnTo>
                    <a:pt x="1230630" y="1140459"/>
                  </a:lnTo>
                  <a:lnTo>
                    <a:pt x="1191577" y="1117282"/>
                  </a:lnTo>
                  <a:lnTo>
                    <a:pt x="1154430" y="1091247"/>
                  </a:lnTo>
                  <a:lnTo>
                    <a:pt x="1119505" y="1062672"/>
                  </a:lnTo>
                  <a:lnTo>
                    <a:pt x="1086802" y="1030922"/>
                  </a:lnTo>
                  <a:lnTo>
                    <a:pt x="1056322" y="996950"/>
                  </a:lnTo>
                  <a:lnTo>
                    <a:pt x="1028700" y="960754"/>
                  </a:lnTo>
                  <a:lnTo>
                    <a:pt x="1003617" y="922019"/>
                  </a:lnTo>
                  <a:lnTo>
                    <a:pt x="981392" y="881379"/>
                  </a:lnTo>
                  <a:lnTo>
                    <a:pt x="962025" y="839152"/>
                  </a:lnTo>
                  <a:lnTo>
                    <a:pt x="946150" y="794702"/>
                  </a:lnTo>
                  <a:lnTo>
                    <a:pt x="933450" y="748982"/>
                  </a:lnTo>
                  <a:lnTo>
                    <a:pt x="923925" y="701992"/>
                  </a:lnTo>
                  <a:lnTo>
                    <a:pt x="918527" y="653414"/>
                  </a:lnTo>
                  <a:lnTo>
                    <a:pt x="916622" y="603885"/>
                  </a:lnTo>
                </a:path>
                <a:path w="2897504" h="1212214">
                  <a:moveTo>
                    <a:pt x="1734502" y="608012"/>
                  </a:moveTo>
                  <a:lnTo>
                    <a:pt x="1736407" y="558482"/>
                  </a:lnTo>
                  <a:lnTo>
                    <a:pt x="1742122" y="509904"/>
                  </a:lnTo>
                  <a:lnTo>
                    <a:pt x="1751330" y="462914"/>
                  </a:lnTo>
                  <a:lnTo>
                    <a:pt x="1764030" y="417194"/>
                  </a:lnTo>
                  <a:lnTo>
                    <a:pt x="1780222" y="372744"/>
                  </a:lnTo>
                  <a:lnTo>
                    <a:pt x="1799272" y="330517"/>
                  </a:lnTo>
                  <a:lnTo>
                    <a:pt x="1821497" y="289877"/>
                  </a:lnTo>
                  <a:lnTo>
                    <a:pt x="1846580" y="251460"/>
                  </a:lnTo>
                  <a:lnTo>
                    <a:pt x="1874520" y="214947"/>
                  </a:lnTo>
                  <a:lnTo>
                    <a:pt x="1904682" y="180975"/>
                  </a:lnTo>
                  <a:lnTo>
                    <a:pt x="1937385" y="149542"/>
                  </a:lnTo>
                  <a:lnTo>
                    <a:pt x="1972627" y="120650"/>
                  </a:lnTo>
                  <a:lnTo>
                    <a:pt x="2009457" y="94614"/>
                  </a:lnTo>
                  <a:lnTo>
                    <a:pt x="2048510" y="71437"/>
                  </a:lnTo>
                  <a:lnTo>
                    <a:pt x="2089467" y="51435"/>
                  </a:lnTo>
                  <a:lnTo>
                    <a:pt x="2132012" y="34925"/>
                  </a:lnTo>
                  <a:lnTo>
                    <a:pt x="2176145" y="21589"/>
                  </a:lnTo>
                  <a:lnTo>
                    <a:pt x="2221547" y="12064"/>
                  </a:lnTo>
                  <a:lnTo>
                    <a:pt x="2268220" y="6032"/>
                  </a:lnTo>
                  <a:lnTo>
                    <a:pt x="2315845" y="4127"/>
                  </a:lnTo>
                  <a:lnTo>
                    <a:pt x="2363470" y="6032"/>
                  </a:lnTo>
                  <a:lnTo>
                    <a:pt x="2410142" y="12064"/>
                  </a:lnTo>
                  <a:lnTo>
                    <a:pt x="2455545" y="21589"/>
                  </a:lnTo>
                  <a:lnTo>
                    <a:pt x="2499677" y="34925"/>
                  </a:lnTo>
                  <a:lnTo>
                    <a:pt x="2542222" y="51435"/>
                  </a:lnTo>
                  <a:lnTo>
                    <a:pt x="2583179" y="71437"/>
                  </a:lnTo>
                  <a:lnTo>
                    <a:pt x="2622232" y="94614"/>
                  </a:lnTo>
                  <a:lnTo>
                    <a:pt x="2659062" y="120650"/>
                  </a:lnTo>
                  <a:lnTo>
                    <a:pt x="2694304" y="149542"/>
                  </a:lnTo>
                  <a:lnTo>
                    <a:pt x="2727007" y="180975"/>
                  </a:lnTo>
                  <a:lnTo>
                    <a:pt x="2757170" y="214947"/>
                  </a:lnTo>
                  <a:lnTo>
                    <a:pt x="2785110" y="251460"/>
                  </a:lnTo>
                  <a:lnTo>
                    <a:pt x="2810192" y="289877"/>
                  </a:lnTo>
                  <a:lnTo>
                    <a:pt x="2832417" y="330517"/>
                  </a:lnTo>
                  <a:lnTo>
                    <a:pt x="2851467" y="372744"/>
                  </a:lnTo>
                  <a:lnTo>
                    <a:pt x="2867660" y="417194"/>
                  </a:lnTo>
                  <a:lnTo>
                    <a:pt x="2880360" y="462914"/>
                  </a:lnTo>
                  <a:lnTo>
                    <a:pt x="2889567" y="509904"/>
                  </a:lnTo>
                  <a:lnTo>
                    <a:pt x="2895282" y="558482"/>
                  </a:lnTo>
                  <a:lnTo>
                    <a:pt x="2897187" y="608012"/>
                  </a:lnTo>
                  <a:lnTo>
                    <a:pt x="2895282" y="657542"/>
                  </a:lnTo>
                  <a:lnTo>
                    <a:pt x="2889567" y="705802"/>
                  </a:lnTo>
                  <a:lnTo>
                    <a:pt x="2880360" y="753110"/>
                  </a:lnTo>
                  <a:lnTo>
                    <a:pt x="2867660" y="798829"/>
                  </a:lnTo>
                  <a:lnTo>
                    <a:pt x="2851467" y="842962"/>
                  </a:lnTo>
                  <a:lnTo>
                    <a:pt x="2832417" y="885507"/>
                  </a:lnTo>
                  <a:lnTo>
                    <a:pt x="2810192" y="926147"/>
                  </a:lnTo>
                  <a:lnTo>
                    <a:pt x="2785110" y="964564"/>
                  </a:lnTo>
                  <a:lnTo>
                    <a:pt x="2757170" y="1001077"/>
                  </a:lnTo>
                  <a:lnTo>
                    <a:pt x="2727007" y="1035050"/>
                  </a:lnTo>
                  <a:lnTo>
                    <a:pt x="2694304" y="1066482"/>
                  </a:lnTo>
                  <a:lnTo>
                    <a:pt x="2659062" y="1095375"/>
                  </a:lnTo>
                  <a:lnTo>
                    <a:pt x="2622232" y="1121409"/>
                  </a:lnTo>
                  <a:lnTo>
                    <a:pt x="2583179" y="1144587"/>
                  </a:lnTo>
                  <a:lnTo>
                    <a:pt x="2542222" y="1164589"/>
                  </a:lnTo>
                  <a:lnTo>
                    <a:pt x="2499677" y="1181100"/>
                  </a:lnTo>
                  <a:lnTo>
                    <a:pt x="2455545" y="1194434"/>
                  </a:lnTo>
                  <a:lnTo>
                    <a:pt x="2410142" y="1203959"/>
                  </a:lnTo>
                  <a:lnTo>
                    <a:pt x="2363470" y="1209992"/>
                  </a:lnTo>
                  <a:lnTo>
                    <a:pt x="2315845" y="1211897"/>
                  </a:lnTo>
                  <a:lnTo>
                    <a:pt x="2268220" y="1209992"/>
                  </a:lnTo>
                  <a:lnTo>
                    <a:pt x="2221547" y="1203959"/>
                  </a:lnTo>
                  <a:lnTo>
                    <a:pt x="2176145" y="1194434"/>
                  </a:lnTo>
                  <a:lnTo>
                    <a:pt x="2132012" y="1181100"/>
                  </a:lnTo>
                  <a:lnTo>
                    <a:pt x="2089467" y="1164589"/>
                  </a:lnTo>
                  <a:lnTo>
                    <a:pt x="2048510" y="1144587"/>
                  </a:lnTo>
                  <a:lnTo>
                    <a:pt x="2009457" y="1121409"/>
                  </a:lnTo>
                  <a:lnTo>
                    <a:pt x="1972627" y="1095375"/>
                  </a:lnTo>
                  <a:lnTo>
                    <a:pt x="1937385" y="1066482"/>
                  </a:lnTo>
                  <a:lnTo>
                    <a:pt x="1904682" y="1035050"/>
                  </a:lnTo>
                  <a:lnTo>
                    <a:pt x="1874520" y="1001077"/>
                  </a:lnTo>
                  <a:lnTo>
                    <a:pt x="1846580" y="964564"/>
                  </a:lnTo>
                  <a:lnTo>
                    <a:pt x="1821497" y="926147"/>
                  </a:lnTo>
                  <a:lnTo>
                    <a:pt x="1799272" y="885507"/>
                  </a:lnTo>
                  <a:lnTo>
                    <a:pt x="1780222" y="842962"/>
                  </a:lnTo>
                  <a:lnTo>
                    <a:pt x="1764030" y="798829"/>
                  </a:lnTo>
                  <a:lnTo>
                    <a:pt x="1751330" y="753110"/>
                  </a:lnTo>
                  <a:lnTo>
                    <a:pt x="1742122" y="705802"/>
                  </a:lnTo>
                  <a:lnTo>
                    <a:pt x="1736407" y="657542"/>
                  </a:lnTo>
                  <a:lnTo>
                    <a:pt x="1734502" y="608012"/>
                  </a:lnTo>
                </a:path>
              </a:pathLst>
            </a:custGeom>
            <a:ln w="57150">
              <a:solidFill>
                <a:srgbClr val="EFA12D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65616" y="155130"/>
            <a:ext cx="2765954" cy="748603"/>
          </a:xfrm>
          <a:prstGeom prst="rect">
            <a:avLst/>
          </a:prstGeom>
        </p:spPr>
        <p:txBody>
          <a:bodyPr vert="horz" wrap="square" lIns="0" tIns="55563" rIns="0" bIns="0" rtlCol="0" anchor="ctr">
            <a:spAutoFit/>
          </a:bodyPr>
          <a:lstStyle/>
          <a:p>
            <a:pPr marL="10583" marR="4233">
              <a:lnSpc>
                <a:spcPts val="2683"/>
              </a:lnSpc>
              <a:spcBef>
                <a:spcPts val="437"/>
              </a:spcBef>
            </a:pPr>
            <a:r>
              <a:rPr sz="2500" dirty="0"/>
              <a:t>Τι</a:t>
            </a:r>
            <a:r>
              <a:rPr sz="2500" spc="-46" dirty="0"/>
              <a:t> </a:t>
            </a:r>
            <a:r>
              <a:rPr sz="2500" spc="-4" dirty="0"/>
              <a:t>να</a:t>
            </a:r>
            <a:r>
              <a:rPr sz="2500" spc="-37" dirty="0"/>
              <a:t> </a:t>
            </a:r>
            <a:r>
              <a:rPr sz="2500" spc="-17" dirty="0"/>
              <a:t>επικοινωνήσετε </a:t>
            </a:r>
            <a:r>
              <a:rPr sz="2500" spc="-554" dirty="0"/>
              <a:t> </a:t>
            </a:r>
            <a:r>
              <a:rPr sz="2500" spc="-12" dirty="0"/>
              <a:t>SITREPS</a:t>
            </a:r>
            <a:endParaRPr sz="2500"/>
          </a:p>
        </p:txBody>
      </p:sp>
      <p:graphicFrame>
        <p:nvGraphicFramePr>
          <p:cNvPr id="11" name="Πίνακας 10">
            <a:extLst>
              <a:ext uri="{FF2B5EF4-FFF2-40B4-BE49-F238E27FC236}">
                <a16:creationId xmlns:a16="http://schemas.microsoft.com/office/drawing/2014/main" id="{5FC93D96-E16A-29EE-2739-1552E3203CB4}"/>
              </a:ext>
            </a:extLst>
          </p:cNvPr>
          <p:cNvGraphicFramePr>
            <a:graphicFrameLocks noGrp="1"/>
          </p:cNvGraphicFramePr>
          <p:nvPr/>
        </p:nvGraphicFramePr>
        <p:xfrm>
          <a:off x="5207000" y="635000"/>
          <a:ext cx="5262563" cy="3733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5262563">
                  <a:extLst>
                    <a:ext uri="{9D8B030D-6E8A-4147-A177-3AD203B41FA5}">
                      <a16:colId xmlns:a16="http://schemas.microsoft.com/office/drawing/2014/main" val="3100757611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r>
                        <a:rPr lang="el-GR" sz="1500"/>
                        <a:t>Ερώτηση</a:t>
                      </a:r>
                    </a:p>
                  </a:txBody>
                  <a:tcPr marL="76200" marR="76200" marT="38100" marB="38100" anchor="ctr"/>
                </a:tc>
                <a:extLst>
                  <a:ext uri="{0D108BD9-81ED-4DB2-BD59-A6C34878D82A}">
                    <a16:rowId xmlns:a16="http://schemas.microsoft.com/office/drawing/2014/main" val="384782896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l-GR" sz="1500" b="1"/>
                        <a:t>Ποιες επιλογές είναι διαθέσιμες σε μένα;</a:t>
                      </a:r>
                      <a:endParaRPr lang="el-GR" sz="1500"/>
                    </a:p>
                  </a:txBody>
                  <a:tcPr marL="76200" marR="76200" marT="38100" marB="38100" anchor="ctr"/>
                </a:tc>
                <a:extLst>
                  <a:ext uri="{0D108BD9-81ED-4DB2-BD59-A6C34878D82A}">
                    <a16:rowId xmlns:a16="http://schemas.microsoft.com/office/drawing/2014/main" val="1307531740"/>
                  </a:ext>
                </a:extLst>
              </a:tr>
              <a:tr h="990600">
                <a:tc>
                  <a:txBody>
                    <a:bodyPr/>
                    <a:lstStyle/>
                    <a:p>
                      <a:r>
                        <a:rPr lang="el-GR" sz="1500" b="1"/>
                        <a:t>Ενέργειες που έχουν ληφθεί μέχρι στιγμής</a:t>
                      </a:r>
                      <a:br>
                        <a:rPr lang="el-GR" sz="1500"/>
                      </a:br>
                      <a:r>
                        <a:rPr lang="el-GR" sz="1500"/>
                        <a:t>(Άμεση αρχική αξιολόγηση σύμφωνα με τις διαδικασίες της μονάδας SOP: τι έχετε πραγματικά κάνει μέχρι τώρα)</a:t>
                      </a:r>
                      <a:br>
                        <a:rPr lang="el-GR" sz="1500"/>
                      </a:br>
                      <a:r>
                        <a:rPr lang="el-GR" sz="1500" b="1"/>
                        <a:t>Απάντηση στην ερώτηση: Τι έχω κάνει μέχρι τώρα;</a:t>
                      </a:r>
                      <a:endParaRPr lang="el-GR" sz="1500"/>
                    </a:p>
                  </a:txBody>
                  <a:tcPr marL="76200" marR="76200" marT="38100" marB="38100" anchor="ctr"/>
                </a:tc>
                <a:extLst>
                  <a:ext uri="{0D108BD9-81ED-4DB2-BD59-A6C34878D82A}">
                    <a16:rowId xmlns:a16="http://schemas.microsoft.com/office/drawing/2014/main" val="1580669070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r>
                        <a:rPr lang="el-GR" sz="1500" b="1" dirty="0"/>
                        <a:t>Τεχνική ανάλυση</a:t>
                      </a:r>
                      <a:br>
                        <a:rPr lang="el-GR" sz="1500" dirty="0"/>
                      </a:br>
                      <a:r>
                        <a:rPr lang="el-GR" sz="1500" dirty="0"/>
                        <a:t>(συγκεκριμένη αλλά όχι υπερβολικά λεπτομερής)</a:t>
                      </a:r>
                    </a:p>
                  </a:txBody>
                  <a:tcPr marL="76200" marR="76200" marT="38100" marB="38100" anchor="ctr"/>
                </a:tc>
                <a:extLst>
                  <a:ext uri="{0D108BD9-81ED-4DB2-BD59-A6C34878D82A}">
                    <a16:rowId xmlns:a16="http://schemas.microsoft.com/office/drawing/2014/main" val="4092632363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r>
                        <a:rPr lang="el-GR" sz="1500" b="1"/>
                        <a:t>Κατάσταση περιστατικού</a:t>
                      </a:r>
                      <a:br>
                        <a:rPr lang="el-GR" sz="1500"/>
                      </a:br>
                      <a:r>
                        <a:rPr lang="el-GR" sz="1500"/>
                        <a:t>(επιλυμένο ή μη επιλυμένο**)</a:t>
                      </a:r>
                    </a:p>
                  </a:txBody>
                  <a:tcPr marL="76200" marR="76200" marT="38100" marB="38100" anchor="ctr"/>
                </a:tc>
                <a:extLst>
                  <a:ext uri="{0D108BD9-81ED-4DB2-BD59-A6C34878D82A}">
                    <a16:rowId xmlns:a16="http://schemas.microsoft.com/office/drawing/2014/main" val="265605356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l-GR" sz="1500" b="1"/>
                        <a:t>Άλλοι ενημερωμένοι οργανισμοί / αρχές***</a:t>
                      </a:r>
                      <a:endParaRPr lang="el-GR" sz="1500"/>
                    </a:p>
                  </a:txBody>
                  <a:tcPr marL="76200" marR="76200" marT="38100" marB="38100" anchor="ctr"/>
                </a:tc>
                <a:extLst>
                  <a:ext uri="{0D108BD9-81ED-4DB2-BD59-A6C34878D82A}">
                    <a16:rowId xmlns:a16="http://schemas.microsoft.com/office/drawing/2014/main" val="2615980315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r>
                        <a:rPr lang="el-GR" sz="1500" b="1" dirty="0"/>
                        <a:t>Συστάσεις</a:t>
                      </a:r>
                      <a:br>
                        <a:rPr lang="el-GR" sz="1500" dirty="0"/>
                      </a:br>
                      <a:r>
                        <a:rPr lang="el-GR" sz="1500" dirty="0"/>
                        <a:t>(Μπορεί να περιλαμβάνουν πολλαπλά πιθανά σχέδια δράσης - COA)</a:t>
                      </a:r>
                    </a:p>
                  </a:txBody>
                  <a:tcPr marL="76200" marR="76200" marT="38100" marB="38100" anchor="ctr"/>
                </a:tc>
                <a:extLst>
                  <a:ext uri="{0D108BD9-81ED-4DB2-BD59-A6C34878D82A}">
                    <a16:rowId xmlns:a16="http://schemas.microsoft.com/office/drawing/2014/main" val="407251094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8A890721-3B27-18A5-7238-309C788DD393}"/>
              </a:ext>
            </a:extLst>
          </p:cNvPr>
          <p:cNvSpPr txBox="1"/>
          <p:nvPr/>
        </p:nvSpPr>
        <p:spPr>
          <a:xfrm>
            <a:off x="3937000" y="4915295"/>
            <a:ext cx="7932820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l-GR" sz="1500" dirty="0"/>
              <a:t>* Αν το περιστατικό είναι άνευ προηγουμένου και δεν υπάρχουν διαθέσιμες διαδικασίες (</a:t>
            </a:r>
            <a:r>
              <a:rPr lang="el-GR" sz="1500" dirty="0" err="1"/>
              <a:t>SOPs</a:t>
            </a:r>
            <a:r>
              <a:rPr lang="el-GR" sz="1500" dirty="0"/>
              <a:t>), αυτό πρέπει να δηλωθεί.</a:t>
            </a:r>
          </a:p>
          <a:p>
            <a:pPr>
              <a:buNone/>
            </a:pPr>
            <a:r>
              <a:rPr lang="el-GR" sz="1500" dirty="0"/>
              <a:t>** Αν το περιστατικό παραμένει άλυτο, να αναφέρεται και ο εκτιμώμενος χρόνος που απαιτείται για την επίλυσή του.</a:t>
            </a:r>
          </a:p>
          <a:p>
            <a:r>
              <a:rPr lang="el-GR" sz="1500" dirty="0"/>
              <a:t>*** Να αναφέρεται επίσης </a:t>
            </a:r>
            <a:r>
              <a:rPr lang="el-GR" sz="1500" i="1" dirty="0"/>
              <a:t>πώς</a:t>
            </a:r>
            <a:r>
              <a:rPr lang="el-GR" sz="1500" dirty="0"/>
              <a:t> (μέσω ποιου μέσου) ενημερώθηκαν οι άλλοι οργανισμοί.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59859" y="147872"/>
            <a:ext cx="4128558" cy="279991"/>
          </a:xfrm>
          <a:prstGeom prst="rect">
            <a:avLst/>
          </a:prstGeom>
        </p:spPr>
        <p:txBody>
          <a:bodyPr vert="horz" wrap="square" lIns="0" tIns="10583" rIns="0" bIns="0" rtlCol="0" anchor="ctr">
            <a:spAutoFit/>
          </a:bodyPr>
          <a:lstStyle/>
          <a:p>
            <a:pPr marL="10583">
              <a:lnSpc>
                <a:spcPct val="100000"/>
              </a:lnSpc>
              <a:spcBef>
                <a:spcPts val="83"/>
              </a:spcBef>
            </a:pPr>
            <a:r>
              <a:rPr sz="1750" spc="-4" dirty="0"/>
              <a:t>Πού</a:t>
            </a:r>
            <a:r>
              <a:rPr sz="1750" spc="83" dirty="0"/>
              <a:t> </a:t>
            </a:r>
            <a:r>
              <a:rPr sz="1750" spc="-4" dirty="0"/>
              <a:t>στην</a:t>
            </a:r>
            <a:r>
              <a:rPr sz="1750" spc="92" dirty="0"/>
              <a:t> </a:t>
            </a:r>
            <a:r>
              <a:rPr sz="1750" spc="-4" dirty="0"/>
              <a:t>αλυσίδα</a:t>
            </a:r>
            <a:r>
              <a:rPr sz="1750" spc="95" dirty="0"/>
              <a:t> </a:t>
            </a:r>
            <a:r>
              <a:rPr sz="1750" spc="-4" dirty="0"/>
              <a:t>θανάτου</a:t>
            </a:r>
            <a:r>
              <a:rPr sz="1750" spc="92" dirty="0"/>
              <a:t> </a:t>
            </a:r>
            <a:r>
              <a:rPr sz="1750" spc="-4" dirty="0"/>
              <a:t>είναι</a:t>
            </a:r>
            <a:r>
              <a:rPr sz="1750" spc="92" dirty="0"/>
              <a:t> </a:t>
            </a:r>
            <a:r>
              <a:rPr sz="1750" dirty="0"/>
              <a:t>η</a:t>
            </a:r>
            <a:r>
              <a:rPr sz="1750" spc="92" dirty="0"/>
              <a:t> </a:t>
            </a:r>
            <a:r>
              <a:rPr sz="1750" spc="-4" dirty="0"/>
              <a:t>επίθεση</a:t>
            </a:r>
            <a:r>
              <a:rPr sz="1750" spc="-4" dirty="0">
                <a:latin typeface="Arial"/>
                <a:cs typeface="Arial"/>
              </a:rPr>
              <a:t>;</a:t>
            </a:r>
            <a:endParaRPr sz="17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32858" y="2913327"/>
            <a:ext cx="3529542" cy="279991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1750" spc="-4" dirty="0">
                <a:latin typeface="Calibri"/>
                <a:cs typeface="Calibri"/>
              </a:rPr>
              <a:t>Πόσο</a:t>
            </a:r>
            <a:r>
              <a:rPr sz="1750" spc="87" dirty="0">
                <a:latin typeface="Calibri"/>
                <a:cs typeface="Calibri"/>
              </a:rPr>
              <a:t> </a:t>
            </a:r>
            <a:r>
              <a:rPr sz="1750" spc="-4" dirty="0">
                <a:latin typeface="Calibri"/>
                <a:cs typeface="Calibri"/>
              </a:rPr>
              <a:t>κρίσιμο</a:t>
            </a:r>
            <a:r>
              <a:rPr sz="1750" spc="83" dirty="0">
                <a:latin typeface="Calibri"/>
                <a:cs typeface="Calibri"/>
              </a:rPr>
              <a:t> </a:t>
            </a:r>
            <a:r>
              <a:rPr sz="1750" spc="-4" dirty="0">
                <a:latin typeface="Calibri"/>
                <a:cs typeface="Calibri"/>
              </a:rPr>
              <a:t>είναι</a:t>
            </a:r>
            <a:r>
              <a:rPr sz="1750" spc="87" dirty="0">
                <a:latin typeface="Calibri"/>
                <a:cs typeface="Calibri"/>
              </a:rPr>
              <a:t> </a:t>
            </a:r>
            <a:r>
              <a:rPr sz="1750" spc="-4" dirty="0">
                <a:latin typeface="Calibri"/>
                <a:cs typeface="Calibri"/>
              </a:rPr>
              <a:t>το</a:t>
            </a:r>
            <a:r>
              <a:rPr sz="1750" spc="87" dirty="0">
                <a:latin typeface="Calibri"/>
                <a:cs typeface="Calibri"/>
              </a:rPr>
              <a:t> </a:t>
            </a:r>
            <a:r>
              <a:rPr sz="1750" spc="-4" dirty="0">
                <a:latin typeface="Calibri"/>
                <a:cs typeface="Calibri"/>
              </a:rPr>
              <a:t>σύστημα</a:t>
            </a:r>
            <a:r>
              <a:rPr sz="1750" spc="-4" dirty="0">
                <a:latin typeface="Arial"/>
                <a:cs typeface="Arial"/>
              </a:rPr>
              <a:t>; </a:t>
            </a:r>
            <a:r>
              <a:rPr sz="1750" spc="-4" dirty="0">
                <a:latin typeface="Calibri"/>
                <a:cs typeface="Calibri"/>
              </a:rPr>
              <a:t>Πόσο</a:t>
            </a:r>
            <a:endParaRPr sz="17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32858" y="3886994"/>
            <a:ext cx="2273300" cy="279991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1750" spc="-4" dirty="0">
                <a:latin typeface="Calibri"/>
                <a:cs typeface="Calibri"/>
              </a:rPr>
              <a:t>σοβαρή</a:t>
            </a:r>
            <a:r>
              <a:rPr sz="1750" spc="75" dirty="0">
                <a:latin typeface="Calibri"/>
                <a:cs typeface="Calibri"/>
              </a:rPr>
              <a:t> </a:t>
            </a:r>
            <a:r>
              <a:rPr sz="1750" spc="-4" dirty="0">
                <a:latin typeface="Calibri"/>
                <a:cs typeface="Calibri"/>
              </a:rPr>
              <a:t>ήταν</a:t>
            </a:r>
            <a:r>
              <a:rPr sz="1750" spc="75" dirty="0">
                <a:latin typeface="Calibri"/>
                <a:cs typeface="Calibri"/>
              </a:rPr>
              <a:t> </a:t>
            </a:r>
            <a:r>
              <a:rPr sz="1750" dirty="0">
                <a:latin typeface="Calibri"/>
                <a:cs typeface="Calibri"/>
              </a:rPr>
              <a:t>η</a:t>
            </a:r>
            <a:r>
              <a:rPr sz="1750" spc="83" dirty="0">
                <a:latin typeface="Calibri"/>
                <a:cs typeface="Calibri"/>
              </a:rPr>
              <a:t> </a:t>
            </a:r>
            <a:r>
              <a:rPr sz="1750" spc="-4" dirty="0">
                <a:latin typeface="Calibri"/>
                <a:cs typeface="Calibri"/>
              </a:rPr>
              <a:t>επίθεση</a:t>
            </a:r>
            <a:r>
              <a:rPr sz="1750" spc="-4" dirty="0">
                <a:latin typeface="Arial"/>
                <a:cs typeface="Arial"/>
              </a:rPr>
              <a:t>;</a:t>
            </a:r>
            <a:endParaRPr sz="175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48006" y="5244042"/>
            <a:ext cx="706966" cy="40137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7242" y="587110"/>
            <a:ext cx="5445125" cy="237886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30742" y="3520281"/>
            <a:ext cx="6741583" cy="370417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237817" y="810418"/>
            <a:ext cx="2407973" cy="112871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36575" y="4677568"/>
            <a:ext cx="6682581" cy="37994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900487" y="5158316"/>
            <a:ext cx="2157412" cy="400843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32858" y="1712913"/>
            <a:ext cx="8474075" cy="279991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1750" spc="-4" dirty="0">
                <a:latin typeface="Calibri"/>
                <a:cs typeface="Calibri"/>
              </a:rPr>
              <a:t>Περιγράψτε</a:t>
            </a:r>
            <a:r>
              <a:rPr sz="1750" spc="95" dirty="0">
                <a:latin typeface="Calibri"/>
                <a:cs typeface="Calibri"/>
              </a:rPr>
              <a:t> </a:t>
            </a:r>
            <a:r>
              <a:rPr sz="1750" spc="-4" dirty="0">
                <a:latin typeface="Calibri"/>
                <a:cs typeface="Calibri"/>
              </a:rPr>
              <a:t>τη</a:t>
            </a:r>
            <a:r>
              <a:rPr sz="1750" spc="104" dirty="0">
                <a:latin typeface="Calibri"/>
                <a:cs typeface="Calibri"/>
              </a:rPr>
              <a:t> </a:t>
            </a:r>
            <a:r>
              <a:rPr sz="1750" spc="-4" dirty="0">
                <a:latin typeface="Calibri"/>
                <a:cs typeface="Calibri"/>
              </a:rPr>
              <a:t>δραστηριότητα</a:t>
            </a:r>
            <a:r>
              <a:rPr sz="1750" spc="104" dirty="0">
                <a:latin typeface="Calibri"/>
                <a:cs typeface="Calibri"/>
              </a:rPr>
              <a:t> </a:t>
            </a:r>
            <a:r>
              <a:rPr sz="1750" dirty="0">
                <a:latin typeface="Calibri"/>
                <a:cs typeface="Calibri"/>
              </a:rPr>
              <a:t>που</a:t>
            </a:r>
            <a:r>
              <a:rPr sz="1750" spc="100" dirty="0">
                <a:latin typeface="Calibri"/>
                <a:cs typeface="Calibri"/>
              </a:rPr>
              <a:t> </a:t>
            </a:r>
            <a:r>
              <a:rPr sz="1750" spc="-4" dirty="0">
                <a:latin typeface="Calibri"/>
                <a:cs typeface="Calibri"/>
              </a:rPr>
              <a:t>είδατε</a:t>
            </a:r>
            <a:r>
              <a:rPr sz="1750" spc="104" dirty="0">
                <a:latin typeface="Calibri"/>
                <a:cs typeface="Calibri"/>
              </a:rPr>
              <a:t> </a:t>
            </a:r>
            <a:r>
              <a:rPr sz="1750" spc="-4" dirty="0">
                <a:latin typeface="Calibri"/>
                <a:cs typeface="Calibri"/>
              </a:rPr>
              <a:t>συγκεκριμένα</a:t>
            </a:r>
            <a:r>
              <a:rPr sz="1750" spc="104" dirty="0">
                <a:latin typeface="Calibri"/>
                <a:cs typeface="Calibri"/>
              </a:rPr>
              <a:t> </a:t>
            </a:r>
            <a:r>
              <a:rPr sz="1750" spc="-4" dirty="0">
                <a:latin typeface="Calibri"/>
                <a:cs typeface="Calibri"/>
              </a:rPr>
              <a:t>αλλά</a:t>
            </a:r>
            <a:r>
              <a:rPr sz="1750" spc="104" dirty="0">
                <a:latin typeface="Calibri"/>
                <a:cs typeface="Calibri"/>
              </a:rPr>
              <a:t> </a:t>
            </a:r>
            <a:r>
              <a:rPr sz="1750" spc="-4" dirty="0">
                <a:latin typeface="Calibri"/>
                <a:cs typeface="Calibri"/>
              </a:rPr>
              <a:t>όχι</a:t>
            </a:r>
            <a:r>
              <a:rPr sz="1750" spc="100" dirty="0">
                <a:latin typeface="Calibri"/>
                <a:cs typeface="Calibri"/>
              </a:rPr>
              <a:t> </a:t>
            </a:r>
            <a:r>
              <a:rPr sz="1750" spc="-4" dirty="0">
                <a:latin typeface="Calibri"/>
                <a:cs typeface="Calibri"/>
              </a:rPr>
              <a:t>υπερβολικά</a:t>
            </a:r>
            <a:r>
              <a:rPr sz="1750" spc="100" dirty="0">
                <a:latin typeface="Calibri"/>
                <a:cs typeface="Calibri"/>
              </a:rPr>
              <a:t> </a:t>
            </a:r>
            <a:r>
              <a:rPr sz="1750" spc="-12" dirty="0">
                <a:latin typeface="Calibri"/>
                <a:cs typeface="Calibri"/>
              </a:rPr>
              <a:t>λεπτομερώς</a:t>
            </a:r>
            <a:r>
              <a:rPr sz="1750" spc="-12" dirty="0">
                <a:latin typeface="Arial"/>
                <a:cs typeface="Arial"/>
              </a:rPr>
              <a:t>)</a:t>
            </a:r>
            <a:endParaRPr sz="17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135298" y="2970742"/>
            <a:ext cx="3714750" cy="279991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1750" spc="-4" dirty="0">
                <a:latin typeface="Calibri"/>
                <a:cs typeface="Calibri"/>
              </a:rPr>
              <a:t>Τι</a:t>
            </a:r>
            <a:r>
              <a:rPr sz="1750" spc="87" dirty="0">
                <a:latin typeface="Calibri"/>
                <a:cs typeface="Calibri"/>
              </a:rPr>
              <a:t> </a:t>
            </a:r>
            <a:r>
              <a:rPr sz="1750" spc="-4" dirty="0">
                <a:latin typeface="Calibri"/>
                <a:cs typeface="Calibri"/>
              </a:rPr>
              <a:t>είδους</a:t>
            </a:r>
            <a:r>
              <a:rPr sz="1750" spc="83" dirty="0">
                <a:latin typeface="Calibri"/>
                <a:cs typeface="Calibri"/>
              </a:rPr>
              <a:t> </a:t>
            </a:r>
            <a:r>
              <a:rPr sz="1750" spc="-4" dirty="0">
                <a:latin typeface="Calibri"/>
                <a:cs typeface="Calibri"/>
              </a:rPr>
              <a:t>περιστατικό</a:t>
            </a:r>
            <a:r>
              <a:rPr sz="1750" spc="87" dirty="0">
                <a:latin typeface="Calibri"/>
                <a:cs typeface="Calibri"/>
              </a:rPr>
              <a:t> </a:t>
            </a:r>
            <a:r>
              <a:rPr sz="1750" spc="-4" dirty="0">
                <a:latin typeface="Calibri"/>
                <a:cs typeface="Calibri"/>
              </a:rPr>
              <a:t>νομίζετε</a:t>
            </a:r>
            <a:r>
              <a:rPr sz="1750" spc="87" dirty="0">
                <a:latin typeface="Calibri"/>
                <a:cs typeface="Calibri"/>
              </a:rPr>
              <a:t> </a:t>
            </a:r>
            <a:r>
              <a:rPr sz="1750" spc="-4" dirty="0">
                <a:latin typeface="Calibri"/>
                <a:cs typeface="Calibri"/>
              </a:rPr>
              <a:t>ότι</a:t>
            </a:r>
            <a:r>
              <a:rPr sz="1750" spc="87" dirty="0">
                <a:latin typeface="Calibri"/>
                <a:cs typeface="Calibri"/>
              </a:rPr>
              <a:t> </a:t>
            </a:r>
            <a:r>
              <a:rPr sz="1750" spc="-17" dirty="0">
                <a:latin typeface="Calibri"/>
                <a:cs typeface="Calibri"/>
              </a:rPr>
              <a:t>ήταν</a:t>
            </a:r>
            <a:r>
              <a:rPr sz="1750" spc="-17" dirty="0">
                <a:latin typeface="Arial"/>
                <a:cs typeface="Arial"/>
              </a:rPr>
              <a:t>;</a:t>
            </a:r>
            <a:endParaRPr sz="1750" dirty="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48006" y="5313627"/>
            <a:ext cx="706966" cy="401373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469635" y="4016639"/>
            <a:ext cx="9331325" cy="1698625"/>
            <a:chOff x="563562" y="4819967"/>
            <a:chExt cx="11197590" cy="203835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80902" y="6273799"/>
              <a:ext cx="2592069" cy="48164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69912" y="4825999"/>
              <a:ext cx="11184890" cy="1418590"/>
            </a:xfrm>
            <a:custGeom>
              <a:avLst/>
              <a:gdLst/>
              <a:ahLst/>
              <a:cxnLst/>
              <a:rect l="l" t="t" r="r" b="b"/>
              <a:pathLst>
                <a:path w="11184890" h="1418589">
                  <a:moveTo>
                    <a:pt x="11184890" y="0"/>
                  </a:moveTo>
                  <a:lnTo>
                    <a:pt x="11153458" y="0"/>
                  </a:lnTo>
                  <a:lnTo>
                    <a:pt x="11153458" y="31750"/>
                  </a:lnTo>
                  <a:lnTo>
                    <a:pt x="11153458" y="1386840"/>
                  </a:lnTo>
                  <a:lnTo>
                    <a:pt x="31432" y="1386840"/>
                  </a:lnTo>
                  <a:lnTo>
                    <a:pt x="31432" y="31750"/>
                  </a:lnTo>
                  <a:lnTo>
                    <a:pt x="11153458" y="31750"/>
                  </a:lnTo>
                  <a:lnTo>
                    <a:pt x="11153458" y="0"/>
                  </a:lnTo>
                  <a:lnTo>
                    <a:pt x="0" y="0"/>
                  </a:lnTo>
                  <a:lnTo>
                    <a:pt x="0" y="31750"/>
                  </a:lnTo>
                  <a:lnTo>
                    <a:pt x="0" y="1386840"/>
                  </a:lnTo>
                  <a:lnTo>
                    <a:pt x="0" y="1418590"/>
                  </a:lnTo>
                  <a:lnTo>
                    <a:pt x="11184890" y="1418590"/>
                  </a:lnTo>
                  <a:lnTo>
                    <a:pt x="11184890" y="1386840"/>
                  </a:lnTo>
                  <a:lnTo>
                    <a:pt x="11184890" y="31750"/>
                  </a:lnTo>
                  <a:lnTo>
                    <a:pt x="1118489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8" name="object 8"/>
            <p:cNvSpPr/>
            <p:nvPr/>
          </p:nvSpPr>
          <p:spPr>
            <a:xfrm>
              <a:off x="569912" y="4826317"/>
              <a:ext cx="11184890" cy="1417955"/>
            </a:xfrm>
            <a:custGeom>
              <a:avLst/>
              <a:gdLst/>
              <a:ahLst/>
              <a:cxnLst/>
              <a:rect l="l" t="t" r="r" b="b"/>
              <a:pathLst>
                <a:path w="11184890" h="1417954">
                  <a:moveTo>
                    <a:pt x="0" y="0"/>
                  </a:moveTo>
                  <a:lnTo>
                    <a:pt x="11184890" y="0"/>
                  </a:lnTo>
                  <a:lnTo>
                    <a:pt x="11184890" y="1417955"/>
                  </a:lnTo>
                  <a:lnTo>
                    <a:pt x="0" y="1417955"/>
                  </a:lnTo>
                  <a:lnTo>
                    <a:pt x="0" y="0"/>
                  </a:lnTo>
                </a:path>
                <a:path w="11184890" h="1417954">
                  <a:moveTo>
                    <a:pt x="31432" y="31432"/>
                  </a:moveTo>
                  <a:lnTo>
                    <a:pt x="31432" y="1386522"/>
                  </a:lnTo>
                  <a:lnTo>
                    <a:pt x="11153457" y="1386522"/>
                  </a:lnTo>
                  <a:lnTo>
                    <a:pt x="11153457" y="31432"/>
                  </a:lnTo>
                  <a:lnTo>
                    <a:pt x="31432" y="31432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06240" y="5990272"/>
              <a:ext cx="4593590" cy="86772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433059" y="4937442"/>
              <a:ext cx="2434590" cy="1231265"/>
            </a:xfrm>
            <a:custGeom>
              <a:avLst/>
              <a:gdLst/>
              <a:ahLst/>
              <a:cxnLst/>
              <a:rect l="l" t="t" r="r" b="b"/>
              <a:pathLst>
                <a:path w="2434590" h="1231264">
                  <a:moveTo>
                    <a:pt x="1217294" y="0"/>
                  </a:moveTo>
                  <a:lnTo>
                    <a:pt x="1154747" y="952"/>
                  </a:lnTo>
                  <a:lnTo>
                    <a:pt x="1092835" y="3175"/>
                  </a:lnTo>
                  <a:lnTo>
                    <a:pt x="1031875" y="6985"/>
                  </a:lnTo>
                  <a:lnTo>
                    <a:pt x="971867" y="12382"/>
                  </a:lnTo>
                  <a:lnTo>
                    <a:pt x="913129" y="19367"/>
                  </a:lnTo>
                  <a:lnTo>
                    <a:pt x="855344" y="27622"/>
                  </a:lnTo>
                  <a:lnTo>
                    <a:pt x="798829" y="37465"/>
                  </a:lnTo>
                  <a:lnTo>
                    <a:pt x="743585" y="48260"/>
                  </a:lnTo>
                  <a:lnTo>
                    <a:pt x="689610" y="60642"/>
                  </a:lnTo>
                  <a:lnTo>
                    <a:pt x="636904" y="74295"/>
                  </a:lnTo>
                  <a:lnTo>
                    <a:pt x="586104" y="89217"/>
                  </a:lnTo>
                  <a:lnTo>
                    <a:pt x="536575" y="105092"/>
                  </a:lnTo>
                  <a:lnTo>
                    <a:pt x="488950" y="122237"/>
                  </a:lnTo>
                  <a:lnTo>
                    <a:pt x="442912" y="140652"/>
                  </a:lnTo>
                  <a:lnTo>
                    <a:pt x="398779" y="160020"/>
                  </a:lnTo>
                  <a:lnTo>
                    <a:pt x="356552" y="180340"/>
                  </a:lnTo>
                  <a:lnTo>
                    <a:pt x="316229" y="201612"/>
                  </a:lnTo>
                  <a:lnTo>
                    <a:pt x="277812" y="224155"/>
                  </a:lnTo>
                  <a:lnTo>
                    <a:pt x="241935" y="247332"/>
                  </a:lnTo>
                  <a:lnTo>
                    <a:pt x="207962" y="271462"/>
                  </a:lnTo>
                  <a:lnTo>
                    <a:pt x="176212" y="296545"/>
                  </a:lnTo>
                  <a:lnTo>
                    <a:pt x="147002" y="322262"/>
                  </a:lnTo>
                  <a:lnTo>
                    <a:pt x="95567" y="375920"/>
                  </a:lnTo>
                  <a:lnTo>
                    <a:pt x="54610" y="432435"/>
                  </a:lnTo>
                  <a:lnTo>
                    <a:pt x="24764" y="491490"/>
                  </a:lnTo>
                  <a:lnTo>
                    <a:pt x="6350" y="552767"/>
                  </a:lnTo>
                  <a:lnTo>
                    <a:pt x="0" y="615632"/>
                  </a:lnTo>
                  <a:lnTo>
                    <a:pt x="1587" y="647382"/>
                  </a:lnTo>
                  <a:lnTo>
                    <a:pt x="13969" y="709612"/>
                  </a:lnTo>
                  <a:lnTo>
                    <a:pt x="38417" y="769620"/>
                  </a:lnTo>
                  <a:lnTo>
                    <a:pt x="73977" y="827405"/>
                  </a:lnTo>
                  <a:lnTo>
                    <a:pt x="120014" y="882650"/>
                  </a:lnTo>
                  <a:lnTo>
                    <a:pt x="176212" y="935037"/>
                  </a:lnTo>
                  <a:lnTo>
                    <a:pt x="207962" y="959802"/>
                  </a:lnTo>
                  <a:lnTo>
                    <a:pt x="241935" y="983932"/>
                  </a:lnTo>
                  <a:lnTo>
                    <a:pt x="277812" y="1007427"/>
                  </a:lnTo>
                  <a:lnTo>
                    <a:pt x="316229" y="1029652"/>
                  </a:lnTo>
                  <a:lnTo>
                    <a:pt x="356552" y="1050925"/>
                  </a:lnTo>
                  <a:lnTo>
                    <a:pt x="398779" y="1071562"/>
                  </a:lnTo>
                  <a:lnTo>
                    <a:pt x="442912" y="1090930"/>
                  </a:lnTo>
                  <a:lnTo>
                    <a:pt x="488950" y="1109027"/>
                  </a:lnTo>
                  <a:lnTo>
                    <a:pt x="536575" y="1126172"/>
                  </a:lnTo>
                  <a:lnTo>
                    <a:pt x="586104" y="1142365"/>
                  </a:lnTo>
                  <a:lnTo>
                    <a:pt x="636904" y="1156970"/>
                  </a:lnTo>
                  <a:lnTo>
                    <a:pt x="689610" y="1170622"/>
                  </a:lnTo>
                  <a:lnTo>
                    <a:pt x="743585" y="1183005"/>
                  </a:lnTo>
                  <a:lnTo>
                    <a:pt x="798829" y="1194117"/>
                  </a:lnTo>
                  <a:lnTo>
                    <a:pt x="855344" y="1203642"/>
                  </a:lnTo>
                  <a:lnTo>
                    <a:pt x="913129" y="1211897"/>
                  </a:lnTo>
                  <a:lnTo>
                    <a:pt x="971867" y="1218882"/>
                  </a:lnTo>
                  <a:lnTo>
                    <a:pt x="1031875" y="1224280"/>
                  </a:lnTo>
                  <a:lnTo>
                    <a:pt x="1092835" y="1228090"/>
                  </a:lnTo>
                  <a:lnTo>
                    <a:pt x="1154747" y="1230630"/>
                  </a:lnTo>
                  <a:lnTo>
                    <a:pt x="1217294" y="1231265"/>
                  </a:lnTo>
                  <a:lnTo>
                    <a:pt x="1279842" y="1230630"/>
                  </a:lnTo>
                  <a:lnTo>
                    <a:pt x="1341755" y="1228090"/>
                  </a:lnTo>
                  <a:lnTo>
                    <a:pt x="1402714" y="1224280"/>
                  </a:lnTo>
                  <a:lnTo>
                    <a:pt x="1462722" y="1218882"/>
                  </a:lnTo>
                  <a:lnTo>
                    <a:pt x="1521460" y="1211897"/>
                  </a:lnTo>
                  <a:lnTo>
                    <a:pt x="1579244" y="1203642"/>
                  </a:lnTo>
                  <a:lnTo>
                    <a:pt x="1635760" y="1194117"/>
                  </a:lnTo>
                  <a:lnTo>
                    <a:pt x="1691005" y="1183005"/>
                  </a:lnTo>
                  <a:lnTo>
                    <a:pt x="1744980" y="1170622"/>
                  </a:lnTo>
                  <a:lnTo>
                    <a:pt x="1797685" y="1156970"/>
                  </a:lnTo>
                  <a:lnTo>
                    <a:pt x="1848485" y="1142365"/>
                  </a:lnTo>
                  <a:lnTo>
                    <a:pt x="1898014" y="1126172"/>
                  </a:lnTo>
                  <a:lnTo>
                    <a:pt x="1945639" y="1109027"/>
                  </a:lnTo>
                  <a:lnTo>
                    <a:pt x="1991677" y="1090930"/>
                  </a:lnTo>
                  <a:lnTo>
                    <a:pt x="2035810" y="1071562"/>
                  </a:lnTo>
                  <a:lnTo>
                    <a:pt x="2078037" y="1050925"/>
                  </a:lnTo>
                  <a:lnTo>
                    <a:pt x="2118360" y="1029652"/>
                  </a:lnTo>
                  <a:lnTo>
                    <a:pt x="2156777" y="1007427"/>
                  </a:lnTo>
                  <a:lnTo>
                    <a:pt x="2192655" y="983932"/>
                  </a:lnTo>
                  <a:lnTo>
                    <a:pt x="2226627" y="959802"/>
                  </a:lnTo>
                  <a:lnTo>
                    <a:pt x="2258377" y="935037"/>
                  </a:lnTo>
                  <a:lnTo>
                    <a:pt x="2287587" y="909320"/>
                  </a:lnTo>
                  <a:lnTo>
                    <a:pt x="2339022" y="855345"/>
                  </a:lnTo>
                  <a:lnTo>
                    <a:pt x="2379980" y="798830"/>
                  </a:lnTo>
                  <a:lnTo>
                    <a:pt x="2409824" y="739775"/>
                  </a:lnTo>
                  <a:lnTo>
                    <a:pt x="2428240" y="678497"/>
                  </a:lnTo>
                  <a:lnTo>
                    <a:pt x="2434590" y="615632"/>
                  </a:lnTo>
                  <a:lnTo>
                    <a:pt x="2433002" y="583882"/>
                  </a:lnTo>
                  <a:lnTo>
                    <a:pt x="2420619" y="521970"/>
                  </a:lnTo>
                  <a:lnTo>
                    <a:pt x="2396172" y="461645"/>
                  </a:lnTo>
                  <a:lnTo>
                    <a:pt x="2360612" y="403860"/>
                  </a:lnTo>
                  <a:lnTo>
                    <a:pt x="2314574" y="348615"/>
                  </a:lnTo>
                  <a:lnTo>
                    <a:pt x="2258377" y="296545"/>
                  </a:lnTo>
                  <a:lnTo>
                    <a:pt x="2226627" y="271462"/>
                  </a:lnTo>
                  <a:lnTo>
                    <a:pt x="2192655" y="247332"/>
                  </a:lnTo>
                  <a:lnTo>
                    <a:pt x="2156777" y="224155"/>
                  </a:lnTo>
                  <a:lnTo>
                    <a:pt x="2118360" y="201612"/>
                  </a:lnTo>
                  <a:lnTo>
                    <a:pt x="2078037" y="180340"/>
                  </a:lnTo>
                  <a:lnTo>
                    <a:pt x="2035810" y="160020"/>
                  </a:lnTo>
                  <a:lnTo>
                    <a:pt x="1991677" y="140652"/>
                  </a:lnTo>
                  <a:lnTo>
                    <a:pt x="1945639" y="122237"/>
                  </a:lnTo>
                  <a:lnTo>
                    <a:pt x="1898014" y="105092"/>
                  </a:lnTo>
                  <a:lnTo>
                    <a:pt x="1848485" y="89217"/>
                  </a:lnTo>
                  <a:lnTo>
                    <a:pt x="1797685" y="74295"/>
                  </a:lnTo>
                  <a:lnTo>
                    <a:pt x="1744980" y="60642"/>
                  </a:lnTo>
                  <a:lnTo>
                    <a:pt x="1691005" y="48260"/>
                  </a:lnTo>
                  <a:lnTo>
                    <a:pt x="1635760" y="37465"/>
                  </a:lnTo>
                  <a:lnTo>
                    <a:pt x="1579244" y="27622"/>
                  </a:lnTo>
                  <a:lnTo>
                    <a:pt x="1521460" y="19367"/>
                  </a:lnTo>
                  <a:lnTo>
                    <a:pt x="1462722" y="12382"/>
                  </a:lnTo>
                  <a:lnTo>
                    <a:pt x="1402714" y="6985"/>
                  </a:lnTo>
                  <a:lnTo>
                    <a:pt x="1341755" y="3175"/>
                  </a:lnTo>
                  <a:lnTo>
                    <a:pt x="1279842" y="952"/>
                  </a:lnTo>
                  <a:lnTo>
                    <a:pt x="1217294" y="0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1" name="object 11"/>
            <p:cNvSpPr/>
            <p:nvPr/>
          </p:nvSpPr>
          <p:spPr>
            <a:xfrm>
              <a:off x="5433059" y="4937442"/>
              <a:ext cx="2434590" cy="1231265"/>
            </a:xfrm>
            <a:custGeom>
              <a:avLst/>
              <a:gdLst/>
              <a:ahLst/>
              <a:cxnLst/>
              <a:rect l="l" t="t" r="r" b="b"/>
              <a:pathLst>
                <a:path w="2434590" h="1231264">
                  <a:moveTo>
                    <a:pt x="0" y="615632"/>
                  </a:moveTo>
                  <a:lnTo>
                    <a:pt x="6350" y="552767"/>
                  </a:lnTo>
                  <a:lnTo>
                    <a:pt x="24764" y="491490"/>
                  </a:lnTo>
                  <a:lnTo>
                    <a:pt x="54610" y="432435"/>
                  </a:lnTo>
                  <a:lnTo>
                    <a:pt x="95567" y="375920"/>
                  </a:lnTo>
                  <a:lnTo>
                    <a:pt x="147002" y="322262"/>
                  </a:lnTo>
                  <a:lnTo>
                    <a:pt x="176212" y="296545"/>
                  </a:lnTo>
                  <a:lnTo>
                    <a:pt x="207962" y="271462"/>
                  </a:lnTo>
                  <a:lnTo>
                    <a:pt x="241935" y="247332"/>
                  </a:lnTo>
                  <a:lnTo>
                    <a:pt x="277812" y="224155"/>
                  </a:lnTo>
                  <a:lnTo>
                    <a:pt x="316229" y="201612"/>
                  </a:lnTo>
                  <a:lnTo>
                    <a:pt x="356552" y="180340"/>
                  </a:lnTo>
                  <a:lnTo>
                    <a:pt x="398779" y="160020"/>
                  </a:lnTo>
                  <a:lnTo>
                    <a:pt x="442912" y="140652"/>
                  </a:lnTo>
                  <a:lnTo>
                    <a:pt x="488950" y="122237"/>
                  </a:lnTo>
                  <a:lnTo>
                    <a:pt x="536575" y="105092"/>
                  </a:lnTo>
                  <a:lnTo>
                    <a:pt x="586104" y="89217"/>
                  </a:lnTo>
                  <a:lnTo>
                    <a:pt x="636904" y="74295"/>
                  </a:lnTo>
                  <a:lnTo>
                    <a:pt x="689610" y="60642"/>
                  </a:lnTo>
                  <a:lnTo>
                    <a:pt x="743585" y="48260"/>
                  </a:lnTo>
                  <a:lnTo>
                    <a:pt x="798829" y="37465"/>
                  </a:lnTo>
                  <a:lnTo>
                    <a:pt x="855344" y="27622"/>
                  </a:lnTo>
                  <a:lnTo>
                    <a:pt x="913129" y="19367"/>
                  </a:lnTo>
                  <a:lnTo>
                    <a:pt x="971867" y="12382"/>
                  </a:lnTo>
                  <a:lnTo>
                    <a:pt x="1031875" y="6985"/>
                  </a:lnTo>
                  <a:lnTo>
                    <a:pt x="1092835" y="3175"/>
                  </a:lnTo>
                  <a:lnTo>
                    <a:pt x="1154747" y="952"/>
                  </a:lnTo>
                  <a:lnTo>
                    <a:pt x="1217294" y="0"/>
                  </a:lnTo>
                  <a:lnTo>
                    <a:pt x="1279842" y="952"/>
                  </a:lnTo>
                  <a:lnTo>
                    <a:pt x="1341755" y="3175"/>
                  </a:lnTo>
                  <a:lnTo>
                    <a:pt x="1402714" y="6985"/>
                  </a:lnTo>
                  <a:lnTo>
                    <a:pt x="1462722" y="12382"/>
                  </a:lnTo>
                  <a:lnTo>
                    <a:pt x="1521460" y="19367"/>
                  </a:lnTo>
                  <a:lnTo>
                    <a:pt x="1579244" y="27622"/>
                  </a:lnTo>
                  <a:lnTo>
                    <a:pt x="1635760" y="37465"/>
                  </a:lnTo>
                  <a:lnTo>
                    <a:pt x="1691005" y="48260"/>
                  </a:lnTo>
                  <a:lnTo>
                    <a:pt x="1744980" y="60642"/>
                  </a:lnTo>
                  <a:lnTo>
                    <a:pt x="1797685" y="74295"/>
                  </a:lnTo>
                  <a:lnTo>
                    <a:pt x="1848485" y="89217"/>
                  </a:lnTo>
                  <a:lnTo>
                    <a:pt x="1898014" y="105092"/>
                  </a:lnTo>
                  <a:lnTo>
                    <a:pt x="1945639" y="122237"/>
                  </a:lnTo>
                  <a:lnTo>
                    <a:pt x="1991677" y="140652"/>
                  </a:lnTo>
                  <a:lnTo>
                    <a:pt x="2035810" y="160020"/>
                  </a:lnTo>
                  <a:lnTo>
                    <a:pt x="2078037" y="180340"/>
                  </a:lnTo>
                  <a:lnTo>
                    <a:pt x="2118360" y="201612"/>
                  </a:lnTo>
                  <a:lnTo>
                    <a:pt x="2156777" y="224155"/>
                  </a:lnTo>
                  <a:lnTo>
                    <a:pt x="2192655" y="247332"/>
                  </a:lnTo>
                  <a:lnTo>
                    <a:pt x="2226627" y="271462"/>
                  </a:lnTo>
                  <a:lnTo>
                    <a:pt x="2258377" y="296545"/>
                  </a:lnTo>
                  <a:lnTo>
                    <a:pt x="2287587" y="322262"/>
                  </a:lnTo>
                  <a:lnTo>
                    <a:pt x="2339022" y="375920"/>
                  </a:lnTo>
                  <a:lnTo>
                    <a:pt x="2379980" y="432435"/>
                  </a:lnTo>
                  <a:lnTo>
                    <a:pt x="2409824" y="491490"/>
                  </a:lnTo>
                  <a:lnTo>
                    <a:pt x="2428240" y="552767"/>
                  </a:lnTo>
                  <a:lnTo>
                    <a:pt x="2434590" y="615632"/>
                  </a:lnTo>
                  <a:lnTo>
                    <a:pt x="2433002" y="647382"/>
                  </a:lnTo>
                  <a:lnTo>
                    <a:pt x="2420619" y="709612"/>
                  </a:lnTo>
                  <a:lnTo>
                    <a:pt x="2396172" y="769620"/>
                  </a:lnTo>
                  <a:lnTo>
                    <a:pt x="2360612" y="827405"/>
                  </a:lnTo>
                  <a:lnTo>
                    <a:pt x="2314574" y="882650"/>
                  </a:lnTo>
                  <a:lnTo>
                    <a:pt x="2258377" y="935037"/>
                  </a:lnTo>
                  <a:lnTo>
                    <a:pt x="2226627" y="959802"/>
                  </a:lnTo>
                  <a:lnTo>
                    <a:pt x="2192655" y="983932"/>
                  </a:lnTo>
                  <a:lnTo>
                    <a:pt x="2156777" y="1007427"/>
                  </a:lnTo>
                  <a:lnTo>
                    <a:pt x="2118360" y="1029652"/>
                  </a:lnTo>
                  <a:lnTo>
                    <a:pt x="2078037" y="1050925"/>
                  </a:lnTo>
                  <a:lnTo>
                    <a:pt x="2035810" y="1071562"/>
                  </a:lnTo>
                  <a:lnTo>
                    <a:pt x="1991677" y="1090930"/>
                  </a:lnTo>
                  <a:lnTo>
                    <a:pt x="1945639" y="1109027"/>
                  </a:lnTo>
                  <a:lnTo>
                    <a:pt x="1898014" y="1126172"/>
                  </a:lnTo>
                  <a:lnTo>
                    <a:pt x="1848485" y="1142365"/>
                  </a:lnTo>
                  <a:lnTo>
                    <a:pt x="1797685" y="1156970"/>
                  </a:lnTo>
                  <a:lnTo>
                    <a:pt x="1744980" y="1170622"/>
                  </a:lnTo>
                  <a:lnTo>
                    <a:pt x="1691005" y="1183005"/>
                  </a:lnTo>
                  <a:lnTo>
                    <a:pt x="1635760" y="1194117"/>
                  </a:lnTo>
                  <a:lnTo>
                    <a:pt x="1579244" y="1203642"/>
                  </a:lnTo>
                  <a:lnTo>
                    <a:pt x="1521460" y="1211897"/>
                  </a:lnTo>
                  <a:lnTo>
                    <a:pt x="1462722" y="1218882"/>
                  </a:lnTo>
                  <a:lnTo>
                    <a:pt x="1402714" y="1224280"/>
                  </a:lnTo>
                  <a:lnTo>
                    <a:pt x="1341755" y="1228090"/>
                  </a:lnTo>
                  <a:lnTo>
                    <a:pt x="1279842" y="1230630"/>
                  </a:lnTo>
                  <a:lnTo>
                    <a:pt x="1217294" y="1231265"/>
                  </a:lnTo>
                  <a:lnTo>
                    <a:pt x="1154747" y="1230630"/>
                  </a:lnTo>
                  <a:lnTo>
                    <a:pt x="1092835" y="1228090"/>
                  </a:lnTo>
                  <a:lnTo>
                    <a:pt x="1031875" y="1224280"/>
                  </a:lnTo>
                  <a:lnTo>
                    <a:pt x="971867" y="1218882"/>
                  </a:lnTo>
                  <a:lnTo>
                    <a:pt x="913129" y="1211897"/>
                  </a:lnTo>
                  <a:lnTo>
                    <a:pt x="855344" y="1203642"/>
                  </a:lnTo>
                  <a:lnTo>
                    <a:pt x="798829" y="1194117"/>
                  </a:lnTo>
                  <a:lnTo>
                    <a:pt x="743585" y="1183005"/>
                  </a:lnTo>
                  <a:lnTo>
                    <a:pt x="689610" y="1170622"/>
                  </a:lnTo>
                  <a:lnTo>
                    <a:pt x="636904" y="1156970"/>
                  </a:lnTo>
                  <a:lnTo>
                    <a:pt x="586104" y="1142365"/>
                  </a:lnTo>
                  <a:lnTo>
                    <a:pt x="536575" y="1126172"/>
                  </a:lnTo>
                  <a:lnTo>
                    <a:pt x="488950" y="1109027"/>
                  </a:lnTo>
                  <a:lnTo>
                    <a:pt x="442912" y="1090930"/>
                  </a:lnTo>
                  <a:lnTo>
                    <a:pt x="398779" y="1071562"/>
                  </a:lnTo>
                  <a:lnTo>
                    <a:pt x="356552" y="1050925"/>
                  </a:lnTo>
                  <a:lnTo>
                    <a:pt x="316229" y="1029652"/>
                  </a:lnTo>
                  <a:lnTo>
                    <a:pt x="277812" y="1007427"/>
                  </a:lnTo>
                  <a:lnTo>
                    <a:pt x="241935" y="983932"/>
                  </a:lnTo>
                  <a:lnTo>
                    <a:pt x="207962" y="959802"/>
                  </a:lnTo>
                  <a:lnTo>
                    <a:pt x="176212" y="935037"/>
                  </a:lnTo>
                  <a:lnTo>
                    <a:pt x="147002" y="909320"/>
                  </a:lnTo>
                  <a:lnTo>
                    <a:pt x="95567" y="855345"/>
                  </a:lnTo>
                  <a:lnTo>
                    <a:pt x="54610" y="798830"/>
                  </a:lnTo>
                  <a:lnTo>
                    <a:pt x="24764" y="739775"/>
                  </a:lnTo>
                  <a:lnTo>
                    <a:pt x="6350" y="678497"/>
                  </a:lnTo>
                  <a:lnTo>
                    <a:pt x="0" y="615632"/>
                  </a:lnTo>
                </a:path>
              </a:pathLst>
            </a:custGeom>
            <a:ln w="12700">
              <a:solidFill>
                <a:srgbClr val="774636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572224" y="4031638"/>
            <a:ext cx="6751108" cy="703184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31749">
              <a:spcBef>
                <a:spcPts val="83"/>
              </a:spcBef>
            </a:pPr>
            <a:r>
              <a:rPr sz="1750" spc="-4" dirty="0">
                <a:latin typeface="Calibri"/>
                <a:cs typeface="Calibri"/>
              </a:rPr>
              <a:t>Α</a:t>
            </a:r>
            <a:r>
              <a:rPr sz="1750" dirty="0">
                <a:latin typeface="Calibri"/>
                <a:cs typeface="Calibri"/>
              </a:rPr>
              <a:t>ν</a:t>
            </a:r>
            <a:r>
              <a:rPr sz="1750" spc="83" dirty="0">
                <a:latin typeface="Calibri"/>
                <a:cs typeface="Calibri"/>
              </a:rPr>
              <a:t> </a:t>
            </a:r>
            <a:r>
              <a:rPr sz="1750" spc="-4" dirty="0">
                <a:latin typeface="Calibri"/>
                <a:cs typeface="Calibri"/>
              </a:rPr>
              <a:t>θ</a:t>
            </a:r>
            <a:r>
              <a:rPr sz="1750" dirty="0">
                <a:latin typeface="Calibri"/>
                <a:cs typeface="Calibri"/>
              </a:rPr>
              <a:t>α</a:t>
            </a:r>
            <a:r>
              <a:rPr sz="1750" spc="87" dirty="0">
                <a:latin typeface="Calibri"/>
                <a:cs typeface="Calibri"/>
              </a:rPr>
              <a:t> </a:t>
            </a:r>
            <a:r>
              <a:rPr sz="1750" spc="-4" dirty="0">
                <a:latin typeface="Calibri"/>
                <a:cs typeface="Calibri"/>
              </a:rPr>
              <a:t>μπ</a:t>
            </a:r>
            <a:r>
              <a:rPr sz="1750" dirty="0">
                <a:latin typeface="Calibri"/>
                <a:cs typeface="Calibri"/>
              </a:rPr>
              <a:t>ο</a:t>
            </a:r>
            <a:r>
              <a:rPr sz="1750" spc="-4" dirty="0">
                <a:latin typeface="Calibri"/>
                <a:cs typeface="Calibri"/>
              </a:rPr>
              <a:t>ρ</a:t>
            </a:r>
            <a:r>
              <a:rPr sz="1750" dirty="0">
                <a:latin typeface="Calibri"/>
                <a:cs typeface="Calibri"/>
              </a:rPr>
              <a:t>ο</a:t>
            </a:r>
            <a:r>
              <a:rPr sz="1750" spc="-8" dirty="0">
                <a:latin typeface="Calibri"/>
                <a:cs typeface="Calibri"/>
              </a:rPr>
              <a:t>ύ</a:t>
            </a:r>
            <a:r>
              <a:rPr sz="1750" spc="-4" dirty="0">
                <a:latin typeface="Calibri"/>
                <a:cs typeface="Calibri"/>
              </a:rPr>
              <a:t>σ</a:t>
            </a:r>
            <a:r>
              <a:rPr sz="1750" dirty="0">
                <a:latin typeface="Calibri"/>
                <a:cs typeface="Calibri"/>
              </a:rPr>
              <a:t>α</a:t>
            </a:r>
            <a:r>
              <a:rPr sz="1750" spc="-4" dirty="0">
                <a:latin typeface="Calibri"/>
                <a:cs typeface="Calibri"/>
              </a:rPr>
              <a:t>τ</a:t>
            </a:r>
            <a:r>
              <a:rPr sz="1750" dirty="0">
                <a:latin typeface="Calibri"/>
                <a:cs typeface="Calibri"/>
              </a:rPr>
              <a:t>ε</a:t>
            </a:r>
            <a:r>
              <a:rPr sz="1750" spc="87" dirty="0">
                <a:latin typeface="Calibri"/>
                <a:cs typeface="Calibri"/>
              </a:rPr>
              <a:t> </a:t>
            </a:r>
            <a:r>
              <a:rPr sz="1750" spc="-4" dirty="0">
                <a:latin typeface="Calibri"/>
                <a:cs typeface="Calibri"/>
              </a:rPr>
              <a:t>ν</a:t>
            </a:r>
            <a:r>
              <a:rPr sz="1750" dirty="0">
                <a:latin typeface="Calibri"/>
                <a:cs typeface="Calibri"/>
              </a:rPr>
              <a:t>α</a:t>
            </a:r>
            <a:r>
              <a:rPr sz="1750" spc="87" dirty="0">
                <a:latin typeface="Calibri"/>
                <a:cs typeface="Calibri"/>
              </a:rPr>
              <a:t> </a:t>
            </a:r>
            <a:r>
              <a:rPr sz="1750" spc="-4" dirty="0">
                <a:latin typeface="Calibri"/>
                <a:cs typeface="Calibri"/>
              </a:rPr>
              <a:t>π</a:t>
            </a:r>
            <a:r>
              <a:rPr sz="1750" dirty="0">
                <a:latin typeface="Calibri"/>
                <a:cs typeface="Calibri"/>
              </a:rPr>
              <a:t>ρ</a:t>
            </a:r>
            <a:r>
              <a:rPr sz="1750" spc="-4" dirty="0">
                <a:latin typeface="Calibri"/>
                <a:cs typeface="Calibri"/>
              </a:rPr>
              <a:t>οτείνετ</a:t>
            </a:r>
            <a:r>
              <a:rPr sz="1750" dirty="0">
                <a:latin typeface="Calibri"/>
                <a:cs typeface="Calibri"/>
              </a:rPr>
              <a:t>ε</a:t>
            </a:r>
            <a:r>
              <a:rPr sz="1750" spc="83" dirty="0">
                <a:latin typeface="Calibri"/>
                <a:cs typeface="Calibri"/>
              </a:rPr>
              <a:t> </a:t>
            </a:r>
            <a:r>
              <a:rPr sz="1750" spc="-4" dirty="0">
                <a:latin typeface="Calibri"/>
                <a:cs typeface="Calibri"/>
              </a:rPr>
              <a:t>κά</a:t>
            </a:r>
            <a:r>
              <a:rPr sz="1750" dirty="0">
                <a:latin typeface="Calibri"/>
                <a:cs typeface="Calibri"/>
              </a:rPr>
              <a:t>τι</a:t>
            </a:r>
            <a:r>
              <a:rPr sz="1750" spc="83" dirty="0">
                <a:latin typeface="Calibri"/>
                <a:cs typeface="Calibri"/>
              </a:rPr>
              <a:t> </a:t>
            </a:r>
            <a:r>
              <a:rPr sz="1750" spc="-4" dirty="0">
                <a:latin typeface="Calibri"/>
                <a:cs typeface="Calibri"/>
              </a:rPr>
              <a:t>π</a:t>
            </a:r>
            <a:r>
              <a:rPr sz="1750" dirty="0">
                <a:latin typeface="Calibri"/>
                <a:cs typeface="Calibri"/>
              </a:rPr>
              <a:t>οι</a:t>
            </a:r>
            <a:r>
              <a:rPr sz="1750" spc="-4" dirty="0">
                <a:latin typeface="Calibri"/>
                <a:cs typeface="Calibri"/>
              </a:rPr>
              <a:t>ε</a:t>
            </a:r>
            <a:r>
              <a:rPr sz="1750" dirty="0">
                <a:latin typeface="Calibri"/>
                <a:cs typeface="Calibri"/>
              </a:rPr>
              <a:t>ς</a:t>
            </a:r>
            <a:r>
              <a:rPr sz="1750" spc="83" dirty="0">
                <a:latin typeface="Calibri"/>
                <a:cs typeface="Calibri"/>
              </a:rPr>
              <a:t> </a:t>
            </a:r>
            <a:r>
              <a:rPr sz="1750" spc="-4" dirty="0">
                <a:latin typeface="Calibri"/>
                <a:cs typeface="Calibri"/>
              </a:rPr>
              <a:t>ενέργε</a:t>
            </a:r>
            <a:r>
              <a:rPr sz="1750" dirty="0">
                <a:latin typeface="Calibri"/>
                <a:cs typeface="Calibri"/>
              </a:rPr>
              <a:t>ι</a:t>
            </a:r>
            <a:r>
              <a:rPr sz="1750" spc="-587" dirty="0">
                <a:latin typeface="Calibri"/>
                <a:cs typeface="Calibri"/>
              </a:rPr>
              <a:t>ε</a:t>
            </a:r>
            <a:r>
              <a:rPr sz="6750" spc="-1975" baseline="-26234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1750" dirty="0">
                <a:latin typeface="Calibri"/>
                <a:cs typeface="Calibri"/>
              </a:rPr>
              <a:t>ς</a:t>
            </a:r>
            <a:r>
              <a:rPr sz="1750" spc="87" dirty="0">
                <a:latin typeface="Calibri"/>
                <a:cs typeface="Calibri"/>
              </a:rPr>
              <a:t> </a:t>
            </a:r>
            <a:r>
              <a:rPr sz="1750" spc="-887" dirty="0">
                <a:latin typeface="Calibri"/>
                <a:cs typeface="Calibri"/>
              </a:rPr>
              <a:t>π</a:t>
            </a:r>
            <a:r>
              <a:rPr sz="6750" spc="-2106" baseline="-26234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r>
              <a:rPr sz="1750" dirty="0">
                <a:latin typeface="Calibri"/>
                <a:cs typeface="Calibri"/>
              </a:rPr>
              <a:t>ρ</a:t>
            </a:r>
            <a:r>
              <a:rPr sz="1750" spc="-4" dirty="0">
                <a:latin typeface="Calibri"/>
                <a:cs typeface="Calibri"/>
              </a:rPr>
              <a:t>έπε</a:t>
            </a:r>
            <a:r>
              <a:rPr sz="1750" dirty="0">
                <a:latin typeface="Calibri"/>
                <a:cs typeface="Calibri"/>
              </a:rPr>
              <a:t>ι</a:t>
            </a:r>
            <a:r>
              <a:rPr sz="1750" spc="87" dirty="0">
                <a:latin typeface="Calibri"/>
                <a:cs typeface="Calibri"/>
              </a:rPr>
              <a:t> </a:t>
            </a:r>
            <a:r>
              <a:rPr sz="1750" spc="-4" dirty="0">
                <a:latin typeface="Calibri"/>
                <a:cs typeface="Calibri"/>
              </a:rPr>
              <a:t>ν</a:t>
            </a:r>
            <a:r>
              <a:rPr sz="1750" dirty="0">
                <a:latin typeface="Calibri"/>
                <a:cs typeface="Calibri"/>
              </a:rPr>
              <a:t>α</a:t>
            </a:r>
            <a:r>
              <a:rPr sz="1750" spc="87" dirty="0">
                <a:latin typeface="Calibri"/>
                <a:cs typeface="Calibri"/>
              </a:rPr>
              <a:t> </a:t>
            </a:r>
            <a:r>
              <a:rPr sz="1750" spc="-12" dirty="0">
                <a:latin typeface="Calibri"/>
                <a:cs typeface="Calibri"/>
              </a:rPr>
              <a:t>γίνουν</a:t>
            </a:r>
            <a:r>
              <a:rPr sz="1750" dirty="0">
                <a:latin typeface="Arial"/>
                <a:cs typeface="Arial"/>
              </a:rPr>
              <a:t>;</a:t>
            </a:r>
          </a:p>
        </p:txBody>
      </p:sp>
      <p:grpSp>
        <p:nvGrpSpPr>
          <p:cNvPr id="13" name="object 13"/>
          <p:cNvGrpSpPr/>
          <p:nvPr/>
        </p:nvGrpSpPr>
        <p:grpSpPr>
          <a:xfrm>
            <a:off x="594784" y="573088"/>
            <a:ext cx="2039408" cy="1036638"/>
            <a:chOff x="713740" y="687705"/>
            <a:chExt cx="2447290" cy="1243965"/>
          </a:xfrm>
        </p:grpSpPr>
        <p:sp>
          <p:nvSpPr>
            <p:cNvPr id="14" name="object 14"/>
            <p:cNvSpPr/>
            <p:nvPr/>
          </p:nvSpPr>
          <p:spPr>
            <a:xfrm>
              <a:off x="720090" y="694055"/>
              <a:ext cx="2434590" cy="1231265"/>
            </a:xfrm>
            <a:custGeom>
              <a:avLst/>
              <a:gdLst/>
              <a:ahLst/>
              <a:cxnLst/>
              <a:rect l="l" t="t" r="r" b="b"/>
              <a:pathLst>
                <a:path w="2434590" h="1231264">
                  <a:moveTo>
                    <a:pt x="1217295" y="0"/>
                  </a:moveTo>
                  <a:lnTo>
                    <a:pt x="1154747" y="952"/>
                  </a:lnTo>
                  <a:lnTo>
                    <a:pt x="1092835" y="3175"/>
                  </a:lnTo>
                  <a:lnTo>
                    <a:pt x="1031874" y="6985"/>
                  </a:lnTo>
                  <a:lnTo>
                    <a:pt x="971867" y="12382"/>
                  </a:lnTo>
                  <a:lnTo>
                    <a:pt x="913129" y="19367"/>
                  </a:lnTo>
                  <a:lnTo>
                    <a:pt x="855344" y="27622"/>
                  </a:lnTo>
                  <a:lnTo>
                    <a:pt x="798829" y="37465"/>
                  </a:lnTo>
                  <a:lnTo>
                    <a:pt x="743585" y="48260"/>
                  </a:lnTo>
                  <a:lnTo>
                    <a:pt x="689610" y="60642"/>
                  </a:lnTo>
                  <a:lnTo>
                    <a:pt x="636904" y="74295"/>
                  </a:lnTo>
                  <a:lnTo>
                    <a:pt x="586104" y="89217"/>
                  </a:lnTo>
                  <a:lnTo>
                    <a:pt x="536575" y="105092"/>
                  </a:lnTo>
                  <a:lnTo>
                    <a:pt x="488950" y="122237"/>
                  </a:lnTo>
                  <a:lnTo>
                    <a:pt x="442912" y="140652"/>
                  </a:lnTo>
                  <a:lnTo>
                    <a:pt x="398779" y="160020"/>
                  </a:lnTo>
                  <a:lnTo>
                    <a:pt x="356552" y="180340"/>
                  </a:lnTo>
                  <a:lnTo>
                    <a:pt x="316229" y="201612"/>
                  </a:lnTo>
                  <a:lnTo>
                    <a:pt x="277812" y="224155"/>
                  </a:lnTo>
                  <a:lnTo>
                    <a:pt x="241934" y="247332"/>
                  </a:lnTo>
                  <a:lnTo>
                    <a:pt x="207962" y="271462"/>
                  </a:lnTo>
                  <a:lnTo>
                    <a:pt x="176212" y="296545"/>
                  </a:lnTo>
                  <a:lnTo>
                    <a:pt x="147002" y="322262"/>
                  </a:lnTo>
                  <a:lnTo>
                    <a:pt x="95567" y="375920"/>
                  </a:lnTo>
                  <a:lnTo>
                    <a:pt x="54609" y="432752"/>
                  </a:lnTo>
                  <a:lnTo>
                    <a:pt x="24764" y="491490"/>
                  </a:lnTo>
                  <a:lnTo>
                    <a:pt x="6350" y="552767"/>
                  </a:lnTo>
                  <a:lnTo>
                    <a:pt x="0" y="615632"/>
                  </a:lnTo>
                  <a:lnTo>
                    <a:pt x="1587" y="647382"/>
                  </a:lnTo>
                  <a:lnTo>
                    <a:pt x="13969" y="709295"/>
                  </a:lnTo>
                  <a:lnTo>
                    <a:pt x="38417" y="769620"/>
                  </a:lnTo>
                  <a:lnTo>
                    <a:pt x="73977" y="827405"/>
                  </a:lnTo>
                  <a:lnTo>
                    <a:pt x="120015" y="882650"/>
                  </a:lnTo>
                  <a:lnTo>
                    <a:pt x="176212" y="935037"/>
                  </a:lnTo>
                  <a:lnTo>
                    <a:pt x="207962" y="959802"/>
                  </a:lnTo>
                  <a:lnTo>
                    <a:pt x="241934" y="983932"/>
                  </a:lnTo>
                  <a:lnTo>
                    <a:pt x="277812" y="1007427"/>
                  </a:lnTo>
                  <a:lnTo>
                    <a:pt x="316229" y="1029652"/>
                  </a:lnTo>
                  <a:lnTo>
                    <a:pt x="356552" y="1050925"/>
                  </a:lnTo>
                  <a:lnTo>
                    <a:pt x="398779" y="1071562"/>
                  </a:lnTo>
                  <a:lnTo>
                    <a:pt x="442912" y="1090930"/>
                  </a:lnTo>
                  <a:lnTo>
                    <a:pt x="488950" y="1109027"/>
                  </a:lnTo>
                  <a:lnTo>
                    <a:pt x="536575" y="1126172"/>
                  </a:lnTo>
                  <a:lnTo>
                    <a:pt x="586104" y="1142365"/>
                  </a:lnTo>
                  <a:lnTo>
                    <a:pt x="636904" y="1156970"/>
                  </a:lnTo>
                  <a:lnTo>
                    <a:pt x="689610" y="1170622"/>
                  </a:lnTo>
                  <a:lnTo>
                    <a:pt x="743585" y="1183005"/>
                  </a:lnTo>
                  <a:lnTo>
                    <a:pt x="798829" y="1194117"/>
                  </a:lnTo>
                  <a:lnTo>
                    <a:pt x="855344" y="1203642"/>
                  </a:lnTo>
                  <a:lnTo>
                    <a:pt x="913129" y="1211897"/>
                  </a:lnTo>
                  <a:lnTo>
                    <a:pt x="971867" y="1218882"/>
                  </a:lnTo>
                  <a:lnTo>
                    <a:pt x="1031874" y="1224280"/>
                  </a:lnTo>
                  <a:lnTo>
                    <a:pt x="1092835" y="1228090"/>
                  </a:lnTo>
                  <a:lnTo>
                    <a:pt x="1154747" y="1230630"/>
                  </a:lnTo>
                  <a:lnTo>
                    <a:pt x="1217295" y="1231265"/>
                  </a:lnTo>
                  <a:lnTo>
                    <a:pt x="1279842" y="1230630"/>
                  </a:lnTo>
                  <a:lnTo>
                    <a:pt x="1341755" y="1228090"/>
                  </a:lnTo>
                  <a:lnTo>
                    <a:pt x="1402715" y="1224280"/>
                  </a:lnTo>
                  <a:lnTo>
                    <a:pt x="1462722" y="1218882"/>
                  </a:lnTo>
                  <a:lnTo>
                    <a:pt x="1521460" y="1211897"/>
                  </a:lnTo>
                  <a:lnTo>
                    <a:pt x="1579245" y="1203642"/>
                  </a:lnTo>
                  <a:lnTo>
                    <a:pt x="1635760" y="1194117"/>
                  </a:lnTo>
                  <a:lnTo>
                    <a:pt x="1691004" y="1183005"/>
                  </a:lnTo>
                  <a:lnTo>
                    <a:pt x="1744979" y="1170622"/>
                  </a:lnTo>
                  <a:lnTo>
                    <a:pt x="1797685" y="1156970"/>
                  </a:lnTo>
                  <a:lnTo>
                    <a:pt x="1848485" y="1142365"/>
                  </a:lnTo>
                  <a:lnTo>
                    <a:pt x="1898014" y="1126172"/>
                  </a:lnTo>
                  <a:lnTo>
                    <a:pt x="1945639" y="1109027"/>
                  </a:lnTo>
                  <a:lnTo>
                    <a:pt x="1991677" y="1090930"/>
                  </a:lnTo>
                  <a:lnTo>
                    <a:pt x="2035810" y="1071562"/>
                  </a:lnTo>
                  <a:lnTo>
                    <a:pt x="2078037" y="1050925"/>
                  </a:lnTo>
                  <a:lnTo>
                    <a:pt x="2118360" y="1029652"/>
                  </a:lnTo>
                  <a:lnTo>
                    <a:pt x="2156777" y="1007427"/>
                  </a:lnTo>
                  <a:lnTo>
                    <a:pt x="2192654" y="983932"/>
                  </a:lnTo>
                  <a:lnTo>
                    <a:pt x="2226627" y="959802"/>
                  </a:lnTo>
                  <a:lnTo>
                    <a:pt x="2258377" y="935037"/>
                  </a:lnTo>
                  <a:lnTo>
                    <a:pt x="2287587" y="909002"/>
                  </a:lnTo>
                  <a:lnTo>
                    <a:pt x="2339022" y="855345"/>
                  </a:lnTo>
                  <a:lnTo>
                    <a:pt x="2379979" y="798830"/>
                  </a:lnTo>
                  <a:lnTo>
                    <a:pt x="2409825" y="739775"/>
                  </a:lnTo>
                  <a:lnTo>
                    <a:pt x="2428240" y="678497"/>
                  </a:lnTo>
                  <a:lnTo>
                    <a:pt x="2434590" y="615632"/>
                  </a:lnTo>
                  <a:lnTo>
                    <a:pt x="2433002" y="583882"/>
                  </a:lnTo>
                  <a:lnTo>
                    <a:pt x="2420620" y="521970"/>
                  </a:lnTo>
                  <a:lnTo>
                    <a:pt x="2396172" y="461962"/>
                  </a:lnTo>
                  <a:lnTo>
                    <a:pt x="2360612" y="404177"/>
                  </a:lnTo>
                  <a:lnTo>
                    <a:pt x="2314575" y="348932"/>
                  </a:lnTo>
                  <a:lnTo>
                    <a:pt x="2258377" y="296545"/>
                  </a:lnTo>
                  <a:lnTo>
                    <a:pt x="2226627" y="271462"/>
                  </a:lnTo>
                  <a:lnTo>
                    <a:pt x="2192654" y="247332"/>
                  </a:lnTo>
                  <a:lnTo>
                    <a:pt x="2156777" y="224155"/>
                  </a:lnTo>
                  <a:lnTo>
                    <a:pt x="2118360" y="201612"/>
                  </a:lnTo>
                  <a:lnTo>
                    <a:pt x="2078037" y="180340"/>
                  </a:lnTo>
                  <a:lnTo>
                    <a:pt x="2035810" y="160020"/>
                  </a:lnTo>
                  <a:lnTo>
                    <a:pt x="1991677" y="140652"/>
                  </a:lnTo>
                  <a:lnTo>
                    <a:pt x="1945639" y="122237"/>
                  </a:lnTo>
                  <a:lnTo>
                    <a:pt x="1898014" y="105092"/>
                  </a:lnTo>
                  <a:lnTo>
                    <a:pt x="1848485" y="89217"/>
                  </a:lnTo>
                  <a:lnTo>
                    <a:pt x="1797685" y="74295"/>
                  </a:lnTo>
                  <a:lnTo>
                    <a:pt x="1744979" y="60642"/>
                  </a:lnTo>
                  <a:lnTo>
                    <a:pt x="1691004" y="48260"/>
                  </a:lnTo>
                  <a:lnTo>
                    <a:pt x="1635760" y="37465"/>
                  </a:lnTo>
                  <a:lnTo>
                    <a:pt x="1579245" y="27622"/>
                  </a:lnTo>
                  <a:lnTo>
                    <a:pt x="1521460" y="19367"/>
                  </a:lnTo>
                  <a:lnTo>
                    <a:pt x="1462722" y="12382"/>
                  </a:lnTo>
                  <a:lnTo>
                    <a:pt x="1402715" y="6985"/>
                  </a:lnTo>
                  <a:lnTo>
                    <a:pt x="1341755" y="3175"/>
                  </a:lnTo>
                  <a:lnTo>
                    <a:pt x="1279842" y="952"/>
                  </a:lnTo>
                  <a:lnTo>
                    <a:pt x="1217295" y="0"/>
                  </a:lnTo>
                  <a:close/>
                </a:path>
              </a:pathLst>
            </a:custGeom>
            <a:solidFill>
              <a:srgbClr val="A3624D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5" name="object 15"/>
            <p:cNvSpPr/>
            <p:nvPr/>
          </p:nvSpPr>
          <p:spPr>
            <a:xfrm>
              <a:off x="720090" y="694055"/>
              <a:ext cx="2434590" cy="1231265"/>
            </a:xfrm>
            <a:custGeom>
              <a:avLst/>
              <a:gdLst/>
              <a:ahLst/>
              <a:cxnLst/>
              <a:rect l="l" t="t" r="r" b="b"/>
              <a:pathLst>
                <a:path w="2434590" h="1231264">
                  <a:moveTo>
                    <a:pt x="0" y="615632"/>
                  </a:moveTo>
                  <a:lnTo>
                    <a:pt x="6350" y="552767"/>
                  </a:lnTo>
                  <a:lnTo>
                    <a:pt x="24764" y="491490"/>
                  </a:lnTo>
                  <a:lnTo>
                    <a:pt x="54609" y="432752"/>
                  </a:lnTo>
                  <a:lnTo>
                    <a:pt x="95567" y="375920"/>
                  </a:lnTo>
                  <a:lnTo>
                    <a:pt x="147002" y="322262"/>
                  </a:lnTo>
                  <a:lnTo>
                    <a:pt x="176212" y="296545"/>
                  </a:lnTo>
                  <a:lnTo>
                    <a:pt x="207962" y="271462"/>
                  </a:lnTo>
                  <a:lnTo>
                    <a:pt x="241934" y="247332"/>
                  </a:lnTo>
                  <a:lnTo>
                    <a:pt x="277812" y="224155"/>
                  </a:lnTo>
                  <a:lnTo>
                    <a:pt x="316229" y="201612"/>
                  </a:lnTo>
                  <a:lnTo>
                    <a:pt x="356552" y="180340"/>
                  </a:lnTo>
                  <a:lnTo>
                    <a:pt x="398779" y="160020"/>
                  </a:lnTo>
                  <a:lnTo>
                    <a:pt x="442912" y="140652"/>
                  </a:lnTo>
                  <a:lnTo>
                    <a:pt x="488950" y="122237"/>
                  </a:lnTo>
                  <a:lnTo>
                    <a:pt x="536575" y="105092"/>
                  </a:lnTo>
                  <a:lnTo>
                    <a:pt x="586104" y="89217"/>
                  </a:lnTo>
                  <a:lnTo>
                    <a:pt x="636904" y="74295"/>
                  </a:lnTo>
                  <a:lnTo>
                    <a:pt x="689610" y="60642"/>
                  </a:lnTo>
                  <a:lnTo>
                    <a:pt x="743585" y="48260"/>
                  </a:lnTo>
                  <a:lnTo>
                    <a:pt x="798829" y="37465"/>
                  </a:lnTo>
                  <a:lnTo>
                    <a:pt x="855344" y="27622"/>
                  </a:lnTo>
                  <a:lnTo>
                    <a:pt x="913129" y="19367"/>
                  </a:lnTo>
                  <a:lnTo>
                    <a:pt x="971867" y="12382"/>
                  </a:lnTo>
                  <a:lnTo>
                    <a:pt x="1031874" y="6985"/>
                  </a:lnTo>
                  <a:lnTo>
                    <a:pt x="1092835" y="3175"/>
                  </a:lnTo>
                  <a:lnTo>
                    <a:pt x="1154747" y="952"/>
                  </a:lnTo>
                  <a:lnTo>
                    <a:pt x="1217295" y="0"/>
                  </a:lnTo>
                  <a:lnTo>
                    <a:pt x="1279842" y="952"/>
                  </a:lnTo>
                  <a:lnTo>
                    <a:pt x="1341755" y="3175"/>
                  </a:lnTo>
                  <a:lnTo>
                    <a:pt x="1402715" y="6985"/>
                  </a:lnTo>
                  <a:lnTo>
                    <a:pt x="1462722" y="12382"/>
                  </a:lnTo>
                  <a:lnTo>
                    <a:pt x="1521460" y="19367"/>
                  </a:lnTo>
                  <a:lnTo>
                    <a:pt x="1579245" y="27622"/>
                  </a:lnTo>
                  <a:lnTo>
                    <a:pt x="1635760" y="37465"/>
                  </a:lnTo>
                  <a:lnTo>
                    <a:pt x="1691004" y="48260"/>
                  </a:lnTo>
                  <a:lnTo>
                    <a:pt x="1744979" y="60642"/>
                  </a:lnTo>
                  <a:lnTo>
                    <a:pt x="1797685" y="74295"/>
                  </a:lnTo>
                  <a:lnTo>
                    <a:pt x="1848485" y="89217"/>
                  </a:lnTo>
                  <a:lnTo>
                    <a:pt x="1898014" y="105092"/>
                  </a:lnTo>
                  <a:lnTo>
                    <a:pt x="1945639" y="122237"/>
                  </a:lnTo>
                  <a:lnTo>
                    <a:pt x="1991677" y="140652"/>
                  </a:lnTo>
                  <a:lnTo>
                    <a:pt x="2035810" y="160020"/>
                  </a:lnTo>
                  <a:lnTo>
                    <a:pt x="2078037" y="180340"/>
                  </a:lnTo>
                  <a:lnTo>
                    <a:pt x="2118360" y="201612"/>
                  </a:lnTo>
                  <a:lnTo>
                    <a:pt x="2156777" y="224155"/>
                  </a:lnTo>
                  <a:lnTo>
                    <a:pt x="2192654" y="247332"/>
                  </a:lnTo>
                  <a:lnTo>
                    <a:pt x="2226627" y="271462"/>
                  </a:lnTo>
                  <a:lnTo>
                    <a:pt x="2258377" y="296545"/>
                  </a:lnTo>
                  <a:lnTo>
                    <a:pt x="2287587" y="322262"/>
                  </a:lnTo>
                  <a:lnTo>
                    <a:pt x="2339022" y="375920"/>
                  </a:lnTo>
                  <a:lnTo>
                    <a:pt x="2379979" y="432752"/>
                  </a:lnTo>
                  <a:lnTo>
                    <a:pt x="2409825" y="491490"/>
                  </a:lnTo>
                  <a:lnTo>
                    <a:pt x="2428240" y="552767"/>
                  </a:lnTo>
                  <a:lnTo>
                    <a:pt x="2434590" y="615632"/>
                  </a:lnTo>
                  <a:lnTo>
                    <a:pt x="2433002" y="647382"/>
                  </a:lnTo>
                  <a:lnTo>
                    <a:pt x="2420620" y="709295"/>
                  </a:lnTo>
                  <a:lnTo>
                    <a:pt x="2396172" y="769620"/>
                  </a:lnTo>
                  <a:lnTo>
                    <a:pt x="2360612" y="827405"/>
                  </a:lnTo>
                  <a:lnTo>
                    <a:pt x="2314575" y="882650"/>
                  </a:lnTo>
                  <a:lnTo>
                    <a:pt x="2258377" y="935037"/>
                  </a:lnTo>
                  <a:lnTo>
                    <a:pt x="2226627" y="959802"/>
                  </a:lnTo>
                  <a:lnTo>
                    <a:pt x="2192654" y="983932"/>
                  </a:lnTo>
                  <a:lnTo>
                    <a:pt x="2156777" y="1007427"/>
                  </a:lnTo>
                  <a:lnTo>
                    <a:pt x="2118360" y="1029652"/>
                  </a:lnTo>
                  <a:lnTo>
                    <a:pt x="2078037" y="1050925"/>
                  </a:lnTo>
                  <a:lnTo>
                    <a:pt x="2035810" y="1071562"/>
                  </a:lnTo>
                  <a:lnTo>
                    <a:pt x="1991677" y="1090930"/>
                  </a:lnTo>
                  <a:lnTo>
                    <a:pt x="1945639" y="1109027"/>
                  </a:lnTo>
                  <a:lnTo>
                    <a:pt x="1898014" y="1126172"/>
                  </a:lnTo>
                  <a:lnTo>
                    <a:pt x="1848485" y="1142365"/>
                  </a:lnTo>
                  <a:lnTo>
                    <a:pt x="1797685" y="1156970"/>
                  </a:lnTo>
                  <a:lnTo>
                    <a:pt x="1744979" y="1170622"/>
                  </a:lnTo>
                  <a:lnTo>
                    <a:pt x="1691004" y="1183005"/>
                  </a:lnTo>
                  <a:lnTo>
                    <a:pt x="1635760" y="1194117"/>
                  </a:lnTo>
                  <a:lnTo>
                    <a:pt x="1579245" y="1203642"/>
                  </a:lnTo>
                  <a:lnTo>
                    <a:pt x="1521460" y="1211897"/>
                  </a:lnTo>
                  <a:lnTo>
                    <a:pt x="1462722" y="1218882"/>
                  </a:lnTo>
                  <a:lnTo>
                    <a:pt x="1402715" y="1224280"/>
                  </a:lnTo>
                  <a:lnTo>
                    <a:pt x="1341755" y="1228090"/>
                  </a:lnTo>
                  <a:lnTo>
                    <a:pt x="1279842" y="1230630"/>
                  </a:lnTo>
                  <a:lnTo>
                    <a:pt x="1217295" y="1231265"/>
                  </a:lnTo>
                  <a:lnTo>
                    <a:pt x="1154747" y="1230630"/>
                  </a:lnTo>
                  <a:lnTo>
                    <a:pt x="1092835" y="1228090"/>
                  </a:lnTo>
                  <a:lnTo>
                    <a:pt x="1031874" y="1224280"/>
                  </a:lnTo>
                  <a:lnTo>
                    <a:pt x="971867" y="1218882"/>
                  </a:lnTo>
                  <a:lnTo>
                    <a:pt x="913129" y="1211897"/>
                  </a:lnTo>
                  <a:lnTo>
                    <a:pt x="855344" y="1203642"/>
                  </a:lnTo>
                  <a:lnTo>
                    <a:pt x="798829" y="1194117"/>
                  </a:lnTo>
                  <a:lnTo>
                    <a:pt x="743585" y="1183005"/>
                  </a:lnTo>
                  <a:lnTo>
                    <a:pt x="689610" y="1170622"/>
                  </a:lnTo>
                  <a:lnTo>
                    <a:pt x="636904" y="1156970"/>
                  </a:lnTo>
                  <a:lnTo>
                    <a:pt x="586104" y="1142365"/>
                  </a:lnTo>
                  <a:lnTo>
                    <a:pt x="536575" y="1126172"/>
                  </a:lnTo>
                  <a:lnTo>
                    <a:pt x="488950" y="1109027"/>
                  </a:lnTo>
                  <a:lnTo>
                    <a:pt x="442912" y="1090930"/>
                  </a:lnTo>
                  <a:lnTo>
                    <a:pt x="398779" y="1071562"/>
                  </a:lnTo>
                  <a:lnTo>
                    <a:pt x="356552" y="1050925"/>
                  </a:lnTo>
                  <a:lnTo>
                    <a:pt x="316229" y="1029652"/>
                  </a:lnTo>
                  <a:lnTo>
                    <a:pt x="277812" y="1007427"/>
                  </a:lnTo>
                  <a:lnTo>
                    <a:pt x="241934" y="983932"/>
                  </a:lnTo>
                  <a:lnTo>
                    <a:pt x="207962" y="959802"/>
                  </a:lnTo>
                  <a:lnTo>
                    <a:pt x="176212" y="935037"/>
                  </a:lnTo>
                  <a:lnTo>
                    <a:pt x="147002" y="909002"/>
                  </a:lnTo>
                  <a:lnTo>
                    <a:pt x="95567" y="855345"/>
                  </a:lnTo>
                  <a:lnTo>
                    <a:pt x="54609" y="798830"/>
                  </a:lnTo>
                  <a:lnTo>
                    <a:pt x="24764" y="739775"/>
                  </a:lnTo>
                  <a:lnTo>
                    <a:pt x="6350" y="678497"/>
                  </a:lnTo>
                  <a:lnTo>
                    <a:pt x="0" y="615632"/>
                  </a:lnTo>
                </a:path>
              </a:pathLst>
            </a:custGeom>
            <a:ln w="12700">
              <a:solidFill>
                <a:srgbClr val="774636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488156" y="720000"/>
            <a:ext cx="9294813" cy="751809"/>
          </a:xfrm>
          <a:prstGeom prst="rect">
            <a:avLst/>
          </a:prstGeom>
          <a:ln w="44450">
            <a:solidFill>
              <a:srgbClr val="000000"/>
            </a:solidFill>
          </a:ln>
        </p:spPr>
        <p:txBody>
          <a:bodyPr vert="horz" wrap="square" lIns="0" tIns="58738" rIns="0" bIns="0" rtlCol="0" anchor="ctr">
            <a:spAutoFit/>
          </a:bodyPr>
          <a:lstStyle/>
          <a:p>
            <a:pPr marL="754032">
              <a:lnSpc>
                <a:spcPct val="100000"/>
              </a:lnSpc>
              <a:spcBef>
                <a:spcPts val="462"/>
              </a:spcBef>
            </a:pPr>
            <a:r>
              <a:rPr sz="4500" spc="-12" dirty="0">
                <a:solidFill>
                  <a:srgbClr val="FFFFFF"/>
                </a:solidFill>
              </a:rPr>
              <a:t>L1</a:t>
            </a:r>
            <a:endParaRPr sz="4500"/>
          </a:p>
        </p:txBody>
      </p:sp>
      <p:grpSp>
        <p:nvGrpSpPr>
          <p:cNvPr id="17" name="object 17"/>
          <p:cNvGrpSpPr/>
          <p:nvPr/>
        </p:nvGrpSpPr>
        <p:grpSpPr>
          <a:xfrm>
            <a:off x="2407709" y="2554552"/>
            <a:ext cx="2039408" cy="1036638"/>
            <a:chOff x="2889250" y="3065462"/>
            <a:chExt cx="2447290" cy="1243965"/>
          </a:xfrm>
        </p:grpSpPr>
        <p:sp>
          <p:nvSpPr>
            <p:cNvPr id="18" name="object 18"/>
            <p:cNvSpPr/>
            <p:nvPr/>
          </p:nvSpPr>
          <p:spPr>
            <a:xfrm>
              <a:off x="2895600" y="3071812"/>
              <a:ext cx="2434590" cy="1231265"/>
            </a:xfrm>
            <a:custGeom>
              <a:avLst/>
              <a:gdLst/>
              <a:ahLst/>
              <a:cxnLst/>
              <a:rect l="l" t="t" r="r" b="b"/>
              <a:pathLst>
                <a:path w="2434590" h="1231264">
                  <a:moveTo>
                    <a:pt x="1217295" y="0"/>
                  </a:moveTo>
                  <a:lnTo>
                    <a:pt x="1154747" y="952"/>
                  </a:lnTo>
                  <a:lnTo>
                    <a:pt x="1092835" y="3175"/>
                  </a:lnTo>
                  <a:lnTo>
                    <a:pt x="1031875" y="6985"/>
                  </a:lnTo>
                  <a:lnTo>
                    <a:pt x="971867" y="12382"/>
                  </a:lnTo>
                  <a:lnTo>
                    <a:pt x="913129" y="19367"/>
                  </a:lnTo>
                  <a:lnTo>
                    <a:pt x="855345" y="27622"/>
                  </a:lnTo>
                  <a:lnTo>
                    <a:pt x="798829" y="37464"/>
                  </a:lnTo>
                  <a:lnTo>
                    <a:pt x="743585" y="48260"/>
                  </a:lnTo>
                  <a:lnTo>
                    <a:pt x="689610" y="60642"/>
                  </a:lnTo>
                  <a:lnTo>
                    <a:pt x="636904" y="74295"/>
                  </a:lnTo>
                  <a:lnTo>
                    <a:pt x="586104" y="89217"/>
                  </a:lnTo>
                  <a:lnTo>
                    <a:pt x="536575" y="105092"/>
                  </a:lnTo>
                  <a:lnTo>
                    <a:pt x="488950" y="122237"/>
                  </a:lnTo>
                  <a:lnTo>
                    <a:pt x="442912" y="140652"/>
                  </a:lnTo>
                  <a:lnTo>
                    <a:pt x="398779" y="160020"/>
                  </a:lnTo>
                  <a:lnTo>
                    <a:pt x="356552" y="180339"/>
                  </a:lnTo>
                  <a:lnTo>
                    <a:pt x="316230" y="201612"/>
                  </a:lnTo>
                  <a:lnTo>
                    <a:pt x="277812" y="224154"/>
                  </a:lnTo>
                  <a:lnTo>
                    <a:pt x="241935" y="247332"/>
                  </a:lnTo>
                  <a:lnTo>
                    <a:pt x="207962" y="271462"/>
                  </a:lnTo>
                  <a:lnTo>
                    <a:pt x="176212" y="296545"/>
                  </a:lnTo>
                  <a:lnTo>
                    <a:pt x="147002" y="322262"/>
                  </a:lnTo>
                  <a:lnTo>
                    <a:pt x="95567" y="375920"/>
                  </a:lnTo>
                  <a:lnTo>
                    <a:pt x="54610" y="432752"/>
                  </a:lnTo>
                  <a:lnTo>
                    <a:pt x="24764" y="491489"/>
                  </a:lnTo>
                  <a:lnTo>
                    <a:pt x="6350" y="552767"/>
                  </a:lnTo>
                  <a:lnTo>
                    <a:pt x="0" y="615632"/>
                  </a:lnTo>
                  <a:lnTo>
                    <a:pt x="1587" y="647382"/>
                  </a:lnTo>
                  <a:lnTo>
                    <a:pt x="13969" y="709612"/>
                  </a:lnTo>
                  <a:lnTo>
                    <a:pt x="38417" y="769619"/>
                  </a:lnTo>
                  <a:lnTo>
                    <a:pt x="73977" y="827405"/>
                  </a:lnTo>
                  <a:lnTo>
                    <a:pt x="120014" y="882650"/>
                  </a:lnTo>
                  <a:lnTo>
                    <a:pt x="176212" y="935037"/>
                  </a:lnTo>
                  <a:lnTo>
                    <a:pt x="207962" y="960119"/>
                  </a:lnTo>
                  <a:lnTo>
                    <a:pt x="241935" y="984250"/>
                  </a:lnTo>
                  <a:lnTo>
                    <a:pt x="277812" y="1007427"/>
                  </a:lnTo>
                  <a:lnTo>
                    <a:pt x="316230" y="1029652"/>
                  </a:lnTo>
                  <a:lnTo>
                    <a:pt x="356552" y="1050925"/>
                  </a:lnTo>
                  <a:lnTo>
                    <a:pt x="398779" y="1071562"/>
                  </a:lnTo>
                  <a:lnTo>
                    <a:pt x="442912" y="1090930"/>
                  </a:lnTo>
                  <a:lnTo>
                    <a:pt x="488950" y="1109027"/>
                  </a:lnTo>
                  <a:lnTo>
                    <a:pt x="536575" y="1126172"/>
                  </a:lnTo>
                  <a:lnTo>
                    <a:pt x="586104" y="1142364"/>
                  </a:lnTo>
                  <a:lnTo>
                    <a:pt x="636904" y="1156970"/>
                  </a:lnTo>
                  <a:lnTo>
                    <a:pt x="689610" y="1170622"/>
                  </a:lnTo>
                  <a:lnTo>
                    <a:pt x="743585" y="1183005"/>
                  </a:lnTo>
                  <a:lnTo>
                    <a:pt x="798829" y="1194117"/>
                  </a:lnTo>
                  <a:lnTo>
                    <a:pt x="855345" y="1203642"/>
                  </a:lnTo>
                  <a:lnTo>
                    <a:pt x="913129" y="1211897"/>
                  </a:lnTo>
                  <a:lnTo>
                    <a:pt x="971867" y="1218882"/>
                  </a:lnTo>
                  <a:lnTo>
                    <a:pt x="1031875" y="1224280"/>
                  </a:lnTo>
                  <a:lnTo>
                    <a:pt x="1092835" y="1228089"/>
                  </a:lnTo>
                  <a:lnTo>
                    <a:pt x="1154747" y="1230630"/>
                  </a:lnTo>
                  <a:lnTo>
                    <a:pt x="1217295" y="1231264"/>
                  </a:lnTo>
                  <a:lnTo>
                    <a:pt x="1279842" y="1230630"/>
                  </a:lnTo>
                  <a:lnTo>
                    <a:pt x="1341754" y="1228089"/>
                  </a:lnTo>
                  <a:lnTo>
                    <a:pt x="1402714" y="1224280"/>
                  </a:lnTo>
                  <a:lnTo>
                    <a:pt x="1462722" y="1218882"/>
                  </a:lnTo>
                  <a:lnTo>
                    <a:pt x="1521460" y="1211897"/>
                  </a:lnTo>
                  <a:lnTo>
                    <a:pt x="1579245" y="1203642"/>
                  </a:lnTo>
                  <a:lnTo>
                    <a:pt x="1635760" y="1194117"/>
                  </a:lnTo>
                  <a:lnTo>
                    <a:pt x="1691004" y="1183005"/>
                  </a:lnTo>
                  <a:lnTo>
                    <a:pt x="1744979" y="1170622"/>
                  </a:lnTo>
                  <a:lnTo>
                    <a:pt x="1797685" y="1156970"/>
                  </a:lnTo>
                  <a:lnTo>
                    <a:pt x="1848485" y="1142364"/>
                  </a:lnTo>
                  <a:lnTo>
                    <a:pt x="1898014" y="1126172"/>
                  </a:lnTo>
                  <a:lnTo>
                    <a:pt x="1945639" y="1109027"/>
                  </a:lnTo>
                  <a:lnTo>
                    <a:pt x="1991677" y="1090930"/>
                  </a:lnTo>
                  <a:lnTo>
                    <a:pt x="2035810" y="1071562"/>
                  </a:lnTo>
                  <a:lnTo>
                    <a:pt x="2078037" y="1050925"/>
                  </a:lnTo>
                  <a:lnTo>
                    <a:pt x="2118360" y="1029652"/>
                  </a:lnTo>
                  <a:lnTo>
                    <a:pt x="2156777" y="1007427"/>
                  </a:lnTo>
                  <a:lnTo>
                    <a:pt x="2192654" y="984250"/>
                  </a:lnTo>
                  <a:lnTo>
                    <a:pt x="2226627" y="960119"/>
                  </a:lnTo>
                  <a:lnTo>
                    <a:pt x="2258377" y="935037"/>
                  </a:lnTo>
                  <a:lnTo>
                    <a:pt x="2287587" y="909319"/>
                  </a:lnTo>
                  <a:lnTo>
                    <a:pt x="2339022" y="855344"/>
                  </a:lnTo>
                  <a:lnTo>
                    <a:pt x="2379979" y="798830"/>
                  </a:lnTo>
                  <a:lnTo>
                    <a:pt x="2409825" y="739775"/>
                  </a:lnTo>
                  <a:lnTo>
                    <a:pt x="2428240" y="678814"/>
                  </a:lnTo>
                  <a:lnTo>
                    <a:pt x="2434590" y="615632"/>
                  </a:lnTo>
                  <a:lnTo>
                    <a:pt x="2433002" y="583882"/>
                  </a:lnTo>
                  <a:lnTo>
                    <a:pt x="2420620" y="521970"/>
                  </a:lnTo>
                  <a:lnTo>
                    <a:pt x="2396172" y="461962"/>
                  </a:lnTo>
                  <a:lnTo>
                    <a:pt x="2360612" y="404177"/>
                  </a:lnTo>
                  <a:lnTo>
                    <a:pt x="2314575" y="348932"/>
                  </a:lnTo>
                  <a:lnTo>
                    <a:pt x="2258377" y="296545"/>
                  </a:lnTo>
                  <a:lnTo>
                    <a:pt x="2226627" y="271462"/>
                  </a:lnTo>
                  <a:lnTo>
                    <a:pt x="2192654" y="247332"/>
                  </a:lnTo>
                  <a:lnTo>
                    <a:pt x="2156777" y="224154"/>
                  </a:lnTo>
                  <a:lnTo>
                    <a:pt x="2118360" y="201612"/>
                  </a:lnTo>
                  <a:lnTo>
                    <a:pt x="2078037" y="180339"/>
                  </a:lnTo>
                  <a:lnTo>
                    <a:pt x="2035810" y="160020"/>
                  </a:lnTo>
                  <a:lnTo>
                    <a:pt x="1991677" y="140652"/>
                  </a:lnTo>
                  <a:lnTo>
                    <a:pt x="1945639" y="122237"/>
                  </a:lnTo>
                  <a:lnTo>
                    <a:pt x="1898014" y="105092"/>
                  </a:lnTo>
                  <a:lnTo>
                    <a:pt x="1848485" y="89217"/>
                  </a:lnTo>
                  <a:lnTo>
                    <a:pt x="1797685" y="74295"/>
                  </a:lnTo>
                  <a:lnTo>
                    <a:pt x="1744979" y="60642"/>
                  </a:lnTo>
                  <a:lnTo>
                    <a:pt x="1691004" y="48260"/>
                  </a:lnTo>
                  <a:lnTo>
                    <a:pt x="1635760" y="37464"/>
                  </a:lnTo>
                  <a:lnTo>
                    <a:pt x="1579245" y="27622"/>
                  </a:lnTo>
                  <a:lnTo>
                    <a:pt x="1521460" y="19367"/>
                  </a:lnTo>
                  <a:lnTo>
                    <a:pt x="1462722" y="12382"/>
                  </a:lnTo>
                  <a:lnTo>
                    <a:pt x="1402714" y="6985"/>
                  </a:lnTo>
                  <a:lnTo>
                    <a:pt x="1341754" y="3175"/>
                  </a:lnTo>
                  <a:lnTo>
                    <a:pt x="1279842" y="952"/>
                  </a:lnTo>
                  <a:lnTo>
                    <a:pt x="1217295" y="0"/>
                  </a:lnTo>
                  <a:close/>
                </a:path>
              </a:pathLst>
            </a:custGeom>
            <a:solidFill>
              <a:srgbClr val="8E5477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9" name="object 19"/>
            <p:cNvSpPr/>
            <p:nvPr/>
          </p:nvSpPr>
          <p:spPr>
            <a:xfrm>
              <a:off x="2895600" y="3071812"/>
              <a:ext cx="2434590" cy="1231265"/>
            </a:xfrm>
            <a:custGeom>
              <a:avLst/>
              <a:gdLst/>
              <a:ahLst/>
              <a:cxnLst/>
              <a:rect l="l" t="t" r="r" b="b"/>
              <a:pathLst>
                <a:path w="2434590" h="1231264">
                  <a:moveTo>
                    <a:pt x="0" y="615632"/>
                  </a:moveTo>
                  <a:lnTo>
                    <a:pt x="6350" y="552767"/>
                  </a:lnTo>
                  <a:lnTo>
                    <a:pt x="24764" y="491489"/>
                  </a:lnTo>
                  <a:lnTo>
                    <a:pt x="54610" y="432752"/>
                  </a:lnTo>
                  <a:lnTo>
                    <a:pt x="95567" y="375920"/>
                  </a:lnTo>
                  <a:lnTo>
                    <a:pt x="147002" y="322262"/>
                  </a:lnTo>
                  <a:lnTo>
                    <a:pt x="176212" y="296545"/>
                  </a:lnTo>
                  <a:lnTo>
                    <a:pt x="207962" y="271462"/>
                  </a:lnTo>
                  <a:lnTo>
                    <a:pt x="241935" y="247332"/>
                  </a:lnTo>
                  <a:lnTo>
                    <a:pt x="277812" y="224154"/>
                  </a:lnTo>
                  <a:lnTo>
                    <a:pt x="316230" y="201612"/>
                  </a:lnTo>
                  <a:lnTo>
                    <a:pt x="356552" y="180339"/>
                  </a:lnTo>
                  <a:lnTo>
                    <a:pt x="398779" y="160020"/>
                  </a:lnTo>
                  <a:lnTo>
                    <a:pt x="442912" y="140652"/>
                  </a:lnTo>
                  <a:lnTo>
                    <a:pt x="488950" y="122237"/>
                  </a:lnTo>
                  <a:lnTo>
                    <a:pt x="536575" y="105092"/>
                  </a:lnTo>
                  <a:lnTo>
                    <a:pt x="586104" y="89217"/>
                  </a:lnTo>
                  <a:lnTo>
                    <a:pt x="636904" y="74295"/>
                  </a:lnTo>
                  <a:lnTo>
                    <a:pt x="689610" y="60642"/>
                  </a:lnTo>
                  <a:lnTo>
                    <a:pt x="743585" y="48260"/>
                  </a:lnTo>
                  <a:lnTo>
                    <a:pt x="798829" y="37464"/>
                  </a:lnTo>
                  <a:lnTo>
                    <a:pt x="855345" y="27622"/>
                  </a:lnTo>
                  <a:lnTo>
                    <a:pt x="913129" y="19367"/>
                  </a:lnTo>
                  <a:lnTo>
                    <a:pt x="971867" y="12382"/>
                  </a:lnTo>
                  <a:lnTo>
                    <a:pt x="1031875" y="6985"/>
                  </a:lnTo>
                  <a:lnTo>
                    <a:pt x="1092835" y="3175"/>
                  </a:lnTo>
                  <a:lnTo>
                    <a:pt x="1154747" y="952"/>
                  </a:lnTo>
                  <a:lnTo>
                    <a:pt x="1217295" y="0"/>
                  </a:lnTo>
                  <a:lnTo>
                    <a:pt x="1279842" y="952"/>
                  </a:lnTo>
                  <a:lnTo>
                    <a:pt x="1341754" y="3175"/>
                  </a:lnTo>
                  <a:lnTo>
                    <a:pt x="1402714" y="6985"/>
                  </a:lnTo>
                  <a:lnTo>
                    <a:pt x="1462722" y="12382"/>
                  </a:lnTo>
                  <a:lnTo>
                    <a:pt x="1521460" y="19367"/>
                  </a:lnTo>
                  <a:lnTo>
                    <a:pt x="1579245" y="27622"/>
                  </a:lnTo>
                  <a:lnTo>
                    <a:pt x="1635760" y="37464"/>
                  </a:lnTo>
                  <a:lnTo>
                    <a:pt x="1691004" y="48260"/>
                  </a:lnTo>
                  <a:lnTo>
                    <a:pt x="1744979" y="60642"/>
                  </a:lnTo>
                  <a:lnTo>
                    <a:pt x="1797685" y="74295"/>
                  </a:lnTo>
                  <a:lnTo>
                    <a:pt x="1848485" y="89217"/>
                  </a:lnTo>
                  <a:lnTo>
                    <a:pt x="1898014" y="105092"/>
                  </a:lnTo>
                  <a:lnTo>
                    <a:pt x="1945639" y="122237"/>
                  </a:lnTo>
                  <a:lnTo>
                    <a:pt x="1991677" y="140652"/>
                  </a:lnTo>
                  <a:lnTo>
                    <a:pt x="2035810" y="160020"/>
                  </a:lnTo>
                  <a:lnTo>
                    <a:pt x="2078037" y="180339"/>
                  </a:lnTo>
                  <a:lnTo>
                    <a:pt x="2118360" y="201612"/>
                  </a:lnTo>
                  <a:lnTo>
                    <a:pt x="2156777" y="224154"/>
                  </a:lnTo>
                  <a:lnTo>
                    <a:pt x="2192654" y="247332"/>
                  </a:lnTo>
                  <a:lnTo>
                    <a:pt x="2226627" y="271462"/>
                  </a:lnTo>
                  <a:lnTo>
                    <a:pt x="2258377" y="296545"/>
                  </a:lnTo>
                  <a:lnTo>
                    <a:pt x="2287587" y="322262"/>
                  </a:lnTo>
                  <a:lnTo>
                    <a:pt x="2339022" y="375920"/>
                  </a:lnTo>
                  <a:lnTo>
                    <a:pt x="2379979" y="432752"/>
                  </a:lnTo>
                  <a:lnTo>
                    <a:pt x="2409825" y="491489"/>
                  </a:lnTo>
                  <a:lnTo>
                    <a:pt x="2428240" y="552767"/>
                  </a:lnTo>
                  <a:lnTo>
                    <a:pt x="2434590" y="615632"/>
                  </a:lnTo>
                  <a:lnTo>
                    <a:pt x="2433002" y="647382"/>
                  </a:lnTo>
                  <a:lnTo>
                    <a:pt x="2420620" y="709612"/>
                  </a:lnTo>
                  <a:lnTo>
                    <a:pt x="2396172" y="769619"/>
                  </a:lnTo>
                  <a:lnTo>
                    <a:pt x="2360612" y="827405"/>
                  </a:lnTo>
                  <a:lnTo>
                    <a:pt x="2314575" y="882650"/>
                  </a:lnTo>
                  <a:lnTo>
                    <a:pt x="2258377" y="935037"/>
                  </a:lnTo>
                  <a:lnTo>
                    <a:pt x="2226627" y="960119"/>
                  </a:lnTo>
                  <a:lnTo>
                    <a:pt x="2192654" y="984250"/>
                  </a:lnTo>
                  <a:lnTo>
                    <a:pt x="2156777" y="1007427"/>
                  </a:lnTo>
                  <a:lnTo>
                    <a:pt x="2118360" y="1029652"/>
                  </a:lnTo>
                  <a:lnTo>
                    <a:pt x="2078037" y="1050925"/>
                  </a:lnTo>
                  <a:lnTo>
                    <a:pt x="2035810" y="1071562"/>
                  </a:lnTo>
                  <a:lnTo>
                    <a:pt x="1991677" y="1090930"/>
                  </a:lnTo>
                  <a:lnTo>
                    <a:pt x="1945639" y="1109027"/>
                  </a:lnTo>
                  <a:lnTo>
                    <a:pt x="1898014" y="1126172"/>
                  </a:lnTo>
                  <a:lnTo>
                    <a:pt x="1848485" y="1142364"/>
                  </a:lnTo>
                  <a:lnTo>
                    <a:pt x="1797685" y="1156970"/>
                  </a:lnTo>
                  <a:lnTo>
                    <a:pt x="1744979" y="1170622"/>
                  </a:lnTo>
                  <a:lnTo>
                    <a:pt x="1691004" y="1183005"/>
                  </a:lnTo>
                  <a:lnTo>
                    <a:pt x="1635760" y="1194117"/>
                  </a:lnTo>
                  <a:lnTo>
                    <a:pt x="1579245" y="1203642"/>
                  </a:lnTo>
                  <a:lnTo>
                    <a:pt x="1521460" y="1211897"/>
                  </a:lnTo>
                  <a:lnTo>
                    <a:pt x="1462722" y="1218882"/>
                  </a:lnTo>
                  <a:lnTo>
                    <a:pt x="1402714" y="1224280"/>
                  </a:lnTo>
                  <a:lnTo>
                    <a:pt x="1341754" y="1228089"/>
                  </a:lnTo>
                  <a:lnTo>
                    <a:pt x="1279842" y="1230630"/>
                  </a:lnTo>
                  <a:lnTo>
                    <a:pt x="1217295" y="1231264"/>
                  </a:lnTo>
                  <a:lnTo>
                    <a:pt x="1154747" y="1230630"/>
                  </a:lnTo>
                  <a:lnTo>
                    <a:pt x="1092835" y="1228089"/>
                  </a:lnTo>
                  <a:lnTo>
                    <a:pt x="1031875" y="1224280"/>
                  </a:lnTo>
                  <a:lnTo>
                    <a:pt x="971867" y="1218882"/>
                  </a:lnTo>
                  <a:lnTo>
                    <a:pt x="913129" y="1211897"/>
                  </a:lnTo>
                  <a:lnTo>
                    <a:pt x="855345" y="1203642"/>
                  </a:lnTo>
                  <a:lnTo>
                    <a:pt x="798829" y="1194117"/>
                  </a:lnTo>
                  <a:lnTo>
                    <a:pt x="743585" y="1183005"/>
                  </a:lnTo>
                  <a:lnTo>
                    <a:pt x="689610" y="1170622"/>
                  </a:lnTo>
                  <a:lnTo>
                    <a:pt x="636904" y="1156970"/>
                  </a:lnTo>
                  <a:lnTo>
                    <a:pt x="586104" y="1142364"/>
                  </a:lnTo>
                  <a:lnTo>
                    <a:pt x="536575" y="1126172"/>
                  </a:lnTo>
                  <a:lnTo>
                    <a:pt x="488950" y="1109027"/>
                  </a:lnTo>
                  <a:lnTo>
                    <a:pt x="442912" y="1090930"/>
                  </a:lnTo>
                  <a:lnTo>
                    <a:pt x="398779" y="1071562"/>
                  </a:lnTo>
                  <a:lnTo>
                    <a:pt x="356552" y="1050925"/>
                  </a:lnTo>
                  <a:lnTo>
                    <a:pt x="316230" y="1029652"/>
                  </a:lnTo>
                  <a:lnTo>
                    <a:pt x="277812" y="1007427"/>
                  </a:lnTo>
                  <a:lnTo>
                    <a:pt x="241935" y="984250"/>
                  </a:lnTo>
                  <a:lnTo>
                    <a:pt x="207962" y="960119"/>
                  </a:lnTo>
                  <a:lnTo>
                    <a:pt x="176212" y="935037"/>
                  </a:lnTo>
                  <a:lnTo>
                    <a:pt x="147002" y="909319"/>
                  </a:lnTo>
                  <a:lnTo>
                    <a:pt x="95567" y="855344"/>
                  </a:lnTo>
                  <a:lnTo>
                    <a:pt x="54610" y="798830"/>
                  </a:lnTo>
                  <a:lnTo>
                    <a:pt x="24764" y="739775"/>
                  </a:lnTo>
                  <a:lnTo>
                    <a:pt x="6350" y="678814"/>
                  </a:lnTo>
                  <a:lnTo>
                    <a:pt x="0" y="615632"/>
                  </a:lnTo>
                </a:path>
              </a:pathLst>
            </a:custGeom>
            <a:ln w="12700">
              <a:solidFill>
                <a:srgbClr val="A02D87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488156" y="2495285"/>
            <a:ext cx="9294813" cy="756617"/>
          </a:xfrm>
          <a:prstGeom prst="rect">
            <a:avLst/>
          </a:prstGeom>
          <a:ln w="44450">
            <a:solidFill>
              <a:srgbClr val="000000"/>
            </a:solidFill>
          </a:ln>
        </p:spPr>
        <p:txBody>
          <a:bodyPr vert="horz" wrap="square" lIns="0" tIns="63500" rIns="0" bIns="0" rtlCol="0">
            <a:spAutoFit/>
          </a:bodyPr>
          <a:lstStyle/>
          <a:p>
            <a:pPr marL="2567414">
              <a:spcBef>
                <a:spcPts val="500"/>
              </a:spcBef>
            </a:pPr>
            <a:r>
              <a:rPr sz="4500" spc="-12" dirty="0">
                <a:solidFill>
                  <a:srgbClr val="FFFFFF"/>
                </a:solidFill>
                <a:latin typeface="Calibri"/>
                <a:cs typeface="Calibri"/>
              </a:rPr>
              <a:t>L2</a:t>
            </a:r>
            <a:endParaRPr sz="4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4962" y="235184"/>
            <a:ext cx="8086196" cy="279991"/>
          </a:xfrm>
          <a:prstGeom prst="rect">
            <a:avLst/>
          </a:prstGeom>
        </p:spPr>
        <p:txBody>
          <a:bodyPr vert="horz" wrap="square" lIns="0" tIns="10583" rIns="0" bIns="0" rtlCol="0" anchor="ctr">
            <a:spAutoFit/>
          </a:bodyPr>
          <a:lstStyle/>
          <a:p>
            <a:pPr marL="10583">
              <a:lnSpc>
                <a:spcPct val="100000"/>
              </a:lnSpc>
              <a:spcBef>
                <a:spcPts val="83"/>
              </a:spcBef>
            </a:pPr>
            <a:r>
              <a:rPr sz="1750" spc="-4" dirty="0"/>
              <a:t>Πόσο</a:t>
            </a:r>
            <a:r>
              <a:rPr sz="1750" spc="95" dirty="0"/>
              <a:t> </a:t>
            </a:r>
            <a:r>
              <a:rPr sz="1750" spc="-4" dirty="0"/>
              <a:t>υψηλή</a:t>
            </a:r>
            <a:r>
              <a:rPr sz="1750" spc="95" dirty="0"/>
              <a:t> </a:t>
            </a:r>
            <a:r>
              <a:rPr sz="1750" spc="-4" dirty="0"/>
              <a:t>είναι</a:t>
            </a:r>
            <a:r>
              <a:rPr sz="1750" spc="100" dirty="0"/>
              <a:t> </a:t>
            </a:r>
            <a:r>
              <a:rPr sz="1750" dirty="0"/>
              <a:t>η</a:t>
            </a:r>
            <a:r>
              <a:rPr sz="1750" spc="95" dirty="0"/>
              <a:t> </a:t>
            </a:r>
            <a:r>
              <a:rPr sz="1750" spc="-4" dirty="0"/>
              <a:t>ποιότητα</a:t>
            </a:r>
            <a:r>
              <a:rPr sz="1750" spc="-4" dirty="0">
                <a:latin typeface="Arial"/>
                <a:cs typeface="Arial"/>
              </a:rPr>
              <a:t>/</a:t>
            </a:r>
            <a:r>
              <a:rPr sz="1750" spc="-4" dirty="0"/>
              <a:t>αξιοπιστία</a:t>
            </a:r>
            <a:r>
              <a:rPr sz="1750" spc="95" dirty="0"/>
              <a:t> </a:t>
            </a:r>
            <a:r>
              <a:rPr sz="1750" spc="-4" dirty="0"/>
              <a:t>των</a:t>
            </a:r>
            <a:r>
              <a:rPr sz="1750" spc="100" dirty="0"/>
              <a:t> </a:t>
            </a:r>
            <a:r>
              <a:rPr sz="1750" spc="-12" dirty="0"/>
              <a:t>πληροφοριών</a:t>
            </a:r>
            <a:r>
              <a:rPr sz="1750" spc="75" dirty="0"/>
              <a:t> </a:t>
            </a:r>
            <a:r>
              <a:rPr sz="1750" spc="-4" dirty="0"/>
              <a:t>σας</a:t>
            </a:r>
            <a:r>
              <a:rPr sz="1750" spc="95" dirty="0"/>
              <a:t> </a:t>
            </a:r>
            <a:r>
              <a:rPr sz="1750" spc="-4" dirty="0"/>
              <a:t>σχετικά</a:t>
            </a:r>
            <a:r>
              <a:rPr sz="1750" spc="95" dirty="0"/>
              <a:t> </a:t>
            </a:r>
            <a:r>
              <a:rPr sz="1750" dirty="0"/>
              <a:t>με</a:t>
            </a:r>
            <a:r>
              <a:rPr sz="1750" spc="100" dirty="0"/>
              <a:t> </a:t>
            </a:r>
            <a:r>
              <a:rPr sz="1750" dirty="0"/>
              <a:t>τις</a:t>
            </a:r>
            <a:r>
              <a:rPr sz="1750" spc="92" dirty="0"/>
              <a:t> </a:t>
            </a:r>
            <a:r>
              <a:rPr sz="1750" spc="-4" dirty="0"/>
              <a:t>απειλές</a:t>
            </a:r>
            <a:r>
              <a:rPr sz="1750" spc="-4" dirty="0">
                <a:latin typeface="Arial"/>
                <a:cs typeface="Arial"/>
              </a:rPr>
              <a:t>;</a:t>
            </a:r>
            <a:endParaRPr sz="17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34962" y="1228989"/>
            <a:ext cx="3835929" cy="279991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1750" spc="-4" dirty="0">
                <a:latin typeface="Calibri"/>
                <a:cs typeface="Calibri"/>
              </a:rPr>
              <a:t>Πόσο</a:t>
            </a:r>
            <a:r>
              <a:rPr sz="1750" spc="83" dirty="0">
                <a:latin typeface="Calibri"/>
                <a:cs typeface="Calibri"/>
              </a:rPr>
              <a:t> </a:t>
            </a:r>
            <a:r>
              <a:rPr sz="1750" spc="-4" dirty="0">
                <a:latin typeface="Calibri"/>
                <a:cs typeface="Calibri"/>
              </a:rPr>
              <a:t>επείγον</a:t>
            </a:r>
            <a:r>
              <a:rPr sz="1750" spc="87" dirty="0">
                <a:latin typeface="Calibri"/>
                <a:cs typeface="Calibri"/>
              </a:rPr>
              <a:t> </a:t>
            </a:r>
            <a:r>
              <a:rPr sz="1750" spc="-4" dirty="0">
                <a:latin typeface="Calibri"/>
                <a:cs typeface="Calibri"/>
              </a:rPr>
              <a:t>είναι</a:t>
            </a:r>
            <a:r>
              <a:rPr sz="1750" spc="87" dirty="0">
                <a:latin typeface="Calibri"/>
                <a:cs typeface="Calibri"/>
              </a:rPr>
              <a:t> </a:t>
            </a:r>
            <a:r>
              <a:rPr sz="1750" spc="-4" dirty="0">
                <a:latin typeface="Calibri"/>
                <a:cs typeface="Calibri"/>
              </a:rPr>
              <a:t>να</a:t>
            </a:r>
            <a:r>
              <a:rPr sz="1750" spc="87" dirty="0">
                <a:latin typeface="Calibri"/>
                <a:cs typeface="Calibri"/>
              </a:rPr>
              <a:t> </a:t>
            </a:r>
            <a:r>
              <a:rPr sz="1750" spc="-4" dirty="0">
                <a:latin typeface="Calibri"/>
                <a:cs typeface="Calibri"/>
              </a:rPr>
              <a:t>αναλάβετε</a:t>
            </a:r>
            <a:r>
              <a:rPr sz="1750" spc="87" dirty="0">
                <a:latin typeface="Calibri"/>
                <a:cs typeface="Calibri"/>
              </a:rPr>
              <a:t> </a:t>
            </a:r>
            <a:r>
              <a:rPr sz="1750" spc="-8" dirty="0">
                <a:latin typeface="Calibri"/>
                <a:cs typeface="Calibri"/>
              </a:rPr>
              <a:t>δράση</a:t>
            </a:r>
            <a:r>
              <a:rPr sz="1750" spc="-8" dirty="0">
                <a:latin typeface="Arial"/>
                <a:cs typeface="Arial"/>
              </a:rPr>
              <a:t>;</a:t>
            </a:r>
            <a:endParaRPr sz="17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92629" y="2377545"/>
            <a:ext cx="5709708" cy="279991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1750" spc="-4" dirty="0">
                <a:latin typeface="Calibri"/>
                <a:cs typeface="Calibri"/>
              </a:rPr>
              <a:t>Πόσο</a:t>
            </a:r>
            <a:r>
              <a:rPr sz="1750" spc="92" dirty="0">
                <a:latin typeface="Calibri"/>
                <a:cs typeface="Calibri"/>
              </a:rPr>
              <a:t> </a:t>
            </a:r>
            <a:r>
              <a:rPr sz="1750" spc="-4" dirty="0">
                <a:latin typeface="Calibri"/>
                <a:cs typeface="Calibri"/>
              </a:rPr>
              <a:t>σίγουροι</a:t>
            </a:r>
            <a:r>
              <a:rPr sz="1750" spc="92" dirty="0">
                <a:latin typeface="Calibri"/>
                <a:cs typeface="Calibri"/>
              </a:rPr>
              <a:t> </a:t>
            </a:r>
            <a:r>
              <a:rPr sz="1750" spc="-4" dirty="0">
                <a:latin typeface="Calibri"/>
                <a:cs typeface="Calibri"/>
              </a:rPr>
              <a:t>είστε</a:t>
            </a:r>
            <a:r>
              <a:rPr sz="1750" spc="95" dirty="0">
                <a:latin typeface="Calibri"/>
                <a:cs typeface="Calibri"/>
              </a:rPr>
              <a:t> </a:t>
            </a:r>
            <a:r>
              <a:rPr sz="1750" spc="-4" dirty="0">
                <a:latin typeface="Calibri"/>
                <a:cs typeface="Calibri"/>
              </a:rPr>
              <a:t>για</a:t>
            </a:r>
            <a:r>
              <a:rPr sz="1750" spc="92" dirty="0">
                <a:latin typeface="Calibri"/>
                <a:cs typeface="Calibri"/>
              </a:rPr>
              <a:t> </a:t>
            </a:r>
            <a:r>
              <a:rPr sz="1750" dirty="0">
                <a:latin typeface="Calibri"/>
                <a:cs typeface="Calibri"/>
              </a:rPr>
              <a:t>τις</a:t>
            </a:r>
            <a:r>
              <a:rPr sz="1750" spc="92" dirty="0">
                <a:latin typeface="Calibri"/>
                <a:cs typeface="Calibri"/>
              </a:rPr>
              <a:t> </a:t>
            </a:r>
            <a:r>
              <a:rPr sz="1750" spc="-4" dirty="0">
                <a:latin typeface="Calibri"/>
                <a:cs typeface="Calibri"/>
              </a:rPr>
              <a:t>παραπάνω</a:t>
            </a:r>
            <a:r>
              <a:rPr sz="1750" spc="92" dirty="0">
                <a:latin typeface="Calibri"/>
                <a:cs typeface="Calibri"/>
              </a:rPr>
              <a:t> </a:t>
            </a:r>
            <a:r>
              <a:rPr sz="1750" spc="-4" dirty="0">
                <a:latin typeface="Calibri"/>
                <a:cs typeface="Calibri"/>
              </a:rPr>
              <a:t>περιγραφές</a:t>
            </a:r>
            <a:r>
              <a:rPr sz="1750" spc="87" dirty="0">
                <a:latin typeface="Calibri"/>
                <a:cs typeface="Calibri"/>
              </a:rPr>
              <a:t> </a:t>
            </a:r>
            <a:r>
              <a:rPr sz="1750" spc="-4" dirty="0">
                <a:latin typeface="Arial"/>
                <a:cs typeface="Arial"/>
              </a:rPr>
              <a:t>0-100%);</a:t>
            </a:r>
            <a:endParaRPr sz="175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7484004" y="3241674"/>
            <a:ext cx="2671233" cy="2473325"/>
            <a:chOff x="8980805" y="3890009"/>
            <a:chExt cx="3205480" cy="296799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37607" y="6376352"/>
              <a:ext cx="848359" cy="48164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80805" y="3890009"/>
              <a:ext cx="2887979" cy="287655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9431655" y="5007609"/>
              <a:ext cx="2002789" cy="1758950"/>
            </a:xfrm>
            <a:custGeom>
              <a:avLst/>
              <a:gdLst/>
              <a:ahLst/>
              <a:cxnLst/>
              <a:rect l="l" t="t" r="r" b="b"/>
              <a:pathLst>
                <a:path w="2002790" h="1758950">
                  <a:moveTo>
                    <a:pt x="0" y="879474"/>
                  </a:moveTo>
                  <a:lnTo>
                    <a:pt x="1270" y="834072"/>
                  </a:lnTo>
                  <a:lnTo>
                    <a:pt x="5079" y="789622"/>
                  </a:lnTo>
                  <a:lnTo>
                    <a:pt x="11429" y="745489"/>
                  </a:lnTo>
                  <a:lnTo>
                    <a:pt x="20320" y="702309"/>
                  </a:lnTo>
                  <a:lnTo>
                    <a:pt x="31432" y="659764"/>
                  </a:lnTo>
                  <a:lnTo>
                    <a:pt x="45085" y="617854"/>
                  </a:lnTo>
                  <a:lnTo>
                    <a:pt x="60642" y="576897"/>
                  </a:lnTo>
                  <a:lnTo>
                    <a:pt x="78740" y="537209"/>
                  </a:lnTo>
                  <a:lnTo>
                    <a:pt x="98742" y="498157"/>
                  </a:lnTo>
                  <a:lnTo>
                    <a:pt x="120967" y="460374"/>
                  </a:lnTo>
                  <a:lnTo>
                    <a:pt x="145097" y="423544"/>
                  </a:lnTo>
                  <a:lnTo>
                    <a:pt x="171132" y="387667"/>
                  </a:lnTo>
                  <a:lnTo>
                    <a:pt x="199072" y="353377"/>
                  </a:lnTo>
                  <a:lnTo>
                    <a:pt x="228600" y="320039"/>
                  </a:lnTo>
                  <a:lnTo>
                    <a:pt x="260032" y="287972"/>
                  </a:lnTo>
                  <a:lnTo>
                    <a:pt x="293370" y="257492"/>
                  </a:lnTo>
                  <a:lnTo>
                    <a:pt x="327977" y="228599"/>
                  </a:lnTo>
                  <a:lnTo>
                    <a:pt x="364490" y="200659"/>
                  </a:lnTo>
                  <a:lnTo>
                    <a:pt x="402272" y="174625"/>
                  </a:lnTo>
                  <a:lnTo>
                    <a:pt x="441642" y="150177"/>
                  </a:lnTo>
                  <a:lnTo>
                    <a:pt x="482282" y="127317"/>
                  </a:lnTo>
                  <a:lnTo>
                    <a:pt x="524192" y="106044"/>
                  </a:lnTo>
                  <a:lnTo>
                    <a:pt x="567372" y="86677"/>
                  </a:lnTo>
                  <a:lnTo>
                    <a:pt x="611504" y="69214"/>
                  </a:lnTo>
                  <a:lnTo>
                    <a:pt x="657225" y="53339"/>
                  </a:lnTo>
                  <a:lnTo>
                    <a:pt x="703579" y="39687"/>
                  </a:lnTo>
                  <a:lnTo>
                    <a:pt x="751204" y="27622"/>
                  </a:lnTo>
                  <a:lnTo>
                    <a:pt x="799782" y="17779"/>
                  </a:lnTo>
                  <a:lnTo>
                    <a:pt x="848995" y="10159"/>
                  </a:lnTo>
                  <a:lnTo>
                    <a:pt x="899160" y="4444"/>
                  </a:lnTo>
                  <a:lnTo>
                    <a:pt x="949960" y="1269"/>
                  </a:lnTo>
                  <a:lnTo>
                    <a:pt x="1001395" y="0"/>
                  </a:lnTo>
                  <a:lnTo>
                    <a:pt x="1053147" y="1269"/>
                  </a:lnTo>
                  <a:lnTo>
                    <a:pt x="1103947" y="4444"/>
                  </a:lnTo>
                  <a:lnTo>
                    <a:pt x="1154112" y="10159"/>
                  </a:lnTo>
                  <a:lnTo>
                    <a:pt x="1203325" y="17779"/>
                  </a:lnTo>
                  <a:lnTo>
                    <a:pt x="1251902" y="27622"/>
                  </a:lnTo>
                  <a:lnTo>
                    <a:pt x="1299210" y="39687"/>
                  </a:lnTo>
                  <a:lnTo>
                    <a:pt x="1345882" y="53339"/>
                  </a:lnTo>
                  <a:lnTo>
                    <a:pt x="1391285" y="69214"/>
                  </a:lnTo>
                  <a:lnTo>
                    <a:pt x="1435735" y="86677"/>
                  </a:lnTo>
                  <a:lnTo>
                    <a:pt x="1478915" y="106044"/>
                  </a:lnTo>
                  <a:lnTo>
                    <a:pt x="1520825" y="127317"/>
                  </a:lnTo>
                  <a:lnTo>
                    <a:pt x="1561465" y="150177"/>
                  </a:lnTo>
                  <a:lnTo>
                    <a:pt x="1600835" y="174625"/>
                  </a:lnTo>
                  <a:lnTo>
                    <a:pt x="1638617" y="200659"/>
                  </a:lnTo>
                  <a:lnTo>
                    <a:pt x="1674812" y="228599"/>
                  </a:lnTo>
                  <a:lnTo>
                    <a:pt x="1709737" y="257492"/>
                  </a:lnTo>
                  <a:lnTo>
                    <a:pt x="1742757" y="287972"/>
                  </a:lnTo>
                  <a:lnTo>
                    <a:pt x="1774190" y="320039"/>
                  </a:lnTo>
                  <a:lnTo>
                    <a:pt x="1804035" y="353377"/>
                  </a:lnTo>
                  <a:lnTo>
                    <a:pt x="1831975" y="387667"/>
                  </a:lnTo>
                  <a:lnTo>
                    <a:pt x="1858010" y="423544"/>
                  </a:lnTo>
                  <a:lnTo>
                    <a:pt x="1882140" y="460374"/>
                  </a:lnTo>
                  <a:lnTo>
                    <a:pt x="1904047" y="498157"/>
                  </a:lnTo>
                  <a:lnTo>
                    <a:pt x="1924367" y="537209"/>
                  </a:lnTo>
                  <a:lnTo>
                    <a:pt x="1942147" y="576897"/>
                  </a:lnTo>
                  <a:lnTo>
                    <a:pt x="1958022" y="617854"/>
                  </a:lnTo>
                  <a:lnTo>
                    <a:pt x="1971357" y="659764"/>
                  </a:lnTo>
                  <a:lnTo>
                    <a:pt x="1982470" y="702309"/>
                  </a:lnTo>
                  <a:lnTo>
                    <a:pt x="1991360" y="745489"/>
                  </a:lnTo>
                  <a:lnTo>
                    <a:pt x="1997710" y="789622"/>
                  </a:lnTo>
                  <a:lnTo>
                    <a:pt x="2001520" y="834072"/>
                  </a:lnTo>
                  <a:lnTo>
                    <a:pt x="2002790" y="879474"/>
                  </a:lnTo>
                  <a:lnTo>
                    <a:pt x="2001520" y="924559"/>
                  </a:lnTo>
                  <a:lnTo>
                    <a:pt x="1997710" y="969327"/>
                  </a:lnTo>
                  <a:lnTo>
                    <a:pt x="1991360" y="1013459"/>
                  </a:lnTo>
                  <a:lnTo>
                    <a:pt x="1982470" y="1056639"/>
                  </a:lnTo>
                  <a:lnTo>
                    <a:pt x="1971357" y="1099184"/>
                  </a:lnTo>
                  <a:lnTo>
                    <a:pt x="1958022" y="1141095"/>
                  </a:lnTo>
                  <a:lnTo>
                    <a:pt x="1942147" y="1181734"/>
                  </a:lnTo>
                  <a:lnTo>
                    <a:pt x="1924367" y="1221739"/>
                  </a:lnTo>
                  <a:lnTo>
                    <a:pt x="1904047" y="1260792"/>
                  </a:lnTo>
                  <a:lnTo>
                    <a:pt x="1882140" y="1298574"/>
                  </a:lnTo>
                  <a:lnTo>
                    <a:pt x="1858010" y="1335405"/>
                  </a:lnTo>
                  <a:lnTo>
                    <a:pt x="1831975" y="1371282"/>
                  </a:lnTo>
                  <a:lnTo>
                    <a:pt x="1804035" y="1405572"/>
                  </a:lnTo>
                  <a:lnTo>
                    <a:pt x="1774190" y="1438909"/>
                  </a:lnTo>
                  <a:lnTo>
                    <a:pt x="1742757" y="1470659"/>
                  </a:lnTo>
                  <a:lnTo>
                    <a:pt x="1709737" y="1501457"/>
                  </a:lnTo>
                  <a:lnTo>
                    <a:pt x="1674812" y="1530349"/>
                  </a:lnTo>
                  <a:lnTo>
                    <a:pt x="1638617" y="1557972"/>
                  </a:lnTo>
                  <a:lnTo>
                    <a:pt x="1600835" y="1584324"/>
                  </a:lnTo>
                  <a:lnTo>
                    <a:pt x="1561465" y="1608772"/>
                  </a:lnTo>
                  <a:lnTo>
                    <a:pt x="1520825" y="1631632"/>
                  </a:lnTo>
                  <a:lnTo>
                    <a:pt x="1478915" y="1652904"/>
                  </a:lnTo>
                  <a:lnTo>
                    <a:pt x="1435735" y="1672272"/>
                  </a:lnTo>
                  <a:lnTo>
                    <a:pt x="1391285" y="1689734"/>
                  </a:lnTo>
                  <a:lnTo>
                    <a:pt x="1345882" y="1705609"/>
                  </a:lnTo>
                  <a:lnTo>
                    <a:pt x="1299210" y="1719262"/>
                  </a:lnTo>
                  <a:lnTo>
                    <a:pt x="1251902" y="1731327"/>
                  </a:lnTo>
                  <a:lnTo>
                    <a:pt x="1203325" y="1741170"/>
                  </a:lnTo>
                  <a:lnTo>
                    <a:pt x="1154112" y="1748789"/>
                  </a:lnTo>
                  <a:lnTo>
                    <a:pt x="1103947" y="1754504"/>
                  </a:lnTo>
                  <a:lnTo>
                    <a:pt x="1053147" y="1757679"/>
                  </a:lnTo>
                  <a:lnTo>
                    <a:pt x="1001395" y="1758950"/>
                  </a:lnTo>
                  <a:lnTo>
                    <a:pt x="949960" y="1757679"/>
                  </a:lnTo>
                  <a:lnTo>
                    <a:pt x="899160" y="1754504"/>
                  </a:lnTo>
                  <a:lnTo>
                    <a:pt x="848995" y="1748789"/>
                  </a:lnTo>
                  <a:lnTo>
                    <a:pt x="799782" y="1741170"/>
                  </a:lnTo>
                  <a:lnTo>
                    <a:pt x="751204" y="1731327"/>
                  </a:lnTo>
                  <a:lnTo>
                    <a:pt x="703579" y="1719262"/>
                  </a:lnTo>
                  <a:lnTo>
                    <a:pt x="657225" y="1705609"/>
                  </a:lnTo>
                  <a:lnTo>
                    <a:pt x="611504" y="1689734"/>
                  </a:lnTo>
                  <a:lnTo>
                    <a:pt x="567372" y="1672272"/>
                  </a:lnTo>
                  <a:lnTo>
                    <a:pt x="524192" y="1652904"/>
                  </a:lnTo>
                  <a:lnTo>
                    <a:pt x="482282" y="1631632"/>
                  </a:lnTo>
                  <a:lnTo>
                    <a:pt x="441642" y="1608772"/>
                  </a:lnTo>
                  <a:lnTo>
                    <a:pt x="402272" y="1584324"/>
                  </a:lnTo>
                  <a:lnTo>
                    <a:pt x="364490" y="1557972"/>
                  </a:lnTo>
                  <a:lnTo>
                    <a:pt x="327977" y="1530349"/>
                  </a:lnTo>
                  <a:lnTo>
                    <a:pt x="293370" y="1501457"/>
                  </a:lnTo>
                  <a:lnTo>
                    <a:pt x="260032" y="1470659"/>
                  </a:lnTo>
                  <a:lnTo>
                    <a:pt x="228600" y="1438909"/>
                  </a:lnTo>
                  <a:lnTo>
                    <a:pt x="199072" y="1405572"/>
                  </a:lnTo>
                  <a:lnTo>
                    <a:pt x="171132" y="1371282"/>
                  </a:lnTo>
                  <a:lnTo>
                    <a:pt x="145097" y="1335405"/>
                  </a:lnTo>
                  <a:lnTo>
                    <a:pt x="120967" y="1298574"/>
                  </a:lnTo>
                  <a:lnTo>
                    <a:pt x="98742" y="1260792"/>
                  </a:lnTo>
                  <a:lnTo>
                    <a:pt x="78740" y="1221739"/>
                  </a:lnTo>
                  <a:lnTo>
                    <a:pt x="60642" y="1181734"/>
                  </a:lnTo>
                  <a:lnTo>
                    <a:pt x="45085" y="1141095"/>
                  </a:lnTo>
                  <a:lnTo>
                    <a:pt x="31432" y="1099184"/>
                  </a:lnTo>
                  <a:lnTo>
                    <a:pt x="20320" y="1056639"/>
                  </a:lnTo>
                  <a:lnTo>
                    <a:pt x="11429" y="1013459"/>
                  </a:lnTo>
                  <a:lnTo>
                    <a:pt x="5079" y="969327"/>
                  </a:lnTo>
                  <a:lnTo>
                    <a:pt x="1270" y="924559"/>
                  </a:lnTo>
                  <a:lnTo>
                    <a:pt x="0" y="879474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</p:grp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11680" y="668602"/>
            <a:ext cx="6597914" cy="36935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79930" y="1782233"/>
            <a:ext cx="6682581" cy="36935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22263" y="3004608"/>
            <a:ext cx="4497123" cy="158221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900487" y="5019410"/>
            <a:ext cx="2157412" cy="400843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00487" y="5228167"/>
            <a:ext cx="2157412" cy="40084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448006" y="5313627"/>
            <a:ext cx="706966" cy="401373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97114" y="215371"/>
            <a:ext cx="9963150" cy="4785254"/>
            <a:chOff x="236537" y="258445"/>
            <a:chExt cx="11955780" cy="5742305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6537" y="1966277"/>
              <a:ext cx="4658360" cy="378491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71525" y="2827655"/>
              <a:ext cx="2897505" cy="1212215"/>
            </a:xfrm>
            <a:custGeom>
              <a:avLst/>
              <a:gdLst/>
              <a:ahLst/>
              <a:cxnLst/>
              <a:rect l="l" t="t" r="r" b="b"/>
              <a:pathLst>
                <a:path w="2897504" h="1212214">
                  <a:moveTo>
                    <a:pt x="0" y="603885"/>
                  </a:moveTo>
                  <a:lnTo>
                    <a:pt x="1904" y="554355"/>
                  </a:lnTo>
                  <a:lnTo>
                    <a:pt x="7620" y="505777"/>
                  </a:lnTo>
                  <a:lnTo>
                    <a:pt x="16827" y="458787"/>
                  </a:lnTo>
                  <a:lnTo>
                    <a:pt x="29527" y="413067"/>
                  </a:lnTo>
                  <a:lnTo>
                    <a:pt x="45719" y="368935"/>
                  </a:lnTo>
                  <a:lnTo>
                    <a:pt x="64769" y="326390"/>
                  </a:lnTo>
                  <a:lnTo>
                    <a:pt x="86994" y="285750"/>
                  </a:lnTo>
                  <a:lnTo>
                    <a:pt x="112077" y="247332"/>
                  </a:lnTo>
                  <a:lnTo>
                    <a:pt x="140017" y="210820"/>
                  </a:lnTo>
                  <a:lnTo>
                    <a:pt x="170180" y="176847"/>
                  </a:lnTo>
                  <a:lnTo>
                    <a:pt x="202882" y="145415"/>
                  </a:lnTo>
                  <a:lnTo>
                    <a:pt x="238125" y="116522"/>
                  </a:lnTo>
                  <a:lnTo>
                    <a:pt x="274955" y="90487"/>
                  </a:lnTo>
                  <a:lnTo>
                    <a:pt x="314325" y="67310"/>
                  </a:lnTo>
                  <a:lnTo>
                    <a:pt x="354965" y="47307"/>
                  </a:lnTo>
                  <a:lnTo>
                    <a:pt x="397509" y="30797"/>
                  </a:lnTo>
                  <a:lnTo>
                    <a:pt x="441642" y="17462"/>
                  </a:lnTo>
                  <a:lnTo>
                    <a:pt x="487044" y="7937"/>
                  </a:lnTo>
                  <a:lnTo>
                    <a:pt x="533717" y="1905"/>
                  </a:lnTo>
                  <a:lnTo>
                    <a:pt x="581342" y="0"/>
                  </a:lnTo>
                  <a:lnTo>
                    <a:pt x="628967" y="1905"/>
                  </a:lnTo>
                  <a:lnTo>
                    <a:pt x="675640" y="7937"/>
                  </a:lnTo>
                  <a:lnTo>
                    <a:pt x="721042" y="17462"/>
                  </a:lnTo>
                  <a:lnTo>
                    <a:pt x="765175" y="30797"/>
                  </a:lnTo>
                  <a:lnTo>
                    <a:pt x="807719" y="47307"/>
                  </a:lnTo>
                  <a:lnTo>
                    <a:pt x="848677" y="67310"/>
                  </a:lnTo>
                  <a:lnTo>
                    <a:pt x="887730" y="90487"/>
                  </a:lnTo>
                  <a:lnTo>
                    <a:pt x="924877" y="116522"/>
                  </a:lnTo>
                  <a:lnTo>
                    <a:pt x="959802" y="145415"/>
                  </a:lnTo>
                  <a:lnTo>
                    <a:pt x="992505" y="176847"/>
                  </a:lnTo>
                  <a:lnTo>
                    <a:pt x="1022667" y="210820"/>
                  </a:lnTo>
                  <a:lnTo>
                    <a:pt x="1050607" y="247332"/>
                  </a:lnTo>
                  <a:lnTo>
                    <a:pt x="1075689" y="285750"/>
                  </a:lnTo>
                  <a:lnTo>
                    <a:pt x="1097914" y="326390"/>
                  </a:lnTo>
                  <a:lnTo>
                    <a:pt x="1116964" y="368935"/>
                  </a:lnTo>
                  <a:lnTo>
                    <a:pt x="1133157" y="413067"/>
                  </a:lnTo>
                  <a:lnTo>
                    <a:pt x="1145857" y="458787"/>
                  </a:lnTo>
                  <a:lnTo>
                    <a:pt x="1155064" y="505777"/>
                  </a:lnTo>
                  <a:lnTo>
                    <a:pt x="1160780" y="554355"/>
                  </a:lnTo>
                  <a:lnTo>
                    <a:pt x="1162685" y="603885"/>
                  </a:lnTo>
                  <a:lnTo>
                    <a:pt x="1160780" y="653415"/>
                  </a:lnTo>
                  <a:lnTo>
                    <a:pt x="1155064" y="701992"/>
                  </a:lnTo>
                  <a:lnTo>
                    <a:pt x="1145857" y="748982"/>
                  </a:lnTo>
                  <a:lnTo>
                    <a:pt x="1133157" y="794702"/>
                  </a:lnTo>
                  <a:lnTo>
                    <a:pt x="1116964" y="839152"/>
                  </a:lnTo>
                  <a:lnTo>
                    <a:pt x="1097914" y="881380"/>
                  </a:lnTo>
                  <a:lnTo>
                    <a:pt x="1075689" y="922020"/>
                  </a:lnTo>
                  <a:lnTo>
                    <a:pt x="1050607" y="960755"/>
                  </a:lnTo>
                  <a:lnTo>
                    <a:pt x="1022667" y="996950"/>
                  </a:lnTo>
                  <a:lnTo>
                    <a:pt x="992505" y="1030922"/>
                  </a:lnTo>
                  <a:lnTo>
                    <a:pt x="959802" y="1062672"/>
                  </a:lnTo>
                  <a:lnTo>
                    <a:pt x="924877" y="1091247"/>
                  </a:lnTo>
                  <a:lnTo>
                    <a:pt x="887730" y="1117282"/>
                  </a:lnTo>
                  <a:lnTo>
                    <a:pt x="848677" y="1140460"/>
                  </a:lnTo>
                  <a:lnTo>
                    <a:pt x="807719" y="1160462"/>
                  </a:lnTo>
                  <a:lnTo>
                    <a:pt x="765175" y="1176972"/>
                  </a:lnTo>
                  <a:lnTo>
                    <a:pt x="721042" y="1190307"/>
                  </a:lnTo>
                  <a:lnTo>
                    <a:pt x="675640" y="1200150"/>
                  </a:lnTo>
                  <a:lnTo>
                    <a:pt x="628967" y="1205865"/>
                  </a:lnTo>
                  <a:lnTo>
                    <a:pt x="581342" y="1207770"/>
                  </a:lnTo>
                  <a:lnTo>
                    <a:pt x="533717" y="1205865"/>
                  </a:lnTo>
                  <a:lnTo>
                    <a:pt x="487044" y="1200150"/>
                  </a:lnTo>
                  <a:lnTo>
                    <a:pt x="441642" y="1190307"/>
                  </a:lnTo>
                  <a:lnTo>
                    <a:pt x="397509" y="1176972"/>
                  </a:lnTo>
                  <a:lnTo>
                    <a:pt x="354965" y="1160462"/>
                  </a:lnTo>
                  <a:lnTo>
                    <a:pt x="314325" y="1140460"/>
                  </a:lnTo>
                  <a:lnTo>
                    <a:pt x="274955" y="1117282"/>
                  </a:lnTo>
                  <a:lnTo>
                    <a:pt x="238125" y="1091247"/>
                  </a:lnTo>
                  <a:lnTo>
                    <a:pt x="202882" y="1062672"/>
                  </a:lnTo>
                  <a:lnTo>
                    <a:pt x="170180" y="1030922"/>
                  </a:lnTo>
                  <a:lnTo>
                    <a:pt x="140017" y="996950"/>
                  </a:lnTo>
                  <a:lnTo>
                    <a:pt x="112077" y="960755"/>
                  </a:lnTo>
                  <a:lnTo>
                    <a:pt x="86994" y="922020"/>
                  </a:lnTo>
                  <a:lnTo>
                    <a:pt x="64769" y="881380"/>
                  </a:lnTo>
                  <a:lnTo>
                    <a:pt x="45719" y="839152"/>
                  </a:lnTo>
                  <a:lnTo>
                    <a:pt x="29527" y="794702"/>
                  </a:lnTo>
                  <a:lnTo>
                    <a:pt x="16827" y="748982"/>
                  </a:lnTo>
                  <a:lnTo>
                    <a:pt x="7620" y="701992"/>
                  </a:lnTo>
                  <a:lnTo>
                    <a:pt x="1904" y="653415"/>
                  </a:lnTo>
                  <a:lnTo>
                    <a:pt x="0" y="603885"/>
                  </a:lnTo>
                </a:path>
                <a:path w="2897504" h="1212214">
                  <a:moveTo>
                    <a:pt x="916622" y="603885"/>
                  </a:moveTo>
                  <a:lnTo>
                    <a:pt x="918527" y="554355"/>
                  </a:lnTo>
                  <a:lnTo>
                    <a:pt x="923925" y="505777"/>
                  </a:lnTo>
                  <a:lnTo>
                    <a:pt x="933450" y="458787"/>
                  </a:lnTo>
                  <a:lnTo>
                    <a:pt x="946150" y="413067"/>
                  </a:lnTo>
                  <a:lnTo>
                    <a:pt x="962025" y="368935"/>
                  </a:lnTo>
                  <a:lnTo>
                    <a:pt x="981392" y="326390"/>
                  </a:lnTo>
                  <a:lnTo>
                    <a:pt x="1003617" y="285750"/>
                  </a:lnTo>
                  <a:lnTo>
                    <a:pt x="1028700" y="247332"/>
                  </a:lnTo>
                  <a:lnTo>
                    <a:pt x="1056322" y="210820"/>
                  </a:lnTo>
                  <a:lnTo>
                    <a:pt x="1086802" y="176847"/>
                  </a:lnTo>
                  <a:lnTo>
                    <a:pt x="1119505" y="145415"/>
                  </a:lnTo>
                  <a:lnTo>
                    <a:pt x="1154430" y="116522"/>
                  </a:lnTo>
                  <a:lnTo>
                    <a:pt x="1191577" y="90487"/>
                  </a:lnTo>
                  <a:lnTo>
                    <a:pt x="1230630" y="67310"/>
                  </a:lnTo>
                  <a:lnTo>
                    <a:pt x="1271587" y="47307"/>
                  </a:lnTo>
                  <a:lnTo>
                    <a:pt x="1314132" y="30797"/>
                  </a:lnTo>
                  <a:lnTo>
                    <a:pt x="1358264" y="17462"/>
                  </a:lnTo>
                  <a:lnTo>
                    <a:pt x="1403667" y="7937"/>
                  </a:lnTo>
                  <a:lnTo>
                    <a:pt x="1450022" y="1905"/>
                  </a:lnTo>
                  <a:lnTo>
                    <a:pt x="1497964" y="0"/>
                  </a:lnTo>
                  <a:lnTo>
                    <a:pt x="1545589" y="1905"/>
                  </a:lnTo>
                  <a:lnTo>
                    <a:pt x="1592262" y="7937"/>
                  </a:lnTo>
                  <a:lnTo>
                    <a:pt x="1637664" y="17462"/>
                  </a:lnTo>
                  <a:lnTo>
                    <a:pt x="1681480" y="30797"/>
                  </a:lnTo>
                  <a:lnTo>
                    <a:pt x="1724025" y="47307"/>
                  </a:lnTo>
                  <a:lnTo>
                    <a:pt x="1764982" y="67310"/>
                  </a:lnTo>
                  <a:lnTo>
                    <a:pt x="1804035" y="90487"/>
                  </a:lnTo>
                  <a:lnTo>
                    <a:pt x="1841182" y="116522"/>
                  </a:lnTo>
                  <a:lnTo>
                    <a:pt x="1876107" y="145415"/>
                  </a:lnTo>
                  <a:lnTo>
                    <a:pt x="1908810" y="176847"/>
                  </a:lnTo>
                  <a:lnTo>
                    <a:pt x="1939289" y="210820"/>
                  </a:lnTo>
                  <a:lnTo>
                    <a:pt x="1966912" y="247332"/>
                  </a:lnTo>
                  <a:lnTo>
                    <a:pt x="1991995" y="285750"/>
                  </a:lnTo>
                  <a:lnTo>
                    <a:pt x="2014220" y="326390"/>
                  </a:lnTo>
                  <a:lnTo>
                    <a:pt x="2033587" y="368935"/>
                  </a:lnTo>
                  <a:lnTo>
                    <a:pt x="2049462" y="413067"/>
                  </a:lnTo>
                  <a:lnTo>
                    <a:pt x="2062162" y="458787"/>
                  </a:lnTo>
                  <a:lnTo>
                    <a:pt x="2071687" y="505777"/>
                  </a:lnTo>
                  <a:lnTo>
                    <a:pt x="2077085" y="554355"/>
                  </a:lnTo>
                  <a:lnTo>
                    <a:pt x="2079307" y="603885"/>
                  </a:lnTo>
                  <a:lnTo>
                    <a:pt x="2077085" y="653415"/>
                  </a:lnTo>
                  <a:lnTo>
                    <a:pt x="2071687" y="701992"/>
                  </a:lnTo>
                  <a:lnTo>
                    <a:pt x="2062162" y="748982"/>
                  </a:lnTo>
                  <a:lnTo>
                    <a:pt x="2049462" y="794702"/>
                  </a:lnTo>
                  <a:lnTo>
                    <a:pt x="2033587" y="839152"/>
                  </a:lnTo>
                  <a:lnTo>
                    <a:pt x="2014220" y="881380"/>
                  </a:lnTo>
                  <a:lnTo>
                    <a:pt x="1991995" y="922020"/>
                  </a:lnTo>
                  <a:lnTo>
                    <a:pt x="1966912" y="960755"/>
                  </a:lnTo>
                  <a:lnTo>
                    <a:pt x="1939289" y="996950"/>
                  </a:lnTo>
                  <a:lnTo>
                    <a:pt x="1908810" y="1030922"/>
                  </a:lnTo>
                  <a:lnTo>
                    <a:pt x="1876107" y="1062672"/>
                  </a:lnTo>
                  <a:lnTo>
                    <a:pt x="1841182" y="1091247"/>
                  </a:lnTo>
                  <a:lnTo>
                    <a:pt x="1804035" y="1117282"/>
                  </a:lnTo>
                  <a:lnTo>
                    <a:pt x="1764982" y="1140460"/>
                  </a:lnTo>
                  <a:lnTo>
                    <a:pt x="1724025" y="1160462"/>
                  </a:lnTo>
                  <a:lnTo>
                    <a:pt x="1681480" y="1176972"/>
                  </a:lnTo>
                  <a:lnTo>
                    <a:pt x="1637664" y="1190307"/>
                  </a:lnTo>
                  <a:lnTo>
                    <a:pt x="1592262" y="1200150"/>
                  </a:lnTo>
                  <a:lnTo>
                    <a:pt x="1545589" y="1205865"/>
                  </a:lnTo>
                  <a:lnTo>
                    <a:pt x="1497964" y="1207770"/>
                  </a:lnTo>
                  <a:lnTo>
                    <a:pt x="1450022" y="1205865"/>
                  </a:lnTo>
                  <a:lnTo>
                    <a:pt x="1403667" y="1200150"/>
                  </a:lnTo>
                  <a:lnTo>
                    <a:pt x="1358264" y="1190307"/>
                  </a:lnTo>
                  <a:lnTo>
                    <a:pt x="1314132" y="1176972"/>
                  </a:lnTo>
                  <a:lnTo>
                    <a:pt x="1271587" y="1160462"/>
                  </a:lnTo>
                  <a:lnTo>
                    <a:pt x="1230630" y="1140460"/>
                  </a:lnTo>
                  <a:lnTo>
                    <a:pt x="1191577" y="1117282"/>
                  </a:lnTo>
                  <a:lnTo>
                    <a:pt x="1154430" y="1091247"/>
                  </a:lnTo>
                  <a:lnTo>
                    <a:pt x="1119505" y="1062672"/>
                  </a:lnTo>
                  <a:lnTo>
                    <a:pt x="1086802" y="1030922"/>
                  </a:lnTo>
                  <a:lnTo>
                    <a:pt x="1056322" y="996950"/>
                  </a:lnTo>
                  <a:lnTo>
                    <a:pt x="1028700" y="960755"/>
                  </a:lnTo>
                  <a:lnTo>
                    <a:pt x="1003617" y="922020"/>
                  </a:lnTo>
                  <a:lnTo>
                    <a:pt x="981392" y="881380"/>
                  </a:lnTo>
                  <a:lnTo>
                    <a:pt x="962025" y="839152"/>
                  </a:lnTo>
                  <a:lnTo>
                    <a:pt x="946150" y="794702"/>
                  </a:lnTo>
                  <a:lnTo>
                    <a:pt x="933450" y="748982"/>
                  </a:lnTo>
                  <a:lnTo>
                    <a:pt x="923925" y="701992"/>
                  </a:lnTo>
                  <a:lnTo>
                    <a:pt x="918527" y="653415"/>
                  </a:lnTo>
                  <a:lnTo>
                    <a:pt x="916622" y="603885"/>
                  </a:lnTo>
                </a:path>
                <a:path w="2897504" h="1212214">
                  <a:moveTo>
                    <a:pt x="1734502" y="608012"/>
                  </a:moveTo>
                  <a:lnTo>
                    <a:pt x="1736407" y="558482"/>
                  </a:lnTo>
                  <a:lnTo>
                    <a:pt x="1742122" y="509905"/>
                  </a:lnTo>
                  <a:lnTo>
                    <a:pt x="1751330" y="462915"/>
                  </a:lnTo>
                  <a:lnTo>
                    <a:pt x="1764030" y="417195"/>
                  </a:lnTo>
                  <a:lnTo>
                    <a:pt x="1780222" y="372745"/>
                  </a:lnTo>
                  <a:lnTo>
                    <a:pt x="1799272" y="330517"/>
                  </a:lnTo>
                  <a:lnTo>
                    <a:pt x="1821497" y="289877"/>
                  </a:lnTo>
                  <a:lnTo>
                    <a:pt x="1846580" y="251460"/>
                  </a:lnTo>
                  <a:lnTo>
                    <a:pt x="1874520" y="214947"/>
                  </a:lnTo>
                  <a:lnTo>
                    <a:pt x="1904682" y="180975"/>
                  </a:lnTo>
                  <a:lnTo>
                    <a:pt x="1937385" y="149542"/>
                  </a:lnTo>
                  <a:lnTo>
                    <a:pt x="1972627" y="120650"/>
                  </a:lnTo>
                  <a:lnTo>
                    <a:pt x="2009457" y="94615"/>
                  </a:lnTo>
                  <a:lnTo>
                    <a:pt x="2048510" y="71437"/>
                  </a:lnTo>
                  <a:lnTo>
                    <a:pt x="2089467" y="51435"/>
                  </a:lnTo>
                  <a:lnTo>
                    <a:pt x="2132012" y="34925"/>
                  </a:lnTo>
                  <a:lnTo>
                    <a:pt x="2176145" y="21590"/>
                  </a:lnTo>
                  <a:lnTo>
                    <a:pt x="2221547" y="12065"/>
                  </a:lnTo>
                  <a:lnTo>
                    <a:pt x="2268220" y="6032"/>
                  </a:lnTo>
                  <a:lnTo>
                    <a:pt x="2315845" y="4127"/>
                  </a:lnTo>
                  <a:lnTo>
                    <a:pt x="2363470" y="6032"/>
                  </a:lnTo>
                  <a:lnTo>
                    <a:pt x="2410142" y="12065"/>
                  </a:lnTo>
                  <a:lnTo>
                    <a:pt x="2455545" y="21590"/>
                  </a:lnTo>
                  <a:lnTo>
                    <a:pt x="2499677" y="34925"/>
                  </a:lnTo>
                  <a:lnTo>
                    <a:pt x="2542222" y="51435"/>
                  </a:lnTo>
                  <a:lnTo>
                    <a:pt x="2583179" y="71437"/>
                  </a:lnTo>
                  <a:lnTo>
                    <a:pt x="2622232" y="94615"/>
                  </a:lnTo>
                  <a:lnTo>
                    <a:pt x="2659062" y="120650"/>
                  </a:lnTo>
                  <a:lnTo>
                    <a:pt x="2694304" y="149542"/>
                  </a:lnTo>
                  <a:lnTo>
                    <a:pt x="2727007" y="180975"/>
                  </a:lnTo>
                  <a:lnTo>
                    <a:pt x="2757170" y="214947"/>
                  </a:lnTo>
                  <a:lnTo>
                    <a:pt x="2785110" y="251460"/>
                  </a:lnTo>
                  <a:lnTo>
                    <a:pt x="2810192" y="289877"/>
                  </a:lnTo>
                  <a:lnTo>
                    <a:pt x="2832417" y="330517"/>
                  </a:lnTo>
                  <a:lnTo>
                    <a:pt x="2851467" y="372745"/>
                  </a:lnTo>
                  <a:lnTo>
                    <a:pt x="2867660" y="417195"/>
                  </a:lnTo>
                  <a:lnTo>
                    <a:pt x="2880360" y="462915"/>
                  </a:lnTo>
                  <a:lnTo>
                    <a:pt x="2889567" y="509905"/>
                  </a:lnTo>
                  <a:lnTo>
                    <a:pt x="2895282" y="558482"/>
                  </a:lnTo>
                  <a:lnTo>
                    <a:pt x="2897187" y="608012"/>
                  </a:lnTo>
                  <a:lnTo>
                    <a:pt x="2895282" y="657542"/>
                  </a:lnTo>
                  <a:lnTo>
                    <a:pt x="2889567" y="705802"/>
                  </a:lnTo>
                  <a:lnTo>
                    <a:pt x="2880360" y="753110"/>
                  </a:lnTo>
                  <a:lnTo>
                    <a:pt x="2867660" y="798830"/>
                  </a:lnTo>
                  <a:lnTo>
                    <a:pt x="2851467" y="842962"/>
                  </a:lnTo>
                  <a:lnTo>
                    <a:pt x="2832417" y="885507"/>
                  </a:lnTo>
                  <a:lnTo>
                    <a:pt x="2810192" y="926147"/>
                  </a:lnTo>
                  <a:lnTo>
                    <a:pt x="2785110" y="964565"/>
                  </a:lnTo>
                  <a:lnTo>
                    <a:pt x="2757170" y="1001077"/>
                  </a:lnTo>
                  <a:lnTo>
                    <a:pt x="2727007" y="1035050"/>
                  </a:lnTo>
                  <a:lnTo>
                    <a:pt x="2694304" y="1066482"/>
                  </a:lnTo>
                  <a:lnTo>
                    <a:pt x="2659062" y="1095375"/>
                  </a:lnTo>
                  <a:lnTo>
                    <a:pt x="2622232" y="1121410"/>
                  </a:lnTo>
                  <a:lnTo>
                    <a:pt x="2583179" y="1144587"/>
                  </a:lnTo>
                  <a:lnTo>
                    <a:pt x="2542222" y="1164590"/>
                  </a:lnTo>
                  <a:lnTo>
                    <a:pt x="2499677" y="1181100"/>
                  </a:lnTo>
                  <a:lnTo>
                    <a:pt x="2455545" y="1194435"/>
                  </a:lnTo>
                  <a:lnTo>
                    <a:pt x="2410142" y="1203960"/>
                  </a:lnTo>
                  <a:lnTo>
                    <a:pt x="2363470" y="1209992"/>
                  </a:lnTo>
                  <a:lnTo>
                    <a:pt x="2315845" y="1211897"/>
                  </a:lnTo>
                  <a:lnTo>
                    <a:pt x="2268220" y="1209992"/>
                  </a:lnTo>
                  <a:lnTo>
                    <a:pt x="2221547" y="1203960"/>
                  </a:lnTo>
                  <a:lnTo>
                    <a:pt x="2176145" y="1194435"/>
                  </a:lnTo>
                  <a:lnTo>
                    <a:pt x="2132012" y="1181100"/>
                  </a:lnTo>
                  <a:lnTo>
                    <a:pt x="2089467" y="1164590"/>
                  </a:lnTo>
                  <a:lnTo>
                    <a:pt x="2048510" y="1144587"/>
                  </a:lnTo>
                  <a:lnTo>
                    <a:pt x="2009457" y="1121410"/>
                  </a:lnTo>
                  <a:lnTo>
                    <a:pt x="1972627" y="1095375"/>
                  </a:lnTo>
                  <a:lnTo>
                    <a:pt x="1937385" y="1066482"/>
                  </a:lnTo>
                  <a:lnTo>
                    <a:pt x="1904682" y="1035050"/>
                  </a:lnTo>
                  <a:lnTo>
                    <a:pt x="1874520" y="1001077"/>
                  </a:lnTo>
                  <a:lnTo>
                    <a:pt x="1846580" y="964565"/>
                  </a:lnTo>
                  <a:lnTo>
                    <a:pt x="1821497" y="926147"/>
                  </a:lnTo>
                  <a:lnTo>
                    <a:pt x="1799272" y="885507"/>
                  </a:lnTo>
                  <a:lnTo>
                    <a:pt x="1780222" y="842962"/>
                  </a:lnTo>
                  <a:lnTo>
                    <a:pt x="1764030" y="798830"/>
                  </a:lnTo>
                  <a:lnTo>
                    <a:pt x="1751330" y="753110"/>
                  </a:lnTo>
                  <a:lnTo>
                    <a:pt x="1742122" y="705802"/>
                  </a:lnTo>
                  <a:lnTo>
                    <a:pt x="1736407" y="657542"/>
                  </a:lnTo>
                  <a:lnTo>
                    <a:pt x="1734502" y="608012"/>
                  </a:lnTo>
                </a:path>
              </a:pathLst>
            </a:custGeom>
            <a:ln w="57150">
              <a:solidFill>
                <a:srgbClr val="EFA12D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68712" y="258445"/>
              <a:ext cx="7200582" cy="513873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05550" y="1274445"/>
              <a:ext cx="5886450" cy="472630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4116" y="650100"/>
            <a:ext cx="7101946" cy="433879"/>
          </a:xfrm>
          <a:prstGeom prst="rect">
            <a:avLst/>
          </a:prstGeom>
        </p:spPr>
        <p:txBody>
          <a:bodyPr vert="horz" wrap="square" lIns="0" tIns="10583" rIns="0" bIns="0" rtlCol="0" anchor="ctr">
            <a:spAutoFit/>
          </a:bodyPr>
          <a:lstStyle/>
          <a:p>
            <a:pPr marL="10583">
              <a:lnSpc>
                <a:spcPct val="100000"/>
              </a:lnSpc>
              <a:spcBef>
                <a:spcPts val="83"/>
              </a:spcBef>
            </a:pPr>
            <a:r>
              <a:rPr sz="2750" spc="-4" dirty="0"/>
              <a:t>Χρήση</a:t>
            </a:r>
            <a:r>
              <a:rPr sz="2750" spc="-12" dirty="0"/>
              <a:t> </a:t>
            </a:r>
            <a:r>
              <a:rPr sz="2750" spc="-4" dirty="0"/>
              <a:t>SMM</a:t>
            </a:r>
            <a:r>
              <a:rPr sz="2750" spc="-8" dirty="0"/>
              <a:t> </a:t>
            </a:r>
            <a:r>
              <a:rPr sz="2750" spc="-4" dirty="0"/>
              <a:t>για</a:t>
            </a:r>
            <a:r>
              <a:rPr sz="2750" spc="-8" dirty="0"/>
              <a:t> </a:t>
            </a:r>
            <a:r>
              <a:rPr sz="2750" spc="-4" dirty="0"/>
              <a:t>τον</a:t>
            </a:r>
            <a:r>
              <a:rPr sz="2750" spc="-8" dirty="0"/>
              <a:t> </a:t>
            </a:r>
            <a:r>
              <a:rPr sz="2750" spc="-4" dirty="0"/>
              <a:t>μετριασμό</a:t>
            </a:r>
            <a:r>
              <a:rPr sz="2750" spc="12" dirty="0"/>
              <a:t> </a:t>
            </a:r>
            <a:r>
              <a:rPr sz="2750" spc="-8" dirty="0"/>
              <a:t>των</a:t>
            </a:r>
            <a:r>
              <a:rPr sz="2750" spc="-25" dirty="0"/>
              <a:t> </a:t>
            </a:r>
            <a:r>
              <a:rPr sz="2750" spc="-8" dirty="0"/>
              <a:t>επιθέσεων</a:t>
            </a:r>
            <a:r>
              <a:rPr sz="2750" spc="-21" dirty="0"/>
              <a:t> </a:t>
            </a:r>
            <a:r>
              <a:rPr sz="2750" spc="-4" dirty="0"/>
              <a:t>CS</a:t>
            </a:r>
            <a:endParaRPr sz="2750"/>
          </a:p>
        </p:txBody>
      </p:sp>
      <p:sp>
        <p:nvSpPr>
          <p:cNvPr id="3" name="object 3"/>
          <p:cNvSpPr txBox="1"/>
          <p:nvPr/>
        </p:nvSpPr>
        <p:spPr>
          <a:xfrm>
            <a:off x="764116" y="1548904"/>
            <a:ext cx="6729942" cy="2859757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00546" indent="-189963">
              <a:spcBef>
                <a:spcPts val="200"/>
              </a:spcBef>
              <a:buSzPct val="133333"/>
              <a:buFont typeface="Arial"/>
              <a:buChar char="•"/>
              <a:tabLst>
                <a:tab pos="200546" algn="l"/>
              </a:tabLst>
            </a:pPr>
            <a:r>
              <a:rPr sz="1750" spc="-17" dirty="0">
                <a:latin typeface="Calibri"/>
                <a:cs typeface="Calibri"/>
              </a:rPr>
              <a:t>Πριν</a:t>
            </a:r>
            <a:r>
              <a:rPr sz="1750" spc="-50" dirty="0">
                <a:latin typeface="Calibri"/>
                <a:cs typeface="Calibri"/>
              </a:rPr>
              <a:t> </a:t>
            </a:r>
            <a:r>
              <a:rPr sz="1750" spc="-12" dirty="0">
                <a:latin typeface="Calibri"/>
                <a:cs typeface="Calibri"/>
              </a:rPr>
              <a:t>από</a:t>
            </a:r>
            <a:r>
              <a:rPr sz="1750" spc="-46" dirty="0">
                <a:latin typeface="Calibri"/>
                <a:cs typeface="Calibri"/>
              </a:rPr>
              <a:t> </a:t>
            </a:r>
            <a:r>
              <a:rPr sz="1750" spc="-8" dirty="0">
                <a:latin typeface="Calibri"/>
                <a:cs typeface="Calibri"/>
              </a:rPr>
              <a:t>την</a:t>
            </a:r>
            <a:r>
              <a:rPr sz="1750" spc="-29" dirty="0">
                <a:latin typeface="Calibri"/>
                <a:cs typeface="Calibri"/>
              </a:rPr>
              <a:t> </a:t>
            </a:r>
            <a:r>
              <a:rPr sz="1750" spc="-12" dirty="0">
                <a:latin typeface="Calibri"/>
                <a:cs typeface="Calibri"/>
              </a:rPr>
              <a:t>επίθεση</a:t>
            </a:r>
            <a:endParaRPr sz="1750">
              <a:latin typeface="Calibri"/>
              <a:cs typeface="Calibri"/>
            </a:endParaRPr>
          </a:p>
          <a:p>
            <a:pPr marL="581531" lvl="1" indent="-189963">
              <a:spcBef>
                <a:spcPts val="637"/>
              </a:spcBef>
              <a:buSzPct val="133333"/>
              <a:buFont typeface="Arial"/>
              <a:buChar char="•"/>
              <a:tabLst>
                <a:tab pos="581531" algn="l"/>
              </a:tabLst>
            </a:pPr>
            <a:r>
              <a:rPr sz="1500" spc="-12" dirty="0">
                <a:latin typeface="Calibri"/>
                <a:cs typeface="Calibri"/>
              </a:rPr>
              <a:t>Εκπαίδευση</a:t>
            </a:r>
            <a:endParaRPr sz="1500">
              <a:latin typeface="Calibri"/>
              <a:cs typeface="Calibri"/>
            </a:endParaRPr>
          </a:p>
          <a:p>
            <a:pPr marL="962516" lvl="2" indent="-190492">
              <a:spcBef>
                <a:spcPts val="592"/>
              </a:spcBef>
              <a:buSzPct val="133333"/>
              <a:buFont typeface="Arial"/>
              <a:buChar char="•"/>
              <a:tabLst>
                <a:tab pos="961987" algn="l"/>
                <a:tab pos="962516" algn="l"/>
              </a:tabLst>
            </a:pPr>
            <a:r>
              <a:rPr sz="1250" spc="-12" dirty="0">
                <a:latin typeface="Calibri"/>
                <a:cs typeface="Calibri"/>
              </a:rPr>
              <a:t>Τεχνική,</a:t>
            </a:r>
            <a:r>
              <a:rPr sz="1250" spc="-21" dirty="0">
                <a:latin typeface="Calibri"/>
                <a:cs typeface="Calibri"/>
              </a:rPr>
              <a:t> </a:t>
            </a:r>
            <a:r>
              <a:rPr sz="1250" spc="-12" dirty="0">
                <a:latin typeface="Calibri"/>
                <a:cs typeface="Calibri"/>
              </a:rPr>
              <a:t>συμπεριφορές,</a:t>
            </a:r>
            <a:r>
              <a:rPr sz="1250" spc="-17" dirty="0">
                <a:latin typeface="Calibri"/>
                <a:cs typeface="Calibri"/>
              </a:rPr>
              <a:t> </a:t>
            </a:r>
            <a:r>
              <a:rPr sz="1250" spc="-12" dirty="0">
                <a:latin typeface="Calibri"/>
                <a:cs typeface="Calibri"/>
              </a:rPr>
              <a:t>επικοινωνία</a:t>
            </a:r>
            <a:endParaRPr sz="1250">
              <a:latin typeface="Calibri"/>
              <a:cs typeface="Calibri"/>
            </a:endParaRPr>
          </a:p>
          <a:p>
            <a:pPr marL="200546" indent="-189963">
              <a:spcBef>
                <a:spcPts val="1033"/>
              </a:spcBef>
              <a:buSzPct val="133333"/>
              <a:buFont typeface="Arial"/>
              <a:buChar char="•"/>
              <a:tabLst>
                <a:tab pos="200546" algn="l"/>
              </a:tabLst>
            </a:pPr>
            <a:r>
              <a:rPr sz="1750" spc="-4" dirty="0">
                <a:latin typeface="Calibri"/>
                <a:cs typeface="Calibri"/>
              </a:rPr>
              <a:t>Κατά</a:t>
            </a:r>
            <a:r>
              <a:rPr sz="1750" spc="-12" dirty="0">
                <a:latin typeface="Calibri"/>
                <a:cs typeface="Calibri"/>
              </a:rPr>
              <a:t> </a:t>
            </a:r>
            <a:r>
              <a:rPr sz="1750" spc="-4" dirty="0">
                <a:latin typeface="Calibri"/>
                <a:cs typeface="Calibri"/>
              </a:rPr>
              <a:t>τη</a:t>
            </a:r>
            <a:r>
              <a:rPr sz="1750" spc="-8" dirty="0">
                <a:latin typeface="Calibri"/>
                <a:cs typeface="Calibri"/>
              </a:rPr>
              <a:t> </a:t>
            </a:r>
            <a:r>
              <a:rPr sz="1750" spc="-4" dirty="0">
                <a:latin typeface="Calibri"/>
                <a:cs typeface="Calibri"/>
              </a:rPr>
              <a:t>διάρκεια </a:t>
            </a:r>
            <a:r>
              <a:rPr sz="1750" spc="-12" dirty="0">
                <a:latin typeface="Calibri"/>
                <a:cs typeface="Calibri"/>
              </a:rPr>
              <a:t>της</a:t>
            </a:r>
            <a:r>
              <a:rPr sz="1750" spc="-42" dirty="0">
                <a:latin typeface="Calibri"/>
                <a:cs typeface="Calibri"/>
              </a:rPr>
              <a:t> </a:t>
            </a:r>
            <a:r>
              <a:rPr sz="1750" spc="-17" dirty="0">
                <a:latin typeface="Calibri"/>
                <a:cs typeface="Calibri"/>
              </a:rPr>
              <a:t>Attck</a:t>
            </a:r>
            <a:endParaRPr sz="1750">
              <a:latin typeface="Calibri"/>
              <a:cs typeface="Calibri"/>
            </a:endParaRPr>
          </a:p>
          <a:p>
            <a:pPr marL="581531" lvl="1" indent="-189963">
              <a:spcBef>
                <a:spcPts val="637"/>
              </a:spcBef>
              <a:buSzPct val="133333"/>
              <a:buFont typeface="Arial"/>
              <a:buChar char="•"/>
              <a:tabLst>
                <a:tab pos="581531" algn="l"/>
              </a:tabLst>
            </a:pPr>
            <a:r>
              <a:rPr sz="1500" spc="-12" dirty="0">
                <a:latin typeface="Calibri"/>
                <a:cs typeface="Calibri"/>
              </a:rPr>
              <a:t>Επικοινωνία</a:t>
            </a:r>
            <a:endParaRPr sz="1500">
              <a:latin typeface="Calibri"/>
              <a:cs typeface="Calibri"/>
            </a:endParaRPr>
          </a:p>
          <a:p>
            <a:pPr marL="200546" indent="-189963">
              <a:spcBef>
                <a:spcPts val="1042"/>
              </a:spcBef>
              <a:buSzPct val="133333"/>
              <a:buFont typeface="Arial"/>
              <a:buChar char="•"/>
              <a:tabLst>
                <a:tab pos="200546" algn="l"/>
              </a:tabLst>
            </a:pPr>
            <a:r>
              <a:rPr sz="1750" spc="-4" dirty="0">
                <a:latin typeface="Calibri"/>
                <a:cs typeface="Calibri"/>
              </a:rPr>
              <a:t>Μετά</a:t>
            </a:r>
            <a:r>
              <a:rPr sz="1750" spc="-8" dirty="0">
                <a:latin typeface="Calibri"/>
                <a:cs typeface="Calibri"/>
              </a:rPr>
              <a:t> την</a:t>
            </a:r>
            <a:r>
              <a:rPr sz="1750" spc="-33" dirty="0">
                <a:latin typeface="Calibri"/>
                <a:cs typeface="Calibri"/>
              </a:rPr>
              <a:t> </a:t>
            </a:r>
            <a:r>
              <a:rPr sz="1750" spc="-12" dirty="0">
                <a:latin typeface="Calibri"/>
                <a:cs typeface="Calibri"/>
              </a:rPr>
              <a:t>επίθεση</a:t>
            </a:r>
            <a:endParaRPr sz="1750">
              <a:latin typeface="Calibri"/>
              <a:cs typeface="Calibri"/>
            </a:endParaRPr>
          </a:p>
          <a:p>
            <a:pPr marL="581531" lvl="1" indent="-189963">
              <a:spcBef>
                <a:spcPts val="633"/>
              </a:spcBef>
              <a:buSzPct val="133333"/>
              <a:buFont typeface="Arial"/>
              <a:buChar char="•"/>
              <a:tabLst>
                <a:tab pos="581531" algn="l"/>
              </a:tabLst>
            </a:pPr>
            <a:r>
              <a:rPr sz="1500" dirty="0">
                <a:latin typeface="Calibri"/>
                <a:cs typeface="Calibri"/>
              </a:rPr>
              <a:t>Η </a:t>
            </a:r>
            <a:r>
              <a:rPr sz="1500" spc="-4" dirty="0">
                <a:latin typeface="Calibri"/>
                <a:cs typeface="Calibri"/>
              </a:rPr>
              <a:t>καλή</a:t>
            </a:r>
            <a:r>
              <a:rPr sz="1500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επικοινωνία</a:t>
            </a:r>
            <a:r>
              <a:rPr sz="1500" spc="8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συμβάλλει</a:t>
            </a:r>
            <a:r>
              <a:rPr sz="1500" spc="4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στη</a:t>
            </a:r>
            <a:r>
              <a:rPr sz="1500" spc="4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συντήρηση</a:t>
            </a:r>
            <a:r>
              <a:rPr sz="1500" spc="12" dirty="0">
                <a:latin typeface="Calibri"/>
                <a:cs typeface="Calibri"/>
              </a:rPr>
              <a:t> </a:t>
            </a:r>
            <a:r>
              <a:rPr sz="1500" spc="-8" dirty="0">
                <a:latin typeface="Calibri"/>
                <a:cs typeface="Calibri"/>
              </a:rPr>
              <a:t>των</a:t>
            </a:r>
            <a:r>
              <a:rPr sz="1500" spc="-4" dirty="0">
                <a:latin typeface="Calibri"/>
                <a:cs typeface="Calibri"/>
              </a:rPr>
              <a:t> οικονομικών</a:t>
            </a:r>
            <a:r>
              <a:rPr sz="1500" spc="8" dirty="0">
                <a:latin typeface="Calibri"/>
                <a:cs typeface="Calibri"/>
              </a:rPr>
              <a:t> </a:t>
            </a:r>
            <a:r>
              <a:rPr sz="1500" spc="-12" dirty="0">
                <a:latin typeface="Calibri"/>
                <a:cs typeface="Calibri"/>
              </a:rPr>
              <a:t>συμφερόντων</a:t>
            </a:r>
            <a:endParaRPr sz="1500">
              <a:latin typeface="Calibri"/>
              <a:cs typeface="Calibri"/>
            </a:endParaRPr>
          </a:p>
          <a:p>
            <a:pPr marL="581531" lvl="1" indent="-189963">
              <a:spcBef>
                <a:spcPts val="604"/>
              </a:spcBef>
              <a:buSzPct val="133333"/>
              <a:buFont typeface="Arial"/>
              <a:buChar char="•"/>
              <a:tabLst>
                <a:tab pos="581531" algn="l"/>
              </a:tabLst>
            </a:pPr>
            <a:r>
              <a:rPr sz="1500" spc="-4" dirty="0">
                <a:latin typeface="Calibri"/>
                <a:cs typeface="Calibri"/>
              </a:rPr>
              <a:t>Κριτική</a:t>
            </a:r>
            <a:r>
              <a:rPr sz="1500" spc="4" dirty="0">
                <a:latin typeface="Calibri"/>
                <a:cs typeface="Calibri"/>
              </a:rPr>
              <a:t> </a:t>
            </a:r>
            <a:r>
              <a:rPr sz="1500" spc="-12" dirty="0">
                <a:latin typeface="Calibri"/>
                <a:cs typeface="Calibri"/>
              </a:rPr>
              <a:t>ανασκόπηση</a:t>
            </a:r>
            <a:r>
              <a:rPr sz="1500" spc="-8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της </a:t>
            </a:r>
            <a:r>
              <a:rPr sz="1500" spc="-4" dirty="0">
                <a:latin typeface="Calibri"/>
                <a:cs typeface="Calibri"/>
              </a:rPr>
              <a:t>συχνότητας</a:t>
            </a:r>
            <a:r>
              <a:rPr sz="1500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εμφάνισης</a:t>
            </a:r>
            <a:endParaRPr sz="1500">
              <a:latin typeface="Calibri"/>
              <a:cs typeface="Calibri"/>
            </a:endParaRPr>
          </a:p>
          <a:p>
            <a:pPr marL="962516" lvl="2" indent="-190492">
              <a:spcBef>
                <a:spcPts val="604"/>
              </a:spcBef>
              <a:buSzPct val="133333"/>
              <a:buFont typeface="Arial"/>
              <a:buChar char="•"/>
              <a:tabLst>
                <a:tab pos="961987" algn="l"/>
                <a:tab pos="962516" algn="l"/>
              </a:tabLst>
            </a:pPr>
            <a:r>
              <a:rPr sz="1250" spc="-4" dirty="0">
                <a:latin typeface="Calibri"/>
                <a:cs typeface="Calibri"/>
              </a:rPr>
              <a:t>Δημιουργία/επικαιροποίηση</a:t>
            </a:r>
            <a:r>
              <a:rPr sz="1250" dirty="0">
                <a:latin typeface="Calibri"/>
                <a:cs typeface="Calibri"/>
              </a:rPr>
              <a:t> </a:t>
            </a:r>
            <a:r>
              <a:rPr sz="1250" b="1" u="sng" spc="-17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σχεδίου</a:t>
            </a:r>
            <a:r>
              <a:rPr sz="1250" b="1" u="sng" spc="-8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250" b="1" u="sng" spc="-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επικοινωνίας</a:t>
            </a:r>
            <a:endParaRPr sz="125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48006" y="5140589"/>
            <a:ext cx="706966" cy="40137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00487" y="5037402"/>
            <a:ext cx="2157412" cy="400843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48006" y="5313627"/>
            <a:ext cx="706966" cy="401373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459052"/>
            <a:ext cx="10160000" cy="5170488"/>
            <a:chOff x="0" y="550862"/>
            <a:chExt cx="12192000" cy="620458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80584" y="6273482"/>
              <a:ext cx="2592069" cy="48164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600075"/>
              <a:ext cx="12192000" cy="565785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550862"/>
              <a:ext cx="7007859" cy="5255895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101820" y="916678"/>
            <a:ext cx="2017713" cy="294953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 anchor="ctr">
            <a:spAutoFit/>
          </a:bodyPr>
          <a:lstStyle/>
          <a:p>
            <a:pPr>
              <a:lnSpc>
                <a:spcPts val="2304"/>
              </a:lnSpc>
            </a:pPr>
            <a:r>
              <a:rPr sz="2000" spc="-12" dirty="0"/>
              <a:t>Επικοινωνία</a:t>
            </a:r>
            <a:r>
              <a:rPr sz="2000" spc="-37" dirty="0"/>
              <a:t> </a:t>
            </a:r>
            <a:r>
              <a:rPr sz="2000" spc="-4" dirty="0"/>
              <a:t>κρίσης</a:t>
            </a:r>
            <a:endParaRPr sz="2000"/>
          </a:p>
        </p:txBody>
      </p:sp>
      <p:sp>
        <p:nvSpPr>
          <p:cNvPr id="8" name="object 8"/>
          <p:cNvSpPr txBox="1"/>
          <p:nvPr/>
        </p:nvSpPr>
        <p:spPr>
          <a:xfrm>
            <a:off x="6101820" y="1442509"/>
            <a:ext cx="3575050" cy="21533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1804" rIns="0" bIns="0" rtlCol="0">
            <a:spAutoFit/>
          </a:bodyPr>
          <a:lstStyle/>
          <a:p>
            <a:pPr>
              <a:spcBef>
                <a:spcPts val="329"/>
              </a:spcBef>
            </a:pPr>
            <a:r>
              <a:rPr sz="1125" dirty="0">
                <a:latin typeface="Calibri"/>
                <a:cs typeface="Calibri"/>
              </a:rPr>
              <a:t>Οι </a:t>
            </a:r>
            <a:r>
              <a:rPr sz="1125" spc="-4" dirty="0">
                <a:latin typeface="Calibri"/>
                <a:cs typeface="Calibri"/>
              </a:rPr>
              <a:t>επικοινωνιολόγοι</a:t>
            </a:r>
            <a:r>
              <a:rPr sz="1125" dirty="0">
                <a:latin typeface="Calibri"/>
                <a:cs typeface="Calibri"/>
              </a:rPr>
              <a:t> </a:t>
            </a:r>
            <a:r>
              <a:rPr sz="1125" spc="-4" dirty="0">
                <a:latin typeface="Calibri"/>
                <a:cs typeface="Calibri"/>
              </a:rPr>
              <a:t>που ασχολούνται</a:t>
            </a:r>
            <a:r>
              <a:rPr sz="1125" spc="4" dirty="0">
                <a:latin typeface="Calibri"/>
                <a:cs typeface="Calibri"/>
              </a:rPr>
              <a:t> </a:t>
            </a:r>
            <a:r>
              <a:rPr sz="1125" spc="-4" dirty="0">
                <a:latin typeface="Calibri"/>
                <a:cs typeface="Calibri"/>
              </a:rPr>
              <a:t>με</a:t>
            </a:r>
            <a:r>
              <a:rPr sz="1125" spc="4" dirty="0">
                <a:latin typeface="Calibri"/>
                <a:cs typeface="Calibri"/>
              </a:rPr>
              <a:t> </a:t>
            </a:r>
            <a:r>
              <a:rPr sz="1125" spc="-8" dirty="0">
                <a:latin typeface="Calibri"/>
                <a:cs typeface="Calibri"/>
              </a:rPr>
              <a:t>την</a:t>
            </a:r>
            <a:r>
              <a:rPr sz="1125" spc="-17" dirty="0">
                <a:latin typeface="Calibri"/>
                <a:cs typeface="Calibri"/>
              </a:rPr>
              <a:t> </a:t>
            </a:r>
            <a:r>
              <a:rPr sz="1125" spc="-12" dirty="0">
                <a:latin typeface="Calibri"/>
                <a:cs typeface="Calibri"/>
              </a:rPr>
              <a:t>επικοινωνία</a:t>
            </a:r>
            <a:r>
              <a:rPr sz="1125" spc="-4" dirty="0">
                <a:latin typeface="Calibri"/>
                <a:cs typeface="Calibri"/>
              </a:rPr>
              <a:t> σε</a:t>
            </a:r>
            <a:endParaRPr sz="1125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101820" y="1673225"/>
            <a:ext cx="1095375" cy="21533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1804" rIns="0" bIns="0" rtlCol="0">
            <a:spAutoFit/>
          </a:bodyPr>
          <a:lstStyle/>
          <a:p>
            <a:pPr>
              <a:spcBef>
                <a:spcPts val="329"/>
              </a:spcBef>
            </a:pPr>
            <a:r>
              <a:rPr sz="1125" spc="-4" dirty="0">
                <a:latin typeface="Calibri"/>
                <a:cs typeface="Calibri"/>
              </a:rPr>
              <a:t>περίπτωση</a:t>
            </a:r>
            <a:r>
              <a:rPr sz="1125" spc="-29" dirty="0">
                <a:latin typeface="Calibri"/>
                <a:cs typeface="Calibri"/>
              </a:rPr>
              <a:t> </a:t>
            </a:r>
            <a:r>
              <a:rPr sz="1125" spc="-4" dirty="0">
                <a:latin typeface="Calibri"/>
                <a:cs typeface="Calibri"/>
              </a:rPr>
              <a:t>κρίσης</a:t>
            </a:r>
            <a:endParaRPr sz="1125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101820" y="1903941"/>
            <a:ext cx="3321050" cy="21320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9688" rIns="0" bIns="0" rtlCol="0">
            <a:spAutoFit/>
          </a:bodyPr>
          <a:lstStyle/>
          <a:p>
            <a:pPr>
              <a:spcBef>
                <a:spcPts val="312"/>
              </a:spcBef>
            </a:pPr>
            <a:r>
              <a:rPr sz="1125" spc="-4" dirty="0">
                <a:latin typeface="Calibri"/>
                <a:cs typeface="Calibri"/>
              </a:rPr>
              <a:t>θα πρέπει να</a:t>
            </a:r>
            <a:r>
              <a:rPr sz="1125" dirty="0">
                <a:latin typeface="Calibri"/>
                <a:cs typeface="Calibri"/>
              </a:rPr>
              <a:t> </a:t>
            </a:r>
            <a:r>
              <a:rPr sz="1125" spc="-4" dirty="0">
                <a:latin typeface="Calibri"/>
                <a:cs typeface="Calibri"/>
              </a:rPr>
              <a:t>ακολουθούν</a:t>
            </a:r>
            <a:r>
              <a:rPr sz="1125" dirty="0">
                <a:latin typeface="Calibri"/>
                <a:cs typeface="Calibri"/>
              </a:rPr>
              <a:t> </a:t>
            </a:r>
            <a:r>
              <a:rPr sz="1125" spc="-4" dirty="0">
                <a:latin typeface="Calibri"/>
                <a:cs typeface="Calibri"/>
              </a:rPr>
              <a:t>αυτές</a:t>
            </a:r>
            <a:r>
              <a:rPr sz="1125" spc="4" dirty="0">
                <a:latin typeface="Calibri"/>
                <a:cs typeface="Calibri"/>
              </a:rPr>
              <a:t> </a:t>
            </a:r>
            <a:r>
              <a:rPr sz="1125" spc="-8" dirty="0">
                <a:latin typeface="Calibri"/>
                <a:cs typeface="Calibri"/>
              </a:rPr>
              <a:t>τις </a:t>
            </a:r>
            <a:r>
              <a:rPr sz="1125" spc="-4" dirty="0">
                <a:latin typeface="Calibri"/>
                <a:cs typeface="Calibri"/>
              </a:rPr>
              <a:t>βέλτιστες</a:t>
            </a:r>
            <a:r>
              <a:rPr sz="1125" dirty="0">
                <a:latin typeface="Calibri"/>
                <a:cs typeface="Calibri"/>
              </a:rPr>
              <a:t> </a:t>
            </a:r>
            <a:r>
              <a:rPr sz="1125" spc="-12" dirty="0">
                <a:latin typeface="Calibri"/>
                <a:cs typeface="Calibri"/>
              </a:rPr>
              <a:t>πρακτικές:</a:t>
            </a:r>
            <a:endParaRPr sz="1125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090709" y="2107935"/>
            <a:ext cx="88371" cy="241519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1500" dirty="0">
                <a:latin typeface="Arial"/>
                <a:cs typeface="Arial"/>
              </a:rPr>
              <a:t>•</a:t>
            </a:r>
            <a:endParaRPr sz="15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340474" y="2134128"/>
            <a:ext cx="2910417" cy="205184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1750" rIns="0" bIns="0" rtlCol="0">
            <a:spAutoFit/>
          </a:bodyPr>
          <a:lstStyle/>
          <a:p>
            <a:pPr>
              <a:spcBef>
                <a:spcPts val="250"/>
              </a:spcBef>
            </a:pPr>
            <a:r>
              <a:rPr sz="1125" spc="-4" dirty="0">
                <a:latin typeface="Calibri"/>
                <a:cs typeface="Calibri"/>
              </a:rPr>
              <a:t>Προγραμματίστε</a:t>
            </a:r>
            <a:r>
              <a:rPr sz="1125" spc="-8" dirty="0">
                <a:latin typeface="Calibri"/>
                <a:cs typeface="Calibri"/>
              </a:rPr>
              <a:t> </a:t>
            </a:r>
            <a:r>
              <a:rPr sz="1125" spc="-4" dirty="0">
                <a:latin typeface="Calibri"/>
                <a:cs typeface="Calibri"/>
              </a:rPr>
              <a:t>εκ</a:t>
            </a:r>
            <a:r>
              <a:rPr sz="1125" dirty="0">
                <a:latin typeface="Calibri"/>
                <a:cs typeface="Calibri"/>
              </a:rPr>
              <a:t> </a:t>
            </a:r>
            <a:r>
              <a:rPr sz="1125" spc="-4" dirty="0">
                <a:latin typeface="Calibri"/>
                <a:cs typeface="Calibri"/>
              </a:rPr>
              <a:t>των</a:t>
            </a:r>
            <a:r>
              <a:rPr sz="1125" dirty="0">
                <a:latin typeface="Calibri"/>
                <a:cs typeface="Calibri"/>
              </a:rPr>
              <a:t> </a:t>
            </a:r>
            <a:r>
              <a:rPr sz="1125" spc="-4" dirty="0">
                <a:latin typeface="Calibri"/>
                <a:cs typeface="Calibri"/>
              </a:rPr>
              <a:t>προτέρων</a:t>
            </a:r>
            <a:r>
              <a:rPr sz="1125" dirty="0">
                <a:latin typeface="Calibri"/>
                <a:cs typeface="Calibri"/>
              </a:rPr>
              <a:t> </a:t>
            </a:r>
            <a:r>
              <a:rPr sz="1125" spc="-4" dirty="0">
                <a:latin typeface="Calibri"/>
                <a:cs typeface="Calibri"/>
              </a:rPr>
              <a:t>τις</a:t>
            </a:r>
            <a:r>
              <a:rPr sz="1125" dirty="0">
                <a:latin typeface="Calibri"/>
                <a:cs typeface="Calibri"/>
              </a:rPr>
              <a:t> </a:t>
            </a:r>
            <a:r>
              <a:rPr sz="1125" spc="-4" dirty="0">
                <a:latin typeface="Calibri"/>
                <a:cs typeface="Calibri"/>
              </a:rPr>
              <a:t>κρίσεις</a:t>
            </a:r>
            <a:r>
              <a:rPr sz="1125" dirty="0">
                <a:latin typeface="Calibri"/>
                <a:cs typeface="Calibri"/>
              </a:rPr>
              <a:t> </a:t>
            </a:r>
            <a:r>
              <a:rPr sz="1125" spc="-4" dirty="0">
                <a:latin typeface="Calibri"/>
                <a:cs typeface="Calibri"/>
              </a:rPr>
              <a:t>και</a:t>
            </a:r>
            <a:endParaRPr sz="1125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340475" y="2346589"/>
            <a:ext cx="3061229" cy="166712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71"/>
              </a:lnSpc>
            </a:pPr>
            <a:r>
              <a:rPr sz="1125" b="1" spc="-4" dirty="0">
                <a:latin typeface="Calibri"/>
                <a:cs typeface="Calibri"/>
              </a:rPr>
              <a:t>προετοιμαστείτε </a:t>
            </a:r>
            <a:r>
              <a:rPr sz="1125" spc="-4" dirty="0">
                <a:latin typeface="Calibri"/>
                <a:cs typeface="Calibri"/>
              </a:rPr>
              <a:t>για</a:t>
            </a:r>
            <a:r>
              <a:rPr sz="1125" spc="4" dirty="0">
                <a:latin typeface="Calibri"/>
                <a:cs typeface="Calibri"/>
              </a:rPr>
              <a:t> </a:t>
            </a:r>
            <a:r>
              <a:rPr sz="1125" spc="-4" dirty="0">
                <a:latin typeface="Calibri"/>
                <a:cs typeface="Calibri"/>
              </a:rPr>
              <a:t>δυνητικές</a:t>
            </a:r>
            <a:r>
              <a:rPr sz="1125" dirty="0">
                <a:latin typeface="Calibri"/>
                <a:cs typeface="Calibri"/>
              </a:rPr>
              <a:t> </a:t>
            </a:r>
            <a:r>
              <a:rPr sz="1125" spc="-4" dirty="0">
                <a:latin typeface="Calibri"/>
                <a:cs typeface="Calibri"/>
              </a:rPr>
              <a:t>καταστάσεις</a:t>
            </a:r>
            <a:r>
              <a:rPr sz="1125" dirty="0">
                <a:latin typeface="Calibri"/>
                <a:cs typeface="Calibri"/>
              </a:rPr>
              <a:t> </a:t>
            </a:r>
            <a:r>
              <a:rPr sz="1125" spc="-4" dirty="0">
                <a:latin typeface="Calibri"/>
                <a:cs typeface="Calibri"/>
              </a:rPr>
              <a:t>κρίσης.</a:t>
            </a:r>
            <a:endParaRPr sz="1125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091237" y="2498989"/>
            <a:ext cx="88371" cy="241519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1500" dirty="0">
                <a:latin typeface="Arial"/>
                <a:cs typeface="Arial"/>
              </a:rPr>
              <a:t>•</a:t>
            </a:r>
            <a:endParaRPr sz="15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340474" y="2517246"/>
            <a:ext cx="2931583" cy="21320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9688" rIns="0" bIns="0" rtlCol="0">
            <a:spAutoFit/>
          </a:bodyPr>
          <a:lstStyle/>
          <a:p>
            <a:pPr>
              <a:spcBef>
                <a:spcPts val="312"/>
              </a:spcBef>
            </a:pPr>
            <a:r>
              <a:rPr sz="1125" b="1" spc="-4" dirty="0">
                <a:latin typeface="Calibri"/>
                <a:cs typeface="Calibri"/>
              </a:rPr>
              <a:t>Γνωρίστε την</a:t>
            </a:r>
            <a:r>
              <a:rPr sz="1125" b="1" dirty="0">
                <a:latin typeface="Calibri"/>
                <a:cs typeface="Calibri"/>
              </a:rPr>
              <a:t> </a:t>
            </a:r>
            <a:r>
              <a:rPr sz="1125" b="1" spc="-4" dirty="0">
                <a:latin typeface="Calibri"/>
                <a:cs typeface="Calibri"/>
              </a:rPr>
              <a:t>κατάσταση</a:t>
            </a:r>
            <a:r>
              <a:rPr sz="1125" b="1" spc="4" dirty="0">
                <a:latin typeface="Calibri"/>
                <a:cs typeface="Calibri"/>
              </a:rPr>
              <a:t> </a:t>
            </a:r>
            <a:r>
              <a:rPr sz="1125" spc="-4" dirty="0">
                <a:latin typeface="Calibri"/>
                <a:cs typeface="Calibri"/>
              </a:rPr>
              <a:t>το</a:t>
            </a:r>
            <a:r>
              <a:rPr sz="1125" spc="4" dirty="0">
                <a:latin typeface="Calibri"/>
                <a:cs typeface="Calibri"/>
              </a:rPr>
              <a:t> </a:t>
            </a:r>
            <a:r>
              <a:rPr sz="1125" spc="-8" dirty="0">
                <a:latin typeface="Calibri"/>
                <a:cs typeface="Calibri"/>
              </a:rPr>
              <a:t>συντομότερο</a:t>
            </a:r>
            <a:r>
              <a:rPr sz="1125" spc="-12" dirty="0">
                <a:latin typeface="Calibri"/>
                <a:cs typeface="Calibri"/>
              </a:rPr>
              <a:t> δυνατό.</a:t>
            </a:r>
            <a:endParaRPr sz="1125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090709" y="2721239"/>
            <a:ext cx="88371" cy="241519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1500" dirty="0">
                <a:latin typeface="Arial"/>
                <a:cs typeface="Arial"/>
              </a:rPr>
              <a:t>•</a:t>
            </a:r>
            <a:endParaRPr sz="15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340474" y="2747433"/>
            <a:ext cx="2182813" cy="175946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1750" rIns="0" bIns="0" rtlCol="0">
            <a:spAutoFit/>
          </a:bodyPr>
          <a:lstStyle/>
          <a:p>
            <a:pPr>
              <a:lnSpc>
                <a:spcPts val="1075"/>
              </a:lnSpc>
              <a:spcBef>
                <a:spcPts val="250"/>
              </a:spcBef>
            </a:pPr>
            <a:r>
              <a:rPr sz="1125" spc="-4" dirty="0">
                <a:latin typeface="Calibri"/>
                <a:cs typeface="Calibri"/>
              </a:rPr>
              <a:t>Επιλέξτε να </a:t>
            </a:r>
            <a:r>
              <a:rPr sz="1125" b="1" spc="-4" dirty="0">
                <a:latin typeface="Calibri"/>
                <a:cs typeface="Calibri"/>
              </a:rPr>
              <a:t>είστε</a:t>
            </a:r>
            <a:r>
              <a:rPr sz="1125" b="1" spc="-8" dirty="0">
                <a:latin typeface="Calibri"/>
                <a:cs typeface="Calibri"/>
              </a:rPr>
              <a:t> </a:t>
            </a:r>
            <a:r>
              <a:rPr sz="1125" b="1" spc="-4" dirty="0">
                <a:latin typeface="Calibri"/>
                <a:cs typeface="Calibri"/>
              </a:rPr>
              <a:t>διαφανείς </a:t>
            </a:r>
            <a:r>
              <a:rPr sz="1125" spc="-4" dirty="0">
                <a:latin typeface="Calibri"/>
                <a:cs typeface="Calibri"/>
              </a:rPr>
              <a:t>σε κάθε</a:t>
            </a:r>
            <a:endParaRPr sz="1125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091237" y="3112293"/>
            <a:ext cx="88371" cy="241519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1500" dirty="0">
                <a:latin typeface="Arial"/>
                <a:cs typeface="Arial"/>
              </a:rPr>
              <a:t>•</a:t>
            </a:r>
            <a:endParaRPr sz="15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340474" y="2959894"/>
            <a:ext cx="1284817" cy="391133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R="25399">
              <a:lnSpc>
                <a:spcPts val="1271"/>
              </a:lnSpc>
            </a:pPr>
            <a:r>
              <a:rPr sz="1125" spc="-12" dirty="0">
                <a:latin typeface="Calibri"/>
                <a:cs typeface="Calibri"/>
              </a:rPr>
              <a:t>επικοινωνία.</a:t>
            </a:r>
            <a:endParaRPr sz="1125">
              <a:latin typeface="Calibri"/>
              <a:cs typeface="Calibri"/>
            </a:endParaRPr>
          </a:p>
          <a:p>
            <a:pPr>
              <a:spcBef>
                <a:spcPts val="382"/>
              </a:spcBef>
            </a:pPr>
            <a:r>
              <a:rPr sz="1125" b="1" spc="-4" dirty="0">
                <a:latin typeface="Calibri"/>
                <a:cs typeface="Calibri"/>
              </a:rPr>
              <a:t>Παραμείνετε</a:t>
            </a:r>
            <a:r>
              <a:rPr sz="1125" b="1" spc="-33" dirty="0">
                <a:latin typeface="Calibri"/>
                <a:cs typeface="Calibri"/>
              </a:rPr>
              <a:t> </a:t>
            </a:r>
            <a:r>
              <a:rPr sz="1125" b="1" spc="-4" dirty="0">
                <a:latin typeface="Calibri"/>
                <a:cs typeface="Calibri"/>
              </a:rPr>
              <a:t>ειλικριν</a:t>
            </a:r>
            <a:endParaRPr sz="1125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606480" y="3159918"/>
            <a:ext cx="186267" cy="183811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1125" b="1" spc="-4" dirty="0">
                <a:latin typeface="Calibri"/>
                <a:cs typeface="Calibri"/>
              </a:rPr>
              <a:t>ε</a:t>
            </a:r>
            <a:r>
              <a:rPr sz="1125" b="1" dirty="0">
                <a:latin typeface="Calibri"/>
                <a:cs typeface="Calibri"/>
              </a:rPr>
              <a:t>ίς</a:t>
            </a:r>
            <a:endParaRPr sz="1125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813146" y="3130549"/>
            <a:ext cx="1797050" cy="21320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9688" rIns="0" bIns="0" rtlCol="0">
            <a:spAutoFit/>
          </a:bodyPr>
          <a:lstStyle/>
          <a:p>
            <a:pPr>
              <a:spcBef>
                <a:spcPts val="312"/>
              </a:spcBef>
            </a:pPr>
            <a:r>
              <a:rPr sz="1125" spc="-4" dirty="0">
                <a:latin typeface="Calibri"/>
                <a:cs typeface="Calibri"/>
              </a:rPr>
              <a:t>σχετικά</a:t>
            </a:r>
            <a:r>
              <a:rPr sz="1125" spc="-12" dirty="0">
                <a:latin typeface="Calibri"/>
                <a:cs typeface="Calibri"/>
              </a:rPr>
              <a:t> </a:t>
            </a:r>
            <a:r>
              <a:rPr sz="1125" spc="-4" dirty="0">
                <a:latin typeface="Calibri"/>
                <a:cs typeface="Calibri"/>
              </a:rPr>
              <a:t>με</a:t>
            </a:r>
            <a:r>
              <a:rPr sz="1125" spc="-8" dirty="0">
                <a:latin typeface="Calibri"/>
                <a:cs typeface="Calibri"/>
              </a:rPr>
              <a:t> την</a:t>
            </a:r>
            <a:r>
              <a:rPr sz="1125" spc="-29" dirty="0">
                <a:latin typeface="Calibri"/>
                <a:cs typeface="Calibri"/>
              </a:rPr>
              <a:t> </a:t>
            </a:r>
            <a:r>
              <a:rPr sz="1125" spc="-12" dirty="0">
                <a:latin typeface="Calibri"/>
                <a:cs typeface="Calibri"/>
              </a:rPr>
              <a:t>οργάνωση</a:t>
            </a:r>
            <a:r>
              <a:rPr sz="1125" spc="-25" dirty="0">
                <a:latin typeface="Calibri"/>
                <a:cs typeface="Calibri"/>
              </a:rPr>
              <a:t> </a:t>
            </a:r>
            <a:r>
              <a:rPr sz="1125" spc="-8" dirty="0">
                <a:latin typeface="Calibri"/>
                <a:cs typeface="Calibri"/>
              </a:rPr>
              <a:t>ενός</a:t>
            </a:r>
            <a:endParaRPr sz="1125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340474" y="3359149"/>
            <a:ext cx="723900" cy="21320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9688" rIns="0" bIns="0" rtlCol="0">
            <a:spAutoFit/>
          </a:bodyPr>
          <a:lstStyle/>
          <a:p>
            <a:pPr>
              <a:spcBef>
                <a:spcPts val="312"/>
              </a:spcBef>
            </a:pPr>
            <a:r>
              <a:rPr sz="1125" spc="-12" dirty="0">
                <a:latin typeface="Calibri"/>
                <a:cs typeface="Calibri"/>
              </a:rPr>
              <a:t>οργανισμού</a:t>
            </a:r>
            <a:endParaRPr sz="1125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340475" y="3587750"/>
            <a:ext cx="683154" cy="21320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9688" rIns="0" bIns="0" rtlCol="0">
            <a:spAutoFit/>
          </a:bodyPr>
          <a:lstStyle/>
          <a:p>
            <a:pPr>
              <a:spcBef>
                <a:spcPts val="312"/>
              </a:spcBef>
            </a:pPr>
            <a:r>
              <a:rPr sz="1125" spc="-12" dirty="0">
                <a:latin typeface="Calibri"/>
                <a:cs typeface="Calibri"/>
              </a:rPr>
              <a:t>κατάσ</a:t>
            </a:r>
            <a:r>
              <a:rPr sz="1125" spc="-8" dirty="0">
                <a:latin typeface="Calibri"/>
                <a:cs typeface="Calibri"/>
              </a:rPr>
              <a:t>τ</a:t>
            </a:r>
            <a:r>
              <a:rPr sz="1125" spc="-12" dirty="0">
                <a:latin typeface="Calibri"/>
                <a:cs typeface="Calibri"/>
              </a:rPr>
              <a:t>αση</a:t>
            </a:r>
            <a:r>
              <a:rPr sz="1125" dirty="0">
                <a:latin typeface="Calibri"/>
                <a:cs typeface="Calibri"/>
              </a:rPr>
              <a:t>.</a:t>
            </a:r>
            <a:endParaRPr sz="1125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091237" y="3799945"/>
            <a:ext cx="88371" cy="241519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1500" dirty="0">
                <a:latin typeface="Arial"/>
                <a:cs typeface="Arial"/>
              </a:rPr>
              <a:t>•</a:t>
            </a:r>
            <a:endParaRPr sz="15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340475" y="3816350"/>
            <a:ext cx="3260196" cy="21533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1804" rIns="0" bIns="0" rtlCol="0">
            <a:spAutoFit/>
          </a:bodyPr>
          <a:lstStyle/>
          <a:p>
            <a:pPr>
              <a:spcBef>
                <a:spcPts val="329"/>
              </a:spcBef>
            </a:pPr>
            <a:r>
              <a:rPr sz="1125" b="1" spc="-4" dirty="0">
                <a:latin typeface="Calibri"/>
                <a:cs typeface="Calibri"/>
              </a:rPr>
              <a:t>Δώστε προτεραιότητα</a:t>
            </a:r>
            <a:r>
              <a:rPr sz="1125" b="1" dirty="0">
                <a:latin typeface="Calibri"/>
                <a:cs typeface="Calibri"/>
              </a:rPr>
              <a:t> </a:t>
            </a:r>
            <a:r>
              <a:rPr sz="1125" b="1" spc="-4" dirty="0">
                <a:latin typeface="Calibri"/>
                <a:cs typeface="Calibri"/>
              </a:rPr>
              <a:t>στις τιμές</a:t>
            </a:r>
            <a:r>
              <a:rPr sz="1125" b="1" dirty="0">
                <a:latin typeface="Calibri"/>
                <a:cs typeface="Calibri"/>
              </a:rPr>
              <a:t> </a:t>
            </a:r>
            <a:r>
              <a:rPr sz="1125" b="1" spc="-4" dirty="0">
                <a:latin typeface="Calibri"/>
                <a:cs typeface="Calibri"/>
              </a:rPr>
              <a:t>και</a:t>
            </a:r>
            <a:r>
              <a:rPr sz="1125" b="1" spc="4" dirty="0">
                <a:latin typeface="Calibri"/>
                <a:cs typeface="Calibri"/>
              </a:rPr>
              <a:t> </a:t>
            </a:r>
            <a:r>
              <a:rPr sz="1125" b="1" spc="-8" dirty="0">
                <a:latin typeface="Calibri"/>
                <a:cs typeface="Calibri"/>
              </a:rPr>
              <a:t>την</a:t>
            </a:r>
            <a:r>
              <a:rPr sz="1125" b="1" spc="-21" dirty="0">
                <a:latin typeface="Calibri"/>
                <a:cs typeface="Calibri"/>
              </a:rPr>
              <a:t> </a:t>
            </a:r>
            <a:r>
              <a:rPr sz="1125" b="1" spc="-12" dirty="0">
                <a:latin typeface="Calibri"/>
                <a:cs typeface="Calibri"/>
              </a:rPr>
              <a:t>αποστολή</a:t>
            </a:r>
            <a:r>
              <a:rPr sz="1125" b="1" spc="-17" dirty="0">
                <a:latin typeface="Calibri"/>
                <a:cs typeface="Calibri"/>
              </a:rPr>
              <a:t> </a:t>
            </a:r>
            <a:r>
              <a:rPr sz="1125" b="1" spc="-4" dirty="0">
                <a:latin typeface="Calibri"/>
                <a:cs typeface="Calibri"/>
              </a:rPr>
              <a:t>της</a:t>
            </a:r>
            <a:endParaRPr sz="1125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340475" y="4047066"/>
            <a:ext cx="618596" cy="21533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1804" rIns="0" bIns="0" rtlCol="0">
            <a:spAutoFit/>
          </a:bodyPr>
          <a:lstStyle/>
          <a:p>
            <a:pPr>
              <a:spcBef>
                <a:spcPts val="329"/>
              </a:spcBef>
            </a:pPr>
            <a:r>
              <a:rPr sz="1125" b="1" spc="-4" dirty="0">
                <a:latin typeface="Calibri"/>
                <a:cs typeface="Calibri"/>
              </a:rPr>
              <a:t>ετα</a:t>
            </a:r>
            <a:r>
              <a:rPr sz="1125" b="1" dirty="0">
                <a:latin typeface="Calibri"/>
                <a:cs typeface="Calibri"/>
              </a:rPr>
              <a:t>ι</a:t>
            </a:r>
            <a:r>
              <a:rPr sz="1125" b="1" spc="-4" dirty="0">
                <a:latin typeface="Calibri"/>
                <a:cs typeface="Calibri"/>
              </a:rPr>
              <a:t>ρε</a:t>
            </a:r>
            <a:r>
              <a:rPr sz="1125" b="1" dirty="0">
                <a:latin typeface="Calibri"/>
                <a:cs typeface="Calibri"/>
              </a:rPr>
              <a:t>ί</a:t>
            </a:r>
            <a:r>
              <a:rPr sz="1125" b="1" spc="-4" dirty="0">
                <a:latin typeface="Calibri"/>
                <a:cs typeface="Calibri"/>
              </a:rPr>
              <a:t>α</a:t>
            </a:r>
            <a:r>
              <a:rPr sz="1125" b="1" spc="-8" dirty="0">
                <a:latin typeface="Calibri"/>
                <a:cs typeface="Calibri"/>
              </a:rPr>
              <a:t>ς</a:t>
            </a:r>
            <a:r>
              <a:rPr sz="1125" b="1" dirty="0">
                <a:latin typeface="Calibri"/>
                <a:cs typeface="Calibri"/>
              </a:rPr>
              <a:t>.</a:t>
            </a:r>
            <a:endParaRPr sz="1125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20295" y="4968610"/>
            <a:ext cx="1533525" cy="12610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750" spc="92" dirty="0">
                <a:solidFill>
                  <a:srgbClr val="A3624D"/>
                </a:solidFill>
                <a:latin typeface="Calibri"/>
                <a:cs typeface="Calibri"/>
              </a:rPr>
              <a:t>ΕΣΘΟΝΙΚΉ</a:t>
            </a:r>
            <a:r>
              <a:rPr sz="750" spc="-17" dirty="0">
                <a:solidFill>
                  <a:srgbClr val="A3624D"/>
                </a:solidFill>
                <a:latin typeface="Calibri"/>
                <a:cs typeface="Calibri"/>
              </a:rPr>
              <a:t> </a:t>
            </a:r>
            <a:r>
              <a:rPr sz="750" spc="87" dirty="0">
                <a:solidFill>
                  <a:srgbClr val="A3624D"/>
                </a:solidFill>
                <a:latin typeface="Calibri"/>
                <a:cs typeface="Calibri"/>
              </a:rPr>
              <a:t>ΝΑΥΤΙΚΉ</a:t>
            </a:r>
            <a:r>
              <a:rPr sz="750" spc="-12" dirty="0">
                <a:solidFill>
                  <a:srgbClr val="A3624D"/>
                </a:solidFill>
                <a:latin typeface="Calibri"/>
                <a:cs typeface="Calibri"/>
              </a:rPr>
              <a:t> </a:t>
            </a:r>
            <a:r>
              <a:rPr sz="750" spc="95" dirty="0">
                <a:solidFill>
                  <a:srgbClr val="A3624D"/>
                </a:solidFill>
                <a:latin typeface="Calibri"/>
                <a:cs typeface="Calibri"/>
              </a:rPr>
              <a:t>ΑΚΑΔΗΜΊΑ</a:t>
            </a:r>
            <a:endParaRPr sz="75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53446"/>
            <a:ext cx="10155238" cy="5661554"/>
            <a:chOff x="0" y="64135"/>
            <a:chExt cx="12186285" cy="679386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37607" y="6376987"/>
              <a:ext cx="848359" cy="48101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698625" y="5775325"/>
              <a:ext cx="0" cy="570230"/>
            </a:xfrm>
            <a:custGeom>
              <a:avLst/>
              <a:gdLst/>
              <a:ahLst/>
              <a:cxnLst/>
              <a:rect l="l" t="t" r="r" b="b"/>
              <a:pathLst>
                <a:path h="570229">
                  <a:moveTo>
                    <a:pt x="0" y="0"/>
                  </a:moveTo>
                  <a:lnTo>
                    <a:pt x="0" y="570230"/>
                  </a:lnTo>
                </a:path>
              </a:pathLst>
            </a:custGeom>
            <a:ln w="6350">
              <a:solidFill>
                <a:srgbClr val="A3624D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4135"/>
              <a:ext cx="6090602" cy="395414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30935" y="3543300"/>
              <a:ext cx="4204017" cy="280352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934392" y="721042"/>
              <a:ext cx="4478337" cy="264033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54432" y="3043555"/>
              <a:ext cx="5348605" cy="356393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80584" y="6227444"/>
              <a:ext cx="2588894" cy="48101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4116" y="650100"/>
            <a:ext cx="3305175" cy="433879"/>
          </a:xfrm>
          <a:prstGeom prst="rect">
            <a:avLst/>
          </a:prstGeom>
        </p:spPr>
        <p:txBody>
          <a:bodyPr vert="horz" wrap="square" lIns="0" tIns="10583" rIns="0" bIns="0" rtlCol="0" anchor="ctr">
            <a:spAutoFit/>
          </a:bodyPr>
          <a:lstStyle/>
          <a:p>
            <a:pPr marL="10583">
              <a:lnSpc>
                <a:spcPct val="100000"/>
              </a:lnSpc>
              <a:spcBef>
                <a:spcPts val="83"/>
              </a:spcBef>
            </a:pPr>
            <a:r>
              <a:rPr sz="2750" spc="-17" dirty="0"/>
              <a:t>Βασικά</a:t>
            </a:r>
            <a:r>
              <a:rPr sz="2750" spc="-67" dirty="0"/>
              <a:t> </a:t>
            </a:r>
            <a:r>
              <a:rPr sz="2750" spc="-12" dirty="0"/>
              <a:t>συμπεράσματα</a:t>
            </a:r>
            <a:endParaRPr sz="2750"/>
          </a:p>
        </p:txBody>
      </p:sp>
      <p:sp>
        <p:nvSpPr>
          <p:cNvPr id="3" name="object 3"/>
          <p:cNvSpPr txBox="1"/>
          <p:nvPr/>
        </p:nvSpPr>
        <p:spPr>
          <a:xfrm>
            <a:off x="764116" y="1517120"/>
            <a:ext cx="5075238" cy="1763303"/>
          </a:xfrm>
          <a:prstGeom prst="rect">
            <a:avLst/>
          </a:prstGeom>
        </p:spPr>
        <p:txBody>
          <a:bodyPr vert="horz" wrap="square" lIns="0" tIns="57150" rIns="0" bIns="0" rtlCol="0">
            <a:spAutoFit/>
          </a:bodyPr>
          <a:lstStyle/>
          <a:p>
            <a:pPr marL="200546" indent="-189963">
              <a:spcBef>
                <a:spcPts val="450"/>
              </a:spcBef>
              <a:buSzPct val="133333"/>
              <a:buFont typeface="Arial"/>
              <a:buChar char="•"/>
              <a:tabLst>
                <a:tab pos="200546" algn="l"/>
              </a:tabLst>
            </a:pPr>
            <a:r>
              <a:rPr sz="1750" spc="-4" dirty="0">
                <a:latin typeface="Calibri"/>
                <a:cs typeface="Calibri"/>
              </a:rPr>
              <a:t>Επικοινωνία-</a:t>
            </a:r>
            <a:r>
              <a:rPr sz="1750" spc="4" dirty="0">
                <a:latin typeface="Calibri"/>
                <a:cs typeface="Calibri"/>
              </a:rPr>
              <a:t> </a:t>
            </a:r>
            <a:r>
              <a:rPr sz="1750" spc="-4" dirty="0">
                <a:latin typeface="Calibri"/>
                <a:cs typeface="Calibri"/>
              </a:rPr>
              <a:t>κέντρο</a:t>
            </a:r>
            <a:r>
              <a:rPr sz="1750" spc="8" dirty="0">
                <a:latin typeface="Calibri"/>
                <a:cs typeface="Calibri"/>
              </a:rPr>
              <a:t> </a:t>
            </a:r>
            <a:r>
              <a:rPr sz="1750" spc="-4" dirty="0">
                <a:latin typeface="Calibri"/>
                <a:cs typeface="Calibri"/>
              </a:rPr>
              <a:t>της</a:t>
            </a:r>
            <a:r>
              <a:rPr sz="1750" spc="12" dirty="0">
                <a:latin typeface="Calibri"/>
                <a:cs typeface="Calibri"/>
              </a:rPr>
              <a:t> </a:t>
            </a:r>
            <a:r>
              <a:rPr sz="1750" spc="-12" dirty="0">
                <a:latin typeface="Calibri"/>
                <a:cs typeface="Calibri"/>
              </a:rPr>
              <a:t>αντιμετώπισης</a:t>
            </a:r>
            <a:r>
              <a:rPr sz="1750" spc="-4" dirty="0">
                <a:latin typeface="Calibri"/>
                <a:cs typeface="Calibri"/>
              </a:rPr>
              <a:t> περιστατικών</a:t>
            </a:r>
            <a:endParaRPr sz="1750">
              <a:latin typeface="Calibri"/>
              <a:cs typeface="Calibri"/>
            </a:endParaRPr>
          </a:p>
          <a:p>
            <a:pPr marL="200546" indent="-189963">
              <a:spcBef>
                <a:spcPts val="1075"/>
              </a:spcBef>
              <a:buSzPct val="133333"/>
              <a:buFont typeface="Arial"/>
              <a:buChar char="•"/>
              <a:tabLst>
                <a:tab pos="200546" algn="l"/>
              </a:tabLst>
            </a:pPr>
            <a:r>
              <a:rPr sz="1750" spc="-12" dirty="0">
                <a:latin typeface="Calibri"/>
                <a:cs typeface="Calibri"/>
              </a:rPr>
              <a:t>Συνεργασία</a:t>
            </a:r>
            <a:endParaRPr sz="1750">
              <a:latin typeface="Calibri"/>
              <a:cs typeface="Calibri"/>
            </a:endParaRPr>
          </a:p>
          <a:p>
            <a:pPr marL="200546" indent="-189963">
              <a:spcBef>
                <a:spcPts val="1058"/>
              </a:spcBef>
              <a:buSzPct val="133333"/>
              <a:buFont typeface="Arial"/>
              <a:buChar char="•"/>
              <a:tabLst>
                <a:tab pos="200546" algn="l"/>
              </a:tabLst>
            </a:pPr>
            <a:r>
              <a:rPr sz="1750" spc="-12" dirty="0">
                <a:latin typeface="Calibri"/>
                <a:cs typeface="Calibri"/>
              </a:rPr>
              <a:t>Πολιτισμός</a:t>
            </a:r>
            <a:endParaRPr sz="1750">
              <a:latin typeface="Calibri"/>
              <a:cs typeface="Calibri"/>
            </a:endParaRPr>
          </a:p>
          <a:p>
            <a:pPr marL="581531" lvl="1" indent="-189963">
              <a:spcBef>
                <a:spcPts val="637"/>
              </a:spcBef>
              <a:buSzPct val="133333"/>
              <a:buFont typeface="Arial"/>
              <a:buChar char="•"/>
              <a:tabLst>
                <a:tab pos="581531" algn="l"/>
              </a:tabLst>
            </a:pPr>
            <a:r>
              <a:rPr sz="1500" spc="-4" dirty="0">
                <a:latin typeface="Calibri"/>
                <a:cs typeface="Calibri"/>
              </a:rPr>
              <a:t>Ηγεσία</a:t>
            </a:r>
            <a:r>
              <a:rPr sz="1500" spc="-12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και</a:t>
            </a:r>
            <a:r>
              <a:rPr sz="1500" spc="-8" dirty="0">
                <a:latin typeface="Calibri"/>
                <a:cs typeface="Calibri"/>
              </a:rPr>
              <a:t> </a:t>
            </a:r>
            <a:r>
              <a:rPr sz="1500" spc="-12" dirty="0">
                <a:latin typeface="Calibri"/>
                <a:cs typeface="Calibri"/>
              </a:rPr>
              <a:t>διαμόρφωση</a:t>
            </a:r>
            <a:r>
              <a:rPr sz="1500" spc="-25" dirty="0">
                <a:latin typeface="Calibri"/>
                <a:cs typeface="Calibri"/>
              </a:rPr>
              <a:t> </a:t>
            </a:r>
            <a:r>
              <a:rPr sz="1500" spc="-8" dirty="0">
                <a:latin typeface="Calibri"/>
                <a:cs typeface="Calibri"/>
              </a:rPr>
              <a:t>ρόλων</a:t>
            </a:r>
            <a:endParaRPr sz="1500">
              <a:latin typeface="Calibri"/>
              <a:cs typeface="Calibri"/>
            </a:endParaRPr>
          </a:p>
          <a:p>
            <a:pPr marL="581531" lvl="1" indent="-189963">
              <a:spcBef>
                <a:spcPts val="604"/>
              </a:spcBef>
              <a:buSzPct val="133333"/>
              <a:buFont typeface="Arial"/>
              <a:buChar char="•"/>
              <a:tabLst>
                <a:tab pos="581531" algn="l"/>
              </a:tabLst>
            </a:pPr>
            <a:r>
              <a:rPr sz="1500" spc="-4" dirty="0">
                <a:latin typeface="Calibri"/>
                <a:cs typeface="Calibri"/>
              </a:rPr>
              <a:t>Αυτό</a:t>
            </a:r>
            <a:r>
              <a:rPr sz="1500" spc="-8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είναι </a:t>
            </a:r>
            <a:r>
              <a:rPr sz="1500" spc="-17" dirty="0">
                <a:latin typeface="Calibri"/>
                <a:cs typeface="Calibri"/>
              </a:rPr>
              <a:t>μια</a:t>
            </a:r>
            <a:r>
              <a:rPr sz="1500" spc="-29" dirty="0">
                <a:latin typeface="Calibri"/>
                <a:cs typeface="Calibri"/>
              </a:rPr>
              <a:t> </a:t>
            </a:r>
            <a:r>
              <a:rPr sz="1500" spc="-4" dirty="0">
                <a:latin typeface="Calibri"/>
                <a:cs typeface="Calibri"/>
              </a:rPr>
              <a:t>άλλη</a:t>
            </a:r>
            <a:r>
              <a:rPr sz="1500" spc="-8" dirty="0">
                <a:latin typeface="Calibri"/>
                <a:cs typeface="Calibri"/>
              </a:rPr>
              <a:t> </a:t>
            </a:r>
            <a:r>
              <a:rPr sz="1500" spc="-21" dirty="0">
                <a:latin typeface="Calibri"/>
                <a:cs typeface="Calibri"/>
              </a:rPr>
              <a:t>μέρα</a:t>
            </a:r>
            <a:endParaRPr sz="15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48006" y="5313627"/>
            <a:ext cx="706966" cy="40137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00487" y="5113073"/>
            <a:ext cx="2157412" cy="400843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48006" y="5313627"/>
            <a:ext cx="706966" cy="401373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10160000" cy="5713942"/>
            <a:chOff x="0" y="0"/>
            <a:chExt cx="12192000" cy="685673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80584" y="6273482"/>
              <a:ext cx="2592069" cy="48164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2192000" cy="6856412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388938" y="413808"/>
            <a:ext cx="631296" cy="22228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1375" spc="-8" dirty="0">
                <a:solidFill>
                  <a:srgbClr val="332A5E"/>
                </a:solidFill>
                <a:latin typeface="Calibri"/>
                <a:cs typeface="Calibri"/>
              </a:rPr>
              <a:t>Σ</a:t>
            </a:r>
            <a:r>
              <a:rPr sz="1375" spc="-12" dirty="0">
                <a:solidFill>
                  <a:srgbClr val="332A5E"/>
                </a:solidFill>
                <a:latin typeface="Calibri"/>
                <a:cs typeface="Calibri"/>
              </a:rPr>
              <a:t>ΗΜΕΡ</a:t>
            </a:r>
            <a:r>
              <a:rPr sz="1375" dirty="0">
                <a:solidFill>
                  <a:srgbClr val="332A5E"/>
                </a:solidFill>
                <a:latin typeface="Calibri"/>
                <a:cs typeface="Calibri"/>
              </a:rPr>
              <a:t>Α</a:t>
            </a:r>
            <a:endParaRPr sz="1375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99167" y="1216290"/>
            <a:ext cx="3223154" cy="2585109"/>
          </a:xfrm>
          <a:prstGeom prst="rect">
            <a:avLst/>
          </a:prstGeom>
        </p:spPr>
        <p:txBody>
          <a:bodyPr vert="horz" wrap="square" lIns="0" tIns="96308" rIns="0" bIns="0" rtlCol="0">
            <a:spAutoFit/>
          </a:bodyPr>
          <a:lstStyle/>
          <a:p>
            <a:pPr marL="249228" indent="-238645">
              <a:spcBef>
                <a:spcPts val="758"/>
              </a:spcBef>
              <a:buClr>
                <a:srgbClr val="4FBDD1"/>
              </a:buClr>
              <a:buSzPct val="133333"/>
              <a:buFont typeface="Arial"/>
              <a:buChar char="▪"/>
              <a:tabLst>
                <a:tab pos="248698" algn="l"/>
                <a:tab pos="249228" algn="l"/>
              </a:tabLst>
            </a:pPr>
            <a:r>
              <a:rPr sz="1500" spc="-4" dirty="0">
                <a:solidFill>
                  <a:srgbClr val="332A5E"/>
                </a:solidFill>
                <a:latin typeface="Calibri"/>
                <a:cs typeface="Calibri"/>
              </a:rPr>
              <a:t>Μάθατε</a:t>
            </a:r>
            <a:r>
              <a:rPr sz="1500" spc="-21" dirty="0">
                <a:solidFill>
                  <a:srgbClr val="332A5E"/>
                </a:solidFill>
                <a:latin typeface="Calibri"/>
                <a:cs typeface="Calibri"/>
              </a:rPr>
              <a:t> </a:t>
            </a:r>
            <a:r>
              <a:rPr sz="1500" spc="-12" dirty="0">
                <a:solidFill>
                  <a:srgbClr val="332A5E"/>
                </a:solidFill>
                <a:latin typeface="Calibri"/>
                <a:cs typeface="Calibri"/>
              </a:rPr>
              <a:t>σήμερα;</a:t>
            </a:r>
            <a:endParaRPr sz="1500">
              <a:latin typeface="Calibri"/>
              <a:cs typeface="Calibri"/>
            </a:endParaRPr>
          </a:p>
          <a:p>
            <a:pPr marL="249228" indent="-238645">
              <a:spcBef>
                <a:spcPts val="1400"/>
              </a:spcBef>
              <a:buClr>
                <a:srgbClr val="4FBDD1"/>
              </a:buClr>
              <a:buSzPct val="133333"/>
              <a:buFont typeface="Arial"/>
              <a:buChar char="▪"/>
              <a:tabLst>
                <a:tab pos="248698" algn="l"/>
                <a:tab pos="249228" algn="l"/>
              </a:tabLst>
            </a:pPr>
            <a:r>
              <a:rPr sz="1500" spc="-4" dirty="0">
                <a:solidFill>
                  <a:srgbClr val="332A5E"/>
                </a:solidFill>
                <a:latin typeface="Calibri"/>
                <a:cs typeface="Calibri"/>
              </a:rPr>
              <a:t>Πόσο</a:t>
            </a:r>
            <a:r>
              <a:rPr sz="1500" dirty="0">
                <a:solidFill>
                  <a:srgbClr val="332A5E"/>
                </a:solidFill>
                <a:latin typeface="Calibri"/>
                <a:cs typeface="Calibri"/>
              </a:rPr>
              <a:t> </a:t>
            </a:r>
            <a:r>
              <a:rPr sz="1500" spc="-4" dirty="0">
                <a:solidFill>
                  <a:srgbClr val="332A5E"/>
                </a:solidFill>
                <a:latin typeface="Calibri"/>
                <a:cs typeface="Calibri"/>
              </a:rPr>
              <a:t>σίγουροι</a:t>
            </a:r>
            <a:r>
              <a:rPr sz="1500" dirty="0">
                <a:solidFill>
                  <a:srgbClr val="332A5E"/>
                </a:solidFill>
                <a:latin typeface="Calibri"/>
                <a:cs typeface="Calibri"/>
              </a:rPr>
              <a:t> </a:t>
            </a:r>
            <a:r>
              <a:rPr sz="1500" spc="-4" dirty="0">
                <a:solidFill>
                  <a:srgbClr val="332A5E"/>
                </a:solidFill>
                <a:latin typeface="Calibri"/>
                <a:cs typeface="Calibri"/>
              </a:rPr>
              <a:t>είστε γι' </a:t>
            </a:r>
            <a:r>
              <a:rPr sz="1500" spc="-12" dirty="0">
                <a:solidFill>
                  <a:srgbClr val="332A5E"/>
                </a:solidFill>
                <a:latin typeface="Calibri"/>
                <a:cs typeface="Calibri"/>
              </a:rPr>
              <a:t>αυτό;</a:t>
            </a:r>
            <a:endParaRPr sz="1500">
              <a:latin typeface="Calibri"/>
              <a:cs typeface="Calibri"/>
            </a:endParaRPr>
          </a:p>
          <a:p>
            <a:pPr>
              <a:spcBef>
                <a:spcPts val="12"/>
              </a:spcBef>
              <a:buClr>
                <a:srgbClr val="4FBDD1"/>
              </a:buClr>
              <a:buFont typeface="Arial"/>
              <a:buChar char="▪"/>
            </a:pPr>
            <a:endParaRPr sz="3250">
              <a:latin typeface="Calibri"/>
              <a:cs typeface="Calibri"/>
            </a:endParaRPr>
          </a:p>
          <a:p>
            <a:pPr marL="249228" indent="-238645">
              <a:spcBef>
                <a:spcPts val="4"/>
              </a:spcBef>
              <a:buClr>
                <a:srgbClr val="4FBDD1"/>
              </a:buClr>
              <a:buSzPct val="133333"/>
              <a:buFont typeface="Arial"/>
              <a:buChar char="▪"/>
              <a:tabLst>
                <a:tab pos="248698" algn="l"/>
                <a:tab pos="249228" algn="l"/>
              </a:tabLst>
            </a:pPr>
            <a:r>
              <a:rPr sz="1500" spc="-4" dirty="0">
                <a:solidFill>
                  <a:srgbClr val="332A5E"/>
                </a:solidFill>
                <a:latin typeface="Calibri"/>
                <a:cs typeface="Calibri"/>
              </a:rPr>
              <a:t>Επίγνωση</a:t>
            </a:r>
            <a:r>
              <a:rPr sz="1500" spc="-12" dirty="0">
                <a:solidFill>
                  <a:srgbClr val="332A5E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332A5E"/>
                </a:solidFill>
                <a:latin typeface="Calibri"/>
                <a:cs typeface="Calibri"/>
              </a:rPr>
              <a:t>της</a:t>
            </a:r>
            <a:r>
              <a:rPr sz="1500" spc="-8" dirty="0">
                <a:solidFill>
                  <a:srgbClr val="332A5E"/>
                </a:solidFill>
                <a:latin typeface="Calibri"/>
                <a:cs typeface="Calibri"/>
              </a:rPr>
              <a:t> </a:t>
            </a:r>
            <a:r>
              <a:rPr sz="1500" spc="-4" dirty="0">
                <a:solidFill>
                  <a:srgbClr val="332A5E"/>
                </a:solidFill>
                <a:latin typeface="Calibri"/>
                <a:cs typeface="Calibri"/>
              </a:rPr>
              <a:t>κατάστασης</a:t>
            </a:r>
            <a:r>
              <a:rPr sz="1500" spc="-12" dirty="0">
                <a:solidFill>
                  <a:srgbClr val="332A5E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332A5E"/>
                </a:solidFill>
                <a:latin typeface="Calibri"/>
                <a:cs typeface="Calibri"/>
              </a:rPr>
              <a:t>ο</a:t>
            </a:r>
            <a:r>
              <a:rPr sz="1500" spc="-4" dirty="0">
                <a:solidFill>
                  <a:srgbClr val="332A5E"/>
                </a:solidFill>
                <a:latin typeface="Calibri"/>
                <a:cs typeface="Calibri"/>
              </a:rPr>
              <a:t> τύπος</a:t>
            </a:r>
            <a:endParaRPr sz="1500">
              <a:latin typeface="Calibri"/>
              <a:cs typeface="Calibri"/>
            </a:endParaRPr>
          </a:p>
          <a:p>
            <a:pPr marL="249228" indent="-238645">
              <a:spcBef>
                <a:spcPts val="1233"/>
              </a:spcBef>
              <a:buClr>
                <a:srgbClr val="4FBDD1"/>
              </a:buClr>
              <a:buSzPct val="133333"/>
              <a:buFont typeface="Arial"/>
              <a:buChar char="▪"/>
              <a:tabLst>
                <a:tab pos="248698" algn="l"/>
                <a:tab pos="249228" algn="l"/>
              </a:tabLst>
            </a:pPr>
            <a:r>
              <a:rPr sz="1500" spc="-4" dirty="0">
                <a:solidFill>
                  <a:srgbClr val="332A5E"/>
                </a:solidFill>
                <a:latin typeface="Calibri"/>
                <a:cs typeface="Calibri"/>
              </a:rPr>
              <a:t>Κοινή νοητική</a:t>
            </a:r>
            <a:r>
              <a:rPr sz="1500" dirty="0">
                <a:solidFill>
                  <a:srgbClr val="332A5E"/>
                </a:solidFill>
                <a:latin typeface="Calibri"/>
                <a:cs typeface="Calibri"/>
              </a:rPr>
              <a:t> </a:t>
            </a:r>
            <a:r>
              <a:rPr sz="1500" spc="-12" dirty="0">
                <a:solidFill>
                  <a:srgbClr val="332A5E"/>
                </a:solidFill>
                <a:latin typeface="Calibri"/>
                <a:cs typeface="Calibri"/>
              </a:rPr>
              <a:t>μοντελοποίηση</a:t>
            </a:r>
            <a:endParaRPr sz="1500">
              <a:latin typeface="Calibri"/>
              <a:cs typeface="Calibri"/>
            </a:endParaRPr>
          </a:p>
          <a:p>
            <a:pPr marL="249228" indent="-238645">
              <a:spcBef>
                <a:spcPts val="1029"/>
              </a:spcBef>
              <a:buClr>
                <a:srgbClr val="4FBDD1"/>
              </a:buClr>
              <a:buSzPct val="133333"/>
              <a:buFont typeface="Arial"/>
              <a:buChar char="▪"/>
              <a:tabLst>
                <a:tab pos="248698" algn="l"/>
                <a:tab pos="249228" algn="l"/>
              </a:tabLst>
            </a:pPr>
            <a:r>
              <a:rPr sz="1500" spc="-4" dirty="0">
                <a:solidFill>
                  <a:srgbClr val="332A5E"/>
                </a:solidFill>
                <a:latin typeface="Calibri"/>
                <a:cs typeface="Calibri"/>
              </a:rPr>
              <a:t>Επικοινωνία και </a:t>
            </a:r>
            <a:r>
              <a:rPr sz="1500" spc="-12" dirty="0">
                <a:solidFill>
                  <a:srgbClr val="332A5E"/>
                </a:solidFill>
                <a:latin typeface="Calibri"/>
                <a:cs typeface="Calibri"/>
              </a:rPr>
              <a:t>κυβερνοασφάλεια</a:t>
            </a:r>
            <a:endParaRPr sz="1500">
              <a:latin typeface="Calibri"/>
              <a:cs typeface="Calibri"/>
            </a:endParaRPr>
          </a:p>
          <a:p>
            <a:pPr marL="630212" lvl="1" indent="-238645">
              <a:spcBef>
                <a:spcPts val="1146"/>
              </a:spcBef>
              <a:buClr>
                <a:srgbClr val="4FBDD1"/>
              </a:buClr>
              <a:buSzPct val="133333"/>
              <a:buFont typeface="Arial"/>
              <a:buChar char="▪"/>
              <a:tabLst>
                <a:tab pos="629683" algn="l"/>
                <a:tab pos="630212" algn="l"/>
              </a:tabLst>
            </a:pPr>
            <a:r>
              <a:rPr sz="1500" spc="-4" dirty="0">
                <a:solidFill>
                  <a:srgbClr val="332A5E"/>
                </a:solidFill>
                <a:latin typeface="Calibri"/>
                <a:cs typeface="Calibri"/>
              </a:rPr>
              <a:t>Πρακτικές πτυχές</a:t>
            </a:r>
            <a:r>
              <a:rPr sz="1500" dirty="0">
                <a:solidFill>
                  <a:srgbClr val="332A5E"/>
                </a:solidFill>
                <a:latin typeface="Calibri"/>
                <a:cs typeface="Calibri"/>
              </a:rPr>
              <a:t> </a:t>
            </a:r>
            <a:r>
              <a:rPr sz="1500" spc="-4" dirty="0">
                <a:solidFill>
                  <a:srgbClr val="332A5E"/>
                </a:solidFill>
                <a:latin typeface="Calibri"/>
                <a:cs typeface="Calibri"/>
              </a:rPr>
              <a:t>και</a:t>
            </a:r>
            <a:r>
              <a:rPr sz="1500" spc="4" dirty="0">
                <a:solidFill>
                  <a:srgbClr val="332A5E"/>
                </a:solidFill>
                <a:latin typeface="Calibri"/>
                <a:cs typeface="Calibri"/>
              </a:rPr>
              <a:t> </a:t>
            </a:r>
            <a:r>
              <a:rPr sz="1500" spc="-12" dirty="0">
                <a:solidFill>
                  <a:srgbClr val="332A5E"/>
                </a:solidFill>
                <a:latin typeface="Calibri"/>
                <a:cs typeface="Calibri"/>
              </a:rPr>
              <a:t>προκλήσεις</a:t>
            </a:r>
            <a:endParaRPr sz="1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790950" y="0"/>
            <a:ext cx="5165725" cy="5736167"/>
            <a:chOff x="4549140" y="0"/>
            <a:chExt cx="6198870" cy="6883400"/>
          </a:xfrm>
        </p:grpSpPr>
        <p:sp>
          <p:nvSpPr>
            <p:cNvPr id="3" name="object 3"/>
            <p:cNvSpPr/>
            <p:nvPr/>
          </p:nvSpPr>
          <p:spPr>
            <a:xfrm>
              <a:off x="5386387" y="1904"/>
              <a:ext cx="5361305" cy="6837045"/>
            </a:xfrm>
            <a:custGeom>
              <a:avLst/>
              <a:gdLst/>
              <a:ahLst/>
              <a:cxnLst/>
              <a:rect l="l" t="t" r="r" b="b"/>
              <a:pathLst>
                <a:path w="5361305" h="6837045">
                  <a:moveTo>
                    <a:pt x="5361305" y="0"/>
                  </a:moveTo>
                  <a:lnTo>
                    <a:pt x="1922145" y="0"/>
                  </a:lnTo>
                  <a:lnTo>
                    <a:pt x="0" y="6836727"/>
                  </a:lnTo>
                  <a:lnTo>
                    <a:pt x="3438842" y="6836727"/>
                  </a:lnTo>
                  <a:lnTo>
                    <a:pt x="5361305" y="0"/>
                  </a:lnTo>
                  <a:close/>
                </a:path>
              </a:pathLst>
            </a:custGeom>
            <a:solidFill>
              <a:srgbClr val="E2047C">
                <a:alpha val="22352"/>
              </a:srgbClr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4" name="object 4"/>
            <p:cNvSpPr/>
            <p:nvPr/>
          </p:nvSpPr>
          <p:spPr>
            <a:xfrm>
              <a:off x="4561840" y="0"/>
              <a:ext cx="1924685" cy="6858000"/>
            </a:xfrm>
            <a:custGeom>
              <a:avLst/>
              <a:gdLst/>
              <a:ahLst/>
              <a:cxnLst/>
              <a:rect l="l" t="t" r="r" b="b"/>
              <a:pathLst>
                <a:path w="1924685" h="6858000">
                  <a:moveTo>
                    <a:pt x="1924685" y="0"/>
                  </a:moveTo>
                  <a:lnTo>
                    <a:pt x="0" y="6858000"/>
                  </a:lnTo>
                </a:path>
              </a:pathLst>
            </a:custGeom>
            <a:ln w="25400">
              <a:solidFill>
                <a:srgbClr val="332A5E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010" y="5169693"/>
            <a:ext cx="908050" cy="514350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0" y="0"/>
            <a:ext cx="5679017" cy="5715000"/>
            <a:chOff x="0" y="0"/>
            <a:chExt cx="6814820" cy="685800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22750" y="6266497"/>
              <a:ext cx="2592070" cy="48164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507740" y="0"/>
              <a:ext cx="2549525" cy="6847840"/>
            </a:xfrm>
            <a:custGeom>
              <a:avLst/>
              <a:gdLst/>
              <a:ahLst/>
              <a:cxnLst/>
              <a:rect l="l" t="t" r="r" b="b"/>
              <a:pathLst>
                <a:path w="2549525" h="6847840">
                  <a:moveTo>
                    <a:pt x="1325562" y="2279015"/>
                  </a:moveTo>
                  <a:lnTo>
                    <a:pt x="1275714" y="2287270"/>
                  </a:lnTo>
                  <a:lnTo>
                    <a:pt x="1229995" y="2308542"/>
                  </a:lnTo>
                  <a:lnTo>
                    <a:pt x="1191577" y="2341562"/>
                  </a:lnTo>
                  <a:lnTo>
                    <a:pt x="1163002" y="2385377"/>
                  </a:lnTo>
                  <a:lnTo>
                    <a:pt x="1163002" y="2386647"/>
                  </a:lnTo>
                  <a:lnTo>
                    <a:pt x="821689" y="3658870"/>
                  </a:lnTo>
                  <a:lnTo>
                    <a:pt x="0" y="6846570"/>
                  </a:lnTo>
                  <a:lnTo>
                    <a:pt x="6667" y="6847205"/>
                  </a:lnTo>
                  <a:lnTo>
                    <a:pt x="20002" y="6847522"/>
                  </a:lnTo>
                  <a:lnTo>
                    <a:pt x="26670" y="6847522"/>
                  </a:lnTo>
                  <a:lnTo>
                    <a:pt x="845820" y="3665220"/>
                  </a:lnTo>
                  <a:lnTo>
                    <a:pt x="1187132" y="2394267"/>
                  </a:lnTo>
                  <a:lnTo>
                    <a:pt x="1211897" y="2356802"/>
                  </a:lnTo>
                  <a:lnTo>
                    <a:pt x="1244917" y="2328545"/>
                  </a:lnTo>
                  <a:lnTo>
                    <a:pt x="1283970" y="2310447"/>
                  </a:lnTo>
                  <a:lnTo>
                    <a:pt x="1326832" y="2303779"/>
                  </a:lnTo>
                  <a:lnTo>
                    <a:pt x="1422717" y="2303779"/>
                  </a:lnTo>
                  <a:lnTo>
                    <a:pt x="1377314" y="2285365"/>
                  </a:lnTo>
                  <a:lnTo>
                    <a:pt x="1325562" y="2279015"/>
                  </a:lnTo>
                  <a:close/>
                </a:path>
                <a:path w="2549525" h="6847840">
                  <a:moveTo>
                    <a:pt x="1422717" y="2303779"/>
                  </a:moveTo>
                  <a:lnTo>
                    <a:pt x="1326832" y="2303779"/>
                  </a:lnTo>
                  <a:lnTo>
                    <a:pt x="1370964" y="2309495"/>
                  </a:lnTo>
                  <a:lnTo>
                    <a:pt x="1417002" y="2330132"/>
                  </a:lnTo>
                  <a:lnTo>
                    <a:pt x="1453197" y="2363470"/>
                  </a:lnTo>
                  <a:lnTo>
                    <a:pt x="1477327" y="2405379"/>
                  </a:lnTo>
                  <a:lnTo>
                    <a:pt x="1487805" y="2453322"/>
                  </a:lnTo>
                  <a:lnTo>
                    <a:pt x="1482725" y="2503170"/>
                  </a:lnTo>
                  <a:lnTo>
                    <a:pt x="1223962" y="3457575"/>
                  </a:lnTo>
                  <a:lnTo>
                    <a:pt x="1217930" y="3493135"/>
                  </a:lnTo>
                  <a:lnTo>
                    <a:pt x="1226820" y="3563620"/>
                  </a:lnTo>
                  <a:lnTo>
                    <a:pt x="1262380" y="3626802"/>
                  </a:lnTo>
                  <a:lnTo>
                    <a:pt x="1318895" y="3670300"/>
                  </a:lnTo>
                  <a:lnTo>
                    <a:pt x="1402080" y="3689667"/>
                  </a:lnTo>
                  <a:lnTo>
                    <a:pt x="1449387" y="3683317"/>
                  </a:lnTo>
                  <a:lnTo>
                    <a:pt x="1492567" y="3665220"/>
                  </a:lnTo>
                  <a:lnTo>
                    <a:pt x="1495481" y="3662997"/>
                  </a:lnTo>
                  <a:lnTo>
                    <a:pt x="1408430" y="3662997"/>
                  </a:lnTo>
                  <a:lnTo>
                    <a:pt x="1358264" y="3657600"/>
                  </a:lnTo>
                  <a:lnTo>
                    <a:pt x="1303337" y="3630612"/>
                  </a:lnTo>
                  <a:lnTo>
                    <a:pt x="1263332" y="3584257"/>
                  </a:lnTo>
                  <a:lnTo>
                    <a:pt x="1243330" y="3525837"/>
                  </a:lnTo>
                  <a:lnTo>
                    <a:pt x="1242695" y="3495040"/>
                  </a:lnTo>
                  <a:lnTo>
                    <a:pt x="1248092" y="3463925"/>
                  </a:lnTo>
                  <a:lnTo>
                    <a:pt x="1506855" y="2509520"/>
                  </a:lnTo>
                  <a:lnTo>
                    <a:pt x="1513205" y="2460942"/>
                  </a:lnTo>
                  <a:lnTo>
                    <a:pt x="1506855" y="2413635"/>
                  </a:lnTo>
                  <a:lnTo>
                    <a:pt x="1488757" y="2370454"/>
                  </a:lnTo>
                  <a:lnTo>
                    <a:pt x="1460182" y="2332990"/>
                  </a:lnTo>
                  <a:lnTo>
                    <a:pt x="1422717" y="2303779"/>
                  </a:lnTo>
                  <a:close/>
                </a:path>
                <a:path w="2549525" h="6847840">
                  <a:moveTo>
                    <a:pt x="2549525" y="0"/>
                  </a:moveTo>
                  <a:lnTo>
                    <a:pt x="2523172" y="0"/>
                  </a:lnTo>
                  <a:lnTo>
                    <a:pt x="1945639" y="2096452"/>
                  </a:lnTo>
                  <a:lnTo>
                    <a:pt x="1552575" y="3546157"/>
                  </a:lnTo>
                  <a:lnTo>
                    <a:pt x="1531620" y="3592195"/>
                  </a:lnTo>
                  <a:lnTo>
                    <a:pt x="1498282" y="3628072"/>
                  </a:lnTo>
                  <a:lnTo>
                    <a:pt x="1456372" y="3652520"/>
                  </a:lnTo>
                  <a:lnTo>
                    <a:pt x="1408430" y="3662997"/>
                  </a:lnTo>
                  <a:lnTo>
                    <a:pt x="1495481" y="3662997"/>
                  </a:lnTo>
                  <a:lnTo>
                    <a:pt x="1530032" y="3636645"/>
                  </a:lnTo>
                  <a:lnTo>
                    <a:pt x="1559242" y="3599179"/>
                  </a:lnTo>
                  <a:lnTo>
                    <a:pt x="1577657" y="3553777"/>
                  </a:lnTo>
                  <a:lnTo>
                    <a:pt x="1971039" y="2104072"/>
                  </a:lnTo>
                  <a:lnTo>
                    <a:pt x="2547937" y="5397"/>
                  </a:lnTo>
                  <a:lnTo>
                    <a:pt x="2549525" y="0"/>
                  </a:lnTo>
                  <a:close/>
                </a:path>
              </a:pathLst>
            </a:custGeom>
            <a:solidFill>
              <a:srgbClr val="E2047C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5840730" cy="6858000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5463646" y="889999"/>
            <a:ext cx="1904471" cy="395407"/>
          </a:xfrm>
          <a:prstGeom prst="rect">
            <a:avLst/>
          </a:prstGeom>
        </p:spPr>
        <p:txBody>
          <a:bodyPr vert="horz" wrap="square" lIns="0" tIns="10583" rIns="0" bIns="0" rtlCol="0" anchor="ctr">
            <a:spAutoFit/>
          </a:bodyPr>
          <a:lstStyle/>
          <a:p>
            <a:pPr marL="10583">
              <a:lnSpc>
                <a:spcPct val="100000"/>
              </a:lnSpc>
              <a:spcBef>
                <a:spcPts val="83"/>
              </a:spcBef>
            </a:pPr>
            <a:r>
              <a:rPr sz="2500" spc="-12" dirty="0"/>
              <a:t>Γνωστοποίηση</a:t>
            </a:r>
            <a:endParaRPr sz="2500"/>
          </a:p>
        </p:txBody>
      </p:sp>
      <p:sp>
        <p:nvSpPr>
          <p:cNvPr id="11" name="object 11"/>
          <p:cNvSpPr txBox="1"/>
          <p:nvPr/>
        </p:nvSpPr>
        <p:spPr>
          <a:xfrm>
            <a:off x="5481109" y="1513681"/>
            <a:ext cx="4487863" cy="1652161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296321" marR="4233" indent="-285739" algn="just">
              <a:spcBef>
                <a:spcPts val="83"/>
              </a:spcBef>
              <a:buSzPct val="133333"/>
              <a:buFont typeface="Arial"/>
              <a:buChar char="•"/>
              <a:tabLst>
                <a:tab pos="296321" algn="l"/>
              </a:tabLst>
            </a:pPr>
            <a:r>
              <a:rPr sz="1250" spc="112" dirty="0">
                <a:latin typeface="Calibri"/>
                <a:cs typeface="Calibri"/>
              </a:rPr>
              <a:t>Συγχρηματοδοτείται</a:t>
            </a:r>
            <a:r>
              <a:rPr sz="1250" spc="117" dirty="0">
                <a:latin typeface="Calibri"/>
                <a:cs typeface="Calibri"/>
              </a:rPr>
              <a:t> </a:t>
            </a:r>
            <a:r>
              <a:rPr sz="1250" spc="133" dirty="0">
                <a:latin typeface="Calibri"/>
                <a:cs typeface="Calibri"/>
              </a:rPr>
              <a:t>από</a:t>
            </a:r>
            <a:r>
              <a:rPr sz="1250" spc="137" dirty="0">
                <a:latin typeface="Calibri"/>
                <a:cs typeface="Calibri"/>
              </a:rPr>
              <a:t> </a:t>
            </a:r>
            <a:r>
              <a:rPr sz="1250" spc="112" dirty="0">
                <a:latin typeface="Calibri"/>
                <a:cs typeface="Calibri"/>
              </a:rPr>
              <a:t>την</a:t>
            </a:r>
            <a:r>
              <a:rPr sz="1250" spc="117" dirty="0">
                <a:latin typeface="Calibri"/>
                <a:cs typeface="Calibri"/>
              </a:rPr>
              <a:t> </a:t>
            </a:r>
            <a:r>
              <a:rPr sz="1250" spc="125" dirty="0">
                <a:latin typeface="Calibri"/>
                <a:cs typeface="Calibri"/>
              </a:rPr>
              <a:t>Ευρωπαϊκή</a:t>
            </a:r>
            <a:r>
              <a:rPr sz="1250" spc="129" dirty="0">
                <a:latin typeface="Calibri"/>
                <a:cs typeface="Calibri"/>
              </a:rPr>
              <a:t> </a:t>
            </a:r>
            <a:r>
              <a:rPr sz="1250" spc="121" dirty="0">
                <a:latin typeface="Calibri"/>
                <a:cs typeface="Calibri"/>
              </a:rPr>
              <a:t>Ένωση. </a:t>
            </a:r>
            <a:r>
              <a:rPr sz="1250" spc="125" dirty="0">
                <a:latin typeface="Calibri"/>
                <a:cs typeface="Calibri"/>
              </a:rPr>
              <a:t> </a:t>
            </a:r>
            <a:r>
              <a:rPr sz="1250" spc="121" dirty="0">
                <a:latin typeface="Calibri"/>
                <a:cs typeface="Calibri"/>
              </a:rPr>
              <a:t>Ωστόσο, </a:t>
            </a:r>
            <a:r>
              <a:rPr sz="1250" spc="95" dirty="0">
                <a:latin typeface="Calibri"/>
                <a:cs typeface="Calibri"/>
              </a:rPr>
              <a:t>οι </a:t>
            </a:r>
            <a:r>
              <a:rPr sz="1250" spc="121" dirty="0">
                <a:latin typeface="Calibri"/>
                <a:cs typeface="Calibri"/>
              </a:rPr>
              <a:t>απόψεις </a:t>
            </a:r>
            <a:r>
              <a:rPr sz="1250" spc="104" dirty="0">
                <a:latin typeface="Calibri"/>
                <a:cs typeface="Calibri"/>
              </a:rPr>
              <a:t>και </a:t>
            </a:r>
            <a:r>
              <a:rPr sz="1250" spc="95" dirty="0">
                <a:latin typeface="Calibri"/>
                <a:cs typeface="Calibri"/>
              </a:rPr>
              <a:t>οι </a:t>
            </a:r>
            <a:r>
              <a:rPr sz="1250" spc="121" dirty="0">
                <a:latin typeface="Calibri"/>
                <a:cs typeface="Calibri"/>
              </a:rPr>
              <a:t>γνώμες </a:t>
            </a:r>
            <a:r>
              <a:rPr sz="1250" spc="133" dirty="0">
                <a:latin typeface="Calibri"/>
                <a:cs typeface="Calibri"/>
              </a:rPr>
              <a:t>που </a:t>
            </a:r>
            <a:r>
              <a:rPr sz="1250" spc="117" dirty="0">
                <a:latin typeface="Calibri"/>
                <a:cs typeface="Calibri"/>
              </a:rPr>
              <a:t>εκφράζονται </a:t>
            </a:r>
            <a:r>
              <a:rPr sz="1250" spc="121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είναι </a:t>
            </a:r>
            <a:r>
              <a:rPr sz="1250" spc="112" dirty="0">
                <a:latin typeface="Calibri"/>
                <a:cs typeface="Calibri"/>
              </a:rPr>
              <a:t>αποκλειστικά </a:t>
            </a:r>
            <a:r>
              <a:rPr sz="1250" spc="117" dirty="0">
                <a:latin typeface="Calibri"/>
                <a:cs typeface="Calibri"/>
              </a:rPr>
              <a:t>του/των </a:t>
            </a:r>
            <a:r>
              <a:rPr sz="1250" spc="129" dirty="0">
                <a:latin typeface="Calibri"/>
                <a:cs typeface="Calibri"/>
              </a:rPr>
              <a:t>συγγραφέα/ων </a:t>
            </a:r>
            <a:r>
              <a:rPr sz="1250" spc="104" dirty="0">
                <a:latin typeface="Calibri"/>
                <a:cs typeface="Calibri"/>
              </a:rPr>
              <a:t>και </a:t>
            </a:r>
            <a:r>
              <a:rPr sz="1250" spc="117" dirty="0">
                <a:latin typeface="Calibri"/>
                <a:cs typeface="Calibri"/>
              </a:rPr>
              <a:t>δεν </a:t>
            </a:r>
            <a:r>
              <a:rPr sz="1250" spc="121" dirty="0">
                <a:latin typeface="Calibri"/>
                <a:cs typeface="Calibri"/>
              </a:rPr>
              <a:t> αντανακλούν </a:t>
            </a:r>
            <a:r>
              <a:rPr sz="1250" spc="100" dirty="0">
                <a:latin typeface="Calibri"/>
                <a:cs typeface="Calibri"/>
              </a:rPr>
              <a:t>κατ' </a:t>
            </a:r>
            <a:r>
              <a:rPr sz="1250" spc="121" dirty="0">
                <a:latin typeface="Calibri"/>
                <a:cs typeface="Calibri"/>
              </a:rPr>
              <a:t>ανάγκη </a:t>
            </a:r>
            <a:r>
              <a:rPr sz="1250" spc="87" dirty="0">
                <a:latin typeface="Calibri"/>
                <a:cs typeface="Calibri"/>
              </a:rPr>
              <a:t>τις </a:t>
            </a:r>
            <a:r>
              <a:rPr sz="1250" spc="121" dirty="0">
                <a:latin typeface="Calibri"/>
                <a:cs typeface="Calibri"/>
              </a:rPr>
              <a:t>απόψεις </a:t>
            </a:r>
            <a:r>
              <a:rPr sz="1250" spc="104" dirty="0">
                <a:latin typeface="Calibri"/>
                <a:cs typeface="Calibri"/>
              </a:rPr>
              <a:t>και </a:t>
            </a:r>
            <a:r>
              <a:rPr sz="1250" spc="87" dirty="0">
                <a:latin typeface="Calibri"/>
                <a:cs typeface="Calibri"/>
              </a:rPr>
              <a:t>τις </a:t>
            </a:r>
            <a:r>
              <a:rPr sz="1250" spc="121" dirty="0">
                <a:latin typeface="Calibri"/>
                <a:cs typeface="Calibri"/>
              </a:rPr>
              <a:t>γνώμες </a:t>
            </a:r>
            <a:r>
              <a:rPr sz="1250" spc="-271" dirty="0">
                <a:latin typeface="Calibri"/>
                <a:cs typeface="Calibri"/>
              </a:rPr>
              <a:t> </a:t>
            </a:r>
            <a:r>
              <a:rPr sz="1250" spc="108" dirty="0">
                <a:latin typeface="Calibri"/>
                <a:cs typeface="Calibri"/>
              </a:rPr>
              <a:t>της</a:t>
            </a:r>
            <a:r>
              <a:rPr sz="1250" spc="112" dirty="0">
                <a:latin typeface="Calibri"/>
                <a:cs typeface="Calibri"/>
              </a:rPr>
              <a:t> </a:t>
            </a:r>
            <a:r>
              <a:rPr sz="1250" spc="121" dirty="0">
                <a:latin typeface="Calibri"/>
                <a:cs typeface="Calibri"/>
              </a:rPr>
              <a:t>Ευρωπαϊκής</a:t>
            </a:r>
            <a:r>
              <a:rPr sz="1250" spc="125" dirty="0">
                <a:latin typeface="Calibri"/>
                <a:cs typeface="Calibri"/>
              </a:rPr>
              <a:t> Ένωσης</a:t>
            </a:r>
            <a:r>
              <a:rPr sz="1250" spc="129" dirty="0">
                <a:latin typeface="Calibri"/>
                <a:cs typeface="Calibri"/>
              </a:rPr>
              <a:t> </a:t>
            </a:r>
            <a:r>
              <a:rPr sz="1250" spc="133" dirty="0">
                <a:latin typeface="Calibri"/>
                <a:cs typeface="Calibri"/>
              </a:rPr>
              <a:t>ή</a:t>
            </a:r>
            <a:r>
              <a:rPr sz="1250" spc="137" dirty="0">
                <a:latin typeface="Calibri"/>
                <a:cs typeface="Calibri"/>
              </a:rPr>
              <a:t> </a:t>
            </a:r>
            <a:r>
              <a:rPr sz="1250" spc="108" dirty="0">
                <a:latin typeface="Calibri"/>
                <a:cs typeface="Calibri"/>
              </a:rPr>
              <a:t>της</a:t>
            </a:r>
            <a:r>
              <a:rPr sz="1250" spc="112" dirty="0">
                <a:latin typeface="Calibri"/>
                <a:cs typeface="Calibri"/>
              </a:rPr>
              <a:t> </a:t>
            </a:r>
            <a:r>
              <a:rPr sz="1250" spc="129" dirty="0">
                <a:latin typeface="Calibri"/>
                <a:cs typeface="Calibri"/>
              </a:rPr>
              <a:t>HADEA.</a:t>
            </a:r>
            <a:r>
              <a:rPr sz="1250" spc="133" dirty="0">
                <a:latin typeface="Calibri"/>
                <a:cs typeface="Calibri"/>
              </a:rPr>
              <a:t> </a:t>
            </a:r>
            <a:r>
              <a:rPr sz="1250" spc="125" dirty="0">
                <a:latin typeface="Calibri"/>
                <a:cs typeface="Calibri"/>
              </a:rPr>
              <a:t>Ούτε</a:t>
            </a:r>
            <a:r>
              <a:rPr sz="1250" spc="129" dirty="0">
                <a:latin typeface="Calibri"/>
                <a:cs typeface="Calibri"/>
              </a:rPr>
              <a:t> </a:t>
            </a:r>
            <a:r>
              <a:rPr sz="1250" spc="133" dirty="0">
                <a:latin typeface="Calibri"/>
                <a:cs typeface="Calibri"/>
              </a:rPr>
              <a:t>η </a:t>
            </a:r>
            <a:r>
              <a:rPr sz="1250" spc="137" dirty="0">
                <a:latin typeface="Calibri"/>
                <a:cs typeface="Calibri"/>
              </a:rPr>
              <a:t> </a:t>
            </a:r>
            <a:r>
              <a:rPr sz="1250" spc="125" dirty="0">
                <a:latin typeface="Calibri"/>
                <a:cs typeface="Calibri"/>
              </a:rPr>
              <a:t>Ευρωπαϊκή </a:t>
            </a:r>
            <a:r>
              <a:rPr sz="1250" spc="129" dirty="0">
                <a:latin typeface="Calibri"/>
                <a:cs typeface="Calibri"/>
              </a:rPr>
              <a:t>Ένωση </a:t>
            </a:r>
            <a:r>
              <a:rPr sz="1250" spc="117" dirty="0">
                <a:latin typeface="Calibri"/>
                <a:cs typeface="Calibri"/>
              </a:rPr>
              <a:t>ούτε </a:t>
            </a:r>
            <a:r>
              <a:rPr sz="1250" spc="133" dirty="0">
                <a:latin typeface="Calibri"/>
                <a:cs typeface="Calibri"/>
              </a:rPr>
              <a:t>η </a:t>
            </a:r>
            <a:r>
              <a:rPr sz="1250" spc="125" dirty="0">
                <a:latin typeface="Calibri"/>
                <a:cs typeface="Calibri"/>
              </a:rPr>
              <a:t>χορηγούσα αρχή μπορούν </a:t>
            </a:r>
            <a:r>
              <a:rPr sz="1250" spc="129" dirty="0">
                <a:latin typeface="Calibri"/>
                <a:cs typeface="Calibri"/>
              </a:rPr>
              <a:t> </a:t>
            </a:r>
            <a:r>
              <a:rPr sz="1250" spc="125" dirty="0">
                <a:latin typeface="Calibri"/>
                <a:cs typeface="Calibri"/>
              </a:rPr>
              <a:t>να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29" dirty="0">
                <a:latin typeface="Calibri"/>
                <a:cs typeface="Calibri"/>
              </a:rPr>
              <a:t>θεωρηθούν</a:t>
            </a:r>
            <a:r>
              <a:rPr sz="1250" spc="50" dirty="0">
                <a:latin typeface="Calibri"/>
                <a:cs typeface="Calibri"/>
              </a:rPr>
              <a:t> </a:t>
            </a:r>
            <a:r>
              <a:rPr sz="1250" spc="117" dirty="0">
                <a:latin typeface="Calibri"/>
                <a:cs typeface="Calibri"/>
              </a:rPr>
              <a:t>υπεύθυνοι</a:t>
            </a:r>
            <a:r>
              <a:rPr sz="1250" spc="54" dirty="0">
                <a:latin typeface="Calibri"/>
                <a:cs typeface="Calibri"/>
              </a:rPr>
              <a:t> </a:t>
            </a:r>
            <a:r>
              <a:rPr sz="1250" spc="75" dirty="0">
                <a:latin typeface="Calibri"/>
                <a:cs typeface="Calibri"/>
              </a:rPr>
              <a:t>γι'</a:t>
            </a:r>
            <a:r>
              <a:rPr sz="1250" spc="58" dirty="0">
                <a:latin typeface="Calibri"/>
                <a:cs typeface="Calibri"/>
              </a:rPr>
              <a:t> </a:t>
            </a:r>
            <a:r>
              <a:rPr sz="1250" spc="100" dirty="0">
                <a:latin typeface="Calibri"/>
                <a:cs typeface="Calibri"/>
              </a:rPr>
              <a:t>αυτές.</a:t>
            </a:r>
            <a:endParaRPr sz="1250">
              <a:latin typeface="Calibri"/>
              <a:cs typeface="Calibri"/>
            </a:endParaRPr>
          </a:p>
          <a:p>
            <a:pPr marL="295792" indent="-285209">
              <a:spcBef>
                <a:spcPts val="775"/>
              </a:spcBef>
              <a:buSzPct val="133333"/>
              <a:buFont typeface="Arial"/>
              <a:buChar char="•"/>
              <a:tabLst>
                <a:tab pos="295263" algn="l"/>
                <a:tab pos="295792" algn="l"/>
              </a:tabLst>
            </a:pPr>
            <a:r>
              <a:rPr sz="1250" spc="154" dirty="0">
                <a:latin typeface="Calibri"/>
                <a:cs typeface="Calibri"/>
              </a:rPr>
              <a:t>Συμφωνία</a:t>
            </a:r>
            <a:r>
              <a:rPr sz="1250" spc="46" dirty="0">
                <a:latin typeface="Calibri"/>
                <a:cs typeface="Calibri"/>
              </a:rPr>
              <a:t> </a:t>
            </a:r>
            <a:r>
              <a:rPr sz="1250" spc="146" dirty="0">
                <a:latin typeface="Calibri"/>
                <a:cs typeface="Calibri"/>
              </a:rPr>
              <a:t>έργου</a:t>
            </a:r>
            <a:r>
              <a:rPr sz="1250" spc="42" dirty="0">
                <a:latin typeface="Calibri"/>
                <a:cs typeface="Calibri"/>
              </a:rPr>
              <a:t> </a:t>
            </a:r>
            <a:r>
              <a:rPr sz="1250" spc="125" dirty="0">
                <a:latin typeface="Calibri"/>
                <a:cs typeface="Calibri"/>
              </a:rPr>
              <a:t>αριθ.</a:t>
            </a:r>
            <a:r>
              <a:rPr sz="1250" spc="46" dirty="0">
                <a:latin typeface="Calibri"/>
                <a:cs typeface="Calibri"/>
              </a:rPr>
              <a:t> </a:t>
            </a:r>
            <a:r>
              <a:rPr sz="1250" spc="146" dirty="0">
                <a:latin typeface="Calibri"/>
                <a:cs typeface="Calibri"/>
              </a:rPr>
              <a:t>101083594</a:t>
            </a:r>
            <a:endParaRPr sz="12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48006" y="5313627"/>
            <a:ext cx="706966" cy="40137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00487" y="5227902"/>
            <a:ext cx="2160058" cy="401373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75154" y="227013"/>
            <a:ext cx="9819746" cy="5218113"/>
            <a:chOff x="210184" y="272415"/>
            <a:chExt cx="11783695" cy="6261735"/>
          </a:xfrm>
        </p:grpSpPr>
        <p:sp>
          <p:nvSpPr>
            <p:cNvPr id="5" name="object 5"/>
            <p:cNvSpPr/>
            <p:nvPr/>
          </p:nvSpPr>
          <p:spPr>
            <a:xfrm>
              <a:off x="1698624" y="5775007"/>
              <a:ext cx="0" cy="570230"/>
            </a:xfrm>
            <a:custGeom>
              <a:avLst/>
              <a:gdLst/>
              <a:ahLst/>
              <a:cxnLst/>
              <a:rect l="l" t="t" r="r" b="b"/>
              <a:pathLst>
                <a:path h="570229">
                  <a:moveTo>
                    <a:pt x="0" y="0"/>
                  </a:moveTo>
                  <a:lnTo>
                    <a:pt x="0" y="570229"/>
                  </a:lnTo>
                </a:path>
              </a:pathLst>
            </a:custGeom>
            <a:ln w="6350">
              <a:solidFill>
                <a:srgbClr val="A3624D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0184" y="272415"/>
              <a:ext cx="11783377" cy="626173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73415" y="272415"/>
              <a:ext cx="3439159" cy="1028699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88938" y="443954"/>
            <a:ext cx="1475845" cy="222283"/>
          </a:xfrm>
          <a:prstGeom prst="rect">
            <a:avLst/>
          </a:prstGeom>
        </p:spPr>
        <p:txBody>
          <a:bodyPr vert="horz" wrap="square" lIns="0" tIns="10583" rIns="0" bIns="0" rtlCol="0" anchor="ctr">
            <a:spAutoFit/>
          </a:bodyPr>
          <a:lstStyle/>
          <a:p>
            <a:pPr marL="10583">
              <a:lnSpc>
                <a:spcPct val="100000"/>
              </a:lnSpc>
              <a:spcBef>
                <a:spcPts val="83"/>
              </a:spcBef>
            </a:pPr>
            <a:r>
              <a:rPr sz="1375" spc="-12" dirty="0">
                <a:solidFill>
                  <a:srgbClr val="332A5E"/>
                </a:solidFill>
                <a:latin typeface="Arial Black"/>
                <a:cs typeface="Arial Black"/>
              </a:rPr>
              <a:t>CYBERSECPRO</a:t>
            </a:r>
            <a:endParaRPr sz="1375">
              <a:latin typeface="Arial Black"/>
              <a:cs typeface="Arial Blac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783821" y="1265767"/>
            <a:ext cx="7094008" cy="2049771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1125" spc="137" dirty="0">
                <a:solidFill>
                  <a:srgbClr val="332A5E"/>
                </a:solidFill>
                <a:latin typeface="Calibri"/>
                <a:cs typeface="Calibri"/>
              </a:rPr>
              <a:t>Προγραμματισμός</a:t>
            </a:r>
            <a:r>
              <a:rPr sz="1125" spc="62" dirty="0">
                <a:solidFill>
                  <a:srgbClr val="332A5E"/>
                </a:solidFill>
                <a:latin typeface="Calibri"/>
                <a:cs typeface="Calibri"/>
              </a:rPr>
              <a:t> </a:t>
            </a:r>
            <a:r>
              <a:rPr sz="1125" spc="142" dirty="0">
                <a:solidFill>
                  <a:srgbClr val="332A5E"/>
                </a:solidFill>
                <a:latin typeface="Calibri"/>
                <a:cs typeface="Calibri"/>
              </a:rPr>
              <a:t>"Ψηφιακή</a:t>
            </a:r>
            <a:r>
              <a:rPr sz="1125" spc="62" dirty="0">
                <a:solidFill>
                  <a:srgbClr val="332A5E"/>
                </a:solidFill>
                <a:latin typeface="Calibri"/>
                <a:cs typeface="Calibri"/>
              </a:rPr>
              <a:t> </a:t>
            </a:r>
            <a:r>
              <a:rPr sz="1125" spc="146" dirty="0">
                <a:solidFill>
                  <a:srgbClr val="332A5E"/>
                </a:solidFill>
                <a:latin typeface="Calibri"/>
                <a:cs typeface="Calibri"/>
              </a:rPr>
              <a:t>Ευρώπη"</a:t>
            </a:r>
            <a:r>
              <a:rPr sz="1125" spc="67" dirty="0">
                <a:solidFill>
                  <a:srgbClr val="332A5E"/>
                </a:solidFill>
                <a:latin typeface="Calibri"/>
                <a:cs typeface="Calibri"/>
              </a:rPr>
              <a:t> </a:t>
            </a:r>
            <a:r>
              <a:rPr sz="1125" spc="121" dirty="0">
                <a:solidFill>
                  <a:srgbClr val="332A5E"/>
                </a:solidFill>
                <a:latin typeface="Calibri"/>
                <a:cs typeface="Calibri"/>
              </a:rPr>
              <a:t>01.01.23</a:t>
            </a:r>
            <a:r>
              <a:rPr sz="1125" spc="67" dirty="0">
                <a:solidFill>
                  <a:srgbClr val="332A5E"/>
                </a:solidFill>
                <a:latin typeface="Calibri"/>
                <a:cs typeface="Calibri"/>
              </a:rPr>
              <a:t> </a:t>
            </a:r>
            <a:r>
              <a:rPr sz="1125" spc="83" dirty="0">
                <a:solidFill>
                  <a:srgbClr val="332A5E"/>
                </a:solidFill>
                <a:latin typeface="Calibri"/>
                <a:cs typeface="Calibri"/>
              </a:rPr>
              <a:t>-</a:t>
            </a:r>
            <a:r>
              <a:rPr sz="1125" spc="67" dirty="0">
                <a:solidFill>
                  <a:srgbClr val="332A5E"/>
                </a:solidFill>
                <a:latin typeface="Calibri"/>
                <a:cs typeface="Calibri"/>
              </a:rPr>
              <a:t> </a:t>
            </a:r>
            <a:r>
              <a:rPr sz="1125" spc="121" dirty="0">
                <a:solidFill>
                  <a:srgbClr val="332A5E"/>
                </a:solidFill>
                <a:latin typeface="Calibri"/>
                <a:cs typeface="Calibri"/>
              </a:rPr>
              <a:t>31.12.2024)</a:t>
            </a:r>
            <a:endParaRPr sz="1125">
              <a:latin typeface="Calibri"/>
              <a:cs typeface="Calibri"/>
            </a:endParaRPr>
          </a:p>
          <a:p>
            <a:pPr marL="10583" marR="4908883">
              <a:lnSpc>
                <a:spcPts val="2183"/>
              </a:lnSpc>
              <a:spcBef>
                <a:spcPts val="200"/>
              </a:spcBef>
            </a:pPr>
            <a:r>
              <a:rPr sz="1125" spc="125" dirty="0">
                <a:solidFill>
                  <a:srgbClr val="332A5E"/>
                </a:solidFill>
                <a:latin typeface="Calibri"/>
                <a:cs typeface="Calibri"/>
              </a:rPr>
              <a:t>Συμμετέχοντες:</a:t>
            </a:r>
            <a:r>
              <a:rPr sz="1125" spc="37" dirty="0">
                <a:solidFill>
                  <a:srgbClr val="332A5E"/>
                </a:solidFill>
                <a:latin typeface="Calibri"/>
                <a:cs typeface="Calibri"/>
              </a:rPr>
              <a:t> </a:t>
            </a:r>
            <a:r>
              <a:rPr sz="1125" spc="154" dirty="0">
                <a:solidFill>
                  <a:srgbClr val="332A5E"/>
                </a:solidFill>
                <a:latin typeface="Calibri"/>
                <a:cs typeface="Calibri"/>
              </a:rPr>
              <a:t>από</a:t>
            </a:r>
            <a:r>
              <a:rPr sz="1125" spc="37" dirty="0">
                <a:solidFill>
                  <a:srgbClr val="332A5E"/>
                </a:solidFill>
                <a:latin typeface="Calibri"/>
                <a:cs typeface="Calibri"/>
              </a:rPr>
              <a:t> </a:t>
            </a:r>
            <a:r>
              <a:rPr sz="1125" spc="142" dirty="0">
                <a:solidFill>
                  <a:srgbClr val="332A5E"/>
                </a:solidFill>
                <a:latin typeface="Calibri"/>
                <a:cs typeface="Calibri"/>
              </a:rPr>
              <a:t>16</a:t>
            </a:r>
            <a:r>
              <a:rPr sz="1125" spc="42" dirty="0">
                <a:solidFill>
                  <a:srgbClr val="332A5E"/>
                </a:solidFill>
                <a:latin typeface="Calibri"/>
                <a:cs typeface="Calibri"/>
              </a:rPr>
              <a:t> </a:t>
            </a:r>
            <a:r>
              <a:rPr sz="1125" spc="129" dirty="0">
                <a:solidFill>
                  <a:srgbClr val="332A5E"/>
                </a:solidFill>
                <a:latin typeface="Calibri"/>
                <a:cs typeface="Calibri"/>
              </a:rPr>
              <a:t>χώρες </a:t>
            </a:r>
            <a:r>
              <a:rPr sz="1125" spc="-242" dirty="0">
                <a:solidFill>
                  <a:srgbClr val="332A5E"/>
                </a:solidFill>
                <a:latin typeface="Calibri"/>
                <a:cs typeface="Calibri"/>
              </a:rPr>
              <a:t> </a:t>
            </a:r>
            <a:r>
              <a:rPr sz="1125" spc="129" dirty="0">
                <a:solidFill>
                  <a:srgbClr val="332A5E"/>
                </a:solidFill>
                <a:latin typeface="Calibri"/>
                <a:cs typeface="Calibri"/>
              </a:rPr>
              <a:t>Στόχοι:</a:t>
            </a:r>
            <a:endParaRPr sz="1125">
              <a:latin typeface="Calibri"/>
              <a:cs typeface="Calibri"/>
            </a:endParaRPr>
          </a:p>
          <a:p>
            <a:pPr marL="249228" marR="52385" indent="-239174">
              <a:spcBef>
                <a:spcPts val="946"/>
              </a:spcBef>
              <a:buSzPct val="133333"/>
              <a:buFont typeface="Arial"/>
              <a:buChar char="•"/>
              <a:tabLst>
                <a:tab pos="249228" algn="l"/>
                <a:tab pos="249757" algn="l"/>
              </a:tabLst>
            </a:pPr>
            <a:r>
              <a:rPr sz="1125" spc="112" dirty="0">
                <a:solidFill>
                  <a:srgbClr val="332A5E"/>
                </a:solidFill>
                <a:latin typeface="Calibri"/>
                <a:cs typeface="Calibri"/>
              </a:rPr>
              <a:t>Το </a:t>
            </a:r>
            <a:r>
              <a:rPr sz="1125" spc="100" dirty="0">
                <a:solidFill>
                  <a:srgbClr val="332A5E"/>
                </a:solidFill>
                <a:latin typeface="Calibri"/>
                <a:cs typeface="Calibri"/>
              </a:rPr>
              <a:t>SecPro </a:t>
            </a:r>
            <a:r>
              <a:rPr sz="1125" spc="87" dirty="0">
                <a:solidFill>
                  <a:srgbClr val="332A5E"/>
                </a:solidFill>
                <a:latin typeface="Calibri"/>
                <a:cs typeface="Calibri"/>
              </a:rPr>
              <a:t>έχει </a:t>
            </a:r>
            <a:r>
              <a:rPr sz="1125" spc="121" dirty="0">
                <a:solidFill>
                  <a:srgbClr val="332A5E"/>
                </a:solidFill>
                <a:latin typeface="Calibri"/>
                <a:cs typeface="Calibri"/>
              </a:rPr>
              <a:t>ως </a:t>
            </a:r>
            <a:r>
              <a:rPr sz="1125" spc="104" dirty="0">
                <a:solidFill>
                  <a:srgbClr val="332A5E"/>
                </a:solidFill>
                <a:latin typeface="Calibri"/>
                <a:cs typeface="Calibri"/>
              </a:rPr>
              <a:t>στόχο </a:t>
            </a:r>
            <a:r>
              <a:rPr sz="1125" spc="112" dirty="0">
                <a:solidFill>
                  <a:srgbClr val="332A5E"/>
                </a:solidFill>
                <a:latin typeface="Calibri"/>
                <a:cs typeface="Calibri"/>
              </a:rPr>
              <a:t>να γεφυρώσει </a:t>
            </a:r>
            <a:r>
              <a:rPr sz="1125" spc="100" dirty="0">
                <a:solidFill>
                  <a:srgbClr val="332A5E"/>
                </a:solidFill>
                <a:latin typeface="Calibri"/>
                <a:cs typeface="Calibri"/>
              </a:rPr>
              <a:t>το </a:t>
            </a:r>
            <a:r>
              <a:rPr sz="1125" spc="117" dirty="0">
                <a:solidFill>
                  <a:srgbClr val="332A5E"/>
                </a:solidFill>
                <a:latin typeface="Calibri"/>
                <a:cs typeface="Calibri"/>
              </a:rPr>
              <a:t>χάσμα </a:t>
            </a:r>
            <a:r>
              <a:rPr sz="1125" spc="104" dirty="0">
                <a:solidFill>
                  <a:srgbClr val="332A5E"/>
                </a:solidFill>
                <a:latin typeface="Calibri"/>
                <a:cs typeface="Calibri"/>
              </a:rPr>
              <a:t>μεταξύ </a:t>
            </a:r>
            <a:r>
              <a:rPr sz="1125" spc="112" dirty="0">
                <a:solidFill>
                  <a:srgbClr val="332A5E"/>
                </a:solidFill>
                <a:latin typeface="Calibri"/>
                <a:cs typeface="Calibri"/>
              </a:rPr>
              <a:t>των </a:t>
            </a:r>
            <a:r>
              <a:rPr sz="1125" spc="95" dirty="0">
                <a:solidFill>
                  <a:srgbClr val="332A5E"/>
                </a:solidFill>
                <a:latin typeface="Calibri"/>
                <a:cs typeface="Calibri"/>
              </a:rPr>
              <a:t>πτυχίων, </a:t>
            </a:r>
            <a:r>
              <a:rPr sz="1125" spc="104" dirty="0">
                <a:solidFill>
                  <a:srgbClr val="332A5E"/>
                </a:solidFill>
                <a:latin typeface="Calibri"/>
                <a:cs typeface="Calibri"/>
              </a:rPr>
              <a:t>του εργασιακού βίου </a:t>
            </a:r>
            <a:r>
              <a:rPr sz="1125" spc="95" dirty="0">
                <a:solidFill>
                  <a:srgbClr val="332A5E"/>
                </a:solidFill>
                <a:latin typeface="Calibri"/>
                <a:cs typeface="Calibri"/>
              </a:rPr>
              <a:t>και </a:t>
            </a:r>
            <a:r>
              <a:rPr sz="1125" spc="-246" dirty="0">
                <a:solidFill>
                  <a:srgbClr val="332A5E"/>
                </a:solidFill>
                <a:latin typeface="Calibri"/>
                <a:cs typeface="Calibri"/>
              </a:rPr>
              <a:t> </a:t>
            </a:r>
            <a:r>
              <a:rPr sz="1125" spc="112" dirty="0">
                <a:solidFill>
                  <a:srgbClr val="332A5E"/>
                </a:solidFill>
                <a:latin typeface="Calibri"/>
                <a:cs typeface="Calibri"/>
              </a:rPr>
              <a:t>των εμπορεύσιμων </a:t>
            </a:r>
            <a:r>
              <a:rPr sz="1125" spc="100" dirty="0">
                <a:solidFill>
                  <a:srgbClr val="332A5E"/>
                </a:solidFill>
                <a:latin typeface="Calibri"/>
                <a:cs typeface="Calibri"/>
              </a:rPr>
              <a:t>δεξιοτήτων </a:t>
            </a:r>
            <a:r>
              <a:rPr sz="1125" spc="108" dirty="0">
                <a:solidFill>
                  <a:srgbClr val="332A5E"/>
                </a:solidFill>
                <a:latin typeface="Calibri"/>
                <a:cs typeface="Calibri"/>
              </a:rPr>
              <a:t>κυβερνοασφάλειας </a:t>
            </a:r>
            <a:r>
              <a:rPr sz="1125" spc="87" dirty="0">
                <a:solidFill>
                  <a:srgbClr val="332A5E"/>
                </a:solidFill>
                <a:latin typeface="Calibri"/>
                <a:cs typeface="Calibri"/>
              </a:rPr>
              <a:t>στις </a:t>
            </a:r>
            <a:r>
              <a:rPr sz="1125" spc="108" dirty="0">
                <a:solidFill>
                  <a:srgbClr val="332A5E"/>
                </a:solidFill>
                <a:latin typeface="Calibri"/>
                <a:cs typeface="Calibri"/>
              </a:rPr>
              <a:t>προσπάθειες </a:t>
            </a:r>
            <a:r>
              <a:rPr sz="1125" spc="112" dirty="0">
                <a:solidFill>
                  <a:srgbClr val="332A5E"/>
                </a:solidFill>
                <a:latin typeface="Calibri"/>
                <a:cs typeface="Calibri"/>
              </a:rPr>
              <a:t>ψηφιοποίησης </a:t>
            </a:r>
            <a:r>
              <a:rPr sz="1125" spc="95" dirty="0">
                <a:solidFill>
                  <a:srgbClr val="332A5E"/>
                </a:solidFill>
                <a:latin typeface="Calibri"/>
                <a:cs typeface="Calibri"/>
              </a:rPr>
              <a:t>και </a:t>
            </a:r>
            <a:r>
              <a:rPr sz="1125" spc="112" dirty="0">
                <a:solidFill>
                  <a:srgbClr val="332A5E"/>
                </a:solidFill>
                <a:latin typeface="Calibri"/>
                <a:cs typeface="Calibri"/>
              </a:rPr>
              <a:t>να </a:t>
            </a:r>
            <a:r>
              <a:rPr sz="1125" spc="117" dirty="0">
                <a:solidFill>
                  <a:srgbClr val="332A5E"/>
                </a:solidFill>
                <a:latin typeface="Calibri"/>
                <a:cs typeface="Calibri"/>
              </a:rPr>
              <a:t> </a:t>
            </a:r>
            <a:r>
              <a:rPr sz="1125" spc="104" dirty="0">
                <a:solidFill>
                  <a:srgbClr val="332A5E"/>
                </a:solidFill>
                <a:latin typeface="Calibri"/>
                <a:cs typeface="Calibri"/>
              </a:rPr>
              <a:t>παράσχει</a:t>
            </a:r>
            <a:r>
              <a:rPr sz="1125" spc="54" dirty="0">
                <a:solidFill>
                  <a:srgbClr val="332A5E"/>
                </a:solidFill>
                <a:latin typeface="Calibri"/>
                <a:cs typeface="Calibri"/>
              </a:rPr>
              <a:t> </a:t>
            </a:r>
            <a:r>
              <a:rPr sz="1125" spc="108" dirty="0">
                <a:solidFill>
                  <a:srgbClr val="332A5E"/>
                </a:solidFill>
                <a:latin typeface="Calibri"/>
                <a:cs typeface="Calibri"/>
              </a:rPr>
              <a:t>παραδείγματα</a:t>
            </a:r>
            <a:r>
              <a:rPr sz="1125" spc="58" dirty="0">
                <a:solidFill>
                  <a:srgbClr val="332A5E"/>
                </a:solidFill>
                <a:latin typeface="Calibri"/>
                <a:cs typeface="Calibri"/>
              </a:rPr>
              <a:t> </a:t>
            </a:r>
            <a:r>
              <a:rPr sz="1125" spc="100" dirty="0">
                <a:solidFill>
                  <a:srgbClr val="332A5E"/>
                </a:solidFill>
                <a:latin typeface="Calibri"/>
                <a:cs typeface="Calibri"/>
              </a:rPr>
              <a:t>βέλτιστων</a:t>
            </a:r>
            <a:r>
              <a:rPr sz="1125" spc="58" dirty="0">
                <a:solidFill>
                  <a:srgbClr val="332A5E"/>
                </a:solidFill>
                <a:latin typeface="Calibri"/>
                <a:cs typeface="Calibri"/>
              </a:rPr>
              <a:t> </a:t>
            </a:r>
            <a:r>
              <a:rPr sz="1125" spc="104" dirty="0">
                <a:solidFill>
                  <a:srgbClr val="332A5E"/>
                </a:solidFill>
                <a:latin typeface="Calibri"/>
                <a:cs typeface="Calibri"/>
              </a:rPr>
              <a:t>πρακτικών</a:t>
            </a:r>
            <a:r>
              <a:rPr sz="1125" spc="54" dirty="0">
                <a:solidFill>
                  <a:srgbClr val="332A5E"/>
                </a:solidFill>
                <a:latin typeface="Calibri"/>
                <a:cs typeface="Calibri"/>
              </a:rPr>
              <a:t> </a:t>
            </a:r>
            <a:r>
              <a:rPr sz="1125" spc="92" dirty="0">
                <a:solidFill>
                  <a:srgbClr val="332A5E"/>
                </a:solidFill>
                <a:latin typeface="Calibri"/>
                <a:cs typeface="Calibri"/>
              </a:rPr>
              <a:t>για</a:t>
            </a:r>
            <a:r>
              <a:rPr sz="1125" spc="58" dirty="0">
                <a:solidFill>
                  <a:srgbClr val="332A5E"/>
                </a:solidFill>
                <a:latin typeface="Calibri"/>
                <a:cs typeface="Calibri"/>
              </a:rPr>
              <a:t> </a:t>
            </a:r>
            <a:r>
              <a:rPr sz="1125" spc="112" dirty="0">
                <a:solidFill>
                  <a:srgbClr val="332A5E"/>
                </a:solidFill>
                <a:latin typeface="Calibri"/>
                <a:cs typeface="Calibri"/>
              </a:rPr>
              <a:t>προγράμματα</a:t>
            </a:r>
            <a:r>
              <a:rPr sz="1125" spc="58" dirty="0">
                <a:solidFill>
                  <a:srgbClr val="332A5E"/>
                </a:solidFill>
                <a:latin typeface="Calibri"/>
                <a:cs typeface="Calibri"/>
              </a:rPr>
              <a:t> </a:t>
            </a:r>
            <a:r>
              <a:rPr sz="1125" spc="100" dirty="0">
                <a:solidFill>
                  <a:srgbClr val="332A5E"/>
                </a:solidFill>
                <a:latin typeface="Calibri"/>
                <a:cs typeface="Calibri"/>
              </a:rPr>
              <a:t>κατάρτισης</a:t>
            </a:r>
            <a:r>
              <a:rPr sz="1125" spc="54" dirty="0">
                <a:solidFill>
                  <a:srgbClr val="332A5E"/>
                </a:solidFill>
                <a:latin typeface="Calibri"/>
                <a:cs typeface="Calibri"/>
              </a:rPr>
              <a:t> </a:t>
            </a:r>
            <a:r>
              <a:rPr sz="1125" spc="104" dirty="0">
                <a:solidFill>
                  <a:srgbClr val="332A5E"/>
                </a:solidFill>
                <a:latin typeface="Calibri"/>
                <a:cs typeface="Calibri"/>
              </a:rPr>
              <a:t>στον</a:t>
            </a:r>
            <a:r>
              <a:rPr sz="1125" spc="58" dirty="0">
                <a:solidFill>
                  <a:srgbClr val="332A5E"/>
                </a:solidFill>
                <a:latin typeface="Calibri"/>
                <a:cs typeface="Calibri"/>
              </a:rPr>
              <a:t> </a:t>
            </a:r>
            <a:r>
              <a:rPr sz="1125" spc="108" dirty="0">
                <a:solidFill>
                  <a:srgbClr val="332A5E"/>
                </a:solidFill>
                <a:latin typeface="Calibri"/>
                <a:cs typeface="Calibri"/>
              </a:rPr>
              <a:t>κυβερνοχώρο.</a:t>
            </a:r>
            <a:endParaRPr sz="1125">
              <a:latin typeface="Calibri"/>
              <a:cs typeface="Calibri"/>
            </a:endParaRPr>
          </a:p>
          <a:p>
            <a:pPr>
              <a:spcBef>
                <a:spcPts val="12"/>
              </a:spcBef>
              <a:buClr>
                <a:srgbClr val="332A5E"/>
              </a:buClr>
              <a:buFont typeface="Arial"/>
              <a:buChar char="•"/>
            </a:pPr>
            <a:endParaRPr sz="792">
              <a:latin typeface="Calibri"/>
              <a:cs typeface="Calibri"/>
            </a:endParaRPr>
          </a:p>
          <a:p>
            <a:pPr marL="249228" marR="4233" indent="-239174">
              <a:buSzPct val="133333"/>
              <a:buFont typeface="Arial"/>
              <a:buChar char="•"/>
              <a:tabLst>
                <a:tab pos="249228" algn="l"/>
                <a:tab pos="249757" algn="l"/>
              </a:tabLst>
            </a:pPr>
            <a:r>
              <a:rPr sz="1125" spc="25" dirty="0">
                <a:solidFill>
                  <a:srgbClr val="332A5E"/>
                </a:solidFill>
                <a:latin typeface="Calibri"/>
                <a:cs typeface="Calibri"/>
              </a:rPr>
              <a:t>Φιλοδοξία του </a:t>
            </a:r>
            <a:r>
              <a:rPr sz="1125" spc="21" dirty="0">
                <a:solidFill>
                  <a:srgbClr val="332A5E"/>
                </a:solidFill>
                <a:latin typeface="Calibri"/>
                <a:cs typeface="Calibri"/>
              </a:rPr>
              <a:t>CyberSecPro είναι </a:t>
            </a:r>
            <a:r>
              <a:rPr sz="1125" spc="25" dirty="0">
                <a:solidFill>
                  <a:srgbClr val="332A5E"/>
                </a:solidFill>
                <a:latin typeface="Calibri"/>
                <a:cs typeface="Calibri"/>
              </a:rPr>
              <a:t>να </a:t>
            </a:r>
            <a:r>
              <a:rPr sz="1125" spc="29" dirty="0">
                <a:solidFill>
                  <a:srgbClr val="332A5E"/>
                </a:solidFill>
                <a:latin typeface="Arial Black"/>
                <a:cs typeface="Arial Black"/>
              </a:rPr>
              <a:t>το </a:t>
            </a:r>
            <a:r>
              <a:rPr sz="1125" spc="33" dirty="0">
                <a:solidFill>
                  <a:srgbClr val="332A5E"/>
                </a:solidFill>
                <a:latin typeface="Arial Black"/>
                <a:cs typeface="Arial Black"/>
              </a:rPr>
              <a:t>ρόλο </a:t>
            </a:r>
            <a:r>
              <a:rPr sz="1125" spc="37" dirty="0">
                <a:solidFill>
                  <a:srgbClr val="332A5E"/>
                </a:solidFill>
                <a:latin typeface="Arial Black"/>
                <a:cs typeface="Arial Black"/>
              </a:rPr>
              <a:t>των </a:t>
            </a:r>
            <a:r>
              <a:rPr sz="1125" spc="33" dirty="0">
                <a:solidFill>
                  <a:srgbClr val="332A5E"/>
                </a:solidFill>
                <a:latin typeface="Arial Black"/>
                <a:cs typeface="Arial Black"/>
              </a:rPr>
              <a:t>θεσμικών οργάνων ανώτερης </a:t>
            </a:r>
            <a:r>
              <a:rPr sz="1125" spc="29" dirty="0">
                <a:solidFill>
                  <a:srgbClr val="332A5E"/>
                </a:solidFill>
                <a:latin typeface="Arial Black"/>
                <a:cs typeface="Arial Black"/>
              </a:rPr>
              <a:t>εκπαίδευσης </a:t>
            </a:r>
            <a:r>
              <a:rPr sz="1125" spc="33" dirty="0">
                <a:solidFill>
                  <a:srgbClr val="332A5E"/>
                </a:solidFill>
                <a:latin typeface="Arial Black"/>
                <a:cs typeface="Arial Black"/>
              </a:rPr>
              <a:t> </a:t>
            </a:r>
            <a:r>
              <a:rPr sz="1125" spc="25" dirty="0">
                <a:solidFill>
                  <a:srgbClr val="332A5E"/>
                </a:solidFill>
                <a:latin typeface="Arial Black"/>
                <a:cs typeface="Arial Black"/>
              </a:rPr>
              <a:t>(ΑΕΙ)</a:t>
            </a:r>
            <a:r>
              <a:rPr sz="1125" spc="12" dirty="0">
                <a:solidFill>
                  <a:srgbClr val="332A5E"/>
                </a:solidFill>
                <a:latin typeface="Arial Black"/>
                <a:cs typeface="Arial Black"/>
              </a:rPr>
              <a:t> </a:t>
            </a:r>
            <a:r>
              <a:rPr sz="1125" spc="33" dirty="0">
                <a:solidFill>
                  <a:srgbClr val="332A5E"/>
                </a:solidFill>
                <a:latin typeface="Arial Black"/>
                <a:cs typeface="Arial Black"/>
              </a:rPr>
              <a:t>στην</a:t>
            </a:r>
            <a:r>
              <a:rPr sz="1125" spc="17" dirty="0">
                <a:solidFill>
                  <a:srgbClr val="332A5E"/>
                </a:solidFill>
                <a:latin typeface="Arial Black"/>
                <a:cs typeface="Arial Black"/>
              </a:rPr>
              <a:t> </a:t>
            </a:r>
            <a:r>
              <a:rPr sz="1125" spc="37" dirty="0">
                <a:solidFill>
                  <a:srgbClr val="332A5E"/>
                </a:solidFill>
                <a:latin typeface="Arial Black"/>
                <a:cs typeface="Arial Black"/>
              </a:rPr>
              <a:t>προσφορά</a:t>
            </a:r>
            <a:r>
              <a:rPr sz="1125" spc="17" dirty="0">
                <a:solidFill>
                  <a:srgbClr val="332A5E"/>
                </a:solidFill>
                <a:latin typeface="Arial Black"/>
                <a:cs typeface="Arial Black"/>
              </a:rPr>
              <a:t> </a:t>
            </a:r>
            <a:r>
              <a:rPr sz="1125" spc="33" dirty="0">
                <a:solidFill>
                  <a:srgbClr val="332A5E"/>
                </a:solidFill>
                <a:latin typeface="Arial Black"/>
                <a:cs typeface="Arial Black"/>
              </a:rPr>
              <a:t>πρακτικών</a:t>
            </a:r>
            <a:r>
              <a:rPr sz="1125" spc="17" dirty="0">
                <a:solidFill>
                  <a:srgbClr val="332A5E"/>
                </a:solidFill>
                <a:latin typeface="Arial Black"/>
                <a:cs typeface="Arial Black"/>
              </a:rPr>
              <a:t> </a:t>
            </a:r>
            <a:r>
              <a:rPr sz="1125" spc="29" dirty="0">
                <a:solidFill>
                  <a:srgbClr val="332A5E"/>
                </a:solidFill>
                <a:latin typeface="Arial Black"/>
                <a:cs typeface="Arial Black"/>
              </a:rPr>
              <a:t>και</a:t>
            </a:r>
            <a:r>
              <a:rPr sz="1125" spc="17" dirty="0">
                <a:solidFill>
                  <a:srgbClr val="332A5E"/>
                </a:solidFill>
                <a:latin typeface="Arial Black"/>
                <a:cs typeface="Arial Black"/>
              </a:rPr>
              <a:t> </a:t>
            </a:r>
            <a:r>
              <a:rPr sz="1125" spc="33" dirty="0">
                <a:solidFill>
                  <a:srgbClr val="332A5E"/>
                </a:solidFill>
                <a:latin typeface="Arial Black"/>
                <a:cs typeface="Arial Black"/>
              </a:rPr>
              <a:t>εργασιακών</a:t>
            </a:r>
            <a:r>
              <a:rPr sz="1125" spc="17" dirty="0">
                <a:solidFill>
                  <a:srgbClr val="332A5E"/>
                </a:solidFill>
                <a:latin typeface="Arial Black"/>
                <a:cs typeface="Arial Black"/>
              </a:rPr>
              <a:t> </a:t>
            </a:r>
            <a:r>
              <a:rPr sz="1125" spc="29" dirty="0">
                <a:solidFill>
                  <a:srgbClr val="332A5E"/>
                </a:solidFill>
                <a:latin typeface="Arial Black"/>
                <a:cs typeface="Arial Black"/>
              </a:rPr>
              <a:t>δεξιοτήτων</a:t>
            </a:r>
            <a:r>
              <a:rPr sz="1125" spc="12" dirty="0">
                <a:solidFill>
                  <a:srgbClr val="332A5E"/>
                </a:solidFill>
                <a:latin typeface="Arial Black"/>
                <a:cs typeface="Arial Black"/>
              </a:rPr>
              <a:t> </a:t>
            </a:r>
            <a:r>
              <a:rPr sz="1125" spc="29" dirty="0">
                <a:solidFill>
                  <a:srgbClr val="332A5E"/>
                </a:solidFill>
                <a:latin typeface="Arial Black"/>
                <a:cs typeface="Arial Black"/>
              </a:rPr>
              <a:t>για</a:t>
            </a:r>
            <a:r>
              <a:rPr sz="1125" spc="12" dirty="0">
                <a:solidFill>
                  <a:srgbClr val="332A5E"/>
                </a:solidFill>
                <a:latin typeface="Arial Black"/>
                <a:cs typeface="Arial Black"/>
              </a:rPr>
              <a:t> </a:t>
            </a:r>
            <a:r>
              <a:rPr sz="1125" spc="29" dirty="0">
                <a:solidFill>
                  <a:srgbClr val="332A5E"/>
                </a:solidFill>
                <a:latin typeface="Arial Black"/>
                <a:cs typeface="Arial Black"/>
              </a:rPr>
              <a:t>την</a:t>
            </a:r>
            <a:r>
              <a:rPr sz="1125" spc="17" dirty="0">
                <a:solidFill>
                  <a:srgbClr val="332A5E"/>
                </a:solidFill>
                <a:latin typeface="Arial Black"/>
                <a:cs typeface="Arial Black"/>
              </a:rPr>
              <a:t> </a:t>
            </a:r>
            <a:r>
              <a:rPr sz="1125" spc="37" dirty="0">
                <a:solidFill>
                  <a:srgbClr val="332A5E"/>
                </a:solidFill>
                <a:latin typeface="Arial Black"/>
                <a:cs typeface="Arial Black"/>
              </a:rPr>
              <a:t>προώθηση</a:t>
            </a:r>
            <a:r>
              <a:rPr sz="1125" spc="12" dirty="0">
                <a:solidFill>
                  <a:srgbClr val="332A5E"/>
                </a:solidFill>
                <a:latin typeface="Arial Black"/>
                <a:cs typeface="Arial Black"/>
              </a:rPr>
              <a:t> </a:t>
            </a:r>
            <a:r>
              <a:rPr sz="1125" spc="29" dirty="0">
                <a:solidFill>
                  <a:srgbClr val="332A5E"/>
                </a:solidFill>
                <a:latin typeface="Arial Black"/>
                <a:cs typeface="Arial Black"/>
              </a:rPr>
              <a:t>ενός </a:t>
            </a:r>
            <a:r>
              <a:rPr sz="1125" spc="-362" dirty="0">
                <a:solidFill>
                  <a:srgbClr val="332A5E"/>
                </a:solidFill>
                <a:latin typeface="Arial Black"/>
                <a:cs typeface="Arial Black"/>
              </a:rPr>
              <a:t> </a:t>
            </a:r>
            <a:r>
              <a:rPr sz="1125" spc="29" dirty="0">
                <a:solidFill>
                  <a:srgbClr val="332A5E"/>
                </a:solidFill>
                <a:latin typeface="Arial Black"/>
                <a:cs typeface="Arial Black"/>
              </a:rPr>
              <a:t>αξιόπιστου</a:t>
            </a:r>
            <a:r>
              <a:rPr sz="1125" spc="12" dirty="0">
                <a:solidFill>
                  <a:srgbClr val="332A5E"/>
                </a:solidFill>
                <a:latin typeface="Arial Black"/>
                <a:cs typeface="Arial Black"/>
              </a:rPr>
              <a:t> </a:t>
            </a:r>
            <a:r>
              <a:rPr sz="1125" spc="37" dirty="0">
                <a:solidFill>
                  <a:srgbClr val="332A5E"/>
                </a:solidFill>
                <a:latin typeface="Arial Black"/>
                <a:cs typeface="Arial Black"/>
              </a:rPr>
              <a:t>ψηφιακού</a:t>
            </a:r>
            <a:r>
              <a:rPr sz="1125" spc="21" dirty="0">
                <a:solidFill>
                  <a:srgbClr val="332A5E"/>
                </a:solidFill>
                <a:latin typeface="Arial Black"/>
                <a:cs typeface="Arial Black"/>
              </a:rPr>
              <a:t> </a:t>
            </a:r>
            <a:r>
              <a:rPr sz="1125" spc="29" dirty="0">
                <a:solidFill>
                  <a:srgbClr val="332A5E"/>
                </a:solidFill>
                <a:latin typeface="Arial Black"/>
                <a:cs typeface="Arial Black"/>
              </a:rPr>
              <a:t>μετασχηματισμού</a:t>
            </a:r>
            <a:r>
              <a:rPr sz="1125" spc="17" dirty="0">
                <a:solidFill>
                  <a:srgbClr val="332A5E"/>
                </a:solidFill>
                <a:latin typeface="Arial Black"/>
                <a:cs typeface="Arial Black"/>
              </a:rPr>
              <a:t> </a:t>
            </a:r>
            <a:r>
              <a:rPr sz="1125" spc="33" dirty="0">
                <a:solidFill>
                  <a:srgbClr val="332A5E"/>
                </a:solidFill>
                <a:latin typeface="Arial Black"/>
                <a:cs typeface="Arial Black"/>
              </a:rPr>
              <a:t>σε</a:t>
            </a:r>
            <a:r>
              <a:rPr sz="1125" spc="17" dirty="0">
                <a:solidFill>
                  <a:srgbClr val="332A5E"/>
                </a:solidFill>
                <a:latin typeface="Arial Black"/>
                <a:cs typeface="Arial Black"/>
              </a:rPr>
              <a:t> </a:t>
            </a:r>
            <a:r>
              <a:rPr sz="1125" spc="29" dirty="0">
                <a:solidFill>
                  <a:srgbClr val="332A5E"/>
                </a:solidFill>
                <a:latin typeface="Arial Black"/>
                <a:cs typeface="Arial Black"/>
              </a:rPr>
              <a:t>κρίσιμους</a:t>
            </a:r>
            <a:r>
              <a:rPr sz="1125" spc="21" dirty="0">
                <a:solidFill>
                  <a:srgbClr val="332A5E"/>
                </a:solidFill>
                <a:latin typeface="Arial Black"/>
                <a:cs typeface="Arial Black"/>
              </a:rPr>
              <a:t> </a:t>
            </a:r>
            <a:r>
              <a:rPr sz="1125" spc="25" dirty="0">
                <a:solidFill>
                  <a:srgbClr val="332A5E"/>
                </a:solidFill>
                <a:latin typeface="Arial Black"/>
                <a:cs typeface="Arial Black"/>
              </a:rPr>
              <a:t>τομείς</a:t>
            </a:r>
            <a:r>
              <a:rPr sz="1125" spc="21" dirty="0">
                <a:solidFill>
                  <a:srgbClr val="332A5E"/>
                </a:solidFill>
                <a:latin typeface="Arial Black"/>
                <a:cs typeface="Arial Black"/>
              </a:rPr>
              <a:t> </a:t>
            </a:r>
            <a:r>
              <a:rPr sz="1125" spc="29" dirty="0">
                <a:solidFill>
                  <a:srgbClr val="332A5E"/>
                </a:solidFill>
                <a:latin typeface="Arial Black"/>
                <a:cs typeface="Arial Black"/>
              </a:rPr>
              <a:t>της</a:t>
            </a:r>
            <a:r>
              <a:rPr sz="1125" spc="21" dirty="0">
                <a:solidFill>
                  <a:srgbClr val="332A5E"/>
                </a:solidFill>
                <a:latin typeface="Arial Black"/>
                <a:cs typeface="Arial Black"/>
              </a:rPr>
              <a:t> </a:t>
            </a:r>
            <a:r>
              <a:rPr sz="1125" spc="29" dirty="0">
                <a:solidFill>
                  <a:srgbClr val="332A5E"/>
                </a:solidFill>
                <a:latin typeface="Arial Black"/>
                <a:cs typeface="Arial Black"/>
              </a:rPr>
              <a:t>οικονομίας</a:t>
            </a:r>
            <a:endParaRPr sz="1125">
              <a:latin typeface="Arial Black"/>
              <a:cs typeface="Arial Black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520295" y="3971924"/>
            <a:ext cx="1533525" cy="12610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>
              <a:spcBef>
                <a:spcPts val="83"/>
              </a:spcBef>
            </a:pPr>
            <a:r>
              <a:rPr sz="750" spc="92" dirty="0">
                <a:solidFill>
                  <a:srgbClr val="A3624D"/>
                </a:solidFill>
                <a:latin typeface="Calibri"/>
                <a:cs typeface="Calibri"/>
              </a:rPr>
              <a:t>ΕΣΘΟΝΙΚΉ</a:t>
            </a:r>
            <a:r>
              <a:rPr sz="750" spc="-8" dirty="0">
                <a:solidFill>
                  <a:srgbClr val="A3624D"/>
                </a:solidFill>
                <a:latin typeface="Calibri"/>
                <a:cs typeface="Calibri"/>
              </a:rPr>
              <a:t> </a:t>
            </a:r>
            <a:r>
              <a:rPr sz="750" spc="87" dirty="0">
                <a:solidFill>
                  <a:srgbClr val="A3624D"/>
                </a:solidFill>
                <a:latin typeface="Calibri"/>
                <a:cs typeface="Calibri"/>
              </a:rPr>
              <a:t>ΝΑΥΤΙΚΉ</a:t>
            </a:r>
            <a:r>
              <a:rPr sz="750" spc="-4" dirty="0">
                <a:solidFill>
                  <a:srgbClr val="A3624D"/>
                </a:solidFill>
                <a:latin typeface="Calibri"/>
                <a:cs typeface="Calibri"/>
              </a:rPr>
              <a:t> </a:t>
            </a:r>
            <a:r>
              <a:rPr sz="750" spc="95" dirty="0">
                <a:solidFill>
                  <a:srgbClr val="A3624D"/>
                </a:solidFill>
                <a:latin typeface="Calibri"/>
                <a:cs typeface="Calibri"/>
              </a:rPr>
              <a:t>ΑΚΑΔΗΜΊΑ</a:t>
            </a:r>
            <a:endParaRPr sz="7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010" y="5169693"/>
            <a:ext cx="908050" cy="51435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505089" y="0"/>
            <a:ext cx="9639300" cy="5707591"/>
            <a:chOff x="606107" y="0"/>
            <a:chExt cx="11567160" cy="6849109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22432" y="6266497"/>
              <a:ext cx="2592070" cy="48164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6107" y="0"/>
              <a:ext cx="10962322" cy="684910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27967" y="0"/>
              <a:ext cx="1536065" cy="127507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220450" y="8889"/>
              <a:ext cx="952500" cy="628649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88938" y="443954"/>
            <a:ext cx="1321858" cy="222283"/>
          </a:xfrm>
          <a:prstGeom prst="rect">
            <a:avLst/>
          </a:prstGeom>
        </p:spPr>
        <p:txBody>
          <a:bodyPr vert="horz" wrap="square" lIns="0" tIns="10583" rIns="0" bIns="0" rtlCol="0" anchor="ctr">
            <a:spAutoFit/>
          </a:bodyPr>
          <a:lstStyle/>
          <a:p>
            <a:pPr marL="10583">
              <a:lnSpc>
                <a:spcPct val="100000"/>
              </a:lnSpc>
              <a:spcBef>
                <a:spcPts val="83"/>
              </a:spcBef>
            </a:pPr>
            <a:r>
              <a:rPr sz="1375" spc="-12" dirty="0">
                <a:solidFill>
                  <a:srgbClr val="332A5E"/>
                </a:solidFill>
                <a:latin typeface="Arial Black"/>
                <a:cs typeface="Arial Black"/>
              </a:rPr>
              <a:t>MARICYBERA</a:t>
            </a:r>
            <a:endParaRPr sz="1375">
              <a:latin typeface="Arial Black"/>
              <a:cs typeface="Arial Blac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48771" y="994238"/>
            <a:ext cx="7194550" cy="1470019"/>
          </a:xfrm>
          <a:prstGeom prst="rect">
            <a:avLst/>
          </a:prstGeom>
        </p:spPr>
        <p:txBody>
          <a:bodyPr vert="horz" wrap="square" lIns="0" tIns="96838" rIns="0" bIns="0" rtlCol="0">
            <a:spAutoFit/>
          </a:bodyPr>
          <a:lstStyle/>
          <a:p>
            <a:pPr marL="10583">
              <a:spcBef>
                <a:spcPts val="762"/>
              </a:spcBef>
            </a:pPr>
            <a:r>
              <a:rPr sz="1125" spc="146" dirty="0">
                <a:solidFill>
                  <a:srgbClr val="332A5E"/>
                </a:solidFill>
                <a:latin typeface="Calibri"/>
                <a:cs typeface="Calibri"/>
              </a:rPr>
              <a:t>Συμφωνία</a:t>
            </a:r>
            <a:r>
              <a:rPr sz="1125" spc="58" dirty="0">
                <a:solidFill>
                  <a:srgbClr val="332A5E"/>
                </a:solidFill>
                <a:latin typeface="Calibri"/>
                <a:cs typeface="Calibri"/>
              </a:rPr>
              <a:t> </a:t>
            </a:r>
            <a:r>
              <a:rPr sz="1125" spc="129" dirty="0">
                <a:solidFill>
                  <a:srgbClr val="332A5E"/>
                </a:solidFill>
                <a:latin typeface="Calibri"/>
                <a:cs typeface="Calibri"/>
              </a:rPr>
              <a:t>επιχορήγησης</a:t>
            </a:r>
            <a:r>
              <a:rPr sz="1125" spc="62" dirty="0">
                <a:solidFill>
                  <a:srgbClr val="332A5E"/>
                </a:solidFill>
                <a:latin typeface="Calibri"/>
                <a:cs typeface="Calibri"/>
              </a:rPr>
              <a:t> </a:t>
            </a:r>
            <a:r>
              <a:rPr sz="1125" spc="121" dirty="0">
                <a:solidFill>
                  <a:srgbClr val="332A5E"/>
                </a:solidFill>
                <a:latin typeface="Calibri"/>
                <a:cs typeface="Calibri"/>
              </a:rPr>
              <a:t>IDS</a:t>
            </a:r>
            <a:r>
              <a:rPr sz="1125" spc="62" dirty="0">
                <a:solidFill>
                  <a:srgbClr val="332A5E"/>
                </a:solidFill>
                <a:latin typeface="Calibri"/>
                <a:cs typeface="Calibri"/>
              </a:rPr>
              <a:t> </a:t>
            </a:r>
            <a:r>
              <a:rPr sz="1125" spc="108" dirty="0">
                <a:solidFill>
                  <a:srgbClr val="332A5E"/>
                </a:solidFill>
                <a:latin typeface="Calibri"/>
                <a:cs typeface="Calibri"/>
              </a:rPr>
              <a:t>(Intrusion</a:t>
            </a:r>
            <a:r>
              <a:rPr sz="1125" spc="67" dirty="0">
                <a:solidFill>
                  <a:srgbClr val="332A5E"/>
                </a:solidFill>
                <a:latin typeface="Calibri"/>
                <a:cs typeface="Calibri"/>
              </a:rPr>
              <a:t> </a:t>
            </a:r>
            <a:r>
              <a:rPr sz="1125" spc="121" dirty="0">
                <a:solidFill>
                  <a:srgbClr val="332A5E"/>
                </a:solidFill>
                <a:latin typeface="Calibri"/>
                <a:cs typeface="Calibri"/>
              </a:rPr>
              <a:t>Detection</a:t>
            </a:r>
            <a:r>
              <a:rPr sz="1125" spc="67" dirty="0">
                <a:solidFill>
                  <a:srgbClr val="332A5E"/>
                </a:solidFill>
                <a:latin typeface="Calibri"/>
                <a:cs typeface="Calibri"/>
              </a:rPr>
              <a:t> </a:t>
            </a:r>
            <a:r>
              <a:rPr sz="1125" spc="133" dirty="0">
                <a:solidFill>
                  <a:srgbClr val="332A5E"/>
                </a:solidFill>
                <a:latin typeface="Calibri"/>
                <a:cs typeface="Calibri"/>
              </a:rPr>
              <a:t>System</a:t>
            </a:r>
            <a:r>
              <a:rPr sz="1125" spc="62" dirty="0">
                <a:solidFill>
                  <a:srgbClr val="332A5E"/>
                </a:solidFill>
                <a:latin typeface="Calibri"/>
                <a:cs typeface="Calibri"/>
              </a:rPr>
              <a:t> </a:t>
            </a:r>
            <a:r>
              <a:rPr sz="1125" spc="83" dirty="0">
                <a:solidFill>
                  <a:srgbClr val="332A5E"/>
                </a:solidFill>
                <a:latin typeface="Calibri"/>
                <a:cs typeface="Calibri"/>
              </a:rPr>
              <a:t>-</a:t>
            </a:r>
            <a:r>
              <a:rPr sz="1125" spc="58" dirty="0">
                <a:solidFill>
                  <a:srgbClr val="332A5E"/>
                </a:solidFill>
                <a:latin typeface="Calibri"/>
                <a:cs typeface="Calibri"/>
              </a:rPr>
              <a:t> </a:t>
            </a:r>
            <a:r>
              <a:rPr sz="1125" spc="142" dirty="0">
                <a:solidFill>
                  <a:srgbClr val="332A5E"/>
                </a:solidFill>
                <a:latin typeface="Calibri"/>
                <a:cs typeface="Calibri"/>
              </a:rPr>
              <a:t>Σύστημα</a:t>
            </a:r>
            <a:r>
              <a:rPr sz="1125" spc="62" dirty="0">
                <a:solidFill>
                  <a:srgbClr val="332A5E"/>
                </a:solidFill>
                <a:latin typeface="Calibri"/>
                <a:cs typeface="Calibri"/>
              </a:rPr>
              <a:t> </a:t>
            </a:r>
            <a:r>
              <a:rPr sz="1125" spc="129" dirty="0">
                <a:solidFill>
                  <a:srgbClr val="332A5E"/>
                </a:solidFill>
                <a:latin typeface="Calibri"/>
                <a:cs typeface="Calibri"/>
              </a:rPr>
              <a:t>ανίχνευσης</a:t>
            </a:r>
            <a:r>
              <a:rPr sz="1125" spc="58" dirty="0">
                <a:solidFill>
                  <a:srgbClr val="332A5E"/>
                </a:solidFill>
                <a:latin typeface="Calibri"/>
                <a:cs typeface="Calibri"/>
              </a:rPr>
              <a:t> </a:t>
            </a:r>
            <a:r>
              <a:rPr sz="1125" spc="129" dirty="0">
                <a:solidFill>
                  <a:srgbClr val="332A5E"/>
                </a:solidFill>
                <a:latin typeface="Calibri"/>
                <a:cs typeface="Calibri"/>
              </a:rPr>
              <a:t>εισβολών)</a:t>
            </a:r>
            <a:r>
              <a:rPr sz="1125" spc="75" dirty="0">
                <a:solidFill>
                  <a:srgbClr val="332A5E"/>
                </a:solidFill>
                <a:latin typeface="Calibri"/>
                <a:cs typeface="Calibri"/>
              </a:rPr>
              <a:t> </a:t>
            </a:r>
            <a:r>
              <a:rPr sz="1125" spc="133" dirty="0">
                <a:solidFill>
                  <a:srgbClr val="332A5E"/>
                </a:solidFill>
                <a:latin typeface="Calibri"/>
                <a:cs typeface="Calibri"/>
              </a:rPr>
              <a:t>952360</a:t>
            </a:r>
            <a:endParaRPr sz="1125">
              <a:latin typeface="Calibri"/>
              <a:cs typeface="Calibri"/>
            </a:endParaRPr>
          </a:p>
          <a:p>
            <a:pPr>
              <a:spcBef>
                <a:spcPts val="8"/>
              </a:spcBef>
            </a:pPr>
            <a:endParaRPr sz="1042">
              <a:latin typeface="Calibri"/>
              <a:cs typeface="Calibri"/>
            </a:endParaRPr>
          </a:p>
          <a:p>
            <a:pPr marL="249228" indent="-238645">
              <a:buClr>
                <a:srgbClr val="4FBDD1"/>
              </a:buClr>
              <a:buSzPct val="133333"/>
              <a:buFont typeface="Arial"/>
              <a:buChar char="▪"/>
              <a:tabLst>
                <a:tab pos="248698" algn="l"/>
                <a:tab pos="249228" algn="l"/>
              </a:tabLst>
            </a:pPr>
            <a:r>
              <a:rPr sz="1125" spc="125" dirty="0">
                <a:solidFill>
                  <a:srgbClr val="332A5E"/>
                </a:solidFill>
                <a:latin typeface="Calibri"/>
                <a:cs typeface="Calibri"/>
              </a:rPr>
              <a:t>Τρία</a:t>
            </a:r>
            <a:r>
              <a:rPr sz="1125" spc="37" dirty="0">
                <a:solidFill>
                  <a:srgbClr val="332A5E"/>
                </a:solidFill>
                <a:latin typeface="Calibri"/>
                <a:cs typeface="Calibri"/>
              </a:rPr>
              <a:t> </a:t>
            </a:r>
            <a:r>
              <a:rPr sz="1125" spc="129" dirty="0">
                <a:solidFill>
                  <a:srgbClr val="332A5E"/>
                </a:solidFill>
                <a:latin typeface="Calibri"/>
                <a:cs typeface="Calibri"/>
              </a:rPr>
              <a:t>κύρια</a:t>
            </a:r>
            <a:r>
              <a:rPr sz="1125" spc="46" dirty="0">
                <a:solidFill>
                  <a:srgbClr val="332A5E"/>
                </a:solidFill>
                <a:latin typeface="Calibri"/>
                <a:cs typeface="Calibri"/>
              </a:rPr>
              <a:t> </a:t>
            </a:r>
            <a:r>
              <a:rPr sz="1125" spc="125" dirty="0">
                <a:solidFill>
                  <a:srgbClr val="332A5E"/>
                </a:solidFill>
                <a:latin typeface="Calibri"/>
                <a:cs typeface="Calibri"/>
              </a:rPr>
              <a:t>θέματα:</a:t>
            </a:r>
            <a:endParaRPr sz="1125">
              <a:latin typeface="Calibri"/>
              <a:cs typeface="Calibri"/>
            </a:endParaRPr>
          </a:p>
          <a:p>
            <a:pPr marL="630212" lvl="1" indent="-238645">
              <a:spcBef>
                <a:spcPts val="850"/>
              </a:spcBef>
              <a:buClr>
                <a:srgbClr val="4FBDD1"/>
              </a:buClr>
              <a:buSzPct val="133333"/>
              <a:buFont typeface="Arial"/>
              <a:buChar char="▪"/>
              <a:tabLst>
                <a:tab pos="629683" algn="l"/>
                <a:tab pos="630212" algn="l"/>
              </a:tabLst>
            </a:pPr>
            <a:r>
              <a:rPr sz="1125" spc="104" dirty="0">
                <a:solidFill>
                  <a:srgbClr val="332A5E"/>
                </a:solidFill>
                <a:latin typeface="Calibri"/>
                <a:cs typeface="Calibri"/>
              </a:rPr>
              <a:t>Ασφάλεια</a:t>
            </a:r>
            <a:r>
              <a:rPr sz="1125" spc="29" dirty="0">
                <a:solidFill>
                  <a:srgbClr val="332A5E"/>
                </a:solidFill>
                <a:latin typeface="Calibri"/>
                <a:cs typeface="Calibri"/>
              </a:rPr>
              <a:t> </a:t>
            </a:r>
            <a:r>
              <a:rPr sz="1125" spc="112" dirty="0">
                <a:solidFill>
                  <a:srgbClr val="332A5E"/>
                </a:solidFill>
                <a:latin typeface="Calibri"/>
                <a:cs typeface="Calibri"/>
              </a:rPr>
              <a:t>των</a:t>
            </a:r>
            <a:r>
              <a:rPr sz="1125" spc="42" dirty="0">
                <a:solidFill>
                  <a:srgbClr val="332A5E"/>
                </a:solidFill>
                <a:latin typeface="Calibri"/>
                <a:cs typeface="Calibri"/>
              </a:rPr>
              <a:t> </a:t>
            </a:r>
            <a:r>
              <a:rPr sz="1125" spc="112" dirty="0">
                <a:solidFill>
                  <a:srgbClr val="332A5E"/>
                </a:solidFill>
                <a:latin typeface="Calibri"/>
                <a:cs typeface="Calibri"/>
              </a:rPr>
              <a:t>θαλάσσιων</a:t>
            </a:r>
            <a:r>
              <a:rPr sz="1125" spc="42" dirty="0">
                <a:solidFill>
                  <a:srgbClr val="332A5E"/>
                </a:solidFill>
                <a:latin typeface="Calibri"/>
                <a:cs typeface="Calibri"/>
              </a:rPr>
              <a:t> </a:t>
            </a:r>
            <a:r>
              <a:rPr sz="1125" spc="100" dirty="0">
                <a:solidFill>
                  <a:srgbClr val="332A5E"/>
                </a:solidFill>
                <a:latin typeface="Calibri"/>
                <a:cs typeface="Calibri"/>
              </a:rPr>
              <a:t>επικοινωνιών</a:t>
            </a:r>
            <a:endParaRPr sz="1125">
              <a:latin typeface="Calibri"/>
              <a:cs typeface="Calibri"/>
            </a:endParaRPr>
          </a:p>
          <a:p>
            <a:pPr marL="630212" lvl="1" indent="-238645">
              <a:spcBef>
                <a:spcPts val="792"/>
              </a:spcBef>
              <a:buClr>
                <a:srgbClr val="4FBDD1"/>
              </a:buClr>
              <a:buSzPct val="133333"/>
              <a:buFont typeface="Arial"/>
              <a:buChar char="▪"/>
              <a:tabLst>
                <a:tab pos="629683" algn="l"/>
                <a:tab pos="630212" algn="l"/>
              </a:tabLst>
            </a:pPr>
            <a:r>
              <a:rPr sz="1125" spc="104" dirty="0">
                <a:solidFill>
                  <a:srgbClr val="332A5E"/>
                </a:solidFill>
                <a:latin typeface="Calibri"/>
                <a:cs typeface="Calibri"/>
              </a:rPr>
              <a:t>Ασφάλεια</a:t>
            </a:r>
            <a:r>
              <a:rPr sz="1125" spc="37" dirty="0">
                <a:solidFill>
                  <a:srgbClr val="332A5E"/>
                </a:solidFill>
                <a:latin typeface="Calibri"/>
                <a:cs typeface="Calibri"/>
              </a:rPr>
              <a:t> </a:t>
            </a:r>
            <a:r>
              <a:rPr sz="1125" spc="104" dirty="0">
                <a:solidFill>
                  <a:srgbClr val="332A5E"/>
                </a:solidFill>
                <a:latin typeface="Calibri"/>
                <a:cs typeface="Calibri"/>
              </a:rPr>
              <a:t>στον</a:t>
            </a:r>
            <a:r>
              <a:rPr sz="1125" spc="50" dirty="0">
                <a:solidFill>
                  <a:srgbClr val="332A5E"/>
                </a:solidFill>
                <a:latin typeface="Calibri"/>
                <a:cs typeface="Calibri"/>
              </a:rPr>
              <a:t> </a:t>
            </a:r>
            <a:r>
              <a:rPr sz="1125" spc="112" dirty="0">
                <a:solidFill>
                  <a:srgbClr val="332A5E"/>
                </a:solidFill>
                <a:latin typeface="Calibri"/>
                <a:cs typeface="Calibri"/>
              </a:rPr>
              <a:t>κυβερνοχώρο</a:t>
            </a:r>
            <a:r>
              <a:rPr sz="1125" spc="54" dirty="0">
                <a:solidFill>
                  <a:srgbClr val="332A5E"/>
                </a:solidFill>
                <a:latin typeface="Calibri"/>
                <a:cs typeface="Calibri"/>
              </a:rPr>
              <a:t> </a:t>
            </a:r>
            <a:r>
              <a:rPr sz="1125" spc="95" dirty="0">
                <a:solidFill>
                  <a:srgbClr val="332A5E"/>
                </a:solidFill>
                <a:latin typeface="Calibri"/>
                <a:cs typeface="Calibri"/>
              </a:rPr>
              <a:t>της</a:t>
            </a:r>
            <a:r>
              <a:rPr sz="1125" spc="50" dirty="0">
                <a:solidFill>
                  <a:srgbClr val="332A5E"/>
                </a:solidFill>
                <a:latin typeface="Calibri"/>
                <a:cs typeface="Calibri"/>
              </a:rPr>
              <a:t> </a:t>
            </a:r>
            <a:r>
              <a:rPr sz="1125" spc="108" dirty="0">
                <a:solidFill>
                  <a:srgbClr val="332A5E"/>
                </a:solidFill>
                <a:latin typeface="Calibri"/>
                <a:cs typeface="Calibri"/>
              </a:rPr>
              <a:t>θαλάσσιας</a:t>
            </a:r>
            <a:r>
              <a:rPr sz="1125" spc="46" dirty="0">
                <a:solidFill>
                  <a:srgbClr val="332A5E"/>
                </a:solidFill>
                <a:latin typeface="Calibri"/>
                <a:cs typeface="Calibri"/>
              </a:rPr>
              <a:t> </a:t>
            </a:r>
            <a:r>
              <a:rPr sz="1125" spc="95" dirty="0">
                <a:solidFill>
                  <a:srgbClr val="332A5E"/>
                </a:solidFill>
                <a:latin typeface="Calibri"/>
                <a:cs typeface="Calibri"/>
              </a:rPr>
              <a:t>τεχνολογίας</a:t>
            </a:r>
            <a:endParaRPr sz="1125">
              <a:latin typeface="Calibri"/>
              <a:cs typeface="Calibri"/>
            </a:endParaRPr>
          </a:p>
          <a:p>
            <a:pPr marL="630212" lvl="1" indent="-238645">
              <a:spcBef>
                <a:spcPts val="979"/>
              </a:spcBef>
              <a:buClr>
                <a:srgbClr val="4FBDD1"/>
              </a:buClr>
              <a:buSzPct val="133333"/>
              <a:buFont typeface="Arial"/>
              <a:buChar char="▪"/>
              <a:tabLst>
                <a:tab pos="629683" algn="l"/>
                <a:tab pos="630212" algn="l"/>
              </a:tabLst>
            </a:pPr>
            <a:r>
              <a:rPr sz="1125" spc="-4" dirty="0">
                <a:solidFill>
                  <a:srgbClr val="332A5E"/>
                </a:solidFill>
                <a:latin typeface="Arial Black"/>
                <a:cs typeface="Arial Black"/>
              </a:rPr>
              <a:t>Ανθρώπινες</a:t>
            </a:r>
            <a:r>
              <a:rPr sz="1125" dirty="0">
                <a:solidFill>
                  <a:srgbClr val="332A5E"/>
                </a:solidFill>
                <a:latin typeface="Arial Black"/>
                <a:cs typeface="Arial Black"/>
              </a:rPr>
              <a:t> </a:t>
            </a:r>
            <a:r>
              <a:rPr sz="1125" spc="-4" dirty="0">
                <a:solidFill>
                  <a:srgbClr val="332A5E"/>
                </a:solidFill>
                <a:latin typeface="Arial Black"/>
                <a:cs typeface="Arial Black"/>
              </a:rPr>
              <a:t>πτυχές</a:t>
            </a:r>
            <a:r>
              <a:rPr sz="1125" dirty="0">
                <a:solidFill>
                  <a:srgbClr val="332A5E"/>
                </a:solidFill>
                <a:latin typeface="Arial Black"/>
                <a:cs typeface="Arial Black"/>
              </a:rPr>
              <a:t> </a:t>
            </a:r>
            <a:r>
              <a:rPr sz="1125" spc="-4" dirty="0">
                <a:solidFill>
                  <a:srgbClr val="332A5E"/>
                </a:solidFill>
                <a:latin typeface="Arial Black"/>
                <a:cs typeface="Arial Black"/>
              </a:rPr>
              <a:t>της</a:t>
            </a:r>
            <a:r>
              <a:rPr sz="1125" spc="4" dirty="0">
                <a:solidFill>
                  <a:srgbClr val="332A5E"/>
                </a:solidFill>
                <a:latin typeface="Arial Black"/>
                <a:cs typeface="Arial Black"/>
              </a:rPr>
              <a:t> </a:t>
            </a:r>
            <a:r>
              <a:rPr sz="1125" spc="-12" dirty="0">
                <a:solidFill>
                  <a:srgbClr val="332A5E"/>
                </a:solidFill>
                <a:latin typeface="Arial Black"/>
                <a:cs typeface="Arial Black"/>
              </a:rPr>
              <a:t>ασφάλειας </a:t>
            </a:r>
            <a:r>
              <a:rPr sz="1125" spc="-4" dirty="0">
                <a:solidFill>
                  <a:srgbClr val="332A5E"/>
                </a:solidFill>
                <a:latin typeface="Arial Black"/>
                <a:cs typeface="Arial Black"/>
              </a:rPr>
              <a:t>στον</a:t>
            </a:r>
            <a:r>
              <a:rPr sz="1125" dirty="0">
                <a:solidFill>
                  <a:srgbClr val="332A5E"/>
                </a:solidFill>
                <a:latin typeface="Arial Black"/>
                <a:cs typeface="Arial Black"/>
              </a:rPr>
              <a:t> </a:t>
            </a:r>
            <a:r>
              <a:rPr sz="1125" spc="-4" dirty="0">
                <a:solidFill>
                  <a:srgbClr val="332A5E"/>
                </a:solidFill>
                <a:latin typeface="Arial Black"/>
                <a:cs typeface="Arial Black"/>
              </a:rPr>
              <a:t>κυβερνοχώρο</a:t>
            </a:r>
            <a:endParaRPr sz="1125">
              <a:latin typeface="Arial Black"/>
              <a:cs typeface="Arial Black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48771" y="3411008"/>
            <a:ext cx="4376208" cy="722420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249228" indent="-238645">
              <a:spcBef>
                <a:spcPts val="83"/>
              </a:spcBef>
              <a:buClr>
                <a:srgbClr val="4FBDD1"/>
              </a:buClr>
              <a:buSzPct val="133333"/>
              <a:buFont typeface="Arial"/>
              <a:buChar char="▪"/>
              <a:tabLst>
                <a:tab pos="248698" algn="l"/>
                <a:tab pos="249228" algn="l"/>
              </a:tabLst>
            </a:pPr>
            <a:r>
              <a:rPr sz="1125" u="sng" spc="95" dirty="0">
                <a:solidFill>
                  <a:srgbClr val="0079C6"/>
                </a:solidFill>
                <a:uFill>
                  <a:solidFill>
                    <a:srgbClr val="0079C6"/>
                  </a:solidFill>
                </a:uFill>
                <a:latin typeface="Calibri"/>
                <a:cs typeface="Calibri"/>
                <a:hlinkClick r:id="rId7"/>
              </a:rPr>
              <a:t>https://maricybera.tal</a:t>
            </a:r>
            <a:r>
              <a:rPr sz="1125" u="sng" spc="95" dirty="0">
                <a:solidFill>
                  <a:srgbClr val="0079C6"/>
                </a:solidFill>
                <a:uFill>
                  <a:solidFill>
                    <a:srgbClr val="0079C6"/>
                  </a:solidFill>
                </a:uFill>
                <a:latin typeface="Calibri"/>
                <a:cs typeface="Calibri"/>
              </a:rPr>
              <a:t>tech.</a:t>
            </a:r>
            <a:r>
              <a:rPr sz="1125" u="sng" spc="95" dirty="0">
                <a:solidFill>
                  <a:srgbClr val="0079C6"/>
                </a:solidFill>
                <a:uFill>
                  <a:solidFill>
                    <a:srgbClr val="0079C6"/>
                  </a:solidFill>
                </a:uFill>
                <a:latin typeface="Calibri"/>
                <a:cs typeface="Calibri"/>
                <a:hlinkClick r:id="rId7"/>
              </a:rPr>
              <a:t>ee/team-</a:t>
            </a:r>
            <a:r>
              <a:rPr sz="1125" u="sng" spc="95" dirty="0">
                <a:solidFill>
                  <a:srgbClr val="0079C6"/>
                </a:solidFill>
                <a:uFill>
                  <a:solidFill>
                    <a:srgbClr val="0079C6"/>
                  </a:solidFill>
                </a:uFill>
                <a:latin typeface="Calibri"/>
                <a:cs typeface="Calibri"/>
              </a:rPr>
              <a:t>2/</a:t>
            </a:r>
            <a:endParaRPr sz="1125">
              <a:latin typeface="Calibri"/>
              <a:cs typeface="Calibri"/>
            </a:endParaRPr>
          </a:p>
          <a:p>
            <a:pPr>
              <a:spcBef>
                <a:spcPts val="21"/>
              </a:spcBef>
              <a:buClr>
                <a:srgbClr val="4FBDD1"/>
              </a:buClr>
              <a:buFont typeface="Arial"/>
              <a:buChar char="▪"/>
            </a:pPr>
            <a:endParaRPr sz="2375">
              <a:latin typeface="Calibri"/>
              <a:cs typeface="Calibri"/>
            </a:endParaRPr>
          </a:p>
          <a:p>
            <a:pPr marL="249228" indent="-238645">
              <a:buClr>
                <a:srgbClr val="4FBDD1"/>
              </a:buClr>
              <a:buSzPct val="133333"/>
              <a:buFont typeface="Arial"/>
              <a:buChar char="▪"/>
              <a:tabLst>
                <a:tab pos="248698" algn="l"/>
                <a:tab pos="249228" algn="l"/>
              </a:tabLst>
            </a:pPr>
            <a:r>
              <a:rPr sz="1125" u="sng" spc="92" dirty="0">
                <a:solidFill>
                  <a:srgbClr val="0079C6"/>
                </a:solidFill>
                <a:uFill>
                  <a:solidFill>
                    <a:srgbClr val="0079C6"/>
                  </a:solidFill>
                </a:uFill>
                <a:latin typeface="Calibri"/>
                <a:cs typeface="Calibri"/>
                <a:hlinkClick r:id="rId8"/>
              </a:rPr>
              <a:t>https://www.link</a:t>
            </a:r>
            <a:r>
              <a:rPr sz="1125" u="sng" spc="92" dirty="0">
                <a:solidFill>
                  <a:srgbClr val="0079C6"/>
                </a:solidFill>
                <a:uFill>
                  <a:solidFill>
                    <a:srgbClr val="0079C6"/>
                  </a:solidFill>
                </a:uFill>
                <a:latin typeface="Calibri"/>
                <a:cs typeface="Calibri"/>
              </a:rPr>
              <a:t>edin.</a:t>
            </a:r>
            <a:r>
              <a:rPr sz="1125" u="sng" spc="92" dirty="0">
                <a:solidFill>
                  <a:srgbClr val="0079C6"/>
                </a:solidFill>
                <a:uFill>
                  <a:solidFill>
                    <a:srgbClr val="0079C6"/>
                  </a:solidFill>
                </a:uFill>
                <a:latin typeface="Calibri"/>
                <a:cs typeface="Calibri"/>
                <a:hlinkClick r:id="rId8"/>
              </a:rPr>
              <a:t>com/company/maricybera-era</a:t>
            </a:r>
            <a:r>
              <a:rPr sz="1125" u="sng" spc="92" dirty="0">
                <a:solidFill>
                  <a:srgbClr val="0079C6"/>
                </a:solidFill>
                <a:uFill>
                  <a:solidFill>
                    <a:srgbClr val="0079C6"/>
                  </a:solidFill>
                </a:uFill>
                <a:latin typeface="Calibri"/>
                <a:cs typeface="Calibri"/>
              </a:rPr>
              <a:t>-chair/</a:t>
            </a:r>
            <a:endParaRPr sz="1125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81827" y="794"/>
            <a:ext cx="396345" cy="597164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35454" y="9524"/>
            <a:ext cx="10124546" cy="5705475"/>
            <a:chOff x="42544" y="11429"/>
            <a:chExt cx="12149455" cy="684657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22749" y="6266179"/>
              <a:ext cx="2592070" cy="48164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544" y="23812"/>
              <a:ext cx="12149455" cy="683418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853612" y="4253229"/>
              <a:ext cx="2338387" cy="61690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64552" y="3597275"/>
              <a:ext cx="2152332" cy="72326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64522" y="3426142"/>
              <a:ext cx="3908107" cy="61626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60144" y="5506084"/>
              <a:ext cx="1924050" cy="52419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485947" y="1635442"/>
              <a:ext cx="2305050" cy="80486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716394" y="5341620"/>
              <a:ext cx="2045970" cy="55626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826182" y="5694997"/>
              <a:ext cx="2501900" cy="46196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755889" y="3680777"/>
              <a:ext cx="2849245" cy="67468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910137" y="5880734"/>
              <a:ext cx="1855787" cy="49688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641974" y="4316729"/>
              <a:ext cx="2247900" cy="728980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3048634" y="5822314"/>
              <a:ext cx="1650364" cy="656590"/>
            </a:xfrm>
            <a:custGeom>
              <a:avLst/>
              <a:gdLst/>
              <a:ahLst/>
              <a:cxnLst/>
              <a:rect l="l" t="t" r="r" b="b"/>
              <a:pathLst>
                <a:path w="1650364" h="656589">
                  <a:moveTo>
                    <a:pt x="1650047" y="0"/>
                  </a:moveTo>
                  <a:lnTo>
                    <a:pt x="0" y="0"/>
                  </a:lnTo>
                  <a:lnTo>
                    <a:pt x="0" y="656272"/>
                  </a:lnTo>
                  <a:lnTo>
                    <a:pt x="1650047" y="656272"/>
                  </a:lnTo>
                  <a:lnTo>
                    <a:pt x="16500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7" name="object 17"/>
            <p:cNvSpPr/>
            <p:nvPr/>
          </p:nvSpPr>
          <p:spPr>
            <a:xfrm>
              <a:off x="3048634" y="5822314"/>
              <a:ext cx="1650364" cy="656590"/>
            </a:xfrm>
            <a:custGeom>
              <a:avLst/>
              <a:gdLst/>
              <a:ahLst/>
              <a:cxnLst/>
              <a:rect l="l" t="t" r="r" b="b"/>
              <a:pathLst>
                <a:path w="1650364" h="656589">
                  <a:moveTo>
                    <a:pt x="0" y="656272"/>
                  </a:moveTo>
                  <a:lnTo>
                    <a:pt x="1650047" y="656272"/>
                  </a:lnTo>
                  <a:lnTo>
                    <a:pt x="1650047" y="0"/>
                  </a:lnTo>
                  <a:lnTo>
                    <a:pt x="0" y="0"/>
                  </a:lnTo>
                  <a:lnTo>
                    <a:pt x="0" y="656272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141662" y="5834697"/>
              <a:ext cx="1464310" cy="61404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967594" y="11429"/>
              <a:ext cx="2054860" cy="72326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21284" y="4282122"/>
              <a:ext cx="2283460" cy="829627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515234" y="4412297"/>
              <a:ext cx="2860675" cy="56388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501312" y="3184207"/>
              <a:ext cx="1420495" cy="103758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204075" y="23812"/>
              <a:ext cx="2808287" cy="626427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69862" y="678179"/>
              <a:ext cx="9238615" cy="2673985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1891771" y="2141272"/>
            <a:ext cx="3880379" cy="413639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10583">
              <a:spcBef>
                <a:spcPts val="475"/>
              </a:spcBef>
            </a:pPr>
            <a:r>
              <a:rPr sz="1125" spc="-4" dirty="0">
                <a:solidFill>
                  <a:srgbClr val="004D74"/>
                </a:solidFill>
                <a:latin typeface="Calibri"/>
                <a:cs typeface="Calibri"/>
              </a:rPr>
              <a:t>Σχέδιο</a:t>
            </a:r>
            <a:r>
              <a:rPr sz="1125" spc="67" dirty="0">
                <a:solidFill>
                  <a:srgbClr val="004D74"/>
                </a:solidFill>
                <a:latin typeface="Calibri"/>
                <a:cs typeface="Calibri"/>
              </a:rPr>
              <a:t> </a:t>
            </a:r>
            <a:r>
              <a:rPr sz="1125" spc="-12" dirty="0">
                <a:solidFill>
                  <a:srgbClr val="004D74"/>
                </a:solidFill>
                <a:latin typeface="Arial Black"/>
                <a:cs typeface="Arial Black"/>
              </a:rPr>
              <a:t>ATHENA</a:t>
            </a:r>
            <a:endParaRPr sz="1125">
              <a:latin typeface="Arial Black"/>
              <a:cs typeface="Arial Black"/>
            </a:endParaRPr>
          </a:p>
          <a:p>
            <a:pPr marL="10583">
              <a:spcBef>
                <a:spcPts val="321"/>
              </a:spcBef>
            </a:pPr>
            <a:r>
              <a:rPr sz="917" spc="-4" dirty="0">
                <a:solidFill>
                  <a:srgbClr val="004D74"/>
                </a:solidFill>
                <a:latin typeface="Calibri"/>
                <a:cs typeface="Calibri"/>
              </a:rPr>
              <a:t>Ανθεκτικότητα</a:t>
            </a:r>
            <a:r>
              <a:rPr sz="917" spc="100" dirty="0">
                <a:solidFill>
                  <a:srgbClr val="004D74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004D74"/>
                </a:solidFill>
                <a:latin typeface="Calibri"/>
                <a:cs typeface="Calibri"/>
              </a:rPr>
              <a:t>στον</a:t>
            </a:r>
            <a:r>
              <a:rPr sz="917" spc="108" dirty="0">
                <a:solidFill>
                  <a:srgbClr val="004D74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004D74"/>
                </a:solidFill>
                <a:latin typeface="Calibri"/>
                <a:cs typeface="Calibri"/>
              </a:rPr>
              <a:t>κυβερνοχώρο</a:t>
            </a:r>
            <a:r>
              <a:rPr sz="917" spc="104" dirty="0">
                <a:solidFill>
                  <a:srgbClr val="004D74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004D74"/>
                </a:solidFill>
                <a:latin typeface="Calibri"/>
                <a:cs typeface="Calibri"/>
              </a:rPr>
              <a:t>μέσω</a:t>
            </a:r>
            <a:r>
              <a:rPr sz="917" spc="108" dirty="0">
                <a:solidFill>
                  <a:srgbClr val="004D74"/>
                </a:solidFill>
                <a:latin typeface="Calibri"/>
                <a:cs typeface="Calibri"/>
              </a:rPr>
              <a:t> </a:t>
            </a:r>
            <a:r>
              <a:rPr sz="917" spc="-12" dirty="0">
                <a:solidFill>
                  <a:srgbClr val="004D74"/>
                </a:solidFill>
                <a:latin typeface="Calibri"/>
                <a:cs typeface="Calibri"/>
              </a:rPr>
              <a:t>εκπαίδευσης</a:t>
            </a:r>
            <a:r>
              <a:rPr sz="917" spc="95" dirty="0">
                <a:solidFill>
                  <a:srgbClr val="004D74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004D74"/>
                </a:solidFill>
                <a:latin typeface="Calibri"/>
                <a:cs typeface="Calibri"/>
              </a:rPr>
              <a:t>με</a:t>
            </a:r>
            <a:r>
              <a:rPr sz="917" spc="108" dirty="0">
                <a:solidFill>
                  <a:srgbClr val="004D74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004D74"/>
                </a:solidFill>
                <a:latin typeface="Calibri"/>
                <a:cs typeface="Calibri"/>
              </a:rPr>
              <a:t>επίκεντρο</a:t>
            </a:r>
            <a:r>
              <a:rPr sz="917" spc="104" dirty="0">
                <a:solidFill>
                  <a:srgbClr val="004D74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004D74"/>
                </a:solidFill>
                <a:latin typeface="Calibri"/>
                <a:cs typeface="Calibri"/>
              </a:rPr>
              <a:t>τις</a:t>
            </a:r>
            <a:r>
              <a:rPr sz="917" spc="108" dirty="0">
                <a:solidFill>
                  <a:srgbClr val="004D74"/>
                </a:solidFill>
                <a:latin typeface="Calibri"/>
                <a:cs typeface="Calibri"/>
              </a:rPr>
              <a:t> </a:t>
            </a:r>
            <a:r>
              <a:rPr sz="917" spc="-4" dirty="0">
                <a:solidFill>
                  <a:srgbClr val="004D74"/>
                </a:solidFill>
                <a:latin typeface="Calibri"/>
                <a:cs typeface="Calibri"/>
              </a:rPr>
              <a:t>μηχανές</a:t>
            </a:r>
            <a:endParaRPr sz="917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12800" y="4286778"/>
            <a:ext cx="8828088" cy="191826"/>
          </a:xfrm>
          <a:prstGeom prst="rect">
            <a:avLst/>
          </a:prstGeom>
          <a:ln w="19050">
            <a:solidFill>
              <a:srgbClr val="FF0000"/>
            </a:solidFill>
          </a:ln>
        </p:spPr>
        <p:txBody>
          <a:bodyPr vert="horz" wrap="square" lIns="0" tIns="18521" rIns="0" bIns="0" rtlCol="0">
            <a:spAutoFit/>
          </a:bodyPr>
          <a:lstStyle/>
          <a:p>
            <a:pPr marL="68260">
              <a:spcBef>
                <a:spcPts val="146"/>
              </a:spcBef>
            </a:pPr>
            <a:r>
              <a:rPr sz="1125" b="1" spc="-75" dirty="0">
                <a:solidFill>
                  <a:srgbClr val="D42A1D"/>
                </a:solidFill>
                <a:latin typeface="Calibri"/>
                <a:cs typeface="Calibri"/>
              </a:rPr>
              <a:t>Μέλη</a:t>
            </a:r>
            <a:r>
              <a:rPr sz="1125" b="1" spc="12" dirty="0">
                <a:solidFill>
                  <a:srgbClr val="D42A1D"/>
                </a:solidFill>
                <a:latin typeface="Calibri"/>
                <a:cs typeface="Calibri"/>
              </a:rPr>
              <a:t> </a:t>
            </a:r>
            <a:r>
              <a:rPr sz="1125" b="1" spc="-54" dirty="0">
                <a:solidFill>
                  <a:srgbClr val="D42A1D"/>
                </a:solidFill>
                <a:latin typeface="Calibri"/>
                <a:cs typeface="Calibri"/>
              </a:rPr>
              <a:t>της</a:t>
            </a:r>
            <a:r>
              <a:rPr sz="1125" b="1" spc="21" dirty="0">
                <a:solidFill>
                  <a:srgbClr val="D42A1D"/>
                </a:solidFill>
                <a:latin typeface="Calibri"/>
                <a:cs typeface="Calibri"/>
              </a:rPr>
              <a:t> </a:t>
            </a:r>
            <a:r>
              <a:rPr sz="1125" b="1" spc="-58" dirty="0">
                <a:solidFill>
                  <a:srgbClr val="D42A1D"/>
                </a:solidFill>
                <a:latin typeface="Calibri"/>
                <a:cs typeface="Calibri"/>
              </a:rPr>
              <a:t>συμβουλευτικής</a:t>
            </a:r>
            <a:r>
              <a:rPr sz="1125" b="1" spc="17" dirty="0">
                <a:solidFill>
                  <a:srgbClr val="D42A1D"/>
                </a:solidFill>
                <a:latin typeface="Calibri"/>
                <a:cs typeface="Calibri"/>
              </a:rPr>
              <a:t> </a:t>
            </a:r>
            <a:r>
              <a:rPr sz="1125" b="1" spc="-58" dirty="0">
                <a:solidFill>
                  <a:srgbClr val="D42A1D"/>
                </a:solidFill>
                <a:latin typeface="Calibri"/>
                <a:cs typeface="Calibri"/>
              </a:rPr>
              <a:t>επιτροπής</a:t>
            </a:r>
            <a:endParaRPr sz="1125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011084" y="4394729"/>
            <a:ext cx="5520796" cy="181674"/>
          </a:xfrm>
          <a:prstGeom prst="rect">
            <a:avLst/>
          </a:prstGeom>
          <a:ln w="28575">
            <a:solidFill>
              <a:srgbClr val="82CFFD"/>
            </a:solidFill>
          </a:ln>
        </p:spPr>
        <p:txBody>
          <a:bodyPr vert="horz" wrap="square" lIns="0" tIns="8467" rIns="0" bIns="0" rtlCol="0">
            <a:spAutoFit/>
          </a:bodyPr>
          <a:lstStyle/>
          <a:p>
            <a:pPr marL="3444737">
              <a:spcBef>
                <a:spcPts val="67"/>
              </a:spcBef>
            </a:pPr>
            <a:r>
              <a:rPr sz="1125" b="1" spc="-58" dirty="0">
                <a:solidFill>
                  <a:srgbClr val="44B8FD"/>
                </a:solidFill>
                <a:latin typeface="Calibri"/>
                <a:cs typeface="Calibri"/>
              </a:rPr>
              <a:t>Σ</a:t>
            </a:r>
            <a:r>
              <a:rPr sz="1125" b="1" spc="-62" dirty="0">
                <a:solidFill>
                  <a:srgbClr val="44B8FD"/>
                </a:solidFill>
                <a:latin typeface="Calibri"/>
                <a:cs typeface="Calibri"/>
              </a:rPr>
              <a:t>υ</a:t>
            </a:r>
            <a:r>
              <a:rPr sz="1125" b="1" spc="-71" dirty="0">
                <a:solidFill>
                  <a:srgbClr val="44B8FD"/>
                </a:solidFill>
                <a:latin typeface="Calibri"/>
                <a:cs typeface="Calibri"/>
              </a:rPr>
              <a:t>μ</a:t>
            </a:r>
            <a:r>
              <a:rPr sz="1125" b="1" spc="-67" dirty="0">
                <a:solidFill>
                  <a:srgbClr val="44B8FD"/>
                </a:solidFill>
                <a:latin typeface="Calibri"/>
                <a:cs typeface="Calibri"/>
              </a:rPr>
              <a:t>β</a:t>
            </a:r>
            <a:r>
              <a:rPr sz="1125" b="1" spc="-62" dirty="0">
                <a:solidFill>
                  <a:srgbClr val="44B8FD"/>
                </a:solidFill>
                <a:latin typeface="Calibri"/>
                <a:cs typeface="Calibri"/>
              </a:rPr>
              <a:t>ο</a:t>
            </a:r>
            <a:r>
              <a:rPr sz="1125" b="1" spc="-67" dirty="0">
                <a:solidFill>
                  <a:srgbClr val="44B8FD"/>
                </a:solidFill>
                <a:latin typeface="Calibri"/>
                <a:cs typeface="Calibri"/>
              </a:rPr>
              <a:t>υ</a:t>
            </a:r>
            <a:r>
              <a:rPr sz="1125" b="1" spc="-54" dirty="0">
                <a:solidFill>
                  <a:srgbClr val="44B8FD"/>
                </a:solidFill>
                <a:latin typeface="Calibri"/>
                <a:cs typeface="Calibri"/>
              </a:rPr>
              <a:t>λε</a:t>
            </a:r>
            <a:r>
              <a:rPr sz="1125" b="1" spc="-62" dirty="0">
                <a:solidFill>
                  <a:srgbClr val="44B8FD"/>
                </a:solidFill>
                <a:latin typeface="Calibri"/>
                <a:cs typeface="Calibri"/>
              </a:rPr>
              <a:t>υ</a:t>
            </a:r>
            <a:r>
              <a:rPr sz="1125" b="1" spc="-50" dirty="0">
                <a:solidFill>
                  <a:srgbClr val="44B8FD"/>
                </a:solidFill>
                <a:latin typeface="Calibri"/>
                <a:cs typeface="Calibri"/>
              </a:rPr>
              <a:t>τ</a:t>
            </a:r>
            <a:r>
              <a:rPr sz="1125" b="1" spc="-37" dirty="0">
                <a:solidFill>
                  <a:srgbClr val="44B8FD"/>
                </a:solidFill>
                <a:latin typeface="Calibri"/>
                <a:cs typeface="Calibri"/>
              </a:rPr>
              <a:t>ι</a:t>
            </a:r>
            <a:r>
              <a:rPr sz="1125" b="1" spc="-58" dirty="0">
                <a:solidFill>
                  <a:srgbClr val="44B8FD"/>
                </a:solidFill>
                <a:latin typeface="Calibri"/>
                <a:cs typeface="Calibri"/>
              </a:rPr>
              <a:t>κ</a:t>
            </a:r>
            <a:r>
              <a:rPr sz="1125" b="1" spc="-62" dirty="0">
                <a:solidFill>
                  <a:srgbClr val="44B8FD"/>
                </a:solidFill>
                <a:latin typeface="Calibri"/>
                <a:cs typeface="Calibri"/>
              </a:rPr>
              <a:t>ή</a:t>
            </a:r>
            <a:r>
              <a:rPr sz="1125" b="1" spc="21" dirty="0">
                <a:solidFill>
                  <a:srgbClr val="44B8FD"/>
                </a:solidFill>
                <a:latin typeface="Calibri"/>
                <a:cs typeface="Calibri"/>
              </a:rPr>
              <a:t> </a:t>
            </a:r>
            <a:r>
              <a:rPr sz="1125" b="1" spc="-71" dirty="0">
                <a:solidFill>
                  <a:srgbClr val="44B8FD"/>
                </a:solidFill>
                <a:latin typeface="Calibri"/>
                <a:cs typeface="Calibri"/>
              </a:rPr>
              <a:t>ε</a:t>
            </a:r>
            <a:r>
              <a:rPr sz="1125" b="1" spc="-87" dirty="0">
                <a:solidFill>
                  <a:srgbClr val="44B8FD"/>
                </a:solidFill>
                <a:latin typeface="Calibri"/>
                <a:cs typeface="Calibri"/>
              </a:rPr>
              <a:t>π</a:t>
            </a:r>
            <a:r>
              <a:rPr sz="1125" b="1" spc="-54" dirty="0">
                <a:solidFill>
                  <a:srgbClr val="44B8FD"/>
                </a:solidFill>
                <a:latin typeface="Calibri"/>
                <a:cs typeface="Calibri"/>
              </a:rPr>
              <a:t>ι</a:t>
            </a:r>
            <a:r>
              <a:rPr sz="1125" b="1" spc="-67" dirty="0">
                <a:solidFill>
                  <a:srgbClr val="44B8FD"/>
                </a:solidFill>
                <a:latin typeface="Calibri"/>
                <a:cs typeface="Calibri"/>
              </a:rPr>
              <a:t>τ</a:t>
            </a:r>
            <a:r>
              <a:rPr sz="1125" b="1" spc="-79" dirty="0">
                <a:solidFill>
                  <a:srgbClr val="44B8FD"/>
                </a:solidFill>
                <a:latin typeface="Calibri"/>
                <a:cs typeface="Calibri"/>
              </a:rPr>
              <a:t>ρ</a:t>
            </a:r>
            <a:r>
              <a:rPr sz="1125" b="1" spc="-83" dirty="0">
                <a:solidFill>
                  <a:srgbClr val="44B8FD"/>
                </a:solidFill>
                <a:latin typeface="Calibri"/>
                <a:cs typeface="Calibri"/>
              </a:rPr>
              <a:t>ο</a:t>
            </a:r>
            <a:r>
              <a:rPr sz="1125" b="1" spc="-87" dirty="0">
                <a:solidFill>
                  <a:srgbClr val="44B8FD"/>
                </a:solidFill>
                <a:latin typeface="Calibri"/>
                <a:cs typeface="Calibri"/>
              </a:rPr>
              <a:t>π</a:t>
            </a:r>
            <a:r>
              <a:rPr sz="1125" b="1" spc="-62" dirty="0">
                <a:solidFill>
                  <a:srgbClr val="44B8FD"/>
                </a:solidFill>
                <a:latin typeface="Calibri"/>
                <a:cs typeface="Calibri"/>
              </a:rPr>
              <a:t>ή</a:t>
            </a:r>
            <a:r>
              <a:rPr sz="1125" b="1" spc="-8" dirty="0">
                <a:solidFill>
                  <a:srgbClr val="44B8FD"/>
                </a:solidFill>
                <a:latin typeface="Calibri"/>
                <a:cs typeface="Calibri"/>
              </a:rPr>
              <a:t> </a:t>
            </a:r>
            <a:r>
              <a:rPr sz="1125" b="1" spc="-71" dirty="0">
                <a:solidFill>
                  <a:srgbClr val="44B8FD"/>
                </a:solidFill>
                <a:latin typeface="Calibri"/>
                <a:cs typeface="Calibri"/>
              </a:rPr>
              <a:t>ασ</a:t>
            </a:r>
            <a:r>
              <a:rPr sz="1125" b="1" spc="-79" dirty="0">
                <a:solidFill>
                  <a:srgbClr val="44B8FD"/>
                </a:solidFill>
                <a:latin typeface="Calibri"/>
                <a:cs typeface="Calibri"/>
              </a:rPr>
              <a:t>φ</a:t>
            </a:r>
            <a:r>
              <a:rPr sz="1125" b="1" spc="-67" dirty="0">
                <a:solidFill>
                  <a:srgbClr val="44B8FD"/>
                </a:solidFill>
                <a:latin typeface="Calibri"/>
                <a:cs typeface="Calibri"/>
              </a:rPr>
              <a:t>αλ</a:t>
            </a:r>
            <a:r>
              <a:rPr sz="1125" b="1" spc="-54" dirty="0">
                <a:solidFill>
                  <a:srgbClr val="44B8FD"/>
                </a:solidFill>
                <a:latin typeface="Calibri"/>
                <a:cs typeface="Calibri"/>
              </a:rPr>
              <a:t>ε</a:t>
            </a:r>
            <a:r>
              <a:rPr sz="1125" b="1" spc="-33" dirty="0">
                <a:solidFill>
                  <a:srgbClr val="44B8FD"/>
                </a:solidFill>
                <a:latin typeface="Calibri"/>
                <a:cs typeface="Calibri"/>
              </a:rPr>
              <a:t>ί</a:t>
            </a:r>
            <a:r>
              <a:rPr sz="1125" b="1" spc="-71" dirty="0">
                <a:solidFill>
                  <a:srgbClr val="44B8FD"/>
                </a:solidFill>
                <a:latin typeface="Calibri"/>
                <a:cs typeface="Calibri"/>
              </a:rPr>
              <a:t>α</a:t>
            </a:r>
            <a:r>
              <a:rPr sz="1125" b="1" spc="-46" dirty="0">
                <a:solidFill>
                  <a:srgbClr val="44B8FD"/>
                </a:solidFill>
                <a:latin typeface="Calibri"/>
                <a:cs typeface="Calibri"/>
              </a:rPr>
              <a:t>ς</a:t>
            </a:r>
            <a:endParaRPr sz="1125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3064</Words>
  <Application>Microsoft Office PowerPoint</Application>
  <PresentationFormat>Ευρεία οθόνη</PresentationFormat>
  <Paragraphs>417</Paragraphs>
  <Slides>51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9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51</vt:i4>
      </vt:variant>
    </vt:vector>
  </HeadingPairs>
  <TitlesOfParts>
    <vt:vector size="61" baseType="lpstr">
      <vt:lpstr>Aptos</vt:lpstr>
      <vt:lpstr>Aptos Display</vt:lpstr>
      <vt:lpstr>Arial</vt:lpstr>
      <vt:lpstr>Arial Black</vt:lpstr>
      <vt:lpstr>Calibri</vt:lpstr>
      <vt:lpstr>Courier New</vt:lpstr>
      <vt:lpstr>Segoe UI Emoji</vt:lpstr>
      <vt:lpstr>Symbol</vt:lpstr>
      <vt:lpstr>Times New Roman</vt:lpstr>
      <vt:lpstr>Θέμα του Office</vt:lpstr>
      <vt:lpstr>Κοινωνική μηχανική στην  κυβερνοασφάλεια CSP002: Θερινό Σχολείο IPICS</vt:lpstr>
      <vt:lpstr>Παρουσίαση του PowerPoint</vt:lpstr>
      <vt:lpstr>Παρουσίαση του PowerPoint</vt:lpstr>
      <vt:lpstr>ΤΗΝ ΈΡΕΥΝΑ ΚΑΙ ΤΙΣ ΣΥΜΒΟΥΛΈΣ ΜΟΥ</vt:lpstr>
      <vt:lpstr>Παρουσίαση του PowerPoint</vt:lpstr>
      <vt:lpstr>Γνωστοποίηση</vt:lpstr>
      <vt:lpstr>CYBERSECPRO</vt:lpstr>
      <vt:lpstr>MARICYBERA</vt:lpstr>
      <vt:lpstr>Παρουσίαση του PowerPoint</vt:lpstr>
      <vt:lpstr>Παρουσίαση του PowerPoint</vt:lpstr>
      <vt:lpstr>Παρουσίαση του PowerPoint</vt:lpstr>
      <vt:lpstr>Τι είναι σημαντικό να  επικοινωνήσετε σε μια  κατάσταση κρίσης;</vt:lpstr>
      <vt:lpstr>Απαντήσαμε;</vt:lpstr>
      <vt:lpstr>Παρουσίαση του PowerPoint</vt:lpstr>
      <vt:lpstr>Παρουσίαση του PowerPoint</vt:lpstr>
      <vt:lpstr>Κρίση στον κυβερνοχώρο</vt:lpstr>
      <vt:lpstr>ΤΙ ΕΊΝΑΙ ΠΕΡΙΣΤΑΤΙΚΌ ΣΤΟΝ ΚΥΒΕΡΝΟΧΏΡΟ</vt:lpstr>
      <vt:lpstr>Κέντρα επιχειρήσεων  ασφαλείας (SOC)</vt:lpstr>
      <vt:lpstr>Κοινωνικοτεχνικά συστήματα ΚΤΣ)</vt:lpstr>
      <vt:lpstr>Επίγνωση της κατάστασης  Ορισμός</vt:lpstr>
      <vt:lpstr>Επίπεδα SA</vt:lpstr>
      <vt:lpstr>Παρουσίαση του PowerPoint</vt:lpstr>
      <vt:lpstr>Νοητικά μοντέλα</vt:lpstr>
      <vt:lpstr>Αλληλεπιδράσεις μεταξύ των επιπέδων SA</vt:lpstr>
      <vt:lpstr>Παρουσίαση του PowerPoint</vt:lpstr>
      <vt:lpstr>Έρευνα στον τομέα της επικοινωνίας στο CDX</vt:lpstr>
      <vt:lpstr>Παράγοντες που επηρεάζουν τη ΣΑ σε αρχάριους και  εμπειρογνώμονες</vt:lpstr>
      <vt:lpstr>8 Άλλες απειλές για την ΑΕ</vt:lpstr>
      <vt:lpstr>Επίγνωση της κατάστασης και επίγνωση της κατάστασης στον κυβερνοχώρο</vt:lpstr>
      <vt:lpstr>Παρουσίαση του PowerPoint</vt:lpstr>
      <vt:lpstr>Παρουσίαση του PowerPoint</vt:lpstr>
      <vt:lpstr>Ακριβής αναγνώριση της εικόνας του κυβερνοχώρου RCP) κρίσιμη για τη λήψη αποφάσεων</vt:lpstr>
      <vt:lpstr>Ακριβής αναγνώριση της εικόνας του κυβερνοχώρου RCP) κρίσιμη  για τη λήψη αποφάσεων</vt:lpstr>
      <vt:lpstr>Επίγνωση της κατάστασης vs Κατανόηση της κατάστασης</vt:lpstr>
      <vt:lpstr>Προσανατολισμός-τοποθέτηση-γέφυρα και της επικοινωνίας (Knox et  al, 2018)</vt:lpstr>
      <vt:lpstr>Συνεργατικές πρακτικές COs κατά τη  δημιουργία και την ανταλλαγή RCP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Τι να επικοινωνήσετε</vt:lpstr>
      <vt:lpstr>Παρουσίαση του PowerPoint</vt:lpstr>
      <vt:lpstr>Τι να επικοινωνήσετε  SITREPS</vt:lpstr>
      <vt:lpstr>Πού στην αλυσίδα θανάτου είναι η επίθεση;</vt:lpstr>
      <vt:lpstr>L1</vt:lpstr>
      <vt:lpstr>Πόσο υψηλή είναι η ποιότητα/αξιοπιστία των πληροφοριών σας σχετικά με τις απειλές;</vt:lpstr>
      <vt:lpstr>Παρουσίαση του PowerPoint</vt:lpstr>
      <vt:lpstr>Χρήση SMM για τον μετριασμό των επιθέσεων CS</vt:lpstr>
      <vt:lpstr>Επικοινωνία κρίσης</vt:lpstr>
      <vt:lpstr>Βασικά συμπεράσματα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Δημητρης Κουτρας</dc:creator>
  <cp:lastModifiedBy>Δημητρης Κουτρας</cp:lastModifiedBy>
  <cp:revision>1</cp:revision>
  <dcterms:created xsi:type="dcterms:W3CDTF">2026-04-20T12:46:59Z</dcterms:created>
  <dcterms:modified xsi:type="dcterms:W3CDTF">2026-04-20T12:47:08Z</dcterms:modified>
</cp:coreProperties>
</file>