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xml" ContentType="application/vnd.openxmlformats-officedocument.presentationml.tags+xml"/>
  <Override PartName="/ppt/notesSlides/notesSlide59.xml" ContentType="application/vnd.openxmlformats-officedocument.presentationml.notesSlide+xml"/>
  <Override PartName="/ppt/ink/inkAction1.xml" ContentType="application/vnd.ms-office.inkAction+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1"/>
    <p:sldMasterId id="2147483834" r:id="rId2"/>
    <p:sldMasterId id="2147483851" r:id="rId3"/>
  </p:sldMasterIdLst>
  <p:notesMasterIdLst>
    <p:notesMasterId r:id="rId105"/>
  </p:notesMasterIdLst>
  <p:sldIdLst>
    <p:sldId id="376" r:id="rId4"/>
    <p:sldId id="407" r:id="rId5"/>
    <p:sldId id="828" r:id="rId6"/>
    <p:sldId id="981" r:id="rId7"/>
    <p:sldId id="855" r:id="rId8"/>
    <p:sldId id="944" r:id="rId9"/>
    <p:sldId id="945" r:id="rId10"/>
    <p:sldId id="912" r:id="rId11"/>
    <p:sldId id="931" r:id="rId12"/>
    <p:sldId id="780" r:id="rId13"/>
    <p:sldId id="959" r:id="rId14"/>
    <p:sldId id="781" r:id="rId15"/>
    <p:sldId id="444" r:id="rId16"/>
    <p:sldId id="320" r:id="rId17"/>
    <p:sldId id="790" r:id="rId18"/>
    <p:sldId id="960" r:id="rId19"/>
    <p:sldId id="983" r:id="rId20"/>
    <p:sldId id="856" r:id="rId21"/>
    <p:sldId id="783" r:id="rId22"/>
    <p:sldId id="784" r:id="rId23"/>
    <p:sldId id="949" r:id="rId24"/>
    <p:sldId id="950" r:id="rId25"/>
    <p:sldId id="321" r:id="rId26"/>
    <p:sldId id="643" r:id="rId27"/>
    <p:sldId id="662" r:id="rId28"/>
    <p:sldId id="663" r:id="rId29"/>
    <p:sldId id="481" r:id="rId30"/>
    <p:sldId id="482" r:id="rId31"/>
    <p:sldId id="979" r:id="rId32"/>
    <p:sldId id="817" r:id="rId33"/>
    <p:sldId id="816" r:id="rId34"/>
    <p:sldId id="980" r:id="rId35"/>
    <p:sldId id="984" r:id="rId36"/>
    <p:sldId id="791" r:id="rId37"/>
    <p:sldId id="798" r:id="rId38"/>
    <p:sldId id="803" r:id="rId39"/>
    <p:sldId id="804" r:id="rId40"/>
    <p:sldId id="810" r:id="rId41"/>
    <p:sldId id="484" r:id="rId42"/>
    <p:sldId id="811" r:id="rId43"/>
    <p:sldId id="660" r:id="rId44"/>
    <p:sldId id="814" r:id="rId45"/>
    <p:sldId id="326" r:id="rId46"/>
    <p:sldId id="664" r:id="rId47"/>
    <p:sldId id="305" r:id="rId48"/>
    <p:sldId id="340" r:id="rId49"/>
    <p:sldId id="487" r:id="rId50"/>
    <p:sldId id="488" r:id="rId51"/>
    <p:sldId id="985" r:id="rId52"/>
    <p:sldId id="308" r:id="rId53"/>
    <p:sldId id="309" r:id="rId54"/>
    <p:sldId id="293" r:id="rId55"/>
    <p:sldId id="951" r:id="rId56"/>
    <p:sldId id="329" r:id="rId57"/>
    <p:sldId id="819" r:id="rId58"/>
    <p:sldId id="824" r:id="rId59"/>
    <p:sldId id="307" r:id="rId60"/>
    <p:sldId id="826" r:id="rId61"/>
    <p:sldId id="262" r:id="rId62"/>
    <p:sldId id="341" r:id="rId63"/>
    <p:sldId id="955" r:id="rId64"/>
    <p:sldId id="342" r:id="rId65"/>
    <p:sldId id="842" r:id="rId66"/>
    <p:sldId id="596" r:id="rId67"/>
    <p:sldId id="598" r:id="rId68"/>
    <p:sldId id="809" r:id="rId69"/>
    <p:sldId id="606" r:id="rId70"/>
    <p:sldId id="401" r:id="rId71"/>
    <p:sldId id="936" r:id="rId72"/>
    <p:sldId id="608" r:id="rId73"/>
    <p:sldId id="263" r:id="rId74"/>
    <p:sldId id="266" r:id="rId75"/>
    <p:sldId id="974" r:id="rId76"/>
    <p:sldId id="613" r:id="rId77"/>
    <p:sldId id="294" r:id="rId78"/>
    <p:sldId id="271" r:id="rId79"/>
    <p:sldId id="614" r:id="rId80"/>
    <p:sldId id="277" r:id="rId81"/>
    <p:sldId id="319" r:id="rId82"/>
    <p:sldId id="368" r:id="rId83"/>
    <p:sldId id="986" r:id="rId84"/>
    <p:sldId id="495" r:id="rId85"/>
    <p:sldId id="402" r:id="rId86"/>
    <p:sldId id="439" r:id="rId87"/>
    <p:sldId id="441" r:id="rId88"/>
    <p:sldId id="287" r:id="rId89"/>
    <p:sldId id="466" r:id="rId90"/>
    <p:sldId id="440" r:id="rId91"/>
    <p:sldId id="470" r:id="rId92"/>
    <p:sldId id="471" r:id="rId93"/>
    <p:sldId id="940" r:id="rId94"/>
    <p:sldId id="941" r:id="rId95"/>
    <p:sldId id="964" r:id="rId96"/>
    <p:sldId id="966" r:id="rId97"/>
    <p:sldId id="609" r:id="rId98"/>
    <p:sldId id="946" r:id="rId99"/>
    <p:sldId id="937" r:id="rId100"/>
    <p:sldId id="942" r:id="rId101"/>
    <p:sldId id="947" r:id="rId102"/>
    <p:sldId id="409" r:id="rId103"/>
    <p:sldId id="387" r:id="rId104"/>
  </p:sldIdLst>
  <p:sldSz cx="14630400" cy="8229600"/>
  <p:notesSz cx="8229600" cy="1463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2009" autoAdjust="0"/>
  </p:normalViewPr>
  <p:slideViewPr>
    <p:cSldViewPr snapToGrid="0" snapToObjects="1">
      <p:cViewPr varScale="1">
        <p:scale>
          <a:sx n="46" d="100"/>
          <a:sy n="46" d="100"/>
        </p:scale>
        <p:origin x="2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Worldwide IT Security Products Spend - $BN</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Tabelle1!$A$2:$A$6</c:f>
              <c:strCache>
                <c:ptCount val="5"/>
                <c:pt idx="0">
                  <c:v>Network</c:v>
                </c:pt>
                <c:pt idx="1">
                  <c:v>Endpoint</c:v>
                </c:pt>
                <c:pt idx="2">
                  <c:v>Web</c:v>
                </c:pt>
                <c:pt idx="3">
                  <c:v>Identity</c:v>
                </c:pt>
                <c:pt idx="4">
                  <c:v>Human</c:v>
                </c:pt>
              </c:strCache>
            </c:strRef>
          </c:cat>
          <c:val>
            <c:numRef>
              <c:f>Tabelle1!$B$2:$B$6</c:f>
              <c:numCache>
                <c:formatCode>General</c:formatCode>
                <c:ptCount val="5"/>
                <c:pt idx="0">
                  <c:v>47</c:v>
                </c:pt>
                <c:pt idx="1">
                  <c:v>22</c:v>
                </c:pt>
                <c:pt idx="2">
                  <c:v>14</c:v>
                </c:pt>
                <c:pt idx="3">
                  <c:v>14</c:v>
                </c:pt>
                <c:pt idx="4">
                  <c:v>3</c:v>
                </c:pt>
              </c:numCache>
            </c:numRef>
          </c:val>
          <c:extLst>
            <c:ext xmlns:c16="http://schemas.microsoft.com/office/drawing/2014/chart" uri="{C3380CC4-5D6E-409C-BE32-E72D297353CC}">
              <c16:uniqueId val="{00000000-624F-4E53-B8DB-0685BBFB71F2}"/>
            </c:ext>
          </c:extLst>
        </c:ser>
        <c:dLbls>
          <c:showLegendKey val="0"/>
          <c:showVal val="0"/>
          <c:showCatName val="0"/>
          <c:showSerName val="0"/>
          <c:showPercent val="0"/>
          <c:showBubbleSize val="0"/>
        </c:dLbls>
        <c:gapWidth val="219"/>
        <c:overlap val="-27"/>
        <c:axId val="2034710159"/>
        <c:axId val="1844440767"/>
      </c:barChart>
      <c:catAx>
        <c:axId val="2034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844440767"/>
        <c:crosses val="autoZero"/>
        <c:auto val="1"/>
        <c:lblAlgn val="ctr"/>
        <c:lblOffset val="100"/>
        <c:noMultiLvlLbl val="0"/>
      </c:catAx>
      <c:valAx>
        <c:axId val="18444407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4710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AD29A-A903-4257-9424-51D0018E3241}"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C1EB25F8-F712-4F5A-A25B-C1366B2C2930}">
      <dgm:prSet/>
      <dgm:spPr/>
      <dgm:t>
        <a:bodyPr/>
        <a:lstStyle/>
        <a:p>
          <a:r>
            <a:rPr lang="en-GB"/>
            <a:t>Personality - a person’s relatively stable feelings, thoughts, and behavioural patterns</a:t>
          </a:r>
          <a:endParaRPr lang="en-US"/>
        </a:p>
      </dgm:t>
    </dgm:pt>
    <dgm:pt modelId="{0417AC68-905E-4C74-A867-B4897F94D3BF}" type="parTrans" cxnId="{EC00DCFE-91F7-4EBE-AA10-78222281DA9D}">
      <dgm:prSet/>
      <dgm:spPr/>
      <dgm:t>
        <a:bodyPr/>
        <a:lstStyle/>
        <a:p>
          <a:endParaRPr lang="en-US"/>
        </a:p>
      </dgm:t>
    </dgm:pt>
    <dgm:pt modelId="{8888A2A8-4771-4B57-90AA-51D2EBD59526}" type="sibTrans" cxnId="{EC00DCFE-91F7-4EBE-AA10-78222281DA9D}">
      <dgm:prSet/>
      <dgm:spPr/>
      <dgm:t>
        <a:bodyPr/>
        <a:lstStyle/>
        <a:p>
          <a:endParaRPr lang="en-US"/>
        </a:p>
      </dgm:t>
    </dgm:pt>
    <dgm:pt modelId="{E6A0A8BE-A33B-4D8D-BEBE-6AC75A47ACD8}">
      <dgm:prSet/>
      <dgm:spPr/>
      <dgm:t>
        <a:bodyPr/>
        <a:lstStyle/>
        <a:p>
          <a:r>
            <a:rPr lang="en-GB"/>
            <a:t>OCEAN/ FFM/ Big 5</a:t>
          </a:r>
          <a:br>
            <a:rPr lang="en-GB"/>
          </a:br>
          <a:r>
            <a:rPr lang="en-GB"/>
            <a:t>(Costa &amp; McRae, 1990)</a:t>
          </a:r>
          <a:endParaRPr lang="en-US"/>
        </a:p>
      </dgm:t>
    </dgm:pt>
    <dgm:pt modelId="{50297F58-2862-4E88-BC28-FE1ADF2014C2}" type="parTrans" cxnId="{010D04A2-C2E9-402E-89EC-69911C70D573}">
      <dgm:prSet/>
      <dgm:spPr/>
      <dgm:t>
        <a:bodyPr/>
        <a:lstStyle/>
        <a:p>
          <a:endParaRPr lang="en-US"/>
        </a:p>
      </dgm:t>
    </dgm:pt>
    <dgm:pt modelId="{DD23933C-0FF7-4F67-8B15-9299358FE9C2}" type="sibTrans" cxnId="{010D04A2-C2E9-402E-89EC-69911C70D573}">
      <dgm:prSet/>
      <dgm:spPr/>
      <dgm:t>
        <a:bodyPr/>
        <a:lstStyle/>
        <a:p>
          <a:endParaRPr lang="en-US"/>
        </a:p>
      </dgm:t>
    </dgm:pt>
    <dgm:pt modelId="{C69218D5-9E71-4102-82D3-8C8F426ED8BE}">
      <dgm:prSet/>
      <dgm:spPr/>
      <dgm:t>
        <a:bodyPr/>
        <a:lstStyle/>
        <a:p>
          <a:r>
            <a:rPr lang="en-GB"/>
            <a:t>Females higher in N &amp; A</a:t>
          </a:r>
          <a:endParaRPr lang="en-US"/>
        </a:p>
      </dgm:t>
    </dgm:pt>
    <dgm:pt modelId="{55AB436D-CE6E-4AE1-873E-E26E947CE964}" type="parTrans" cxnId="{B5FF833B-011E-4B0F-BCC3-51CB4F6E9152}">
      <dgm:prSet/>
      <dgm:spPr/>
      <dgm:t>
        <a:bodyPr/>
        <a:lstStyle/>
        <a:p>
          <a:endParaRPr lang="en-US"/>
        </a:p>
      </dgm:t>
    </dgm:pt>
    <dgm:pt modelId="{70627670-8E09-487D-94A2-C1FCF2B324E9}" type="sibTrans" cxnId="{B5FF833B-011E-4B0F-BCC3-51CB4F6E9152}">
      <dgm:prSet/>
      <dgm:spPr/>
      <dgm:t>
        <a:bodyPr/>
        <a:lstStyle/>
        <a:p>
          <a:endParaRPr lang="en-US"/>
        </a:p>
      </dgm:t>
    </dgm:pt>
    <dgm:pt modelId="{458EE297-B728-4C2E-B8C8-FA6A1167D30C}">
      <dgm:prSet/>
      <dgm:spPr/>
      <dgm:t>
        <a:bodyPr/>
        <a:lstStyle/>
        <a:p>
          <a:r>
            <a:rPr lang="en-GB"/>
            <a:t>Bigger differences in egalitarian cultures</a:t>
          </a:r>
          <a:endParaRPr lang="en-US"/>
        </a:p>
      </dgm:t>
    </dgm:pt>
    <dgm:pt modelId="{7ED89123-79DB-409E-83A2-1D5D2259115D}" type="parTrans" cxnId="{C9FA6E4F-2E93-45E0-BCD0-671B4B0F62F4}">
      <dgm:prSet/>
      <dgm:spPr/>
      <dgm:t>
        <a:bodyPr/>
        <a:lstStyle/>
        <a:p>
          <a:endParaRPr lang="en-US"/>
        </a:p>
      </dgm:t>
    </dgm:pt>
    <dgm:pt modelId="{6B247874-28B9-43B0-8CC6-103C9B1C6A24}" type="sibTrans" cxnId="{C9FA6E4F-2E93-45E0-BCD0-671B4B0F62F4}">
      <dgm:prSet/>
      <dgm:spPr/>
      <dgm:t>
        <a:bodyPr/>
        <a:lstStyle/>
        <a:p>
          <a:endParaRPr lang="en-US"/>
        </a:p>
      </dgm:t>
    </dgm:pt>
    <dgm:pt modelId="{9F64CF79-75DE-459B-946D-38B8BCF78213}" type="pres">
      <dgm:prSet presAssocID="{820AD29A-A903-4257-9424-51D0018E3241}" presName="diagram" presStyleCnt="0">
        <dgm:presLayoutVars>
          <dgm:dir/>
          <dgm:resizeHandles val="exact"/>
        </dgm:presLayoutVars>
      </dgm:prSet>
      <dgm:spPr/>
    </dgm:pt>
    <dgm:pt modelId="{7EF7D5D9-2236-460E-A313-8C00A82E59CC}" type="pres">
      <dgm:prSet presAssocID="{C1EB25F8-F712-4F5A-A25B-C1366B2C2930}" presName="arrow" presStyleLbl="node1" presStyleIdx="0" presStyleCnt="4">
        <dgm:presLayoutVars>
          <dgm:bulletEnabled val="1"/>
        </dgm:presLayoutVars>
      </dgm:prSet>
      <dgm:spPr/>
    </dgm:pt>
    <dgm:pt modelId="{60B55E50-124F-4FE7-A93E-9D34DDEFF89C}" type="pres">
      <dgm:prSet presAssocID="{E6A0A8BE-A33B-4D8D-BEBE-6AC75A47ACD8}" presName="arrow" presStyleLbl="node1" presStyleIdx="1" presStyleCnt="4">
        <dgm:presLayoutVars>
          <dgm:bulletEnabled val="1"/>
        </dgm:presLayoutVars>
      </dgm:prSet>
      <dgm:spPr/>
    </dgm:pt>
    <dgm:pt modelId="{3BE7079A-CE04-4A33-A6C0-9BA3B4137D53}" type="pres">
      <dgm:prSet presAssocID="{C69218D5-9E71-4102-82D3-8C8F426ED8BE}" presName="arrow" presStyleLbl="node1" presStyleIdx="2" presStyleCnt="4">
        <dgm:presLayoutVars>
          <dgm:bulletEnabled val="1"/>
        </dgm:presLayoutVars>
      </dgm:prSet>
      <dgm:spPr/>
    </dgm:pt>
    <dgm:pt modelId="{4F0AED32-15C1-4440-BA02-7408CF3157F1}" type="pres">
      <dgm:prSet presAssocID="{458EE297-B728-4C2E-B8C8-FA6A1167D30C}" presName="arrow" presStyleLbl="node1" presStyleIdx="3" presStyleCnt="4">
        <dgm:presLayoutVars>
          <dgm:bulletEnabled val="1"/>
        </dgm:presLayoutVars>
      </dgm:prSet>
      <dgm:spPr/>
    </dgm:pt>
  </dgm:ptLst>
  <dgm:cxnLst>
    <dgm:cxn modelId="{BC49D603-4115-4655-BD16-666F8EE28E03}" type="presOf" srcId="{820AD29A-A903-4257-9424-51D0018E3241}" destId="{9F64CF79-75DE-459B-946D-38B8BCF78213}" srcOrd="0" destOrd="0" presId="urn:microsoft.com/office/officeart/2005/8/layout/arrow5"/>
    <dgm:cxn modelId="{12F3E115-C80B-4C82-95E3-4042D77A024D}" type="presOf" srcId="{458EE297-B728-4C2E-B8C8-FA6A1167D30C}" destId="{4F0AED32-15C1-4440-BA02-7408CF3157F1}" srcOrd="0" destOrd="0" presId="urn:microsoft.com/office/officeart/2005/8/layout/arrow5"/>
    <dgm:cxn modelId="{B5FF833B-011E-4B0F-BCC3-51CB4F6E9152}" srcId="{820AD29A-A903-4257-9424-51D0018E3241}" destId="{C69218D5-9E71-4102-82D3-8C8F426ED8BE}" srcOrd="2" destOrd="0" parTransId="{55AB436D-CE6E-4AE1-873E-E26E947CE964}" sibTransId="{70627670-8E09-487D-94A2-C1FCF2B324E9}"/>
    <dgm:cxn modelId="{15573665-EFBC-447C-B5CA-7E880871BD85}" type="presOf" srcId="{C1EB25F8-F712-4F5A-A25B-C1366B2C2930}" destId="{7EF7D5D9-2236-460E-A313-8C00A82E59CC}" srcOrd="0" destOrd="0" presId="urn:microsoft.com/office/officeart/2005/8/layout/arrow5"/>
    <dgm:cxn modelId="{C9FA6E4F-2E93-45E0-BCD0-671B4B0F62F4}" srcId="{820AD29A-A903-4257-9424-51D0018E3241}" destId="{458EE297-B728-4C2E-B8C8-FA6A1167D30C}" srcOrd="3" destOrd="0" parTransId="{7ED89123-79DB-409E-83A2-1D5D2259115D}" sibTransId="{6B247874-28B9-43B0-8CC6-103C9B1C6A24}"/>
    <dgm:cxn modelId="{32C00A87-B310-480F-8FEC-3BAD6EA3C0DC}" type="presOf" srcId="{C69218D5-9E71-4102-82D3-8C8F426ED8BE}" destId="{3BE7079A-CE04-4A33-A6C0-9BA3B4137D53}" srcOrd="0" destOrd="0" presId="urn:microsoft.com/office/officeart/2005/8/layout/arrow5"/>
    <dgm:cxn modelId="{010D04A2-C2E9-402E-89EC-69911C70D573}" srcId="{820AD29A-A903-4257-9424-51D0018E3241}" destId="{E6A0A8BE-A33B-4D8D-BEBE-6AC75A47ACD8}" srcOrd="1" destOrd="0" parTransId="{50297F58-2862-4E88-BC28-FE1ADF2014C2}" sibTransId="{DD23933C-0FF7-4F67-8B15-9299358FE9C2}"/>
    <dgm:cxn modelId="{6FD4C0F0-519C-4341-AD41-C52C44173387}" type="presOf" srcId="{E6A0A8BE-A33B-4D8D-BEBE-6AC75A47ACD8}" destId="{60B55E50-124F-4FE7-A93E-9D34DDEFF89C}" srcOrd="0" destOrd="0" presId="urn:microsoft.com/office/officeart/2005/8/layout/arrow5"/>
    <dgm:cxn modelId="{EC00DCFE-91F7-4EBE-AA10-78222281DA9D}" srcId="{820AD29A-A903-4257-9424-51D0018E3241}" destId="{C1EB25F8-F712-4F5A-A25B-C1366B2C2930}" srcOrd="0" destOrd="0" parTransId="{0417AC68-905E-4C74-A867-B4897F94D3BF}" sibTransId="{8888A2A8-4771-4B57-90AA-51D2EBD59526}"/>
    <dgm:cxn modelId="{8CD41DCA-8BF8-423B-B338-14FAB0CAD2BE}" type="presParOf" srcId="{9F64CF79-75DE-459B-946D-38B8BCF78213}" destId="{7EF7D5D9-2236-460E-A313-8C00A82E59CC}" srcOrd="0" destOrd="0" presId="urn:microsoft.com/office/officeart/2005/8/layout/arrow5"/>
    <dgm:cxn modelId="{1D459407-99B2-45CD-994D-6137FED1BF84}" type="presParOf" srcId="{9F64CF79-75DE-459B-946D-38B8BCF78213}" destId="{60B55E50-124F-4FE7-A93E-9D34DDEFF89C}" srcOrd="1" destOrd="0" presId="urn:microsoft.com/office/officeart/2005/8/layout/arrow5"/>
    <dgm:cxn modelId="{69D30935-DAE6-42C6-88E8-1F292E8D55BE}" type="presParOf" srcId="{9F64CF79-75DE-459B-946D-38B8BCF78213}" destId="{3BE7079A-CE04-4A33-A6C0-9BA3B4137D53}" srcOrd="2" destOrd="0" presId="urn:microsoft.com/office/officeart/2005/8/layout/arrow5"/>
    <dgm:cxn modelId="{AEE444AA-D41C-47E2-8346-A5CB8A7C2071}" type="presParOf" srcId="{9F64CF79-75DE-459B-946D-38B8BCF78213}" destId="{4F0AED32-15C1-4440-BA02-7408CF3157F1}" srcOrd="3"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7D5D9-2236-460E-A313-8C00A82E59CC}">
      <dsp:nvSpPr>
        <dsp:cNvPr id="0" name=""/>
        <dsp:cNvSpPr/>
      </dsp:nvSpPr>
      <dsp:spPr>
        <a:xfrm>
          <a:off x="2062726" y="508"/>
          <a:ext cx="2449587" cy="2449587"/>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Personality - a person’s relatively stable feelings, thoughts, and behavioural patterns</a:t>
          </a:r>
          <a:endParaRPr lang="en-US" sz="1400" kern="1200"/>
        </a:p>
      </dsp:txBody>
      <dsp:txXfrm>
        <a:off x="2675123" y="508"/>
        <a:ext cx="1224793" cy="2020909"/>
      </dsp:txXfrm>
    </dsp:sp>
    <dsp:sp modelId="{60B55E50-124F-4FE7-A93E-9D34DDEFF89C}">
      <dsp:nvSpPr>
        <dsp:cNvPr id="0" name=""/>
        <dsp:cNvSpPr/>
      </dsp:nvSpPr>
      <dsp:spPr>
        <a:xfrm rot="5400000">
          <a:off x="3907424" y="1845206"/>
          <a:ext cx="2449587" cy="2449587"/>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OCEAN/ FFM/ Big 5</a:t>
          </a:r>
          <a:br>
            <a:rPr lang="en-GB" sz="1400" kern="1200"/>
          </a:br>
          <a:r>
            <a:rPr lang="en-GB" sz="1400" kern="1200"/>
            <a:t>(Costa &amp; McRae, 1990)</a:t>
          </a:r>
          <a:endParaRPr lang="en-US" sz="1400" kern="1200"/>
        </a:p>
      </dsp:txBody>
      <dsp:txXfrm rot="-5400000">
        <a:off x="4336102" y="2457603"/>
        <a:ext cx="2020909" cy="1224793"/>
      </dsp:txXfrm>
    </dsp:sp>
    <dsp:sp modelId="{3BE7079A-CE04-4A33-A6C0-9BA3B4137D53}">
      <dsp:nvSpPr>
        <dsp:cNvPr id="0" name=""/>
        <dsp:cNvSpPr/>
      </dsp:nvSpPr>
      <dsp:spPr>
        <a:xfrm rot="10800000">
          <a:off x="2062726" y="3689904"/>
          <a:ext cx="2449587" cy="2449587"/>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Females higher in N &amp; A</a:t>
          </a:r>
          <a:endParaRPr lang="en-US" sz="1400" kern="1200"/>
        </a:p>
      </dsp:txBody>
      <dsp:txXfrm rot="10800000">
        <a:off x="2675123" y="4118582"/>
        <a:ext cx="1224793" cy="2020909"/>
      </dsp:txXfrm>
    </dsp:sp>
    <dsp:sp modelId="{4F0AED32-15C1-4440-BA02-7408CF3157F1}">
      <dsp:nvSpPr>
        <dsp:cNvPr id="0" name=""/>
        <dsp:cNvSpPr/>
      </dsp:nvSpPr>
      <dsp:spPr>
        <a:xfrm rot="16200000">
          <a:off x="218028" y="1845206"/>
          <a:ext cx="2449587" cy="2449587"/>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Bigger differences in egalitarian cultures</a:t>
          </a:r>
          <a:endParaRPr lang="en-US" sz="1400" kern="1200"/>
        </a:p>
      </dsp:txBody>
      <dsp:txXfrm rot="5400000">
        <a:off x="218028" y="2457603"/>
        <a:ext cx="2020909" cy="1224793"/>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21-04-10T17:38:40.638Z"/>
    </inkml:context>
    <inkml:brush xml:id="br0">
      <inkml:brushProperty name="width" value="0.06189" units="cm"/>
      <inkml:brushProperty name="height" value="0.0618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0896">
    <iact:property name="dataType"/>
    <iact:actionData xml:id="d0">
      <inkml:trace xmlns:inkml="http://www.w3.org/2003/InkML" xml:id="stk0" contextRef="#ctx0" brushRef="#br0">7 7 0</inkml:trace>
    </iact:actionData>
  </iact:action>
  <iact:action type="add" startTime="40897">
    <iact:property name="dataType"/>
    <iact:actionData xml:id="d1">
      <inkml:trace xmlns:inkml="http://www.w3.org/2003/InkML" xml:id="stk1" contextRef="#ctx0" brushRef="#brinv">0 0 0</inkml:trace>
    </iact:actionData>
  </iact:action>
  <iact:action type="add" startTime="40898">
    <iact:property name="dataType"/>
    <iact:actionData xml:id="d2">
      <inkml:trace xmlns:inkml="http://www.w3.org/2003/InkML" xml:id="stk2" contextRef="#ctx0" brushRef="#brinv">14 14 0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778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IP_address" TargetMode="External"/><Relationship Id="rId3" Type="http://schemas.openxmlformats.org/officeDocument/2006/relationships/hyperlink" Target="https://en.wikipedia.org/wiki/Attack_(computing)" TargetMode="External"/><Relationship Id="rId7" Type="http://schemas.openxmlformats.org/officeDocument/2006/relationships/hyperlink" Target="https://en.wikipedia.org/wiki/Watering_hole_attack#cite_note-Miller2014-3"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en.wikipedia.org/wiki/Watering_hole_attack#cite_note-HaasterGeversSprengers2016-2" TargetMode="External"/><Relationship Id="rId5" Type="http://schemas.openxmlformats.org/officeDocument/2006/relationships/hyperlink" Target="https://en.wikipedia.org/wiki/Watering_hole_attack#cite_note-Gradigo2012-1" TargetMode="External"/><Relationship Id="rId10" Type="http://schemas.openxmlformats.org/officeDocument/2006/relationships/hyperlink" Target="https://en.wikipedia.org/wiki/Watering_hole_attack#cite_note-5" TargetMode="External"/><Relationship Id="rId4" Type="http://schemas.openxmlformats.org/officeDocument/2006/relationships/hyperlink" Target="https://en.wikipedia.org/wiki/Malware" TargetMode="External"/><Relationship Id="rId9" Type="http://schemas.openxmlformats.org/officeDocument/2006/relationships/hyperlink" Target="https://en.wikipedia.org/wiki/Watering_hole_attack#cite_note-:1-4"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b4125b51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ab4125b51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b4125b51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b4125b51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Scrolling primacy recency effect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1502810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d8a6ff2c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d8a6ff2c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730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8a6ff2c3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d8a6ff2c3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Jones, H. S., &amp; Moncur, W. (2018). The role of psychology in understanding online trust. In Psychological and Behavioral Examinations in Cyber Security (pp. 109-132). IGI Global.</a:t>
            </a:r>
            <a:endParaRPr/>
          </a:p>
        </p:txBody>
      </p:sp>
    </p:spTree>
    <p:extLst>
      <p:ext uri="{BB962C8B-B14F-4D97-AF65-F5344CB8AC3E}">
        <p14:creationId xmlns:p14="http://schemas.microsoft.com/office/powerpoint/2010/main" val="3519977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SE</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27</a:t>
            </a:fld>
            <a:endParaRPr lang="nb-NO"/>
          </a:p>
        </p:txBody>
      </p:sp>
    </p:spTree>
    <p:extLst>
      <p:ext uri="{BB962C8B-B14F-4D97-AF65-F5344CB8AC3E}">
        <p14:creationId xmlns:p14="http://schemas.microsoft.com/office/powerpoint/2010/main" val="986848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Grundsätzlich unterscheiden wir zwei grundverschiedene</a:t>
            </a:r>
            <a:r>
              <a:rPr lang="de-DE" baseline="0" dirty="0"/>
              <a:t> Formen des SE – </a:t>
            </a:r>
            <a:r>
              <a:rPr lang="de-DE" baseline="0" dirty="0" err="1"/>
              <a:t>Hunting</a:t>
            </a:r>
            <a:r>
              <a:rPr lang="de-DE" baseline="0" dirty="0"/>
              <a:t> und </a:t>
            </a:r>
            <a:r>
              <a:rPr lang="de-DE" baseline="0" dirty="0" err="1"/>
              <a:t>Farming</a:t>
            </a:r>
            <a:r>
              <a:rPr lang="de-DE" baseline="0" dirty="0"/>
              <a:t>.</a:t>
            </a:r>
          </a:p>
          <a:p>
            <a:r>
              <a:rPr lang="de-DE" baseline="0" dirty="0"/>
              <a:t>Beim Jagen ist der Kontakt eher nur kurz und einmalig, beim </a:t>
            </a:r>
            <a:r>
              <a:rPr lang="de-DE" baseline="0" dirty="0" err="1"/>
              <a:t>Farming</a:t>
            </a:r>
            <a:r>
              <a:rPr lang="de-DE" baseline="0" dirty="0"/>
              <a:t> säht der </a:t>
            </a:r>
            <a:r>
              <a:rPr lang="de-DE" baseline="0" dirty="0" err="1"/>
              <a:t>Social</a:t>
            </a:r>
            <a:r>
              <a:rPr lang="de-DE" baseline="0" dirty="0"/>
              <a:t> Engineer über längeren Zeitraum das Vertrauen dass das Opfer in ihn investiert. Beim Thema Insider </a:t>
            </a:r>
            <a:r>
              <a:rPr lang="de-DE" baseline="0" dirty="0" err="1"/>
              <a:t>Threats</a:t>
            </a:r>
            <a:r>
              <a:rPr lang="de-DE" baseline="0" dirty="0"/>
              <a:t> spielt dies eine größere Rolle – ist aber zahlenmäßig wesentlich </a:t>
            </a:r>
            <a:r>
              <a:rPr lang="de-DE" baseline="0" dirty="0" err="1"/>
              <a:t>unbredeutender</a:t>
            </a:r>
            <a:r>
              <a:rPr lang="de-DE" baseline="0" dirty="0"/>
              <a:t> als </a:t>
            </a:r>
            <a:r>
              <a:rPr lang="de-DE" baseline="0" dirty="0" err="1"/>
              <a:t>Hunting</a:t>
            </a:r>
            <a:r>
              <a:rPr lang="de-DE" baseline="0" dirty="0"/>
              <a:t>, da sich der </a:t>
            </a:r>
            <a:r>
              <a:rPr lang="de-DE" baseline="0" dirty="0" err="1"/>
              <a:t>farmende</a:t>
            </a:r>
            <a:r>
              <a:rPr lang="de-DE" baseline="0" dirty="0"/>
              <a:t> SE ja dabei auch einem wesentlichen Risiko aussetzt, wenn er über längere Zeit und häufige Online oder Offline Kontakte mit dem späteren Opfer kommuniziert und dabei zwangsläufig Spuren hinterlässt.</a:t>
            </a:r>
          </a:p>
          <a:p>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28</a:t>
            </a:fld>
            <a:endParaRPr lang="nb-NO"/>
          </a:p>
        </p:txBody>
      </p:sp>
    </p:spTree>
    <p:extLst>
      <p:ext uri="{BB962C8B-B14F-4D97-AF65-F5344CB8AC3E}">
        <p14:creationId xmlns:p14="http://schemas.microsoft.com/office/powerpoint/2010/main" val="2842507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cea18685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cea18685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76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acea18685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acea18685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2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b4125b51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b4125b51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Ein</a:t>
            </a:r>
            <a:r>
              <a:rPr lang="en-GB" dirty="0"/>
              <a:t> </a:t>
            </a:r>
            <a:r>
              <a:rPr lang="en-GB" dirty="0" err="1"/>
              <a:t>Beispiel</a:t>
            </a:r>
            <a:r>
              <a:rPr lang="en-GB" dirty="0"/>
              <a:t> </a:t>
            </a:r>
            <a:r>
              <a:rPr lang="en-GB" dirty="0" err="1"/>
              <a:t>aus</a:t>
            </a:r>
            <a:r>
              <a:rPr lang="en-GB" dirty="0"/>
              <a:t> </a:t>
            </a:r>
            <a:r>
              <a:rPr lang="en-GB" dirty="0" err="1"/>
              <a:t>dem</a:t>
            </a:r>
            <a:r>
              <a:rPr lang="en-GB" dirty="0"/>
              <a:t> </a:t>
            </a:r>
            <a:r>
              <a:rPr lang="en-GB" dirty="0" err="1"/>
              <a:t>beliebten</a:t>
            </a:r>
            <a:r>
              <a:rPr lang="en-GB" dirty="0"/>
              <a:t> Spiel Candy Crush.</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err="1"/>
              <a:t>Scham</a:t>
            </a:r>
            <a:r>
              <a:rPr lang="en-GB" dirty="0"/>
              <a:t> </a:t>
            </a:r>
            <a:r>
              <a:rPr lang="en-GB" dirty="0" err="1"/>
              <a:t>ist</a:t>
            </a:r>
            <a:r>
              <a:rPr lang="en-GB" baseline="0" dirty="0"/>
              <a:t> </a:t>
            </a:r>
            <a:r>
              <a:rPr lang="en-GB" baseline="0" dirty="0" err="1"/>
              <a:t>eine</a:t>
            </a:r>
            <a:r>
              <a:rPr lang="en-GB" baseline="0" dirty="0"/>
              <a:t> </a:t>
            </a:r>
            <a:r>
              <a:rPr lang="en-GB" baseline="0" dirty="0" err="1"/>
              <a:t>besonders</a:t>
            </a:r>
            <a:r>
              <a:rPr lang="en-GB" baseline="0" dirty="0"/>
              <a:t> </a:t>
            </a:r>
            <a:r>
              <a:rPr lang="en-GB" baseline="0" dirty="0" err="1"/>
              <a:t>wirkungsvolle</a:t>
            </a:r>
            <a:r>
              <a:rPr lang="en-GB" baseline="0" dirty="0"/>
              <a:t> Emotion – </a:t>
            </a:r>
            <a:r>
              <a:rPr lang="en-GB" baseline="0" dirty="0" err="1"/>
              <a:t>sie</a:t>
            </a:r>
            <a:r>
              <a:rPr lang="en-GB" baseline="0" dirty="0"/>
              <a:t> </a:t>
            </a:r>
            <a:r>
              <a:rPr lang="en-GB" baseline="0" dirty="0" err="1"/>
              <a:t>signalisiert</a:t>
            </a:r>
            <a:r>
              <a:rPr lang="en-GB" baseline="0" dirty="0"/>
              <a:t> </a:t>
            </a:r>
            <a:r>
              <a:rPr lang="en-GB" baseline="0" dirty="0" err="1"/>
              <a:t>Reue</a:t>
            </a:r>
            <a:r>
              <a:rPr lang="en-GB" baseline="0" dirty="0"/>
              <a:t> und halt </a:t>
            </a:r>
            <a:r>
              <a:rPr lang="en-GB" baseline="0" dirty="0" err="1"/>
              <a:t>soziale</a:t>
            </a:r>
            <a:r>
              <a:rPr lang="en-GB" baseline="0" dirty="0"/>
              <a:t> </a:t>
            </a:r>
            <a:r>
              <a:rPr lang="en-GB" baseline="0" dirty="0" err="1"/>
              <a:t>Verbindungen</a:t>
            </a:r>
            <a:r>
              <a:rPr lang="en-GB" baseline="0" dirty="0"/>
              <a:t> </a:t>
            </a:r>
            <a:r>
              <a:rPr lang="en-GB" baseline="0" dirty="0" err="1"/>
              <a:t>aufrecht</a:t>
            </a:r>
            <a:r>
              <a:rPr lang="en-GB" baseline="0" dirty="0"/>
              <a:t> – </a:t>
            </a:r>
            <a:r>
              <a:rPr lang="en-GB" baseline="0" dirty="0" err="1"/>
              <a:t>vermeidet</a:t>
            </a:r>
            <a:r>
              <a:rPr lang="en-GB" baseline="0" dirty="0"/>
              <a:t> </a:t>
            </a:r>
            <a:r>
              <a:rPr lang="en-GB" baseline="0" dirty="0" err="1"/>
              <a:t>aus</a:t>
            </a:r>
            <a:r>
              <a:rPr lang="en-GB" baseline="0" dirty="0"/>
              <a:t> der </a:t>
            </a:r>
            <a:r>
              <a:rPr lang="en-GB" baseline="0" dirty="0" err="1"/>
              <a:t>Gruppe</a:t>
            </a:r>
            <a:r>
              <a:rPr lang="en-GB" baseline="0" dirty="0"/>
              <a:t> </a:t>
            </a:r>
            <a:r>
              <a:rPr lang="en-GB" baseline="0" dirty="0" err="1"/>
              <a:t>ausgestoßen</a:t>
            </a:r>
            <a:r>
              <a:rPr lang="en-GB" baseline="0" dirty="0"/>
              <a:t> </a:t>
            </a:r>
            <a:r>
              <a:rPr lang="en-GB" baseline="0" dirty="0" err="1"/>
              <a:t>zu</a:t>
            </a:r>
            <a:r>
              <a:rPr lang="en-GB" baseline="0" dirty="0"/>
              <a:t> </a:t>
            </a:r>
            <a:r>
              <a:rPr lang="en-GB" baseline="0" dirty="0" err="1"/>
              <a:t>werden</a:t>
            </a:r>
            <a:r>
              <a:rPr lang="en-GB" baseline="0" dirty="0"/>
              <a:t>.</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most common framing draws attention to either the positive gain or negative loss associated with an option. We are susceptible to this sort of framing because in accordance with “prospect theory,” we tend to avoid certain losses. A loss is perceived as more significant, and therefore more worthy of avoiding, than an equivalent gain. The way something is framed can influence our certainty that it will bring either gain or loss. This is why we find it attractive when the positive features of an option are highlighted instead of the negative ones.</a:t>
            </a:r>
          </a:p>
          <a:p>
            <a:pPr marL="158750" indent="0">
              <a:buNone/>
            </a:pPr>
            <a:endParaRPr lang="en-US" dirty="0"/>
          </a:p>
          <a:p>
            <a:pPr marL="158750" indent="0">
              <a:buNone/>
            </a:pPr>
            <a:r>
              <a:rPr lang="en-US" dirty="0"/>
              <a:t>“Heuristics” or mental shortcuts might also play a role. Due to the availability heuristic, we favor information that is easily understood and recalled. Options and information that is framed this way are favored over those that aren’t. The affect heuristic may cause us to favor information and options that are framed to elicit an immediate emotional response. Research has shown that framing relies on emotional appeals and can be designed to have specific emotional reactions.</a:t>
            </a:r>
            <a:endParaRPr lang="nb-NO" dirty="0"/>
          </a:p>
        </p:txBody>
      </p:sp>
    </p:spTree>
    <p:extLst>
      <p:ext uri="{BB962C8B-B14F-4D97-AF65-F5344CB8AC3E}">
        <p14:creationId xmlns:p14="http://schemas.microsoft.com/office/powerpoint/2010/main" val="3749407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b4125b5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b4125b5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Bakshy, E., Messing, S., &amp; Adamic, L. A. (2015). Exposure to ideologically diverse news and opinion on Facebook. </a:t>
            </a:r>
            <a:r>
              <a:rPr lang="en-GB" sz="1200" i="1" dirty="0">
                <a:solidFill>
                  <a:schemeClr val="dk1"/>
                </a:solidFill>
                <a:latin typeface="Calibri"/>
                <a:ea typeface="Calibri"/>
                <a:cs typeface="Calibri"/>
                <a:sym typeface="Calibri"/>
              </a:rPr>
              <a:t>Science</a:t>
            </a:r>
            <a:r>
              <a:rPr lang="en-GB" sz="1200" dirty="0">
                <a:solidFill>
                  <a:schemeClr val="dk1"/>
                </a:solidFill>
                <a:latin typeface="Calibri"/>
                <a:ea typeface="Calibri"/>
                <a:cs typeface="Calibri"/>
                <a:sym typeface="Calibri"/>
              </a:rPr>
              <a:t>, </a:t>
            </a:r>
            <a:r>
              <a:rPr lang="en-GB" sz="1200" i="1" dirty="0">
                <a:solidFill>
                  <a:schemeClr val="dk1"/>
                </a:solidFill>
                <a:latin typeface="Calibri"/>
                <a:ea typeface="Calibri"/>
                <a:cs typeface="Calibri"/>
                <a:sym typeface="Calibri"/>
              </a:rPr>
              <a:t>348</a:t>
            </a:r>
            <a:r>
              <a:rPr lang="en-GB" sz="1200" dirty="0">
                <a:solidFill>
                  <a:schemeClr val="dk1"/>
                </a:solidFill>
                <a:latin typeface="Calibri"/>
                <a:ea typeface="Calibri"/>
                <a:cs typeface="Calibri"/>
                <a:sym typeface="Calibri"/>
              </a:rPr>
              <a:t>(6239), 1130-1132.</a:t>
            </a:r>
          </a:p>
          <a:p>
            <a:pPr marL="0" lvl="0" indent="0" algn="l" rtl="0">
              <a:lnSpc>
                <a:spcPct val="115000"/>
              </a:lnSpc>
              <a:spcBef>
                <a:spcPts val="0"/>
              </a:spcBef>
              <a:spcAft>
                <a:spcPts val="0"/>
              </a:spcAft>
              <a:buClr>
                <a:schemeClr val="dk1"/>
              </a:buClr>
              <a:buSzPts val="1100"/>
              <a:buFont typeface="Arial"/>
              <a:buNone/>
            </a:pPr>
            <a:endParaRPr lang="en-GB"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Facebook algorithms and consumer choices were measured to see what decided the content shown in feeds. Humans made more ideological consistent choices. </a:t>
            </a:r>
            <a:r>
              <a:rPr lang="en-US" sz="1200" dirty="0">
                <a:solidFill>
                  <a:schemeClr val="dk1"/>
                </a:solidFill>
                <a:latin typeface="Calibri"/>
                <a:ea typeface="Calibri"/>
                <a:cs typeface="Calibri"/>
                <a:sym typeface="Calibri"/>
              </a:rPr>
              <a:t>S</a:t>
            </a:r>
            <a:r>
              <a:rPr lang="en-US" sz="1200" dirty="0"/>
              <a:t>eeing cross-cutting content relative to ideologically consistent content is 5% for conservatives and 8% for liberals. Clicking: comparing the likelihood that an individual clicks on a cross-cutting content relative to a consistent content to be 17% for conservatives and 6% for liberals, a pattern that is consistent with prior research, but is somewhat counterintuitive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b2df2481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b2df2481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When you read articles or chapters on the subject of phishing, you will notice that most of them start with several paragraphs about how serious the situation is and how much it has worsened. Actually, only the figures change from year to year, the wording (definition of phishing and seriousness of the problem) sometimes seems very repetitive. However, this is due to the fact that it is necessary to describe this topic sufficiently for a wider audience that does not necessarily have the prior </a:t>
            </a:r>
            <a:r>
              <a:rPr lang="en-GB" dirty="0" err="1"/>
              <a:t>knowledge.The</a:t>
            </a:r>
            <a:r>
              <a:rPr lang="en-GB" dirty="0"/>
              <a:t> Anti-Phishing Working Group report provides you with the latest figures on a quarterly </a:t>
            </a:r>
            <a:r>
              <a:rPr lang="en-GB" dirty="0" err="1"/>
              <a:t>basis.Translated</a:t>
            </a:r>
            <a:r>
              <a:rPr lang="en-GB" dirty="0"/>
              <a:t> with DeepL.com (free version)</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39</a:t>
            </a:fld>
            <a:endParaRPr lang="nb-NO"/>
          </a:p>
        </p:txBody>
      </p:sp>
    </p:spTree>
    <p:extLst>
      <p:ext uri="{BB962C8B-B14F-4D97-AF65-F5344CB8AC3E}">
        <p14:creationId xmlns:p14="http://schemas.microsoft.com/office/powerpoint/2010/main" val="840770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cea186857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cea186857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7afaa372b1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7afaa372b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b="1">
                <a:solidFill>
                  <a:srgbClr val="202122"/>
                </a:solidFill>
                <a:highlight>
                  <a:srgbClr val="FFFFFF"/>
                </a:highlight>
              </a:rPr>
              <a:t>Watering hole</a:t>
            </a:r>
            <a:r>
              <a:rPr lang="en-GB" sz="1050">
                <a:solidFill>
                  <a:srgbClr val="202122"/>
                </a:solidFill>
                <a:highlight>
                  <a:srgbClr val="FFFFFF"/>
                </a:highlight>
              </a:rPr>
              <a:t> is a </a:t>
            </a:r>
            <a:r>
              <a:rPr lang="en-GB" sz="1050">
                <a:solidFill>
                  <a:srgbClr val="0B0080"/>
                </a:solidFill>
                <a:highlight>
                  <a:srgbClr val="FFFFFF"/>
                </a:highlight>
                <a:uFill>
                  <a:noFill/>
                </a:uFill>
                <a:hlinkClick r:id="rId3">
                  <a:extLst>
                    <a:ext uri="{A12FA001-AC4F-418D-AE19-62706E023703}">
                      <ahyp:hlinkClr xmlns:ahyp="http://schemas.microsoft.com/office/drawing/2018/hyperlinkcolor" val="tx"/>
                    </a:ext>
                  </a:extLst>
                </a:hlinkClick>
              </a:rPr>
              <a:t>computer attack</a:t>
            </a:r>
            <a:r>
              <a:rPr lang="en-GB" sz="1050">
                <a:solidFill>
                  <a:srgbClr val="202122"/>
                </a:solidFill>
                <a:highlight>
                  <a:srgbClr val="FFFFFF"/>
                </a:highlight>
              </a:rPr>
              <a:t> strategy in which an attacker guesses or observes which websites an organization often uses and infects one or more of them with </a:t>
            </a:r>
            <a:r>
              <a:rPr lang="en-GB" sz="1050">
                <a:solidFill>
                  <a:srgbClr val="0B0080"/>
                </a:solidFill>
                <a:highlight>
                  <a:srgbClr val="FFFFFF"/>
                </a:highlight>
                <a:uFill>
                  <a:noFill/>
                </a:uFill>
                <a:hlinkClick r:id="rId4">
                  <a:extLst>
                    <a:ext uri="{A12FA001-AC4F-418D-AE19-62706E023703}">
                      <ahyp:hlinkClr xmlns:ahyp="http://schemas.microsoft.com/office/drawing/2018/hyperlinkcolor" val="tx"/>
                    </a:ext>
                  </a:extLst>
                </a:hlinkClick>
              </a:rPr>
              <a:t>malware</a:t>
            </a:r>
            <a:r>
              <a:rPr lang="en-GB" sz="1050">
                <a:solidFill>
                  <a:srgbClr val="202122"/>
                </a:solidFill>
                <a:highlight>
                  <a:srgbClr val="FFFFFF"/>
                </a:highlight>
              </a:rPr>
              <a:t>. Eventually, some member of the targeted group will become infected.</a:t>
            </a:r>
            <a:r>
              <a:rPr lang="en-GB" sz="1400" baseline="30000">
                <a:solidFill>
                  <a:srgbClr val="0B0080"/>
                </a:solidFill>
                <a:highlight>
                  <a:srgbClr val="FFFFFF"/>
                </a:highlight>
                <a:uFill>
                  <a:noFill/>
                </a:uFill>
                <a:hlinkClick r:id="rId5">
                  <a:extLst>
                    <a:ext uri="{A12FA001-AC4F-418D-AE19-62706E023703}">
                      <ahyp:hlinkClr xmlns:ahyp="http://schemas.microsoft.com/office/drawing/2018/hyperlinkcolor" val="tx"/>
                    </a:ext>
                  </a:extLst>
                </a:hlinkClick>
              </a:rPr>
              <a:t>[1]</a:t>
            </a:r>
            <a:r>
              <a:rPr lang="en-GB" sz="1400" baseline="30000">
                <a:solidFill>
                  <a:srgbClr val="0B0080"/>
                </a:solidFill>
                <a:highlight>
                  <a:srgbClr val="FFFFFF"/>
                </a:highlight>
                <a:uFill>
                  <a:noFill/>
                </a:uFill>
                <a:hlinkClick r:id="rId6">
                  <a:extLst>
                    <a:ext uri="{A12FA001-AC4F-418D-AE19-62706E023703}">
                      <ahyp:hlinkClr xmlns:ahyp="http://schemas.microsoft.com/office/drawing/2018/hyperlinkcolor" val="tx"/>
                    </a:ext>
                  </a:extLst>
                </a:hlinkClick>
              </a:rPr>
              <a:t>[2]</a:t>
            </a:r>
            <a:r>
              <a:rPr lang="en-GB" sz="1400" baseline="30000">
                <a:solidFill>
                  <a:srgbClr val="0B0080"/>
                </a:solidFill>
                <a:highlight>
                  <a:srgbClr val="FFFFFF"/>
                </a:highlight>
                <a:uFill>
                  <a:noFill/>
                </a:uFill>
                <a:hlinkClick r:id="rId7">
                  <a:extLst>
                    <a:ext uri="{A12FA001-AC4F-418D-AE19-62706E023703}">
                      <ahyp:hlinkClr xmlns:ahyp="http://schemas.microsoft.com/office/drawing/2018/hyperlinkcolor" val="tx"/>
                    </a:ext>
                  </a:extLst>
                </a:hlinkClick>
              </a:rPr>
              <a:t>[3]</a:t>
            </a:r>
            <a:r>
              <a:rPr lang="en-GB" sz="1050">
                <a:solidFill>
                  <a:srgbClr val="202122"/>
                </a:solidFill>
                <a:highlight>
                  <a:srgbClr val="FFFFFF"/>
                </a:highlight>
              </a:rPr>
              <a:t> Hacks looking for specific information may only attack users coming from a specific </a:t>
            </a:r>
            <a:r>
              <a:rPr lang="en-GB" sz="1050">
                <a:solidFill>
                  <a:srgbClr val="0B0080"/>
                </a:solidFill>
                <a:highlight>
                  <a:srgbClr val="FFFFFF"/>
                </a:highlight>
                <a:uFill>
                  <a:noFill/>
                </a:uFill>
                <a:hlinkClick r:id="rId8">
                  <a:extLst>
                    <a:ext uri="{A12FA001-AC4F-418D-AE19-62706E023703}">
                      <ahyp:hlinkClr xmlns:ahyp="http://schemas.microsoft.com/office/drawing/2018/hyperlinkcolor" val="tx"/>
                    </a:ext>
                  </a:extLst>
                </a:hlinkClick>
              </a:rPr>
              <a:t>IP address</a:t>
            </a:r>
            <a:r>
              <a:rPr lang="en-GB" sz="1050">
                <a:solidFill>
                  <a:srgbClr val="202122"/>
                </a:solidFill>
                <a:highlight>
                  <a:srgbClr val="FFFFFF"/>
                </a:highlight>
              </a:rPr>
              <a:t>. This also makes the hacks harder to detect and research.</a:t>
            </a:r>
            <a:r>
              <a:rPr lang="en-GB" sz="1400" baseline="30000">
                <a:solidFill>
                  <a:srgbClr val="0B0080"/>
                </a:solidFill>
                <a:highlight>
                  <a:srgbClr val="FFFFFF"/>
                </a:highlight>
                <a:uFill>
                  <a:noFill/>
                </a:uFill>
                <a:hlinkClick r:id="rId9">
                  <a:extLst>
                    <a:ext uri="{A12FA001-AC4F-418D-AE19-62706E023703}">
                      <ahyp:hlinkClr xmlns:ahyp="http://schemas.microsoft.com/office/drawing/2018/hyperlinkcolor" val="tx"/>
                    </a:ext>
                  </a:extLst>
                </a:hlinkClick>
              </a:rPr>
              <a:t>[4]</a:t>
            </a:r>
            <a:r>
              <a:rPr lang="en-GB" sz="1050">
                <a:solidFill>
                  <a:srgbClr val="202122"/>
                </a:solidFill>
                <a:highlight>
                  <a:srgbClr val="FFFFFF"/>
                </a:highlight>
              </a:rPr>
              <a:t> The name is derived from predators in the natural world, who wait for an opportunity to attack their prey near watering holes.</a:t>
            </a:r>
            <a:r>
              <a:rPr lang="en-GB" sz="1400" baseline="30000">
                <a:solidFill>
                  <a:srgbClr val="0B0080"/>
                </a:solidFill>
                <a:highlight>
                  <a:srgbClr val="FFFFFF"/>
                </a:highlight>
                <a:uFill>
                  <a:noFill/>
                </a:uFill>
                <a:hlinkClick r:id="rId10">
                  <a:extLst>
                    <a:ext uri="{A12FA001-AC4F-418D-AE19-62706E023703}">
                      <ahyp:hlinkClr xmlns:ahyp="http://schemas.microsoft.com/office/drawing/2018/hyperlinkcolor" val="tx"/>
                    </a:ext>
                  </a:extLst>
                </a:hlinkClick>
              </a:rPr>
              <a:t>[5]</a:t>
            </a:r>
            <a:endParaRPr/>
          </a:p>
        </p:txBody>
      </p:sp>
    </p:spTree>
    <p:extLst>
      <p:ext uri="{BB962C8B-B14F-4D97-AF65-F5344CB8AC3E}">
        <p14:creationId xmlns:p14="http://schemas.microsoft.com/office/powerpoint/2010/main" val="498504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acea186857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acea186857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cea1868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cea1868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8ae986ccb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8ae986cc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222222"/>
                </a:solidFill>
                <a:highlight>
                  <a:srgbClr val="FFFFFF"/>
                </a:highlight>
              </a:rPr>
              <a:t>Mouton, F., </a:t>
            </a:r>
            <a:r>
              <a:rPr lang="en-US" sz="1100" dirty="0" err="1">
                <a:solidFill>
                  <a:srgbClr val="222222"/>
                </a:solidFill>
                <a:highlight>
                  <a:srgbClr val="FFFFFF"/>
                </a:highlight>
              </a:rPr>
              <a:t>Leenen</a:t>
            </a:r>
            <a:r>
              <a:rPr lang="en-US" sz="1100" dirty="0">
                <a:solidFill>
                  <a:srgbClr val="222222"/>
                </a:solidFill>
                <a:highlight>
                  <a:srgbClr val="FFFFFF"/>
                </a:highlight>
              </a:rPr>
              <a:t>, L., &amp; Venter, H. S. (2016). Social engineering attack examples, templates and scenarios. </a:t>
            </a:r>
            <a:r>
              <a:rPr lang="en-US" sz="1100" i="1" dirty="0">
                <a:solidFill>
                  <a:srgbClr val="222222"/>
                </a:solidFill>
                <a:highlight>
                  <a:srgbClr val="FFFFFF"/>
                </a:highlight>
              </a:rPr>
              <a:t>Computers &amp; Security</a:t>
            </a:r>
            <a:r>
              <a:rPr lang="en-US" sz="1100" dirty="0">
                <a:solidFill>
                  <a:srgbClr val="222222"/>
                </a:solidFill>
                <a:highlight>
                  <a:srgbClr val="FFFFFF"/>
                </a:highlight>
              </a:rPr>
              <a:t>, </a:t>
            </a:r>
            <a:r>
              <a:rPr lang="en-US" sz="1100" i="1" dirty="0">
                <a:solidFill>
                  <a:srgbClr val="222222"/>
                </a:solidFill>
                <a:highlight>
                  <a:srgbClr val="FFFFFF"/>
                </a:highlight>
              </a:rPr>
              <a:t>59</a:t>
            </a:r>
            <a:r>
              <a:rPr lang="en-US" sz="1100" dirty="0">
                <a:solidFill>
                  <a:srgbClr val="222222"/>
                </a:solidFill>
                <a:highlight>
                  <a:srgbClr val="FFFFFF"/>
                </a:highlight>
              </a:rPr>
              <a:t>, 186-209.</a:t>
            </a:r>
          </a:p>
          <a:p>
            <a:pPr marL="0" lvl="0" indent="0" algn="l" rtl="0">
              <a:spcBef>
                <a:spcPts val="0"/>
              </a:spcBef>
              <a:spcAft>
                <a:spcPts val="0"/>
              </a:spcAft>
              <a:buNone/>
            </a:pPr>
            <a:r>
              <a:rPr lang="en-US" sz="1100" dirty="0">
                <a:solidFill>
                  <a:srgbClr val="222222"/>
                </a:solidFill>
                <a:highlight>
                  <a:srgbClr val="FFFFFF"/>
                </a:highlight>
              </a:rPr>
              <a:t>This process can take place in a single email or over months in a series of social media chats or face-to-face interaction. Concludes with an action you take, like sharing your information or exposing yourself to malware.</a:t>
            </a:r>
          </a:p>
          <a:p>
            <a:pPr marL="0" lvl="0" indent="0" algn="l" rtl="0">
              <a:spcBef>
                <a:spcPts val="0"/>
              </a:spcBef>
              <a:spcAft>
                <a:spcPts val="0"/>
              </a:spcAft>
              <a:buNone/>
            </a:pPr>
            <a:r>
              <a:rPr lang="en-US" sz="1100" dirty="0">
                <a:solidFill>
                  <a:srgbClr val="222222"/>
                </a:solidFill>
                <a:highlight>
                  <a:srgbClr val="FFFFFF"/>
                </a:highlight>
              </a:rPr>
              <a:t>Many employees and consumers don't realize that just a few pieces of information can give hackers access to multiple networks and accounts. By masquerading as legitimate users to IT support personnel, they grab your private details — like name, date of birth or address. From there, it's a simple matter to reset passwords and gain almost unlimited access. They can steal money, disperse social engineering malware, and more.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659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ABF14F-2CC6-4509-B118-C257CC170E6A}" type="slidenum">
              <a:rPr lang="nb-NO" smtClean="0"/>
              <a:t>4</a:t>
            </a:fld>
            <a:endParaRPr lang="nb-NO"/>
          </a:p>
        </p:txBody>
      </p:sp>
    </p:spTree>
    <p:extLst>
      <p:ext uri="{BB962C8B-B14F-4D97-AF65-F5344CB8AC3E}">
        <p14:creationId xmlns:p14="http://schemas.microsoft.com/office/powerpoint/2010/main" val="2859497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415d3f2762_2_2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1415d3f2762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9634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cea18685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cea18685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Bei solchen Gesprächstechniken – aber auch bei soziotechnischen Angriffen wie</a:t>
            </a:r>
            <a:r>
              <a:rPr lang="de-DE" baseline="0" dirty="0"/>
              <a:t> simplen Phishing-Emails geht es immer auch um die Überzeugungskraft. Wir müssen ja dazu bewegt werden, etwas zu tun und zu entscheiden. </a:t>
            </a:r>
          </a:p>
          <a:p>
            <a:r>
              <a:rPr lang="de-DE" baseline="0" dirty="0"/>
              <a:t>Wie aber überzeugt man Menschen – mal ganz generell gesehen?</a:t>
            </a:r>
          </a:p>
          <a:p>
            <a:endParaRPr lang="de-DE" baseline="0" dirty="0"/>
          </a:p>
          <a:p>
            <a:r>
              <a:rPr lang="de-DE" baseline="0" dirty="0"/>
              <a:t>Hier gelten  die sechs Prinzipien die </a:t>
            </a:r>
            <a:r>
              <a:rPr lang="de-DE" baseline="0" dirty="0" err="1"/>
              <a:t>Cialdini</a:t>
            </a:r>
            <a:r>
              <a:rPr lang="de-DE" baseline="0" dirty="0"/>
              <a:t> 2007 publiziert hatte als die </a:t>
            </a:r>
            <a:r>
              <a:rPr lang="de-DE" baseline="0" dirty="0" err="1"/>
              <a:t>best</a:t>
            </a:r>
            <a:r>
              <a:rPr lang="de-DE" baseline="0" dirty="0"/>
              <a:t> Auflistung von Überzeugungsstrategien bei Menschen.</a:t>
            </a:r>
          </a:p>
          <a:p>
            <a:endParaRPr lang="de-DE" baseline="0" dirty="0"/>
          </a:p>
          <a:p>
            <a:r>
              <a:rPr lang="de-DE" baseline="0" dirty="0"/>
              <a:t>Die ersten erfordern eher einen Dialog und einen besseren Austausch, als der durch bspw. Phishing-Mails möglich ist. Die letzten drei sind sehr gut auf Phishing Mails anwendbar.</a:t>
            </a:r>
          </a:p>
          <a:p>
            <a:endParaRPr lang="de-DE" dirty="0"/>
          </a:p>
          <a:p>
            <a:r>
              <a:rPr lang="de-DE" dirty="0" err="1"/>
              <a:t>Social</a:t>
            </a:r>
            <a:r>
              <a:rPr lang="de-DE" baseline="0" dirty="0"/>
              <a:t> Proof heißt: </a:t>
            </a:r>
            <a:r>
              <a:rPr lang="de-DE" baseline="0" dirty="0" err="1"/>
              <a:t>Jmd</a:t>
            </a:r>
            <a:r>
              <a:rPr lang="de-DE" baseline="0" dirty="0"/>
              <a:t> anderes hat schon draufgeklickt</a:t>
            </a:r>
          </a:p>
          <a:p>
            <a:r>
              <a:rPr lang="de-DE" baseline="0" dirty="0" err="1"/>
              <a:t>Scarcity</a:t>
            </a:r>
            <a:r>
              <a:rPr lang="de-DE" baseline="0" dirty="0"/>
              <a:t>: Etwas ist besonders rar, geht bald zur Neige</a:t>
            </a:r>
          </a:p>
          <a:p>
            <a:r>
              <a:rPr lang="de-DE" baseline="0" dirty="0"/>
              <a:t>Authority: Anweisung kommt von </a:t>
            </a:r>
            <a:r>
              <a:rPr lang="de-DE" baseline="0" dirty="0" err="1"/>
              <a:t>jmd</a:t>
            </a:r>
            <a:r>
              <a:rPr lang="de-DE" baseline="0" dirty="0"/>
              <a:t> auf einer höheren Hierarchiestufe</a:t>
            </a:r>
          </a:p>
          <a:p>
            <a:endParaRPr lang="de-DE" baseline="0" dirty="0"/>
          </a:p>
          <a:p>
            <a:r>
              <a:rPr lang="de-DE" baseline="0" dirty="0"/>
              <a:t>Schauen Sie sich das auf der folgenden Folie verlinkte Video an und machen Sie sich selbstständig Notizen zu den jeweiligen Techniken – diese werden Ihnen immer und immer wieder implizit oder explizit begegnen, daher ist es besser diese nicht nur passiv zu „konsumieren“ sondern das Gehörte selbst hier </a:t>
            </a:r>
            <a:r>
              <a:rPr lang="de-DE" baseline="0" dirty="0" err="1"/>
              <a:t>bspw</a:t>
            </a:r>
            <a:r>
              <a:rPr lang="de-DE" baseline="0" dirty="0"/>
              <a:t> im Notizbereich von </a:t>
            </a:r>
            <a:r>
              <a:rPr lang="de-DE" baseline="0" dirty="0" err="1"/>
              <a:t>ppt</a:t>
            </a:r>
            <a:r>
              <a:rPr lang="de-DE" baseline="0" dirty="0"/>
              <a:t> selbst zu notieren.</a:t>
            </a:r>
          </a:p>
          <a:p>
            <a:endParaRPr lang="de-DE" baseline="0" dirty="0"/>
          </a:p>
          <a:p>
            <a:endParaRPr lang="de-DE"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47</a:t>
            </a:fld>
            <a:endParaRPr lang="nb-NO"/>
          </a:p>
        </p:txBody>
      </p:sp>
    </p:spTree>
    <p:extLst>
      <p:ext uri="{BB962C8B-B14F-4D97-AF65-F5344CB8AC3E}">
        <p14:creationId xmlns:p14="http://schemas.microsoft.com/office/powerpoint/2010/main" val="2075481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Schauen Sie sich bitte das </a:t>
            </a:r>
            <a:r>
              <a:rPr lang="de-DE" b="1" dirty="0"/>
              <a:t>komplette</a:t>
            </a:r>
            <a:r>
              <a:rPr lang="de-DE" dirty="0"/>
              <a:t> Video an – diese hier dargestellten Prinzipien werden nicht</a:t>
            </a:r>
            <a:r>
              <a:rPr lang="de-DE" baseline="0" dirty="0"/>
              <a:t> nur in Phishing, sondern generell in fast allen SE-Ansätzen verfolgt!</a:t>
            </a:r>
          </a:p>
          <a:p>
            <a:r>
              <a:rPr lang="de-DE" dirty="0"/>
              <a:t>Die drei Prinzipien </a:t>
            </a:r>
            <a:r>
              <a:rPr lang="de-DE" dirty="0" err="1"/>
              <a:t>Social</a:t>
            </a:r>
            <a:r>
              <a:rPr lang="de-DE" dirty="0"/>
              <a:t> Proof (im Video: Consensus),</a:t>
            </a:r>
            <a:r>
              <a:rPr lang="de-DE" baseline="0" dirty="0"/>
              <a:t> </a:t>
            </a:r>
            <a:r>
              <a:rPr lang="de-DE" baseline="0" dirty="0" err="1"/>
              <a:t>Scarcity</a:t>
            </a:r>
            <a:r>
              <a:rPr lang="de-DE" baseline="0" dirty="0"/>
              <a:t> und Authority spielen bei Phishing, wo die bidirektionale Interaktion nicht gegeben ist, eine entscheidendere Rolle.</a:t>
            </a:r>
          </a:p>
          <a:p>
            <a:r>
              <a:rPr lang="de-DE" baseline="0" dirty="0"/>
              <a:t>Das Video dauert knapp 12 Minuten und ist hier nur als Tipp zu verstehen (für die Wiederholung außerhalb der Veranstaltungszeit).</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48</a:t>
            </a:fld>
            <a:endParaRPr lang="nb-NO"/>
          </a:p>
        </p:txBody>
      </p:sp>
    </p:spTree>
    <p:extLst>
      <p:ext uri="{BB962C8B-B14F-4D97-AF65-F5344CB8AC3E}">
        <p14:creationId xmlns:p14="http://schemas.microsoft.com/office/powerpoint/2010/main" val="212566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dirty="0">
                <a:solidFill>
                  <a:schemeClr val="dk1"/>
                </a:solidFill>
              </a:rPr>
              <a:t>Red Arrow</a:t>
            </a:r>
            <a:r>
              <a:rPr lang="en-GB" dirty="0">
                <a:solidFill>
                  <a:schemeClr val="dk1"/>
                </a:solidFill>
              </a:rPr>
              <a:t>: an attacker that wages a social engineering cyberattack against a victim's human cognition functions (i.e., the oval). The resulting </a:t>
            </a:r>
            <a:r>
              <a:rPr lang="en-GB" dirty="0" err="1">
                <a:solidFill>
                  <a:schemeClr val="dk1"/>
                </a:solidFill>
              </a:rPr>
              <a:t>behavior</a:t>
            </a:r>
            <a:r>
              <a:rPr lang="en-GB" dirty="0">
                <a:solidFill>
                  <a:schemeClr val="dk1"/>
                </a:solidFill>
              </a:rPr>
              <a:t> is associated to persuasion (i.e., an attack succeeds when a victim is persuaded to act as intended by the attacker).</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Cognitive workload, via mechanisms such as inattentional blindness, can increase vulnerability to social engineering cyberattacks</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Stress may reduce one's ability to detect deception cues in social engineering cyberattack messages but the direct effects of acute stress on cybersecurity social engineering have not been examined</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Attentional vigilance, particularly the vigilance decrement, may be an important influence on susceptibility to social engineering attacks, but more research is needed</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Literature results are not conclusive on how personality may influence one's susceptibility to social engineering cyberattacks</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Domain knowledge helps reduce vulnerability to social engineering </a:t>
            </a:r>
            <a:r>
              <a:rPr lang="en-GB" i="1" dirty="0" err="1">
                <a:solidFill>
                  <a:schemeClr val="dk1"/>
                </a:solidFill>
              </a:rPr>
              <a:t>cyberattacks</a:t>
            </a:r>
            <a:r>
              <a:rPr lang="en-GB" dirty="0" err="1">
                <a:solidFill>
                  <a:schemeClr val="dk1"/>
                </a:solidFill>
              </a:rPr>
              <a:t>.</a:t>
            </a:r>
            <a:r>
              <a:rPr lang="en-GB" i="1" dirty="0" err="1">
                <a:solidFill>
                  <a:schemeClr val="dk1"/>
                </a:solidFill>
              </a:rPr>
              <a:t>Awareness</a:t>
            </a:r>
            <a:r>
              <a:rPr lang="en-GB" i="1" dirty="0">
                <a:solidFill>
                  <a:schemeClr val="dk1"/>
                </a:solidFill>
              </a:rPr>
              <a:t> and general technical knowledge do not necessarily reduce one's susceptibility to social engineering cyberattacks, perhaps because human cognition functions have not been taken into consideration</a:t>
            </a:r>
            <a:r>
              <a:rPr lang="en-GB" dirty="0">
                <a:solidFill>
                  <a:schemeClr val="dk1"/>
                </a:solidFill>
              </a:rPr>
              <a:t>. </a:t>
            </a:r>
            <a:r>
              <a:rPr lang="en-GB" b="1" i="1" dirty="0">
                <a:solidFill>
                  <a:schemeClr val="dk1"/>
                </a:solidFill>
              </a:rPr>
              <a:t>Self-efficacy</a:t>
            </a:r>
            <a:r>
              <a:rPr lang="en-GB" i="1" dirty="0">
                <a:solidFill>
                  <a:schemeClr val="dk1"/>
                </a:solidFill>
              </a:rPr>
              <a:t>, knowledge, and previous encounter of social engineering cyberattacks collectively reduce one's susceptibility to social engineering cyberattacks. In particular, costly phishing experiences would greatly reduce one's susceptibility to social engineering cyberattacks, while non-costly experiences do not</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 But Stefan will discuss this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Gender does not have a big impact on the susceptibility to social engineering cyberattacks</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Old people with higher education, higher awareness and higher exposure to social engineering cyberattacks are less susceptible to these attacks</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Culture affects privacy and trust attitudes, which indirectly affect one's susceptibility to social engineering cyberattacks</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Long term memory </a:t>
            </a:r>
            <a:r>
              <a:rPr lang="en-GB" i="1" dirty="0">
                <a:solidFill>
                  <a:schemeClr val="dk1"/>
                </a:solidFill>
              </a:rPr>
              <a:t>The success of social engineering cyberattacks is inversely related to their prevalence</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Training methods that ask people to consciously think about social engineering cyberattacks are unlikely to be very successful unless the learning reaches the point where it is a habit that, largely unconsciously, guides safer computer use </a:t>
            </a:r>
            <a:r>
              <a:rPr lang="en-GB" i="1" dirty="0" err="1">
                <a:solidFill>
                  <a:schemeClr val="dk1"/>
                </a:solidFill>
              </a:rPr>
              <a:t>behavior</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Message quality and message appeal, which reflect attacker effort (e.g., using contextualization and personalization), have a significant impact on the attacker's success</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An individual's capabilities in detection of social engineering cyberattacks are affected by their awareness of the threats, their cultural backgrounds, and their individual differences in trust/suspicion</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82145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621d5f708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621d5f708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072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41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The combination of the search terms cyberpsychology and personality yields 54,700 results in Google </a:t>
            </a:r>
            <a:r>
              <a:rPr lang="en-GB" dirty="0" err="1"/>
              <a:t>Scholar.Everything</a:t>
            </a:r>
            <a:r>
              <a:rPr lang="en-GB" dirty="0"/>
              <a:t> from online dating, gambling addiction, </a:t>
            </a:r>
            <a:r>
              <a:rPr lang="en-GB" dirty="0" err="1"/>
              <a:t>behavior</a:t>
            </a:r>
            <a:r>
              <a:rPr lang="en-GB" dirty="0"/>
              <a:t> in anonymous chat rooms to, of course, cybersecurity </a:t>
            </a:r>
            <a:r>
              <a:rPr lang="en-GB" dirty="0" err="1"/>
              <a:t>behavior</a:t>
            </a:r>
            <a:r>
              <a:rPr lang="en-GB" dirty="0"/>
              <a:t> or misconduct has already been </a:t>
            </a:r>
            <a:r>
              <a:rPr lang="en-GB" dirty="0" err="1"/>
              <a:t>investigated.So</a:t>
            </a:r>
            <a:r>
              <a:rPr lang="en-GB" dirty="0"/>
              <a:t> the probability of being confronted with any results and claims or articles is very high. Therefore, we will spend some time (2 sessions) to shed some more light on this </a:t>
            </a:r>
            <a:r>
              <a:rPr lang="en-GB" dirty="0" err="1"/>
              <a:t>topic.Since</a:t>
            </a:r>
            <a:r>
              <a:rPr lang="en-GB" dirty="0"/>
              <a:t> we want to cover various topics in cyberpsychology and thus computer science, the selection will inevitably appear somewhat </a:t>
            </a:r>
            <a:r>
              <a:rPr lang="en-GB" dirty="0" err="1"/>
              <a:t>broad.Translated</a:t>
            </a:r>
            <a:r>
              <a:rPr lang="en-GB" dirty="0"/>
              <a:t> with DeepL.com (free version)</a:t>
            </a:r>
            <a:endParaRPr lang="nb-NO" dirty="0"/>
          </a:p>
        </p:txBody>
      </p:sp>
      <p:sp>
        <p:nvSpPr>
          <p:cNvPr id="4" name="Plassholder for lysbildenummer 3"/>
          <p:cNvSpPr>
            <a:spLocks noGrp="1"/>
          </p:cNvSpPr>
          <p:nvPr>
            <p:ph type="sldNum" sz="quarter" idx="10"/>
          </p:nvPr>
        </p:nvSpPr>
        <p:spPr/>
        <p:txBody>
          <a:bodyPr/>
          <a:lstStyle/>
          <a:p>
            <a:fld id="{CAEA9B4B-012B-449D-BC4B-842149A1C178}" type="slidenum">
              <a:rPr lang="nb-NO" smtClean="0"/>
              <a:t>53</a:t>
            </a:fld>
            <a:endParaRPr lang="nb-NO"/>
          </a:p>
        </p:txBody>
      </p:sp>
    </p:spTree>
    <p:extLst>
      <p:ext uri="{BB962C8B-B14F-4D97-AF65-F5344CB8AC3E}">
        <p14:creationId xmlns:p14="http://schemas.microsoft.com/office/powerpoint/2010/main" val="3670503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cea18685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cea18685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DeYoung et al, 2007: These 10 facets were proposed in 2007 by psychologists Colin DeYoung, Lena Quilty and Jordan Peterson in their paper, "Between Facets and Domains: 10 Aspects of the Big Five." This version of the model is known as the Big Five Aspects Personality Test</a:t>
            </a:r>
            <a:endParaRPr/>
          </a:p>
          <a:p>
            <a:pPr marL="0" lvl="0" indent="0" algn="l" rtl="0">
              <a:spcBef>
                <a:spcPts val="0"/>
              </a:spcBef>
              <a:spcAft>
                <a:spcPts val="0"/>
              </a:spcAft>
              <a:buNone/>
            </a:pPr>
            <a:r>
              <a:rPr lang="en-GB"/>
              <a:t>Neuroticism is the tendency to feel that reality is a problem and to experience readily unpleasant emotions. People that possess high levels of neuroticism are generally sad and sometimes hot tempered Extraversion is the tendency to seek out the company of others and reflects energy and positive emotions in one’s personality. Extraverted personalities often seek excitement and tend to be dominant. Openness is the desire to seek out new experiences without anxiety and an appreciation of different ideas and beliefs. Individuals that exhibit high levels of openness revel in fantasy and appreciate art and nature. Agreeableness is a measure of the quality of the relationships a person has with others. If a person has a high level of agreeableness, they are compassionate and cooperative rather than antagonistic and suspicious. They believe that people they interact with are generally good intentioned and honest. Finally, conscientiousness focuses on self-discipline, dutiful action, and a respect for standards and procedures. These people are known for their prudence and common sense</a:t>
            </a:r>
            <a:endParaRPr/>
          </a:p>
          <a:p>
            <a:pPr marL="0" lvl="0" indent="0" algn="l" rtl="0">
              <a:spcBef>
                <a:spcPts val="0"/>
              </a:spcBef>
              <a:spcAft>
                <a:spcPts val="0"/>
              </a:spcAft>
              <a:buNone/>
            </a:pPr>
            <a:endParaRPr/>
          </a:p>
          <a:p>
            <a:pPr marL="0" lvl="0" indent="0" algn="l" rtl="0">
              <a:spcBef>
                <a:spcPts val="0"/>
              </a:spcBef>
              <a:spcAft>
                <a:spcPts val="0"/>
              </a:spcAft>
              <a:buNone/>
            </a:pPr>
            <a:r>
              <a:rPr lang="en-GB"/>
              <a:t>Recent studies, however, have shown that our personalities do change beyond this age. Another study by Srivastava, Gosling, and Potter (2003) found that Conscientiousness and Agreeableness changed through early and middle adulthood. They also found that Neuroticism declined in females over time, while staying relatively stable in males. They report that their findings could be attributed to a variety of developmental influences such as experience in different areas that correlate with attainment of certain ages.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ad3a36edd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ad3a36edd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222222"/>
                </a:solidFill>
                <a:highlight>
                  <a:srgbClr val="FFFFFF"/>
                </a:highlight>
              </a:rPr>
              <a:t>Parrish Jr, J. L., Bailey, J. L., &amp; Courtney, J. F. (2009). A personality based model for determining susceptibility to phishing attacks. </a:t>
            </a:r>
            <a:r>
              <a:rPr lang="en-GB" sz="1000" i="1">
                <a:solidFill>
                  <a:srgbClr val="222222"/>
                </a:solidFill>
                <a:highlight>
                  <a:srgbClr val="FFFFFF"/>
                </a:highlight>
              </a:rPr>
              <a:t>Little Rock: University of Arkansas</a:t>
            </a:r>
            <a:r>
              <a:rPr lang="en-GB" sz="1000">
                <a:solidFill>
                  <a:srgbClr val="222222"/>
                </a:solidFill>
                <a:highlight>
                  <a:srgbClr val="FFFFFF"/>
                </a:highlight>
              </a:rPr>
              <a:t>, 285-296.</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Personal factors are those that either cannot be changed or are extremely difficult to change and include gender, culture, and age. Experiential factors are those that shape an individual’s personality because of a past event or experience. The Big-Five personality profile classifies the personality differences of individuals among five broad factors as previously discussed. The framework proposes that each of these factors has a role to play with regards to the susceptibility of an individual to a phishing attack.</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Kids increase A!</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Non tech vs tech. Neg experiences</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2 aspects : Susceptibility &amp; Time for takedown</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Dawson &amp; Stewart 2018 - Moderating effects. Culture (UK vs USA), Age</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a social influence, conformity, obedience, reactance, resistance and authority (Lindsey, 2005; Weatherby et al., 1999) b commitment, affection, normative, continuance, commitment and affective commitment (Allen and Meyer, 1990) c trust and vulnerability (Gendall, 2005) d threat (Pyszczynski et al., 1997)</a:t>
            </a:r>
            <a:endParaRPr sz="1000">
              <a:solidFill>
                <a:srgbClr val="222222"/>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AD1E6"/>
                </a:solidFill>
                <a:latin typeface="Fira Sans" pitchFamily="34" charset="0"/>
                <a:ea typeface="Fira Sans" pitchFamily="34" charset="-122"/>
                <a:cs typeface="Fira Sans" pitchFamily="34" charset="-120"/>
              </a:rPr>
              <a:t>Welcome to this training session on EU Cybersecurity Governance and Regulatory Compliance in the Energy Sector. The energy sector is a vital component of modern society, and its reliance on digital technologies is increasing. This makes it a prime target for cyberattacks.</a:t>
            </a:r>
            <a:endParaRPr lang="en-US" sz="1200" b="1"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515935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cea18685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cea18685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 SE that exploits rules makes C more vulnerable - i.e. Commitment and consistency, reciprocity &amp; authority. Inoculated against social proofing, liking, scarcity</a:t>
            </a:r>
            <a:endParaRPr/>
          </a:p>
          <a:p>
            <a:pPr marL="0" lvl="0" indent="0" algn="l" rtl="0">
              <a:spcBef>
                <a:spcPts val="0"/>
              </a:spcBef>
              <a:spcAft>
                <a:spcPts val="0"/>
              </a:spcAft>
              <a:buNone/>
            </a:pPr>
            <a:endParaRPr/>
          </a:p>
          <a:p>
            <a:pPr marL="0" lvl="0" indent="0" algn="l" rtl="0">
              <a:spcBef>
                <a:spcPts val="0"/>
              </a:spcBef>
              <a:spcAft>
                <a:spcPts val="0"/>
              </a:spcAft>
              <a:buNone/>
            </a:pPr>
            <a:r>
              <a:rPr lang="en-GB"/>
              <a:t>A: information if a social engineer established a trust relationship. Regarding the principles of influence, we expect an increased vulnerability towards authority, reciprocity, liking, and social proof.</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415d3f2762_2_29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g1415d3f2762_2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579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d3a36edd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d3a36ed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cea186857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cea186857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dirty="0"/>
              <a:t>19 </a:t>
            </a:r>
            <a:r>
              <a:rPr lang="nb-NO" dirty="0" err="1"/>
              <a:t>month</a:t>
            </a:r>
            <a:r>
              <a:rPr lang="nb-NO" dirty="0"/>
              <a:t> , 20 </a:t>
            </a:r>
            <a:r>
              <a:rPr lang="nb-NO" dirty="0" err="1"/>
              <a:t>campaigns</a:t>
            </a:r>
            <a:endParaRPr lang="nb-NO" dirty="0"/>
          </a:p>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acea18685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acea18685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8a6ff2c3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8a6ff2c3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Richardson, J. D., Lounsbury, J. W., Bhaskar, T., Gibson, L. W., &amp; Drost, A. W. (2009). Personality Traits and Career Satisfaction of Health Care Professionals. The Health Care Manager, 28(3), 218–226. doi:10.1097/hcm.0b013e3181b3e9c7</a:t>
            </a:r>
            <a:endParaRPr/>
          </a:p>
        </p:txBody>
      </p:sp>
    </p:spTree>
    <p:extLst>
      <p:ext uri="{BB962C8B-B14F-4D97-AF65-F5344CB8AC3E}">
        <p14:creationId xmlns:p14="http://schemas.microsoft.com/office/powerpoint/2010/main" val="1309296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afaa372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afaa372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chemeClr val="dk1"/>
                </a:solidFill>
              </a:rPr>
              <a:t>Gordon, W. J., Wright, A., Glynn, R. J., </a:t>
            </a:r>
            <a:r>
              <a:rPr lang="en-GB" sz="1000" dirty="0" err="1">
                <a:solidFill>
                  <a:schemeClr val="dk1"/>
                </a:solidFill>
              </a:rPr>
              <a:t>Kadakia</a:t>
            </a:r>
            <a:r>
              <a:rPr lang="en-GB" sz="1000" dirty="0">
                <a:solidFill>
                  <a:schemeClr val="dk1"/>
                </a:solidFill>
              </a:rPr>
              <a:t>, J., Mazzone, C., </a:t>
            </a:r>
            <a:r>
              <a:rPr lang="en-GB" sz="1000" dirty="0" err="1">
                <a:solidFill>
                  <a:schemeClr val="dk1"/>
                </a:solidFill>
              </a:rPr>
              <a:t>Leinbach</a:t>
            </a:r>
            <a:r>
              <a:rPr lang="en-GB" sz="1000" dirty="0">
                <a:solidFill>
                  <a:schemeClr val="dk1"/>
                </a:solidFill>
              </a:rPr>
              <a:t>, E., &amp; Landman, A. (2019). Evaluation of a mandatory phishing training program for high-risk employees at a US healthcare system. </a:t>
            </a:r>
            <a:r>
              <a:rPr lang="en-GB" sz="1000" i="1" dirty="0">
                <a:solidFill>
                  <a:schemeClr val="dk1"/>
                </a:solidFill>
              </a:rPr>
              <a:t>Journal of the American Medical Informatics Association</a:t>
            </a:r>
            <a:r>
              <a:rPr lang="en-GB" sz="1000" dirty="0">
                <a:solidFill>
                  <a:schemeClr val="dk1"/>
                </a:solidFill>
              </a:rPr>
              <a:t>, </a:t>
            </a:r>
            <a:r>
              <a:rPr lang="en-GB" sz="1000" i="1" dirty="0">
                <a:solidFill>
                  <a:schemeClr val="dk1"/>
                </a:solidFill>
              </a:rPr>
              <a:t>26</a:t>
            </a:r>
            <a:r>
              <a:rPr lang="en-GB" sz="1000" dirty="0">
                <a:solidFill>
                  <a:schemeClr val="dk1"/>
                </a:solidFill>
              </a:rPr>
              <a:t>(6), 547-552.</a:t>
            </a:r>
          </a:p>
          <a:p>
            <a:pPr marL="0" lvl="0" indent="0" algn="l" rtl="0">
              <a:spcBef>
                <a:spcPts val="0"/>
              </a:spcBef>
              <a:spcAft>
                <a:spcPts val="0"/>
              </a:spcAft>
              <a:buNone/>
            </a:pPr>
            <a:r>
              <a:rPr lang="en-US" sz="1000" dirty="0"/>
              <a:t>click rates are alarmingly high, but generally improve with repeated simulated phishing campaigns. </a:t>
            </a:r>
          </a:p>
          <a:p>
            <a:pPr marL="0" lvl="0" indent="0" algn="l" rtl="0">
              <a:spcBef>
                <a:spcPts val="0"/>
              </a:spcBef>
              <a:spcAft>
                <a:spcPts val="0"/>
              </a:spcAft>
              <a:buNone/>
            </a:pPr>
            <a:r>
              <a:rPr lang="en-US" sz="1000" dirty="0"/>
              <a:t>the mandatory training program for employees who clicked on 5 or more simulated phishing campaigns itself did not have a meaningful impact on click rates—the “offenders” remained more likely to click on phishing emails than nonoffenders did, with click rates between 10% and 25% post-training. </a:t>
            </a:r>
          </a:p>
          <a:p>
            <a:pPr marL="0" lvl="0" indent="0" algn="l" rtl="0">
              <a:spcBef>
                <a:spcPts val="0"/>
              </a:spcBef>
              <a:spcAft>
                <a:spcPts val="0"/>
              </a:spcAft>
              <a:buNone/>
            </a:pPr>
            <a:r>
              <a:rPr lang="en-US" sz="1000" dirty="0"/>
              <a:t>The real-time training (provided after an employee clicked on any phishing simulation) may have been more effective at narrowing the gap between offenders and</a:t>
            </a:r>
          </a:p>
          <a:p>
            <a:pPr marL="0" lvl="0" indent="0" algn="l" rtl="0">
              <a:spcBef>
                <a:spcPts val="0"/>
              </a:spcBef>
              <a:spcAft>
                <a:spcPts val="0"/>
              </a:spcAft>
              <a:buNone/>
            </a:pPr>
            <a:r>
              <a:rPr lang="en-US" sz="1000" dirty="0"/>
              <a:t>Because it only takes 1 successful phishing attack to cause substantial damage to a healthcare organization, these click rates (with or without training) are highly concerning.</a:t>
            </a:r>
            <a:endParaRPr sz="1000" dirty="0">
              <a:solidFill>
                <a:schemeClr val="dk1"/>
              </a:solidFill>
            </a:endParaRPr>
          </a:p>
          <a:p>
            <a:pPr marL="0" lvl="0" indent="0" algn="l" rtl="0">
              <a:spcBef>
                <a:spcPts val="0"/>
              </a:spcBef>
              <a:spcAft>
                <a:spcPts val="0"/>
              </a:spcAft>
              <a:buNone/>
            </a:pPr>
            <a:endParaRPr sz="1000" dirty="0">
              <a:solidFill>
                <a:schemeClr val="dk1"/>
              </a:solidFill>
            </a:endParaRPr>
          </a:p>
        </p:txBody>
      </p:sp>
    </p:spTree>
    <p:extLst>
      <p:ext uri="{BB962C8B-B14F-4D97-AF65-F5344CB8AC3E}">
        <p14:creationId xmlns:p14="http://schemas.microsoft.com/office/powerpoint/2010/main" val="402697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51a339e10_2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a51a339e10_2_2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Narzissmuss -&gt; Research Gate &gt; Daten -&gt; sozialer Vergleich</a:t>
            </a:r>
            <a:endParaRPr/>
          </a:p>
          <a:p>
            <a:pPr marL="0" lvl="0" indent="0" algn="l" rtl="0">
              <a:spcBef>
                <a:spcPts val="0"/>
              </a:spcBef>
              <a:spcAft>
                <a:spcPts val="0"/>
              </a:spcAft>
              <a:buNone/>
            </a:pPr>
            <a:endParaRPr/>
          </a:p>
          <a:p>
            <a:pPr marL="0" lvl="0" indent="0" algn="l" rtl="0">
              <a:spcBef>
                <a:spcPts val="0"/>
              </a:spcBef>
              <a:spcAft>
                <a:spcPts val="0"/>
              </a:spcAft>
              <a:buNone/>
            </a:pPr>
            <a:r>
              <a:rPr lang="en-GB"/>
              <a:t>Frage der Intention-Behavior-Gap</a:t>
            </a:r>
            <a:endParaRPr/>
          </a:p>
          <a:p>
            <a:pPr marL="0" lvl="0" indent="0" algn="l" rtl="0">
              <a:spcBef>
                <a:spcPts val="0"/>
              </a:spcBef>
              <a:spcAft>
                <a:spcPts val="0"/>
              </a:spcAft>
              <a:buNone/>
            </a:pPr>
            <a:r>
              <a:rPr lang="en-GB"/>
              <a:t>Perception-Preparedness</a:t>
            </a:r>
            <a:endParaRPr/>
          </a:p>
          <a:p>
            <a:pPr marL="0" lvl="0" indent="0" algn="l" rtl="0">
              <a:spcBef>
                <a:spcPts val="0"/>
              </a:spcBef>
              <a:spcAft>
                <a:spcPts val="0"/>
              </a:spcAft>
              <a:buNone/>
            </a:pPr>
            <a:endParaRPr/>
          </a:p>
          <a:p>
            <a:pPr marL="0" lvl="0" indent="0" algn="l" rtl="0">
              <a:spcBef>
                <a:spcPts val="0"/>
              </a:spcBef>
              <a:spcAft>
                <a:spcPts val="0"/>
              </a:spcAft>
              <a:buNone/>
            </a:pPr>
            <a:r>
              <a:rPr lang="en-GB"/>
              <a:t>Bsp für die Kombination: LOSS of SOCIAL contacts bei FB, nachdem man in ein Roach-Motel-Manier sich zur Kündigung vorgearbeitet hat.</a:t>
            </a:r>
            <a:endParaRPr/>
          </a:p>
          <a:p>
            <a:pPr marL="0" lvl="0" indent="0" algn="l" rtl="0">
              <a:spcBef>
                <a:spcPts val="0"/>
              </a:spcBef>
              <a:spcAft>
                <a:spcPts val="0"/>
              </a:spcAft>
              <a:buNone/>
            </a:pPr>
            <a:endParaRPr/>
          </a:p>
          <a:p>
            <a:pPr marL="0" lvl="0" indent="0" algn="l" rtl="0">
              <a:spcBef>
                <a:spcPts val="0"/>
              </a:spcBef>
              <a:spcAft>
                <a:spcPts val="0"/>
              </a:spcAft>
              <a:buNone/>
            </a:pPr>
            <a:r>
              <a:rPr lang="en-GB"/>
              <a:t>Tools: App die DP in meinen installierten Apps gespeichert hat und in vereinfachter Sprache erklärt, meine Wünsche abfragt – Implikationen von Entscheidungen erklärt und eine Schritt-für-Schritt-Anleitung bietet.</a:t>
            </a:r>
            <a:endParaRPr/>
          </a:p>
        </p:txBody>
      </p:sp>
      <p:sp>
        <p:nvSpPr>
          <p:cNvPr id="520" name="Google Shape;520;ga51a339e10_2_2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390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a82abf1d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a82abf1d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264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ea82abf1d1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ea82abf1d1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853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0D0D0D"/>
                </a:solidFill>
                <a:effectLst/>
                <a:latin typeface="Söhne"/>
              </a:rPr>
              <a:t>he Maritime Cyber Risk Assessment (</a:t>
            </a:r>
            <a:r>
              <a:rPr lang="en-GB" b="0" i="0" dirty="0" err="1">
                <a:solidFill>
                  <a:srgbClr val="0D0D0D"/>
                </a:solidFill>
                <a:effectLst/>
                <a:latin typeface="Söhne"/>
              </a:rPr>
              <a:t>MaCRA</a:t>
            </a:r>
            <a:r>
              <a:rPr lang="en-GB" b="0" i="0" dirty="0">
                <a:solidFill>
                  <a:srgbClr val="0D0D0D"/>
                </a:solidFill>
                <a:effectLst/>
                <a:latin typeface="Söhne"/>
              </a:rPr>
              <a:t>) framework is a structured approach designed to identify, </a:t>
            </a:r>
            <a:r>
              <a:rPr lang="en-GB" b="0" i="0" dirty="0" err="1">
                <a:solidFill>
                  <a:srgbClr val="0D0D0D"/>
                </a:solidFill>
                <a:effectLst/>
                <a:latin typeface="Söhne"/>
              </a:rPr>
              <a:t>analyze</a:t>
            </a:r>
            <a:r>
              <a:rPr lang="en-GB" b="0" i="0" dirty="0">
                <a:solidFill>
                  <a:srgbClr val="0D0D0D"/>
                </a:solidFill>
                <a:effectLst/>
                <a:latin typeface="Söhne"/>
              </a:rPr>
              <a:t>, and manage cyber risks in the maritime sector. It aims to safeguard maritime operations, including shipping, port management, and supply chain logistics, against cyber threats and vulnerabilities. The framework emphasizes a comprehensive understanding of the maritime operational environment, the identification of potential cyber threats, the analysis of system vulnerabilities, and the assessment of the potential impact of cyber incidents on maritime safety, security, and environmental protection. The </a:t>
            </a:r>
            <a:r>
              <a:rPr lang="en-GB" b="0" i="0" dirty="0" err="1">
                <a:solidFill>
                  <a:srgbClr val="0D0D0D"/>
                </a:solidFill>
                <a:effectLst/>
                <a:latin typeface="Söhne"/>
              </a:rPr>
              <a:t>MaCRA</a:t>
            </a:r>
            <a:r>
              <a:rPr lang="en-GB" b="0" i="0" dirty="0">
                <a:solidFill>
                  <a:srgbClr val="0D0D0D"/>
                </a:solidFill>
                <a:effectLst/>
                <a:latin typeface="Söhne"/>
              </a:rPr>
              <a:t> framework serves as a comprehensive guide for maritime organizations to systematically manage cyber risks, ensuring the resilience and security of maritime operations in the face of evolving cyber threats. Its Key components  are: </a:t>
            </a:r>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8</a:t>
            </a:fld>
            <a:endParaRPr lang="en-US" altLang="et-EE"/>
          </a:p>
        </p:txBody>
      </p:sp>
    </p:spTree>
    <p:extLst>
      <p:ext uri="{BB962C8B-B14F-4D97-AF65-F5344CB8AC3E}">
        <p14:creationId xmlns:p14="http://schemas.microsoft.com/office/powerpoint/2010/main" val="2829856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ab2df24817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ab2df24817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b-NO" dirty="0"/>
              <a:t>Vor </a:t>
            </a:r>
            <a:r>
              <a:rPr lang="nb-NO" dirty="0" err="1"/>
              <a:t>allem</a:t>
            </a:r>
            <a:r>
              <a:rPr lang="nb-NO" dirty="0"/>
              <a:t> sog. Roach </a:t>
            </a:r>
            <a:r>
              <a:rPr lang="nb-NO" dirty="0" err="1"/>
              <a:t>Motel</a:t>
            </a:r>
            <a:r>
              <a:rPr lang="nb-NO"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Aber</a:t>
            </a:r>
            <a:r>
              <a:rPr lang="de-DE" baseline="0" dirty="0"/>
              <a:t> auch Verlustaversion („lost </a:t>
            </a:r>
            <a:r>
              <a:rPr lang="de-DE" baseline="0" dirty="0" err="1"/>
              <a:t>functionality</a:t>
            </a:r>
            <a:r>
              <a:rPr lang="de-DE" baseline="0" dirty="0"/>
              <a:t> </a:t>
            </a:r>
            <a:r>
              <a:rPr lang="de-DE" baseline="0" dirty="0" err="1"/>
              <a:t>if</a:t>
            </a:r>
            <a:r>
              <a:rPr lang="de-DE" baseline="0" dirty="0"/>
              <a:t> </a:t>
            </a:r>
            <a:r>
              <a:rPr lang="de-DE" baseline="0" dirty="0" err="1"/>
              <a:t>users</a:t>
            </a:r>
            <a:r>
              <a:rPr lang="de-DE" baseline="0" dirty="0"/>
              <a:t> </a:t>
            </a:r>
            <a:r>
              <a:rPr lang="de-DE" baseline="0" dirty="0" err="1"/>
              <a:t>decline</a:t>
            </a:r>
            <a:r>
              <a:rPr lang="de-DE" baseline="0" dirty="0"/>
              <a:t>“ – siehe „</a:t>
            </a:r>
            <a:r>
              <a:rPr lang="de-DE" baseline="0" dirty="0" err="1"/>
              <a:t>cunning</a:t>
            </a:r>
            <a:r>
              <a:rPr lang="de-DE" baseline="0" dirty="0"/>
              <a:t> design </a:t>
            </a:r>
            <a:r>
              <a:rPr lang="de-DE" baseline="0" dirty="0" err="1"/>
              <a:t>choices</a:t>
            </a:r>
            <a:r>
              <a:rPr lang="de-DE" baseline="0" dirty="0"/>
              <a:t>“).</a:t>
            </a:r>
          </a:p>
          <a:p>
            <a:pPr marL="0" lvl="0" indent="0" algn="l" rtl="0">
              <a:spcBef>
                <a:spcPts val="0"/>
              </a:spcBef>
              <a:spcAft>
                <a:spcPts val="0"/>
              </a:spcAft>
              <a:buNone/>
            </a:pPr>
            <a:endParaRPr lang="de-DE" baseline="0" dirty="0"/>
          </a:p>
          <a:p>
            <a:pPr marL="0" lvl="0" indent="0" algn="l" rtl="0">
              <a:spcBef>
                <a:spcPts val="0"/>
              </a:spcBef>
              <a:spcAft>
                <a:spcPts val="0"/>
              </a:spcAft>
              <a:buNone/>
            </a:pPr>
            <a:endParaRPr dirty="0"/>
          </a:p>
        </p:txBody>
      </p:sp>
      <p:sp>
        <p:nvSpPr>
          <p:cNvPr id="322" name="Google Shape;322;gab2df24817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a82abf1d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a82abf1d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no" sz="1400" b="1" dirty="0">
                <a:solidFill>
                  <a:schemeClr val="dk1"/>
                </a:solidFill>
                <a:latin typeface="Calibri"/>
                <a:ea typeface="Calibri"/>
                <a:cs typeface="Calibri"/>
                <a:sym typeface="Calibri"/>
              </a:rPr>
              <a:t>Dark Patterns are interface design choices.</a:t>
            </a:r>
            <a:r>
              <a:rPr lang="no" sz="1400" dirty="0">
                <a:solidFill>
                  <a:schemeClr val="dk1"/>
                </a:solidFill>
                <a:latin typeface="Calibri"/>
                <a:ea typeface="Calibri"/>
                <a:cs typeface="Calibri"/>
                <a:sym typeface="Calibri"/>
              </a:rPr>
              <a:t> They determine which information we get about our options to act, and how we think about them.</a:t>
            </a:r>
            <a:endParaRPr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o" sz="1400" dirty="0">
                <a:solidFill>
                  <a:schemeClr val="dk1"/>
                </a:solidFill>
                <a:latin typeface="Calibri"/>
                <a:ea typeface="Calibri"/>
                <a:cs typeface="Calibri"/>
                <a:sym typeface="Calibri"/>
              </a:rPr>
              <a:t>The online service providing the pages steers us into making decisions that are in the provider’s interest.</a:t>
            </a:r>
            <a:endParaRPr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o" sz="1400" dirty="0">
                <a:solidFill>
                  <a:schemeClr val="dk1"/>
                </a:solidFill>
                <a:latin typeface="Calibri"/>
                <a:ea typeface="Calibri"/>
                <a:cs typeface="Calibri"/>
                <a:sym typeface="Calibri"/>
              </a:rPr>
              <a:t>In many cases, we are nudged to make decisions we would have not otherwise made.</a:t>
            </a:r>
            <a:endParaRPr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o" sz="1400" dirty="0">
                <a:solidFill>
                  <a:schemeClr val="dk1"/>
                </a:solidFill>
                <a:latin typeface="Calibri"/>
                <a:ea typeface="Calibri"/>
                <a:cs typeface="Calibri"/>
                <a:sym typeface="Calibri"/>
              </a:rPr>
              <a:t>Rules and principles of usability are applied. As always in usability, the goal is to make the user experience more comfortable. In this case, the most comfortable (quickest, easiest) option leads to decisions that are in the interest of the provider, for example by sharing personal data or buying a product.</a:t>
            </a:r>
          </a:p>
          <a:p>
            <a:pPr marL="0" lvl="0" indent="0" algn="l" rtl="0">
              <a:lnSpc>
                <a:spcPct val="90000"/>
              </a:lnSpc>
              <a:spcBef>
                <a:spcPts val="800"/>
              </a:spcBef>
              <a:spcAft>
                <a:spcPts val="0"/>
              </a:spcAft>
              <a:buClr>
                <a:schemeClr val="dk1"/>
              </a:buClr>
              <a:buSzPts val="1100"/>
              <a:buFont typeface="Arial"/>
              <a:buNone/>
            </a:pPr>
            <a:endParaRPr lang="no"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o" sz="1400" dirty="0">
                <a:solidFill>
                  <a:schemeClr val="dk1"/>
                </a:solidFill>
                <a:latin typeface="Calibri"/>
                <a:ea typeface="Calibri"/>
                <a:cs typeface="Calibri"/>
                <a:sym typeface="Calibri"/>
              </a:rPr>
              <a:t>Today we will talk about these psychoogical processes and how Dark Patterns use these against us.</a:t>
            </a:r>
          </a:p>
          <a:p>
            <a:pPr marL="0" lvl="0" indent="0" algn="l" rtl="0">
              <a:lnSpc>
                <a:spcPct val="90000"/>
              </a:lnSpc>
              <a:spcBef>
                <a:spcPts val="800"/>
              </a:spcBef>
              <a:spcAft>
                <a:spcPts val="0"/>
              </a:spcAft>
              <a:buClr>
                <a:schemeClr val="dk1"/>
              </a:buClr>
              <a:buSzPts val="1100"/>
              <a:buFont typeface="Arial"/>
              <a:buNone/>
            </a:pPr>
            <a:endParaRPr lang="no"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b-NO" sz="1400" dirty="0">
                <a:solidFill>
                  <a:schemeClr val="dk1"/>
                </a:solidFill>
                <a:latin typeface="Calibri"/>
                <a:ea typeface="Calibri"/>
                <a:cs typeface="Calibri"/>
                <a:sym typeface="Calibri"/>
              </a:rPr>
              <a:t>C</a:t>
            </a:r>
            <a:r>
              <a:rPr lang="no" sz="1400" dirty="0">
                <a:solidFill>
                  <a:schemeClr val="dk1"/>
                </a:solidFill>
                <a:latin typeface="Calibri"/>
                <a:ea typeface="Calibri"/>
                <a:cs typeface="Calibri"/>
                <a:sym typeface="Calibri"/>
              </a:rPr>
              <a:t>ognitive Diss is when 2 cognitions are conflicting and how we rationalize the conflict to ease the uneasiness we feel when this happens. </a:t>
            </a:r>
            <a:r>
              <a:rPr lang="nb-NO" sz="1400" dirty="0">
                <a:solidFill>
                  <a:schemeClr val="dk1"/>
                </a:solidFill>
                <a:latin typeface="Calibri"/>
                <a:ea typeface="Calibri"/>
                <a:cs typeface="Calibri"/>
                <a:sym typeface="Calibri"/>
              </a:rPr>
              <a:t>O</a:t>
            </a:r>
            <a:r>
              <a:rPr lang="no" sz="1400" dirty="0">
                <a:solidFill>
                  <a:schemeClr val="dk1"/>
                </a:solidFill>
                <a:latin typeface="Calibri"/>
                <a:ea typeface="Calibri"/>
                <a:cs typeface="Calibri"/>
                <a:sym typeface="Calibri"/>
              </a:rPr>
              <a:t>r example: I smoke- this is harmful to my body andwill gi</a:t>
            </a: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35045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a82abf1d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a82abf1d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rPr>
              <a:t>●Obar, J. A., &amp; Oeldorf-Hirsch, A. (2020). The biggest lie on the internet: Ignoring the privacy policies and terms of service policies of social networking services. </a:t>
            </a:r>
            <a:r>
              <a:rPr lang="no" i="1">
                <a:solidFill>
                  <a:schemeClr val="dk1"/>
                </a:solidFill>
              </a:rPr>
              <a:t>Information, Communication &amp; Society</a:t>
            </a:r>
            <a:r>
              <a:rPr lang="no">
                <a:solidFill>
                  <a:schemeClr val="dk1"/>
                </a:solidFill>
              </a:rPr>
              <a:t>, </a:t>
            </a:r>
            <a:r>
              <a:rPr lang="no" i="1">
                <a:solidFill>
                  <a:schemeClr val="dk1"/>
                </a:solidFill>
              </a:rPr>
              <a:t>23</a:t>
            </a:r>
            <a:r>
              <a:rPr lang="no">
                <a:solidFill>
                  <a:schemeClr val="dk1"/>
                </a:solidFill>
              </a:rPr>
              <a:t>(1), 128-147.●</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●Researchers at two universities conducted a study where they asked students to join a fictitious networking website, and as part of the process, asked the participants to agree to terms of service that included the following: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●Terms of use ca. 30 min (privacy policy) &amp; ca 15 Terms of Service: Avg reading time: 77 sec (PP) &amp; 51s TOS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●N=543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●Qualitative findings suggest that participants view policies as nuisance, ignoring them to pursue the ends of digital production, without being inhibited by the means. Implications are revealed as 98% missed NameDrop TOS ‘gotcha clauses’</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92817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a82abf1d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a82abf1d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57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e5c7aa8c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ee5c7aa8c3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13039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e5c7aa8c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ee5c7aa8c3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B or 13? Horse or Seal?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o"/>
              <a:t>These pictures were presented for 400msec and the perception of viewers could be influenced by previous exposure. One of the possible interpretations was previously related to something nice and pleasant, whereas the other with something neutral. [give example on how that was done - Lexical Decision Task LDT]</a:t>
            </a:r>
            <a:endParaRPr/>
          </a:p>
          <a:p>
            <a:pPr marL="0" lvl="0" indent="0" algn="l" rtl="0">
              <a:lnSpc>
                <a:spcPct val="100000"/>
              </a:lnSpc>
              <a:spcBef>
                <a:spcPts val="0"/>
              </a:spcBef>
              <a:spcAft>
                <a:spcPts val="0"/>
              </a:spcAft>
              <a:buSzPts val="1100"/>
              <a:buNone/>
            </a:pPr>
            <a:r>
              <a:rPr lang="no"/>
              <a:t>One could argue that participants saw both and only chose to report the one they thought the experimenter wanted to hear - this alternative explanation, however, was dismissed after eye-tracking measurements assessing the first so-called “saccade” (eye-movemenet and fixation) which cannot be consciously controlled predicted their choice.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o"/>
              <a:t>This may be one first evidence of motivational influences on perception.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no">
                <a:solidFill>
                  <a:schemeClr val="dk1"/>
                </a:solidFill>
              </a:rPr>
              <a:t>The short presentation time in the previous experiment was followed by a longer time people had to report. So it is not entirely clear whether the process influencing the perception is a very early one of visual perception, or a later, higher cognitive one, of personal judgment. One way to to find out whether the effect is a very basic, early one is to use the concept of binocular rivalry.</a:t>
            </a:r>
            <a:endParaRPr/>
          </a:p>
        </p:txBody>
      </p:sp>
    </p:spTree>
    <p:extLst>
      <p:ext uri="{BB962C8B-B14F-4D97-AF65-F5344CB8AC3E}">
        <p14:creationId xmlns:p14="http://schemas.microsoft.com/office/powerpoint/2010/main" val="19836229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e5c7aa8c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ee5c7aa8c3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dirty="0"/>
              <a:t>Here the coloured goggles made one of the two superimposed images invisible. Only one of the images was previously associated with financial gain, and this one was dominant.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no" dirty="0"/>
              <a:t>So, what influences the perception? Our wishes and goals – </a:t>
            </a:r>
            <a:endParaRPr dirty="0"/>
          </a:p>
        </p:txBody>
      </p:sp>
    </p:spTree>
    <p:extLst>
      <p:ext uri="{BB962C8B-B14F-4D97-AF65-F5344CB8AC3E}">
        <p14:creationId xmlns:p14="http://schemas.microsoft.com/office/powerpoint/2010/main" val="3334242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e5c7aa8c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ee5c7aa8c3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no"/>
              <a:t>Der Unterschied wirkt in der Grafik moderat – wir nutzen nicht Bauchgefühle für sowas. In der Normalverteilung entspricht  das Areal um den Mittelwert plusminus 1SD 68% der Bevölkerung, wir haben es also hier bei 0,41 SD durchaus mit einem substanziellen teil der Population zu tun, der zusätzlich hiervon beeinflusst wird. Nach allgemeiner Konvention von 1988 spricht man hier von einem mittelstarken Effekt.</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no"/>
              <a:t>Interpretation:</a:t>
            </a:r>
            <a:endParaRPr/>
          </a:p>
          <a:p>
            <a:pPr marL="457200" lvl="0" indent="-298450" algn="l" rtl="0">
              <a:lnSpc>
                <a:spcPct val="100000"/>
              </a:lnSpc>
              <a:spcBef>
                <a:spcPts val="0"/>
              </a:spcBef>
              <a:spcAft>
                <a:spcPts val="0"/>
              </a:spcAft>
              <a:buSzPts val="1100"/>
              <a:buChar char="●"/>
            </a:pPr>
            <a:r>
              <a:rPr lang="no"/>
              <a:t>- mit größerem Bildschirm (PC) wurden im Durchschnitt mehr Videos korrekt erkannt</a:t>
            </a:r>
            <a:endParaRPr/>
          </a:p>
          <a:p>
            <a:pPr marL="457200" lvl="0" indent="-298450" algn="l" rtl="0">
              <a:lnSpc>
                <a:spcPct val="100000"/>
              </a:lnSpc>
              <a:spcBef>
                <a:spcPts val="0"/>
              </a:spcBef>
              <a:spcAft>
                <a:spcPts val="0"/>
              </a:spcAft>
              <a:buSzPts val="1100"/>
              <a:buChar char="●"/>
            </a:pPr>
            <a:r>
              <a:rPr lang="no"/>
              <a:t>- kleinster Bildschirm (Smartphone) hat im Durchschnitt am wenigsten erkannt</a:t>
            </a:r>
            <a:endParaRPr/>
          </a:p>
          <a:p>
            <a:pPr marL="457200" lvl="0" indent="-298450" algn="l" rtl="0">
              <a:lnSpc>
                <a:spcPct val="100000"/>
              </a:lnSpc>
              <a:spcBef>
                <a:spcPts val="0"/>
              </a:spcBef>
              <a:spcAft>
                <a:spcPts val="0"/>
              </a:spcAft>
              <a:buSzPts val="1100"/>
              <a:buChar char="●"/>
            </a:pPr>
            <a:r>
              <a:rPr lang="no"/>
              <a:t>- Effektstärke zwischen PC &amp; Smartphone ist am stärksten (0,41) , d.h. hier unterscheiden sich die Mittelwerte am meisten</a:t>
            </a:r>
            <a:endParaRPr/>
          </a:p>
          <a:p>
            <a:pPr marL="457200" lvl="0" indent="-298450" algn="l" rtl="0">
              <a:lnSpc>
                <a:spcPct val="100000"/>
              </a:lnSpc>
              <a:spcBef>
                <a:spcPts val="0"/>
              </a:spcBef>
              <a:spcAft>
                <a:spcPts val="0"/>
              </a:spcAft>
              <a:buSzPts val="1100"/>
              <a:buChar char="●"/>
            </a:pPr>
            <a:r>
              <a:rPr lang="no"/>
              <a:t>(- Standardabweichung bei Tablet am höchsten -&gt; eventuell wegen unterschiedlicher Größe?)</a:t>
            </a:r>
            <a:endParaRPr/>
          </a:p>
        </p:txBody>
      </p:sp>
      <p:sp>
        <p:nvSpPr>
          <p:cNvPr id="225" name="Google Shape;225;gee5c7aa8c3_0_27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no"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054948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e5c7aa8c3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ee5c7aa8c3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aseline="0" dirty="0"/>
              <a:t>By the way, here are two small screenshots of emails I received from the research network site "academia.edu" - a social network for people with an interest in research. You can only access the site if you have a paid account - which I don't - but the email doesn't tell you who became aware of your naturally extremely high quality, groundbreaking and world-changing research. These emails are legitimate, not phishing, but dark patterns work along the same lines. As I said, narcissists are not uncommon in academic professions and are a secure source of income.-&gt; It should not be too difficult to use OSINT methods to assess narcissism or identify the most narcissistic person within a public-facing organization. E.g. obvious effort to appear in public, website maintenance, dress, formality (title, email signatures), private websites, - often in combination with extraversion (more data is available, and less distrust of others is expected, as well as more need for recognition by others).&gt;90% hit rate in a UCF study: leaked exam questions from "professorial accounts" (misdirected email)</a:t>
            </a:r>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51a339e10_2_1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a51a339e10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27559359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B6922229-5D2D-4017-902A-98F50ED5E5CC}" type="slidenum">
              <a:rPr lang="de-DE" smtClean="0"/>
              <a:t>84</a:t>
            </a:fld>
            <a:endParaRPr lang="de-DE"/>
          </a:p>
        </p:txBody>
      </p:sp>
    </p:spTree>
    <p:extLst>
      <p:ext uri="{BB962C8B-B14F-4D97-AF65-F5344CB8AC3E}">
        <p14:creationId xmlns:p14="http://schemas.microsoft.com/office/powerpoint/2010/main" val="22477329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Jampen</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D., Gür, G., Sutter, T., &amp; Tellenbach, B. (2020).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Don’t</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click</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towards</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an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effective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anti-phishing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training</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comparative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literature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review. </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Human-</a:t>
            </a:r>
            <a:r>
              <a:rPr kumimoji="0" lang="de-DE" altLang="de-DE" sz="1200" b="0" i="1" u="none" strike="noStrike" cap="none" normalizeH="0" baseline="0" dirty="0" err="1">
                <a:ln>
                  <a:noFill/>
                </a:ln>
                <a:solidFill>
                  <a:srgbClr val="222222"/>
                </a:solidFill>
                <a:effectLst/>
                <a:latin typeface="Arial" panose="020B0604020202020204" pitchFamily="34" charset="0"/>
                <a:cs typeface="Arial" panose="020B0604020202020204" pitchFamily="34" charset="0"/>
              </a:rPr>
              <a:t>centric</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 Computing and Information Sciences</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10</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(1), 1-41</a:t>
            </a:r>
            <a:endParaRPr lang="de-DE" dirty="0"/>
          </a:p>
        </p:txBody>
      </p:sp>
      <p:sp>
        <p:nvSpPr>
          <p:cNvPr id="4" name="Foliennummernplatzhalter 3"/>
          <p:cNvSpPr>
            <a:spLocks noGrp="1"/>
          </p:cNvSpPr>
          <p:nvPr>
            <p:ph type="sldNum" sz="quarter" idx="5"/>
          </p:nvPr>
        </p:nvSpPr>
        <p:spPr/>
        <p:txBody>
          <a:bodyPr/>
          <a:lstStyle/>
          <a:p>
            <a:fld id="{AF98B63D-2BDC-4BFE-ABAD-CDD383BC7E1B}" type="slidenum">
              <a:rPr lang="de-DE" smtClean="0"/>
              <a:t>85</a:t>
            </a:fld>
            <a:endParaRPr lang="de-DE"/>
          </a:p>
        </p:txBody>
      </p:sp>
    </p:spTree>
    <p:extLst>
      <p:ext uri="{BB962C8B-B14F-4D97-AF65-F5344CB8AC3E}">
        <p14:creationId xmlns:p14="http://schemas.microsoft.com/office/powerpoint/2010/main" val="12230238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4F536C-AD84-4F20-99DE-2A1FA9884875}" type="slidenum">
              <a:rPr lang="de-DE" smtClean="0"/>
              <a:t>87</a:t>
            </a:fld>
            <a:endParaRPr lang="de-DE"/>
          </a:p>
        </p:txBody>
      </p:sp>
    </p:spTree>
    <p:extLst>
      <p:ext uri="{BB962C8B-B14F-4D97-AF65-F5344CB8AC3E}">
        <p14:creationId xmlns:p14="http://schemas.microsoft.com/office/powerpoint/2010/main" val="945086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98B63D-2BDC-4BFE-ABAD-CDD383BC7E1B}" type="slidenum">
              <a:rPr lang="de-DE" smtClean="0"/>
              <a:t>88</a:t>
            </a:fld>
            <a:endParaRPr lang="de-DE"/>
          </a:p>
        </p:txBody>
      </p:sp>
    </p:spTree>
    <p:extLst>
      <p:ext uri="{BB962C8B-B14F-4D97-AF65-F5344CB8AC3E}">
        <p14:creationId xmlns:p14="http://schemas.microsoft.com/office/powerpoint/2010/main" val="810456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FILTERING:</a:t>
            </a:r>
          </a:p>
          <a:p>
            <a:r>
              <a:rPr lang="en-US" dirty="0"/>
              <a:t>Phishing countermeasures can be applied at several stages during an attack. Considering</a:t>
            </a:r>
          </a:p>
          <a:p>
            <a:r>
              <a:rPr lang="en-US" dirty="0"/>
              <a:t>the general attack model in Fig. 2, a technical </a:t>
            </a:r>
            <a:r>
              <a:rPr lang="en-US" b="1" dirty="0"/>
              <a:t>filtering solution </a:t>
            </a:r>
            <a:r>
              <a:rPr lang="en-US" dirty="0"/>
              <a:t>could be deployed</a:t>
            </a:r>
          </a:p>
          <a:p>
            <a:r>
              <a:rPr lang="en-US" dirty="0"/>
              <a:t>in Step 2 (e.g., [20]). Such solutions process and analyze all incoming email messages</a:t>
            </a:r>
          </a:p>
          <a:p>
            <a:r>
              <a:rPr lang="en-US" dirty="0"/>
              <a:t>and, based on rules or ML, classify them as either </a:t>
            </a:r>
            <a:r>
              <a:rPr lang="en-US" i="1" dirty="0"/>
              <a:t>phishing </a:t>
            </a:r>
            <a:r>
              <a:rPr lang="en-US" dirty="0"/>
              <a:t>or </a:t>
            </a:r>
            <a:r>
              <a:rPr lang="en-US" i="1" dirty="0"/>
              <a:t>legitimate</a:t>
            </a:r>
            <a:r>
              <a:rPr lang="en-US" dirty="0"/>
              <a:t>. ML filtering</a:t>
            </a:r>
          </a:p>
          <a:p>
            <a:r>
              <a:rPr lang="en-US" dirty="0"/>
              <a:t>techniques have become state of the art and the classification of phishing website (e.g.,</a:t>
            </a:r>
          </a:p>
          <a:p>
            <a:r>
              <a:rPr lang="en-US" dirty="0"/>
              <a:t>[34–38]) can be used for blacklists. Such approaches can prevent a phishing message</a:t>
            </a:r>
          </a:p>
          <a:p>
            <a:r>
              <a:rPr lang="en-US" dirty="0"/>
              <a:t>from reaching the target user, but attackers can use ML techniques as well (e.g., [39]) for</a:t>
            </a:r>
          </a:p>
          <a:p>
            <a:r>
              <a:rPr lang="en-US" dirty="0"/>
              <a:t>bypassing such AI detection systems. Furthermore, ML based countermeasures can be</a:t>
            </a:r>
          </a:p>
          <a:p>
            <a:r>
              <a:rPr lang="en-US" dirty="0"/>
              <a:t>further adapted and optimized for different operational environments to improve performance</a:t>
            </a:r>
          </a:p>
          <a:p>
            <a:r>
              <a:rPr lang="en-US" dirty="0"/>
              <a:t>and combat implementation challenges. A recent example is [40] where the</a:t>
            </a:r>
          </a:p>
          <a:p>
            <a:r>
              <a:rPr lang="en-US" dirty="0"/>
              <a:t>authors have implemented an anti-phishing virtual network function at the edge of the</a:t>
            </a:r>
          </a:p>
          <a:p>
            <a:r>
              <a:rPr lang="en-US" dirty="0"/>
              <a:t>network with embedded robust machine learning techniques for phishing detection.</a:t>
            </a:r>
            <a:endParaRPr lang="de-DE" dirty="0"/>
          </a:p>
          <a:p>
            <a:endParaRPr lang="de-DE" dirty="0"/>
          </a:p>
          <a:p>
            <a:r>
              <a:rPr lang="de-DE" dirty="0"/>
              <a:t>EDUCATION:</a:t>
            </a:r>
          </a:p>
          <a:p>
            <a:r>
              <a:rPr lang="de-DE" dirty="0"/>
              <a:t>Never </a:t>
            </a:r>
            <a:r>
              <a:rPr lang="de-DE" dirty="0" err="1"/>
              <a:t>works</a:t>
            </a:r>
            <a:r>
              <a:rPr lang="de-DE" dirty="0"/>
              <a:t> 100% </a:t>
            </a:r>
            <a:r>
              <a:rPr lang="de-DE" dirty="0" err="1"/>
              <a:t>either</a:t>
            </a:r>
            <a:r>
              <a:rPr lang="de-DE" dirty="0"/>
              <a:t>. </a:t>
            </a:r>
            <a:r>
              <a:rPr lang="de-DE" dirty="0" err="1"/>
              <a:t>Resource</a:t>
            </a:r>
            <a:r>
              <a:rPr lang="de-DE" dirty="0"/>
              <a:t> </a:t>
            </a:r>
            <a:r>
              <a:rPr lang="de-DE" dirty="0" err="1"/>
              <a:t>consuming</a:t>
            </a:r>
            <a:r>
              <a:rPr lang="de-DE" dirty="0"/>
              <a:t> (</a:t>
            </a:r>
            <a:r>
              <a:rPr lang="de-DE" dirty="0" err="1"/>
              <a:t>competition</a:t>
            </a:r>
            <a:r>
              <a:rPr lang="de-DE" dirty="0"/>
              <a:t> </a:t>
            </a:r>
            <a:r>
              <a:rPr lang="de-DE" dirty="0" err="1"/>
              <a:t>with</a:t>
            </a:r>
            <a:r>
              <a:rPr lang="de-DE" dirty="0"/>
              <a:t> </a:t>
            </a:r>
            <a:r>
              <a:rPr lang="de-DE" dirty="0" err="1"/>
              <a:t>other</a:t>
            </a:r>
            <a:r>
              <a:rPr lang="de-DE" dirty="0"/>
              <a:t> </a:t>
            </a:r>
            <a:r>
              <a:rPr lang="de-DE" dirty="0" err="1"/>
              <a:t>tasks</a:t>
            </a:r>
            <a:r>
              <a:rPr lang="de-DE" dirty="0"/>
              <a:t> and </a:t>
            </a:r>
            <a:r>
              <a:rPr lang="de-DE" dirty="0" err="1"/>
              <a:t>priorities</a:t>
            </a:r>
            <a:r>
              <a:rPr lang="de-DE" dirty="0"/>
              <a:t> such </a:t>
            </a:r>
            <a:r>
              <a:rPr lang="de-DE" dirty="0" err="1"/>
              <a:t>as</a:t>
            </a:r>
            <a:r>
              <a:rPr lang="de-DE" dirty="0"/>
              <a:t> </a:t>
            </a:r>
            <a:r>
              <a:rPr lang="de-DE" dirty="0" err="1"/>
              <a:t>productivity</a:t>
            </a:r>
            <a:r>
              <a:rPr lang="de-DE" dirty="0"/>
              <a:t>)</a:t>
            </a:r>
          </a:p>
          <a:p>
            <a:endParaRPr lang="de-DE" dirty="0"/>
          </a:p>
          <a:p>
            <a:r>
              <a:rPr lang="de-DE" dirty="0"/>
              <a:t>WEB FILITERING</a:t>
            </a:r>
          </a:p>
          <a:p>
            <a:endParaRPr lang="de-DE" dirty="0"/>
          </a:p>
          <a:p>
            <a:r>
              <a:rPr lang="de-DE" dirty="0"/>
              <a:t>TAKE-DOWN: </a:t>
            </a:r>
            <a:r>
              <a:rPr lang="de-DE" dirty="0" err="1"/>
              <a:t>too</a:t>
            </a:r>
            <a:r>
              <a:rPr lang="de-DE" dirty="0"/>
              <a:t> slow – on </a:t>
            </a:r>
            <a:r>
              <a:rPr lang="de-DE" dirty="0" err="1"/>
              <a:t>average</a:t>
            </a:r>
            <a:r>
              <a:rPr lang="de-DE" dirty="0"/>
              <a:t> 62hrs</a:t>
            </a:r>
          </a:p>
        </p:txBody>
      </p:sp>
      <p:sp>
        <p:nvSpPr>
          <p:cNvPr id="4" name="Foliennummernplatzhalter 3"/>
          <p:cNvSpPr>
            <a:spLocks noGrp="1"/>
          </p:cNvSpPr>
          <p:nvPr>
            <p:ph type="sldNum" sz="quarter" idx="5"/>
          </p:nvPr>
        </p:nvSpPr>
        <p:spPr/>
        <p:txBody>
          <a:bodyPr/>
          <a:lstStyle/>
          <a:p>
            <a:fld id="{C72DC058-DEF4-4B58-8E03-0292B09F30CF}" type="slidenum">
              <a:rPr lang="de-DE" smtClean="0"/>
              <a:t>93</a:t>
            </a:fld>
            <a:endParaRPr lang="de-DE"/>
          </a:p>
        </p:txBody>
      </p:sp>
    </p:spTree>
    <p:extLst>
      <p:ext uri="{BB962C8B-B14F-4D97-AF65-F5344CB8AC3E}">
        <p14:creationId xmlns:p14="http://schemas.microsoft.com/office/powerpoint/2010/main" val="23635187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Web phishing is a major cyber threat and have reached a record volume. </a:t>
            </a:r>
          </a:p>
          <a:p>
            <a:r>
              <a:rPr lang="en-US" dirty="0"/>
              <a:t>It has been widely used to steal personal information such as login credentials. In addition, people nowadays prefer online shopping, which aggravates the harms of phishing attacks in practice. </a:t>
            </a:r>
          </a:p>
          <a:p>
            <a:r>
              <a:rPr lang="en-US" dirty="0"/>
              <a:t>Consequently, phishing attackers are able to gain a (vast) amount of money via phishing websites. </a:t>
            </a:r>
          </a:p>
          <a:p>
            <a:endParaRPr lang="en-US" dirty="0"/>
          </a:p>
          <a:p>
            <a:r>
              <a:rPr lang="en-US" dirty="0"/>
              <a:t>To detect phishing attacks, various anti‐phishing solutions have been proposed, such as blacklists, similarity‐, and machine learning (ML)‐based approaches. However, blacklist is ineffective in detecting 0‐day attacks3 ; similarity‐based approaches being capable of detecting 0‐day attacks, have limited scalability and accuracy. ML‐based ones are not only scalable and accurate, but can also detect 0‐day attacks, hence have been widely studied and deployed in industrial browsers (e.g., Chrome and Edge11).</a:t>
            </a:r>
          </a:p>
          <a:p>
            <a:endParaRPr lang="en-US" dirty="0"/>
          </a:p>
          <a:p>
            <a:r>
              <a:rPr lang="en-US" dirty="0"/>
              <a:t>Slight modifications not changing the functionality and appearance are possible to trick the filters ML-based classifiers.</a:t>
            </a:r>
            <a:endParaRPr lang="de-DE" dirty="0"/>
          </a:p>
        </p:txBody>
      </p:sp>
      <p:sp>
        <p:nvSpPr>
          <p:cNvPr id="4" name="Foliennummernplatzhalter 3"/>
          <p:cNvSpPr>
            <a:spLocks noGrp="1"/>
          </p:cNvSpPr>
          <p:nvPr>
            <p:ph type="sldNum" sz="quarter" idx="5"/>
          </p:nvPr>
        </p:nvSpPr>
        <p:spPr/>
        <p:txBody>
          <a:bodyPr/>
          <a:lstStyle/>
          <a:p>
            <a:fld id="{B6922229-5D2D-4017-902A-98F50ED5E5CC}" type="slidenum">
              <a:rPr lang="de-DE" smtClean="0"/>
              <a:t>94</a:t>
            </a:fld>
            <a:endParaRPr lang="de-DE"/>
          </a:p>
        </p:txBody>
      </p:sp>
    </p:spTree>
    <p:extLst>
      <p:ext uri="{BB962C8B-B14F-4D97-AF65-F5344CB8AC3E}">
        <p14:creationId xmlns:p14="http://schemas.microsoft.com/office/powerpoint/2010/main" val="1862806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100</a:t>
            </a:fld>
            <a:endParaRPr lang="en-US" noProof="0" dirty="0"/>
          </a:p>
        </p:txBody>
      </p:sp>
    </p:spTree>
    <p:extLst>
      <p:ext uri="{BB962C8B-B14F-4D97-AF65-F5344CB8AC3E}">
        <p14:creationId xmlns:p14="http://schemas.microsoft.com/office/powerpoint/2010/main" val="1266576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98B63D-2BDC-4BFE-ABAD-CDD383BC7E1B}" type="slidenum">
              <a:rPr lang="de-DE" smtClean="0"/>
              <a:t>13</a:t>
            </a:fld>
            <a:endParaRPr lang="de-DE"/>
          </a:p>
        </p:txBody>
      </p:sp>
    </p:spTree>
    <p:extLst>
      <p:ext uri="{BB962C8B-B14F-4D97-AF65-F5344CB8AC3E}">
        <p14:creationId xmlns:p14="http://schemas.microsoft.com/office/powerpoint/2010/main" val="3100559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4312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51a339e10_2_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ga51a339e10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ctrTitle"/>
          </p:nvPr>
        </p:nvSpPr>
        <p:spPr>
          <a:xfrm>
            <a:off x="4754879" y="2357120"/>
            <a:ext cx="8637271" cy="2905757"/>
          </a:xfrm>
        </p:spPr>
        <p:txBody>
          <a:bodyPr anchor="b">
            <a:normAutofit/>
          </a:bodyPr>
          <a:lstStyle>
            <a:lvl1pPr algn="r">
              <a:defRPr sz="5760">
                <a:effectLst/>
              </a:defRPr>
            </a:lvl1pPr>
          </a:lstStyle>
          <a:p>
            <a:r>
              <a:rPr lang="en-US"/>
              <a:t>Click to edit Master title style</a:t>
            </a:r>
            <a:endParaRPr lang="en-US" dirty="0"/>
          </a:p>
        </p:txBody>
      </p:sp>
      <p:sp>
        <p:nvSpPr>
          <p:cNvPr id="3" name="Subtitle 2"/>
          <p:cNvSpPr>
            <a:spLocks noGrp="1"/>
          </p:cNvSpPr>
          <p:nvPr>
            <p:ph type="subTitle" idx="1"/>
          </p:nvPr>
        </p:nvSpPr>
        <p:spPr>
          <a:xfrm>
            <a:off x="4754879" y="5262879"/>
            <a:ext cx="8637271" cy="1686560"/>
          </a:xfrm>
        </p:spPr>
        <p:txBody>
          <a:bodyPr anchor="t">
            <a:normAutofit/>
          </a:bodyPr>
          <a:lstStyle>
            <a:lvl1pPr marL="0" indent="0" algn="r">
              <a:buNone/>
              <a:defRPr sz="2160" cap="all">
                <a:solidFill>
                  <a:schemeClr val="tx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719070" y="7044691"/>
            <a:ext cx="1920240" cy="453390"/>
          </a:xfrm>
        </p:spPr>
        <p:txBody>
          <a:bodyPr/>
          <a:lstStyle/>
          <a:p>
            <a:fld id="{B61BEF0D-F0BB-DE4B-95CE-6DB70DBA9567}" type="datetimeFigureOut">
              <a:rPr lang="en-US" smtClean="0"/>
              <a:pPr/>
              <a:t>7/8/2024</a:t>
            </a:fld>
            <a:endParaRPr lang="en-US" dirty="0"/>
          </a:p>
        </p:txBody>
      </p:sp>
      <p:sp>
        <p:nvSpPr>
          <p:cNvPr id="5" name="Footer Placeholder 4"/>
          <p:cNvSpPr>
            <a:spLocks noGrp="1"/>
          </p:cNvSpPr>
          <p:nvPr>
            <p:ph type="ftr" sz="quarter" idx="11"/>
          </p:nvPr>
        </p:nvSpPr>
        <p:spPr>
          <a:xfrm>
            <a:off x="4754879" y="7044691"/>
            <a:ext cx="5872750" cy="453390"/>
          </a:xfrm>
        </p:spPr>
        <p:txBody>
          <a:bodyPr/>
          <a:lstStyle/>
          <a:p>
            <a:endParaRPr lang="en-US" dirty="0"/>
          </a:p>
        </p:txBody>
      </p:sp>
      <p:sp>
        <p:nvSpPr>
          <p:cNvPr id="6" name="Slide Number Placeholder 5"/>
          <p:cNvSpPr>
            <a:spLocks noGrp="1"/>
          </p:cNvSpPr>
          <p:nvPr>
            <p:ph type="sldNum" sz="quarter" idx="12"/>
          </p:nvPr>
        </p:nvSpPr>
        <p:spPr>
          <a:xfrm>
            <a:off x="12730750" y="7044691"/>
            <a:ext cx="661400" cy="453390"/>
          </a:xfrm>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B4F9AA3E-8994-6319-867E-251A876B7E50}"/>
              </a:ext>
            </a:extLst>
          </p:cNvPr>
          <p:cNvSpPr txBox="1">
            <a:spLocks/>
          </p:cNvSpPr>
          <p:nvPr userDrawn="1"/>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11040453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5679438"/>
            <a:ext cx="12157712"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45921" y="1118535"/>
            <a:ext cx="10511792" cy="37979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1" y="6359524"/>
            <a:ext cx="12157712" cy="592454"/>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1480FBF9-F0F8-CE9F-1B69-366FDEE7C3DD}"/>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35067733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2" y="731522"/>
            <a:ext cx="12157712" cy="3749039"/>
          </a:xfrm>
        </p:spPr>
        <p:txBody>
          <a:bodyPr anchor="ctr">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0" y="5212080"/>
            <a:ext cx="12157714" cy="1737360"/>
          </a:xfrm>
        </p:spPr>
        <p:txBody>
          <a:bodyPr anchor="ctr">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9FF0ECA8-FB9E-0B49-D99A-ED1EE4ED952F}"/>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25067931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5"/>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1" y="731522"/>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317450" y="4023360"/>
            <a:ext cx="11207021" cy="457200"/>
          </a:xfrm>
        </p:spPr>
        <p:txBody>
          <a:bodyPr anchor="ctr"/>
          <a:lstStyle>
            <a:lvl1pPr marL="0" indent="0">
              <a:buFontTx/>
              <a:buNone/>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3" name="Text Placeholder 2"/>
          <p:cNvSpPr>
            <a:spLocks noGrp="1"/>
          </p:cNvSpPr>
          <p:nvPr>
            <p:ph type="body" idx="1"/>
          </p:nvPr>
        </p:nvSpPr>
        <p:spPr>
          <a:xfrm>
            <a:off x="824959" y="5212080"/>
            <a:ext cx="12182840" cy="1737360"/>
          </a:xfrm>
        </p:spPr>
        <p:txBody>
          <a:bodyPr anchor="ctr">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94206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3" y="3970297"/>
            <a:ext cx="12157710" cy="1762560"/>
          </a:xfrm>
        </p:spPr>
        <p:txBody>
          <a:bodyPr anchor="b">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1" y="5732857"/>
            <a:ext cx="12157711" cy="1032480"/>
          </a:xfrm>
        </p:spPr>
        <p:txBody>
          <a:bodyPr anchor="t">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92708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5"/>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1" y="731522"/>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2960" y="4663440"/>
            <a:ext cx="12162523" cy="1066800"/>
          </a:xfrm>
        </p:spPr>
        <p:txBody>
          <a:bodyPr vert="horz" lIns="91440" tIns="45720" rIns="91440" bIns="45720" rtlCol="0" anchor="b">
            <a:normAutofit/>
          </a:bodyPr>
          <a:lstStyle>
            <a:lvl1pPr>
              <a:buNone/>
              <a:defRPr lang="en-US" sz="288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59" y="5730240"/>
            <a:ext cx="12162523" cy="121920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 name="Footer Placeholder 4">
            <a:extLst>
              <a:ext uri="{FF2B5EF4-FFF2-40B4-BE49-F238E27FC236}">
                <a16:creationId xmlns:a16="http://schemas.microsoft.com/office/drawing/2014/main" id="{F2EA3046-43F3-1247-C0CA-D5EE5B8FD996}"/>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17493378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2" y="731522"/>
            <a:ext cx="12157712" cy="329183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22961" y="4206240"/>
            <a:ext cx="12157714" cy="1005840"/>
          </a:xfrm>
        </p:spPr>
        <p:txBody>
          <a:bodyPr vert="horz" lIns="91440" tIns="45720" rIns="91440" bIns="45720" rtlCol="0" anchor="b">
            <a:normAutofit/>
          </a:bodyPr>
          <a:lstStyle>
            <a:lvl1pPr>
              <a:buNone/>
              <a:defRPr lang="en-US" sz="336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60" y="5212080"/>
            <a:ext cx="12157714" cy="173736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Footer Placeholder 4">
            <a:extLst>
              <a:ext uri="{FF2B5EF4-FFF2-40B4-BE49-F238E27FC236}">
                <a16:creationId xmlns:a16="http://schemas.microsoft.com/office/drawing/2014/main" id="{4639EBB5-1F11-949F-8B92-D48FA5B80A94}"/>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248209723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8" name="Title 1"/>
          <p:cNvSpPr>
            <a:spLocks noGrp="1"/>
          </p:cNvSpPr>
          <p:nvPr>
            <p:ph type="title"/>
          </p:nvPr>
        </p:nvSpPr>
        <p:spPr>
          <a:xfrm>
            <a:off x="822962" y="731521"/>
            <a:ext cx="12157710" cy="174752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 name="Footer Placeholder 4">
            <a:extLst>
              <a:ext uri="{FF2B5EF4-FFF2-40B4-BE49-F238E27FC236}">
                <a16:creationId xmlns:a16="http://schemas.microsoft.com/office/drawing/2014/main" id="{DDE47C38-F796-8730-6362-6246E0CF30CF}"/>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364536092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Vertical Title 1"/>
          <p:cNvSpPr>
            <a:spLocks noGrp="1"/>
          </p:cNvSpPr>
          <p:nvPr>
            <p:ph type="title" orient="vert"/>
          </p:nvPr>
        </p:nvSpPr>
        <p:spPr>
          <a:xfrm>
            <a:off x="10390410" y="731520"/>
            <a:ext cx="2590262" cy="62179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22960" y="731520"/>
            <a:ext cx="9398539" cy="621792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7F8AFADC-3C60-D316-C2BA-2942B82D0556}"/>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353746681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226778AD-1709-06BA-1702-78865ECB03F3}"/>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390342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F93E2F6-6E01-074D-214D-F4BB3D4FC549}"/>
              </a:ext>
            </a:extLst>
          </p:cNvPr>
          <p:cNvSpPr>
            <a:spLocks noGrp="1"/>
          </p:cNvSpPr>
          <p:nvPr>
            <p:ph type="ftr" sz="quarter" idx="3"/>
          </p:nvPr>
        </p:nvSpPr>
        <p:spPr>
          <a:xfrm>
            <a:off x="582931" y="764556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52947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7/8/2024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98A94BFD-21E7-CB66-CBC4-25188B432BE6}"/>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252440614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sp>
        <p:nvSpPr>
          <p:cNvPr id="3" name="Footer Placeholder 4">
            <a:extLst>
              <a:ext uri="{FF2B5EF4-FFF2-40B4-BE49-F238E27FC236}">
                <a16:creationId xmlns:a16="http://schemas.microsoft.com/office/drawing/2014/main" id="{31CEEB38-E49F-2ABF-854A-89C80999A07F}"/>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733761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
        <p:nvSpPr>
          <p:cNvPr id="2" name="Footer Placeholder 4">
            <a:extLst>
              <a:ext uri="{FF2B5EF4-FFF2-40B4-BE49-F238E27FC236}">
                <a16:creationId xmlns:a16="http://schemas.microsoft.com/office/drawing/2014/main" id="{190E65A6-C495-50E8-55C2-FA884E01FE6C}"/>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467687261"/>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Footer Placeholder 4">
            <a:extLst>
              <a:ext uri="{FF2B5EF4-FFF2-40B4-BE49-F238E27FC236}">
                <a16:creationId xmlns:a16="http://schemas.microsoft.com/office/drawing/2014/main" id="{9D392779-C060-7642-1C48-0BF9C123C84A}"/>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080547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757130"/>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Footer Placeholder 4">
            <a:extLst>
              <a:ext uri="{FF2B5EF4-FFF2-40B4-BE49-F238E27FC236}">
                <a16:creationId xmlns:a16="http://schemas.microsoft.com/office/drawing/2014/main" id="{3B33ABDB-AC22-03BC-A977-BA0FB0A6F917}"/>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023752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2" y="659130"/>
            <a:ext cx="12593420" cy="963326"/>
          </a:xfrm>
          <a:prstGeom prst="rect">
            <a:avLst/>
          </a:prstGeom>
        </p:spPr>
        <p:txBody>
          <a:bodyPr lIns="0" tIns="0" rIns="0" bIns="0"/>
          <a:lstStyle>
            <a:lvl1pPr marL="0" marR="0" indent="0" algn="l" defTabSz="1097252"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199" y="3893132"/>
            <a:ext cx="10548533" cy="3037060"/>
          </a:xfrm>
          <a:prstGeom prst="rect">
            <a:avLst/>
          </a:prstGeom>
        </p:spPr>
        <p:txBody>
          <a:bodyPr/>
          <a:lstStyle>
            <a:lvl1pPr marL="274313" indent="-274313">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1" y="2573994"/>
            <a:ext cx="10548533" cy="1082168"/>
          </a:xfrm>
          <a:prstGeom prst="rect">
            <a:avLst/>
          </a:prstGeom>
        </p:spPr>
        <p:txBody>
          <a:bodyPr lIns="0" tIns="0" rIns="0" bIns="0"/>
          <a:lstStyle>
            <a:lvl1pPr marL="274313" indent="-274313">
              <a:buClr>
                <a:schemeClr val="accent4"/>
              </a:buClr>
              <a:buFont typeface="Wingdings" panose="05000000000000000000" pitchFamily="2" charset="2"/>
              <a:buChar char="§"/>
              <a:defRPr sz="2160" baseline="0">
                <a:solidFill>
                  <a:srgbClr val="332B60"/>
                </a:solidFill>
                <a:latin typeface="Verdana" charset="0"/>
              </a:defRPr>
            </a:lvl1pPr>
            <a:lvl2pPr marL="891518" indent="-342893">
              <a:buClr>
                <a:schemeClr val="accent4"/>
              </a:buClr>
              <a:buFont typeface="Wingdings" panose="05000000000000000000" pitchFamily="2" charset="2"/>
              <a:buChar char="§"/>
              <a:defRPr sz="2160">
                <a:solidFill>
                  <a:srgbClr val="332B60"/>
                </a:solidFill>
              </a:defRPr>
            </a:lvl2pPr>
            <a:lvl3pPr marL="1371565" indent="-274313">
              <a:buClr>
                <a:schemeClr val="accent4"/>
              </a:buClr>
              <a:buFont typeface="Wingdings" panose="05000000000000000000" pitchFamily="2" charset="2"/>
              <a:buChar char="§"/>
              <a:defRPr sz="2160">
                <a:solidFill>
                  <a:srgbClr val="332B60"/>
                </a:solidFill>
              </a:defRPr>
            </a:lvl3pPr>
            <a:lvl4pPr marL="1645879"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1" y="1954532"/>
            <a:ext cx="10548533" cy="496403"/>
          </a:xfrm>
          <a:prstGeom prst="rect">
            <a:avLst/>
          </a:prstGeom>
        </p:spPr>
        <p:txBody>
          <a:bodyPr lIns="0" tIns="0" rIns="0" bIns="0"/>
          <a:lstStyle>
            <a:lvl1pPr marL="0" marR="0" indent="0" algn="l" defTabSz="1097252"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5" y="7167160"/>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1"/>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13DFFC54-6FC9-84DC-DDCF-AF1D09D650C3}"/>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2700310878"/>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5933-E329-1C6E-0059-629D800DF688}"/>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98D65E00-A85C-76D5-2A8F-3A94D34488FF}"/>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nb-NO"/>
          </a:p>
        </p:txBody>
      </p:sp>
    </p:spTree>
    <p:extLst>
      <p:ext uri="{BB962C8B-B14F-4D97-AF65-F5344CB8AC3E}">
        <p14:creationId xmlns:p14="http://schemas.microsoft.com/office/powerpoint/2010/main" val="3402204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A349-B48C-845C-D2F3-74D10015F071}"/>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AA2A0B4B-A854-1871-269B-DEA9DF3E67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64D97F0-401E-6018-8370-B89AEF2504FF}"/>
              </a:ext>
            </a:extLst>
          </p:cNvPr>
          <p:cNvSpPr>
            <a:spLocks noGrp="1"/>
          </p:cNvSpPr>
          <p:nvPr>
            <p:ph type="dt" sz="half" idx="10"/>
          </p:nvPr>
        </p:nvSpPr>
        <p:spPr/>
        <p:txBody>
          <a:bodyPr/>
          <a:lstStyle/>
          <a:p>
            <a:fld id="{079C2EFE-9C04-4752-9FBE-827F01AD7597}" type="datetimeFigureOut">
              <a:rPr lang="nb-NO" smtClean="0"/>
              <a:t>08.07.2024</a:t>
            </a:fld>
            <a:endParaRPr lang="nb-NO"/>
          </a:p>
        </p:txBody>
      </p:sp>
      <p:sp>
        <p:nvSpPr>
          <p:cNvPr id="5" name="Footer Placeholder 4">
            <a:extLst>
              <a:ext uri="{FF2B5EF4-FFF2-40B4-BE49-F238E27FC236}">
                <a16:creationId xmlns:a16="http://schemas.microsoft.com/office/drawing/2014/main" id="{BEFA28C2-0F9C-4940-3486-766925DC805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4D9D60F-1A0B-13F5-2754-01E360438FD8}"/>
              </a:ext>
            </a:extLst>
          </p:cNvPr>
          <p:cNvSpPr>
            <a:spLocks noGrp="1"/>
          </p:cNvSpPr>
          <p:nvPr>
            <p:ph type="sldNum" sz="quarter" idx="12"/>
          </p:nvPr>
        </p:nvSpPr>
        <p:spPr/>
        <p:txBody>
          <a:bodyPr/>
          <a:lstStyle/>
          <a:p>
            <a:fld id="{83C72186-AF70-4CAA-BEA5-8C4411AE0AB1}" type="slidenum">
              <a:rPr lang="nb-NO" smtClean="0"/>
              <a:t>‹#›</a:t>
            </a:fld>
            <a:endParaRPr lang="nb-NO"/>
          </a:p>
        </p:txBody>
      </p:sp>
    </p:spTree>
    <p:extLst>
      <p:ext uri="{BB962C8B-B14F-4D97-AF65-F5344CB8AC3E}">
        <p14:creationId xmlns:p14="http://schemas.microsoft.com/office/powerpoint/2010/main" val="3397012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C0164-BA0F-6F62-365A-5E92B3F895A4}"/>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093A0B51-1ED3-D8B2-A29B-F028269AE69B}"/>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BA4F0-3A9F-0A78-EC87-1CC2D154D9AC}"/>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5" name="Footer Placeholder 4">
            <a:extLst>
              <a:ext uri="{FF2B5EF4-FFF2-40B4-BE49-F238E27FC236}">
                <a16:creationId xmlns:a16="http://schemas.microsoft.com/office/drawing/2014/main" id="{8A6F6E8C-465F-5B26-4986-2EC9FF42D96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DF33463-EB66-BD01-1044-77568A5C9454}"/>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72065373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655D-EFB5-3BC8-FF79-60807D58F0F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9A75E85-E728-97E4-8845-485F3CDC25FA}"/>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E0DD8DD0-03B5-42EE-52E9-F9F9B54699ED}"/>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03E92F03-F59F-5D40-A1B8-614E04FB8014}"/>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6" name="Footer Placeholder 5">
            <a:extLst>
              <a:ext uri="{FF2B5EF4-FFF2-40B4-BE49-F238E27FC236}">
                <a16:creationId xmlns:a16="http://schemas.microsoft.com/office/drawing/2014/main" id="{21AEE02F-CDDA-FF70-5EB2-2CBB35EE26A0}"/>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507B80F-720E-34FE-5A1C-AA35B9261019}"/>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97923781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EE93-B72C-80B0-60B4-653701E76B99}"/>
              </a:ext>
            </a:extLst>
          </p:cNvPr>
          <p:cNvSpPr>
            <a:spLocks noGrp="1"/>
          </p:cNvSpPr>
          <p:nvPr>
            <p:ph type="title"/>
          </p:nvPr>
        </p:nvSpPr>
        <p:spPr>
          <a:xfrm>
            <a:off x="1007746" y="438150"/>
            <a:ext cx="12618720" cy="1590676"/>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DA7EDF9E-41CB-8325-4E0F-9952255A99C6}"/>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317E5042-28EA-82E8-E531-5AF351BD85D8}"/>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9B775ECA-9222-42E7-7B43-F21F36609055}"/>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9344F209-BC60-99AB-4A15-F7304264198E}"/>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329ADE63-4716-4976-8ABD-863E58F7639B}"/>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8" name="Footer Placeholder 7">
            <a:extLst>
              <a:ext uri="{FF2B5EF4-FFF2-40B4-BE49-F238E27FC236}">
                <a16:creationId xmlns:a16="http://schemas.microsoft.com/office/drawing/2014/main" id="{14E0D22B-CA0F-D6ED-224A-558AB0CBF251}"/>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5B64C198-E6B5-03C2-96DD-F11963C6EDD1}"/>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97572859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3970297"/>
            <a:ext cx="12157712" cy="1762560"/>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822959" y="5732857"/>
            <a:ext cx="12157714" cy="1032480"/>
          </a:xfrm>
        </p:spPr>
        <p:txBody>
          <a:bodyPr anchor="t">
            <a:normAutofit/>
          </a:bodyPr>
          <a:lstStyle>
            <a:lvl1pPr marL="0" indent="0" algn="l">
              <a:buNone/>
              <a:defRPr sz="2400" cap="all">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CD1F462C-56AC-A212-BBF4-A934EA760E7B}"/>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298659043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D134-56BB-ED77-D0F4-2757E01898A9}"/>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8C3F8B2-A7D0-1B0E-4323-75A199342A6B}"/>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4" name="Footer Placeholder 3">
            <a:extLst>
              <a:ext uri="{FF2B5EF4-FFF2-40B4-BE49-F238E27FC236}">
                <a16:creationId xmlns:a16="http://schemas.microsoft.com/office/drawing/2014/main" id="{B2D8377C-21A4-866F-4E93-590CAAD3C9BC}"/>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F788A46-1B01-2D20-8BD4-B330B3792210}"/>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88219017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0C144-5D88-9BBF-D7CB-5E0CF56910B3}"/>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3" name="Footer Placeholder 2">
            <a:extLst>
              <a:ext uri="{FF2B5EF4-FFF2-40B4-BE49-F238E27FC236}">
                <a16:creationId xmlns:a16="http://schemas.microsoft.com/office/drawing/2014/main" id="{1F72461C-A8B2-40B1-3273-359C3A9499D6}"/>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5C1E7DF0-BCA5-956A-9FA9-7E668F6DBCEF}"/>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423668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B9941-BF15-F3B2-0FCC-97AAFD6E28EE}"/>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1B765A16-4F44-630E-7D01-BADCCD2DF538}"/>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7C5752FE-3557-8124-6649-2FAF6BD5166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3DE2FD0E-527D-0D2D-57D0-42784625A341}"/>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6" name="Footer Placeholder 5">
            <a:extLst>
              <a:ext uri="{FF2B5EF4-FFF2-40B4-BE49-F238E27FC236}">
                <a16:creationId xmlns:a16="http://schemas.microsoft.com/office/drawing/2014/main" id="{5EA79060-C4FF-BA0D-5361-1FA22C0BE10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4513F95-8999-6F80-F481-688325523958}"/>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74293537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8ACA-F325-4526-2BB8-B822049C07A7}"/>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B629E3D7-7D82-44A0-23B5-2BD9E96164A7}"/>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nb-NO"/>
          </a:p>
        </p:txBody>
      </p:sp>
      <p:sp>
        <p:nvSpPr>
          <p:cNvPr id="4" name="Text Placeholder 3">
            <a:extLst>
              <a:ext uri="{FF2B5EF4-FFF2-40B4-BE49-F238E27FC236}">
                <a16:creationId xmlns:a16="http://schemas.microsoft.com/office/drawing/2014/main" id="{AC4A44DB-2266-E735-7667-AC148EA737A5}"/>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5C1EB1CF-2C30-EDD1-A2CF-7B8ED0AADAAE}"/>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6" name="Footer Placeholder 5">
            <a:extLst>
              <a:ext uri="{FF2B5EF4-FFF2-40B4-BE49-F238E27FC236}">
                <a16:creationId xmlns:a16="http://schemas.microsoft.com/office/drawing/2014/main" id="{3F804570-5E11-70E3-C3D5-D23696C9A44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8C886C4A-9DF4-9A22-2862-36022CF31D72}"/>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236395978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0A33-4910-5349-6830-5C6DDA2E5B99}"/>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C050223-9E65-7FC0-3AA2-06B6C77A8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C05C907-B667-537D-E177-C9469079905D}"/>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5" name="Footer Placeholder 4">
            <a:extLst>
              <a:ext uri="{FF2B5EF4-FFF2-40B4-BE49-F238E27FC236}">
                <a16:creationId xmlns:a16="http://schemas.microsoft.com/office/drawing/2014/main" id="{D8E96803-6314-5D3F-71A8-BC9302F09BD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807A3C5-7ACF-A932-C961-02B810B9706C}"/>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2476803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21297-8D51-2475-213B-9848E513B59D}"/>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7B2F31CA-DD0E-4D5D-39E5-208726E54EE7}"/>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0F0F858-EE54-731D-99B0-1E83CBCE635F}"/>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5" name="Footer Placeholder 4">
            <a:extLst>
              <a:ext uri="{FF2B5EF4-FFF2-40B4-BE49-F238E27FC236}">
                <a16:creationId xmlns:a16="http://schemas.microsoft.com/office/drawing/2014/main" id="{AF1C7554-4BF8-7163-AA0C-AF78AC92EA4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6D27F1B-C576-721A-1F81-E373C544930E}"/>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21140511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637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079790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7315200" y="-200"/>
            <a:ext cx="7315200" cy="8229600"/>
          </a:xfrm>
          <a:prstGeom prst="rect">
            <a:avLst/>
          </a:prstGeom>
          <a:solidFill>
            <a:schemeClr val="lt2"/>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37" name="Google Shape;37;p9"/>
          <p:cNvSpPr txBox="1">
            <a:spLocks noGrp="1"/>
          </p:cNvSpPr>
          <p:nvPr>
            <p:ph type="title"/>
          </p:nvPr>
        </p:nvSpPr>
        <p:spPr>
          <a:xfrm>
            <a:off x="424800" y="1973080"/>
            <a:ext cx="6472320" cy="23716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6720"/>
            </a:lvl1pPr>
            <a:lvl2pPr lvl="1" algn="ctr">
              <a:spcBef>
                <a:spcPts val="0"/>
              </a:spcBef>
              <a:spcAft>
                <a:spcPts val="0"/>
              </a:spcAft>
              <a:buSzPts val="4200"/>
              <a:buNone/>
              <a:defRPr sz="6720"/>
            </a:lvl2pPr>
            <a:lvl3pPr lvl="2" algn="ctr">
              <a:spcBef>
                <a:spcPts val="0"/>
              </a:spcBef>
              <a:spcAft>
                <a:spcPts val="0"/>
              </a:spcAft>
              <a:buSzPts val="4200"/>
              <a:buNone/>
              <a:defRPr sz="6720"/>
            </a:lvl3pPr>
            <a:lvl4pPr lvl="3" algn="ctr">
              <a:spcBef>
                <a:spcPts val="0"/>
              </a:spcBef>
              <a:spcAft>
                <a:spcPts val="0"/>
              </a:spcAft>
              <a:buSzPts val="4200"/>
              <a:buNone/>
              <a:defRPr sz="6720"/>
            </a:lvl4pPr>
            <a:lvl5pPr lvl="4" algn="ctr">
              <a:spcBef>
                <a:spcPts val="0"/>
              </a:spcBef>
              <a:spcAft>
                <a:spcPts val="0"/>
              </a:spcAft>
              <a:buSzPts val="4200"/>
              <a:buNone/>
              <a:defRPr sz="6720"/>
            </a:lvl5pPr>
            <a:lvl6pPr lvl="5" algn="ctr">
              <a:spcBef>
                <a:spcPts val="0"/>
              </a:spcBef>
              <a:spcAft>
                <a:spcPts val="0"/>
              </a:spcAft>
              <a:buSzPts val="4200"/>
              <a:buNone/>
              <a:defRPr sz="6720"/>
            </a:lvl6pPr>
            <a:lvl7pPr lvl="6" algn="ctr">
              <a:spcBef>
                <a:spcPts val="0"/>
              </a:spcBef>
              <a:spcAft>
                <a:spcPts val="0"/>
              </a:spcAft>
              <a:buSzPts val="4200"/>
              <a:buNone/>
              <a:defRPr sz="6720"/>
            </a:lvl7pPr>
            <a:lvl8pPr lvl="7" algn="ctr">
              <a:spcBef>
                <a:spcPts val="0"/>
              </a:spcBef>
              <a:spcAft>
                <a:spcPts val="0"/>
              </a:spcAft>
              <a:buSzPts val="4200"/>
              <a:buNone/>
              <a:defRPr sz="6720"/>
            </a:lvl8pPr>
            <a:lvl9pPr lvl="8" algn="ctr">
              <a:spcBef>
                <a:spcPts val="0"/>
              </a:spcBef>
              <a:spcAft>
                <a:spcPts val="0"/>
              </a:spcAft>
              <a:buSzPts val="4200"/>
              <a:buNone/>
              <a:defRPr sz="6720"/>
            </a:lvl9pPr>
          </a:lstStyle>
          <a:p>
            <a:endParaRPr/>
          </a:p>
        </p:txBody>
      </p:sp>
      <p:sp>
        <p:nvSpPr>
          <p:cNvPr id="38" name="Google Shape;38;p9"/>
          <p:cNvSpPr txBox="1">
            <a:spLocks noGrp="1"/>
          </p:cNvSpPr>
          <p:nvPr>
            <p:ph type="subTitle" idx="1"/>
          </p:nvPr>
        </p:nvSpPr>
        <p:spPr>
          <a:xfrm>
            <a:off x="424800" y="4484920"/>
            <a:ext cx="6472320" cy="197616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3360"/>
            </a:lvl1pPr>
            <a:lvl2pPr lvl="1" algn="ctr">
              <a:lnSpc>
                <a:spcPct val="100000"/>
              </a:lnSpc>
              <a:spcBef>
                <a:spcPts val="0"/>
              </a:spcBef>
              <a:spcAft>
                <a:spcPts val="0"/>
              </a:spcAft>
              <a:buSzPts val="2100"/>
              <a:buNone/>
              <a:defRPr sz="3360"/>
            </a:lvl2pPr>
            <a:lvl3pPr lvl="2" algn="ctr">
              <a:lnSpc>
                <a:spcPct val="100000"/>
              </a:lnSpc>
              <a:spcBef>
                <a:spcPts val="0"/>
              </a:spcBef>
              <a:spcAft>
                <a:spcPts val="0"/>
              </a:spcAft>
              <a:buSzPts val="2100"/>
              <a:buNone/>
              <a:defRPr sz="3360"/>
            </a:lvl3pPr>
            <a:lvl4pPr lvl="3" algn="ctr">
              <a:lnSpc>
                <a:spcPct val="100000"/>
              </a:lnSpc>
              <a:spcBef>
                <a:spcPts val="0"/>
              </a:spcBef>
              <a:spcAft>
                <a:spcPts val="0"/>
              </a:spcAft>
              <a:buSzPts val="2100"/>
              <a:buNone/>
              <a:defRPr sz="3360"/>
            </a:lvl4pPr>
            <a:lvl5pPr lvl="4" algn="ctr">
              <a:lnSpc>
                <a:spcPct val="100000"/>
              </a:lnSpc>
              <a:spcBef>
                <a:spcPts val="0"/>
              </a:spcBef>
              <a:spcAft>
                <a:spcPts val="0"/>
              </a:spcAft>
              <a:buSzPts val="2100"/>
              <a:buNone/>
              <a:defRPr sz="3360"/>
            </a:lvl5pPr>
            <a:lvl6pPr lvl="5" algn="ctr">
              <a:lnSpc>
                <a:spcPct val="100000"/>
              </a:lnSpc>
              <a:spcBef>
                <a:spcPts val="0"/>
              </a:spcBef>
              <a:spcAft>
                <a:spcPts val="0"/>
              </a:spcAft>
              <a:buSzPts val="2100"/>
              <a:buNone/>
              <a:defRPr sz="3360"/>
            </a:lvl6pPr>
            <a:lvl7pPr lvl="6" algn="ctr">
              <a:lnSpc>
                <a:spcPct val="100000"/>
              </a:lnSpc>
              <a:spcBef>
                <a:spcPts val="0"/>
              </a:spcBef>
              <a:spcAft>
                <a:spcPts val="0"/>
              </a:spcAft>
              <a:buSzPts val="2100"/>
              <a:buNone/>
              <a:defRPr sz="3360"/>
            </a:lvl7pPr>
            <a:lvl8pPr lvl="7" algn="ctr">
              <a:lnSpc>
                <a:spcPct val="100000"/>
              </a:lnSpc>
              <a:spcBef>
                <a:spcPts val="0"/>
              </a:spcBef>
              <a:spcAft>
                <a:spcPts val="0"/>
              </a:spcAft>
              <a:buSzPts val="2100"/>
              <a:buNone/>
              <a:defRPr sz="3360"/>
            </a:lvl8pPr>
            <a:lvl9pPr lvl="8" algn="ctr">
              <a:lnSpc>
                <a:spcPct val="100000"/>
              </a:lnSpc>
              <a:spcBef>
                <a:spcPts val="0"/>
              </a:spcBef>
              <a:spcAft>
                <a:spcPts val="0"/>
              </a:spcAft>
              <a:buSzPts val="2100"/>
              <a:buNone/>
              <a:defRPr sz="3360"/>
            </a:lvl9pPr>
          </a:lstStyle>
          <a:p>
            <a:endParaRPr/>
          </a:p>
        </p:txBody>
      </p:sp>
      <p:sp>
        <p:nvSpPr>
          <p:cNvPr id="39" name="Google Shape;39;p9"/>
          <p:cNvSpPr txBox="1">
            <a:spLocks noGrp="1"/>
          </p:cNvSpPr>
          <p:nvPr>
            <p:ph type="body" idx="2"/>
          </p:nvPr>
        </p:nvSpPr>
        <p:spPr>
          <a:xfrm>
            <a:off x="7903200" y="1158520"/>
            <a:ext cx="6139200" cy="5912160"/>
          </a:xfrm>
          <a:prstGeom prst="rect">
            <a:avLst/>
          </a:prstGeom>
        </p:spPr>
        <p:txBody>
          <a:bodyPr spcFirstLastPara="1" wrap="square" lIns="91425" tIns="91425" rIns="91425" bIns="91425" anchor="ctr"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4095837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21373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2962" y="2570480"/>
            <a:ext cx="5994401" cy="437896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86274" y="2570481"/>
            <a:ext cx="5994398" cy="43789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E2AF736B-94CE-F413-EB55-58BB7A8F3FC6}"/>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304461925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2" y="659130"/>
            <a:ext cx="12593420" cy="963326"/>
          </a:xfrm>
          <a:prstGeom prst="rect">
            <a:avLst/>
          </a:prstGeom>
        </p:spPr>
        <p:txBody>
          <a:bodyPr lIns="0" tIns="0" rIns="0" bIns="0"/>
          <a:lstStyle>
            <a:lvl1pPr marL="0" marR="0" indent="0" algn="l" defTabSz="1097252"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199" y="3893132"/>
            <a:ext cx="10548533" cy="3037060"/>
          </a:xfrm>
          <a:prstGeom prst="rect">
            <a:avLst/>
          </a:prstGeom>
        </p:spPr>
        <p:txBody>
          <a:bodyPr/>
          <a:lstStyle>
            <a:lvl1pPr marL="274313" indent="-274313">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1" y="2573994"/>
            <a:ext cx="10548533" cy="1082168"/>
          </a:xfrm>
          <a:prstGeom prst="rect">
            <a:avLst/>
          </a:prstGeom>
        </p:spPr>
        <p:txBody>
          <a:bodyPr lIns="0" tIns="0" rIns="0" bIns="0"/>
          <a:lstStyle>
            <a:lvl1pPr marL="274313" indent="-274313">
              <a:buClr>
                <a:schemeClr val="accent4"/>
              </a:buClr>
              <a:buFont typeface="Wingdings" panose="05000000000000000000" pitchFamily="2" charset="2"/>
              <a:buChar char="§"/>
              <a:defRPr sz="2160" baseline="0">
                <a:solidFill>
                  <a:srgbClr val="332B60"/>
                </a:solidFill>
                <a:latin typeface="Verdana" charset="0"/>
              </a:defRPr>
            </a:lvl1pPr>
            <a:lvl2pPr marL="891518" indent="-342893">
              <a:buClr>
                <a:schemeClr val="accent4"/>
              </a:buClr>
              <a:buFont typeface="Wingdings" panose="05000000000000000000" pitchFamily="2" charset="2"/>
              <a:buChar char="§"/>
              <a:defRPr sz="2160">
                <a:solidFill>
                  <a:srgbClr val="332B60"/>
                </a:solidFill>
              </a:defRPr>
            </a:lvl2pPr>
            <a:lvl3pPr marL="1371565" indent="-274313">
              <a:buClr>
                <a:schemeClr val="accent4"/>
              </a:buClr>
              <a:buFont typeface="Wingdings" panose="05000000000000000000" pitchFamily="2" charset="2"/>
              <a:buChar char="§"/>
              <a:defRPr sz="2160">
                <a:solidFill>
                  <a:srgbClr val="332B60"/>
                </a:solidFill>
              </a:defRPr>
            </a:lvl3pPr>
            <a:lvl4pPr marL="1645879"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1" y="1954532"/>
            <a:ext cx="10548533" cy="496403"/>
          </a:xfrm>
          <a:prstGeom prst="rect">
            <a:avLst/>
          </a:prstGeom>
        </p:spPr>
        <p:txBody>
          <a:bodyPr lIns="0" tIns="0" rIns="0" bIns="0"/>
          <a:lstStyle>
            <a:lvl1pPr marL="0" marR="0" indent="0" algn="l" defTabSz="1097252"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5" y="7167160"/>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1"/>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196510"/>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5933-E329-1C6E-0059-629D800DF688}"/>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98D65E00-A85C-76D5-2A8F-3A94D34488FF}"/>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nb-NO"/>
          </a:p>
        </p:txBody>
      </p:sp>
    </p:spTree>
    <p:extLst>
      <p:ext uri="{BB962C8B-B14F-4D97-AF65-F5344CB8AC3E}">
        <p14:creationId xmlns:p14="http://schemas.microsoft.com/office/powerpoint/2010/main" val="4989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A349-B48C-845C-D2F3-74D10015F071}"/>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AA2A0B4B-A854-1871-269B-DEA9DF3E67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64D97F0-401E-6018-8370-B89AEF2504FF}"/>
              </a:ext>
            </a:extLst>
          </p:cNvPr>
          <p:cNvSpPr>
            <a:spLocks noGrp="1"/>
          </p:cNvSpPr>
          <p:nvPr>
            <p:ph type="dt" sz="half" idx="10"/>
          </p:nvPr>
        </p:nvSpPr>
        <p:spPr/>
        <p:txBody>
          <a:bodyPr/>
          <a:lstStyle/>
          <a:p>
            <a:fld id="{079C2EFE-9C04-4752-9FBE-827F01AD7597}" type="datetimeFigureOut">
              <a:rPr lang="nb-NO" smtClean="0"/>
              <a:t>08.07.2024</a:t>
            </a:fld>
            <a:endParaRPr lang="nb-NO"/>
          </a:p>
        </p:txBody>
      </p:sp>
      <p:sp>
        <p:nvSpPr>
          <p:cNvPr id="5" name="Footer Placeholder 4">
            <a:extLst>
              <a:ext uri="{FF2B5EF4-FFF2-40B4-BE49-F238E27FC236}">
                <a16:creationId xmlns:a16="http://schemas.microsoft.com/office/drawing/2014/main" id="{BEFA28C2-0F9C-4940-3486-766925DC805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4D9D60F-1A0B-13F5-2754-01E360438FD8}"/>
              </a:ext>
            </a:extLst>
          </p:cNvPr>
          <p:cNvSpPr>
            <a:spLocks noGrp="1"/>
          </p:cNvSpPr>
          <p:nvPr>
            <p:ph type="sldNum" sz="quarter" idx="12"/>
          </p:nvPr>
        </p:nvSpPr>
        <p:spPr/>
        <p:txBody>
          <a:bodyPr/>
          <a:lstStyle/>
          <a:p>
            <a:fld id="{83C72186-AF70-4CAA-BEA5-8C4411AE0AB1}" type="slidenum">
              <a:rPr lang="nb-NO" smtClean="0"/>
              <a:t>‹#›</a:t>
            </a:fld>
            <a:endParaRPr lang="nb-NO"/>
          </a:p>
        </p:txBody>
      </p:sp>
    </p:spTree>
    <p:extLst>
      <p:ext uri="{BB962C8B-B14F-4D97-AF65-F5344CB8AC3E}">
        <p14:creationId xmlns:p14="http://schemas.microsoft.com/office/powerpoint/2010/main" val="2284269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C0164-BA0F-6F62-365A-5E92B3F895A4}"/>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093A0B51-1ED3-D8B2-A29B-F028269AE69B}"/>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BA4F0-3A9F-0A78-EC87-1CC2D154D9AC}"/>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5" name="Footer Placeholder 4">
            <a:extLst>
              <a:ext uri="{FF2B5EF4-FFF2-40B4-BE49-F238E27FC236}">
                <a16:creationId xmlns:a16="http://schemas.microsoft.com/office/drawing/2014/main" id="{8A6F6E8C-465F-5B26-4986-2EC9FF42D96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DF33463-EB66-BD01-1044-77568A5C9454}"/>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2379548894"/>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655D-EFB5-3BC8-FF79-60807D58F0F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9A75E85-E728-97E4-8845-485F3CDC25FA}"/>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E0DD8DD0-03B5-42EE-52E9-F9F9B54699ED}"/>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03E92F03-F59F-5D40-A1B8-614E04FB8014}"/>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6" name="Footer Placeholder 5">
            <a:extLst>
              <a:ext uri="{FF2B5EF4-FFF2-40B4-BE49-F238E27FC236}">
                <a16:creationId xmlns:a16="http://schemas.microsoft.com/office/drawing/2014/main" id="{21AEE02F-CDDA-FF70-5EB2-2CBB35EE26A0}"/>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507B80F-720E-34FE-5A1C-AA35B9261019}"/>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883585874"/>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EE93-B72C-80B0-60B4-653701E76B99}"/>
              </a:ext>
            </a:extLst>
          </p:cNvPr>
          <p:cNvSpPr>
            <a:spLocks noGrp="1"/>
          </p:cNvSpPr>
          <p:nvPr>
            <p:ph type="title"/>
          </p:nvPr>
        </p:nvSpPr>
        <p:spPr>
          <a:xfrm>
            <a:off x="1007746" y="438150"/>
            <a:ext cx="12618720" cy="1590676"/>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DA7EDF9E-41CB-8325-4E0F-9952255A99C6}"/>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317E5042-28EA-82E8-E531-5AF351BD85D8}"/>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9B775ECA-9222-42E7-7B43-F21F36609055}"/>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9344F209-BC60-99AB-4A15-F7304264198E}"/>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329ADE63-4716-4976-8ABD-863E58F7639B}"/>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8" name="Footer Placeholder 7">
            <a:extLst>
              <a:ext uri="{FF2B5EF4-FFF2-40B4-BE49-F238E27FC236}">
                <a16:creationId xmlns:a16="http://schemas.microsoft.com/office/drawing/2014/main" id="{14E0D22B-CA0F-D6ED-224A-558AB0CBF251}"/>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5B64C198-E6B5-03C2-96DD-F11963C6EDD1}"/>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634976951"/>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D134-56BB-ED77-D0F4-2757E01898A9}"/>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8C3F8B2-A7D0-1B0E-4323-75A199342A6B}"/>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4" name="Footer Placeholder 3">
            <a:extLst>
              <a:ext uri="{FF2B5EF4-FFF2-40B4-BE49-F238E27FC236}">
                <a16:creationId xmlns:a16="http://schemas.microsoft.com/office/drawing/2014/main" id="{B2D8377C-21A4-866F-4E93-590CAAD3C9BC}"/>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F788A46-1B01-2D20-8BD4-B330B3792210}"/>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214211378"/>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0C144-5D88-9BBF-D7CB-5E0CF56910B3}"/>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3" name="Footer Placeholder 2">
            <a:extLst>
              <a:ext uri="{FF2B5EF4-FFF2-40B4-BE49-F238E27FC236}">
                <a16:creationId xmlns:a16="http://schemas.microsoft.com/office/drawing/2014/main" id="{1F72461C-A8B2-40B1-3273-359C3A9499D6}"/>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5C1E7DF0-BCA5-956A-9FA9-7E668F6DBCEF}"/>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2974527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B9941-BF15-F3B2-0FCC-97AAFD6E28EE}"/>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1B765A16-4F44-630E-7D01-BADCCD2DF538}"/>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7C5752FE-3557-8124-6649-2FAF6BD5166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3DE2FD0E-527D-0D2D-57D0-42784625A341}"/>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6" name="Footer Placeholder 5">
            <a:extLst>
              <a:ext uri="{FF2B5EF4-FFF2-40B4-BE49-F238E27FC236}">
                <a16:creationId xmlns:a16="http://schemas.microsoft.com/office/drawing/2014/main" id="{5EA79060-C4FF-BA0D-5361-1FA22C0BE10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4513F95-8999-6F80-F481-688325523958}"/>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17986128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8ACA-F325-4526-2BB8-B822049C07A7}"/>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B629E3D7-7D82-44A0-23B5-2BD9E96164A7}"/>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nb-NO"/>
          </a:p>
        </p:txBody>
      </p:sp>
      <p:sp>
        <p:nvSpPr>
          <p:cNvPr id="4" name="Text Placeholder 3">
            <a:extLst>
              <a:ext uri="{FF2B5EF4-FFF2-40B4-BE49-F238E27FC236}">
                <a16:creationId xmlns:a16="http://schemas.microsoft.com/office/drawing/2014/main" id="{AC4A44DB-2266-E735-7667-AC148EA737A5}"/>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5C1EB1CF-2C30-EDD1-A2CF-7B8ED0AADAAE}"/>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6" name="Footer Placeholder 5">
            <a:extLst>
              <a:ext uri="{FF2B5EF4-FFF2-40B4-BE49-F238E27FC236}">
                <a16:creationId xmlns:a16="http://schemas.microsoft.com/office/drawing/2014/main" id="{3F804570-5E11-70E3-C3D5-D23696C9A44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8C886C4A-9DF4-9A22-2862-36022CF31D72}"/>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18095321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68404" y="2661921"/>
            <a:ext cx="5650865" cy="691514"/>
          </a:xfrm>
        </p:spPr>
        <p:txBody>
          <a:bodyPr anchor="b">
            <a:noAutofit/>
          </a:bodyPr>
          <a:lstStyle>
            <a:lvl1pPr marL="0" indent="0">
              <a:buNone/>
              <a:defRPr sz="336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822962" y="3444241"/>
            <a:ext cx="5996308"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5204" y="2672081"/>
            <a:ext cx="5667376" cy="691514"/>
          </a:xfrm>
        </p:spPr>
        <p:txBody>
          <a:bodyPr anchor="b">
            <a:noAutofit/>
          </a:bodyPr>
          <a:lstStyle>
            <a:lvl1pPr marL="0" indent="0">
              <a:buNone/>
              <a:defRPr sz="336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988180" y="3444241"/>
            <a:ext cx="5994401"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Footer Placeholder 4">
            <a:extLst>
              <a:ext uri="{FF2B5EF4-FFF2-40B4-BE49-F238E27FC236}">
                <a16:creationId xmlns:a16="http://schemas.microsoft.com/office/drawing/2014/main" id="{E0FD1AE7-8DB5-A42F-18FC-95F60D484576}"/>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897042706"/>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0A33-4910-5349-6830-5C6DDA2E5B99}"/>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C050223-9E65-7FC0-3AA2-06B6C77A8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C05C907-B667-537D-E177-C9469079905D}"/>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5" name="Footer Placeholder 4">
            <a:extLst>
              <a:ext uri="{FF2B5EF4-FFF2-40B4-BE49-F238E27FC236}">
                <a16:creationId xmlns:a16="http://schemas.microsoft.com/office/drawing/2014/main" id="{D8E96803-6314-5D3F-71A8-BC9302F09BD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807A3C5-7ACF-A932-C961-02B810B9706C}"/>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414575674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21297-8D51-2475-213B-9848E513B59D}"/>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7B2F31CA-DD0E-4D5D-39E5-208726E54EE7}"/>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0F0F858-EE54-731D-99B0-1E83CBCE635F}"/>
              </a:ext>
            </a:extLst>
          </p:cNvPr>
          <p:cNvSpPr>
            <a:spLocks noGrp="1"/>
          </p:cNvSpPr>
          <p:nvPr>
            <p:ph type="dt" sz="half" idx="10"/>
          </p:nvPr>
        </p:nvSpPr>
        <p:spPr/>
        <p:txBody>
          <a:bodyPr/>
          <a:lstStyle/>
          <a:p>
            <a:fld id="{D5CCE085-E0B1-4B4E-B2DD-A1A33A8A8161}" type="datetimeFigureOut">
              <a:rPr lang="nb-NO" smtClean="0"/>
              <a:t>08.07.2024</a:t>
            </a:fld>
            <a:endParaRPr lang="nb-NO"/>
          </a:p>
        </p:txBody>
      </p:sp>
      <p:sp>
        <p:nvSpPr>
          <p:cNvPr id="5" name="Footer Placeholder 4">
            <a:extLst>
              <a:ext uri="{FF2B5EF4-FFF2-40B4-BE49-F238E27FC236}">
                <a16:creationId xmlns:a16="http://schemas.microsoft.com/office/drawing/2014/main" id="{AF1C7554-4BF8-7163-AA0C-AF78AC92EA4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6D27F1B-C576-721A-1F81-E373C544930E}"/>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214108272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17614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214495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7315200" y="-200"/>
            <a:ext cx="7315200" cy="8229600"/>
          </a:xfrm>
          <a:prstGeom prst="rect">
            <a:avLst/>
          </a:prstGeom>
          <a:solidFill>
            <a:schemeClr val="lt2"/>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37" name="Google Shape;37;p9"/>
          <p:cNvSpPr txBox="1">
            <a:spLocks noGrp="1"/>
          </p:cNvSpPr>
          <p:nvPr>
            <p:ph type="title"/>
          </p:nvPr>
        </p:nvSpPr>
        <p:spPr>
          <a:xfrm>
            <a:off x="424800" y="1973080"/>
            <a:ext cx="6472320" cy="23716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6720"/>
            </a:lvl1pPr>
            <a:lvl2pPr lvl="1" algn="ctr">
              <a:spcBef>
                <a:spcPts val="0"/>
              </a:spcBef>
              <a:spcAft>
                <a:spcPts val="0"/>
              </a:spcAft>
              <a:buSzPts val="4200"/>
              <a:buNone/>
              <a:defRPr sz="6720"/>
            </a:lvl2pPr>
            <a:lvl3pPr lvl="2" algn="ctr">
              <a:spcBef>
                <a:spcPts val="0"/>
              </a:spcBef>
              <a:spcAft>
                <a:spcPts val="0"/>
              </a:spcAft>
              <a:buSzPts val="4200"/>
              <a:buNone/>
              <a:defRPr sz="6720"/>
            </a:lvl3pPr>
            <a:lvl4pPr lvl="3" algn="ctr">
              <a:spcBef>
                <a:spcPts val="0"/>
              </a:spcBef>
              <a:spcAft>
                <a:spcPts val="0"/>
              </a:spcAft>
              <a:buSzPts val="4200"/>
              <a:buNone/>
              <a:defRPr sz="6720"/>
            </a:lvl4pPr>
            <a:lvl5pPr lvl="4" algn="ctr">
              <a:spcBef>
                <a:spcPts val="0"/>
              </a:spcBef>
              <a:spcAft>
                <a:spcPts val="0"/>
              </a:spcAft>
              <a:buSzPts val="4200"/>
              <a:buNone/>
              <a:defRPr sz="6720"/>
            </a:lvl5pPr>
            <a:lvl6pPr lvl="5" algn="ctr">
              <a:spcBef>
                <a:spcPts val="0"/>
              </a:spcBef>
              <a:spcAft>
                <a:spcPts val="0"/>
              </a:spcAft>
              <a:buSzPts val="4200"/>
              <a:buNone/>
              <a:defRPr sz="6720"/>
            </a:lvl6pPr>
            <a:lvl7pPr lvl="6" algn="ctr">
              <a:spcBef>
                <a:spcPts val="0"/>
              </a:spcBef>
              <a:spcAft>
                <a:spcPts val="0"/>
              </a:spcAft>
              <a:buSzPts val="4200"/>
              <a:buNone/>
              <a:defRPr sz="6720"/>
            </a:lvl7pPr>
            <a:lvl8pPr lvl="7" algn="ctr">
              <a:spcBef>
                <a:spcPts val="0"/>
              </a:spcBef>
              <a:spcAft>
                <a:spcPts val="0"/>
              </a:spcAft>
              <a:buSzPts val="4200"/>
              <a:buNone/>
              <a:defRPr sz="6720"/>
            </a:lvl8pPr>
            <a:lvl9pPr lvl="8" algn="ctr">
              <a:spcBef>
                <a:spcPts val="0"/>
              </a:spcBef>
              <a:spcAft>
                <a:spcPts val="0"/>
              </a:spcAft>
              <a:buSzPts val="4200"/>
              <a:buNone/>
              <a:defRPr sz="6720"/>
            </a:lvl9pPr>
          </a:lstStyle>
          <a:p>
            <a:endParaRPr/>
          </a:p>
        </p:txBody>
      </p:sp>
      <p:sp>
        <p:nvSpPr>
          <p:cNvPr id="38" name="Google Shape;38;p9"/>
          <p:cNvSpPr txBox="1">
            <a:spLocks noGrp="1"/>
          </p:cNvSpPr>
          <p:nvPr>
            <p:ph type="subTitle" idx="1"/>
          </p:nvPr>
        </p:nvSpPr>
        <p:spPr>
          <a:xfrm>
            <a:off x="424800" y="4484920"/>
            <a:ext cx="6472320" cy="197616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3360"/>
            </a:lvl1pPr>
            <a:lvl2pPr lvl="1" algn="ctr">
              <a:lnSpc>
                <a:spcPct val="100000"/>
              </a:lnSpc>
              <a:spcBef>
                <a:spcPts val="0"/>
              </a:spcBef>
              <a:spcAft>
                <a:spcPts val="0"/>
              </a:spcAft>
              <a:buSzPts val="2100"/>
              <a:buNone/>
              <a:defRPr sz="3360"/>
            </a:lvl2pPr>
            <a:lvl3pPr lvl="2" algn="ctr">
              <a:lnSpc>
                <a:spcPct val="100000"/>
              </a:lnSpc>
              <a:spcBef>
                <a:spcPts val="0"/>
              </a:spcBef>
              <a:spcAft>
                <a:spcPts val="0"/>
              </a:spcAft>
              <a:buSzPts val="2100"/>
              <a:buNone/>
              <a:defRPr sz="3360"/>
            </a:lvl3pPr>
            <a:lvl4pPr lvl="3" algn="ctr">
              <a:lnSpc>
                <a:spcPct val="100000"/>
              </a:lnSpc>
              <a:spcBef>
                <a:spcPts val="0"/>
              </a:spcBef>
              <a:spcAft>
                <a:spcPts val="0"/>
              </a:spcAft>
              <a:buSzPts val="2100"/>
              <a:buNone/>
              <a:defRPr sz="3360"/>
            </a:lvl4pPr>
            <a:lvl5pPr lvl="4" algn="ctr">
              <a:lnSpc>
                <a:spcPct val="100000"/>
              </a:lnSpc>
              <a:spcBef>
                <a:spcPts val="0"/>
              </a:spcBef>
              <a:spcAft>
                <a:spcPts val="0"/>
              </a:spcAft>
              <a:buSzPts val="2100"/>
              <a:buNone/>
              <a:defRPr sz="3360"/>
            </a:lvl5pPr>
            <a:lvl6pPr lvl="5" algn="ctr">
              <a:lnSpc>
                <a:spcPct val="100000"/>
              </a:lnSpc>
              <a:spcBef>
                <a:spcPts val="0"/>
              </a:spcBef>
              <a:spcAft>
                <a:spcPts val="0"/>
              </a:spcAft>
              <a:buSzPts val="2100"/>
              <a:buNone/>
              <a:defRPr sz="3360"/>
            </a:lvl6pPr>
            <a:lvl7pPr lvl="6" algn="ctr">
              <a:lnSpc>
                <a:spcPct val="100000"/>
              </a:lnSpc>
              <a:spcBef>
                <a:spcPts val="0"/>
              </a:spcBef>
              <a:spcAft>
                <a:spcPts val="0"/>
              </a:spcAft>
              <a:buSzPts val="2100"/>
              <a:buNone/>
              <a:defRPr sz="3360"/>
            </a:lvl7pPr>
            <a:lvl8pPr lvl="7" algn="ctr">
              <a:lnSpc>
                <a:spcPct val="100000"/>
              </a:lnSpc>
              <a:spcBef>
                <a:spcPts val="0"/>
              </a:spcBef>
              <a:spcAft>
                <a:spcPts val="0"/>
              </a:spcAft>
              <a:buSzPts val="2100"/>
              <a:buNone/>
              <a:defRPr sz="3360"/>
            </a:lvl8pPr>
            <a:lvl9pPr lvl="8" algn="ctr">
              <a:lnSpc>
                <a:spcPct val="100000"/>
              </a:lnSpc>
              <a:spcBef>
                <a:spcPts val="0"/>
              </a:spcBef>
              <a:spcAft>
                <a:spcPts val="0"/>
              </a:spcAft>
              <a:buSzPts val="2100"/>
              <a:buNone/>
              <a:defRPr sz="3360"/>
            </a:lvl9pPr>
          </a:lstStyle>
          <a:p>
            <a:endParaRPr/>
          </a:p>
        </p:txBody>
      </p:sp>
      <p:sp>
        <p:nvSpPr>
          <p:cNvPr id="39" name="Google Shape;39;p9"/>
          <p:cNvSpPr txBox="1">
            <a:spLocks noGrp="1"/>
          </p:cNvSpPr>
          <p:nvPr>
            <p:ph type="body" idx="2"/>
          </p:nvPr>
        </p:nvSpPr>
        <p:spPr>
          <a:xfrm>
            <a:off x="7903200" y="1158520"/>
            <a:ext cx="6139200" cy="5912160"/>
          </a:xfrm>
          <a:prstGeom prst="rect">
            <a:avLst/>
          </a:prstGeom>
        </p:spPr>
        <p:txBody>
          <a:bodyPr spcFirstLastPara="1" wrap="square" lIns="91425" tIns="91425" rIns="91425" bIns="91425" anchor="ctr"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803381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72141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Footer Placeholder 4">
            <a:extLst>
              <a:ext uri="{FF2B5EF4-FFF2-40B4-BE49-F238E27FC236}">
                <a16:creationId xmlns:a16="http://schemas.microsoft.com/office/drawing/2014/main" id="{56C7372C-EF0B-1FA1-5791-C2040AD53DAF}"/>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7036748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Footer Placeholder 4">
            <a:extLst>
              <a:ext uri="{FF2B5EF4-FFF2-40B4-BE49-F238E27FC236}">
                <a16:creationId xmlns:a16="http://schemas.microsoft.com/office/drawing/2014/main" id="{F0CF27BB-3444-D857-22A4-D6390530BD67}"/>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290524834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2489200"/>
            <a:ext cx="4417062" cy="1645920"/>
          </a:xfrm>
        </p:spPr>
        <p:txBody>
          <a:bodyPr anchor="b">
            <a:normAutofit/>
          </a:bodyPr>
          <a:lstStyle>
            <a:lvl1pPr algn="l">
              <a:defRPr sz="2880" b="0"/>
            </a:lvl1pPr>
          </a:lstStyle>
          <a:p>
            <a:r>
              <a:rPr lang="en-US"/>
              <a:t>Click to edit Master title style</a:t>
            </a:r>
            <a:endParaRPr lang="en-US" dirty="0"/>
          </a:p>
        </p:txBody>
      </p:sp>
      <p:sp>
        <p:nvSpPr>
          <p:cNvPr id="3" name="Content Placeholder 2"/>
          <p:cNvSpPr>
            <a:spLocks noGrp="1"/>
          </p:cNvSpPr>
          <p:nvPr>
            <p:ph idx="1"/>
          </p:nvPr>
        </p:nvSpPr>
        <p:spPr>
          <a:xfrm>
            <a:off x="5577841" y="731521"/>
            <a:ext cx="7402831" cy="621792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1" y="4135120"/>
            <a:ext cx="4417062" cy="2194560"/>
          </a:xfrm>
        </p:spPr>
        <p:txBody>
          <a:bodyPr anchor="t">
            <a:normAutofit/>
          </a:bodyPr>
          <a:lstStyle>
            <a:lvl1pPr marL="0" indent="0">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C0A9F6BA-BA82-8F3F-56A8-65A48973713D}"/>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41025097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0" y="1920240"/>
            <a:ext cx="7397584" cy="1645920"/>
          </a:xfrm>
        </p:spPr>
        <p:txBody>
          <a:bodyPr anchor="b">
            <a:normAutofit/>
          </a:bodyPr>
          <a:lstStyle>
            <a:lvl1pPr algn="l">
              <a:defRPr sz="336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043504" y="1097280"/>
            <a:ext cx="3937169" cy="54864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0" y="3566160"/>
            <a:ext cx="7397584" cy="2194560"/>
          </a:xfrm>
        </p:spPr>
        <p:txBody>
          <a:bodyPr anchor="t">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3" name="Footer Placeholder 4">
            <a:extLst>
              <a:ext uri="{FF2B5EF4-FFF2-40B4-BE49-F238E27FC236}">
                <a16:creationId xmlns:a16="http://schemas.microsoft.com/office/drawing/2014/main" id="{777A31AB-B28A-4A47-CD84-79D531C7AA86}"/>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38523854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3.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2.png"/><Relationship Id="rId2" Type="http://schemas.openxmlformats.org/officeDocument/2006/relationships/slideLayout" Target="../slideLayouts/slideLayout42.xml"/><Relationship Id="rId16"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2" y="731521"/>
            <a:ext cx="12157710" cy="174752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22962" y="2570481"/>
            <a:ext cx="12157710" cy="437896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07592" y="7044691"/>
            <a:ext cx="192024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B61BEF0D-F0BB-DE4B-95CE-6DB70DBA9567}" type="datetimeFigureOut">
              <a:rPr lang="en-US" smtClean="0"/>
              <a:pPr/>
              <a:t>7/8/2024</a:t>
            </a:fld>
            <a:endParaRPr lang="en-US" dirty="0"/>
          </a:p>
        </p:txBody>
      </p:sp>
      <p:sp>
        <p:nvSpPr>
          <p:cNvPr id="5" name="Footer Placeholder 4"/>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
        <p:nvSpPr>
          <p:cNvPr id="6" name="Slide Number Placeholder 5"/>
          <p:cNvSpPr>
            <a:spLocks noGrp="1"/>
          </p:cNvSpPr>
          <p:nvPr>
            <p:ph type="sldNum" sz="quarter" idx="4"/>
          </p:nvPr>
        </p:nvSpPr>
        <p:spPr>
          <a:xfrm>
            <a:off x="12319273" y="7044691"/>
            <a:ext cx="66140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D57F1E4F-1CFF-5643-939E-217C01CDF565}" type="slidenum">
              <a:rPr lang="en-US" smtClean="0"/>
              <a:pPr/>
              <a:t>‹#›</a:t>
            </a:fld>
            <a:endParaRPr lang="en-US" dirty="0"/>
          </a:p>
        </p:txBody>
      </p:sp>
      <p:grpSp>
        <p:nvGrpSpPr>
          <p:cNvPr id="7" name="Group 6">
            <a:extLst>
              <a:ext uri="{FF2B5EF4-FFF2-40B4-BE49-F238E27FC236}">
                <a16:creationId xmlns:a16="http://schemas.microsoft.com/office/drawing/2014/main" id="{2E2BBF1E-C93B-B784-DE16-D330BB3A2319}"/>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DC3E6C82-603D-7251-102F-41E05C77D7D4}"/>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6DEAB2C4-A482-3934-113C-6FCD84F58B2A}"/>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39642505"/>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2" r:id="rId22"/>
    <p:sldLayoutId id="2147483833" r:id="rId23"/>
    <p:sldLayoutId id="2147483867" r:id="rId24"/>
  </p:sldLayoutIdLst>
  <p:hf sldNum="0" hdr="0" ftr="0" dt="0"/>
  <p:txStyles>
    <p:titleStyle>
      <a:lvl1pPr algn="l" defTabSz="548640"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548640" rtl="0" eaLnBrk="1" latinLnBrk="0" hangingPunct="1">
        <a:spcBef>
          <a:spcPts val="0"/>
        </a:spcBef>
        <a:spcAft>
          <a:spcPts val="1200"/>
        </a:spcAft>
        <a:buClr>
          <a:schemeClr val="tx1"/>
        </a:buClr>
        <a:buSzPct val="100000"/>
        <a:buFont typeface="Arial"/>
        <a:buChar char="•"/>
        <a:defRPr sz="2160" kern="1200" cap="none">
          <a:solidFill>
            <a:schemeClr val="tx1"/>
          </a:solidFill>
          <a:effectLst/>
          <a:latin typeface="+mn-lt"/>
          <a:ea typeface="+mn-ea"/>
          <a:cs typeface="+mn-cs"/>
        </a:defRPr>
      </a:lvl1pPr>
      <a:lvl2pPr marL="891540" indent="-342900" algn="l" defTabSz="548640" rtl="0" eaLnBrk="1" latinLnBrk="0" hangingPunct="1">
        <a:spcBef>
          <a:spcPts val="0"/>
        </a:spcBef>
        <a:spcAft>
          <a:spcPts val="1200"/>
        </a:spcAft>
        <a:buClr>
          <a:schemeClr val="tx1"/>
        </a:buClr>
        <a:buSzPct val="100000"/>
        <a:buFont typeface="Arial"/>
        <a:buChar char="•"/>
        <a:defRPr sz="1920" kern="1200" cap="none">
          <a:solidFill>
            <a:schemeClr val="tx1"/>
          </a:solidFill>
          <a:effectLst/>
          <a:latin typeface="+mn-lt"/>
          <a:ea typeface="+mn-ea"/>
          <a:cs typeface="+mn-cs"/>
        </a:defRPr>
      </a:lvl2pPr>
      <a:lvl3pPr marL="1440180" indent="-342900" algn="l" defTabSz="548640" rtl="0" eaLnBrk="1" latinLnBrk="0" hangingPunct="1">
        <a:spcBef>
          <a:spcPts val="0"/>
        </a:spcBef>
        <a:spcAft>
          <a:spcPts val="1200"/>
        </a:spcAft>
        <a:buClr>
          <a:schemeClr val="tx1"/>
        </a:buClr>
        <a:buSzPct val="100000"/>
        <a:buFont typeface="Arial"/>
        <a:buChar char="•"/>
        <a:defRPr sz="1680" kern="1200" cap="none">
          <a:solidFill>
            <a:schemeClr val="tx1"/>
          </a:solidFill>
          <a:effectLst/>
          <a:latin typeface="+mn-lt"/>
          <a:ea typeface="+mn-ea"/>
          <a:cs typeface="+mn-cs"/>
        </a:defRPr>
      </a:lvl3pPr>
      <a:lvl4pPr marL="185166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4pPr>
      <a:lvl5pPr marL="240030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5pPr>
      <a:lvl6pPr marL="301752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6pPr>
      <a:lvl7pPr marL="356616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7pPr>
      <a:lvl8pPr marL="411480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8pPr>
      <a:lvl9pPr marL="466344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69BA5-88BE-C46A-B0D2-AFA61CE482A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0D30963-7796-89A0-6BD5-9C99D98BA06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EF8FA28-3783-FE84-DE3F-F6C4BE6D209C}"/>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D5CCE085-E0B1-4B4E-B2DD-A1A33A8A8161}" type="datetimeFigureOut">
              <a:rPr lang="nb-NO" smtClean="0"/>
              <a:t>08.07.2024</a:t>
            </a:fld>
            <a:endParaRPr lang="nb-NO"/>
          </a:p>
        </p:txBody>
      </p:sp>
      <p:sp>
        <p:nvSpPr>
          <p:cNvPr id="5" name="Footer Placeholder 4">
            <a:extLst>
              <a:ext uri="{FF2B5EF4-FFF2-40B4-BE49-F238E27FC236}">
                <a16:creationId xmlns:a16="http://schemas.microsoft.com/office/drawing/2014/main" id="{9F88475E-02E0-013E-2AF1-FB631036BFCA}"/>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D4360678-4F2D-F6FC-7BF6-1E3D8D51B328}"/>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0E15419-1E37-4665-9EF1-6414E4D9401D}" type="slidenum">
              <a:rPr lang="nb-NO" smtClean="0"/>
              <a:t>‹#›</a:t>
            </a:fld>
            <a:endParaRPr lang="nb-NO"/>
          </a:p>
        </p:txBody>
      </p:sp>
      <p:sp>
        <p:nvSpPr>
          <p:cNvPr id="7" name="Footer Placeholder 4">
            <a:extLst>
              <a:ext uri="{FF2B5EF4-FFF2-40B4-BE49-F238E27FC236}">
                <a16:creationId xmlns:a16="http://schemas.microsoft.com/office/drawing/2014/main" id="{5E35EB78-254F-929C-2F04-AF027CE660E6}"/>
              </a:ext>
            </a:extLst>
          </p:cNvPr>
          <p:cNvSpPr txBox="1">
            <a:spLocks/>
          </p:cNvSpPr>
          <p:nvPr userDrawn="1"/>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grpSp>
        <p:nvGrpSpPr>
          <p:cNvPr id="8" name="Group 7">
            <a:extLst>
              <a:ext uri="{FF2B5EF4-FFF2-40B4-BE49-F238E27FC236}">
                <a16:creationId xmlns:a16="http://schemas.microsoft.com/office/drawing/2014/main" id="{78918474-3349-99D4-A905-9CB8DF2D2BD4}"/>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7CB8330C-1B0F-C6EC-E1AE-E6B785BCC868}"/>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E977BAAE-924D-F170-EFDD-B9FD901CCB7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0807490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69BA5-88BE-C46A-B0D2-AFA61CE482A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0D30963-7796-89A0-6BD5-9C99D98BA06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EF8FA28-3783-FE84-DE3F-F6C4BE6D209C}"/>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D5CCE085-E0B1-4B4E-B2DD-A1A33A8A8161}" type="datetimeFigureOut">
              <a:rPr lang="nb-NO" smtClean="0"/>
              <a:t>08.07.2024</a:t>
            </a:fld>
            <a:endParaRPr lang="nb-NO"/>
          </a:p>
        </p:txBody>
      </p:sp>
      <p:sp>
        <p:nvSpPr>
          <p:cNvPr id="5" name="Footer Placeholder 4">
            <a:extLst>
              <a:ext uri="{FF2B5EF4-FFF2-40B4-BE49-F238E27FC236}">
                <a16:creationId xmlns:a16="http://schemas.microsoft.com/office/drawing/2014/main" id="{9F88475E-02E0-013E-2AF1-FB631036BFCA}"/>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D4360678-4F2D-F6FC-7BF6-1E3D8D51B328}"/>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0E15419-1E37-4665-9EF1-6414E4D9401D}" type="slidenum">
              <a:rPr lang="nb-NO" smtClean="0"/>
              <a:t>‹#›</a:t>
            </a:fld>
            <a:endParaRPr lang="nb-NO"/>
          </a:p>
        </p:txBody>
      </p:sp>
      <p:sp>
        <p:nvSpPr>
          <p:cNvPr id="7" name="Footer Placeholder 4">
            <a:extLst>
              <a:ext uri="{FF2B5EF4-FFF2-40B4-BE49-F238E27FC236}">
                <a16:creationId xmlns:a16="http://schemas.microsoft.com/office/drawing/2014/main" id="{EF480E91-4D7B-E297-018D-3417554D6D6C}"/>
              </a:ext>
            </a:extLst>
          </p:cNvPr>
          <p:cNvSpPr txBox="1">
            <a:spLocks/>
          </p:cNvSpPr>
          <p:nvPr userDrawn="1"/>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grpSp>
        <p:nvGrpSpPr>
          <p:cNvPr id="8" name="Group 7">
            <a:extLst>
              <a:ext uri="{FF2B5EF4-FFF2-40B4-BE49-F238E27FC236}">
                <a16:creationId xmlns:a16="http://schemas.microsoft.com/office/drawing/2014/main" id="{7BC85741-D073-6077-330B-C443D0E72DDB}"/>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ED476C2B-3783-929B-BCEF-06C27436C10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3C7B8C6E-FA09-FBE0-50C5-28010C39148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6763890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Ls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hyperlink" Target="http://www.cybersecpro-project.eu/" TargetMode="External"/><Relationship Id="rId7" Type="http://schemas.openxmlformats.org/officeDocument/2006/relationships/image" Target="../media/image220.png"/><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219.png"/><Relationship Id="rId5" Type="http://schemas.openxmlformats.org/officeDocument/2006/relationships/hyperlink" Target="https://www.linkedin.com/company/cybersecpro-euproject/" TargetMode="External"/><Relationship Id="rId4" Type="http://schemas.openxmlformats.org/officeDocument/2006/relationships/hyperlink" Target="https://twitter.com/CyberSecPro_eu"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1.jpe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en.wikipedia.org/wiki/DarkSide_(hacking_group)" TargetMode="External"/><Relationship Id="rId1" Type="http://schemas.openxmlformats.org/officeDocument/2006/relationships/slideLayout" Target="../slideLayouts/slideLayout22.xml"/><Relationship Id="rId5" Type="http://schemas.openxmlformats.org/officeDocument/2006/relationships/image" Target="../media/image68.jpeg"/><Relationship Id="rId4" Type="http://schemas.openxmlformats.org/officeDocument/2006/relationships/image" Target="../media/image67.jpe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3.xml"/><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emf"/></Relationships>
</file>

<file path=ppt/slides/_rels/slide4.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jpeg"/><Relationship Id="rId21" Type="http://schemas.openxmlformats.org/officeDocument/2006/relationships/image" Target="../media/image32.png"/><Relationship Id="rId34" Type="http://schemas.openxmlformats.org/officeDocument/2006/relationships/image" Target="../media/image4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jpeg"/><Relationship Id="rId38" Type="http://schemas.openxmlformats.org/officeDocument/2006/relationships/image" Target="../media/image49.jpeg"/><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jpeg"/><Relationship Id="rId35" Type="http://schemas.openxmlformats.org/officeDocument/2006/relationships/image" Target="../media/image46.png"/><Relationship Id="rId8" Type="http://schemas.openxmlformats.org/officeDocument/2006/relationships/image" Target="../media/image19.png"/><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116.jpe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nFRu0K1IxJ4?feature=oembed" TargetMode="External"/><Relationship Id="rId5" Type="http://schemas.openxmlformats.org/officeDocument/2006/relationships/image" Target="../media/image118.jpeg"/><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4.xml"/><Relationship Id="rId5" Type="http://schemas.openxmlformats.org/officeDocument/2006/relationships/image" Target="../media/image54.jpeg"/><Relationship Id="rId4" Type="http://schemas.openxmlformats.org/officeDocument/2006/relationships/image" Target="../media/image53.jpe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2.png"/><Relationship Id="rId5" Type="http://schemas.openxmlformats.org/officeDocument/2006/relationships/image" Target="../media/image120.png"/><Relationship Id="rId4"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8.pn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0.xml"/><Relationship Id="rId1" Type="http://schemas.openxmlformats.org/officeDocument/2006/relationships/slideLayout" Target="../slideLayouts/slideLayout22.xml"/><Relationship Id="rId5" Type="http://schemas.openxmlformats.org/officeDocument/2006/relationships/image" Target="../media/image130.png"/><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22.xml"/><Relationship Id="rId5" Type="http://schemas.openxmlformats.org/officeDocument/2006/relationships/image" Target="../media/image137.png"/><Relationship Id="rId4" Type="http://schemas.openxmlformats.org/officeDocument/2006/relationships/image" Target="../media/image136.png"/></Relationships>
</file>

<file path=ppt/slides/_rels/slide61.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140.png"/></Relationships>
</file>

<file path=ppt/slides/_rels/slide6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5.xml"/><Relationship Id="rId1" Type="http://schemas.openxmlformats.org/officeDocument/2006/relationships/slideLayout" Target="../slideLayouts/slideLayout22.xml"/><Relationship Id="rId5" Type="http://schemas.openxmlformats.org/officeDocument/2006/relationships/image" Target="../media/image144.png"/><Relationship Id="rId4" Type="http://schemas.openxmlformats.org/officeDocument/2006/relationships/image" Target="../media/image143.png"/></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36.xml"/><Relationship Id="rId4" Type="http://schemas.openxmlformats.org/officeDocument/2006/relationships/image" Target="../media/image153.png"/></Relationships>
</file>

<file path=ppt/slides/_rels/slide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3.xml"/><Relationship Id="rId1" Type="http://schemas.openxmlformats.org/officeDocument/2006/relationships/slideLayout" Target="../slideLayouts/slideLayout36.xml"/><Relationship Id="rId4" Type="http://schemas.openxmlformats.org/officeDocument/2006/relationships/image" Target="../media/image155.png"/></Relationships>
</file>

<file path=ppt/slides/_rels/slide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26.xml"/><Relationship Id="rId5" Type="http://schemas.openxmlformats.org/officeDocument/2006/relationships/hyperlink" Target="https://www.businessinsider.com/psychological-differences-between-conservatives-and-liberals-2018-2" TargetMode="External"/><Relationship Id="rId4" Type="http://schemas.openxmlformats.org/officeDocument/2006/relationships/image" Target="../media/image160.png"/></Relationships>
</file>

<file path=ppt/slides/_rels/slide7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5.xml"/><Relationship Id="rId1" Type="http://schemas.openxmlformats.org/officeDocument/2006/relationships/slideLayout" Target="../slideLayouts/slideLayout36.xml"/><Relationship Id="rId5" Type="http://schemas.openxmlformats.org/officeDocument/2006/relationships/image" Target="../media/image163.png"/><Relationship Id="rId4" Type="http://schemas.openxmlformats.org/officeDocument/2006/relationships/image" Target="../media/image162.png"/></Relationships>
</file>

<file path=ppt/slides/_rels/slide7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6.xml"/><Relationship Id="rId1" Type="http://schemas.openxmlformats.org/officeDocument/2006/relationships/slideLayout" Target="../slideLayouts/slideLayout3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7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7.xml"/><Relationship Id="rId1" Type="http://schemas.openxmlformats.org/officeDocument/2006/relationships/slideLayout" Target="../slideLayouts/slideLayout26.xml"/><Relationship Id="rId4" Type="http://schemas.openxmlformats.org/officeDocument/2006/relationships/image" Target="../media/image167.png"/></Relationships>
</file>

<file path=ppt/slides/_rels/slide7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8.xml"/><Relationship Id="rId1" Type="http://schemas.openxmlformats.org/officeDocument/2006/relationships/slideLayout" Target="../slideLayouts/slideLayout36.xml"/><Relationship Id="rId4" Type="http://schemas.openxmlformats.org/officeDocument/2006/relationships/image" Target="../media/image1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hyperlink" Target="https://www.cosmopolitan.com/lifestyle/a37377027/deep-fake-cheer-scandal/" TargetMode="External"/><Relationship Id="rId1" Type="http://schemas.openxmlformats.org/officeDocument/2006/relationships/slideLayout" Target="../slideLayouts/slideLayout2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77.png"/><Relationship Id="rId2" Type="http://schemas.openxmlformats.org/officeDocument/2006/relationships/slideLayout" Target="../slideLayouts/slideLayout42.xml"/><Relationship Id="rId1" Type="http://schemas.openxmlformats.org/officeDocument/2006/relationships/tags" Target="../tags/tag1.xml"/><Relationship Id="rId6" Type="http://schemas.openxmlformats.org/officeDocument/2006/relationships/image" Target="../media/image176.png"/><Relationship Id="rId5" Type="http://schemas.microsoft.com/office/2011/relationships/inkAction" Target="../ink/inkAction1.xml"/><Relationship Id="rId4" Type="http://schemas.openxmlformats.org/officeDocument/2006/relationships/image" Target="../media/image175.png"/></Relationships>
</file>

<file path=ppt/slides/_rels/slide8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1.xml"/><Relationship Id="rId1" Type="http://schemas.openxmlformats.org/officeDocument/2006/relationships/slideLayout" Target="../slideLayouts/slideLayout26.xml"/><Relationship Id="rId5" Type="http://schemas.openxmlformats.org/officeDocument/2006/relationships/image" Target="../media/image181.png"/><Relationship Id="rId4" Type="http://schemas.openxmlformats.org/officeDocument/2006/relationships/image" Target="../media/image180.jpeg"/></Relationships>
</file>

<file path=ppt/slides/_rels/slide8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2.xml"/><Relationship Id="rId1" Type="http://schemas.openxmlformats.org/officeDocument/2006/relationships/slideLayout" Target="../slideLayouts/slideLayout26.xml"/><Relationship Id="rId5" Type="http://schemas.openxmlformats.org/officeDocument/2006/relationships/image" Target="../media/image183.png"/><Relationship Id="rId4" Type="http://schemas.openxmlformats.org/officeDocument/2006/relationships/image" Target="../media/image182.png"/></Relationships>
</file>

<file path=ppt/slides/_rels/slide86.xml.rels><?xml version="1.0" encoding="UTF-8" standalone="yes"?>
<Relationships xmlns="http://schemas.openxmlformats.org/package/2006/relationships"><Relationship Id="rId3" Type="http://schemas.openxmlformats.org/officeDocument/2006/relationships/image" Target="../media/image184.tiff"/><Relationship Id="rId2" Type="http://schemas.openxmlformats.org/officeDocument/2006/relationships/image" Target="../media/image179.jpeg"/><Relationship Id="rId1" Type="http://schemas.openxmlformats.org/officeDocument/2006/relationships/slideLayout" Target="../slideLayouts/slideLayout26.xml"/><Relationship Id="rId4" Type="http://schemas.openxmlformats.org/officeDocument/2006/relationships/image" Target="../media/image185.tiff"/></Relationships>
</file>

<file path=ppt/slides/_rels/slide8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3.xml"/><Relationship Id="rId1" Type="http://schemas.openxmlformats.org/officeDocument/2006/relationships/slideLayout" Target="../slideLayouts/slideLayout26.xml"/><Relationship Id="rId4" Type="http://schemas.openxmlformats.org/officeDocument/2006/relationships/image" Target="../media/image186.png"/></Relationships>
</file>

<file path=ppt/slides/_rels/slide8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4.xml"/><Relationship Id="rId1" Type="http://schemas.openxmlformats.org/officeDocument/2006/relationships/slideLayout" Target="../slideLayouts/slideLayout26.xml"/><Relationship Id="rId4" Type="http://schemas.openxmlformats.org/officeDocument/2006/relationships/image" Target="../media/image187.emf"/></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79.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1.xml"/><Relationship Id="rId4" Type="http://schemas.openxmlformats.org/officeDocument/2006/relationships/image" Target="../media/image64.png"/></Relationships>
</file>

<file path=ppt/slides/_rels/slide9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79.jpe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3" Type="http://schemas.openxmlformats.org/officeDocument/2006/relationships/hyperlink" Target="https://onlinelibrary.wiley.com/doi/abs/10.1002/int.22510"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arxiv.org/abs/1412.6572" TargetMode="External"/><Relationship Id="rId5" Type="http://schemas.openxmlformats.org/officeDocument/2006/relationships/image" Target="../media/image195.png"/><Relationship Id="rId4" Type="http://schemas.openxmlformats.org/officeDocument/2006/relationships/image" Target="../media/image194.png"/></Relationships>
</file>

<file path=ppt/slides/_rels/slide95.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9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96.jpeg"/><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196.jpeg"/><Relationship Id="rId1" Type="http://schemas.openxmlformats.org/officeDocument/2006/relationships/slideLayout" Target="../slideLayouts/slideLayout21.xml"/><Relationship Id="rId6" Type="http://schemas.openxmlformats.org/officeDocument/2006/relationships/image" Target="../media/image206.png"/><Relationship Id="rId5" Type="http://schemas.openxmlformats.org/officeDocument/2006/relationships/image" Target="../media/image205.pn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s>
</file>

<file path=ppt/slides/_rels/slide9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96.jpeg"/><Relationship Id="rId1" Type="http://schemas.openxmlformats.org/officeDocument/2006/relationships/slideLayout" Target="../slideLayouts/slideLayout21.xml"/><Relationship Id="rId4" Type="http://schemas.openxmlformats.org/officeDocument/2006/relationships/image" Target="../media/image212.png"/></Relationships>
</file>

<file path=ppt/slides/_rels/slide99.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196.jpeg"/><Relationship Id="rId1" Type="http://schemas.openxmlformats.org/officeDocument/2006/relationships/slideLayout" Target="../slideLayouts/slideLayout2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6121400" y="6048114"/>
            <a:ext cx="8509000" cy="1210710"/>
          </a:xfrm>
        </p:spPr>
        <p:txBody>
          <a:bodyPr>
            <a:normAutofit fontScale="92500"/>
          </a:bodyPr>
          <a:lstStyle/>
          <a:p>
            <a:r>
              <a:rPr lang="en-US" dirty="0"/>
              <a:t>Presentation by: </a:t>
            </a:r>
          </a:p>
          <a:p>
            <a:r>
              <a:rPr lang="en-US" sz="2400" b="1" cap="none" dirty="0"/>
              <a:t>Ric Lugo, Kitty </a:t>
            </a:r>
            <a:r>
              <a:rPr lang="en-US" sz="2400" b="1" cap="none" dirty="0" err="1"/>
              <a:t>Kioskli</a:t>
            </a:r>
            <a:r>
              <a:rPr lang="en-US" sz="2400" b="1" cap="none" dirty="0"/>
              <a:t>, &amp; Paresh Rathod , </a:t>
            </a:r>
            <a:r>
              <a:rPr lang="en-US" sz="2400" b="1" cap="none" dirty="0" err="1"/>
              <a:t>Stilianos</a:t>
            </a:r>
            <a:r>
              <a:rPr lang="en-US" sz="2400" b="1" cap="none" dirty="0"/>
              <a:t> </a:t>
            </a:r>
            <a:r>
              <a:rPr lang="en-US" sz="2400" b="1" cap="none" dirty="0" err="1"/>
              <a:t>Karagiannis</a:t>
            </a:r>
            <a:endParaRPr lang="en-US" sz="2400" b="1" cap="none" dirty="0"/>
          </a:p>
          <a:p>
            <a:r>
              <a:rPr lang="en-US" cap="none" dirty="0"/>
              <a:t>TalTech, </a:t>
            </a:r>
            <a:r>
              <a:rPr lang="en-US" cap="none" dirty="0" err="1"/>
              <a:t>trustilio</a:t>
            </a:r>
            <a:r>
              <a:rPr lang="en-US" cap="none" dirty="0"/>
              <a:t>, </a:t>
            </a:r>
            <a:r>
              <a:rPr lang="en-US" cap="none" dirty="0" err="1"/>
              <a:t>Laurea</a:t>
            </a:r>
            <a:r>
              <a:rPr lang="en-US" cap="none" dirty="0"/>
              <a:t>, PDM</a:t>
            </a:r>
          </a:p>
        </p:txBody>
      </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229930" y="970776"/>
            <a:ext cx="8509000" cy="4118944"/>
          </a:xfrm>
        </p:spPr>
        <p:txBody>
          <a:bodyPr/>
          <a:lstStyle/>
          <a:p>
            <a:pPr algn="ctr"/>
            <a:r>
              <a:rPr lang="en-GB" dirty="0">
                <a:solidFill>
                  <a:schemeClr val="tx1"/>
                </a:solidFill>
              </a:rPr>
              <a:t>Social Engineering in Cybersecurity</a:t>
            </a:r>
          </a:p>
          <a:p>
            <a:pPr algn="ctr"/>
            <a:r>
              <a:rPr lang="en-GB" sz="3600" dirty="0">
                <a:solidFill>
                  <a:schemeClr val="tx1"/>
                </a:solidFill>
              </a:rPr>
              <a:t>CSP002: Human Factors in Cybersecurity</a:t>
            </a:r>
          </a:p>
          <a:p>
            <a:pPr algn="ctr"/>
            <a:r>
              <a:rPr lang="en-GB" sz="3600" dirty="0">
                <a:solidFill>
                  <a:schemeClr val="tx1"/>
                </a:solidFill>
              </a:rPr>
              <a:t>IPICS Summer School</a:t>
            </a:r>
            <a:endParaRPr lang="en-US"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94ED-5E7F-406B-B509-978127B01A0E}"/>
              </a:ext>
            </a:extLst>
          </p:cNvPr>
          <p:cNvSpPr>
            <a:spLocks noGrp="1"/>
          </p:cNvSpPr>
          <p:nvPr>
            <p:ph type="title"/>
          </p:nvPr>
        </p:nvSpPr>
        <p:spPr>
          <a:xfrm>
            <a:off x="757123" y="768096"/>
            <a:ext cx="5782666" cy="1777594"/>
          </a:xfrm>
        </p:spPr>
        <p:txBody>
          <a:bodyPr spcFirstLastPara="1" vert="horz" wrap="square" lIns="146304" tIns="73152" rIns="146304" bIns="73152" rtlCol="0" anchor="b" anchorCtr="0">
            <a:normAutofit/>
          </a:bodyPr>
          <a:lstStyle/>
          <a:p>
            <a:pPr defTabSz="1463004">
              <a:spcBef>
                <a:spcPct val="0"/>
              </a:spcBef>
            </a:pPr>
            <a:r>
              <a:rPr lang="en-US" sz="6560"/>
              <a:t>Cybercrimes</a:t>
            </a:r>
          </a:p>
        </p:txBody>
      </p:sp>
      <p:sp>
        <p:nvSpPr>
          <p:cNvPr id="3" name="Text Placeholder 2">
            <a:extLst>
              <a:ext uri="{FF2B5EF4-FFF2-40B4-BE49-F238E27FC236}">
                <a16:creationId xmlns:a16="http://schemas.microsoft.com/office/drawing/2014/main" id="{AF870DE9-7986-4DBB-904C-3D69361BA9D4}"/>
              </a:ext>
            </a:extLst>
          </p:cNvPr>
          <p:cNvSpPr>
            <a:spLocks noGrp="1"/>
          </p:cNvSpPr>
          <p:nvPr>
            <p:ph type="body" idx="1"/>
          </p:nvPr>
        </p:nvSpPr>
        <p:spPr>
          <a:xfrm>
            <a:off x="757123" y="3193085"/>
            <a:ext cx="5782666" cy="4257446"/>
          </a:xfrm>
        </p:spPr>
        <p:txBody>
          <a:bodyPr spcFirstLastPara="1" vert="horz" wrap="square" lIns="146304" tIns="73152" rIns="146304" bIns="73152" rtlCol="0" anchor="t" anchorCtr="0">
            <a:normAutofit/>
          </a:bodyPr>
          <a:lstStyle/>
          <a:p>
            <a:pPr indent="-365750" defTabSz="1463004">
              <a:spcAft>
                <a:spcPts val="960"/>
              </a:spcAft>
              <a:buFont typeface="Arial" panose="020B0604020202020204" pitchFamily="34" charset="0"/>
              <a:buChar char="•"/>
            </a:pPr>
            <a:r>
              <a:rPr lang="en-US" sz="2720" dirty="0"/>
              <a:t>Cybercrime To Cost The World $10.5 Trillion Annually By 2025 ($3 trillion in 2015)</a:t>
            </a:r>
          </a:p>
          <a:p>
            <a:pPr marL="365752" indent="0" defTabSz="1463004">
              <a:spcAft>
                <a:spcPts val="960"/>
              </a:spcAft>
              <a:buNone/>
            </a:pPr>
            <a:endParaRPr lang="en-US" sz="2720" dirty="0"/>
          </a:p>
          <a:p>
            <a:pPr indent="-365750" defTabSz="1463004">
              <a:spcAft>
                <a:spcPts val="960"/>
              </a:spcAft>
              <a:buFont typeface="Arial" panose="020B0604020202020204" pitchFamily="34" charset="0"/>
              <a:buChar char="•"/>
            </a:pPr>
            <a:r>
              <a:rPr lang="en-US" sz="2720" dirty="0"/>
              <a:t>Newer forms to become more sophisticated and disruptive</a:t>
            </a:r>
          </a:p>
          <a:p>
            <a:pPr lvl="1" indent="-365750" defTabSz="1463004">
              <a:spcAft>
                <a:spcPts val="960"/>
              </a:spcAft>
              <a:buFont typeface="Arial" panose="020B0604020202020204" pitchFamily="34" charset="0"/>
              <a:buChar char="•"/>
            </a:pPr>
            <a:r>
              <a:rPr lang="en-US" sz="2240" dirty="0"/>
              <a:t>Deep fakes</a:t>
            </a:r>
          </a:p>
        </p:txBody>
      </p:sp>
      <p:pic>
        <p:nvPicPr>
          <p:cNvPr id="4" name="Picture 3">
            <a:extLst>
              <a:ext uri="{FF2B5EF4-FFF2-40B4-BE49-F238E27FC236}">
                <a16:creationId xmlns:a16="http://schemas.microsoft.com/office/drawing/2014/main" id="{71C6B4D5-A8A2-423D-A21A-9DD1242371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5102" y="779069"/>
            <a:ext cx="8295299" cy="6262949"/>
          </a:xfrm>
          <a:prstGeom prst="rect">
            <a:avLst/>
          </a:prstGeom>
        </p:spPr>
      </p:pic>
      <p:sp>
        <p:nvSpPr>
          <p:cNvPr id="5" name="Footer Placeholder 4">
            <a:extLst>
              <a:ext uri="{FF2B5EF4-FFF2-40B4-BE49-F238E27FC236}">
                <a16:creationId xmlns:a16="http://schemas.microsoft.com/office/drawing/2014/main" id="{E113A141-4B3A-BB1D-C21E-DB5DDF0CE3F9}"/>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9901873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9A535ED6-CFF9-C12E-EA78-EBD0B8099595}"/>
              </a:ext>
            </a:extLst>
          </p:cNvPr>
          <p:cNvSpPr>
            <a:spLocks noGrp="1"/>
          </p:cNvSpPr>
          <p:nvPr>
            <p:ph type="ctrTitle"/>
          </p:nvPr>
        </p:nvSpPr>
        <p:spPr>
          <a:xfrm>
            <a:off x="955587" y="1357115"/>
            <a:ext cx="5332196" cy="1083102"/>
          </a:xfrm>
        </p:spPr>
        <p:txBody>
          <a:bodyPr>
            <a:noAutofit/>
          </a:bodyPr>
          <a:lstStyle/>
          <a:p>
            <a:r>
              <a:rPr lang="en-US" sz="3360" dirty="0"/>
              <a:t>Connect with CyberSecPro: How to register and other practical information</a:t>
            </a:r>
          </a:p>
        </p:txBody>
      </p:sp>
      <p:sp>
        <p:nvSpPr>
          <p:cNvPr id="6" name="Text Placeholder 23">
            <a:extLst>
              <a:ext uri="{FF2B5EF4-FFF2-40B4-BE49-F238E27FC236}">
                <a16:creationId xmlns:a16="http://schemas.microsoft.com/office/drawing/2014/main" id="{0B52445B-FBAA-979A-9C5E-C360080F440E}"/>
              </a:ext>
            </a:extLst>
          </p:cNvPr>
          <p:cNvSpPr txBox="1">
            <a:spLocks/>
          </p:cNvSpPr>
          <p:nvPr/>
        </p:nvSpPr>
        <p:spPr>
          <a:xfrm>
            <a:off x="955587" y="2702491"/>
            <a:ext cx="5461674" cy="2648290"/>
          </a:xfrm>
          <a:prstGeom prst="rect">
            <a:avLst/>
          </a:prstGeom>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11480" indent="-411480">
              <a:buFont typeface="+mj-lt"/>
              <a:buAutoNum type="arabicPeriod"/>
            </a:pPr>
            <a:r>
              <a:rPr lang="en-US" sz="1920" dirty="0"/>
              <a:t>Website: </a:t>
            </a:r>
          </a:p>
          <a:p>
            <a:pPr marL="351130" lvl="1" indent="0">
              <a:buNone/>
            </a:pPr>
            <a:r>
              <a:rPr lang="en-US" sz="1920" u="sng" dirty="0">
                <a:solidFill>
                  <a:srgbClr val="C573D2"/>
                </a:solidFill>
                <a:hlinkClick r:id="rId3">
                  <a:extLst>
                    <a:ext uri="{A12FA001-AC4F-418D-AE19-62706E023703}">
                      <ahyp:hlinkClr xmlns:ahyp="http://schemas.microsoft.com/office/drawing/2018/hyperlinkcolor" val="tx"/>
                    </a:ext>
                  </a:extLst>
                </a:hlinkClick>
              </a:rPr>
              <a:t> </a:t>
            </a:r>
            <a:r>
              <a:rPr lang="en-US" sz="1920" dirty="0">
                <a:hlinkClick r:id="rId3">
                  <a:extLst>
                    <a:ext uri="{A12FA001-AC4F-418D-AE19-62706E023703}">
                      <ahyp:hlinkClr xmlns:ahyp="http://schemas.microsoft.com/office/drawing/2018/hyperlinkcolor" val="tx"/>
                    </a:ext>
                  </a:extLst>
                </a:hlinkClick>
              </a:rPr>
              <a:t>www.cybersecpro-project.eu</a:t>
            </a:r>
            <a:r>
              <a:rPr lang="en-US" sz="1920" dirty="0"/>
              <a:t> </a:t>
            </a:r>
          </a:p>
          <a:p>
            <a:pPr marL="411480" indent="-411480">
              <a:buFont typeface="+mj-lt"/>
              <a:buAutoNum type="arabicPeriod"/>
            </a:pPr>
            <a:r>
              <a:rPr lang="en-US" sz="1920" dirty="0"/>
              <a:t>X (Twitter):  </a:t>
            </a:r>
            <a:r>
              <a:rPr lang="en-US" sz="1920" dirty="0">
                <a:hlinkClick r:id="rId4">
                  <a:extLst>
                    <a:ext uri="{A12FA001-AC4F-418D-AE19-62706E023703}">
                      <ahyp:hlinkClr xmlns:ahyp="http://schemas.microsoft.com/office/drawing/2018/hyperlinkcolor" val="tx"/>
                    </a:ext>
                  </a:extLst>
                </a:hlinkClick>
              </a:rPr>
              <a:t>https://twitter.com/CyberSecPro_eu</a:t>
            </a:r>
            <a:r>
              <a:rPr lang="en-US" sz="1920" dirty="0"/>
              <a:t> </a:t>
            </a:r>
          </a:p>
          <a:p>
            <a:pPr marL="411480" indent="-411480">
              <a:buFont typeface="+mj-lt"/>
              <a:buAutoNum type="arabicPeriod"/>
            </a:pPr>
            <a:r>
              <a:rPr lang="en-US" sz="1920" dirty="0"/>
              <a:t>LinkedIn: </a:t>
            </a:r>
            <a:r>
              <a:rPr lang="en-US" sz="1920" dirty="0">
                <a:hlinkClick r:id="rId5">
                  <a:extLst>
                    <a:ext uri="{A12FA001-AC4F-418D-AE19-62706E023703}">
                      <ahyp:hlinkClr xmlns:ahyp="http://schemas.microsoft.com/office/drawing/2018/hyperlinkcolor" val="tx"/>
                    </a:ext>
                  </a:extLst>
                </a:hlinkClick>
              </a:rPr>
              <a:t>https://www.linkedin.com/company/cybersecpro-euproject/</a:t>
            </a:r>
            <a:r>
              <a:rPr lang="en-US" sz="1920" dirty="0"/>
              <a:t> </a:t>
            </a:r>
          </a:p>
          <a:p>
            <a:endParaRPr lang="en-US" sz="1920" dirty="0"/>
          </a:p>
          <a:p>
            <a:endParaRPr lang="en-US" sz="1920" dirty="0"/>
          </a:p>
          <a:p>
            <a:endParaRPr lang="en-US" sz="1920" dirty="0"/>
          </a:p>
        </p:txBody>
      </p:sp>
      <p:grpSp>
        <p:nvGrpSpPr>
          <p:cNvPr id="7" name="Group 6">
            <a:extLst>
              <a:ext uri="{FF2B5EF4-FFF2-40B4-BE49-F238E27FC236}">
                <a16:creationId xmlns:a16="http://schemas.microsoft.com/office/drawing/2014/main" id="{E3142853-826F-8740-5A33-EE5F9D994319}"/>
              </a:ext>
            </a:extLst>
          </p:cNvPr>
          <p:cNvGrpSpPr/>
          <p:nvPr/>
        </p:nvGrpSpPr>
        <p:grpSpPr>
          <a:xfrm>
            <a:off x="955587" y="306697"/>
            <a:ext cx="13330753" cy="7616206"/>
            <a:chOff x="796322" y="255581"/>
            <a:chExt cx="11108961" cy="6346838"/>
          </a:xfrm>
        </p:grpSpPr>
        <p:pic>
          <p:nvPicPr>
            <p:cNvPr id="3" name="Picture 2">
              <a:extLst>
                <a:ext uri="{FF2B5EF4-FFF2-40B4-BE49-F238E27FC236}">
                  <a16:creationId xmlns:a16="http://schemas.microsoft.com/office/drawing/2014/main" id="{A5526414-2615-81F4-380B-C32E1B31A9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47717" y="255581"/>
              <a:ext cx="6557566" cy="634683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0D76D71-6459-7707-79CE-8C3377C6E8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6322" y="4458984"/>
              <a:ext cx="4201417" cy="2143435"/>
            </a:xfrm>
            <a:prstGeom prst="rect">
              <a:avLst/>
            </a:prstGeom>
          </p:spPr>
        </p:pic>
      </p:grpSp>
    </p:spTree>
    <p:extLst>
      <p:ext uri="{BB962C8B-B14F-4D97-AF65-F5344CB8AC3E}">
        <p14:creationId xmlns:p14="http://schemas.microsoft.com/office/powerpoint/2010/main" val="1991501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5466A90A-D785-DD6D-6B55-F04FB5198439}"/>
              </a:ext>
            </a:extLst>
          </p:cNvPr>
          <p:cNvGrpSpPr/>
          <p:nvPr/>
        </p:nvGrpSpPr>
        <p:grpSpPr>
          <a:xfrm>
            <a:off x="10950904" y="7594540"/>
            <a:ext cx="2591913" cy="481557"/>
            <a:chOff x="5179092" y="5483822"/>
            <a:chExt cx="3294001" cy="612000"/>
          </a:xfrm>
        </p:grpSpPr>
        <p:pic>
          <p:nvPicPr>
            <p:cNvPr id="5" name="Picture 4">
              <a:extLst>
                <a:ext uri="{FF2B5EF4-FFF2-40B4-BE49-F238E27FC236}">
                  <a16:creationId xmlns:a16="http://schemas.microsoft.com/office/drawing/2014/main" id="{E634011A-A1E0-DDE0-EBEF-5FD539FF54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5E92CBA-BF88-E43D-7769-78E1D77876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2D45E7-DD74-847A-10A8-8AFCE99E9776}"/>
              </a:ext>
            </a:extLst>
          </p:cNvPr>
          <p:cNvSpPr txBox="1"/>
          <p:nvPr/>
        </p:nvSpPr>
        <p:spPr>
          <a:xfrm>
            <a:off x="7032031" y="951347"/>
            <a:ext cx="7315200" cy="5780044"/>
          </a:xfrm>
          <a:prstGeom prst="rect">
            <a:avLst/>
          </a:prstGeom>
          <a:noFill/>
        </p:spPr>
        <p:txBody>
          <a:bodyPr wrap="square">
            <a:spAutoFit/>
          </a:bodyPr>
          <a:lstStyle/>
          <a:p>
            <a:pPr algn="l"/>
            <a:r>
              <a:rPr lang="en-US" sz="1680" i="1" dirty="0">
                <a:latin typeface="Arial" panose="020B0604020202020204" pitchFamily="34" charset="0"/>
              </a:rPr>
              <a:t>On May 7, 2021, Colonial Pipeline, an American oil pipeline system that originates in Houston, Texas, and carries gasoline and jet fuel mainly to the Southeastern United States, suffered a ransomware cyberattack that impacted computerized equipment managing the pipeline. The Colonial Pipeline Company halted all pipeline operations to contain the attack. Overseen by the FBI, the company paid the amount that was asked by the hacker group (75 bitcoin or $4.4 million) within several hours; upon receipt of the ransom, an IT tool was provided to the Colonial Pipeline Company by </a:t>
            </a:r>
            <a:r>
              <a:rPr lang="en-US" sz="1680" i="1" dirty="0" err="1">
                <a:latin typeface="Arial" panose="020B0604020202020204" pitchFamily="34" charset="0"/>
              </a:rPr>
              <a:t>DarkSide</a:t>
            </a:r>
            <a:r>
              <a:rPr lang="en-US" sz="1680" i="1" dirty="0">
                <a:latin typeface="Arial" panose="020B0604020202020204" pitchFamily="34" charset="0"/>
              </a:rPr>
              <a:t> to restore the system. However, the tool had a very long processing time to help get the system back up in time</a:t>
            </a:r>
          </a:p>
          <a:p>
            <a:pPr algn="l"/>
            <a:r>
              <a:rPr lang="en-US" sz="1680" i="1" dirty="0">
                <a:latin typeface="Arial" panose="020B0604020202020204" pitchFamily="34" charset="0"/>
              </a:rPr>
              <a:t>The Federal Motor Carrier Safety Administration issued a regional emergency declaration for 17 states and Washington, D.C., to keep fuel supply lines open on May 9. It was the largest cyberattack on an oil infrastructure target in the history of the United States. The FBI and various media sources identified the criminal hacking group </a:t>
            </a:r>
            <a:r>
              <a:rPr lang="en-US" sz="1680" i="1" dirty="0" err="1">
                <a:latin typeface="Arial" panose="020B0604020202020204" pitchFamily="34" charset="0"/>
                <a:hlinkClick r:id="rId2" tooltip="DarkSide (hacking group)">
                  <a:extLst>
                    <a:ext uri="{A12FA001-AC4F-418D-AE19-62706E023703}">
                      <ahyp:hlinkClr xmlns:ahyp="http://schemas.microsoft.com/office/drawing/2018/hyperlinkcolor" val="tx"/>
                    </a:ext>
                  </a:extLst>
                </a:hlinkClick>
              </a:rPr>
              <a:t>DarkSide</a:t>
            </a:r>
            <a:r>
              <a:rPr lang="en-US" sz="1680" i="1" dirty="0">
                <a:latin typeface="Arial" panose="020B0604020202020204" pitchFamily="34" charset="0"/>
              </a:rPr>
              <a:t> as the responsible party. The same group is believed to have stolen 100 gigabytes of data from company servers the day before the malware attack.</a:t>
            </a:r>
          </a:p>
          <a:p>
            <a:pPr algn="l"/>
            <a:r>
              <a:rPr lang="en-US" sz="1680" i="1" dirty="0">
                <a:latin typeface="Arial" panose="020B0604020202020204" pitchFamily="34" charset="0"/>
              </a:rPr>
              <a:t>On June 7, the Department of Justice announced that it had recovered 63.7 of the bitcoins (approximately $2.3 million) from the ransom payment.</a:t>
            </a:r>
            <a:r>
              <a:rPr lang="en-US" sz="1680" i="1" baseline="30000" dirty="0">
                <a:latin typeface="Arial" panose="020B0604020202020204" pitchFamily="34" charset="0"/>
              </a:rPr>
              <a:t>[</a:t>
            </a:r>
            <a:endParaRPr lang="en-US" sz="1680" i="1" dirty="0">
              <a:latin typeface="Arial" panose="020B0604020202020204" pitchFamily="34" charset="0"/>
            </a:endParaRPr>
          </a:p>
          <a:p>
            <a:pPr algn="l"/>
            <a:r>
              <a:rPr lang="en-US" sz="1680" i="1" dirty="0">
                <a:solidFill>
                  <a:srgbClr val="FF0000"/>
                </a:solidFill>
                <a:latin typeface="Arial" panose="020B0604020202020204" pitchFamily="34" charset="0"/>
              </a:rPr>
              <a:t>This was one of first high profile corporate cyber attacks which started from a breached employee personal password likely found on the dark web rather than a direct attack on the company's systems.</a:t>
            </a:r>
          </a:p>
        </p:txBody>
      </p:sp>
      <p:pic>
        <p:nvPicPr>
          <p:cNvPr id="1026" name="Picture 2">
            <a:extLst>
              <a:ext uri="{FF2B5EF4-FFF2-40B4-BE49-F238E27FC236}">
                <a16:creationId xmlns:a16="http://schemas.microsoft.com/office/drawing/2014/main" id="{7866332E-8E76-BA0D-344E-69A6792D59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145" y="389359"/>
            <a:ext cx="4672290" cy="3504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D825E65-1713-3969-02B1-8B0436DC65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1692" y="1274262"/>
            <a:ext cx="2627352" cy="35042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DarkSide Bitcoin Seizure Warrant June 7 2021 N.D. Ca.pdf">
            <a:extLst>
              <a:ext uri="{FF2B5EF4-FFF2-40B4-BE49-F238E27FC236}">
                <a16:creationId xmlns:a16="http://schemas.microsoft.com/office/drawing/2014/main" id="{F5A77D1D-7D9C-91F9-DACD-739EAA51971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2563" y="3386875"/>
            <a:ext cx="3519274" cy="4553012"/>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a16="http://schemas.microsoft.com/office/drawing/2014/main" id="{4AD741CB-255E-8403-9B86-11C6EACDC061}"/>
              </a:ext>
            </a:extLst>
          </p:cNvPr>
          <p:cNvSpPr>
            <a:spLocks noGrp="1"/>
          </p:cNvSpPr>
          <p:nvPr>
            <p:ph type="sldNum" idx="12"/>
          </p:nvPr>
        </p:nvSpPr>
        <p:spPr/>
        <p:txBody>
          <a:bodyPr/>
          <a:lstStyle/>
          <a:p>
            <a:fld id="{00000000-1234-1234-1234-123412341234}" type="slidenum">
              <a:rPr lang="en-GB" smtClean="0"/>
              <a:pPr/>
              <a:t>11</a:t>
            </a:fld>
            <a:endParaRPr lang="en-GB"/>
          </a:p>
        </p:txBody>
      </p:sp>
      <p:sp>
        <p:nvSpPr>
          <p:cNvPr id="3" name="Footer Placeholder 4">
            <a:extLst>
              <a:ext uri="{FF2B5EF4-FFF2-40B4-BE49-F238E27FC236}">
                <a16:creationId xmlns:a16="http://schemas.microsoft.com/office/drawing/2014/main" id="{6F7B02A4-6FCA-9753-DF92-BF46F78D9BAC}"/>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169025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83536" y="361155"/>
            <a:ext cx="10204704" cy="69165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793C2D-8B9C-4A14-876D-F8BE33419F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024" y="1413078"/>
            <a:ext cx="4860271" cy="5946266"/>
          </a:xfrm>
          <a:prstGeom prst="rect">
            <a:avLst/>
          </a:prstGeom>
        </p:spPr>
      </p:pic>
      <p:sp>
        <p:nvSpPr>
          <p:cNvPr id="7" name="Textfeld 6">
            <a:extLst>
              <a:ext uri="{FF2B5EF4-FFF2-40B4-BE49-F238E27FC236}">
                <a16:creationId xmlns:a16="http://schemas.microsoft.com/office/drawing/2014/main" id="{1EC057BF-E2B2-48E1-AA48-5A451E70FCD4}"/>
              </a:ext>
            </a:extLst>
          </p:cNvPr>
          <p:cNvSpPr txBox="1"/>
          <p:nvPr/>
        </p:nvSpPr>
        <p:spPr>
          <a:xfrm>
            <a:off x="7149983" y="7137745"/>
            <a:ext cx="1883208" cy="424732"/>
          </a:xfrm>
          <a:prstGeom prst="rect">
            <a:avLst/>
          </a:prstGeom>
          <a:noFill/>
        </p:spPr>
        <p:txBody>
          <a:bodyPr wrap="none" rtlCol="0">
            <a:spAutoFit/>
          </a:bodyPr>
          <a:lstStyle/>
          <a:p>
            <a:r>
              <a:rPr lang="de-DE" sz="2160" dirty="0"/>
              <a:t>(Verizon, 2021)</a:t>
            </a:r>
          </a:p>
        </p:txBody>
      </p:sp>
      <p:graphicFrame>
        <p:nvGraphicFramePr>
          <p:cNvPr id="11" name="Diagramm 10">
            <a:extLst>
              <a:ext uri="{FF2B5EF4-FFF2-40B4-BE49-F238E27FC236}">
                <a16:creationId xmlns:a16="http://schemas.microsoft.com/office/drawing/2014/main" id="{BA2BA95C-D037-4A89-8A67-1B98BD231A09}"/>
              </a:ext>
            </a:extLst>
          </p:cNvPr>
          <p:cNvGraphicFramePr/>
          <p:nvPr/>
        </p:nvGraphicFramePr>
        <p:xfrm>
          <a:off x="6426925" y="1064542"/>
          <a:ext cx="8045137" cy="5946268"/>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4">
            <a:extLst>
              <a:ext uri="{FF2B5EF4-FFF2-40B4-BE49-F238E27FC236}">
                <a16:creationId xmlns:a16="http://schemas.microsoft.com/office/drawing/2014/main" id="{D508051C-AD9C-471B-A7C0-5A34A4BC379B}"/>
              </a:ext>
            </a:extLst>
          </p:cNvPr>
          <p:cNvSpPr txBox="1"/>
          <p:nvPr/>
        </p:nvSpPr>
        <p:spPr>
          <a:xfrm>
            <a:off x="13138861" y="5814160"/>
            <a:ext cx="698269" cy="424732"/>
          </a:xfrm>
          <a:prstGeom prst="rect">
            <a:avLst/>
          </a:prstGeom>
          <a:solidFill>
            <a:schemeClr val="bg1"/>
          </a:solidFill>
        </p:spPr>
        <p:txBody>
          <a:bodyPr wrap="square" rtlCol="0">
            <a:spAutoFit/>
          </a:bodyPr>
          <a:lstStyle/>
          <a:p>
            <a:r>
              <a:rPr lang="de-DE" sz="2160" dirty="0"/>
              <a:t>&lt;3%</a:t>
            </a:r>
          </a:p>
        </p:txBody>
      </p:sp>
      <p:sp>
        <p:nvSpPr>
          <p:cNvPr id="2" name="Foliennummernplatzhalter 1">
            <a:extLst>
              <a:ext uri="{FF2B5EF4-FFF2-40B4-BE49-F238E27FC236}">
                <a16:creationId xmlns:a16="http://schemas.microsoft.com/office/drawing/2014/main" id="{7729BF75-4C61-CFBB-D662-16D6AB5B94E9}"/>
              </a:ext>
            </a:extLst>
          </p:cNvPr>
          <p:cNvSpPr>
            <a:spLocks noGrp="1"/>
          </p:cNvSpPr>
          <p:nvPr>
            <p:ph type="sldNum" sz="quarter" idx="12"/>
          </p:nvPr>
        </p:nvSpPr>
        <p:spPr/>
        <p:txBody>
          <a:bodyPr/>
          <a:lstStyle/>
          <a:p>
            <a:fld id="{79D199B6-069C-4494-B074-391AD1ED88E0}" type="slidenum">
              <a:rPr lang="de-DE" smtClean="0"/>
              <a:t>13</a:t>
            </a:fld>
            <a:endParaRPr lang="de-DE"/>
          </a:p>
        </p:txBody>
      </p:sp>
    </p:spTree>
    <p:extLst>
      <p:ext uri="{BB962C8B-B14F-4D97-AF65-F5344CB8AC3E}">
        <p14:creationId xmlns:p14="http://schemas.microsoft.com/office/powerpoint/2010/main" val="1625986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hand on a keyboard&#10;&#10;Description automatically generated">
            <a:extLst>
              <a:ext uri="{FF2B5EF4-FFF2-40B4-BE49-F238E27FC236}">
                <a16:creationId xmlns:a16="http://schemas.microsoft.com/office/drawing/2014/main" id="{97C6E89B-6235-AC11-AD07-206BD67CF2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 y="12"/>
            <a:ext cx="7339859" cy="8229588"/>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4" name="Text Placeholder 3">
            <a:extLst>
              <a:ext uri="{FF2B5EF4-FFF2-40B4-BE49-F238E27FC236}">
                <a16:creationId xmlns:a16="http://schemas.microsoft.com/office/drawing/2014/main" id="{5A2176C4-92A6-41A1-BF4B-45AA388E9E83}"/>
              </a:ext>
            </a:extLst>
          </p:cNvPr>
          <p:cNvSpPr>
            <a:spLocks noGrp="1"/>
          </p:cNvSpPr>
          <p:nvPr>
            <p:ph type="body" idx="1"/>
          </p:nvPr>
        </p:nvSpPr>
        <p:spPr>
          <a:xfrm>
            <a:off x="7816546" y="2799957"/>
            <a:ext cx="5808012" cy="4612399"/>
          </a:xfrm>
        </p:spPr>
        <p:txBody>
          <a:bodyPr spcFirstLastPara="1" vert="horz" wrap="square" lIns="109728" tIns="54864" rIns="109728" bIns="54864" rtlCol="0" anchor="t" anchorCtr="0">
            <a:normAutofit lnSpcReduction="10000"/>
          </a:bodyPr>
          <a:lstStyle/>
          <a:p>
            <a:pPr marL="182875" indent="-274320">
              <a:spcAft>
                <a:spcPts val="960"/>
              </a:spcAft>
              <a:buFont typeface="Arial" panose="020B0604020202020204" pitchFamily="34" charset="0"/>
              <a:buChar char="•"/>
            </a:pPr>
            <a:r>
              <a:rPr lang="en-US" sz="2280" dirty="0"/>
              <a:t>Raise your hand if you have: </a:t>
            </a:r>
          </a:p>
          <a:p>
            <a:pPr indent="-274320">
              <a:spcAft>
                <a:spcPts val="960"/>
              </a:spcAft>
              <a:buFont typeface="Arial" panose="020B0604020202020204" pitchFamily="34" charset="0"/>
              <a:buChar char="•"/>
            </a:pPr>
            <a:r>
              <a:rPr lang="en-US" sz="2280" dirty="0"/>
              <a:t>Clicked on a link (from anyone)</a:t>
            </a:r>
          </a:p>
          <a:p>
            <a:pPr indent="-274320">
              <a:spcAft>
                <a:spcPts val="960"/>
              </a:spcAft>
              <a:buFont typeface="Arial" panose="020B0604020202020204" pitchFamily="34" charset="0"/>
              <a:buChar char="•"/>
            </a:pPr>
            <a:r>
              <a:rPr lang="en-US" sz="2280" dirty="0"/>
              <a:t>Have a complex passphrase (?)</a:t>
            </a:r>
          </a:p>
          <a:p>
            <a:pPr indent="-274320">
              <a:spcAft>
                <a:spcPts val="960"/>
              </a:spcAft>
              <a:buFont typeface="Arial" panose="020B0604020202020204" pitchFamily="34" charset="0"/>
              <a:buChar char="•"/>
            </a:pPr>
            <a:r>
              <a:rPr lang="en-US" sz="2280" dirty="0"/>
              <a:t>Use the same password on different sites/apps</a:t>
            </a:r>
          </a:p>
          <a:p>
            <a:pPr indent="-274320">
              <a:spcAft>
                <a:spcPts val="960"/>
              </a:spcAft>
              <a:buFont typeface="Arial" panose="020B0604020202020204" pitchFamily="34" charset="0"/>
              <a:buChar char="•"/>
            </a:pPr>
            <a:r>
              <a:rPr lang="en-US" sz="2280" dirty="0"/>
              <a:t>Haven’t changed your password in the last 30 days</a:t>
            </a:r>
          </a:p>
          <a:p>
            <a:pPr indent="-274320">
              <a:spcAft>
                <a:spcPts val="960"/>
              </a:spcAft>
              <a:buFont typeface="Arial" panose="020B0604020202020204" pitchFamily="34" charset="0"/>
              <a:buChar char="•"/>
            </a:pPr>
            <a:r>
              <a:rPr lang="en-US" sz="2280" dirty="0"/>
              <a:t>Given your phone/pc to someone else to use</a:t>
            </a:r>
          </a:p>
          <a:p>
            <a:pPr indent="-274320">
              <a:spcAft>
                <a:spcPts val="960"/>
              </a:spcAft>
              <a:buFont typeface="Arial" panose="020B0604020202020204" pitchFamily="34" charset="0"/>
              <a:buChar char="•"/>
            </a:pPr>
            <a:r>
              <a:rPr lang="en-US" sz="2280" dirty="0"/>
              <a:t>Have simple login to phone/pc</a:t>
            </a:r>
          </a:p>
          <a:p>
            <a:pPr indent="-274320">
              <a:spcAft>
                <a:spcPts val="960"/>
              </a:spcAft>
              <a:buFont typeface="Arial" panose="020B0604020202020204" pitchFamily="34" charset="0"/>
              <a:buChar char="•"/>
            </a:pPr>
            <a:r>
              <a:rPr lang="en-US" sz="2280" dirty="0"/>
              <a:t>Not updated pc/phone in last 7 days</a:t>
            </a:r>
          </a:p>
          <a:p>
            <a:pPr indent="-274320">
              <a:spcAft>
                <a:spcPts val="960"/>
              </a:spcAft>
              <a:buFont typeface="Arial" panose="020B0604020202020204" pitchFamily="34" charset="0"/>
              <a:buChar char="•"/>
            </a:pPr>
            <a:endParaRPr lang="en-US" sz="2280" dirty="0"/>
          </a:p>
          <a:p>
            <a:pPr indent="-274320">
              <a:spcAft>
                <a:spcPts val="960"/>
              </a:spcAft>
              <a:buFont typeface="Arial" panose="020B0604020202020204" pitchFamily="34" charset="0"/>
              <a:buChar char="•"/>
            </a:pPr>
            <a:endParaRPr lang="en-US" sz="2280" dirty="0"/>
          </a:p>
        </p:txBody>
      </p:sp>
      <p:sp>
        <p:nvSpPr>
          <p:cNvPr id="2" name="Footer Placeholder 4">
            <a:extLst>
              <a:ext uri="{FF2B5EF4-FFF2-40B4-BE49-F238E27FC236}">
                <a16:creationId xmlns:a16="http://schemas.microsoft.com/office/drawing/2014/main" id="{40F590C8-A080-502D-6844-3EE25A4C1B0B}"/>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73075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fade">
                                      <p:cBhvr>
                                        <p:cTn id="4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29"/>
          <p:cNvSpPr txBox="1"/>
          <p:nvPr/>
        </p:nvSpPr>
        <p:spPr>
          <a:xfrm>
            <a:off x="851215" y="2771945"/>
            <a:ext cx="4919807" cy="4034123"/>
          </a:xfrm>
          <a:prstGeom prst="rect">
            <a:avLst/>
          </a:prstGeom>
        </p:spPr>
        <p:txBody>
          <a:bodyPr spcFirstLastPara="1" vert="horz" lIns="146304" tIns="73152" rIns="146304" bIns="73152" rtlCol="0" anchor="ctr" anchorCtr="0">
            <a:normAutofit/>
          </a:bodyPr>
          <a:lstStyle/>
          <a:p>
            <a:pPr defTabSz="1042416">
              <a:lnSpc>
                <a:spcPct val="90000"/>
              </a:lnSpc>
              <a:spcAft>
                <a:spcPts val="912"/>
              </a:spcAft>
            </a:pPr>
            <a:r>
              <a:rPr lang="en-US" sz="2129">
                <a:sym typeface="Calibri"/>
              </a:rPr>
              <a:t>Courtesy: Matthew Canham, University of Central Florida</a:t>
            </a:r>
            <a:endParaRPr lang="en-US" sz="2240">
              <a:sym typeface="Calibri"/>
            </a:endParaRPr>
          </a:p>
        </p:txBody>
      </p:sp>
      <p:pic>
        <p:nvPicPr>
          <p:cNvPr id="157" name="Google Shape;157;p29"/>
          <p:cNvPicPr preferRelativeResize="0"/>
          <p:nvPr/>
        </p:nvPicPr>
        <p:blipFill rotWithShape="1">
          <a:blip r:embed="rId3" cstate="email">
            <a:extLst>
              <a:ext uri="{28A0092B-C50C-407E-A947-70E740481C1C}">
                <a14:useLocalDpi xmlns:a14="http://schemas.microsoft.com/office/drawing/2010/main"/>
              </a:ext>
            </a:extLst>
          </a:blip>
          <a:stretch/>
        </p:blipFill>
        <p:spPr>
          <a:xfrm>
            <a:off x="5647129" y="1579237"/>
            <a:ext cx="8211110" cy="4950434"/>
          </a:xfrm>
          <a:prstGeom prst="rect">
            <a:avLst/>
          </a:prstGeom>
          <a:noFill/>
        </p:spPr>
      </p:pic>
      <p:sp>
        <p:nvSpPr>
          <p:cNvPr id="2" name="TextBox 1">
            <a:extLst>
              <a:ext uri="{FF2B5EF4-FFF2-40B4-BE49-F238E27FC236}">
                <a16:creationId xmlns:a16="http://schemas.microsoft.com/office/drawing/2014/main" id="{353CF58C-781B-4509-95D4-6FFD09B9AF50}"/>
              </a:ext>
            </a:extLst>
          </p:cNvPr>
          <p:cNvSpPr txBox="1"/>
          <p:nvPr/>
        </p:nvSpPr>
        <p:spPr>
          <a:xfrm>
            <a:off x="772161" y="1423530"/>
            <a:ext cx="2339423" cy="1046312"/>
          </a:xfrm>
          <a:prstGeom prst="rect">
            <a:avLst/>
          </a:prstGeom>
          <a:noFill/>
        </p:spPr>
        <p:txBody>
          <a:bodyPr wrap="none" rtlCol="0">
            <a:spAutoFit/>
          </a:bodyPr>
          <a:lstStyle/>
          <a:p>
            <a:pPr defTabSz="1042416">
              <a:spcAft>
                <a:spcPts val="720"/>
              </a:spcAft>
            </a:pPr>
            <a:r>
              <a:rPr lang="en-US" sz="2736">
                <a:sym typeface="Calibri"/>
              </a:rPr>
              <a:t>My Everyday!!!</a:t>
            </a:r>
          </a:p>
          <a:p>
            <a:pPr>
              <a:spcAft>
                <a:spcPts val="720"/>
              </a:spcAft>
            </a:pPr>
            <a:endParaRPr lang="nb-NO" sz="288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CEE457-06D6-4958-83C4-A4CF4AA1E4D5}"/>
              </a:ext>
            </a:extLst>
          </p:cNvPr>
          <p:cNvSpPr>
            <a:spLocks noGrp="1"/>
          </p:cNvSpPr>
          <p:nvPr>
            <p:ph idx="1"/>
          </p:nvPr>
        </p:nvSpPr>
        <p:spPr/>
        <p:txBody>
          <a:bodyPr>
            <a:normAutofit/>
          </a:bodyPr>
          <a:lstStyle/>
          <a:p>
            <a:pPr marL="0" indent="0" algn="ctr">
              <a:buNone/>
            </a:pPr>
            <a:r>
              <a:rPr lang="de-DE" sz="4320" i="1" dirty="0"/>
              <a:t>„Knowledge </a:t>
            </a:r>
            <a:r>
              <a:rPr lang="de-DE" sz="4320" i="1" dirty="0" err="1"/>
              <a:t>never</a:t>
            </a:r>
            <a:r>
              <a:rPr lang="de-DE" sz="4320" i="1" dirty="0"/>
              <a:t> </a:t>
            </a:r>
            <a:r>
              <a:rPr lang="de-DE" sz="4320" i="1" dirty="0" err="1"/>
              <a:t>prevented</a:t>
            </a:r>
            <a:r>
              <a:rPr lang="de-DE" sz="4320" i="1" dirty="0"/>
              <a:t> </a:t>
            </a:r>
          </a:p>
          <a:p>
            <a:pPr marL="0" indent="0" algn="ctr">
              <a:buNone/>
            </a:pPr>
            <a:r>
              <a:rPr lang="de-DE" sz="4320" i="1" dirty="0"/>
              <a:t>a </a:t>
            </a:r>
            <a:r>
              <a:rPr lang="de-DE" sz="4320" i="1" dirty="0" err="1"/>
              <a:t>single</a:t>
            </a:r>
            <a:r>
              <a:rPr lang="de-DE" sz="4320" i="1" dirty="0"/>
              <a:t> </a:t>
            </a:r>
            <a:r>
              <a:rPr lang="de-DE" sz="4320" i="1" dirty="0" err="1"/>
              <a:t>breach</a:t>
            </a:r>
            <a:r>
              <a:rPr lang="de-DE" sz="4320" i="1" dirty="0"/>
              <a:t>.“</a:t>
            </a:r>
          </a:p>
          <a:p>
            <a:pPr marL="0" indent="0" algn="ctr">
              <a:buNone/>
            </a:pPr>
            <a:endParaRPr lang="de-DE" sz="2400" i="1" dirty="0"/>
          </a:p>
          <a:p>
            <a:pPr marL="0" indent="0" algn="ctr">
              <a:buNone/>
            </a:pPr>
            <a:r>
              <a:rPr lang="de-DE" sz="2400" i="1" dirty="0"/>
              <a:t>(Carpenter &amp; </a:t>
            </a:r>
            <a:r>
              <a:rPr lang="de-DE" sz="2400" i="1" dirty="0" err="1"/>
              <a:t>Roer</a:t>
            </a:r>
            <a:r>
              <a:rPr lang="de-DE" sz="2400" i="1" dirty="0"/>
              <a:t>, 2022)</a:t>
            </a:r>
          </a:p>
        </p:txBody>
      </p:sp>
      <p:sp>
        <p:nvSpPr>
          <p:cNvPr id="2" name="Foliennummernplatzhalter 1">
            <a:extLst>
              <a:ext uri="{FF2B5EF4-FFF2-40B4-BE49-F238E27FC236}">
                <a16:creationId xmlns:a16="http://schemas.microsoft.com/office/drawing/2014/main" id="{85EDD23B-2B73-DE95-65C2-AFDF89BCB128}"/>
              </a:ext>
            </a:extLst>
          </p:cNvPr>
          <p:cNvSpPr>
            <a:spLocks noGrp="1"/>
          </p:cNvSpPr>
          <p:nvPr>
            <p:ph type="sldNum" sz="quarter" idx="12"/>
          </p:nvPr>
        </p:nvSpPr>
        <p:spPr/>
        <p:txBody>
          <a:bodyPr/>
          <a:lstStyle/>
          <a:p>
            <a:fld id="{79D199B6-069C-4494-B074-391AD1ED88E0}" type="slidenum">
              <a:rPr lang="de-DE" smtClean="0"/>
              <a:t>16</a:t>
            </a:fld>
            <a:endParaRPr lang="de-DE"/>
          </a:p>
        </p:txBody>
      </p:sp>
    </p:spTree>
    <p:extLst>
      <p:ext uri="{BB962C8B-B14F-4D97-AF65-F5344CB8AC3E}">
        <p14:creationId xmlns:p14="http://schemas.microsoft.com/office/powerpoint/2010/main" val="109819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0A473-D278-05BD-E1F1-F51E67D75AD8}"/>
              </a:ext>
            </a:extLst>
          </p:cNvPr>
          <p:cNvSpPr>
            <a:spLocks noGrp="1"/>
          </p:cNvSpPr>
          <p:nvPr>
            <p:ph type="title"/>
          </p:nvPr>
        </p:nvSpPr>
        <p:spPr/>
        <p:txBody>
          <a:bodyPr/>
          <a:lstStyle/>
          <a:p>
            <a:endParaRPr lang="en-GB" dirty="0"/>
          </a:p>
        </p:txBody>
      </p:sp>
      <p:pic>
        <p:nvPicPr>
          <p:cNvPr id="9218" name="Picture 2" descr="System 1 and 2: Thinking fast? Slow down.">
            <a:extLst>
              <a:ext uri="{FF2B5EF4-FFF2-40B4-BE49-F238E27FC236}">
                <a16:creationId xmlns:a16="http://schemas.microsoft.com/office/drawing/2014/main" id="{91EA302E-DFC0-395E-DAE6-D225C86EBF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9046" y="1064272"/>
            <a:ext cx="8467181" cy="58329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D64141-927F-CC43-7FC0-C0107F36DA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3759" y="2184763"/>
            <a:ext cx="5340834" cy="416585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42342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5" name="Google Shape;275;p46"/>
          <p:cNvPicPr preferRelativeResize="0"/>
          <p:nvPr/>
        </p:nvPicPr>
        <p:blipFill rotWithShape="1">
          <a:blip r:embed="rId3" cstate="email">
            <a:alphaModFix amt="35000"/>
            <a:extLst>
              <a:ext uri="{28A0092B-C50C-407E-A947-70E740481C1C}">
                <a14:useLocalDpi xmlns:a14="http://schemas.microsoft.com/office/drawing/2010/main"/>
              </a:ext>
            </a:extLst>
          </a:blip>
          <a:srcRect/>
          <a:stretch/>
        </p:blipFill>
        <p:spPr>
          <a:xfrm>
            <a:off x="33" y="2"/>
            <a:ext cx="14630368" cy="8229599"/>
          </a:xfrm>
          <a:prstGeom prst="rect">
            <a:avLst/>
          </a:prstGeom>
        </p:spPr>
      </p:pic>
      <p:sp>
        <p:nvSpPr>
          <p:cNvPr id="273" name="Google Shape;273;p46"/>
          <p:cNvSpPr txBox="1">
            <a:spLocks noGrp="1"/>
          </p:cNvSpPr>
          <p:nvPr>
            <p:ph type="title"/>
          </p:nvPr>
        </p:nvSpPr>
        <p:spPr>
          <a:xfrm>
            <a:off x="824200" y="709613"/>
            <a:ext cx="3840480" cy="6702743"/>
          </a:xfrm>
          <a:prstGeom prst="rect">
            <a:avLst/>
          </a:prstGeom>
        </p:spPr>
        <p:txBody>
          <a:bodyPr spcFirstLastPara="1" vert="horz" wrap="square" lIns="109720" tIns="54840" rIns="109720" bIns="54840" rtlCol="0" anchor="ctr" anchorCtr="0">
            <a:normAutofit/>
          </a:bodyPr>
          <a:lstStyle/>
          <a:p>
            <a:pPr>
              <a:spcBef>
                <a:spcPts val="0"/>
              </a:spcBef>
            </a:pPr>
            <a:r>
              <a:rPr lang="en-US" dirty="0"/>
              <a:t>4 Horsemen of Social Cognition </a:t>
            </a:r>
            <a:r>
              <a:rPr lang="en-US" sz="3360" dirty="0"/>
              <a:t>(</a:t>
            </a:r>
            <a:r>
              <a:rPr lang="en-US" sz="3360" dirty="0" err="1"/>
              <a:t>Bargh</a:t>
            </a:r>
            <a:r>
              <a:rPr lang="en-US" sz="3360" dirty="0"/>
              <a:t>, 2000)</a:t>
            </a:r>
            <a:endParaRPr lang="en-US" dirty="0"/>
          </a:p>
        </p:txBody>
      </p:sp>
      <p:sp>
        <p:nvSpPr>
          <p:cNvPr id="274" name="Google Shape;274;p46"/>
          <p:cNvSpPr txBox="1">
            <a:spLocks noGrp="1"/>
          </p:cNvSpPr>
          <p:nvPr>
            <p:ph idx="1"/>
          </p:nvPr>
        </p:nvSpPr>
        <p:spPr>
          <a:xfrm>
            <a:off x="5336770" y="709613"/>
            <a:ext cx="8287789" cy="6702743"/>
          </a:xfrm>
          <a:prstGeom prst="rect">
            <a:avLst/>
          </a:prstGeom>
        </p:spPr>
        <p:txBody>
          <a:bodyPr spcFirstLastPara="1" vert="horz" lIns="109720" tIns="54840" rIns="109720" bIns="54840" rtlCol="0" anchor="ctr" anchorCtr="0">
            <a:normAutofit/>
          </a:bodyPr>
          <a:lstStyle/>
          <a:p>
            <a:pPr marL="731502" indent="-507988">
              <a:spcBef>
                <a:spcPts val="1280"/>
              </a:spcBef>
              <a:buSzPts val="1400"/>
              <a:buChar char="●"/>
            </a:pPr>
            <a:r>
              <a:rPr lang="en-US" dirty="0"/>
              <a:t>Naïve researchers</a:t>
            </a:r>
          </a:p>
          <a:p>
            <a:pPr marL="1463004" lvl="1" indent="-507988">
              <a:buSzPts val="1400"/>
              <a:buChar char="○"/>
            </a:pPr>
            <a:r>
              <a:rPr lang="en-US" dirty="0"/>
              <a:t>Use rational, scientific like approaches, cause-effect analysis to understand environment</a:t>
            </a:r>
          </a:p>
          <a:p>
            <a:pPr marL="731502" indent="-507988">
              <a:buSzPts val="1400"/>
              <a:buChar char="●"/>
            </a:pPr>
            <a:r>
              <a:rPr lang="en-US" dirty="0"/>
              <a:t>Cognitive Misers</a:t>
            </a:r>
          </a:p>
          <a:p>
            <a:pPr marL="1463004" lvl="1" indent="-507988">
              <a:buSzPts val="1400"/>
              <a:buChar char="○"/>
            </a:pPr>
            <a:r>
              <a:rPr lang="en-US" dirty="0"/>
              <a:t>Use the least possible for best result</a:t>
            </a:r>
          </a:p>
          <a:p>
            <a:pPr marL="731502" indent="-507988">
              <a:buSzPts val="1400"/>
              <a:buChar char="●"/>
            </a:pPr>
            <a:r>
              <a:rPr lang="en-US" dirty="0"/>
              <a:t>Cognitive consistency</a:t>
            </a:r>
          </a:p>
          <a:p>
            <a:pPr marL="1463004" lvl="1" indent="-507988">
              <a:buSzPts val="1400"/>
              <a:buChar char="○"/>
            </a:pPr>
            <a:r>
              <a:rPr lang="en-US" dirty="0"/>
              <a:t>We like what agrees with us</a:t>
            </a:r>
          </a:p>
          <a:p>
            <a:pPr marL="731502" indent="-507988">
              <a:buSzPts val="1400"/>
              <a:buChar char="●"/>
            </a:pPr>
            <a:r>
              <a:rPr lang="en-US" dirty="0"/>
              <a:t>Motivated tacticians</a:t>
            </a:r>
          </a:p>
          <a:p>
            <a:pPr marL="1463004" lvl="1" indent="-507988">
              <a:buSzPts val="1400"/>
              <a:buChar char="○"/>
            </a:pPr>
            <a:r>
              <a:rPr lang="en-US" dirty="0"/>
              <a:t>Several available strategies, and we choose from goals, needs, or other motives</a:t>
            </a:r>
          </a:p>
        </p:txBody>
      </p:sp>
      <p:sp>
        <p:nvSpPr>
          <p:cNvPr id="2" name="Footer Placeholder 4">
            <a:extLst>
              <a:ext uri="{FF2B5EF4-FFF2-40B4-BE49-F238E27FC236}">
                <a16:creationId xmlns:a16="http://schemas.microsoft.com/office/drawing/2014/main" id="{1DB1A77B-D216-FE5F-6459-1270739707B5}"/>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1496189" y="772161"/>
            <a:ext cx="5727570" cy="2160631"/>
          </a:xfrm>
          <a:prstGeom prst="rect">
            <a:avLst/>
          </a:prstGeom>
        </p:spPr>
        <p:txBody>
          <a:bodyPr spcFirstLastPara="1" vert="horz" lIns="109720" tIns="54840" rIns="109720" bIns="54840" rtlCol="0" anchor="ctr" anchorCtr="0">
            <a:normAutofit/>
          </a:bodyPr>
          <a:lstStyle/>
          <a:p>
            <a:pPr>
              <a:spcBef>
                <a:spcPts val="0"/>
              </a:spcBef>
            </a:pPr>
            <a:r>
              <a:rPr lang="en-GB" dirty="0"/>
              <a:t>Intuitive Decision-Making</a:t>
            </a:r>
          </a:p>
        </p:txBody>
      </p:sp>
      <p:sp>
        <p:nvSpPr>
          <p:cNvPr id="244" name="Google Shape;244;p42"/>
          <p:cNvSpPr txBox="1">
            <a:spLocks noGrp="1"/>
          </p:cNvSpPr>
          <p:nvPr>
            <p:ph idx="1"/>
          </p:nvPr>
        </p:nvSpPr>
        <p:spPr>
          <a:xfrm>
            <a:off x="1496189" y="3148058"/>
            <a:ext cx="5727569" cy="4264297"/>
          </a:xfrm>
          <a:prstGeom prst="rect">
            <a:avLst/>
          </a:prstGeom>
        </p:spPr>
        <p:txBody>
          <a:bodyPr spcFirstLastPara="1" vert="horz" lIns="109720" tIns="54840" rIns="109720" bIns="54840" rtlCol="0" anchor="ctr" anchorCtr="0">
            <a:normAutofit lnSpcReduction="10000"/>
          </a:bodyPr>
          <a:lstStyle/>
          <a:p>
            <a:pPr marL="731502" indent="-528307">
              <a:spcAft>
                <a:spcPts val="960"/>
              </a:spcAft>
              <a:buSzPts val="1600"/>
            </a:pPr>
            <a:r>
              <a:rPr lang="en-US" sz="2280" dirty="0"/>
              <a:t>Fast (“quick &amp; dirty”) decisions or tendencies towards decisions triggered by familiar cues.</a:t>
            </a:r>
          </a:p>
          <a:p>
            <a:pPr marL="731502" indent="-528307">
              <a:spcAft>
                <a:spcPts val="960"/>
              </a:spcAft>
              <a:buSzPts val="1600"/>
            </a:pPr>
            <a:r>
              <a:rPr lang="en-US" sz="2280" dirty="0"/>
              <a:t>Unconscious.</a:t>
            </a:r>
          </a:p>
          <a:p>
            <a:pPr marL="731502" indent="-528307">
              <a:spcAft>
                <a:spcPts val="960"/>
              </a:spcAft>
              <a:buSzPts val="1600"/>
            </a:pPr>
            <a:r>
              <a:rPr lang="en-US" sz="2280" dirty="0"/>
              <a:t>Mostly beneficial (evolutionary process).</a:t>
            </a:r>
          </a:p>
          <a:p>
            <a:pPr marL="731502" indent="-528307">
              <a:spcAft>
                <a:spcPts val="960"/>
              </a:spcAft>
              <a:buSzPts val="1600"/>
            </a:pPr>
            <a:r>
              <a:rPr lang="en-US" sz="2280" dirty="0"/>
              <a:t>Involving mostly subcortical brain structures and those involved in inner body perception (“interoception”)</a:t>
            </a:r>
          </a:p>
          <a:p>
            <a:pPr marL="731502" indent="-528307">
              <a:spcAft>
                <a:spcPts val="960"/>
              </a:spcAft>
              <a:buSzPts val="1600"/>
            </a:pPr>
            <a:r>
              <a:rPr lang="en-US" sz="2280" b="1" dirty="0"/>
              <a:t>Can be exploited</a:t>
            </a:r>
          </a:p>
          <a:p>
            <a:pPr marL="731502" indent="-528307">
              <a:spcAft>
                <a:spcPts val="960"/>
              </a:spcAft>
              <a:buSzPts val="1600"/>
            </a:pPr>
            <a:r>
              <a:rPr lang="en-US" sz="2280" dirty="0"/>
              <a:t>“Gut feeling”</a:t>
            </a:r>
          </a:p>
        </p:txBody>
      </p:sp>
      <p:pic>
        <p:nvPicPr>
          <p:cNvPr id="245" name="Google Shape;245;p42" descr="A screenshot of a game&#10;&#10;Description automatically generated"/>
          <p:cNvPicPr preferRelativeResize="0"/>
          <p:nvPr/>
        </p:nvPicPr>
        <p:blipFill rotWithShape="1">
          <a:blip r:embed="rId3" cstate="email">
            <a:extLst>
              <a:ext uri="{28A0092B-C50C-407E-A947-70E740481C1C}">
                <a14:useLocalDpi xmlns:a14="http://schemas.microsoft.com/office/drawing/2010/main"/>
              </a:ext>
            </a:extLst>
          </a:blip>
          <a:stretch/>
        </p:blipFill>
        <p:spPr>
          <a:xfrm>
            <a:off x="9240253" y="981641"/>
            <a:ext cx="4617986" cy="2635046"/>
          </a:xfrm>
          <a:prstGeom prst="rect">
            <a:avLst/>
          </a:prstGeom>
          <a:noFill/>
        </p:spPr>
      </p:pic>
      <p:pic>
        <p:nvPicPr>
          <p:cNvPr id="246" name="Google Shape;246;p42" descr="A graph showing the bad deck and good deck&#10;&#10;Description automatically generated"/>
          <p:cNvPicPr preferRelativeResize="0"/>
          <p:nvPr/>
        </p:nvPicPr>
        <p:blipFill rotWithShape="1">
          <a:blip r:embed="rId4" cstate="screen">
            <a:extLst>
              <a:ext uri="{28A0092B-C50C-407E-A947-70E740481C1C}">
                <a14:useLocalDpi xmlns:a14="http://schemas.microsoft.com/office/drawing/2010/main"/>
              </a:ext>
            </a:extLst>
          </a:blip>
          <a:srcRect b="-2"/>
          <a:stretch/>
        </p:blipFill>
        <p:spPr>
          <a:xfrm>
            <a:off x="9240253" y="4618099"/>
            <a:ext cx="4617986" cy="26446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500"/>
                                        <p:tgtEl>
                                          <p:spTgt spid="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
                                            <p:txEl>
                                              <p:pRg st="1" end="1"/>
                                            </p:txEl>
                                          </p:spTgt>
                                        </p:tgtEl>
                                        <p:attrNameLst>
                                          <p:attrName>style.visibility</p:attrName>
                                        </p:attrNameLst>
                                      </p:cBhvr>
                                      <p:to>
                                        <p:strVal val="visible"/>
                                      </p:to>
                                    </p:set>
                                    <p:animEffect transition="in" filter="fade">
                                      <p:cBhvr>
                                        <p:cTn id="12" dur="500"/>
                                        <p:tgtEl>
                                          <p:spTgt spid="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
                                            <p:txEl>
                                              <p:pRg st="2" end="2"/>
                                            </p:txEl>
                                          </p:spTgt>
                                        </p:tgtEl>
                                        <p:attrNameLst>
                                          <p:attrName>style.visibility</p:attrName>
                                        </p:attrNameLst>
                                      </p:cBhvr>
                                      <p:to>
                                        <p:strVal val="visible"/>
                                      </p:to>
                                    </p:set>
                                    <p:animEffect transition="in" filter="fade">
                                      <p:cBhvr>
                                        <p:cTn id="17" dur="500"/>
                                        <p:tgtEl>
                                          <p:spTgt spid="2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
                                            <p:txEl>
                                              <p:pRg st="3" end="3"/>
                                            </p:txEl>
                                          </p:spTgt>
                                        </p:tgtEl>
                                        <p:attrNameLst>
                                          <p:attrName>style.visibility</p:attrName>
                                        </p:attrNameLst>
                                      </p:cBhvr>
                                      <p:to>
                                        <p:strVal val="visible"/>
                                      </p:to>
                                    </p:set>
                                    <p:animEffect transition="in" filter="fade">
                                      <p:cBhvr>
                                        <p:cTn id="22" dur="500"/>
                                        <p:tgtEl>
                                          <p:spTgt spid="2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xEl>
                                              <p:pRg st="4" end="4"/>
                                            </p:txEl>
                                          </p:spTgt>
                                        </p:tgtEl>
                                        <p:attrNameLst>
                                          <p:attrName>style.visibility</p:attrName>
                                        </p:attrNameLst>
                                      </p:cBhvr>
                                      <p:to>
                                        <p:strVal val="visible"/>
                                      </p:to>
                                    </p:set>
                                    <p:animEffect transition="in" filter="fade">
                                      <p:cBhvr>
                                        <p:cTn id="27" dur="500"/>
                                        <p:tgtEl>
                                          <p:spTgt spid="2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4">
                                            <p:txEl>
                                              <p:pRg st="5" end="5"/>
                                            </p:txEl>
                                          </p:spTgt>
                                        </p:tgtEl>
                                        <p:attrNameLst>
                                          <p:attrName>style.visibility</p:attrName>
                                        </p:attrNameLst>
                                      </p:cBhvr>
                                      <p:to>
                                        <p:strVal val="visible"/>
                                      </p:to>
                                    </p:set>
                                    <p:animEffect transition="in" filter="fade">
                                      <p:cBhvr>
                                        <p:cTn id="32" dur="500"/>
                                        <p:tgtEl>
                                          <p:spTgt spid="2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952395" y="464316"/>
            <a:ext cx="12079346" cy="1558138"/>
          </a:xfrm>
          <a:prstGeom prst="rect">
            <a:avLst/>
          </a:prstGeom>
        </p:spPr>
        <p:txBody>
          <a:bodyPr spcFirstLastPara="1" vert="horz" lIns="109720" tIns="54840" rIns="109720" bIns="54840" rtlCol="0" anchor="b" anchorCtr="0">
            <a:normAutofit/>
          </a:bodyPr>
          <a:lstStyle/>
          <a:p>
            <a:pPr>
              <a:spcBef>
                <a:spcPts val="0"/>
              </a:spcBef>
            </a:pPr>
            <a:r>
              <a:rPr lang="en-GB" sz="5760"/>
              <a:t>Attitudes and Beliefs</a:t>
            </a:r>
            <a:endParaRPr lang="nb-NO" sz="5760"/>
          </a:p>
        </p:txBody>
      </p:sp>
      <p:sp>
        <p:nvSpPr>
          <p:cNvPr id="281" name="Google Shape;281;p47"/>
          <p:cNvSpPr txBox="1">
            <a:spLocks noGrp="1"/>
          </p:cNvSpPr>
          <p:nvPr>
            <p:ph idx="1"/>
          </p:nvPr>
        </p:nvSpPr>
        <p:spPr>
          <a:xfrm>
            <a:off x="952393" y="3119411"/>
            <a:ext cx="5437078" cy="4367340"/>
          </a:xfrm>
          <a:prstGeom prst="rect">
            <a:avLst/>
          </a:prstGeom>
        </p:spPr>
        <p:txBody>
          <a:bodyPr spcFirstLastPara="1" vert="horz" lIns="109720" tIns="54840" rIns="109720" bIns="54840" rtlCol="0" anchor="ctr" anchorCtr="0">
            <a:normAutofit lnSpcReduction="10000"/>
          </a:bodyPr>
          <a:lstStyle/>
          <a:p>
            <a:pPr marL="0" indent="0">
              <a:spcBef>
                <a:spcPts val="1280"/>
              </a:spcBef>
              <a:buNone/>
            </a:pPr>
            <a:r>
              <a:rPr lang="en-GB" sz="2400"/>
              <a:t>Formation</a:t>
            </a:r>
            <a:endParaRPr lang="nb-NO" sz="2400"/>
          </a:p>
          <a:p>
            <a:pPr marL="0" indent="0">
              <a:spcBef>
                <a:spcPts val="1280"/>
              </a:spcBef>
              <a:buNone/>
            </a:pPr>
            <a:r>
              <a:rPr lang="en-GB" sz="2400"/>
              <a:t>Cognitive and Affective components</a:t>
            </a:r>
            <a:endParaRPr lang="nb-NO" sz="2400"/>
          </a:p>
          <a:p>
            <a:pPr marL="0" indent="0">
              <a:spcBef>
                <a:spcPts val="1280"/>
              </a:spcBef>
              <a:buNone/>
            </a:pPr>
            <a:r>
              <a:rPr lang="en-GB" sz="2400"/>
              <a:t>Primacy Recency effects</a:t>
            </a:r>
            <a:endParaRPr lang="nb-NO" sz="2400"/>
          </a:p>
          <a:p>
            <a:pPr marL="0" indent="0">
              <a:spcBef>
                <a:spcPts val="1280"/>
              </a:spcBef>
              <a:buNone/>
            </a:pPr>
            <a:r>
              <a:rPr lang="en-GB" sz="2400"/>
              <a:t>Exposure</a:t>
            </a:r>
            <a:endParaRPr lang="nb-NO" sz="2400"/>
          </a:p>
          <a:p>
            <a:pPr marL="731502" indent="-507988">
              <a:spcBef>
                <a:spcPts val="1280"/>
              </a:spcBef>
              <a:buSzPts val="1400"/>
              <a:buChar char="●"/>
            </a:pPr>
            <a:r>
              <a:rPr lang="en-GB" sz="2400"/>
              <a:t>Mere Exposure Effect</a:t>
            </a:r>
            <a:endParaRPr lang="nb-NO" sz="2400"/>
          </a:p>
          <a:p>
            <a:pPr marL="1463004" indent="-507988">
              <a:buSzPts val="1400"/>
              <a:buChar char="●"/>
            </a:pPr>
            <a:r>
              <a:rPr lang="en-GB" sz="2400"/>
              <a:t>We like what we see more of</a:t>
            </a:r>
            <a:endParaRPr lang="nb-NO" sz="2400"/>
          </a:p>
          <a:p>
            <a:pPr marL="1463004" indent="-507988">
              <a:buSzPts val="1400"/>
              <a:buChar char="●"/>
            </a:pPr>
            <a:r>
              <a:rPr lang="en-GB" sz="2400"/>
              <a:t>Fake News</a:t>
            </a:r>
            <a:endParaRPr lang="nb-NO" sz="2400"/>
          </a:p>
          <a:p>
            <a:pPr marL="0" indent="0">
              <a:spcBef>
                <a:spcPts val="1280"/>
              </a:spcBef>
              <a:buNone/>
            </a:pPr>
            <a:endParaRPr lang="nb-NO" sz="2400"/>
          </a:p>
        </p:txBody>
      </p:sp>
      <p:pic>
        <p:nvPicPr>
          <p:cNvPr id="282" name="Google Shape;282;p47"/>
          <p:cNvPicPr preferRelativeResize="0"/>
          <p:nvPr/>
        </p:nvPicPr>
        <p:blipFill>
          <a:blip r:embed="rId3"/>
          <a:stretch>
            <a:fillRect/>
          </a:stretch>
        </p:blipFill>
        <p:spPr>
          <a:xfrm>
            <a:off x="7093839" y="3355553"/>
            <a:ext cx="6180332" cy="3708199"/>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B0E2-4E6C-52DD-B19F-534425391402}"/>
              </a:ext>
            </a:extLst>
          </p:cNvPr>
          <p:cNvSpPr>
            <a:spLocks noGrp="1"/>
          </p:cNvSpPr>
          <p:nvPr>
            <p:ph type="title"/>
          </p:nvPr>
        </p:nvSpPr>
        <p:spPr/>
        <p:txBody>
          <a:bodyPr/>
          <a:lstStyle/>
          <a:p>
            <a:endParaRPr lang="en-GB"/>
          </a:p>
        </p:txBody>
      </p:sp>
      <p:pic>
        <p:nvPicPr>
          <p:cNvPr id="5" name="Content Placeholder 4" descr="A diagram of a brain&#10;&#10;Description automatically generated">
            <a:extLst>
              <a:ext uri="{FF2B5EF4-FFF2-40B4-BE49-F238E27FC236}">
                <a16:creationId xmlns:a16="http://schemas.microsoft.com/office/drawing/2014/main" id="{878767ED-2421-52A1-008C-9E521791171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52700" y="-124684"/>
            <a:ext cx="10573788" cy="8452571"/>
          </a:xfrm>
        </p:spPr>
      </p:pic>
    </p:spTree>
    <p:extLst>
      <p:ext uri="{BB962C8B-B14F-4D97-AF65-F5344CB8AC3E}">
        <p14:creationId xmlns:p14="http://schemas.microsoft.com/office/powerpoint/2010/main" val="377780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3FB2-D3E4-8088-40D6-2E1351AF32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669AF1-FDD1-2DE2-1BDE-42CC821B4D5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9FAC6EA-6CD6-BAD6-831D-3A7B0FDD4976}"/>
              </a:ext>
            </a:extLst>
          </p:cNvPr>
          <p:cNvPicPr>
            <a:picLocks noChangeAspect="1"/>
          </p:cNvPicPr>
          <p:nvPr/>
        </p:nvPicPr>
        <p:blipFill>
          <a:blip r:embed="rId2"/>
          <a:stretch>
            <a:fillRect/>
          </a:stretch>
        </p:blipFill>
        <p:spPr>
          <a:xfrm>
            <a:off x="1" y="0"/>
            <a:ext cx="8555310" cy="8229600"/>
          </a:xfrm>
          <a:prstGeom prst="rect">
            <a:avLst/>
          </a:prstGeom>
        </p:spPr>
      </p:pic>
      <p:pic>
        <p:nvPicPr>
          <p:cNvPr id="7" name="Picture 6">
            <a:extLst>
              <a:ext uri="{FF2B5EF4-FFF2-40B4-BE49-F238E27FC236}">
                <a16:creationId xmlns:a16="http://schemas.microsoft.com/office/drawing/2014/main" id="{74C779DC-DFF8-4A1F-1D25-B26FAF482146}"/>
              </a:ext>
            </a:extLst>
          </p:cNvPr>
          <p:cNvPicPr>
            <a:picLocks noChangeAspect="1"/>
          </p:cNvPicPr>
          <p:nvPr/>
        </p:nvPicPr>
        <p:blipFill>
          <a:blip r:embed="rId3"/>
          <a:stretch>
            <a:fillRect/>
          </a:stretch>
        </p:blipFill>
        <p:spPr>
          <a:xfrm>
            <a:off x="1179390" y="0"/>
            <a:ext cx="12271621" cy="8229600"/>
          </a:xfrm>
          <a:prstGeom prst="rect">
            <a:avLst/>
          </a:prstGeom>
        </p:spPr>
      </p:pic>
      <p:pic>
        <p:nvPicPr>
          <p:cNvPr id="9" name="Picture 8">
            <a:extLst>
              <a:ext uri="{FF2B5EF4-FFF2-40B4-BE49-F238E27FC236}">
                <a16:creationId xmlns:a16="http://schemas.microsoft.com/office/drawing/2014/main" id="{E8699CA7-F50C-6FB9-8508-95ACBDAA7E19}"/>
              </a:ext>
            </a:extLst>
          </p:cNvPr>
          <p:cNvPicPr>
            <a:picLocks noChangeAspect="1"/>
          </p:cNvPicPr>
          <p:nvPr/>
        </p:nvPicPr>
        <p:blipFill>
          <a:blip r:embed="rId4"/>
          <a:stretch>
            <a:fillRect/>
          </a:stretch>
        </p:blipFill>
        <p:spPr>
          <a:xfrm>
            <a:off x="493092" y="0"/>
            <a:ext cx="11414275" cy="7946968"/>
          </a:xfrm>
          <a:prstGeom prst="rect">
            <a:avLst/>
          </a:prstGeom>
        </p:spPr>
      </p:pic>
      <p:pic>
        <p:nvPicPr>
          <p:cNvPr id="11" name="Picture 10">
            <a:extLst>
              <a:ext uri="{FF2B5EF4-FFF2-40B4-BE49-F238E27FC236}">
                <a16:creationId xmlns:a16="http://schemas.microsoft.com/office/drawing/2014/main" id="{A88DA0BF-CE57-A291-FAE3-35CECF0A9B2C}"/>
              </a:ext>
            </a:extLst>
          </p:cNvPr>
          <p:cNvPicPr>
            <a:picLocks noChangeAspect="1"/>
          </p:cNvPicPr>
          <p:nvPr/>
        </p:nvPicPr>
        <p:blipFill>
          <a:blip r:embed="rId5"/>
          <a:stretch>
            <a:fillRect/>
          </a:stretch>
        </p:blipFill>
        <p:spPr>
          <a:xfrm>
            <a:off x="624113" y="438151"/>
            <a:ext cx="13686744" cy="7520654"/>
          </a:xfrm>
          <a:prstGeom prst="rect">
            <a:avLst/>
          </a:prstGeom>
        </p:spPr>
      </p:pic>
    </p:spTree>
    <p:extLst>
      <p:ext uri="{BB962C8B-B14F-4D97-AF65-F5344CB8AC3E}">
        <p14:creationId xmlns:p14="http://schemas.microsoft.com/office/powerpoint/2010/main" val="42717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Interaction</a:t>
            </a:r>
            <a:r>
              <a:rPr lang="nb-NO" dirty="0"/>
              <a:t> </a:t>
            </a:r>
            <a:r>
              <a:rPr lang="nb-NO" dirty="0" err="1"/>
              <a:t>Paradigm</a:t>
            </a:r>
            <a:r>
              <a:rPr lang="nb-NO" dirty="0"/>
              <a:t> </a:t>
            </a:r>
          </a:p>
        </p:txBody>
      </p:sp>
      <p:sp>
        <p:nvSpPr>
          <p:cNvPr id="3" name="Plassholder for innhold 2"/>
          <p:cNvSpPr>
            <a:spLocks noGrp="1"/>
          </p:cNvSpPr>
          <p:nvPr>
            <p:ph idx="1"/>
          </p:nvPr>
        </p:nvSpPr>
        <p:spPr>
          <a:xfrm>
            <a:off x="649411" y="2190750"/>
            <a:ext cx="13346507" cy="5221606"/>
          </a:xfrm>
        </p:spPr>
        <p:txBody>
          <a:bodyPr>
            <a:normAutofit/>
          </a:bodyPr>
          <a:lstStyle/>
          <a:p>
            <a:pPr marL="0" indent="0" algn="ctr">
              <a:buNone/>
            </a:pPr>
            <a:r>
              <a:rPr lang="nb-NO" sz="11520" dirty="0"/>
              <a:t>B= ƒ(P x S)</a:t>
            </a:r>
          </a:p>
        </p:txBody>
      </p:sp>
    </p:spTree>
    <p:extLst>
      <p:ext uri="{BB962C8B-B14F-4D97-AF65-F5344CB8AC3E}">
        <p14:creationId xmlns:p14="http://schemas.microsoft.com/office/powerpoint/2010/main" val="3418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C99E-4FF4-2E0E-A073-FCA49BC2A432}"/>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AD5B77E-9412-B8BF-1584-D68CCAE1AC45}"/>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25F678AE-8087-CF6C-1463-6F17940231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1123" y="0"/>
            <a:ext cx="9828155" cy="8229600"/>
          </a:xfrm>
          <a:prstGeom prst="rect">
            <a:avLst/>
          </a:prstGeom>
        </p:spPr>
      </p:pic>
    </p:spTree>
    <p:extLst>
      <p:ext uri="{BB962C8B-B14F-4D97-AF65-F5344CB8AC3E}">
        <p14:creationId xmlns:p14="http://schemas.microsoft.com/office/powerpoint/2010/main" val="3049376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5"/>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n-GB"/>
              <a:t>Social engineering</a:t>
            </a:r>
            <a:endParaRPr/>
          </a:p>
        </p:txBody>
      </p:sp>
      <p:sp>
        <p:nvSpPr>
          <p:cNvPr id="353" name="Google Shape;353;p25"/>
          <p:cNvSpPr txBox="1">
            <a:spLocks noGrp="1"/>
          </p:cNvSpPr>
          <p:nvPr>
            <p:ph type="body" idx="1"/>
          </p:nvPr>
        </p:nvSpPr>
        <p:spPr>
          <a:xfrm>
            <a:off x="582071" y="1856332"/>
            <a:ext cx="13828086" cy="5394311"/>
          </a:xfrm>
          <a:prstGeom prst="rect">
            <a:avLst/>
          </a:prstGeom>
        </p:spPr>
        <p:txBody>
          <a:bodyPr spcFirstLastPara="1" vert="horz" wrap="square" lIns="146280" tIns="146280" rIns="146280" bIns="146280" rtlCol="0" anchor="t" anchorCtr="0">
            <a:normAutofit/>
          </a:bodyPr>
          <a:lstStyle/>
          <a:p>
            <a:pPr marL="0" indent="0">
              <a:buNone/>
            </a:pPr>
            <a:r>
              <a:rPr lang="en-GB" i="1"/>
              <a:t>a manipulation technique that exploits human error to gain private information, access, or valuables. In cybercrime, these “human hacking” scams tend to lure unsuspecting users into exposing data, spreading malware infections, or giving access to restricted systems. Attacks can happen online, in-person, and via other interactions.</a:t>
            </a:r>
            <a:endParaRPr i="1"/>
          </a:p>
          <a:p>
            <a:pPr marL="0" indent="0">
              <a:spcBef>
                <a:spcPts val="1920"/>
              </a:spcBef>
              <a:buNone/>
            </a:pPr>
            <a:r>
              <a:rPr lang="en-GB"/>
              <a:t>								-Kapersky 2021</a:t>
            </a:r>
            <a:endParaRPr/>
          </a:p>
          <a:p>
            <a:pPr marL="0" indent="0">
              <a:spcBef>
                <a:spcPts val="1920"/>
              </a:spcBef>
              <a:buNone/>
            </a:pPr>
            <a:r>
              <a:rPr lang="en-GB"/>
              <a:t>2 Goals: </a:t>
            </a:r>
            <a:endParaRPr/>
          </a:p>
          <a:p>
            <a:pPr marL="0" indent="0">
              <a:spcBef>
                <a:spcPts val="1920"/>
              </a:spcBef>
              <a:buNone/>
            </a:pPr>
            <a:r>
              <a:rPr lang="en-GB"/>
              <a:t>Sabotage - disruption or corruption to cause harm</a:t>
            </a:r>
            <a:endParaRPr/>
          </a:p>
          <a:p>
            <a:pPr marL="0" indent="0">
              <a:spcBef>
                <a:spcPts val="1920"/>
              </a:spcBef>
              <a:spcAft>
                <a:spcPts val="1920"/>
              </a:spcAft>
              <a:buNone/>
            </a:pPr>
            <a:r>
              <a:rPr lang="en-GB"/>
              <a:t>Theft - obtaining value (information, access, money)</a:t>
            </a:r>
            <a:endParaRPr/>
          </a:p>
        </p:txBody>
      </p:sp>
      <p:sp>
        <p:nvSpPr>
          <p:cNvPr id="2" name="Footer Placeholder 4">
            <a:extLst>
              <a:ext uri="{FF2B5EF4-FFF2-40B4-BE49-F238E27FC236}">
                <a16:creationId xmlns:a16="http://schemas.microsoft.com/office/drawing/2014/main" id="{9DC43D04-6F7D-BD87-0A45-260AF6274210}"/>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966168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8"/>
          <p:cNvSpPr txBox="1">
            <a:spLocks noGrp="1"/>
          </p:cNvSpPr>
          <p:nvPr>
            <p:ph type="title"/>
          </p:nvPr>
        </p:nvSpPr>
        <p:spPr>
          <a:xfrm>
            <a:off x="768096" y="1491616"/>
            <a:ext cx="4626864" cy="5246370"/>
          </a:xfrm>
          <a:prstGeom prst="rect">
            <a:avLst/>
          </a:prstGeom>
        </p:spPr>
        <p:txBody>
          <a:bodyPr spcFirstLastPara="1" vert="horz" wrap="square" lIns="146304" tIns="73152" rIns="146304" bIns="73152" rtlCol="0" anchor="ctr" anchorCtr="0">
            <a:normAutofit/>
          </a:bodyPr>
          <a:lstStyle/>
          <a:p>
            <a:pPr defTabSz="1463004">
              <a:spcBef>
                <a:spcPct val="0"/>
              </a:spcBef>
            </a:pPr>
            <a:r>
              <a:rPr lang="en-US">
                <a:solidFill>
                  <a:schemeClr val="tx2"/>
                </a:solidFill>
              </a:rPr>
              <a:t>Trust behaviours</a:t>
            </a:r>
          </a:p>
        </p:txBody>
      </p:sp>
      <p:sp>
        <p:nvSpPr>
          <p:cNvPr id="372" name="Google Shape;372;p28"/>
          <p:cNvSpPr txBox="1">
            <a:spLocks noGrp="1"/>
          </p:cNvSpPr>
          <p:nvPr>
            <p:ph type="body" idx="1"/>
          </p:nvPr>
        </p:nvSpPr>
        <p:spPr>
          <a:xfrm>
            <a:off x="6387037" y="267437"/>
            <a:ext cx="8023122" cy="7745130"/>
          </a:xfrm>
          <a:prstGeom prst="rect">
            <a:avLst/>
          </a:prstGeom>
        </p:spPr>
        <p:txBody>
          <a:bodyPr spcFirstLastPara="1" vert="horz" wrap="square" lIns="146304" tIns="73152" rIns="146304" bIns="73152" rtlCol="0" anchor="ctr" anchorCtr="0">
            <a:normAutofit/>
          </a:bodyPr>
          <a:lstStyle/>
          <a:p>
            <a:pPr marL="0" indent="0" defTabSz="1463004">
              <a:buNone/>
            </a:pPr>
            <a:r>
              <a:rPr lang="en-US" sz="3840" dirty="0">
                <a:solidFill>
                  <a:schemeClr val="tx2"/>
                </a:solidFill>
              </a:rPr>
              <a:t>Needed for functioning society </a:t>
            </a:r>
          </a:p>
          <a:p>
            <a:pPr marL="0" indent="0" defTabSz="1463004">
              <a:buNone/>
            </a:pPr>
            <a:r>
              <a:rPr lang="en-US" sz="2000" dirty="0">
                <a:solidFill>
                  <a:schemeClr val="tx2"/>
                </a:solidFill>
              </a:rPr>
              <a:t>(Jones &amp; Moncur, 2018)</a:t>
            </a:r>
          </a:p>
          <a:p>
            <a:pPr marL="0" indent="-365750" defTabSz="1463004">
              <a:spcBef>
                <a:spcPts val="1920"/>
              </a:spcBef>
              <a:buFont typeface="Arial" panose="020B0604020202020204" pitchFamily="34" charset="0"/>
              <a:buChar char="•"/>
            </a:pPr>
            <a:r>
              <a:rPr lang="en-US" sz="3840" b="1" dirty="0">
                <a:solidFill>
                  <a:schemeClr val="tx2"/>
                </a:solidFill>
              </a:rPr>
              <a:t>3 beliefs:</a:t>
            </a:r>
          </a:p>
          <a:p>
            <a:pPr marL="731502" lvl="1" indent="-365750" defTabSz="1463004">
              <a:spcBef>
                <a:spcPts val="1920"/>
              </a:spcBef>
              <a:buFont typeface="Arial" panose="020B0604020202020204" pitchFamily="34" charset="0"/>
              <a:buChar char="•"/>
            </a:pPr>
            <a:r>
              <a:rPr lang="en-US" sz="2400" u="sng" dirty="0">
                <a:solidFill>
                  <a:schemeClr val="tx2"/>
                </a:solidFill>
              </a:rPr>
              <a:t>Ability</a:t>
            </a:r>
            <a:r>
              <a:rPr lang="en-US" sz="2400" dirty="0">
                <a:solidFill>
                  <a:schemeClr val="tx2"/>
                </a:solidFill>
              </a:rPr>
              <a:t> - Based on available information or previous experience, the trustee's abilities and knowledge are interpreted. If an individual feels that someone is highly capable of performing the task at hand, they are more likely to share knowledge with that person.</a:t>
            </a:r>
          </a:p>
          <a:p>
            <a:pPr marL="731502" lvl="1" indent="-365750" defTabSz="1463004">
              <a:spcBef>
                <a:spcPts val="1920"/>
              </a:spcBef>
              <a:buFont typeface="Arial" panose="020B0604020202020204" pitchFamily="34" charset="0"/>
              <a:buChar char="•"/>
            </a:pPr>
            <a:r>
              <a:rPr lang="en-US" sz="2400" u="sng" dirty="0">
                <a:solidFill>
                  <a:schemeClr val="tx2"/>
                </a:solidFill>
              </a:rPr>
              <a:t>Benevolence </a:t>
            </a:r>
            <a:r>
              <a:rPr lang="en-US" sz="2400" dirty="0">
                <a:solidFill>
                  <a:schemeClr val="tx2"/>
                </a:solidFill>
              </a:rPr>
              <a:t>- intentions are positive and good-natured</a:t>
            </a:r>
          </a:p>
          <a:p>
            <a:pPr marL="731502" lvl="1" indent="-365750" defTabSz="1463004">
              <a:spcBef>
                <a:spcPts val="1920"/>
              </a:spcBef>
              <a:buFont typeface="Arial" panose="020B0604020202020204" pitchFamily="34" charset="0"/>
              <a:buChar char="•"/>
            </a:pPr>
            <a:r>
              <a:rPr lang="en-US" sz="2400" u="sng" dirty="0">
                <a:solidFill>
                  <a:schemeClr val="tx2"/>
                </a:solidFill>
              </a:rPr>
              <a:t>Integrity</a:t>
            </a:r>
            <a:r>
              <a:rPr lang="en-US" sz="2400" dirty="0">
                <a:solidFill>
                  <a:schemeClr val="tx2"/>
                </a:solidFill>
              </a:rPr>
              <a:t> - perceived adherence to personal and moral principles on the part of the </a:t>
            </a:r>
            <a:r>
              <a:rPr lang="en-US" sz="2400" dirty="0" err="1">
                <a:solidFill>
                  <a:schemeClr val="tx2"/>
                </a:solidFill>
              </a:rPr>
              <a:t>tustee</a:t>
            </a:r>
            <a:endParaRPr lang="en-US" sz="2400" dirty="0">
              <a:solidFill>
                <a:schemeClr val="tx2"/>
              </a:solidFill>
            </a:endParaRPr>
          </a:p>
        </p:txBody>
      </p:sp>
      <p:sp>
        <p:nvSpPr>
          <p:cNvPr id="2" name="Footer Placeholder 4">
            <a:extLst>
              <a:ext uri="{FF2B5EF4-FFF2-40B4-BE49-F238E27FC236}">
                <a16:creationId xmlns:a16="http://schemas.microsoft.com/office/drawing/2014/main" id="{7D1E290B-2DD5-A461-53A9-D83A6817CF79}"/>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5145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2">
                                            <p:txEl>
                                              <p:pRg st="0" end="0"/>
                                            </p:txEl>
                                          </p:spTgt>
                                        </p:tgtEl>
                                        <p:attrNameLst>
                                          <p:attrName>style.visibility</p:attrName>
                                        </p:attrNameLst>
                                      </p:cBhvr>
                                      <p:to>
                                        <p:strVal val="visible"/>
                                      </p:to>
                                    </p:set>
                                    <p:animEffect transition="in" filter="fade">
                                      <p:cBhvr>
                                        <p:cTn id="7" dur="500"/>
                                        <p:tgtEl>
                                          <p:spTgt spid="3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2">
                                            <p:txEl>
                                              <p:pRg st="1" end="1"/>
                                            </p:txEl>
                                          </p:spTgt>
                                        </p:tgtEl>
                                        <p:attrNameLst>
                                          <p:attrName>style.visibility</p:attrName>
                                        </p:attrNameLst>
                                      </p:cBhvr>
                                      <p:to>
                                        <p:strVal val="visible"/>
                                      </p:to>
                                    </p:set>
                                    <p:animEffect transition="in" filter="fade">
                                      <p:cBhvr>
                                        <p:cTn id="12" dur="500"/>
                                        <p:tgtEl>
                                          <p:spTgt spid="3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2">
                                            <p:txEl>
                                              <p:pRg st="2" end="2"/>
                                            </p:txEl>
                                          </p:spTgt>
                                        </p:tgtEl>
                                        <p:attrNameLst>
                                          <p:attrName>style.visibility</p:attrName>
                                        </p:attrNameLst>
                                      </p:cBhvr>
                                      <p:to>
                                        <p:strVal val="visible"/>
                                      </p:to>
                                    </p:set>
                                    <p:animEffect transition="in" filter="fade">
                                      <p:cBhvr>
                                        <p:cTn id="17" dur="500"/>
                                        <p:tgtEl>
                                          <p:spTgt spid="37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2">
                                            <p:txEl>
                                              <p:pRg st="3" end="3"/>
                                            </p:txEl>
                                          </p:spTgt>
                                        </p:tgtEl>
                                        <p:attrNameLst>
                                          <p:attrName>style.visibility</p:attrName>
                                        </p:attrNameLst>
                                      </p:cBhvr>
                                      <p:to>
                                        <p:strVal val="visible"/>
                                      </p:to>
                                    </p:set>
                                    <p:animEffect transition="in" filter="fade">
                                      <p:cBhvr>
                                        <p:cTn id="20" dur="500"/>
                                        <p:tgtEl>
                                          <p:spTgt spid="37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2">
                                            <p:txEl>
                                              <p:pRg st="4" end="4"/>
                                            </p:txEl>
                                          </p:spTgt>
                                        </p:tgtEl>
                                        <p:attrNameLst>
                                          <p:attrName>style.visibility</p:attrName>
                                        </p:attrNameLst>
                                      </p:cBhvr>
                                      <p:to>
                                        <p:strVal val="visible"/>
                                      </p:to>
                                    </p:set>
                                    <p:animEffect transition="in" filter="fade">
                                      <p:cBhvr>
                                        <p:cTn id="23" dur="500"/>
                                        <p:tgtEl>
                                          <p:spTgt spid="37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2">
                                            <p:txEl>
                                              <p:pRg st="5" end="5"/>
                                            </p:txEl>
                                          </p:spTgt>
                                        </p:tgtEl>
                                        <p:attrNameLst>
                                          <p:attrName>style.visibility</p:attrName>
                                        </p:attrNameLst>
                                      </p:cBhvr>
                                      <p:to>
                                        <p:strVal val="visible"/>
                                      </p:to>
                                    </p:set>
                                    <p:animEffect transition="in" filter="fade">
                                      <p:cBhvr>
                                        <p:cTn id="26" dur="500"/>
                                        <p:tgtEl>
                                          <p:spTgt spid="3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92AC8-D245-75C3-4EE8-BE107DA771B0}"/>
              </a:ext>
            </a:extLst>
          </p:cNvPr>
          <p:cNvPicPr>
            <a:picLocks noChangeAspect="1"/>
          </p:cNvPicPr>
          <p:nvPr/>
        </p:nvPicPr>
        <p:blipFill>
          <a:blip r:embed="rId3">
            <a:alphaModFix amt="28000"/>
          </a:blip>
          <a:stretch>
            <a:fillRect/>
          </a:stretch>
        </p:blipFill>
        <p:spPr>
          <a:xfrm>
            <a:off x="1828800" y="0"/>
            <a:ext cx="10972800" cy="8229600"/>
          </a:xfrm>
          <a:prstGeom prst="rect">
            <a:avLst/>
          </a:prstGeom>
        </p:spPr>
      </p:pic>
      <p:sp>
        <p:nvSpPr>
          <p:cNvPr id="2" name="Tittel 1"/>
          <p:cNvSpPr>
            <a:spLocks noGrp="1"/>
          </p:cNvSpPr>
          <p:nvPr>
            <p:ph type="title"/>
          </p:nvPr>
        </p:nvSpPr>
        <p:spPr>
          <a:xfrm>
            <a:off x="789278" y="761507"/>
            <a:ext cx="9464040" cy="670697"/>
          </a:xfrm>
        </p:spPr>
        <p:txBody>
          <a:bodyPr>
            <a:normAutofit fontScale="90000"/>
          </a:bodyPr>
          <a:lstStyle/>
          <a:p>
            <a:r>
              <a:rPr lang="de-DE" dirty="0" err="1"/>
              <a:t>Social</a:t>
            </a:r>
            <a:r>
              <a:rPr lang="de-DE" dirty="0"/>
              <a:t> </a:t>
            </a:r>
            <a:r>
              <a:rPr lang="de-DE" dirty="0" err="1"/>
              <a:t>engineering</a:t>
            </a:r>
            <a:r>
              <a:rPr lang="de-DE" dirty="0"/>
              <a:t> and </a:t>
            </a:r>
            <a:r>
              <a:rPr lang="de-DE" dirty="0" err="1"/>
              <a:t>Cybersecurity</a:t>
            </a:r>
            <a:endParaRPr lang="nb-NO" dirty="0"/>
          </a:p>
        </p:txBody>
      </p:sp>
      <p:sp>
        <p:nvSpPr>
          <p:cNvPr id="3" name="Plassholder for innhold 2"/>
          <p:cNvSpPr>
            <a:spLocks noGrp="1"/>
          </p:cNvSpPr>
          <p:nvPr>
            <p:ph idx="1"/>
          </p:nvPr>
        </p:nvSpPr>
        <p:spPr>
          <a:xfrm>
            <a:off x="619837" y="2377357"/>
            <a:ext cx="9464040" cy="5221606"/>
          </a:xfrm>
        </p:spPr>
        <p:txBody>
          <a:bodyPr>
            <a:normAutofit/>
          </a:bodyPr>
          <a:lstStyle/>
          <a:p>
            <a:r>
              <a:rPr lang="en-GB" dirty="0"/>
              <a:t>Most cyber attacks exploit human weaknesses, esp. our tendency to trust other people.</a:t>
            </a:r>
          </a:p>
          <a:p>
            <a:r>
              <a:rPr lang="de-DE" dirty="0"/>
              <a:t>One </a:t>
            </a:r>
            <a:r>
              <a:rPr lang="de-DE" dirty="0" err="1"/>
              <a:t>of</a:t>
            </a:r>
            <a:r>
              <a:rPr lang="de-DE" dirty="0"/>
              <a:t> </a:t>
            </a:r>
            <a:r>
              <a:rPr lang="de-DE" dirty="0" err="1"/>
              <a:t>the</a:t>
            </a:r>
            <a:r>
              <a:rPr lang="de-DE" dirty="0"/>
              <a:t> </a:t>
            </a:r>
            <a:r>
              <a:rPr lang="de-DE" dirty="0" err="1"/>
              <a:t>most</a:t>
            </a:r>
            <a:r>
              <a:rPr lang="de-DE" dirty="0"/>
              <a:t> </a:t>
            </a:r>
            <a:r>
              <a:rPr lang="de-DE" dirty="0" err="1"/>
              <a:t>effective</a:t>
            </a:r>
            <a:r>
              <a:rPr lang="de-DE" dirty="0"/>
              <a:t> </a:t>
            </a:r>
            <a:r>
              <a:rPr lang="de-DE" dirty="0" err="1"/>
              <a:t>penetration</a:t>
            </a:r>
            <a:r>
              <a:rPr lang="de-DE" dirty="0"/>
              <a:t> </a:t>
            </a:r>
            <a:r>
              <a:rPr lang="de-DE" dirty="0" err="1"/>
              <a:t>attacks</a:t>
            </a:r>
            <a:r>
              <a:rPr lang="de-DE" dirty="0"/>
              <a:t>, </a:t>
            </a:r>
            <a:r>
              <a:rPr lang="de-DE" dirty="0" err="1"/>
              <a:t>responsible</a:t>
            </a:r>
            <a:r>
              <a:rPr lang="de-DE" dirty="0"/>
              <a:t> </a:t>
            </a:r>
            <a:r>
              <a:rPr lang="de-DE" dirty="0" err="1"/>
              <a:t>for</a:t>
            </a:r>
            <a:r>
              <a:rPr lang="de-DE" dirty="0"/>
              <a:t> </a:t>
            </a:r>
            <a:r>
              <a:rPr lang="de-DE" dirty="0" err="1"/>
              <a:t>or</a:t>
            </a:r>
            <a:r>
              <a:rPr lang="de-DE" dirty="0"/>
              <a:t> </a:t>
            </a:r>
            <a:r>
              <a:rPr lang="de-DE" dirty="0" err="1"/>
              <a:t>part</a:t>
            </a:r>
            <a:r>
              <a:rPr lang="de-DE" dirty="0"/>
              <a:t> </a:t>
            </a:r>
            <a:r>
              <a:rPr lang="de-DE" dirty="0" err="1"/>
              <a:t>of</a:t>
            </a:r>
            <a:r>
              <a:rPr lang="de-DE" dirty="0"/>
              <a:t> </a:t>
            </a:r>
            <a:r>
              <a:rPr lang="de-DE" dirty="0" err="1"/>
              <a:t>the</a:t>
            </a:r>
            <a:r>
              <a:rPr lang="de-DE" dirty="0"/>
              <a:t> </a:t>
            </a:r>
            <a:r>
              <a:rPr lang="de-DE" dirty="0" err="1"/>
              <a:t>vast</a:t>
            </a:r>
            <a:r>
              <a:rPr lang="de-DE" dirty="0"/>
              <a:t> </a:t>
            </a:r>
            <a:r>
              <a:rPr lang="de-DE" dirty="0" err="1"/>
              <a:t>majority</a:t>
            </a:r>
            <a:r>
              <a:rPr lang="de-DE" dirty="0"/>
              <a:t> </a:t>
            </a:r>
            <a:r>
              <a:rPr lang="de-DE" dirty="0" err="1"/>
              <a:t>of</a:t>
            </a:r>
            <a:r>
              <a:rPr lang="de-DE" dirty="0"/>
              <a:t> </a:t>
            </a:r>
            <a:r>
              <a:rPr lang="de-DE" dirty="0" err="1"/>
              <a:t>security</a:t>
            </a:r>
            <a:r>
              <a:rPr lang="de-DE" dirty="0"/>
              <a:t> </a:t>
            </a:r>
            <a:r>
              <a:rPr lang="de-DE" dirty="0" err="1"/>
              <a:t>breaches</a:t>
            </a:r>
            <a:r>
              <a:rPr lang="de-DE" dirty="0"/>
              <a:t>.</a:t>
            </a:r>
          </a:p>
          <a:p>
            <a:r>
              <a:rPr lang="de-DE" dirty="0"/>
              <a:t>Design and </a:t>
            </a:r>
            <a:r>
              <a:rPr lang="de-DE" dirty="0" err="1"/>
              <a:t>application</a:t>
            </a:r>
            <a:r>
              <a:rPr lang="de-DE" dirty="0"/>
              <a:t> </a:t>
            </a:r>
            <a:r>
              <a:rPr lang="de-DE" dirty="0" err="1"/>
              <a:t>of</a:t>
            </a:r>
            <a:r>
              <a:rPr lang="de-DE" dirty="0"/>
              <a:t> </a:t>
            </a:r>
            <a:r>
              <a:rPr lang="de-DE" dirty="0" err="1"/>
              <a:t>deceitful</a:t>
            </a:r>
            <a:r>
              <a:rPr lang="de-DE" dirty="0"/>
              <a:t> </a:t>
            </a:r>
            <a:r>
              <a:rPr lang="de-DE" dirty="0" err="1"/>
              <a:t>techniques</a:t>
            </a:r>
            <a:r>
              <a:rPr lang="de-DE" dirty="0"/>
              <a:t> </a:t>
            </a:r>
            <a:r>
              <a:rPr lang="de-DE" dirty="0" err="1"/>
              <a:t>to</a:t>
            </a:r>
            <a:r>
              <a:rPr lang="de-DE" dirty="0"/>
              <a:t> </a:t>
            </a:r>
            <a:r>
              <a:rPr lang="de-DE" dirty="0" err="1"/>
              <a:t>deliberately</a:t>
            </a:r>
            <a:r>
              <a:rPr lang="de-DE" dirty="0"/>
              <a:t> </a:t>
            </a:r>
            <a:r>
              <a:rPr lang="de-DE" dirty="0" err="1"/>
              <a:t>manipulate</a:t>
            </a:r>
            <a:r>
              <a:rPr lang="de-DE" dirty="0"/>
              <a:t> human </a:t>
            </a:r>
            <a:r>
              <a:rPr lang="de-DE" dirty="0" err="1"/>
              <a:t>targets</a:t>
            </a:r>
            <a:r>
              <a:rPr lang="de-DE" dirty="0"/>
              <a:t>. </a:t>
            </a:r>
          </a:p>
          <a:p>
            <a:r>
              <a:rPr lang="de-DE" dirty="0" err="1"/>
              <a:t>Primarily</a:t>
            </a:r>
            <a:r>
              <a:rPr lang="de-DE" dirty="0"/>
              <a:t> </a:t>
            </a:r>
            <a:r>
              <a:rPr lang="de-DE" dirty="0" err="1"/>
              <a:t>used</a:t>
            </a:r>
            <a:r>
              <a:rPr lang="de-DE" dirty="0"/>
              <a:t> </a:t>
            </a:r>
            <a:r>
              <a:rPr lang="de-DE" dirty="0" err="1"/>
              <a:t>to</a:t>
            </a:r>
            <a:r>
              <a:rPr lang="de-DE" dirty="0"/>
              <a:t> </a:t>
            </a:r>
            <a:r>
              <a:rPr lang="de-DE" dirty="0" err="1"/>
              <a:t>induce</a:t>
            </a:r>
            <a:r>
              <a:rPr lang="de-DE" dirty="0"/>
              <a:t> </a:t>
            </a:r>
            <a:r>
              <a:rPr lang="de-DE" dirty="0" err="1"/>
              <a:t>victims</a:t>
            </a:r>
            <a:r>
              <a:rPr lang="de-DE" dirty="0"/>
              <a:t> </a:t>
            </a:r>
            <a:r>
              <a:rPr lang="de-DE" dirty="0" err="1"/>
              <a:t>towards</a:t>
            </a:r>
            <a:r>
              <a:rPr lang="de-DE" dirty="0"/>
              <a:t> </a:t>
            </a:r>
            <a:r>
              <a:rPr lang="de-DE" dirty="0" err="1"/>
              <a:t>disclosing</a:t>
            </a:r>
            <a:r>
              <a:rPr lang="de-DE" dirty="0"/>
              <a:t> </a:t>
            </a:r>
            <a:r>
              <a:rPr lang="de-DE" dirty="0" err="1"/>
              <a:t>confidential</a:t>
            </a:r>
            <a:r>
              <a:rPr lang="de-DE" dirty="0"/>
              <a:t> </a:t>
            </a:r>
            <a:r>
              <a:rPr lang="de-DE" dirty="0" err="1"/>
              <a:t>data</a:t>
            </a:r>
            <a:r>
              <a:rPr lang="de-DE" dirty="0"/>
              <a:t>, </a:t>
            </a:r>
            <a:r>
              <a:rPr lang="de-DE" dirty="0" err="1"/>
              <a:t>or</a:t>
            </a:r>
            <a:r>
              <a:rPr lang="de-DE" dirty="0"/>
              <a:t> </a:t>
            </a:r>
            <a:r>
              <a:rPr lang="de-DE" dirty="0" err="1"/>
              <a:t>to</a:t>
            </a:r>
            <a:r>
              <a:rPr lang="de-DE" dirty="0"/>
              <a:t> </a:t>
            </a:r>
            <a:r>
              <a:rPr lang="de-DE" dirty="0" err="1"/>
              <a:t>perform</a:t>
            </a:r>
            <a:r>
              <a:rPr lang="de-DE" dirty="0"/>
              <a:t> </a:t>
            </a:r>
            <a:r>
              <a:rPr lang="de-DE" dirty="0" err="1"/>
              <a:t>actions</a:t>
            </a:r>
            <a:r>
              <a:rPr lang="de-DE" dirty="0"/>
              <a:t> </a:t>
            </a:r>
            <a:r>
              <a:rPr lang="de-DE" dirty="0" err="1"/>
              <a:t>that</a:t>
            </a:r>
            <a:r>
              <a:rPr lang="de-DE" dirty="0"/>
              <a:t> </a:t>
            </a:r>
            <a:r>
              <a:rPr lang="de-DE" dirty="0" err="1"/>
              <a:t>breach</a:t>
            </a:r>
            <a:r>
              <a:rPr lang="de-DE" dirty="0"/>
              <a:t> </a:t>
            </a:r>
            <a:r>
              <a:rPr lang="de-DE" dirty="0" err="1"/>
              <a:t>security</a:t>
            </a:r>
            <a:r>
              <a:rPr lang="de-DE" dirty="0"/>
              <a:t> </a:t>
            </a:r>
            <a:r>
              <a:rPr lang="de-DE" dirty="0" err="1"/>
              <a:t>protocols</a:t>
            </a:r>
            <a:r>
              <a:rPr lang="de-DE" dirty="0"/>
              <a:t>, </a:t>
            </a:r>
            <a:r>
              <a:rPr lang="de-DE" dirty="0" err="1"/>
              <a:t>unknowingly</a:t>
            </a:r>
            <a:r>
              <a:rPr lang="de-DE" dirty="0"/>
              <a:t> </a:t>
            </a:r>
            <a:r>
              <a:rPr lang="de-DE" dirty="0" err="1"/>
              <a:t>infecting</a:t>
            </a:r>
            <a:r>
              <a:rPr lang="de-DE" dirty="0"/>
              <a:t> </a:t>
            </a:r>
            <a:r>
              <a:rPr lang="de-DE" dirty="0" err="1"/>
              <a:t>systems</a:t>
            </a:r>
            <a:r>
              <a:rPr lang="de-DE" dirty="0"/>
              <a:t> </a:t>
            </a:r>
            <a:r>
              <a:rPr lang="de-DE" dirty="0" err="1"/>
              <a:t>or</a:t>
            </a:r>
            <a:r>
              <a:rPr lang="de-DE" dirty="0"/>
              <a:t> </a:t>
            </a:r>
            <a:r>
              <a:rPr lang="de-DE" dirty="0" err="1"/>
              <a:t>releasing</a:t>
            </a:r>
            <a:r>
              <a:rPr lang="de-DE" dirty="0"/>
              <a:t> </a:t>
            </a:r>
            <a:r>
              <a:rPr lang="de-DE" dirty="0" err="1"/>
              <a:t>classified</a:t>
            </a:r>
            <a:r>
              <a:rPr lang="de-DE" dirty="0"/>
              <a:t> </a:t>
            </a:r>
            <a:r>
              <a:rPr lang="de-DE" dirty="0" err="1"/>
              <a:t>information</a:t>
            </a:r>
            <a:r>
              <a:rPr lang="de-DE" dirty="0"/>
              <a:t>.</a:t>
            </a:r>
          </a:p>
          <a:p>
            <a:r>
              <a:rPr lang="de-DE" dirty="0"/>
              <a:t>Main </a:t>
            </a:r>
            <a:r>
              <a:rPr lang="de-DE" dirty="0" err="1"/>
              <a:t>point</a:t>
            </a:r>
            <a:r>
              <a:rPr lang="de-DE" dirty="0"/>
              <a:t> in </a:t>
            </a:r>
            <a:r>
              <a:rPr lang="de-DE" dirty="0" err="1"/>
              <a:t>applying</a:t>
            </a:r>
            <a:r>
              <a:rPr lang="de-DE" dirty="0"/>
              <a:t> SE </a:t>
            </a:r>
            <a:r>
              <a:rPr lang="de-DE" dirty="0" err="1"/>
              <a:t>attack</a:t>
            </a:r>
            <a:r>
              <a:rPr lang="de-DE" dirty="0"/>
              <a:t> </a:t>
            </a:r>
            <a:r>
              <a:rPr lang="de-DE" dirty="0" err="1"/>
              <a:t>vectors</a:t>
            </a:r>
            <a:r>
              <a:rPr lang="de-DE" dirty="0"/>
              <a:t> </a:t>
            </a:r>
            <a:r>
              <a:rPr lang="de-DE" dirty="0" err="1"/>
              <a:t>is</a:t>
            </a:r>
            <a:r>
              <a:rPr lang="de-DE" dirty="0"/>
              <a:t> </a:t>
            </a:r>
            <a:r>
              <a:rPr lang="de-DE" dirty="0" err="1"/>
              <a:t>to</a:t>
            </a:r>
            <a:r>
              <a:rPr lang="de-DE" dirty="0"/>
              <a:t> </a:t>
            </a:r>
            <a:r>
              <a:rPr lang="de-DE" dirty="0" err="1"/>
              <a:t>avoid</a:t>
            </a:r>
            <a:r>
              <a:rPr lang="de-DE" dirty="0"/>
              <a:t> CS </a:t>
            </a:r>
            <a:r>
              <a:rPr lang="de-DE" dirty="0" err="1"/>
              <a:t>systems</a:t>
            </a:r>
            <a:r>
              <a:rPr lang="de-DE" dirty="0"/>
              <a:t> and </a:t>
            </a:r>
            <a:r>
              <a:rPr lang="de-DE" dirty="0" err="1"/>
              <a:t>need</a:t>
            </a:r>
            <a:r>
              <a:rPr lang="de-DE" dirty="0"/>
              <a:t> </a:t>
            </a:r>
            <a:r>
              <a:rPr lang="de-DE" dirty="0" err="1"/>
              <a:t>to</a:t>
            </a:r>
            <a:r>
              <a:rPr lang="de-DE" dirty="0"/>
              <a:t> </a:t>
            </a:r>
            <a:r>
              <a:rPr lang="de-DE" dirty="0" err="1"/>
              <a:t>overcome</a:t>
            </a:r>
            <a:r>
              <a:rPr lang="de-DE" dirty="0"/>
              <a:t> </a:t>
            </a:r>
            <a:r>
              <a:rPr lang="de-DE" dirty="0" err="1"/>
              <a:t>technological</a:t>
            </a:r>
            <a:r>
              <a:rPr lang="de-DE" dirty="0"/>
              <a:t> </a:t>
            </a:r>
            <a:r>
              <a:rPr lang="de-DE" dirty="0" err="1"/>
              <a:t>countermeasures</a:t>
            </a:r>
            <a:r>
              <a:rPr lang="de-DE" dirty="0"/>
              <a:t>.</a:t>
            </a:r>
          </a:p>
          <a:p>
            <a:endParaRPr lang="nb-NO" dirty="0"/>
          </a:p>
        </p:txBody>
      </p:sp>
      <p:sp>
        <p:nvSpPr>
          <p:cNvPr id="4" name="Foliennummernplatzhalter 3">
            <a:extLst>
              <a:ext uri="{FF2B5EF4-FFF2-40B4-BE49-F238E27FC236}">
                <a16:creationId xmlns:a16="http://schemas.microsoft.com/office/drawing/2014/main" id="{00B0520D-1296-31F4-4C9A-CD4A67F224C2}"/>
              </a:ext>
            </a:extLst>
          </p:cNvPr>
          <p:cNvSpPr>
            <a:spLocks noGrp="1"/>
          </p:cNvSpPr>
          <p:nvPr>
            <p:ph type="sldNum" sz="quarter" idx="12"/>
          </p:nvPr>
        </p:nvSpPr>
        <p:spPr/>
        <p:txBody>
          <a:bodyPr/>
          <a:lstStyle/>
          <a:p>
            <a:fld id="{79D199B6-069C-4494-B074-391AD1ED88E0}" type="slidenum">
              <a:rPr lang="de-DE" smtClean="0"/>
              <a:t>27</a:t>
            </a:fld>
            <a:endParaRPr lang="de-DE"/>
          </a:p>
        </p:txBody>
      </p:sp>
      <p:sp>
        <p:nvSpPr>
          <p:cNvPr id="5" name="Footer Placeholder 4">
            <a:extLst>
              <a:ext uri="{FF2B5EF4-FFF2-40B4-BE49-F238E27FC236}">
                <a16:creationId xmlns:a16="http://schemas.microsoft.com/office/drawing/2014/main" id="{6A32FF4A-B7FE-1668-0060-059306B467E8}"/>
              </a:ext>
            </a:extLst>
          </p:cNvPr>
          <p:cNvSpPr txBox="1">
            <a:spLocks/>
          </p:cNvSpPr>
          <p:nvPr/>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1649143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B0E874-B8AB-20FB-07B7-90B99166A513}"/>
              </a:ext>
            </a:extLst>
          </p:cNvPr>
          <p:cNvPicPr>
            <a:picLocks noChangeAspect="1"/>
          </p:cNvPicPr>
          <p:nvPr/>
        </p:nvPicPr>
        <p:blipFill>
          <a:blip r:embed="rId3">
            <a:alphaModFix amt="33000"/>
          </a:blip>
          <a:stretch>
            <a:fillRect/>
          </a:stretch>
        </p:blipFill>
        <p:spPr>
          <a:xfrm>
            <a:off x="0" y="459481"/>
            <a:ext cx="14630400" cy="7310637"/>
          </a:xfrm>
          <a:prstGeom prst="rect">
            <a:avLst/>
          </a:prstGeom>
        </p:spPr>
      </p:pic>
      <p:sp>
        <p:nvSpPr>
          <p:cNvPr id="3" name="Plassholder for innhold 2"/>
          <p:cNvSpPr>
            <a:spLocks noGrp="1"/>
          </p:cNvSpPr>
          <p:nvPr>
            <p:ph idx="1"/>
          </p:nvPr>
        </p:nvSpPr>
        <p:spPr>
          <a:xfrm>
            <a:off x="691551" y="2291145"/>
            <a:ext cx="12133538" cy="4929790"/>
          </a:xfrm>
        </p:spPr>
        <p:txBody>
          <a:bodyPr>
            <a:normAutofit fontScale="92500"/>
          </a:bodyPr>
          <a:lstStyle/>
          <a:p>
            <a:r>
              <a:rPr lang="de-DE" sz="2800" dirty="0"/>
              <a:t>Hunting: </a:t>
            </a:r>
          </a:p>
          <a:p>
            <a:pPr lvl="1"/>
            <a:r>
              <a:rPr lang="de-DE" sz="2400" dirty="0"/>
              <a:t>Execute SE </a:t>
            </a:r>
            <a:r>
              <a:rPr lang="de-DE" sz="2400" dirty="0" err="1"/>
              <a:t>attacks</a:t>
            </a:r>
            <a:r>
              <a:rPr lang="de-DE" sz="2400" dirty="0"/>
              <a:t> </a:t>
            </a:r>
            <a:r>
              <a:rPr lang="de-DE" sz="2400" dirty="0" err="1"/>
              <a:t>through</a:t>
            </a:r>
            <a:r>
              <a:rPr lang="de-DE" sz="2400" dirty="0"/>
              <a:t> minimal </a:t>
            </a:r>
            <a:r>
              <a:rPr lang="de-DE" sz="2400" dirty="0" err="1"/>
              <a:t>interaction</a:t>
            </a:r>
            <a:r>
              <a:rPr lang="de-DE" sz="2400" dirty="0"/>
              <a:t> </a:t>
            </a:r>
            <a:r>
              <a:rPr lang="de-DE" sz="2400" dirty="0" err="1"/>
              <a:t>with</a:t>
            </a:r>
            <a:r>
              <a:rPr lang="de-DE" sz="2400" dirty="0"/>
              <a:t> </a:t>
            </a:r>
            <a:r>
              <a:rPr lang="de-DE" sz="2400" dirty="0" err="1"/>
              <a:t>the</a:t>
            </a:r>
            <a:r>
              <a:rPr lang="de-DE" sz="2400" dirty="0"/>
              <a:t> </a:t>
            </a:r>
            <a:r>
              <a:rPr lang="de-DE" sz="2400" dirty="0" err="1"/>
              <a:t>target</a:t>
            </a:r>
            <a:r>
              <a:rPr lang="de-DE" sz="2400" dirty="0"/>
              <a:t>.</a:t>
            </a:r>
          </a:p>
          <a:p>
            <a:pPr lvl="1"/>
            <a:r>
              <a:rPr lang="de-DE" sz="2400" dirty="0" err="1"/>
              <a:t>Once</a:t>
            </a:r>
            <a:r>
              <a:rPr lang="de-DE" sz="2400" dirty="0"/>
              <a:t> </a:t>
            </a:r>
            <a:r>
              <a:rPr lang="de-DE" sz="2400" dirty="0" err="1"/>
              <a:t>target</a:t>
            </a:r>
            <a:r>
              <a:rPr lang="de-DE" sz="2400" dirty="0"/>
              <a:t> </a:t>
            </a:r>
            <a:r>
              <a:rPr lang="de-DE" sz="2400" dirty="0" err="1"/>
              <a:t>has</a:t>
            </a:r>
            <a:r>
              <a:rPr lang="de-DE" sz="2400" dirty="0"/>
              <a:t> </a:t>
            </a:r>
            <a:r>
              <a:rPr lang="de-DE" sz="2400" dirty="0" err="1"/>
              <a:t>been</a:t>
            </a:r>
            <a:r>
              <a:rPr lang="de-DE" sz="2400" dirty="0"/>
              <a:t> </a:t>
            </a:r>
            <a:r>
              <a:rPr lang="de-DE" sz="2400" dirty="0" err="1"/>
              <a:t>achieved</a:t>
            </a:r>
            <a:r>
              <a:rPr lang="de-DE" sz="2400" dirty="0"/>
              <a:t>, </a:t>
            </a:r>
            <a:r>
              <a:rPr lang="de-DE" sz="2400" dirty="0" err="1"/>
              <a:t>communication</a:t>
            </a:r>
            <a:r>
              <a:rPr lang="de-DE" sz="2400" dirty="0"/>
              <a:t> will </a:t>
            </a:r>
            <a:r>
              <a:rPr lang="de-DE" sz="2400" dirty="0" err="1"/>
              <a:t>be</a:t>
            </a:r>
            <a:r>
              <a:rPr lang="de-DE" sz="2400" dirty="0"/>
              <a:t> </a:t>
            </a:r>
            <a:r>
              <a:rPr lang="de-DE" sz="2400" dirty="0" err="1"/>
              <a:t>terminated</a:t>
            </a:r>
            <a:r>
              <a:rPr lang="de-DE" sz="2400" dirty="0"/>
              <a:t>.</a:t>
            </a:r>
          </a:p>
          <a:p>
            <a:pPr lvl="1"/>
            <a:r>
              <a:rPr lang="de-DE" sz="2400" dirty="0"/>
              <a:t>Most </a:t>
            </a:r>
            <a:r>
              <a:rPr lang="de-DE" sz="2400" dirty="0" err="1"/>
              <a:t>common</a:t>
            </a:r>
            <a:r>
              <a:rPr lang="de-DE" sz="2400" dirty="0"/>
              <a:t> </a:t>
            </a:r>
            <a:r>
              <a:rPr lang="de-DE" sz="2400" dirty="0" err="1"/>
              <a:t>methodology</a:t>
            </a:r>
            <a:br>
              <a:rPr lang="de-DE" sz="2400" dirty="0"/>
            </a:br>
            <a:endParaRPr lang="de-DE" sz="2400" dirty="0"/>
          </a:p>
          <a:p>
            <a:r>
              <a:rPr lang="de-DE" sz="2800" dirty="0" err="1"/>
              <a:t>Farming</a:t>
            </a:r>
            <a:r>
              <a:rPr lang="de-DE" sz="2800" dirty="0"/>
              <a:t>:</a:t>
            </a:r>
          </a:p>
          <a:p>
            <a:pPr lvl="1"/>
            <a:r>
              <a:rPr lang="de-DE" sz="2400" dirty="0" err="1"/>
              <a:t>Establish</a:t>
            </a:r>
            <a:r>
              <a:rPr lang="de-DE" sz="2400" dirty="0"/>
              <a:t> a </a:t>
            </a:r>
            <a:r>
              <a:rPr lang="de-DE" sz="2400" dirty="0" err="1"/>
              <a:t>relationship</a:t>
            </a:r>
            <a:r>
              <a:rPr lang="de-DE" sz="2400" dirty="0"/>
              <a:t> </a:t>
            </a:r>
            <a:r>
              <a:rPr lang="de-DE" sz="2400" dirty="0" err="1"/>
              <a:t>with</a:t>
            </a:r>
            <a:r>
              <a:rPr lang="de-DE" sz="2400" dirty="0"/>
              <a:t> </a:t>
            </a:r>
            <a:r>
              <a:rPr lang="de-DE" sz="2400" dirty="0" err="1"/>
              <a:t>victim</a:t>
            </a:r>
            <a:r>
              <a:rPr lang="de-DE" sz="2400" dirty="0"/>
              <a:t> in </a:t>
            </a:r>
            <a:r>
              <a:rPr lang="de-DE" sz="2400" dirty="0" err="1"/>
              <a:t>order</a:t>
            </a:r>
            <a:r>
              <a:rPr lang="de-DE" sz="2400" dirty="0"/>
              <a:t> </a:t>
            </a:r>
            <a:r>
              <a:rPr lang="de-DE" sz="2400" dirty="0" err="1"/>
              <a:t>to</a:t>
            </a:r>
            <a:r>
              <a:rPr lang="de-DE" sz="2400" dirty="0"/>
              <a:t> </a:t>
            </a:r>
            <a:r>
              <a:rPr lang="de-DE" sz="2400" dirty="0" err="1"/>
              <a:t>extract</a:t>
            </a:r>
            <a:r>
              <a:rPr lang="de-DE" sz="2400" dirty="0"/>
              <a:t> </a:t>
            </a:r>
            <a:r>
              <a:rPr lang="de-DE" sz="2400" dirty="0" err="1"/>
              <a:t>information</a:t>
            </a:r>
            <a:r>
              <a:rPr lang="de-DE" sz="2400" dirty="0"/>
              <a:t> </a:t>
            </a:r>
            <a:r>
              <a:rPr lang="de-DE" sz="2400" dirty="0" err="1"/>
              <a:t>for</a:t>
            </a:r>
            <a:r>
              <a:rPr lang="de-DE" sz="2400" dirty="0"/>
              <a:t> a </a:t>
            </a:r>
            <a:r>
              <a:rPr lang="de-DE" sz="2400" dirty="0" err="1"/>
              <a:t>longer</a:t>
            </a:r>
            <a:r>
              <a:rPr lang="de-DE" sz="2400" dirty="0"/>
              <a:t> </a:t>
            </a:r>
            <a:r>
              <a:rPr lang="de-DE" sz="2400" dirty="0" err="1"/>
              <a:t>period</a:t>
            </a:r>
            <a:r>
              <a:rPr lang="de-DE" sz="2400" dirty="0"/>
              <a:t> </a:t>
            </a:r>
            <a:r>
              <a:rPr lang="de-DE" sz="2400" dirty="0" err="1"/>
              <a:t>of</a:t>
            </a:r>
            <a:r>
              <a:rPr lang="de-DE" sz="2400" dirty="0"/>
              <a:t> time. </a:t>
            </a:r>
          </a:p>
          <a:p>
            <a:pPr lvl="1"/>
            <a:r>
              <a:rPr lang="de-DE" sz="2400" dirty="0" err="1"/>
              <a:t>Win</a:t>
            </a:r>
            <a:r>
              <a:rPr lang="de-DE" sz="2400" dirty="0"/>
              <a:t> personal </a:t>
            </a:r>
            <a:r>
              <a:rPr lang="de-DE" sz="2400" dirty="0" err="1"/>
              <a:t>trust</a:t>
            </a:r>
            <a:r>
              <a:rPr lang="de-DE" sz="2400" dirty="0"/>
              <a:t> (not </a:t>
            </a:r>
            <a:r>
              <a:rPr lang="de-DE" sz="2400" dirty="0" err="1"/>
              <a:t>generic</a:t>
            </a:r>
            <a:r>
              <a:rPr lang="de-DE" sz="2400" dirty="0"/>
              <a:t> </a:t>
            </a:r>
            <a:r>
              <a:rPr lang="de-DE" sz="2400" dirty="0" err="1"/>
              <a:t>basic</a:t>
            </a:r>
            <a:r>
              <a:rPr lang="de-DE" sz="2400" dirty="0"/>
              <a:t> human-</a:t>
            </a:r>
            <a:r>
              <a:rPr lang="de-DE" sz="2400" dirty="0" err="1"/>
              <a:t>to</a:t>
            </a:r>
            <a:r>
              <a:rPr lang="de-DE" sz="2400" dirty="0"/>
              <a:t>-human </a:t>
            </a:r>
            <a:r>
              <a:rPr lang="de-DE" sz="2400" dirty="0" err="1"/>
              <a:t>trust</a:t>
            </a:r>
            <a:r>
              <a:rPr lang="de-DE" sz="2400" dirty="0"/>
              <a:t>).</a:t>
            </a:r>
          </a:p>
          <a:p>
            <a:pPr lvl="1"/>
            <a:r>
              <a:rPr lang="de-DE" sz="2400" dirty="0" err="1"/>
              <a:t>Risk</a:t>
            </a:r>
            <a:r>
              <a:rPr lang="de-DE" sz="2400" dirty="0"/>
              <a:t> </a:t>
            </a:r>
            <a:r>
              <a:rPr lang="de-DE" sz="2400" dirty="0" err="1"/>
              <a:t>grows</a:t>
            </a:r>
            <a:r>
              <a:rPr lang="de-DE" sz="2400" dirty="0"/>
              <a:t> on </a:t>
            </a:r>
            <a:r>
              <a:rPr lang="de-DE" sz="2400" dirty="0" err="1"/>
              <a:t>both</a:t>
            </a:r>
            <a:r>
              <a:rPr lang="de-DE" sz="2400" dirty="0"/>
              <a:t> </a:t>
            </a:r>
            <a:r>
              <a:rPr lang="de-DE" sz="2400" dirty="0" err="1"/>
              <a:t>sides</a:t>
            </a:r>
            <a:r>
              <a:rPr lang="de-DE" sz="2400" dirty="0"/>
              <a:t> </a:t>
            </a:r>
            <a:r>
              <a:rPr lang="de-DE" sz="2400" dirty="0" err="1"/>
              <a:t>during</a:t>
            </a:r>
            <a:r>
              <a:rPr lang="de-DE" sz="2400" dirty="0"/>
              <a:t> </a:t>
            </a:r>
            <a:r>
              <a:rPr lang="de-DE" sz="2400" dirty="0" err="1"/>
              <a:t>the</a:t>
            </a:r>
            <a:r>
              <a:rPr lang="de-DE" sz="2400" dirty="0"/>
              <a:t> </a:t>
            </a:r>
            <a:r>
              <a:rPr lang="de-DE" sz="2400" dirty="0" err="1"/>
              <a:t>process</a:t>
            </a:r>
            <a:r>
              <a:rPr lang="de-DE" sz="2400" dirty="0"/>
              <a:t>.</a:t>
            </a:r>
          </a:p>
          <a:p>
            <a:pPr lvl="1"/>
            <a:r>
              <a:rPr lang="de-DE" sz="2400" dirty="0" err="1"/>
              <a:t>Less</a:t>
            </a:r>
            <a:r>
              <a:rPr lang="de-DE" sz="2400" dirty="0"/>
              <a:t> </a:t>
            </a:r>
            <a:r>
              <a:rPr lang="de-DE" sz="2400" dirty="0" err="1"/>
              <a:t>frequently</a:t>
            </a:r>
            <a:r>
              <a:rPr lang="de-DE" sz="2400" dirty="0"/>
              <a:t> </a:t>
            </a:r>
            <a:r>
              <a:rPr lang="de-DE" sz="2400" dirty="0" err="1"/>
              <a:t>used</a:t>
            </a:r>
            <a:endParaRPr lang="de-DE" sz="2400" dirty="0"/>
          </a:p>
        </p:txBody>
      </p:sp>
      <p:sp>
        <p:nvSpPr>
          <p:cNvPr id="2" name="Textfeld 1">
            <a:extLst>
              <a:ext uri="{FF2B5EF4-FFF2-40B4-BE49-F238E27FC236}">
                <a16:creationId xmlns:a16="http://schemas.microsoft.com/office/drawing/2014/main" id="{2E2B27C3-98E5-4BB2-AB23-B3E1506052B4}"/>
              </a:ext>
            </a:extLst>
          </p:cNvPr>
          <p:cNvSpPr txBox="1"/>
          <p:nvPr/>
        </p:nvSpPr>
        <p:spPr>
          <a:xfrm>
            <a:off x="1102394" y="780337"/>
            <a:ext cx="8783293" cy="683264"/>
          </a:xfrm>
          <a:prstGeom prst="rect">
            <a:avLst/>
          </a:prstGeom>
          <a:noFill/>
        </p:spPr>
        <p:txBody>
          <a:bodyPr wrap="square" rtlCol="0">
            <a:spAutoFit/>
          </a:bodyPr>
          <a:lstStyle/>
          <a:p>
            <a:r>
              <a:rPr lang="de-DE" sz="3840" dirty="0">
                <a:latin typeface="Segoe UI" panose="020B0502040204020203" pitchFamily="34" charset="0"/>
                <a:cs typeface="Segoe UI" panose="020B0502040204020203" pitchFamily="34" charset="0"/>
              </a:rPr>
              <a:t>Main </a:t>
            </a:r>
            <a:r>
              <a:rPr lang="de-DE" sz="3840" dirty="0" err="1">
                <a:latin typeface="Segoe UI" panose="020B0502040204020203" pitchFamily="34" charset="0"/>
                <a:cs typeface="Segoe UI" panose="020B0502040204020203" pitchFamily="34" charset="0"/>
              </a:rPr>
              <a:t>Categories</a:t>
            </a:r>
            <a:r>
              <a:rPr lang="de-DE" sz="3840" dirty="0">
                <a:latin typeface="Segoe UI" panose="020B0502040204020203" pitchFamily="34" charset="0"/>
                <a:cs typeface="Segoe UI" panose="020B0502040204020203" pitchFamily="34" charset="0"/>
              </a:rPr>
              <a:t> </a:t>
            </a:r>
            <a:r>
              <a:rPr lang="de-DE" sz="3840" dirty="0" err="1">
                <a:latin typeface="Segoe UI" panose="020B0502040204020203" pitchFamily="34" charset="0"/>
                <a:cs typeface="Segoe UI" panose="020B0502040204020203" pitchFamily="34" charset="0"/>
              </a:rPr>
              <a:t>of</a:t>
            </a:r>
            <a:r>
              <a:rPr lang="de-DE" sz="3840" dirty="0">
                <a:latin typeface="Segoe UI" panose="020B0502040204020203" pitchFamily="34" charset="0"/>
                <a:cs typeface="Segoe UI" panose="020B0502040204020203" pitchFamily="34" charset="0"/>
              </a:rPr>
              <a:t> </a:t>
            </a:r>
            <a:r>
              <a:rPr lang="de-DE" sz="3840" dirty="0" err="1">
                <a:latin typeface="Segoe UI" panose="020B0502040204020203" pitchFamily="34" charset="0"/>
                <a:cs typeface="Segoe UI" panose="020B0502040204020203" pitchFamily="34" charset="0"/>
              </a:rPr>
              <a:t>Social</a:t>
            </a:r>
            <a:r>
              <a:rPr lang="de-DE" sz="3840" dirty="0">
                <a:latin typeface="Segoe UI" panose="020B0502040204020203" pitchFamily="34" charset="0"/>
                <a:cs typeface="Segoe UI" panose="020B0502040204020203" pitchFamily="34" charset="0"/>
              </a:rPr>
              <a:t> Engineering</a:t>
            </a:r>
          </a:p>
        </p:txBody>
      </p:sp>
      <p:sp>
        <p:nvSpPr>
          <p:cNvPr id="4" name="Foliennummernplatzhalter 3">
            <a:extLst>
              <a:ext uri="{FF2B5EF4-FFF2-40B4-BE49-F238E27FC236}">
                <a16:creationId xmlns:a16="http://schemas.microsoft.com/office/drawing/2014/main" id="{4F2E903D-2916-AB01-5530-D64A54252C43}"/>
              </a:ext>
            </a:extLst>
          </p:cNvPr>
          <p:cNvSpPr>
            <a:spLocks noGrp="1"/>
          </p:cNvSpPr>
          <p:nvPr>
            <p:ph type="sldNum" sz="quarter" idx="12"/>
          </p:nvPr>
        </p:nvSpPr>
        <p:spPr/>
        <p:txBody>
          <a:bodyPr/>
          <a:lstStyle/>
          <a:p>
            <a:fld id="{79D199B6-069C-4494-B074-391AD1ED88E0}" type="slidenum">
              <a:rPr lang="de-DE" smtClean="0"/>
              <a:t>28</a:t>
            </a:fld>
            <a:endParaRPr lang="de-DE"/>
          </a:p>
        </p:txBody>
      </p:sp>
    </p:spTree>
    <p:extLst>
      <p:ext uri="{BB962C8B-B14F-4D97-AF65-F5344CB8AC3E}">
        <p14:creationId xmlns:p14="http://schemas.microsoft.com/office/powerpoint/2010/main" val="414618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F2B2-16D3-DA97-B4D8-A91CFFAB02D8}"/>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313E6C48-798C-07B5-51DB-B34C55A01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F57DD4-B576-D9FA-09EF-A95534BFC0E3}"/>
              </a:ext>
            </a:extLst>
          </p:cNvPr>
          <p:cNvSpPr>
            <a:spLocks noGrp="1"/>
          </p:cNvSpPr>
          <p:nvPr>
            <p:ph type="sldNum" idx="12"/>
          </p:nvPr>
        </p:nvSpPr>
        <p:spPr/>
        <p:txBody>
          <a:bodyPr/>
          <a:lstStyle/>
          <a:p>
            <a:fld id="{00000000-1234-1234-1234-123412341234}" type="slidenum">
              <a:rPr lang="en-GB" smtClean="0"/>
              <a:pPr/>
              <a:t>29</a:t>
            </a:fld>
            <a:endParaRPr lang="en-GB"/>
          </a:p>
        </p:txBody>
      </p:sp>
      <p:pic>
        <p:nvPicPr>
          <p:cNvPr id="6" name="Picture 5">
            <a:extLst>
              <a:ext uri="{FF2B5EF4-FFF2-40B4-BE49-F238E27FC236}">
                <a16:creationId xmlns:a16="http://schemas.microsoft.com/office/drawing/2014/main" id="{4FF71B52-6BE4-EE1C-4F81-32C8F6D70F9B}"/>
              </a:ext>
            </a:extLst>
          </p:cNvPr>
          <p:cNvPicPr>
            <a:picLocks noChangeAspect="1"/>
          </p:cNvPicPr>
          <p:nvPr/>
        </p:nvPicPr>
        <p:blipFill>
          <a:blip r:embed="rId2"/>
          <a:stretch>
            <a:fillRect/>
          </a:stretch>
        </p:blipFill>
        <p:spPr>
          <a:xfrm>
            <a:off x="0" y="1"/>
            <a:ext cx="13386398" cy="6824663"/>
          </a:xfrm>
          <a:prstGeom prst="rect">
            <a:avLst/>
          </a:prstGeom>
        </p:spPr>
      </p:pic>
      <p:pic>
        <p:nvPicPr>
          <p:cNvPr id="8" name="Picture 7">
            <a:extLst>
              <a:ext uri="{FF2B5EF4-FFF2-40B4-BE49-F238E27FC236}">
                <a16:creationId xmlns:a16="http://schemas.microsoft.com/office/drawing/2014/main" id="{A3D6F28F-A50E-14CC-C50C-FE7A58E98C23}"/>
              </a:ext>
            </a:extLst>
          </p:cNvPr>
          <p:cNvPicPr>
            <a:picLocks noChangeAspect="1"/>
          </p:cNvPicPr>
          <p:nvPr/>
        </p:nvPicPr>
        <p:blipFill>
          <a:blip r:embed="rId3"/>
          <a:stretch>
            <a:fillRect/>
          </a:stretch>
        </p:blipFill>
        <p:spPr>
          <a:xfrm>
            <a:off x="555878" y="377242"/>
            <a:ext cx="13329240" cy="6070177"/>
          </a:xfrm>
          <a:prstGeom prst="rect">
            <a:avLst/>
          </a:prstGeom>
        </p:spPr>
      </p:pic>
      <p:pic>
        <p:nvPicPr>
          <p:cNvPr id="10" name="Picture 9">
            <a:extLst>
              <a:ext uri="{FF2B5EF4-FFF2-40B4-BE49-F238E27FC236}">
                <a16:creationId xmlns:a16="http://schemas.microsoft.com/office/drawing/2014/main" id="{0E042C32-F90B-DFCB-1B61-649339F55C7C}"/>
              </a:ext>
            </a:extLst>
          </p:cNvPr>
          <p:cNvPicPr>
            <a:picLocks noChangeAspect="1"/>
          </p:cNvPicPr>
          <p:nvPr/>
        </p:nvPicPr>
        <p:blipFill>
          <a:blip r:embed="rId4"/>
          <a:stretch>
            <a:fillRect/>
          </a:stretch>
        </p:blipFill>
        <p:spPr>
          <a:xfrm>
            <a:off x="1599403" y="1965660"/>
            <a:ext cx="11431595" cy="4298280"/>
          </a:xfrm>
          <a:prstGeom prst="rect">
            <a:avLst/>
          </a:prstGeom>
        </p:spPr>
      </p:pic>
      <p:sp>
        <p:nvSpPr>
          <p:cNvPr id="5" name="Footer Placeholder 4">
            <a:extLst>
              <a:ext uri="{FF2B5EF4-FFF2-40B4-BE49-F238E27FC236}">
                <a16:creationId xmlns:a16="http://schemas.microsoft.com/office/drawing/2014/main" id="{E73B6441-67CA-2624-142E-B0F0C572BF16}"/>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237963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D201E0-6394-ED6D-5811-88C9D6C195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74043" y="12"/>
            <a:ext cx="8254530" cy="82295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B809C345-D763-FAC4-22DA-0FD2E181CF12}"/>
              </a:ext>
            </a:extLst>
          </p:cNvPr>
          <p:cNvSpPr>
            <a:spLocks noGrp="1"/>
          </p:cNvSpPr>
          <p:nvPr>
            <p:ph type="title"/>
          </p:nvPr>
        </p:nvSpPr>
        <p:spPr>
          <a:xfrm>
            <a:off x="768096" y="390444"/>
            <a:ext cx="5242322" cy="2348209"/>
          </a:xfrm>
        </p:spPr>
        <p:txBody>
          <a:bodyPr anchor="b">
            <a:normAutofit/>
          </a:bodyPr>
          <a:lstStyle/>
          <a:p>
            <a:r>
              <a:rPr lang="nb-NO" sz="6480"/>
              <a:t>Agenda	</a:t>
            </a:r>
          </a:p>
        </p:txBody>
      </p:sp>
      <p:sp>
        <p:nvSpPr>
          <p:cNvPr id="3" name="Content Placeholder 2">
            <a:extLst>
              <a:ext uri="{FF2B5EF4-FFF2-40B4-BE49-F238E27FC236}">
                <a16:creationId xmlns:a16="http://schemas.microsoft.com/office/drawing/2014/main" id="{8C67BC4D-67D4-0004-28AF-5F6A2BB61B7C}"/>
              </a:ext>
            </a:extLst>
          </p:cNvPr>
          <p:cNvSpPr>
            <a:spLocks noGrp="1"/>
          </p:cNvSpPr>
          <p:nvPr>
            <p:ph idx="1"/>
          </p:nvPr>
        </p:nvSpPr>
        <p:spPr>
          <a:xfrm>
            <a:off x="768097" y="3447479"/>
            <a:ext cx="5092307" cy="3984802"/>
          </a:xfrm>
        </p:spPr>
        <p:txBody>
          <a:bodyPr>
            <a:normAutofit/>
          </a:bodyPr>
          <a:lstStyle/>
          <a:p>
            <a:r>
              <a:rPr lang="nb-NO" sz="2640" dirty="0"/>
              <a:t>Intro</a:t>
            </a:r>
          </a:p>
          <a:p>
            <a:r>
              <a:rPr lang="nb-NO" sz="2640" dirty="0"/>
              <a:t>Basic psychological principles</a:t>
            </a:r>
          </a:p>
          <a:p>
            <a:r>
              <a:rPr lang="nb-NO" sz="2640" dirty="0"/>
              <a:t>Principles of Social Engineering</a:t>
            </a:r>
          </a:p>
          <a:p>
            <a:r>
              <a:rPr lang="nb-NO" sz="2640" dirty="0"/>
              <a:t>Deepfakes</a:t>
            </a:r>
          </a:p>
          <a:p>
            <a:r>
              <a:rPr lang="nb-NO" sz="2640" dirty="0"/>
              <a:t>Use Energy, Maritime and Health Examples</a:t>
            </a:r>
          </a:p>
          <a:p>
            <a:pPr lvl="1"/>
            <a:endParaRPr lang="nb-NO" sz="2640" dirty="0"/>
          </a:p>
        </p:txBody>
      </p:sp>
      <p:sp>
        <p:nvSpPr>
          <p:cNvPr id="4" name="Slide Number Placeholder 3">
            <a:extLst>
              <a:ext uri="{FF2B5EF4-FFF2-40B4-BE49-F238E27FC236}">
                <a16:creationId xmlns:a16="http://schemas.microsoft.com/office/drawing/2014/main" id="{75D61224-E439-B933-97EC-3457B9C2DAB2}"/>
              </a:ext>
            </a:extLst>
          </p:cNvPr>
          <p:cNvSpPr>
            <a:spLocks noGrp="1"/>
          </p:cNvSpPr>
          <p:nvPr>
            <p:ph type="sldNum" sz="quarter" idx="12"/>
          </p:nvPr>
        </p:nvSpPr>
        <p:spPr>
          <a:xfrm>
            <a:off x="12527280" y="7627621"/>
            <a:ext cx="1097280" cy="438150"/>
          </a:xfrm>
        </p:spPr>
        <p:txBody>
          <a:bodyPr>
            <a:normAutofit/>
          </a:bodyPr>
          <a:lstStyle/>
          <a:p>
            <a:pPr>
              <a:spcAft>
                <a:spcPts val="720"/>
              </a:spcAft>
            </a:pPr>
            <a:fld id="{83C72186-AF70-4CAA-BEA5-8C4411AE0AB1}" type="slidenum">
              <a:rPr lang="nb-NO">
                <a:solidFill>
                  <a:srgbClr val="FFFFFF"/>
                </a:solidFill>
              </a:rPr>
              <a:pPr>
                <a:spcAft>
                  <a:spcPts val="720"/>
                </a:spcAft>
              </a:pPr>
              <a:t>3</a:t>
            </a:fld>
            <a:endParaRPr lang="nb-NO">
              <a:solidFill>
                <a:srgbClr val="FFFFFF"/>
              </a:solidFill>
            </a:endParaRPr>
          </a:p>
        </p:txBody>
      </p:sp>
    </p:spTree>
    <p:extLst>
      <p:ext uri="{BB962C8B-B14F-4D97-AF65-F5344CB8AC3E}">
        <p14:creationId xmlns:p14="http://schemas.microsoft.com/office/powerpoint/2010/main" val="3395184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58560" y="243840"/>
            <a:ext cx="9548722" cy="7741924"/>
          </a:xfrm>
          <a:prstGeom prst="rect">
            <a:avLst/>
          </a:prstGeom>
          <a:noFill/>
          <a:ln>
            <a:noFill/>
          </a:ln>
        </p:spPr>
      </p:pic>
      <p:sp>
        <p:nvSpPr>
          <p:cNvPr id="110" name="Google Shape;110;p22"/>
          <p:cNvSpPr txBox="1"/>
          <p:nvPr/>
        </p:nvSpPr>
        <p:spPr>
          <a:xfrm>
            <a:off x="10712429" y="7608120"/>
            <a:ext cx="3799811" cy="501120"/>
          </a:xfrm>
          <a:prstGeom prst="rect">
            <a:avLst/>
          </a:prstGeom>
          <a:noFill/>
          <a:ln>
            <a:noFill/>
          </a:ln>
        </p:spPr>
        <p:txBody>
          <a:bodyPr spcFirstLastPara="1" wrap="square" lIns="146280" tIns="146280" rIns="146280" bIns="146280" anchor="t" anchorCtr="0">
            <a:noAutofit/>
          </a:bodyPr>
          <a:lstStyle/>
          <a:p>
            <a:r>
              <a:rPr lang="en-GB" sz="2880" dirty="0"/>
              <a:t>Mouton et al. (2016)</a:t>
            </a:r>
            <a:endParaRPr sz="2880" dirty="0"/>
          </a:p>
        </p:txBody>
      </p:sp>
      <p:sp>
        <p:nvSpPr>
          <p:cNvPr id="2" name="Footer Placeholder 4">
            <a:extLst>
              <a:ext uri="{FF2B5EF4-FFF2-40B4-BE49-F238E27FC236}">
                <a16:creationId xmlns:a16="http://schemas.microsoft.com/office/drawing/2014/main" id="{4C8ED54C-A4D2-0241-914B-0BE529045752}"/>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951045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body" idx="1"/>
          </p:nvPr>
        </p:nvSpPr>
        <p:spPr>
          <a:prstGeom prst="rect">
            <a:avLst/>
          </a:prstGeom>
        </p:spPr>
        <p:txBody>
          <a:bodyPr spcFirstLastPara="1" vert="horz" wrap="square" lIns="146280" tIns="146280" rIns="146280" bIns="146280" rtlCol="0" anchor="t" anchorCtr="0">
            <a:noAutofit/>
          </a:bodyPr>
          <a:lstStyle/>
          <a:p>
            <a:pPr marL="0" indent="0">
              <a:buClr>
                <a:schemeClr val="dk1"/>
              </a:buClr>
              <a:buSzPts val="1100"/>
              <a:buNone/>
            </a:pPr>
            <a:endParaRPr/>
          </a:p>
          <a:p>
            <a:pPr marL="0" indent="0">
              <a:spcBef>
                <a:spcPts val="2560"/>
              </a:spcBef>
              <a:spcAft>
                <a:spcPts val="2560"/>
              </a:spcAft>
              <a:buNone/>
            </a:pPr>
            <a:endParaRPr/>
          </a:p>
        </p:txBody>
      </p:sp>
      <p:pic>
        <p:nvPicPr>
          <p:cNvPr id="103" name="Google Shape;103;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1800" y="315322"/>
            <a:ext cx="11828200" cy="6994878"/>
          </a:xfrm>
          <a:prstGeom prst="rect">
            <a:avLst/>
          </a:prstGeom>
          <a:noFill/>
          <a:ln>
            <a:noFill/>
          </a:ln>
        </p:spPr>
      </p:pic>
      <p:sp>
        <p:nvSpPr>
          <p:cNvPr id="104" name="Google Shape;104;p21"/>
          <p:cNvSpPr txBox="1"/>
          <p:nvPr/>
        </p:nvSpPr>
        <p:spPr>
          <a:xfrm>
            <a:off x="10055302" y="7608120"/>
            <a:ext cx="4456939" cy="501120"/>
          </a:xfrm>
          <a:prstGeom prst="rect">
            <a:avLst/>
          </a:prstGeom>
          <a:noFill/>
          <a:ln>
            <a:noFill/>
          </a:ln>
        </p:spPr>
        <p:txBody>
          <a:bodyPr spcFirstLastPara="1" wrap="square" lIns="146280" tIns="146280" rIns="146280" bIns="146280" anchor="t" anchorCtr="0">
            <a:noAutofit/>
          </a:bodyPr>
          <a:lstStyle/>
          <a:p>
            <a:r>
              <a:rPr lang="en-GB" sz="2880" dirty="0"/>
              <a:t>Mouton et al. (2016)</a:t>
            </a:r>
            <a:endParaRPr sz="2880" dirty="0"/>
          </a:p>
        </p:txBody>
      </p:sp>
      <p:sp>
        <p:nvSpPr>
          <p:cNvPr id="2" name="Footer Placeholder 4">
            <a:extLst>
              <a:ext uri="{FF2B5EF4-FFF2-40B4-BE49-F238E27FC236}">
                <a16:creationId xmlns:a16="http://schemas.microsoft.com/office/drawing/2014/main" id="{BFEF1184-95BC-43B0-5533-71369EFF1B92}"/>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4220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F845A0-BBD7-7E1D-F171-A98342C4D6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8186" y="12"/>
            <a:ext cx="10402214" cy="8229588"/>
          </a:xfrm>
          <a:prstGeom prst="rect">
            <a:avLst/>
          </a:prstGeom>
        </p:spPr>
      </p:pic>
      <p:sp>
        <p:nvSpPr>
          <p:cNvPr id="5" name="Title 4">
            <a:extLst>
              <a:ext uri="{FF2B5EF4-FFF2-40B4-BE49-F238E27FC236}">
                <a16:creationId xmlns:a16="http://schemas.microsoft.com/office/drawing/2014/main" id="{D1A0B5B0-D18E-EBD9-DF1A-6F2AC796E8FB}"/>
              </a:ext>
            </a:extLst>
          </p:cNvPr>
          <p:cNvSpPr>
            <a:spLocks noGrp="1"/>
          </p:cNvSpPr>
          <p:nvPr>
            <p:ph type="title"/>
          </p:nvPr>
        </p:nvSpPr>
        <p:spPr>
          <a:xfrm>
            <a:off x="573577" y="1346836"/>
            <a:ext cx="4828032" cy="3844961"/>
          </a:xfrm>
        </p:spPr>
        <p:txBody>
          <a:bodyPr vert="horz" lIns="109728" tIns="54864" rIns="109728" bIns="54864" rtlCol="0" anchor="b">
            <a:normAutofit/>
          </a:bodyPr>
          <a:lstStyle/>
          <a:p>
            <a:r>
              <a:rPr lang="en-US" sz="5760">
                <a:solidFill>
                  <a:schemeClr val="bg1"/>
                </a:solidFill>
              </a:rPr>
              <a:t>Familiar examples</a:t>
            </a:r>
          </a:p>
        </p:txBody>
      </p:sp>
      <p:sp>
        <p:nvSpPr>
          <p:cNvPr id="6" name="Text Placeholder 5">
            <a:extLst>
              <a:ext uri="{FF2B5EF4-FFF2-40B4-BE49-F238E27FC236}">
                <a16:creationId xmlns:a16="http://schemas.microsoft.com/office/drawing/2014/main" id="{A8C26D1D-7414-3469-E40F-813774F96DCE}"/>
              </a:ext>
            </a:extLst>
          </p:cNvPr>
          <p:cNvSpPr>
            <a:spLocks noGrp="1"/>
          </p:cNvSpPr>
          <p:nvPr>
            <p:ph type="body" idx="1"/>
          </p:nvPr>
        </p:nvSpPr>
        <p:spPr>
          <a:xfrm>
            <a:off x="573577" y="5847507"/>
            <a:ext cx="4828031" cy="1449769"/>
          </a:xfrm>
        </p:spPr>
        <p:txBody>
          <a:bodyPr vert="horz" lIns="109728" tIns="54864" rIns="109728" bIns="54864" rtlCol="0" anchor="t">
            <a:normAutofit/>
          </a:bodyPr>
          <a:lstStyle/>
          <a:p>
            <a:endParaRPr lang="en-US">
              <a:solidFill>
                <a:schemeClr val="bg1"/>
              </a:solidFill>
            </a:endParaRPr>
          </a:p>
        </p:txBody>
      </p:sp>
      <p:sp>
        <p:nvSpPr>
          <p:cNvPr id="4" name="Slide Number Placeholder 3">
            <a:extLst>
              <a:ext uri="{FF2B5EF4-FFF2-40B4-BE49-F238E27FC236}">
                <a16:creationId xmlns:a16="http://schemas.microsoft.com/office/drawing/2014/main" id="{D2EE27F9-E0AB-E389-885C-3A70BC4A0D6B}"/>
              </a:ext>
            </a:extLst>
          </p:cNvPr>
          <p:cNvSpPr>
            <a:spLocks noGrp="1"/>
          </p:cNvSpPr>
          <p:nvPr>
            <p:ph type="sldNum" sz="quarter" idx="12"/>
          </p:nvPr>
        </p:nvSpPr>
        <p:spPr>
          <a:xfrm>
            <a:off x="10764983" y="7627621"/>
            <a:ext cx="3291840" cy="438150"/>
          </a:xfrm>
        </p:spPr>
        <p:txBody>
          <a:bodyPr vert="horz" lIns="109728" tIns="54864" rIns="109728" bIns="54864" rtlCol="0" anchor="ctr">
            <a:normAutofit/>
          </a:bodyPr>
          <a:lstStyle/>
          <a:p>
            <a:pPr>
              <a:spcAft>
                <a:spcPts val="720"/>
              </a:spcAft>
              <a:defRPr/>
            </a:pPr>
            <a:fld id="{00000000-1234-1234-1234-123412341234}" type="slidenum">
              <a:rPr lang="en-US">
                <a:solidFill>
                  <a:schemeClr val="bg1"/>
                </a:solidFill>
                <a:latin typeface="Calibri" panose="020F0502020204030204"/>
              </a:rPr>
              <a:pPr>
                <a:spcAft>
                  <a:spcPts val="720"/>
                </a:spcAft>
                <a:defRPr/>
              </a:pPr>
              <a:t>32</a:t>
            </a:fld>
            <a:endParaRPr lang="en-US">
              <a:solidFill>
                <a:schemeClr val="bg1"/>
              </a:solidFill>
              <a:latin typeface="Calibri" panose="020F0502020204030204"/>
            </a:endParaRPr>
          </a:p>
        </p:txBody>
      </p:sp>
    </p:spTree>
    <p:extLst>
      <p:ext uri="{BB962C8B-B14F-4D97-AF65-F5344CB8AC3E}">
        <p14:creationId xmlns:p14="http://schemas.microsoft.com/office/powerpoint/2010/main" val="3963147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52120" y="414389"/>
            <a:ext cx="12618720" cy="852173"/>
          </a:xfrm>
          <a:prstGeom prst="rect">
            <a:avLst/>
          </a:prstGeom>
        </p:spPr>
        <p:txBody>
          <a:bodyPr spcFirstLastPara="1" vert="horz" wrap="square" lIns="109720" tIns="54840" rIns="109720" bIns="54840" rtlCol="0" anchor="ctr" anchorCtr="0">
            <a:noAutofit/>
          </a:bodyPr>
          <a:lstStyle/>
          <a:p>
            <a:pPr>
              <a:spcBef>
                <a:spcPts val="0"/>
              </a:spcBef>
            </a:pPr>
            <a:r>
              <a:rPr lang="en-GB" dirty="0" err="1"/>
              <a:t>Confirmshaming</a:t>
            </a:r>
            <a:endParaRPr dirty="0"/>
          </a:p>
        </p:txBody>
      </p:sp>
      <p:sp>
        <p:nvSpPr>
          <p:cNvPr id="417" name="Google Shape;417;p64"/>
          <p:cNvSpPr txBox="1">
            <a:spLocks noGrp="1"/>
          </p:cNvSpPr>
          <p:nvPr>
            <p:ph type="body" idx="1"/>
          </p:nvPr>
        </p:nvSpPr>
        <p:spPr>
          <a:xfrm>
            <a:off x="505540" y="1266562"/>
            <a:ext cx="4441440" cy="5628960"/>
          </a:xfrm>
          <a:prstGeom prst="rect">
            <a:avLst/>
          </a:prstGeom>
        </p:spPr>
        <p:txBody>
          <a:bodyPr spcFirstLastPara="1" vert="horz" wrap="square" lIns="109720" tIns="54840" rIns="109720" bIns="54840" rtlCol="0" anchor="t" anchorCtr="0">
            <a:noAutofit/>
          </a:bodyPr>
          <a:lstStyle/>
          <a:p>
            <a:pPr marL="0" indent="0">
              <a:spcBef>
                <a:spcPts val="1280"/>
              </a:spcBef>
              <a:buNone/>
            </a:pPr>
            <a:r>
              <a:rPr lang="en-GB" sz="2880" b="1" u="sng" dirty="0"/>
              <a:t>Shame: </a:t>
            </a:r>
            <a:r>
              <a:rPr lang="en-GB" sz="2880" dirty="0"/>
              <a:t>The ‘Master’ emotion. Holds social bonds together (</a:t>
            </a:r>
            <a:r>
              <a:rPr lang="en-GB" sz="2880" dirty="0" err="1"/>
              <a:t>Scheff</a:t>
            </a:r>
            <a:r>
              <a:rPr lang="en-GB" sz="2880" dirty="0"/>
              <a:t>, 2002)</a:t>
            </a:r>
            <a:endParaRPr sz="2880" dirty="0"/>
          </a:p>
          <a:p>
            <a:pPr marL="0" indent="0">
              <a:spcBef>
                <a:spcPts val="1280"/>
              </a:spcBef>
              <a:buNone/>
            </a:pPr>
            <a:endParaRPr sz="2880" dirty="0"/>
          </a:p>
          <a:p>
            <a:pPr marL="0" indent="0">
              <a:spcBef>
                <a:spcPts val="1280"/>
              </a:spcBef>
              <a:buNone/>
            </a:pPr>
            <a:endParaRPr sz="2880" dirty="0"/>
          </a:p>
          <a:p>
            <a:pPr marL="0" indent="0">
              <a:spcBef>
                <a:spcPts val="1280"/>
              </a:spcBef>
              <a:buNone/>
            </a:pPr>
            <a:endParaRPr sz="2880" dirty="0"/>
          </a:p>
        </p:txBody>
      </p:sp>
      <p:pic>
        <p:nvPicPr>
          <p:cNvPr id="418" name="Google Shape;418;p64"/>
          <p:cNvPicPr preferRelativeResize="0"/>
          <p:nvPr/>
        </p:nvPicPr>
        <p:blipFill>
          <a:blip r:embed="rId3">
            <a:alphaModFix/>
          </a:blip>
          <a:stretch>
            <a:fillRect/>
          </a:stretch>
        </p:blipFill>
        <p:spPr>
          <a:xfrm>
            <a:off x="6661480" y="0"/>
            <a:ext cx="8023861" cy="5221440"/>
          </a:xfrm>
          <a:prstGeom prst="rect">
            <a:avLst/>
          </a:prstGeom>
          <a:noFill/>
          <a:ln>
            <a:noFill/>
          </a:ln>
        </p:spPr>
      </p:pic>
      <p:pic>
        <p:nvPicPr>
          <p:cNvPr id="419" name="Google Shape;419;p64"/>
          <p:cNvPicPr preferRelativeResize="0"/>
          <p:nvPr/>
        </p:nvPicPr>
        <p:blipFill>
          <a:blip r:embed="rId4">
            <a:alphaModFix/>
          </a:blip>
          <a:stretch>
            <a:fillRect/>
          </a:stretch>
        </p:blipFill>
        <p:spPr>
          <a:xfrm>
            <a:off x="352120" y="3799642"/>
            <a:ext cx="4441440" cy="4231741"/>
          </a:xfrm>
          <a:prstGeom prst="rect">
            <a:avLst/>
          </a:prstGeom>
          <a:noFill/>
          <a:ln>
            <a:noFill/>
          </a:ln>
        </p:spPr>
      </p:pic>
      <p:pic>
        <p:nvPicPr>
          <p:cNvPr id="420" name="Google Shape;420;p64"/>
          <p:cNvPicPr preferRelativeResize="0"/>
          <p:nvPr/>
        </p:nvPicPr>
        <p:blipFill>
          <a:blip r:embed="rId5">
            <a:alphaModFix/>
          </a:blip>
          <a:stretch>
            <a:fillRect/>
          </a:stretch>
        </p:blipFill>
        <p:spPr>
          <a:xfrm>
            <a:off x="4728159" y="4750983"/>
            <a:ext cx="8242681" cy="328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4783-0CE9-470C-A48B-84BEBF1F3E86}"/>
              </a:ext>
            </a:extLst>
          </p:cNvPr>
          <p:cNvSpPr>
            <a:spLocks noGrp="1"/>
          </p:cNvSpPr>
          <p:nvPr>
            <p:ph type="title"/>
          </p:nvPr>
        </p:nvSpPr>
        <p:spPr>
          <a:xfrm>
            <a:off x="707472" y="1027416"/>
            <a:ext cx="5472701" cy="1353682"/>
          </a:xfrm>
        </p:spPr>
        <p:txBody>
          <a:bodyPr vert="horz" lIns="109728" tIns="54864" rIns="109728" bIns="54864" rtlCol="0" anchor="ctr">
            <a:normAutofit/>
          </a:bodyPr>
          <a:lstStyle/>
          <a:p>
            <a:r>
              <a:rPr lang="en-US" sz="4800"/>
              <a:t>Framing Effects</a:t>
            </a:r>
          </a:p>
        </p:txBody>
      </p:sp>
      <p:sp>
        <p:nvSpPr>
          <p:cNvPr id="3" name="Text Placeholder 2">
            <a:extLst>
              <a:ext uri="{FF2B5EF4-FFF2-40B4-BE49-F238E27FC236}">
                <a16:creationId xmlns:a16="http://schemas.microsoft.com/office/drawing/2014/main" id="{8A3D68CE-6C06-4EF3-BF7A-706C73F234DE}"/>
              </a:ext>
            </a:extLst>
          </p:cNvPr>
          <p:cNvSpPr>
            <a:spLocks noGrp="1"/>
          </p:cNvSpPr>
          <p:nvPr>
            <p:ph sz="half" idx="1"/>
          </p:nvPr>
        </p:nvSpPr>
        <p:spPr>
          <a:xfrm>
            <a:off x="708863" y="2129051"/>
            <a:ext cx="5471310" cy="5443058"/>
          </a:xfrm>
        </p:spPr>
        <p:txBody>
          <a:bodyPr vert="horz" lIns="109728" tIns="54864" rIns="109728" bIns="54864" rtlCol="0" anchor="ctr">
            <a:normAutofit/>
          </a:bodyPr>
          <a:lstStyle/>
          <a:p>
            <a:pPr marL="223514"/>
            <a:r>
              <a:rPr lang="en-US" sz="2800" dirty="0"/>
              <a:t>The </a:t>
            </a:r>
            <a:r>
              <a:rPr lang="en-US" sz="2800" i="1" dirty="0"/>
              <a:t>framing effect</a:t>
            </a:r>
            <a:r>
              <a:rPr lang="en-US" sz="2800" dirty="0"/>
              <a:t> is when our decisions are influenced by the way information is presented. Equivalent information can be more or less attractive depending on what features are highlighted.</a:t>
            </a:r>
          </a:p>
          <a:p>
            <a:pPr marL="223514"/>
            <a:r>
              <a:rPr lang="en-US" sz="2800" dirty="0"/>
              <a:t>Induce system 1, more peripheral evaluations </a:t>
            </a:r>
          </a:p>
          <a:p>
            <a:pPr marL="223514"/>
            <a:r>
              <a:rPr lang="en-US" sz="2800" dirty="0"/>
              <a:t>Biases</a:t>
            </a:r>
          </a:p>
        </p:txBody>
      </p:sp>
      <p:pic>
        <p:nvPicPr>
          <p:cNvPr id="5" name="Picture 4">
            <a:extLst>
              <a:ext uri="{FF2B5EF4-FFF2-40B4-BE49-F238E27FC236}">
                <a16:creationId xmlns:a16="http://schemas.microsoft.com/office/drawing/2014/main" id="{99A358DD-2A4C-4622-AFD8-DF0FB7850A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7173346" y="931513"/>
            <a:ext cx="6510492" cy="6311155"/>
          </a:xfrm>
          <a:prstGeom prst="rect">
            <a:avLst/>
          </a:prstGeom>
        </p:spPr>
      </p:pic>
    </p:spTree>
    <p:extLst>
      <p:ext uri="{BB962C8B-B14F-4D97-AF65-F5344CB8AC3E}">
        <p14:creationId xmlns:p14="http://schemas.microsoft.com/office/powerpoint/2010/main" val="534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xfrm>
            <a:off x="822962" y="122489"/>
            <a:ext cx="12157710" cy="1747520"/>
          </a:xfrm>
          <a:prstGeom prst="rect">
            <a:avLst/>
          </a:prstGeom>
        </p:spPr>
        <p:txBody>
          <a:bodyPr spcFirstLastPara="1" vert="horz" wrap="square" lIns="109720" tIns="54840" rIns="109720" bIns="54840" rtlCol="0" anchor="ctr" anchorCtr="0">
            <a:noAutofit/>
          </a:bodyPr>
          <a:lstStyle/>
          <a:p>
            <a:pPr>
              <a:spcBef>
                <a:spcPts val="0"/>
              </a:spcBef>
            </a:pPr>
            <a:r>
              <a:rPr lang="nb-NO" dirty="0" err="1"/>
              <a:t>Influence</a:t>
            </a:r>
            <a:r>
              <a:rPr lang="nb-NO" dirty="0"/>
              <a:t>: </a:t>
            </a:r>
            <a:r>
              <a:rPr lang="nb-NO" dirty="0" err="1"/>
              <a:t>Consistency</a:t>
            </a:r>
            <a:r>
              <a:rPr lang="nb-NO" dirty="0"/>
              <a:t> and </a:t>
            </a:r>
            <a:r>
              <a:rPr lang="nb-NO" dirty="0" err="1"/>
              <a:t>Commitment</a:t>
            </a:r>
            <a:br>
              <a:rPr lang="nb-NO" dirty="0"/>
            </a:br>
            <a:r>
              <a:rPr lang="nb-NO" dirty="0"/>
              <a:t>&amp; Mere </a:t>
            </a:r>
            <a:r>
              <a:rPr lang="nb-NO" dirty="0" err="1"/>
              <a:t>Exposure</a:t>
            </a:r>
            <a:r>
              <a:rPr lang="nb-NO" dirty="0"/>
              <a:t> </a:t>
            </a:r>
            <a:r>
              <a:rPr lang="nb-NO" dirty="0" err="1"/>
              <a:t>effects</a:t>
            </a:r>
            <a:endParaRPr dirty="0"/>
          </a:p>
        </p:txBody>
      </p:sp>
      <p:sp>
        <p:nvSpPr>
          <p:cNvPr id="316" name="Google Shape;316;p52"/>
          <p:cNvSpPr txBox="1">
            <a:spLocks noGrp="1"/>
          </p:cNvSpPr>
          <p:nvPr>
            <p:ph idx="1"/>
          </p:nvPr>
        </p:nvSpPr>
        <p:spPr>
          <a:prstGeom prst="rect">
            <a:avLst/>
          </a:prstGeom>
        </p:spPr>
        <p:txBody>
          <a:bodyPr spcFirstLastPara="1" vert="horz" wrap="square" lIns="109720" tIns="54840" rIns="109720" bIns="54840" rtlCol="0" anchor="t" anchorCtr="0">
            <a:noAutofit/>
          </a:bodyPr>
          <a:lstStyle/>
          <a:p>
            <a:pPr marL="0" indent="0">
              <a:spcBef>
                <a:spcPts val="1280"/>
              </a:spcBef>
              <a:buNone/>
            </a:pPr>
            <a:endParaRPr/>
          </a:p>
        </p:txBody>
      </p:sp>
      <p:pic>
        <p:nvPicPr>
          <p:cNvPr id="317" name="Google Shape;317;p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97014" y="1770021"/>
            <a:ext cx="9265400" cy="5979880"/>
          </a:xfrm>
          <a:prstGeom prst="rect">
            <a:avLst/>
          </a:prstGeom>
          <a:noFill/>
          <a:ln>
            <a:noFill/>
          </a:ln>
        </p:spPr>
      </p:pic>
      <p:pic>
        <p:nvPicPr>
          <p:cNvPr id="318" name="Google Shape;318;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98558" y="3045377"/>
            <a:ext cx="8327480" cy="4439040"/>
          </a:xfrm>
          <a:prstGeom prst="rect">
            <a:avLst/>
          </a:prstGeom>
          <a:noFill/>
          <a:ln>
            <a:noFill/>
          </a:ln>
        </p:spPr>
      </p:pic>
      <p:pic>
        <p:nvPicPr>
          <p:cNvPr id="2" name="Picture 1">
            <a:extLst>
              <a:ext uri="{FF2B5EF4-FFF2-40B4-BE49-F238E27FC236}">
                <a16:creationId xmlns:a16="http://schemas.microsoft.com/office/drawing/2014/main" id="{BACBAA88-439C-454C-A694-DD0BA0002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558" y="1475786"/>
            <a:ext cx="1488918" cy="1488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0138-9733-46F9-88CE-D5A7CA4BB988}"/>
              </a:ext>
            </a:extLst>
          </p:cNvPr>
          <p:cNvSpPr>
            <a:spLocks noGrp="1"/>
          </p:cNvSpPr>
          <p:nvPr>
            <p:ph type="title"/>
          </p:nvPr>
        </p:nvSpPr>
        <p:spPr>
          <a:xfrm>
            <a:off x="404995" y="815677"/>
            <a:ext cx="3748982" cy="4483848"/>
          </a:xfrm>
        </p:spPr>
        <p:txBody>
          <a:bodyPr vert="horz" lIns="146304" tIns="73152" rIns="146304" bIns="73152" rtlCol="0" anchor="b">
            <a:normAutofit/>
          </a:bodyPr>
          <a:lstStyle/>
          <a:p>
            <a:pPr defTabSz="1463004"/>
            <a:r>
              <a:rPr lang="en-US" sz="5600"/>
              <a:t>Forced Choices</a:t>
            </a:r>
          </a:p>
        </p:txBody>
      </p:sp>
      <p:pic>
        <p:nvPicPr>
          <p:cNvPr id="4" name="Picture 3">
            <a:extLst>
              <a:ext uri="{FF2B5EF4-FFF2-40B4-BE49-F238E27FC236}">
                <a16:creationId xmlns:a16="http://schemas.microsoft.com/office/drawing/2014/main" id="{1EEF813C-E440-45C4-A805-73E8196286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4256" y="429937"/>
            <a:ext cx="3381582" cy="7685422"/>
          </a:xfrm>
          <a:prstGeom prst="rect">
            <a:avLst/>
          </a:prstGeom>
        </p:spPr>
      </p:pic>
      <p:pic>
        <p:nvPicPr>
          <p:cNvPr id="5" name="Picture 4">
            <a:extLst>
              <a:ext uri="{FF2B5EF4-FFF2-40B4-BE49-F238E27FC236}">
                <a16:creationId xmlns:a16="http://schemas.microsoft.com/office/drawing/2014/main" id="{EDBDE7A1-76BA-4DC0-BE5B-25E16EAD50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200" y="1561245"/>
            <a:ext cx="6521828" cy="5038111"/>
          </a:xfrm>
          <a:prstGeom prst="rect">
            <a:avLst/>
          </a:prstGeom>
        </p:spPr>
      </p:pic>
    </p:spTree>
    <p:extLst>
      <p:ext uri="{BB962C8B-B14F-4D97-AF65-F5344CB8AC3E}">
        <p14:creationId xmlns:p14="http://schemas.microsoft.com/office/powerpoint/2010/main" val="135031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409"/>
        <p:cNvGrpSpPr/>
        <p:nvPr/>
      </p:nvGrpSpPr>
      <p:grpSpPr>
        <a:xfrm>
          <a:off x="0" y="0"/>
          <a:ext cx="0" cy="0"/>
          <a:chOff x="0" y="0"/>
          <a:chExt cx="0" cy="0"/>
        </a:xfrm>
      </p:grpSpPr>
      <p:sp>
        <p:nvSpPr>
          <p:cNvPr id="410" name="Google Shape;410;p63"/>
          <p:cNvSpPr txBox="1">
            <a:spLocks noGrp="1"/>
          </p:cNvSpPr>
          <p:nvPr>
            <p:ph type="title"/>
          </p:nvPr>
        </p:nvSpPr>
        <p:spPr>
          <a:xfrm>
            <a:off x="7680960" y="731520"/>
            <a:ext cx="6177276" cy="1970384"/>
          </a:xfrm>
          <a:prstGeom prst="rect">
            <a:avLst/>
          </a:prstGeom>
        </p:spPr>
        <p:txBody>
          <a:bodyPr spcFirstLastPara="1" vert="horz" lIns="109720" tIns="54840" rIns="109720" bIns="54840" rtlCol="0" anchorCtr="0">
            <a:normAutofit/>
          </a:bodyPr>
          <a:lstStyle/>
          <a:p>
            <a:pPr>
              <a:lnSpc>
                <a:spcPct val="90000"/>
              </a:lnSpc>
              <a:spcBef>
                <a:spcPts val="0"/>
              </a:spcBef>
            </a:pPr>
            <a:r>
              <a:rPr lang="en-US">
                <a:latin typeface="Arial"/>
                <a:ea typeface="Arial"/>
                <a:cs typeface="Arial"/>
                <a:sym typeface="Arial"/>
              </a:rPr>
              <a:t>Scratch my back, </a:t>
            </a:r>
            <a:br>
              <a:rPr lang="en-US">
                <a:latin typeface="Arial"/>
                <a:ea typeface="Arial"/>
                <a:cs typeface="Arial"/>
                <a:sym typeface="Arial"/>
              </a:rPr>
            </a:br>
            <a:r>
              <a:rPr lang="en-US">
                <a:latin typeface="Arial"/>
                <a:ea typeface="Arial"/>
                <a:cs typeface="Arial"/>
                <a:sym typeface="Arial"/>
              </a:rPr>
              <a:t>I scratch yours </a:t>
            </a:r>
            <a:br>
              <a:rPr lang="en-US">
                <a:latin typeface="Arial"/>
                <a:ea typeface="Arial"/>
                <a:cs typeface="Arial"/>
                <a:sym typeface="Arial"/>
              </a:rPr>
            </a:br>
            <a:r>
              <a:rPr lang="en-US">
                <a:latin typeface="Arial"/>
                <a:ea typeface="Arial"/>
                <a:cs typeface="Arial"/>
                <a:sym typeface="Arial"/>
              </a:rPr>
              <a:t>(</a:t>
            </a:r>
            <a:r>
              <a:rPr lang="en-US" err="1">
                <a:latin typeface="Arial"/>
                <a:ea typeface="Arial"/>
                <a:cs typeface="Arial"/>
                <a:sym typeface="Arial"/>
              </a:rPr>
              <a:t>Happ</a:t>
            </a:r>
            <a:r>
              <a:rPr lang="en-US">
                <a:latin typeface="Arial"/>
                <a:ea typeface="Arial"/>
                <a:cs typeface="Arial"/>
                <a:sym typeface="Arial"/>
              </a:rPr>
              <a:t> et al., 2016)</a:t>
            </a:r>
            <a:endParaRPr lang="en-US"/>
          </a:p>
        </p:txBody>
      </p:sp>
      <p:pic>
        <p:nvPicPr>
          <p:cNvPr id="2" name="Picture 1">
            <a:extLst>
              <a:ext uri="{FF2B5EF4-FFF2-40B4-BE49-F238E27FC236}">
                <a16:creationId xmlns:a16="http://schemas.microsoft.com/office/drawing/2014/main" id="{3CACEC42-182E-65B1-6A89-B09842B8D5AE}"/>
              </a:ext>
            </a:extLst>
          </p:cNvPr>
          <p:cNvPicPr>
            <a:picLocks noChangeAspect="1"/>
          </p:cNvPicPr>
          <p:nvPr/>
        </p:nvPicPr>
        <p:blipFill rotWithShape="1">
          <a:blip r:embed="rId4"/>
          <a:srcRect l="19619" r="21047" b="-2"/>
          <a:stretch/>
        </p:blipFill>
        <p:spPr>
          <a:xfrm>
            <a:off x="20" y="1170"/>
            <a:ext cx="7315180" cy="8229600"/>
          </a:xfrm>
          <a:prstGeom prst="rect">
            <a:avLst/>
          </a:prstGeom>
        </p:spPr>
      </p:pic>
      <p:sp>
        <p:nvSpPr>
          <p:cNvPr id="411" name="Google Shape;411;p63"/>
          <p:cNvSpPr txBox="1">
            <a:spLocks noGrp="1"/>
          </p:cNvSpPr>
          <p:nvPr>
            <p:ph idx="1"/>
          </p:nvPr>
        </p:nvSpPr>
        <p:spPr>
          <a:xfrm>
            <a:off x="7680960" y="2701904"/>
            <a:ext cx="6177276" cy="4365522"/>
          </a:xfrm>
          <a:prstGeom prst="rect">
            <a:avLst/>
          </a:prstGeom>
        </p:spPr>
        <p:txBody>
          <a:bodyPr spcFirstLastPara="1" vert="horz" lIns="109720" tIns="54840" rIns="109720" bIns="54840" rtlCol="0" anchorCtr="0">
            <a:normAutofit/>
          </a:bodyPr>
          <a:lstStyle/>
          <a:p>
            <a:pPr marL="731502" indent="-650224">
              <a:spcBef>
                <a:spcPts val="1600"/>
              </a:spcBef>
              <a:buSzPts val="2800"/>
              <a:buChar char="❖"/>
            </a:pPr>
            <a:r>
              <a:rPr lang="en-US"/>
              <a:t>9 out of 10 people reveal personal information to online strangers when given some chocolate</a:t>
            </a:r>
          </a:p>
          <a:p>
            <a:pPr marL="1463004" lvl="1" indent="-609584">
              <a:buSzPts val="2400"/>
              <a:buChar char="➢"/>
            </a:pPr>
            <a:r>
              <a:rPr lang="en-US"/>
              <a:t>4 out of 10 within 2 minutes</a:t>
            </a:r>
          </a:p>
          <a:p>
            <a:pPr marL="1463004" lvl="1" indent="-609584">
              <a:buSzPts val="2400"/>
              <a:buChar char="➢"/>
            </a:pPr>
            <a:r>
              <a:rPr lang="en-US"/>
              <a:t>Stronger when given right before asking for passwords (50%)</a:t>
            </a:r>
          </a:p>
          <a:p>
            <a:pPr marL="731502" indent="-650224">
              <a:buSzPts val="2800"/>
              <a:buChar char="❖"/>
            </a:pPr>
            <a:r>
              <a:rPr lang="en-US"/>
              <a:t>Risk factors:</a:t>
            </a:r>
          </a:p>
          <a:p>
            <a:pPr marL="1463004" lvl="1" indent="-609584">
              <a:buSzPts val="2400"/>
              <a:buChar char="➢"/>
            </a:pPr>
            <a:r>
              <a:rPr lang="en-US"/>
              <a:t>Men</a:t>
            </a:r>
          </a:p>
          <a:p>
            <a:pPr marL="1463004" lvl="1" indent="-609584">
              <a:buSzPts val="2400"/>
              <a:buChar char="➢"/>
            </a:pPr>
            <a:r>
              <a:rPr lang="en-US"/>
              <a:t>Younger age</a:t>
            </a:r>
          </a:p>
          <a:p>
            <a:pPr marL="0" indent="0">
              <a:spcBef>
                <a:spcPts val="1280"/>
              </a:spcBef>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9769-B9C8-49EE-967B-48D48CC1F69B}"/>
              </a:ext>
            </a:extLst>
          </p:cNvPr>
          <p:cNvSpPr>
            <a:spLocks noGrp="1"/>
          </p:cNvSpPr>
          <p:nvPr>
            <p:ph type="title"/>
          </p:nvPr>
        </p:nvSpPr>
        <p:spPr>
          <a:xfrm>
            <a:off x="768098" y="2489236"/>
            <a:ext cx="3302824" cy="3251130"/>
          </a:xfrm>
          <a:prstGeom prst="ellipse">
            <a:avLst/>
          </a:prstGeom>
          <a:solidFill>
            <a:srgbClr val="262626"/>
          </a:solidFill>
          <a:ln w="174625" cmpd="thinThick">
            <a:solidFill>
              <a:srgbClr val="262626"/>
            </a:solidFill>
          </a:ln>
        </p:spPr>
        <p:txBody>
          <a:bodyPr vert="horz" lIns="146304" tIns="73152" rIns="146304" bIns="73152" rtlCol="0" anchor="ctr">
            <a:normAutofit/>
          </a:bodyPr>
          <a:lstStyle/>
          <a:p>
            <a:pPr algn="ctr" defTabSz="1463004"/>
            <a:r>
              <a:rPr lang="en-US" sz="3200">
                <a:solidFill>
                  <a:srgbClr val="FFFFFF"/>
                </a:solidFill>
              </a:rPr>
              <a:t>Let’s og Phishing</a:t>
            </a:r>
          </a:p>
        </p:txBody>
      </p:sp>
      <p:pic>
        <p:nvPicPr>
          <p:cNvPr id="1026" name="Picture 2" descr="Phishing i kunnskapssektoren">
            <a:extLst>
              <a:ext uri="{FF2B5EF4-FFF2-40B4-BE49-F238E27FC236}">
                <a16:creationId xmlns:a16="http://schemas.microsoft.com/office/drawing/2014/main" id="{825A2727-B5EC-4375-A001-A3A2C48F04BA}"/>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4846322" y="1395628"/>
            <a:ext cx="8625839" cy="5434277"/>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677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348713" y="7751620"/>
            <a:ext cx="2931572" cy="341632"/>
          </a:xfrm>
          <a:prstGeom prst="rect">
            <a:avLst/>
          </a:prstGeom>
        </p:spPr>
        <p:txBody>
          <a:bodyPr wrap="none">
            <a:spAutoFit/>
          </a:bodyPr>
          <a:lstStyle/>
          <a:p>
            <a:r>
              <a:rPr lang="nb-NO" sz="1620"/>
              <a:t>https://apwg.org/trendsreports/</a:t>
            </a:r>
            <a:endParaRPr lang="nb-NO" sz="1620" dirty="0"/>
          </a:p>
        </p:txBody>
      </p:sp>
      <p:pic>
        <p:nvPicPr>
          <p:cNvPr id="5" name="Bild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399" y="1546404"/>
            <a:ext cx="3447811" cy="3174658"/>
          </a:xfrm>
          <a:prstGeom prst="rect">
            <a:avLst/>
          </a:prstGeom>
        </p:spPr>
      </p:pic>
      <p:pic>
        <p:nvPicPr>
          <p:cNvPr id="6" name="Bilde 5"/>
          <p:cNvPicPr>
            <a:picLocks noChangeAspect="1"/>
          </p:cNvPicPr>
          <p:nvPr/>
        </p:nvPicPr>
        <p:blipFill>
          <a:blip r:embed="rId4"/>
          <a:stretch>
            <a:fillRect/>
          </a:stretch>
        </p:blipFill>
        <p:spPr>
          <a:xfrm>
            <a:off x="7819492" y="4931465"/>
            <a:ext cx="3788364" cy="3126904"/>
          </a:xfrm>
          <a:prstGeom prst="rect">
            <a:avLst/>
          </a:prstGeom>
        </p:spPr>
      </p:pic>
      <p:sp>
        <p:nvSpPr>
          <p:cNvPr id="2" name="Rektangel 1"/>
          <p:cNvSpPr/>
          <p:nvPr/>
        </p:nvSpPr>
        <p:spPr>
          <a:xfrm>
            <a:off x="2076241" y="6643623"/>
            <a:ext cx="5486400" cy="1089529"/>
          </a:xfrm>
          <a:prstGeom prst="rect">
            <a:avLst/>
          </a:prstGeom>
        </p:spPr>
        <p:txBody>
          <a:bodyPr>
            <a:spAutoFit/>
          </a:bodyPr>
          <a:lstStyle/>
          <a:p>
            <a:r>
              <a:rPr lang="en-US" sz="1080">
                <a:latin typeface="Arial" panose="020B0604020202020204" pitchFamily="34" charset="0"/>
              </a:rPr>
              <a:t>Founded in 2003, the Anti-Phishing Working Group (APWG) is a not-for-profit industry association focused on eliminating the identity theft and frauds that result from the growing problem of phishing, crimeware, and e-mail spoofing. Membership is open to qualified financial institutions, online retailers, ISPs, solutions providers, the law enforcement community, government agencies, multi-lateral treaty organizations, and NGOs. There are more than 2,000 enterprises worldwide participating in the APWG.</a:t>
            </a:r>
            <a:endParaRPr lang="nb-NO" sz="1080" dirty="0"/>
          </a:p>
        </p:txBody>
      </p:sp>
      <p:sp>
        <p:nvSpPr>
          <p:cNvPr id="8" name="Tittel 1">
            <a:extLst>
              <a:ext uri="{FF2B5EF4-FFF2-40B4-BE49-F238E27FC236}">
                <a16:creationId xmlns:a16="http://schemas.microsoft.com/office/drawing/2014/main" id="{729752D5-D53D-4D54-AE55-63B10F550F97}"/>
              </a:ext>
            </a:extLst>
          </p:cNvPr>
          <p:cNvSpPr>
            <a:spLocks noGrp="1"/>
          </p:cNvSpPr>
          <p:nvPr>
            <p:ph type="title"/>
          </p:nvPr>
        </p:nvSpPr>
        <p:spPr>
          <a:xfrm>
            <a:off x="2830621" y="579883"/>
            <a:ext cx="9464040" cy="516391"/>
          </a:xfrm>
        </p:spPr>
        <p:txBody>
          <a:bodyPr>
            <a:normAutofit fontScale="90000"/>
          </a:bodyPr>
          <a:lstStyle/>
          <a:p>
            <a:r>
              <a:rPr lang="de-DE"/>
              <a:t>Phishing as most common attack vector</a:t>
            </a:r>
            <a:endParaRPr lang="nb-NO" dirty="0"/>
          </a:p>
        </p:txBody>
      </p:sp>
      <p:pic>
        <p:nvPicPr>
          <p:cNvPr id="9" name="Grafik 8">
            <a:extLst>
              <a:ext uri="{FF2B5EF4-FFF2-40B4-BE49-F238E27FC236}">
                <a16:creationId xmlns:a16="http://schemas.microsoft.com/office/drawing/2014/main" id="{83A36956-FB7F-99A9-C25C-4E7EEDD3E174}"/>
              </a:ext>
            </a:extLst>
          </p:cNvPr>
          <p:cNvPicPr>
            <a:picLocks noChangeAspect="1"/>
          </p:cNvPicPr>
          <p:nvPr/>
        </p:nvPicPr>
        <p:blipFill>
          <a:blip r:embed="rId5"/>
          <a:stretch>
            <a:fillRect/>
          </a:stretch>
        </p:blipFill>
        <p:spPr>
          <a:xfrm>
            <a:off x="9364931" y="1355349"/>
            <a:ext cx="3090881" cy="3317042"/>
          </a:xfrm>
          <a:prstGeom prst="rect">
            <a:avLst/>
          </a:prstGeom>
        </p:spPr>
      </p:pic>
      <p:pic>
        <p:nvPicPr>
          <p:cNvPr id="11" name="Grafik 10">
            <a:extLst>
              <a:ext uri="{FF2B5EF4-FFF2-40B4-BE49-F238E27FC236}">
                <a16:creationId xmlns:a16="http://schemas.microsoft.com/office/drawing/2014/main" id="{959E2E27-65D8-10F7-19C0-C791EDF54F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90562" y="2292320"/>
            <a:ext cx="3253171" cy="3991205"/>
          </a:xfrm>
          <a:prstGeom prst="rect">
            <a:avLst/>
          </a:prstGeom>
        </p:spPr>
      </p:pic>
      <p:sp>
        <p:nvSpPr>
          <p:cNvPr id="3" name="Foliennummernplatzhalter 2">
            <a:extLst>
              <a:ext uri="{FF2B5EF4-FFF2-40B4-BE49-F238E27FC236}">
                <a16:creationId xmlns:a16="http://schemas.microsoft.com/office/drawing/2014/main" id="{9E0B5B38-91FF-9D0F-A2E1-3074D23702C4}"/>
              </a:ext>
            </a:extLst>
          </p:cNvPr>
          <p:cNvSpPr>
            <a:spLocks noGrp="1"/>
          </p:cNvSpPr>
          <p:nvPr>
            <p:ph type="sldNum" sz="quarter" idx="12"/>
          </p:nvPr>
        </p:nvSpPr>
        <p:spPr/>
        <p:txBody>
          <a:bodyPr/>
          <a:lstStyle/>
          <a:p>
            <a:fld id="{79D199B6-069C-4494-B074-391AD1ED88E0}" type="slidenum">
              <a:rPr lang="de-DE" smtClean="0"/>
              <a:t>39</a:t>
            </a:fld>
            <a:endParaRPr lang="de-DE"/>
          </a:p>
        </p:txBody>
      </p:sp>
    </p:spTree>
    <p:extLst>
      <p:ext uri="{BB962C8B-B14F-4D97-AF65-F5344CB8AC3E}">
        <p14:creationId xmlns:p14="http://schemas.microsoft.com/office/powerpoint/2010/main" val="318749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2298415-E93A-559C-CA1E-69AD29344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2869" y="6353445"/>
            <a:ext cx="2456086" cy="1750307"/>
          </a:xfrm>
          <a:prstGeom prst="rect">
            <a:avLst/>
          </a:prstGeom>
        </p:spPr>
      </p:pic>
      <p:sp>
        <p:nvSpPr>
          <p:cNvPr id="2" name="Title 1">
            <a:extLst>
              <a:ext uri="{FF2B5EF4-FFF2-40B4-BE49-F238E27FC236}">
                <a16:creationId xmlns:a16="http://schemas.microsoft.com/office/drawing/2014/main" id="{0236F897-DAA1-F739-22DD-6DAD83DBD1E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5DF5211-73C7-B5F0-41E4-D284F44E1A08}"/>
              </a:ext>
            </a:extLst>
          </p:cNvPr>
          <p:cNvSpPr>
            <a:spLocks noGrp="1"/>
          </p:cNvSpPr>
          <p:nvPr>
            <p:ph idx="1"/>
          </p:nvPr>
        </p:nvSpPr>
        <p:spPr>
          <a:xfrm>
            <a:off x="4631880" y="3466573"/>
            <a:ext cx="5795872" cy="2854925"/>
          </a:xfrm>
        </p:spPr>
        <p:txBody>
          <a:bodyPr>
            <a:normAutofit/>
          </a:bodyPr>
          <a:lstStyle/>
          <a:p>
            <a:pPr marL="0" indent="0">
              <a:buNone/>
            </a:pPr>
            <a:r>
              <a:rPr lang="nb-NO" sz="2880" dirty="0">
                <a:latin typeface="Century Gothic" panose="020B0502020202020204" pitchFamily="34" charset="0"/>
              </a:rPr>
              <a:t>Teacher Education (A.A.)</a:t>
            </a:r>
          </a:p>
          <a:p>
            <a:pPr marL="0" indent="0">
              <a:buNone/>
            </a:pPr>
            <a:r>
              <a:rPr lang="nb-NO" sz="2880" dirty="0">
                <a:latin typeface="Century Gothic" panose="020B0502020202020204" pitchFamily="34" charset="0"/>
              </a:rPr>
              <a:t>Family &amp; Development (Bsc)</a:t>
            </a:r>
          </a:p>
          <a:p>
            <a:pPr marL="0" indent="0">
              <a:buNone/>
            </a:pPr>
            <a:r>
              <a:rPr lang="nb-NO" sz="2880" dirty="0">
                <a:latin typeface="Century Gothic" panose="020B0502020202020204" pitchFamily="34" charset="0"/>
              </a:rPr>
              <a:t>Health (Msc)</a:t>
            </a:r>
          </a:p>
          <a:p>
            <a:pPr marL="0" indent="0">
              <a:buNone/>
            </a:pPr>
            <a:r>
              <a:rPr lang="nb-NO" sz="2880" dirty="0">
                <a:latin typeface="Century Gothic" panose="020B0502020202020204" pitchFamily="34" charset="0"/>
              </a:rPr>
              <a:t>HF &amp; CE/Performance (PhD)</a:t>
            </a:r>
          </a:p>
          <a:p>
            <a:endParaRPr lang="en-GB" sz="288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242AF599-7BB7-8310-12C1-3B147AD8BB58}"/>
              </a:ext>
            </a:extLst>
          </p:cNvPr>
          <p:cNvSpPr>
            <a:spLocks noGrp="1"/>
          </p:cNvSpPr>
          <p:nvPr>
            <p:ph type="sldNum" sz="quarter" idx="12"/>
          </p:nvPr>
        </p:nvSpPr>
        <p:spPr/>
        <p:txBody>
          <a:bodyPr/>
          <a:lstStyle/>
          <a:p>
            <a:fld id="{83C72186-AF70-4CAA-BEA5-8C4411AE0AB1}" type="slidenum">
              <a:rPr lang="nb-NO" smtClean="0"/>
              <a:t>4</a:t>
            </a:fld>
            <a:endParaRPr lang="nb-NO"/>
          </a:p>
        </p:txBody>
      </p:sp>
      <p:pic>
        <p:nvPicPr>
          <p:cNvPr id="5" name="Bilde 13">
            <a:extLst>
              <a:ext uri="{FF2B5EF4-FFF2-40B4-BE49-F238E27FC236}">
                <a16:creationId xmlns:a16="http://schemas.microsoft.com/office/drawing/2014/main" id="{3CE1FB06-C2FB-2B23-BA1B-F3B1403748F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742305" y="4613324"/>
            <a:ext cx="1430494" cy="715247"/>
          </a:xfrm>
          <a:prstGeom prst="rect">
            <a:avLst/>
          </a:prstGeom>
        </p:spPr>
      </p:pic>
      <p:pic>
        <p:nvPicPr>
          <p:cNvPr id="6" name="Bilde 19">
            <a:extLst>
              <a:ext uri="{FF2B5EF4-FFF2-40B4-BE49-F238E27FC236}">
                <a16:creationId xmlns:a16="http://schemas.microsoft.com/office/drawing/2014/main" id="{35C73650-C817-C2E7-D92F-89EB9055F1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38215" y="4434679"/>
            <a:ext cx="955069" cy="955069"/>
          </a:xfrm>
          <a:prstGeom prst="rect">
            <a:avLst/>
          </a:prstGeom>
        </p:spPr>
      </p:pic>
      <p:pic>
        <p:nvPicPr>
          <p:cNvPr id="7" name="Bilde 9">
            <a:extLst>
              <a:ext uri="{FF2B5EF4-FFF2-40B4-BE49-F238E27FC236}">
                <a16:creationId xmlns:a16="http://schemas.microsoft.com/office/drawing/2014/main" id="{EB77A2F0-0126-2DAA-0A9A-ABE75A8F92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2013" y="3987739"/>
            <a:ext cx="1177596" cy="1151658"/>
          </a:xfrm>
          <a:prstGeom prst="rect">
            <a:avLst/>
          </a:prstGeom>
        </p:spPr>
      </p:pic>
      <p:pic>
        <p:nvPicPr>
          <p:cNvPr id="8" name="Bilde 10">
            <a:extLst>
              <a:ext uri="{FF2B5EF4-FFF2-40B4-BE49-F238E27FC236}">
                <a16:creationId xmlns:a16="http://schemas.microsoft.com/office/drawing/2014/main" id="{EFD02E42-4A96-40D7-79ED-D06F6FE399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03196" y="3466574"/>
            <a:ext cx="893959" cy="727974"/>
          </a:xfrm>
          <a:prstGeom prst="rect">
            <a:avLst/>
          </a:prstGeom>
        </p:spPr>
      </p:pic>
      <p:pic>
        <p:nvPicPr>
          <p:cNvPr id="9" name="Bilde 11">
            <a:extLst>
              <a:ext uri="{FF2B5EF4-FFF2-40B4-BE49-F238E27FC236}">
                <a16:creationId xmlns:a16="http://schemas.microsoft.com/office/drawing/2014/main" id="{67199F2A-2774-8492-9EE1-8D61B6872C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076318" y="3067118"/>
            <a:ext cx="1096481" cy="1096481"/>
          </a:xfrm>
          <a:prstGeom prst="rect">
            <a:avLst/>
          </a:prstGeom>
        </p:spPr>
      </p:pic>
      <p:pic>
        <p:nvPicPr>
          <p:cNvPr id="10" name="Bilde 12">
            <a:extLst>
              <a:ext uri="{FF2B5EF4-FFF2-40B4-BE49-F238E27FC236}">
                <a16:creationId xmlns:a16="http://schemas.microsoft.com/office/drawing/2014/main" id="{D4C933F8-168B-E8D4-EC14-905B9C3546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299980" y="5539903"/>
            <a:ext cx="1018585" cy="1018585"/>
          </a:xfrm>
          <a:prstGeom prst="rect">
            <a:avLst/>
          </a:prstGeom>
        </p:spPr>
      </p:pic>
      <p:pic>
        <p:nvPicPr>
          <p:cNvPr id="11" name="Bilde 14">
            <a:extLst>
              <a:ext uri="{FF2B5EF4-FFF2-40B4-BE49-F238E27FC236}">
                <a16:creationId xmlns:a16="http://schemas.microsoft.com/office/drawing/2014/main" id="{8E4B38A1-CE1C-7E50-05FE-64BEBE6EDD0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28529" y="2518878"/>
            <a:ext cx="704327" cy="1096481"/>
          </a:xfrm>
          <a:prstGeom prst="rect">
            <a:avLst/>
          </a:prstGeom>
        </p:spPr>
      </p:pic>
      <p:pic>
        <p:nvPicPr>
          <p:cNvPr id="12" name="Bilde 17">
            <a:extLst>
              <a:ext uri="{FF2B5EF4-FFF2-40B4-BE49-F238E27FC236}">
                <a16:creationId xmlns:a16="http://schemas.microsoft.com/office/drawing/2014/main" id="{3D52E14C-253B-CAB2-3636-4986477251A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3319301" y="5609151"/>
            <a:ext cx="853499" cy="853499"/>
          </a:xfrm>
          <a:prstGeom prst="rect">
            <a:avLst/>
          </a:prstGeom>
        </p:spPr>
      </p:pic>
      <p:pic>
        <p:nvPicPr>
          <p:cNvPr id="13" name="Bilde 21">
            <a:extLst>
              <a:ext uri="{FF2B5EF4-FFF2-40B4-BE49-F238E27FC236}">
                <a16:creationId xmlns:a16="http://schemas.microsoft.com/office/drawing/2014/main" id="{5D09456B-0A13-2FB2-0D07-18A82496C62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461832" y="6455823"/>
            <a:ext cx="1018585" cy="1018585"/>
          </a:xfrm>
          <a:prstGeom prst="rect">
            <a:avLst/>
          </a:prstGeom>
        </p:spPr>
      </p:pic>
      <p:pic>
        <p:nvPicPr>
          <p:cNvPr id="14" name="Picture 6" descr="Image result for cross country skiing icon">
            <a:extLst>
              <a:ext uri="{FF2B5EF4-FFF2-40B4-BE49-F238E27FC236}">
                <a16:creationId xmlns:a16="http://schemas.microsoft.com/office/drawing/2014/main" id="{F0F33F72-9CF7-890F-AF41-1E831AC24929}"/>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997104" y="1081009"/>
            <a:ext cx="704249" cy="704249"/>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25">
            <a:extLst>
              <a:ext uri="{FF2B5EF4-FFF2-40B4-BE49-F238E27FC236}">
                <a16:creationId xmlns:a16="http://schemas.microsoft.com/office/drawing/2014/main" id="{D6EACC37-B419-2CD5-B523-A57013EEABF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129056" y="6789287"/>
            <a:ext cx="948281" cy="948281"/>
          </a:xfrm>
          <a:prstGeom prst="rect">
            <a:avLst/>
          </a:prstGeom>
        </p:spPr>
      </p:pic>
      <p:pic>
        <p:nvPicPr>
          <p:cNvPr id="16" name="Bilde 16">
            <a:extLst>
              <a:ext uri="{FF2B5EF4-FFF2-40B4-BE49-F238E27FC236}">
                <a16:creationId xmlns:a16="http://schemas.microsoft.com/office/drawing/2014/main" id="{7EFEA54A-9AD7-844D-FBA9-B4646EE40869}"/>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1344865" y="1701833"/>
            <a:ext cx="727974" cy="1239898"/>
          </a:xfrm>
          <a:prstGeom prst="rect">
            <a:avLst/>
          </a:prstGeom>
        </p:spPr>
      </p:pic>
      <p:pic>
        <p:nvPicPr>
          <p:cNvPr id="17" name="Bilde 15">
            <a:extLst>
              <a:ext uri="{FF2B5EF4-FFF2-40B4-BE49-F238E27FC236}">
                <a16:creationId xmlns:a16="http://schemas.microsoft.com/office/drawing/2014/main" id="{3BC0C5CB-D561-D06C-387C-5B9FBD9C191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611487" y="1006014"/>
            <a:ext cx="979186" cy="1135380"/>
          </a:xfrm>
          <a:prstGeom prst="rect">
            <a:avLst/>
          </a:prstGeom>
        </p:spPr>
      </p:pic>
      <p:pic>
        <p:nvPicPr>
          <p:cNvPr id="18" name="Bilde 4">
            <a:extLst>
              <a:ext uri="{FF2B5EF4-FFF2-40B4-BE49-F238E27FC236}">
                <a16:creationId xmlns:a16="http://schemas.microsoft.com/office/drawing/2014/main" id="{30C6F73C-F4C1-71E5-7106-E2DDDDBE6607}"/>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716827" y="51130"/>
            <a:ext cx="723967" cy="621707"/>
          </a:xfrm>
          <a:prstGeom prst="rect">
            <a:avLst/>
          </a:prstGeom>
        </p:spPr>
      </p:pic>
      <p:pic>
        <p:nvPicPr>
          <p:cNvPr id="19" name="Bilde 5">
            <a:extLst>
              <a:ext uri="{FF2B5EF4-FFF2-40B4-BE49-F238E27FC236}">
                <a16:creationId xmlns:a16="http://schemas.microsoft.com/office/drawing/2014/main" id="{72DEC83F-BA79-50B6-132A-A4F91D7D061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2844021" y="209510"/>
            <a:ext cx="1153187" cy="1493782"/>
          </a:xfrm>
          <a:prstGeom prst="rect">
            <a:avLst/>
          </a:prstGeom>
        </p:spPr>
      </p:pic>
      <p:pic>
        <p:nvPicPr>
          <p:cNvPr id="20" name="Bilde 6">
            <a:extLst>
              <a:ext uri="{FF2B5EF4-FFF2-40B4-BE49-F238E27FC236}">
                <a16:creationId xmlns:a16="http://schemas.microsoft.com/office/drawing/2014/main" id="{1DD60C3F-5EAD-5E7F-935F-73D68C3419A4}"/>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12598733" y="1918556"/>
            <a:ext cx="1801686" cy="1340098"/>
          </a:xfrm>
          <a:prstGeom prst="rect">
            <a:avLst/>
          </a:prstGeom>
        </p:spPr>
      </p:pic>
      <p:pic>
        <p:nvPicPr>
          <p:cNvPr id="21" name="Bilde 7">
            <a:extLst>
              <a:ext uri="{FF2B5EF4-FFF2-40B4-BE49-F238E27FC236}">
                <a16:creationId xmlns:a16="http://schemas.microsoft.com/office/drawing/2014/main" id="{CA5A2E9B-20F0-F619-760A-8B104E30B756}"/>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9834402" y="-30234"/>
            <a:ext cx="665734" cy="756302"/>
          </a:xfrm>
          <a:prstGeom prst="rect">
            <a:avLst/>
          </a:prstGeom>
        </p:spPr>
      </p:pic>
      <p:pic>
        <p:nvPicPr>
          <p:cNvPr id="22" name="Bilde 8">
            <a:extLst>
              <a:ext uri="{FF2B5EF4-FFF2-40B4-BE49-F238E27FC236}">
                <a16:creationId xmlns:a16="http://schemas.microsoft.com/office/drawing/2014/main" id="{BA7B0D28-7DC9-DD4F-CE37-905CB896EC94}"/>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1245431" y="79710"/>
            <a:ext cx="1149878" cy="1097281"/>
          </a:xfrm>
          <a:prstGeom prst="rect">
            <a:avLst/>
          </a:prstGeom>
        </p:spPr>
      </p:pic>
      <p:pic>
        <p:nvPicPr>
          <p:cNvPr id="23" name="Bilde 3">
            <a:extLst>
              <a:ext uri="{FF2B5EF4-FFF2-40B4-BE49-F238E27FC236}">
                <a16:creationId xmlns:a16="http://schemas.microsoft.com/office/drawing/2014/main" id="{3B58EE7A-8A74-19AC-7437-5F37C1D9131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473789" y="104973"/>
            <a:ext cx="1046630" cy="666355"/>
          </a:xfrm>
          <a:prstGeom prst="rect">
            <a:avLst/>
          </a:prstGeom>
        </p:spPr>
      </p:pic>
      <p:pic>
        <p:nvPicPr>
          <p:cNvPr id="24" name="Picture 23" descr="Icon&#10;&#10;Description automatically generated">
            <a:extLst>
              <a:ext uri="{FF2B5EF4-FFF2-40B4-BE49-F238E27FC236}">
                <a16:creationId xmlns:a16="http://schemas.microsoft.com/office/drawing/2014/main" id="{6C0DF665-87B3-CEBC-7BCE-73D8610ECEE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406905" y="2195598"/>
            <a:ext cx="923282" cy="1307983"/>
          </a:xfrm>
          <a:prstGeom prst="rect">
            <a:avLst/>
          </a:prstGeom>
        </p:spPr>
      </p:pic>
      <p:pic>
        <p:nvPicPr>
          <p:cNvPr id="25" name="Picture 24">
            <a:extLst>
              <a:ext uri="{FF2B5EF4-FFF2-40B4-BE49-F238E27FC236}">
                <a16:creationId xmlns:a16="http://schemas.microsoft.com/office/drawing/2014/main" id="{8EEA7D42-7C3B-6772-99E2-D0475212FA7E}"/>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303587" y="5065606"/>
            <a:ext cx="1164640" cy="1164640"/>
          </a:xfrm>
          <a:prstGeom prst="rect">
            <a:avLst/>
          </a:prstGeom>
        </p:spPr>
      </p:pic>
      <p:pic>
        <p:nvPicPr>
          <p:cNvPr id="26" name="Picture 25" descr="Logo&#10;&#10;Description automatically generated">
            <a:extLst>
              <a:ext uri="{FF2B5EF4-FFF2-40B4-BE49-F238E27FC236}">
                <a16:creationId xmlns:a16="http://schemas.microsoft.com/office/drawing/2014/main" id="{5FD8012D-77F3-CE73-9CFD-88B2E7858C68}"/>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3123" y="2867540"/>
            <a:ext cx="1345355" cy="1345355"/>
          </a:xfrm>
          <a:prstGeom prst="rect">
            <a:avLst/>
          </a:prstGeom>
        </p:spPr>
      </p:pic>
      <p:pic>
        <p:nvPicPr>
          <p:cNvPr id="27" name="Picture 26" descr="Logo&#10;&#10;Description automatically generated">
            <a:extLst>
              <a:ext uri="{FF2B5EF4-FFF2-40B4-BE49-F238E27FC236}">
                <a16:creationId xmlns:a16="http://schemas.microsoft.com/office/drawing/2014/main" id="{A78C8EDC-A87E-F01E-DC79-2F473333E9A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06638" y="4447348"/>
            <a:ext cx="1102699" cy="1231346"/>
          </a:xfrm>
          <a:prstGeom prst="rect">
            <a:avLst/>
          </a:prstGeom>
        </p:spPr>
      </p:pic>
      <p:pic>
        <p:nvPicPr>
          <p:cNvPr id="28" name="Picture 27" descr="Logo&#10;&#10;Description automatically generated">
            <a:extLst>
              <a:ext uri="{FF2B5EF4-FFF2-40B4-BE49-F238E27FC236}">
                <a16:creationId xmlns:a16="http://schemas.microsoft.com/office/drawing/2014/main" id="{FA87F86F-C899-0156-1B71-6E4470013739}"/>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130035" y="4036502"/>
            <a:ext cx="1153642" cy="1153642"/>
          </a:xfrm>
          <a:prstGeom prst="rect">
            <a:avLst/>
          </a:prstGeom>
        </p:spPr>
      </p:pic>
      <p:pic>
        <p:nvPicPr>
          <p:cNvPr id="29" name="Picture 28" descr="Text, logo&#10;&#10;Description automatically generated">
            <a:extLst>
              <a:ext uri="{FF2B5EF4-FFF2-40B4-BE49-F238E27FC236}">
                <a16:creationId xmlns:a16="http://schemas.microsoft.com/office/drawing/2014/main" id="{2AC0EA65-D2B9-E2F4-4BEB-036C79120B9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23074" y="6637452"/>
            <a:ext cx="1562123" cy="591146"/>
          </a:xfrm>
          <a:prstGeom prst="rect">
            <a:avLst/>
          </a:prstGeom>
        </p:spPr>
      </p:pic>
      <p:pic>
        <p:nvPicPr>
          <p:cNvPr id="30" name="Picture 29" descr="Logo, company name&#10;&#10;Description automatically generated">
            <a:extLst>
              <a:ext uri="{FF2B5EF4-FFF2-40B4-BE49-F238E27FC236}">
                <a16:creationId xmlns:a16="http://schemas.microsoft.com/office/drawing/2014/main" id="{35DEE1E0-A1FA-9B70-8329-99DC1554BC55}"/>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1677" y="143943"/>
            <a:ext cx="1957370" cy="1078830"/>
          </a:xfrm>
          <a:prstGeom prst="rect">
            <a:avLst/>
          </a:prstGeom>
        </p:spPr>
      </p:pic>
      <p:pic>
        <p:nvPicPr>
          <p:cNvPr id="31" name="Picture 2" descr="Lillehammer Ishockeyklubb - Home | Facebook">
            <a:extLst>
              <a:ext uri="{FF2B5EF4-FFF2-40B4-BE49-F238E27FC236}">
                <a16:creationId xmlns:a16="http://schemas.microsoft.com/office/drawing/2014/main" id="{B3490B77-154E-6A04-8A4B-0BBBAC89ABFE}"/>
              </a:ext>
            </a:extLst>
          </p:cNvPr>
          <p:cNvPicPr>
            <a:picLocks noChangeAspect="1" noChangeArrowheads="1"/>
          </p:cNvPicPr>
          <p:nvPr/>
        </p:nvPicPr>
        <p:blipFill rotWithShape="1">
          <a:blip r:embed="rId30" cstate="email">
            <a:extLst>
              <a:ext uri="{28A0092B-C50C-407E-A947-70E740481C1C}">
                <a14:useLocalDpi xmlns:a14="http://schemas.microsoft.com/office/drawing/2010/main"/>
              </a:ext>
            </a:extLst>
          </a:blip>
          <a:srcRect/>
          <a:stretch/>
        </p:blipFill>
        <p:spPr bwMode="auto">
          <a:xfrm>
            <a:off x="1900318" y="325582"/>
            <a:ext cx="1135817" cy="1372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ogo&#10;&#10;Description automatically generated">
            <a:extLst>
              <a:ext uri="{FF2B5EF4-FFF2-40B4-BE49-F238E27FC236}">
                <a16:creationId xmlns:a16="http://schemas.microsoft.com/office/drawing/2014/main" id="{C2753F1A-ED95-1137-9348-D26A12622EE2}"/>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232543" y="-55660"/>
            <a:ext cx="1563457" cy="1563457"/>
          </a:xfrm>
          <a:prstGeom prst="rect">
            <a:avLst/>
          </a:prstGeom>
        </p:spPr>
      </p:pic>
      <p:pic>
        <p:nvPicPr>
          <p:cNvPr id="33" name="Picture 32" descr="A picture containing text, sign, vector graphics, clipart&#10;&#10;Description automatically generated">
            <a:extLst>
              <a:ext uri="{FF2B5EF4-FFF2-40B4-BE49-F238E27FC236}">
                <a16:creationId xmlns:a16="http://schemas.microsoft.com/office/drawing/2014/main" id="{4E46A267-CC6D-54BB-D523-339240100B0B}"/>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5441325" y="271378"/>
            <a:ext cx="1112174" cy="1431924"/>
          </a:xfrm>
          <a:prstGeom prst="rect">
            <a:avLst/>
          </a:prstGeom>
        </p:spPr>
      </p:pic>
      <p:pic>
        <p:nvPicPr>
          <p:cNvPr id="34" name="Picture 33">
            <a:extLst>
              <a:ext uri="{FF2B5EF4-FFF2-40B4-BE49-F238E27FC236}">
                <a16:creationId xmlns:a16="http://schemas.microsoft.com/office/drawing/2014/main" id="{B07D8CBF-517B-E6C3-3D53-4A176F57EF7D}"/>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1598198" y="3269246"/>
            <a:ext cx="1314929" cy="1601576"/>
          </a:xfrm>
          <a:prstGeom prst="rect">
            <a:avLst/>
          </a:prstGeom>
        </p:spPr>
      </p:pic>
      <p:pic>
        <p:nvPicPr>
          <p:cNvPr id="35" name="Picture 34">
            <a:extLst>
              <a:ext uri="{FF2B5EF4-FFF2-40B4-BE49-F238E27FC236}">
                <a16:creationId xmlns:a16="http://schemas.microsoft.com/office/drawing/2014/main" id="{B2FC127E-FFF2-8BB5-3F6E-F87E45398861}"/>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446820" y="1701833"/>
            <a:ext cx="734894" cy="1563487"/>
          </a:xfrm>
          <a:prstGeom prst="rect">
            <a:avLst/>
          </a:prstGeom>
        </p:spPr>
      </p:pic>
      <p:pic>
        <p:nvPicPr>
          <p:cNvPr id="36" name="Picture 35">
            <a:extLst>
              <a:ext uri="{FF2B5EF4-FFF2-40B4-BE49-F238E27FC236}">
                <a16:creationId xmlns:a16="http://schemas.microsoft.com/office/drawing/2014/main" id="{925DED25-EF03-482D-E90D-504D6D44D57F}"/>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236130" y="1416283"/>
            <a:ext cx="619937" cy="1272420"/>
          </a:xfrm>
          <a:prstGeom prst="rect">
            <a:avLst/>
          </a:prstGeom>
        </p:spPr>
      </p:pic>
      <p:pic>
        <p:nvPicPr>
          <p:cNvPr id="38" name="Picture 37">
            <a:extLst>
              <a:ext uri="{FF2B5EF4-FFF2-40B4-BE49-F238E27FC236}">
                <a16:creationId xmlns:a16="http://schemas.microsoft.com/office/drawing/2014/main" id="{23E59279-B7E8-21B2-DBD1-11381F98581F}"/>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5706617" y="6165310"/>
            <a:ext cx="2121290" cy="690343"/>
          </a:xfrm>
          <a:prstGeom prst="rect">
            <a:avLst/>
          </a:prstGeom>
        </p:spPr>
      </p:pic>
      <p:pic>
        <p:nvPicPr>
          <p:cNvPr id="39" name="Picture 38">
            <a:extLst>
              <a:ext uri="{FF2B5EF4-FFF2-40B4-BE49-F238E27FC236}">
                <a16:creationId xmlns:a16="http://schemas.microsoft.com/office/drawing/2014/main" id="{27261409-6494-C8CD-423F-595DE739356F}"/>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4670235" y="6855653"/>
            <a:ext cx="997916" cy="1154566"/>
          </a:xfrm>
          <a:prstGeom prst="rect">
            <a:avLst/>
          </a:prstGeom>
        </p:spPr>
      </p:pic>
      <p:pic>
        <p:nvPicPr>
          <p:cNvPr id="40" name="Bilde 7">
            <a:extLst>
              <a:ext uri="{FF2B5EF4-FFF2-40B4-BE49-F238E27FC236}">
                <a16:creationId xmlns:a16="http://schemas.microsoft.com/office/drawing/2014/main" id="{9CC2F6D6-B501-2C2D-F661-EF48D16B71A1}"/>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6654085" y="7016332"/>
            <a:ext cx="1965850" cy="1049438"/>
          </a:xfrm>
          <a:prstGeom prst="rect">
            <a:avLst/>
          </a:prstGeom>
        </p:spPr>
      </p:pic>
      <p:pic>
        <p:nvPicPr>
          <p:cNvPr id="41" name="Bilde 3">
            <a:extLst>
              <a:ext uri="{FF2B5EF4-FFF2-40B4-BE49-F238E27FC236}">
                <a16:creationId xmlns:a16="http://schemas.microsoft.com/office/drawing/2014/main" id="{339221DA-6069-993E-C176-FBEC187769EA}"/>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986547" y="6202327"/>
            <a:ext cx="1294382" cy="1306651"/>
          </a:xfrm>
          <a:prstGeom prst="rect">
            <a:avLst/>
          </a:prstGeom>
        </p:spPr>
      </p:pic>
      <p:pic>
        <p:nvPicPr>
          <p:cNvPr id="42" name="Bilde 14">
            <a:extLst>
              <a:ext uri="{FF2B5EF4-FFF2-40B4-BE49-F238E27FC236}">
                <a16:creationId xmlns:a16="http://schemas.microsoft.com/office/drawing/2014/main" id="{E898258E-72E4-6D01-D734-434D6A70365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32721" y="2552071"/>
            <a:ext cx="704327" cy="1096481"/>
          </a:xfrm>
          <a:prstGeom prst="rect">
            <a:avLst/>
          </a:prstGeom>
        </p:spPr>
      </p:pic>
      <p:pic>
        <p:nvPicPr>
          <p:cNvPr id="43" name="Picture 6" descr="Image result for cross country skiing icon">
            <a:extLst>
              <a:ext uri="{FF2B5EF4-FFF2-40B4-BE49-F238E27FC236}">
                <a16:creationId xmlns:a16="http://schemas.microsoft.com/office/drawing/2014/main" id="{2ECD1C59-4DC8-98CC-4021-AAE60BE7D915}"/>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001295" y="1114202"/>
            <a:ext cx="704249" cy="704249"/>
          </a:xfrm>
          <a:prstGeom prst="rect">
            <a:avLst/>
          </a:prstGeom>
          <a:noFill/>
          <a:extLst>
            <a:ext uri="{909E8E84-426E-40DD-AFC4-6F175D3DCCD1}">
              <a14:hiddenFill xmlns:a14="http://schemas.microsoft.com/office/drawing/2010/main">
                <a:solidFill>
                  <a:srgbClr val="FFFFFF"/>
                </a:solidFill>
              </a14:hiddenFill>
            </a:ext>
          </a:extLst>
        </p:spPr>
      </p:pic>
      <p:pic>
        <p:nvPicPr>
          <p:cNvPr id="44" name="Bilde 16">
            <a:extLst>
              <a:ext uri="{FF2B5EF4-FFF2-40B4-BE49-F238E27FC236}">
                <a16:creationId xmlns:a16="http://schemas.microsoft.com/office/drawing/2014/main" id="{376E971C-1FCD-FF6B-38FD-7C40B13EE9BF}"/>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1349057" y="1735026"/>
            <a:ext cx="727974" cy="1239898"/>
          </a:xfrm>
          <a:prstGeom prst="rect">
            <a:avLst/>
          </a:prstGeom>
        </p:spPr>
      </p:pic>
      <p:pic>
        <p:nvPicPr>
          <p:cNvPr id="46" name="Bilde 4">
            <a:extLst>
              <a:ext uri="{FF2B5EF4-FFF2-40B4-BE49-F238E27FC236}">
                <a16:creationId xmlns:a16="http://schemas.microsoft.com/office/drawing/2014/main" id="{133D4A83-E3AC-D545-DD83-D79561DB3D1A}"/>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721018" y="84323"/>
            <a:ext cx="723967" cy="621707"/>
          </a:xfrm>
          <a:prstGeom prst="rect">
            <a:avLst/>
          </a:prstGeom>
        </p:spPr>
      </p:pic>
      <p:pic>
        <p:nvPicPr>
          <p:cNvPr id="47" name="Bilde 5">
            <a:extLst>
              <a:ext uri="{FF2B5EF4-FFF2-40B4-BE49-F238E27FC236}">
                <a16:creationId xmlns:a16="http://schemas.microsoft.com/office/drawing/2014/main" id="{430E52F1-2620-A2E8-5DC5-5180E4F3726E}"/>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2848212" y="242703"/>
            <a:ext cx="1153187" cy="1493782"/>
          </a:xfrm>
          <a:prstGeom prst="rect">
            <a:avLst/>
          </a:prstGeom>
        </p:spPr>
      </p:pic>
      <p:pic>
        <p:nvPicPr>
          <p:cNvPr id="48" name="Bilde 7">
            <a:extLst>
              <a:ext uri="{FF2B5EF4-FFF2-40B4-BE49-F238E27FC236}">
                <a16:creationId xmlns:a16="http://schemas.microsoft.com/office/drawing/2014/main" id="{CD39481C-1A5D-4358-E92F-C92A75F42E74}"/>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9838593" y="2959"/>
            <a:ext cx="665734" cy="756302"/>
          </a:xfrm>
          <a:prstGeom prst="rect">
            <a:avLst/>
          </a:prstGeom>
        </p:spPr>
      </p:pic>
      <p:pic>
        <p:nvPicPr>
          <p:cNvPr id="49" name="Bilde 8">
            <a:extLst>
              <a:ext uri="{FF2B5EF4-FFF2-40B4-BE49-F238E27FC236}">
                <a16:creationId xmlns:a16="http://schemas.microsoft.com/office/drawing/2014/main" id="{C181B164-32AA-E7DA-3B00-4A2791CB230A}"/>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1249622" y="112903"/>
            <a:ext cx="1149878" cy="1097281"/>
          </a:xfrm>
          <a:prstGeom prst="rect">
            <a:avLst/>
          </a:prstGeom>
        </p:spPr>
      </p:pic>
      <p:pic>
        <p:nvPicPr>
          <p:cNvPr id="50" name="Bilde 3">
            <a:extLst>
              <a:ext uri="{FF2B5EF4-FFF2-40B4-BE49-F238E27FC236}">
                <a16:creationId xmlns:a16="http://schemas.microsoft.com/office/drawing/2014/main" id="{378A89FC-44B6-084D-966F-64CC3416AC7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477980" y="138166"/>
            <a:ext cx="1046630" cy="666355"/>
          </a:xfrm>
          <a:prstGeom prst="rect">
            <a:avLst/>
          </a:prstGeom>
        </p:spPr>
      </p:pic>
      <p:pic>
        <p:nvPicPr>
          <p:cNvPr id="51" name="Bilde 11">
            <a:extLst>
              <a:ext uri="{FF2B5EF4-FFF2-40B4-BE49-F238E27FC236}">
                <a16:creationId xmlns:a16="http://schemas.microsoft.com/office/drawing/2014/main" id="{E5F883B1-2D9E-DDC2-A62A-45B39EFA034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028024" y="3067118"/>
            <a:ext cx="1096481" cy="1096481"/>
          </a:xfrm>
          <a:prstGeom prst="rect">
            <a:avLst/>
          </a:prstGeom>
        </p:spPr>
      </p:pic>
      <p:pic>
        <p:nvPicPr>
          <p:cNvPr id="52" name="Bilde 6">
            <a:extLst>
              <a:ext uri="{FF2B5EF4-FFF2-40B4-BE49-F238E27FC236}">
                <a16:creationId xmlns:a16="http://schemas.microsoft.com/office/drawing/2014/main" id="{3C50480D-53A2-BAF2-B975-0665D7875F00}"/>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12550439" y="1918556"/>
            <a:ext cx="1801686" cy="1340098"/>
          </a:xfrm>
          <a:prstGeom prst="rect">
            <a:avLst/>
          </a:prstGeom>
        </p:spPr>
      </p:pic>
      <p:pic>
        <p:nvPicPr>
          <p:cNvPr id="53" name="Bilde 14">
            <a:extLst>
              <a:ext uri="{FF2B5EF4-FFF2-40B4-BE49-F238E27FC236}">
                <a16:creationId xmlns:a16="http://schemas.microsoft.com/office/drawing/2014/main" id="{AAEDE179-7DA2-B82A-18C4-562EE62259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84427" y="2552071"/>
            <a:ext cx="704327" cy="1096481"/>
          </a:xfrm>
          <a:prstGeom prst="rect">
            <a:avLst/>
          </a:prstGeom>
        </p:spPr>
      </p:pic>
      <p:pic>
        <p:nvPicPr>
          <p:cNvPr id="54" name="Picture 6" descr="Image result for cross country skiing icon">
            <a:extLst>
              <a:ext uri="{FF2B5EF4-FFF2-40B4-BE49-F238E27FC236}">
                <a16:creationId xmlns:a16="http://schemas.microsoft.com/office/drawing/2014/main" id="{14BE4DDA-2893-C535-EF3F-A69B18C9EBC3}"/>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953001" y="1114202"/>
            <a:ext cx="704249" cy="704249"/>
          </a:xfrm>
          <a:prstGeom prst="rect">
            <a:avLst/>
          </a:prstGeom>
          <a:noFill/>
          <a:extLst>
            <a:ext uri="{909E8E84-426E-40DD-AFC4-6F175D3DCCD1}">
              <a14:hiddenFill xmlns:a14="http://schemas.microsoft.com/office/drawing/2010/main">
                <a:solidFill>
                  <a:srgbClr val="FFFFFF"/>
                </a:solidFill>
              </a14:hiddenFill>
            </a:ext>
          </a:extLst>
        </p:spPr>
      </p:pic>
      <p:pic>
        <p:nvPicPr>
          <p:cNvPr id="55" name="Bilde 16">
            <a:extLst>
              <a:ext uri="{FF2B5EF4-FFF2-40B4-BE49-F238E27FC236}">
                <a16:creationId xmlns:a16="http://schemas.microsoft.com/office/drawing/2014/main" id="{8179CB84-F13E-8224-3646-46374C9F8E56}"/>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1300763" y="1735026"/>
            <a:ext cx="727974" cy="1239898"/>
          </a:xfrm>
          <a:prstGeom prst="rect">
            <a:avLst/>
          </a:prstGeom>
        </p:spPr>
      </p:pic>
      <p:pic>
        <p:nvPicPr>
          <p:cNvPr id="57" name="Bilde 4">
            <a:extLst>
              <a:ext uri="{FF2B5EF4-FFF2-40B4-BE49-F238E27FC236}">
                <a16:creationId xmlns:a16="http://schemas.microsoft.com/office/drawing/2014/main" id="{5C952350-900B-F712-7894-D07C6DADB184}"/>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672724" y="84323"/>
            <a:ext cx="723967" cy="621707"/>
          </a:xfrm>
          <a:prstGeom prst="rect">
            <a:avLst/>
          </a:prstGeom>
        </p:spPr>
      </p:pic>
      <p:pic>
        <p:nvPicPr>
          <p:cNvPr id="58" name="Bilde 5">
            <a:extLst>
              <a:ext uri="{FF2B5EF4-FFF2-40B4-BE49-F238E27FC236}">
                <a16:creationId xmlns:a16="http://schemas.microsoft.com/office/drawing/2014/main" id="{897F6119-3FC0-7FD7-12E4-8EA33C2A4227}"/>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2799918" y="242703"/>
            <a:ext cx="1153187" cy="1493782"/>
          </a:xfrm>
          <a:prstGeom prst="rect">
            <a:avLst/>
          </a:prstGeom>
        </p:spPr>
      </p:pic>
      <p:pic>
        <p:nvPicPr>
          <p:cNvPr id="59" name="Bilde 7">
            <a:extLst>
              <a:ext uri="{FF2B5EF4-FFF2-40B4-BE49-F238E27FC236}">
                <a16:creationId xmlns:a16="http://schemas.microsoft.com/office/drawing/2014/main" id="{960FE199-1183-0AAE-B56B-ACCEA8D03245}"/>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9790299" y="2959"/>
            <a:ext cx="665734" cy="756302"/>
          </a:xfrm>
          <a:prstGeom prst="rect">
            <a:avLst/>
          </a:prstGeom>
        </p:spPr>
      </p:pic>
      <p:pic>
        <p:nvPicPr>
          <p:cNvPr id="60" name="Bilde 8">
            <a:extLst>
              <a:ext uri="{FF2B5EF4-FFF2-40B4-BE49-F238E27FC236}">
                <a16:creationId xmlns:a16="http://schemas.microsoft.com/office/drawing/2014/main" id="{48A47A71-906B-6E67-557D-5DFA64D7BD29}"/>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1201328" y="112903"/>
            <a:ext cx="1149878" cy="1097281"/>
          </a:xfrm>
          <a:prstGeom prst="rect">
            <a:avLst/>
          </a:prstGeom>
        </p:spPr>
      </p:pic>
      <p:pic>
        <p:nvPicPr>
          <p:cNvPr id="61" name="Bilde 3">
            <a:extLst>
              <a:ext uri="{FF2B5EF4-FFF2-40B4-BE49-F238E27FC236}">
                <a16:creationId xmlns:a16="http://schemas.microsoft.com/office/drawing/2014/main" id="{B5F6DE27-403C-28F5-8E83-A654EE8EFE6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429686" y="138166"/>
            <a:ext cx="1046630" cy="666355"/>
          </a:xfrm>
          <a:prstGeom prst="rect">
            <a:avLst/>
          </a:prstGeom>
        </p:spPr>
      </p:pic>
      <p:pic>
        <p:nvPicPr>
          <p:cNvPr id="62" name="Bilde 13">
            <a:extLst>
              <a:ext uri="{FF2B5EF4-FFF2-40B4-BE49-F238E27FC236}">
                <a16:creationId xmlns:a16="http://schemas.microsoft.com/office/drawing/2014/main" id="{470CF6CC-9ED0-CB79-F973-461DC6D8BA2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718229" y="4646380"/>
            <a:ext cx="1430494" cy="715247"/>
          </a:xfrm>
          <a:prstGeom prst="rect">
            <a:avLst/>
          </a:prstGeom>
        </p:spPr>
      </p:pic>
      <p:pic>
        <p:nvPicPr>
          <p:cNvPr id="63" name="Bilde 19">
            <a:extLst>
              <a:ext uri="{FF2B5EF4-FFF2-40B4-BE49-F238E27FC236}">
                <a16:creationId xmlns:a16="http://schemas.microsoft.com/office/drawing/2014/main" id="{8EA0742A-FE83-A301-5BE9-B36F338346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14138" y="4467735"/>
            <a:ext cx="955069" cy="955069"/>
          </a:xfrm>
          <a:prstGeom prst="rect">
            <a:avLst/>
          </a:prstGeom>
        </p:spPr>
      </p:pic>
      <p:pic>
        <p:nvPicPr>
          <p:cNvPr id="64" name="Bilde 9">
            <a:extLst>
              <a:ext uri="{FF2B5EF4-FFF2-40B4-BE49-F238E27FC236}">
                <a16:creationId xmlns:a16="http://schemas.microsoft.com/office/drawing/2014/main" id="{6AED8474-820B-068A-C413-7AF202BEEA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97936" y="4020795"/>
            <a:ext cx="1177596" cy="1151658"/>
          </a:xfrm>
          <a:prstGeom prst="rect">
            <a:avLst/>
          </a:prstGeom>
        </p:spPr>
      </p:pic>
      <p:pic>
        <p:nvPicPr>
          <p:cNvPr id="65" name="Bilde 10">
            <a:extLst>
              <a:ext uri="{FF2B5EF4-FFF2-40B4-BE49-F238E27FC236}">
                <a16:creationId xmlns:a16="http://schemas.microsoft.com/office/drawing/2014/main" id="{688B1BAC-40AB-7008-CFA7-FB52B45E8A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79119" y="3499630"/>
            <a:ext cx="893959" cy="727974"/>
          </a:xfrm>
          <a:prstGeom prst="rect">
            <a:avLst/>
          </a:prstGeom>
        </p:spPr>
      </p:pic>
      <p:pic>
        <p:nvPicPr>
          <p:cNvPr id="66" name="Bilde 17">
            <a:extLst>
              <a:ext uri="{FF2B5EF4-FFF2-40B4-BE49-F238E27FC236}">
                <a16:creationId xmlns:a16="http://schemas.microsoft.com/office/drawing/2014/main" id="{78611F93-B7B0-B16C-4112-9417F7764092}"/>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3295224" y="5642207"/>
            <a:ext cx="853499" cy="853499"/>
          </a:xfrm>
          <a:prstGeom prst="rect">
            <a:avLst/>
          </a:prstGeom>
        </p:spPr>
      </p:pic>
      <p:pic>
        <p:nvPicPr>
          <p:cNvPr id="67" name="Bilde 11">
            <a:extLst>
              <a:ext uri="{FF2B5EF4-FFF2-40B4-BE49-F238E27FC236}">
                <a16:creationId xmlns:a16="http://schemas.microsoft.com/office/drawing/2014/main" id="{57F07695-F6DF-28CF-1A75-8F036D9C236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003948" y="3100175"/>
            <a:ext cx="1096481" cy="1096481"/>
          </a:xfrm>
          <a:prstGeom prst="rect">
            <a:avLst/>
          </a:prstGeom>
        </p:spPr>
      </p:pic>
      <p:pic>
        <p:nvPicPr>
          <p:cNvPr id="68" name="Bilde 6">
            <a:extLst>
              <a:ext uri="{FF2B5EF4-FFF2-40B4-BE49-F238E27FC236}">
                <a16:creationId xmlns:a16="http://schemas.microsoft.com/office/drawing/2014/main" id="{E4DEB959-02F4-35D9-04E4-B0E4B8EBCA15}"/>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12526363" y="1951613"/>
            <a:ext cx="1801686" cy="1340098"/>
          </a:xfrm>
          <a:prstGeom prst="rect">
            <a:avLst/>
          </a:prstGeom>
        </p:spPr>
      </p:pic>
      <p:pic>
        <p:nvPicPr>
          <p:cNvPr id="69" name="Bilde 14">
            <a:extLst>
              <a:ext uri="{FF2B5EF4-FFF2-40B4-BE49-F238E27FC236}">
                <a16:creationId xmlns:a16="http://schemas.microsoft.com/office/drawing/2014/main" id="{73DDFFCE-C684-EA0E-D33B-F9D2AE2604A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60350" y="2585128"/>
            <a:ext cx="704327" cy="1096481"/>
          </a:xfrm>
          <a:prstGeom prst="rect">
            <a:avLst/>
          </a:prstGeom>
        </p:spPr>
      </p:pic>
      <p:pic>
        <p:nvPicPr>
          <p:cNvPr id="70" name="Picture 6" descr="Image result for cross country skiing icon">
            <a:extLst>
              <a:ext uri="{FF2B5EF4-FFF2-40B4-BE49-F238E27FC236}">
                <a16:creationId xmlns:a16="http://schemas.microsoft.com/office/drawing/2014/main" id="{60572144-B4BE-11DC-229E-92411BFDCDA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928924" y="1147259"/>
            <a:ext cx="704249" cy="704249"/>
          </a:xfrm>
          <a:prstGeom prst="rect">
            <a:avLst/>
          </a:prstGeom>
          <a:noFill/>
          <a:extLst>
            <a:ext uri="{909E8E84-426E-40DD-AFC4-6F175D3DCCD1}">
              <a14:hiddenFill xmlns:a14="http://schemas.microsoft.com/office/drawing/2010/main">
                <a:solidFill>
                  <a:srgbClr val="FFFFFF"/>
                </a:solidFill>
              </a14:hiddenFill>
            </a:ext>
          </a:extLst>
        </p:spPr>
      </p:pic>
      <p:pic>
        <p:nvPicPr>
          <p:cNvPr id="71" name="Bilde 16">
            <a:extLst>
              <a:ext uri="{FF2B5EF4-FFF2-40B4-BE49-F238E27FC236}">
                <a16:creationId xmlns:a16="http://schemas.microsoft.com/office/drawing/2014/main" id="{4C000767-3425-1101-28C6-FFA519AAB8C5}"/>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1276686" y="1768082"/>
            <a:ext cx="727974" cy="1239898"/>
          </a:xfrm>
          <a:prstGeom prst="rect">
            <a:avLst/>
          </a:prstGeom>
        </p:spPr>
      </p:pic>
      <p:pic>
        <p:nvPicPr>
          <p:cNvPr id="73" name="Bilde 4">
            <a:extLst>
              <a:ext uri="{FF2B5EF4-FFF2-40B4-BE49-F238E27FC236}">
                <a16:creationId xmlns:a16="http://schemas.microsoft.com/office/drawing/2014/main" id="{DD4A5028-AE99-3B20-A25F-2BD9F7BB6B40}"/>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648647" y="117380"/>
            <a:ext cx="723967" cy="621707"/>
          </a:xfrm>
          <a:prstGeom prst="rect">
            <a:avLst/>
          </a:prstGeom>
        </p:spPr>
      </p:pic>
      <p:pic>
        <p:nvPicPr>
          <p:cNvPr id="74" name="Bilde 5">
            <a:extLst>
              <a:ext uri="{FF2B5EF4-FFF2-40B4-BE49-F238E27FC236}">
                <a16:creationId xmlns:a16="http://schemas.microsoft.com/office/drawing/2014/main" id="{48E71674-0613-9836-8CA9-5C385294A896}"/>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2775841" y="275760"/>
            <a:ext cx="1153187" cy="1493782"/>
          </a:xfrm>
          <a:prstGeom prst="rect">
            <a:avLst/>
          </a:prstGeom>
        </p:spPr>
      </p:pic>
      <p:pic>
        <p:nvPicPr>
          <p:cNvPr id="75" name="Bilde 7">
            <a:extLst>
              <a:ext uri="{FF2B5EF4-FFF2-40B4-BE49-F238E27FC236}">
                <a16:creationId xmlns:a16="http://schemas.microsoft.com/office/drawing/2014/main" id="{04912F35-774D-6256-B44B-1BC42E5259E6}"/>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9766223" y="36016"/>
            <a:ext cx="665734" cy="756302"/>
          </a:xfrm>
          <a:prstGeom prst="rect">
            <a:avLst/>
          </a:prstGeom>
        </p:spPr>
      </p:pic>
      <p:pic>
        <p:nvPicPr>
          <p:cNvPr id="76" name="Bilde 8">
            <a:extLst>
              <a:ext uri="{FF2B5EF4-FFF2-40B4-BE49-F238E27FC236}">
                <a16:creationId xmlns:a16="http://schemas.microsoft.com/office/drawing/2014/main" id="{ACDA1412-95B8-83F2-1305-F164FD1AD217}"/>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1177251" y="145959"/>
            <a:ext cx="1149878" cy="1097281"/>
          </a:xfrm>
          <a:prstGeom prst="rect">
            <a:avLst/>
          </a:prstGeom>
        </p:spPr>
      </p:pic>
      <p:pic>
        <p:nvPicPr>
          <p:cNvPr id="77" name="Bilde 3">
            <a:extLst>
              <a:ext uri="{FF2B5EF4-FFF2-40B4-BE49-F238E27FC236}">
                <a16:creationId xmlns:a16="http://schemas.microsoft.com/office/drawing/2014/main" id="{A5AC1111-FA4C-EABC-8DB4-31594925A7D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405609" y="171222"/>
            <a:ext cx="1046630" cy="666355"/>
          </a:xfrm>
          <a:prstGeom prst="rect">
            <a:avLst/>
          </a:prstGeom>
        </p:spPr>
      </p:pic>
      <p:pic>
        <p:nvPicPr>
          <p:cNvPr id="78" name="Picture 77" descr="Icon&#10;&#10;Description automatically generated">
            <a:extLst>
              <a:ext uri="{FF2B5EF4-FFF2-40B4-BE49-F238E27FC236}">
                <a16:creationId xmlns:a16="http://schemas.microsoft.com/office/drawing/2014/main" id="{96DDE4A2-1092-95DF-B6CD-9BFE0809810B}"/>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446107" y="2195598"/>
            <a:ext cx="923282" cy="1307983"/>
          </a:xfrm>
          <a:prstGeom prst="rect">
            <a:avLst/>
          </a:prstGeom>
        </p:spPr>
      </p:pic>
      <p:pic>
        <p:nvPicPr>
          <p:cNvPr id="79" name="Picture 78">
            <a:extLst>
              <a:ext uri="{FF2B5EF4-FFF2-40B4-BE49-F238E27FC236}">
                <a16:creationId xmlns:a16="http://schemas.microsoft.com/office/drawing/2014/main" id="{49152B13-328B-ED23-B4BF-2268F63FA98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342790" y="5065606"/>
            <a:ext cx="1164640" cy="1164640"/>
          </a:xfrm>
          <a:prstGeom prst="rect">
            <a:avLst/>
          </a:prstGeom>
        </p:spPr>
      </p:pic>
      <p:pic>
        <p:nvPicPr>
          <p:cNvPr id="80" name="Picture 79" descr="Logo&#10;&#10;Description automatically generated">
            <a:extLst>
              <a:ext uri="{FF2B5EF4-FFF2-40B4-BE49-F238E27FC236}">
                <a16:creationId xmlns:a16="http://schemas.microsoft.com/office/drawing/2014/main" id="{58F67A21-667C-DE75-41EA-9159969C2D4C}"/>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2325" y="2867540"/>
            <a:ext cx="1345355" cy="1345355"/>
          </a:xfrm>
          <a:prstGeom prst="rect">
            <a:avLst/>
          </a:prstGeom>
        </p:spPr>
      </p:pic>
      <p:pic>
        <p:nvPicPr>
          <p:cNvPr id="81" name="Picture 80" descr="Logo&#10;&#10;Description automatically generated">
            <a:extLst>
              <a:ext uri="{FF2B5EF4-FFF2-40B4-BE49-F238E27FC236}">
                <a16:creationId xmlns:a16="http://schemas.microsoft.com/office/drawing/2014/main" id="{DFD26282-EC69-6821-621A-4B171692287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5841" y="4447348"/>
            <a:ext cx="1102699" cy="1231346"/>
          </a:xfrm>
          <a:prstGeom prst="rect">
            <a:avLst/>
          </a:prstGeom>
        </p:spPr>
      </p:pic>
      <p:pic>
        <p:nvPicPr>
          <p:cNvPr id="82" name="Picture 81" descr="Logo&#10;&#10;Description automatically generated">
            <a:extLst>
              <a:ext uri="{FF2B5EF4-FFF2-40B4-BE49-F238E27FC236}">
                <a16:creationId xmlns:a16="http://schemas.microsoft.com/office/drawing/2014/main" id="{D6244878-8C83-1CDE-92F5-CE6F36113FDC}"/>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169238" y="4036502"/>
            <a:ext cx="1153642" cy="1153642"/>
          </a:xfrm>
          <a:prstGeom prst="rect">
            <a:avLst/>
          </a:prstGeom>
        </p:spPr>
      </p:pic>
      <p:pic>
        <p:nvPicPr>
          <p:cNvPr id="83" name="Picture 82" descr="Text, logo&#10;&#10;Description automatically generated">
            <a:extLst>
              <a:ext uri="{FF2B5EF4-FFF2-40B4-BE49-F238E27FC236}">
                <a16:creationId xmlns:a16="http://schemas.microsoft.com/office/drawing/2014/main" id="{5426CA49-50AA-B465-9026-DEB9B11C16D4}"/>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83871" y="6637452"/>
            <a:ext cx="1562123" cy="591146"/>
          </a:xfrm>
          <a:prstGeom prst="rect">
            <a:avLst/>
          </a:prstGeom>
        </p:spPr>
      </p:pic>
      <p:pic>
        <p:nvPicPr>
          <p:cNvPr id="84" name="Picture 83" descr="Logo, company name&#10;&#10;Description automatically generated">
            <a:extLst>
              <a:ext uri="{FF2B5EF4-FFF2-40B4-BE49-F238E27FC236}">
                <a16:creationId xmlns:a16="http://schemas.microsoft.com/office/drawing/2014/main" id="{BE12DC40-33D0-EB65-7A49-86670CCDB3E2}"/>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27526" y="143943"/>
            <a:ext cx="1957370" cy="1078830"/>
          </a:xfrm>
          <a:prstGeom prst="rect">
            <a:avLst/>
          </a:prstGeom>
        </p:spPr>
      </p:pic>
      <p:pic>
        <p:nvPicPr>
          <p:cNvPr id="85" name="Picture 2" descr="Lillehammer Ishockeyklubb - Home | Facebook">
            <a:extLst>
              <a:ext uri="{FF2B5EF4-FFF2-40B4-BE49-F238E27FC236}">
                <a16:creationId xmlns:a16="http://schemas.microsoft.com/office/drawing/2014/main" id="{67D08C9C-65AF-81BF-F225-CC93E7FDF737}"/>
              </a:ext>
            </a:extLst>
          </p:cNvPr>
          <p:cNvPicPr>
            <a:picLocks noChangeAspect="1" noChangeArrowheads="1"/>
          </p:cNvPicPr>
          <p:nvPr/>
        </p:nvPicPr>
        <p:blipFill rotWithShape="1">
          <a:blip r:embed="rId30" cstate="email">
            <a:extLst>
              <a:ext uri="{28A0092B-C50C-407E-A947-70E740481C1C}">
                <a14:useLocalDpi xmlns:a14="http://schemas.microsoft.com/office/drawing/2010/main"/>
              </a:ext>
            </a:extLst>
          </a:blip>
          <a:srcRect/>
          <a:stretch/>
        </p:blipFill>
        <p:spPr bwMode="auto">
          <a:xfrm>
            <a:off x="1939520" y="325582"/>
            <a:ext cx="1135817" cy="137232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descr="Logo&#10;&#10;Description automatically generated">
            <a:extLst>
              <a:ext uri="{FF2B5EF4-FFF2-40B4-BE49-F238E27FC236}">
                <a16:creationId xmlns:a16="http://schemas.microsoft.com/office/drawing/2014/main" id="{D48F0676-F686-23EB-FCB1-4C4F0EF5942F}"/>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271746" y="-55660"/>
            <a:ext cx="1563457" cy="1563457"/>
          </a:xfrm>
          <a:prstGeom prst="rect">
            <a:avLst/>
          </a:prstGeom>
        </p:spPr>
      </p:pic>
      <p:pic>
        <p:nvPicPr>
          <p:cNvPr id="87" name="Picture 86" descr="A picture containing text, sign, vector graphics, clipart&#10;&#10;Description automatically generated">
            <a:extLst>
              <a:ext uri="{FF2B5EF4-FFF2-40B4-BE49-F238E27FC236}">
                <a16:creationId xmlns:a16="http://schemas.microsoft.com/office/drawing/2014/main" id="{47192BCF-EA44-42B8-A238-89FEAAB4FA05}"/>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5480527" y="271378"/>
            <a:ext cx="1112174" cy="1431924"/>
          </a:xfrm>
          <a:prstGeom prst="rect">
            <a:avLst/>
          </a:prstGeom>
        </p:spPr>
      </p:pic>
      <p:pic>
        <p:nvPicPr>
          <p:cNvPr id="88" name="Picture 87">
            <a:extLst>
              <a:ext uri="{FF2B5EF4-FFF2-40B4-BE49-F238E27FC236}">
                <a16:creationId xmlns:a16="http://schemas.microsoft.com/office/drawing/2014/main" id="{DBF6CBB2-3F0B-34C3-A186-F3F6EEEB99B2}"/>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1637401" y="3269246"/>
            <a:ext cx="1314929" cy="1601576"/>
          </a:xfrm>
          <a:prstGeom prst="rect">
            <a:avLst/>
          </a:prstGeom>
        </p:spPr>
      </p:pic>
      <p:pic>
        <p:nvPicPr>
          <p:cNvPr id="89" name="Picture 88">
            <a:extLst>
              <a:ext uri="{FF2B5EF4-FFF2-40B4-BE49-F238E27FC236}">
                <a16:creationId xmlns:a16="http://schemas.microsoft.com/office/drawing/2014/main" id="{109666B1-9888-B258-BDD4-FE9CB75A677A}"/>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486023" y="1701833"/>
            <a:ext cx="734894" cy="1563487"/>
          </a:xfrm>
          <a:prstGeom prst="rect">
            <a:avLst/>
          </a:prstGeom>
        </p:spPr>
      </p:pic>
      <p:pic>
        <p:nvPicPr>
          <p:cNvPr id="90" name="Picture 89">
            <a:extLst>
              <a:ext uri="{FF2B5EF4-FFF2-40B4-BE49-F238E27FC236}">
                <a16:creationId xmlns:a16="http://schemas.microsoft.com/office/drawing/2014/main" id="{557808EE-196F-1E57-0781-D6B8E587457C}"/>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275333" y="1416283"/>
            <a:ext cx="619937" cy="1272420"/>
          </a:xfrm>
          <a:prstGeom prst="rect">
            <a:avLst/>
          </a:prstGeom>
        </p:spPr>
      </p:pic>
    </p:spTree>
    <p:extLst>
      <p:ext uri="{BB962C8B-B14F-4D97-AF65-F5344CB8AC3E}">
        <p14:creationId xmlns:p14="http://schemas.microsoft.com/office/powerpoint/2010/main" val="332566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randombar(horizontal)">
                                      <p:cBhvr>
                                        <p:cTn id="23" dur="500"/>
                                        <p:tgtEl>
                                          <p:spTgt spid="62"/>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randombar(horizontal)">
                                      <p:cBhvr>
                                        <p:cTn id="27" dur="500"/>
                                        <p:tgtEl>
                                          <p:spTgt spid="63"/>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randombar(horizontal)">
                                      <p:cBhvr>
                                        <p:cTn id="31" dur="500"/>
                                        <p:tgtEl>
                                          <p:spTgt spid="64"/>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randombar(horizontal)">
                                      <p:cBhvr>
                                        <p:cTn id="35" dur="500"/>
                                        <p:tgtEl>
                                          <p:spTgt spid="65"/>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randombar(horizontal)">
                                      <p:cBhvr>
                                        <p:cTn id="39" dur="500"/>
                                        <p:tgtEl>
                                          <p:spTgt spid="66"/>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childTnLst>
                          </p:cTn>
                        </p:par>
                        <p:par>
                          <p:cTn id="44" fill="hold">
                            <p:stCondLst>
                              <p:cond delay="5000"/>
                            </p:stCondLst>
                            <p:childTnLst>
                              <p:par>
                                <p:cTn id="45" presetID="14" presetClass="entr" presetSubtype="10" fill="hold"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randombar(horizontal)">
                                      <p:cBhvr>
                                        <p:cTn id="47" dur="500"/>
                                        <p:tgtEl>
                                          <p:spTgt spid="68"/>
                                        </p:tgtEl>
                                      </p:cBhvr>
                                    </p:animEffect>
                                  </p:childTnLst>
                                </p:cTn>
                              </p:par>
                            </p:childTnLst>
                          </p:cTn>
                        </p:par>
                        <p:par>
                          <p:cTn id="48" fill="hold">
                            <p:stCondLst>
                              <p:cond delay="5500"/>
                            </p:stCondLst>
                            <p:childTnLst>
                              <p:par>
                                <p:cTn id="49" presetID="14" presetClass="entr" presetSubtype="10" fill="hold"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randombar(horizontal)">
                                      <p:cBhvr>
                                        <p:cTn id="51" dur="500"/>
                                        <p:tgtEl>
                                          <p:spTgt spid="69"/>
                                        </p:tgtEl>
                                      </p:cBhvr>
                                    </p:animEffect>
                                  </p:childTnLst>
                                </p:cTn>
                              </p:par>
                            </p:childTnLst>
                          </p:cTn>
                        </p:par>
                        <p:par>
                          <p:cTn id="52" fill="hold">
                            <p:stCondLst>
                              <p:cond delay="6000"/>
                            </p:stCondLst>
                            <p:childTnLst>
                              <p:par>
                                <p:cTn id="53" presetID="14" presetClass="entr" presetSubtype="10" fill="hold"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childTnLst>
                          </p:cTn>
                        </p:par>
                        <p:par>
                          <p:cTn id="56" fill="hold">
                            <p:stCondLst>
                              <p:cond delay="6500"/>
                            </p:stCondLst>
                            <p:childTnLst>
                              <p:par>
                                <p:cTn id="57" presetID="14" presetClass="entr" presetSubtype="10" fill="hold" nodeType="after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randombar(horizontal)">
                                      <p:cBhvr>
                                        <p:cTn id="59" dur="500"/>
                                        <p:tgtEl>
                                          <p:spTgt spid="71"/>
                                        </p:tgtEl>
                                      </p:cBhvr>
                                    </p:animEffect>
                                  </p:childTnLst>
                                </p:cTn>
                              </p:par>
                            </p:childTnLst>
                          </p:cTn>
                        </p:par>
                        <p:par>
                          <p:cTn id="60" fill="hold">
                            <p:stCondLst>
                              <p:cond delay="7000"/>
                            </p:stCondLst>
                            <p:childTnLst>
                              <p:par>
                                <p:cTn id="61" presetID="14" presetClass="entr" presetSubtype="10" fill="hold" nodeType="after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randombar(horizontal)">
                                      <p:cBhvr>
                                        <p:cTn id="63" dur="500"/>
                                        <p:tgtEl>
                                          <p:spTgt spid="73"/>
                                        </p:tgtEl>
                                      </p:cBhvr>
                                    </p:animEffect>
                                  </p:childTnLst>
                                </p:cTn>
                              </p:par>
                            </p:childTnLst>
                          </p:cTn>
                        </p:par>
                        <p:par>
                          <p:cTn id="64" fill="hold">
                            <p:stCondLst>
                              <p:cond delay="7500"/>
                            </p:stCondLst>
                            <p:childTnLst>
                              <p:par>
                                <p:cTn id="65" presetID="14" presetClass="entr" presetSubtype="10" fill="hold" nodeType="after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randombar(horizontal)">
                                      <p:cBhvr>
                                        <p:cTn id="67" dur="500"/>
                                        <p:tgtEl>
                                          <p:spTgt spid="74"/>
                                        </p:tgtEl>
                                      </p:cBhvr>
                                    </p:animEffect>
                                  </p:childTnLst>
                                </p:cTn>
                              </p:par>
                            </p:childTnLst>
                          </p:cTn>
                        </p:par>
                        <p:par>
                          <p:cTn id="68" fill="hold">
                            <p:stCondLst>
                              <p:cond delay="8000"/>
                            </p:stCondLst>
                            <p:childTnLst>
                              <p:par>
                                <p:cTn id="69" presetID="14" presetClass="entr" presetSubtype="10" fill="hold" nodeType="after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randombar(horizontal)">
                                      <p:cBhvr>
                                        <p:cTn id="71" dur="500"/>
                                        <p:tgtEl>
                                          <p:spTgt spid="75"/>
                                        </p:tgtEl>
                                      </p:cBhvr>
                                    </p:animEffect>
                                  </p:childTnLst>
                                </p:cTn>
                              </p:par>
                            </p:childTnLst>
                          </p:cTn>
                        </p:par>
                        <p:par>
                          <p:cTn id="72" fill="hold">
                            <p:stCondLst>
                              <p:cond delay="8500"/>
                            </p:stCondLst>
                            <p:childTnLst>
                              <p:par>
                                <p:cTn id="73" presetID="14" presetClass="entr" presetSubtype="10" fill="hold" nodeType="after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randombar(horizontal)">
                                      <p:cBhvr>
                                        <p:cTn id="75" dur="500"/>
                                        <p:tgtEl>
                                          <p:spTgt spid="76"/>
                                        </p:tgtEl>
                                      </p:cBhvr>
                                    </p:animEffect>
                                  </p:childTnLst>
                                </p:cTn>
                              </p:par>
                            </p:childTnLst>
                          </p:cTn>
                        </p:par>
                        <p:par>
                          <p:cTn id="76" fill="hold">
                            <p:stCondLst>
                              <p:cond delay="9000"/>
                            </p:stCondLst>
                            <p:childTnLst>
                              <p:par>
                                <p:cTn id="77" presetID="14" presetClass="entr" presetSubtype="10"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randombar(horizontal)">
                                      <p:cBhvr>
                                        <p:cTn id="79" dur="500"/>
                                        <p:tgtEl>
                                          <p:spTgt spid="77"/>
                                        </p:tgtEl>
                                      </p:cBhvr>
                                    </p:animEffect>
                                  </p:childTnLst>
                                </p:cTn>
                              </p:par>
                            </p:childTnLst>
                          </p:cTn>
                        </p:par>
                        <p:par>
                          <p:cTn id="80" fill="hold">
                            <p:stCondLst>
                              <p:cond delay="9500"/>
                            </p:stCondLst>
                            <p:childTnLst>
                              <p:par>
                                <p:cTn id="81" presetID="14" presetClass="entr" presetSubtype="1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randombar(horizontal)">
                                      <p:cBhvr>
                                        <p:cTn id="83" dur="500"/>
                                        <p:tgtEl>
                                          <p:spTgt spid="13"/>
                                        </p:tgtEl>
                                      </p:cBhvr>
                                    </p:animEffect>
                                  </p:childTnLst>
                                </p:cTn>
                              </p:par>
                            </p:childTnLst>
                          </p:cTn>
                        </p:par>
                        <p:par>
                          <p:cTn id="84" fill="hold">
                            <p:stCondLst>
                              <p:cond delay="10000"/>
                            </p:stCondLst>
                            <p:childTnLst>
                              <p:par>
                                <p:cTn id="85" presetID="14" presetClass="entr" presetSubtype="10" fill="hold"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randombar(horizontal)">
                                      <p:cBhvr>
                                        <p:cTn id="87" dur="500"/>
                                        <p:tgtEl>
                                          <p:spTgt spid="15"/>
                                        </p:tgtEl>
                                      </p:cBhvr>
                                    </p:animEffect>
                                  </p:childTnLst>
                                </p:cTn>
                              </p:par>
                            </p:childTnLst>
                          </p:cTn>
                        </p:par>
                        <p:par>
                          <p:cTn id="88" fill="hold">
                            <p:stCondLst>
                              <p:cond delay="10500"/>
                            </p:stCondLst>
                            <p:childTnLst>
                              <p:par>
                                <p:cTn id="89" presetID="14" presetClass="entr" presetSubtype="10" fill="hold"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randombar(horizontal)">
                                      <p:cBhvr>
                                        <p:cTn id="91" dur="500"/>
                                        <p:tgtEl>
                                          <p:spTgt spid="10"/>
                                        </p:tgtEl>
                                      </p:cBhvr>
                                    </p:animEffect>
                                  </p:childTnLst>
                                </p:cTn>
                              </p:par>
                            </p:childTnLst>
                          </p:cTn>
                        </p:par>
                        <p:par>
                          <p:cTn id="92" fill="hold">
                            <p:stCondLst>
                              <p:cond delay="11000"/>
                            </p:stCondLst>
                            <p:childTnLst>
                              <p:par>
                                <p:cTn id="93" presetID="14" presetClass="entr" presetSubtype="10" fill="hold" nodeType="afterEffect">
                                  <p:stCondLst>
                                    <p:cond delay="0"/>
                                  </p:stCondLst>
                                  <p:childTnLst>
                                    <p:set>
                                      <p:cBhvr>
                                        <p:cTn id="94" dur="1" fill="hold">
                                          <p:stCondLst>
                                            <p:cond delay="0"/>
                                          </p:stCondLst>
                                        </p:cTn>
                                        <p:tgtEl>
                                          <p:spTgt spid="78"/>
                                        </p:tgtEl>
                                        <p:attrNameLst>
                                          <p:attrName>style.visibility</p:attrName>
                                        </p:attrNameLst>
                                      </p:cBhvr>
                                      <p:to>
                                        <p:strVal val="visible"/>
                                      </p:to>
                                    </p:set>
                                    <p:animEffect transition="in" filter="randombar(horizontal)">
                                      <p:cBhvr>
                                        <p:cTn id="95" dur="500"/>
                                        <p:tgtEl>
                                          <p:spTgt spid="78"/>
                                        </p:tgtEl>
                                      </p:cBhvr>
                                    </p:animEffect>
                                  </p:childTnLst>
                                </p:cTn>
                              </p:par>
                            </p:childTnLst>
                          </p:cTn>
                        </p:par>
                        <p:par>
                          <p:cTn id="96" fill="hold">
                            <p:stCondLst>
                              <p:cond delay="11500"/>
                            </p:stCondLst>
                            <p:childTnLst>
                              <p:par>
                                <p:cTn id="97" presetID="14" presetClass="entr" presetSubtype="10" fill="hold" nodeType="after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randombar(horizontal)">
                                      <p:cBhvr>
                                        <p:cTn id="99" dur="500"/>
                                        <p:tgtEl>
                                          <p:spTgt spid="79"/>
                                        </p:tgtEl>
                                      </p:cBhvr>
                                    </p:animEffect>
                                  </p:childTnLst>
                                </p:cTn>
                              </p:par>
                            </p:childTnLst>
                          </p:cTn>
                        </p:par>
                        <p:par>
                          <p:cTn id="100" fill="hold">
                            <p:stCondLst>
                              <p:cond delay="12000"/>
                            </p:stCondLst>
                            <p:childTnLst>
                              <p:par>
                                <p:cTn id="101" presetID="14" presetClass="entr" presetSubtype="10" fill="hold" nodeType="after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randombar(horizontal)">
                                      <p:cBhvr>
                                        <p:cTn id="103" dur="500"/>
                                        <p:tgtEl>
                                          <p:spTgt spid="80"/>
                                        </p:tgtEl>
                                      </p:cBhvr>
                                    </p:animEffect>
                                  </p:childTnLst>
                                </p:cTn>
                              </p:par>
                            </p:childTnLst>
                          </p:cTn>
                        </p:par>
                        <p:par>
                          <p:cTn id="104" fill="hold">
                            <p:stCondLst>
                              <p:cond delay="12500"/>
                            </p:stCondLst>
                            <p:childTnLst>
                              <p:par>
                                <p:cTn id="105" presetID="14" presetClass="entr" presetSubtype="10" fill="hold" nodeType="after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randombar(horizontal)">
                                      <p:cBhvr>
                                        <p:cTn id="107" dur="500"/>
                                        <p:tgtEl>
                                          <p:spTgt spid="81"/>
                                        </p:tgtEl>
                                      </p:cBhvr>
                                    </p:animEffect>
                                  </p:childTnLst>
                                </p:cTn>
                              </p:par>
                            </p:childTnLst>
                          </p:cTn>
                        </p:par>
                        <p:par>
                          <p:cTn id="108" fill="hold">
                            <p:stCondLst>
                              <p:cond delay="13000"/>
                            </p:stCondLst>
                            <p:childTnLst>
                              <p:par>
                                <p:cTn id="109" presetID="14" presetClass="entr" presetSubtype="10" fill="hold"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randombar(horizontal)">
                                      <p:cBhvr>
                                        <p:cTn id="111" dur="500"/>
                                        <p:tgtEl>
                                          <p:spTgt spid="82"/>
                                        </p:tgtEl>
                                      </p:cBhvr>
                                    </p:animEffect>
                                  </p:childTnLst>
                                </p:cTn>
                              </p:par>
                            </p:childTnLst>
                          </p:cTn>
                        </p:par>
                        <p:par>
                          <p:cTn id="112" fill="hold">
                            <p:stCondLst>
                              <p:cond delay="13500"/>
                            </p:stCondLst>
                            <p:childTnLst>
                              <p:par>
                                <p:cTn id="113" presetID="14" presetClass="entr" presetSubtype="10" fill="hold" nodeType="afterEffect">
                                  <p:stCondLst>
                                    <p:cond delay="0"/>
                                  </p:stCondLst>
                                  <p:childTnLst>
                                    <p:set>
                                      <p:cBhvr>
                                        <p:cTn id="114" dur="1" fill="hold">
                                          <p:stCondLst>
                                            <p:cond delay="0"/>
                                          </p:stCondLst>
                                        </p:cTn>
                                        <p:tgtEl>
                                          <p:spTgt spid="83"/>
                                        </p:tgtEl>
                                        <p:attrNameLst>
                                          <p:attrName>style.visibility</p:attrName>
                                        </p:attrNameLst>
                                      </p:cBhvr>
                                      <p:to>
                                        <p:strVal val="visible"/>
                                      </p:to>
                                    </p:set>
                                    <p:animEffect transition="in" filter="randombar(horizontal)">
                                      <p:cBhvr>
                                        <p:cTn id="115" dur="500"/>
                                        <p:tgtEl>
                                          <p:spTgt spid="83"/>
                                        </p:tgtEl>
                                      </p:cBhvr>
                                    </p:animEffect>
                                  </p:childTnLst>
                                </p:cTn>
                              </p:par>
                            </p:childTnLst>
                          </p:cTn>
                        </p:par>
                        <p:par>
                          <p:cTn id="116" fill="hold">
                            <p:stCondLst>
                              <p:cond delay="14000"/>
                            </p:stCondLst>
                            <p:childTnLst>
                              <p:par>
                                <p:cTn id="117" presetID="14" presetClass="entr" presetSubtype="10" fill="hold" nodeType="after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randombar(horizontal)">
                                      <p:cBhvr>
                                        <p:cTn id="119" dur="500"/>
                                        <p:tgtEl>
                                          <p:spTgt spid="84"/>
                                        </p:tgtEl>
                                      </p:cBhvr>
                                    </p:animEffect>
                                  </p:childTnLst>
                                </p:cTn>
                              </p:par>
                            </p:childTnLst>
                          </p:cTn>
                        </p:par>
                        <p:par>
                          <p:cTn id="120" fill="hold">
                            <p:stCondLst>
                              <p:cond delay="14500"/>
                            </p:stCondLst>
                            <p:childTnLst>
                              <p:par>
                                <p:cTn id="121" presetID="14" presetClass="entr" presetSubtype="10" fill="hold" nodeType="afterEffect">
                                  <p:stCondLst>
                                    <p:cond delay="0"/>
                                  </p:stCondLst>
                                  <p:childTnLst>
                                    <p:set>
                                      <p:cBhvr>
                                        <p:cTn id="122" dur="1" fill="hold">
                                          <p:stCondLst>
                                            <p:cond delay="0"/>
                                          </p:stCondLst>
                                        </p:cTn>
                                        <p:tgtEl>
                                          <p:spTgt spid="85"/>
                                        </p:tgtEl>
                                        <p:attrNameLst>
                                          <p:attrName>style.visibility</p:attrName>
                                        </p:attrNameLst>
                                      </p:cBhvr>
                                      <p:to>
                                        <p:strVal val="visible"/>
                                      </p:to>
                                    </p:set>
                                    <p:animEffect transition="in" filter="randombar(horizontal)">
                                      <p:cBhvr>
                                        <p:cTn id="123" dur="500"/>
                                        <p:tgtEl>
                                          <p:spTgt spid="85"/>
                                        </p:tgtEl>
                                      </p:cBhvr>
                                    </p:animEffect>
                                  </p:childTnLst>
                                </p:cTn>
                              </p:par>
                            </p:childTnLst>
                          </p:cTn>
                        </p:par>
                        <p:par>
                          <p:cTn id="124" fill="hold">
                            <p:stCondLst>
                              <p:cond delay="15000"/>
                            </p:stCondLst>
                            <p:childTnLst>
                              <p:par>
                                <p:cTn id="125" presetID="14" presetClass="entr" presetSubtype="10" fill="hold"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randombar(horizontal)">
                                      <p:cBhvr>
                                        <p:cTn id="127" dur="500"/>
                                        <p:tgtEl>
                                          <p:spTgt spid="86"/>
                                        </p:tgtEl>
                                      </p:cBhvr>
                                    </p:animEffect>
                                  </p:childTnLst>
                                </p:cTn>
                              </p:par>
                            </p:childTnLst>
                          </p:cTn>
                        </p:par>
                        <p:par>
                          <p:cTn id="128" fill="hold">
                            <p:stCondLst>
                              <p:cond delay="15500"/>
                            </p:stCondLst>
                            <p:childTnLst>
                              <p:par>
                                <p:cTn id="129" presetID="14" presetClass="entr" presetSubtype="10" fill="hold" nodeType="afterEffect">
                                  <p:stCondLst>
                                    <p:cond delay="0"/>
                                  </p:stCondLst>
                                  <p:childTnLst>
                                    <p:set>
                                      <p:cBhvr>
                                        <p:cTn id="130" dur="1" fill="hold">
                                          <p:stCondLst>
                                            <p:cond delay="0"/>
                                          </p:stCondLst>
                                        </p:cTn>
                                        <p:tgtEl>
                                          <p:spTgt spid="87"/>
                                        </p:tgtEl>
                                        <p:attrNameLst>
                                          <p:attrName>style.visibility</p:attrName>
                                        </p:attrNameLst>
                                      </p:cBhvr>
                                      <p:to>
                                        <p:strVal val="visible"/>
                                      </p:to>
                                    </p:set>
                                    <p:animEffect transition="in" filter="randombar(horizontal)">
                                      <p:cBhvr>
                                        <p:cTn id="131" dur="500"/>
                                        <p:tgtEl>
                                          <p:spTgt spid="87"/>
                                        </p:tgtEl>
                                      </p:cBhvr>
                                    </p:animEffect>
                                  </p:childTnLst>
                                </p:cTn>
                              </p:par>
                            </p:childTnLst>
                          </p:cTn>
                        </p:par>
                        <p:par>
                          <p:cTn id="132" fill="hold">
                            <p:stCondLst>
                              <p:cond delay="16000"/>
                            </p:stCondLst>
                            <p:childTnLst>
                              <p:par>
                                <p:cTn id="133" presetID="14" presetClass="entr" presetSubtype="10" fill="hold" nodeType="afterEffect">
                                  <p:stCondLst>
                                    <p:cond delay="0"/>
                                  </p:stCondLst>
                                  <p:childTnLst>
                                    <p:set>
                                      <p:cBhvr>
                                        <p:cTn id="134" dur="1" fill="hold">
                                          <p:stCondLst>
                                            <p:cond delay="0"/>
                                          </p:stCondLst>
                                        </p:cTn>
                                        <p:tgtEl>
                                          <p:spTgt spid="88"/>
                                        </p:tgtEl>
                                        <p:attrNameLst>
                                          <p:attrName>style.visibility</p:attrName>
                                        </p:attrNameLst>
                                      </p:cBhvr>
                                      <p:to>
                                        <p:strVal val="visible"/>
                                      </p:to>
                                    </p:set>
                                    <p:animEffect transition="in" filter="randombar(horizontal)">
                                      <p:cBhvr>
                                        <p:cTn id="135" dur="500"/>
                                        <p:tgtEl>
                                          <p:spTgt spid="88"/>
                                        </p:tgtEl>
                                      </p:cBhvr>
                                    </p:animEffect>
                                  </p:childTnLst>
                                </p:cTn>
                              </p:par>
                            </p:childTnLst>
                          </p:cTn>
                        </p:par>
                        <p:par>
                          <p:cTn id="136" fill="hold">
                            <p:stCondLst>
                              <p:cond delay="16500"/>
                            </p:stCondLst>
                            <p:childTnLst>
                              <p:par>
                                <p:cTn id="137" presetID="14" presetClass="entr" presetSubtype="10" fill="hold" nodeType="afterEffect">
                                  <p:stCondLst>
                                    <p:cond delay="0"/>
                                  </p:stCondLst>
                                  <p:childTnLst>
                                    <p:set>
                                      <p:cBhvr>
                                        <p:cTn id="138" dur="1" fill="hold">
                                          <p:stCondLst>
                                            <p:cond delay="0"/>
                                          </p:stCondLst>
                                        </p:cTn>
                                        <p:tgtEl>
                                          <p:spTgt spid="89"/>
                                        </p:tgtEl>
                                        <p:attrNameLst>
                                          <p:attrName>style.visibility</p:attrName>
                                        </p:attrNameLst>
                                      </p:cBhvr>
                                      <p:to>
                                        <p:strVal val="visible"/>
                                      </p:to>
                                    </p:set>
                                    <p:animEffect transition="in" filter="randombar(horizontal)">
                                      <p:cBhvr>
                                        <p:cTn id="139" dur="500"/>
                                        <p:tgtEl>
                                          <p:spTgt spid="89"/>
                                        </p:tgtEl>
                                      </p:cBhvr>
                                    </p:animEffect>
                                  </p:childTnLst>
                                </p:cTn>
                              </p:par>
                            </p:childTnLst>
                          </p:cTn>
                        </p:par>
                        <p:par>
                          <p:cTn id="140" fill="hold">
                            <p:stCondLst>
                              <p:cond delay="17000"/>
                            </p:stCondLst>
                            <p:childTnLst>
                              <p:par>
                                <p:cTn id="141" presetID="14" presetClass="entr" presetSubtype="10" fill="hold" nodeType="afterEffect">
                                  <p:stCondLst>
                                    <p:cond delay="0"/>
                                  </p:stCondLst>
                                  <p:childTnLst>
                                    <p:set>
                                      <p:cBhvr>
                                        <p:cTn id="142" dur="1" fill="hold">
                                          <p:stCondLst>
                                            <p:cond delay="0"/>
                                          </p:stCondLst>
                                        </p:cTn>
                                        <p:tgtEl>
                                          <p:spTgt spid="90"/>
                                        </p:tgtEl>
                                        <p:attrNameLst>
                                          <p:attrName>style.visibility</p:attrName>
                                        </p:attrNameLst>
                                      </p:cBhvr>
                                      <p:to>
                                        <p:strVal val="visible"/>
                                      </p:to>
                                    </p:set>
                                    <p:animEffect transition="in" filter="randombar(horizontal)">
                                      <p:cBhvr>
                                        <p:cTn id="143" dur="500"/>
                                        <p:tgtEl>
                                          <p:spTgt spid="90"/>
                                        </p:tgtEl>
                                      </p:cBhvr>
                                    </p:animEffect>
                                  </p:childTnLst>
                                </p:cTn>
                              </p:par>
                            </p:childTnLst>
                          </p:cTn>
                        </p:par>
                        <p:par>
                          <p:cTn id="144" fill="hold">
                            <p:stCondLst>
                              <p:cond delay="17500"/>
                            </p:stCondLst>
                            <p:childTnLst>
                              <p:par>
                                <p:cTn id="145" presetID="14" presetClass="entr" presetSubtype="10" fill="hold" nodeType="after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randombar(horizontal)">
                                      <p:cBhvr>
                                        <p:cTn id="147" dur="500"/>
                                        <p:tgtEl>
                                          <p:spTgt spid="39"/>
                                        </p:tgtEl>
                                      </p:cBhvr>
                                    </p:animEffect>
                                  </p:childTnLst>
                                </p:cTn>
                              </p:par>
                            </p:childTnLst>
                          </p:cTn>
                        </p:par>
                        <p:par>
                          <p:cTn id="148" fill="hold">
                            <p:stCondLst>
                              <p:cond delay="18000"/>
                            </p:stCondLst>
                            <p:childTnLst>
                              <p:par>
                                <p:cTn id="149" presetID="14" presetClass="entr" presetSubtype="10" fill="hold" nodeType="after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randombar(horizontal)">
                                      <p:cBhvr>
                                        <p:cTn id="151" dur="500"/>
                                        <p:tgtEl>
                                          <p:spTgt spid="38"/>
                                        </p:tgtEl>
                                      </p:cBhvr>
                                    </p:animEffect>
                                  </p:childTnLst>
                                </p:cTn>
                              </p:par>
                            </p:childTnLst>
                          </p:cTn>
                        </p:par>
                        <p:par>
                          <p:cTn id="152" fill="hold">
                            <p:stCondLst>
                              <p:cond delay="18500"/>
                            </p:stCondLst>
                            <p:childTnLst>
                              <p:par>
                                <p:cTn id="153" presetID="14" presetClass="entr" presetSubtype="10" fill="hold" nodeType="after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randombar(horizontal)">
                                      <p:cBhvr>
                                        <p:cTn id="155" dur="500"/>
                                        <p:tgtEl>
                                          <p:spTgt spid="40"/>
                                        </p:tgtEl>
                                      </p:cBhvr>
                                    </p:animEffect>
                                  </p:childTnLst>
                                </p:cTn>
                              </p:par>
                            </p:childTnLst>
                          </p:cTn>
                        </p:par>
                        <p:par>
                          <p:cTn id="156" fill="hold">
                            <p:stCondLst>
                              <p:cond delay="19000"/>
                            </p:stCondLst>
                            <p:childTnLst>
                              <p:par>
                                <p:cTn id="157" presetID="14" presetClass="entr" presetSubtype="10" fill="hold"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randombar(horizontal)">
                                      <p:cBhvr>
                                        <p:cTn id="1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43842" y="243842"/>
            <a:ext cx="13717717" cy="7741921"/>
          </a:xfrm>
          <a:prstGeom prst="rect">
            <a:avLst/>
          </a:prstGeom>
          <a:noFill/>
          <a:ln>
            <a:noFill/>
          </a:ln>
        </p:spPr>
      </p:pic>
      <p:sp>
        <p:nvSpPr>
          <p:cNvPr id="73" name="Google Shape;73;p16"/>
          <p:cNvSpPr txBox="1"/>
          <p:nvPr/>
        </p:nvSpPr>
        <p:spPr>
          <a:xfrm>
            <a:off x="422720" y="7659120"/>
            <a:ext cx="4272000" cy="696480"/>
          </a:xfrm>
          <a:prstGeom prst="rect">
            <a:avLst/>
          </a:prstGeom>
          <a:noFill/>
          <a:ln>
            <a:noFill/>
          </a:ln>
        </p:spPr>
        <p:txBody>
          <a:bodyPr spcFirstLastPara="1" wrap="square" lIns="146280" tIns="146280" rIns="146280" bIns="146280" anchor="t" anchorCtr="0">
            <a:noAutofit/>
          </a:bodyPr>
          <a:lstStyle/>
          <a:p>
            <a:r>
              <a:rPr lang="en-GB" sz="2880"/>
              <a:t>Canham (2019)</a:t>
            </a:r>
            <a:endParaRPr sz="288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91882" y="479815"/>
            <a:ext cx="10846638" cy="7024602"/>
          </a:xfrm>
          <a:prstGeom prst="rect">
            <a:avLst/>
          </a:prstGeom>
          <a:noFill/>
          <a:ln>
            <a:noFill/>
          </a:ln>
        </p:spPr>
      </p:pic>
      <p:sp>
        <p:nvSpPr>
          <p:cNvPr id="341" name="Google Shape;341;p23"/>
          <p:cNvSpPr txBox="1"/>
          <p:nvPr/>
        </p:nvSpPr>
        <p:spPr>
          <a:xfrm>
            <a:off x="422720" y="7659120"/>
            <a:ext cx="4272000" cy="696480"/>
          </a:xfrm>
          <a:prstGeom prst="rect">
            <a:avLst/>
          </a:prstGeom>
          <a:noFill/>
          <a:ln>
            <a:noFill/>
          </a:ln>
        </p:spPr>
        <p:txBody>
          <a:bodyPr spcFirstLastPara="1" wrap="square" lIns="146280" tIns="146280" rIns="146280" bIns="146280" anchor="t" anchorCtr="0">
            <a:noAutofit/>
          </a:bodyPr>
          <a:lstStyle/>
          <a:p>
            <a:r>
              <a:rPr lang="en-GB" sz="2880"/>
              <a:t>Canham (2019)</a:t>
            </a:r>
            <a:endParaRPr sz="2880"/>
          </a:p>
        </p:txBody>
      </p:sp>
      <p:sp>
        <p:nvSpPr>
          <p:cNvPr id="2" name="Footer Placeholder 4">
            <a:extLst>
              <a:ext uri="{FF2B5EF4-FFF2-40B4-BE49-F238E27FC236}">
                <a16:creationId xmlns:a16="http://schemas.microsoft.com/office/drawing/2014/main" id="{14785B04-811C-A0AE-6E41-1D4896A674A5}"/>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276941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43840" y="259517"/>
            <a:ext cx="13698144" cy="7741919"/>
          </a:xfrm>
          <a:prstGeom prst="rect">
            <a:avLst/>
          </a:prstGeom>
          <a:noFill/>
          <a:ln>
            <a:noFill/>
          </a:ln>
        </p:spPr>
      </p:pic>
      <p:sp>
        <p:nvSpPr>
          <p:cNvPr id="91" name="Google Shape;91;p19"/>
          <p:cNvSpPr txBox="1"/>
          <p:nvPr/>
        </p:nvSpPr>
        <p:spPr>
          <a:xfrm>
            <a:off x="422720" y="7659120"/>
            <a:ext cx="4272000" cy="696480"/>
          </a:xfrm>
          <a:prstGeom prst="rect">
            <a:avLst/>
          </a:prstGeom>
          <a:noFill/>
          <a:ln>
            <a:noFill/>
          </a:ln>
        </p:spPr>
        <p:txBody>
          <a:bodyPr spcFirstLastPara="1" wrap="square" lIns="146280" tIns="146280" rIns="146280" bIns="146280" anchor="t" anchorCtr="0">
            <a:noAutofit/>
          </a:bodyPr>
          <a:lstStyle/>
          <a:p>
            <a:r>
              <a:rPr lang="en-GB" sz="2880"/>
              <a:t>Canham (2019)</a:t>
            </a:r>
            <a:endParaRPr sz="288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pic>
        <p:nvPicPr>
          <p:cNvPr id="102" name="Picture 101">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useBgFill="1">
        <p:nvSpPr>
          <p:cNvPr id="104" name="Rectangle 103">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 y="-2143"/>
            <a:ext cx="14626590" cy="822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84C32F-C805-9093-7417-85C5C50D7FDB}"/>
              </a:ext>
            </a:extLst>
          </p:cNvPr>
          <p:cNvPicPr>
            <a:picLocks noChangeAspect="1"/>
          </p:cNvPicPr>
          <p:nvPr/>
        </p:nvPicPr>
        <p:blipFill rotWithShape="1">
          <a:blip r:embed="rId4">
            <a:alphaModFix amt="25000"/>
          </a:blip>
          <a:srcRect b="15730"/>
          <a:stretch/>
        </p:blipFill>
        <p:spPr>
          <a:xfrm>
            <a:off x="20" y="10"/>
            <a:ext cx="14630380" cy="8229590"/>
          </a:xfrm>
          <a:prstGeom prst="rect">
            <a:avLst/>
          </a:prstGeom>
        </p:spPr>
      </p:pic>
      <p:pic>
        <p:nvPicPr>
          <p:cNvPr id="106" name="Picture 105">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1905" y="1071"/>
            <a:ext cx="14626590" cy="8227457"/>
          </a:xfrm>
          <a:prstGeom prst="rect">
            <a:avLst/>
          </a:prstGeom>
        </p:spPr>
      </p:pic>
      <p:sp>
        <p:nvSpPr>
          <p:cNvPr id="96" name="Google Shape;96;p20"/>
          <p:cNvSpPr txBox="1">
            <a:spLocks noGrp="1"/>
          </p:cNvSpPr>
          <p:nvPr>
            <p:ph type="title"/>
          </p:nvPr>
        </p:nvSpPr>
        <p:spPr>
          <a:xfrm>
            <a:off x="822961" y="731520"/>
            <a:ext cx="12157710" cy="1747520"/>
          </a:xfrm>
          <a:prstGeom prst="rect">
            <a:avLst/>
          </a:prstGeom>
        </p:spPr>
        <p:txBody>
          <a:bodyPr spcFirstLastPara="1" vert="horz" lIns="91440" tIns="45720" rIns="91440" bIns="45720" rtlCol="0" anchor="ctr" anchorCtr="0">
            <a:normAutofit/>
          </a:bodyPr>
          <a:lstStyle/>
          <a:p>
            <a:pPr defTabSz="457200">
              <a:spcBef>
                <a:spcPct val="0"/>
              </a:spcBef>
            </a:pPr>
            <a:r>
              <a:rPr lang="en-US" sz="3600"/>
              <a:t>What is SE?</a:t>
            </a:r>
          </a:p>
        </p:txBody>
      </p:sp>
      <p:sp>
        <p:nvSpPr>
          <p:cNvPr id="97" name="Google Shape;97;p20"/>
          <p:cNvSpPr txBox="1">
            <a:spLocks noGrp="1"/>
          </p:cNvSpPr>
          <p:nvPr>
            <p:ph type="body" idx="1"/>
          </p:nvPr>
        </p:nvSpPr>
        <p:spPr>
          <a:xfrm>
            <a:off x="822961" y="2570480"/>
            <a:ext cx="12157710" cy="4378960"/>
          </a:xfrm>
          <a:prstGeom prst="rect">
            <a:avLst/>
          </a:prstGeom>
        </p:spPr>
        <p:txBody>
          <a:bodyPr spcFirstLastPara="1" vert="horz" lIns="91440" tIns="45720" rIns="91440" bIns="45720" rtlCol="0" anchor="ctr" anchorCtr="0">
            <a:normAutofit/>
          </a:bodyPr>
          <a:lstStyle/>
          <a:p>
            <a:pPr marL="0" indent="-365750" defTabSz="457200">
              <a:spcAft>
                <a:spcPts val="1000"/>
              </a:spcAft>
              <a:buSzPct val="100000"/>
              <a:buFont typeface="Arial"/>
              <a:buChar char="•"/>
            </a:pPr>
            <a:r>
              <a:rPr lang="en-US"/>
              <a:t>Similar to the term “Dark Patterns”, the term “Social Engineering” did not develop as a result of systematic research, but as a loose description used in the IT community to describe psychological effects with relevance for cyber security. The attempts to define the term occured years after they had spread. </a:t>
            </a:r>
            <a:r>
              <a:rPr lang="en-US" b="1"/>
              <a:t>Instead of SE, one could say “deception of a person to gain an advantage”.</a:t>
            </a:r>
          </a:p>
          <a:p>
            <a:pPr marL="0" indent="-365750" defTabSz="457200">
              <a:spcAft>
                <a:spcPts val="1000"/>
              </a:spcAft>
              <a:buSzPct val="100000"/>
              <a:buFont typeface="Arial"/>
              <a:buChar char="•"/>
            </a:pPr>
            <a:r>
              <a:rPr lang="en-US"/>
              <a:t>Other examples for attempted definitions:</a:t>
            </a:r>
          </a:p>
          <a:p>
            <a:pPr marL="0" indent="-365750" defTabSz="457200">
              <a:spcAft>
                <a:spcPts val="1000"/>
              </a:spcAft>
              <a:buSzPct val="100000"/>
              <a:buFont typeface="Arial"/>
              <a:buChar char="•"/>
            </a:pPr>
            <a:r>
              <a:rPr lang="en-US" i="1"/>
              <a:t>“Any act that influences a person to take an action that may or may not be in their best interest.” (social-engineer.org, 2017)</a:t>
            </a:r>
          </a:p>
          <a:p>
            <a:pPr marL="0" indent="-365750" defTabSz="457200">
              <a:spcAft>
                <a:spcPts val="1000"/>
              </a:spcAft>
              <a:buSzPct val="100000"/>
              <a:buFont typeface="Arial"/>
              <a:buChar char="•"/>
            </a:pPr>
            <a:r>
              <a:rPr lang="en-US" i="1"/>
              <a:t>“Social engineering, in the context of information security, refers to psychological manipulation of people into performing actions or divulging confidential information” (wikipedia.org, 2017)</a:t>
            </a:r>
          </a:p>
          <a:p>
            <a:pPr marL="0" indent="-365750" defTabSz="457200">
              <a:spcAft>
                <a:spcPts val="1000"/>
              </a:spcAft>
              <a:buSzPct val="100000"/>
              <a:buFont typeface="Arial"/>
              <a:buChar char="•"/>
            </a:pPr>
            <a:r>
              <a:rPr lang="en-US"/>
              <a:t>Goal: gain unauthorized access to systems or information to commit acts such as fraud, network intrusion, industrial espionage, or identity theft.</a:t>
            </a:r>
          </a:p>
        </p:txBody>
      </p:sp>
      <p:sp>
        <p:nvSpPr>
          <p:cNvPr id="2" name="Footer Placeholder 4">
            <a:extLst>
              <a:ext uri="{FF2B5EF4-FFF2-40B4-BE49-F238E27FC236}">
                <a16:creationId xmlns:a16="http://schemas.microsoft.com/office/drawing/2014/main" id="{DF1E7CCF-6E1F-8A35-0BB1-9BEF50BF9CE7}"/>
              </a:ext>
            </a:extLst>
          </p:cNvPr>
          <p:cNvSpPr>
            <a:spLocks noGrp="1"/>
          </p:cNvSpPr>
          <p:nvPr>
            <p:ph type="ftr" sz="quarter" idx="3"/>
          </p:nvPr>
        </p:nvSpPr>
        <p:spPr>
          <a:xfrm>
            <a:off x="822960" y="7044690"/>
            <a:ext cx="9393190" cy="453390"/>
          </a:xfrm>
          <a:prstGeom prst="rect">
            <a:avLst/>
          </a:prstGeom>
        </p:spPr>
        <p:txBody>
          <a:bodyPr vert="horz" lIns="91440" tIns="45720" rIns="91440" bIns="45720" rtlCol="0" anchor="ctr">
            <a:normAutofit/>
          </a:bodyPr>
          <a:lstStyle>
            <a:lvl1pPr algn="l">
              <a:defRPr sz="1200" b="0" i="0">
                <a:solidFill>
                  <a:schemeClr val="tx1"/>
                </a:solidFill>
                <a:effectLst/>
                <a:latin typeface="+mn-lt"/>
              </a:defRPr>
            </a:lvl1pPr>
          </a:lstStyle>
          <a:p>
            <a:pPr defTabSz="914400">
              <a:spcAft>
                <a:spcPts val="600"/>
              </a:spcAft>
            </a:pPr>
            <a:r>
              <a:rPr lang="en-US" sz="1000" b="0" i="0" kern="1200">
                <a:solidFill>
                  <a:schemeClr val="tx1"/>
                </a:solidFill>
                <a:effectLst/>
                <a:latin typeface="+mn-lt"/>
                <a:ea typeface="+mn-ea"/>
                <a:cs typeface="+mn-cs"/>
              </a:rPr>
              <a:t>CSP002: Human Factors in Cybersecurity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5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
                                            <p:txEl>
                                              <p:pRg st="1" end="1"/>
                                            </p:txEl>
                                          </p:spTgt>
                                        </p:tgtEl>
                                        <p:attrNameLst>
                                          <p:attrName>style.visibility</p:attrName>
                                        </p:attrNameLst>
                                      </p:cBhvr>
                                      <p:to>
                                        <p:strVal val="visible"/>
                                      </p:to>
                                    </p:set>
                                    <p:animEffect transition="in" filter="fade">
                                      <p:cBhvr>
                                        <p:cTn id="12" dur="500"/>
                                        <p:tgtEl>
                                          <p:spTgt spid="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
                                            <p:txEl>
                                              <p:pRg st="2" end="2"/>
                                            </p:txEl>
                                          </p:spTgt>
                                        </p:tgtEl>
                                        <p:attrNameLst>
                                          <p:attrName>style.visibility</p:attrName>
                                        </p:attrNameLst>
                                      </p:cBhvr>
                                      <p:to>
                                        <p:strVal val="visible"/>
                                      </p:to>
                                    </p:set>
                                    <p:animEffect transition="in" filter="fade">
                                      <p:cBhvr>
                                        <p:cTn id="17" dur="500"/>
                                        <p:tgtEl>
                                          <p:spTgt spid="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
                                            <p:txEl>
                                              <p:pRg st="3" end="3"/>
                                            </p:txEl>
                                          </p:spTgt>
                                        </p:tgtEl>
                                        <p:attrNameLst>
                                          <p:attrName>style.visibility</p:attrName>
                                        </p:attrNameLst>
                                      </p:cBhvr>
                                      <p:to>
                                        <p:strVal val="visible"/>
                                      </p:to>
                                    </p:set>
                                    <p:animEffect transition="in" filter="fade">
                                      <p:cBhvr>
                                        <p:cTn id="22" dur="500"/>
                                        <p:tgtEl>
                                          <p:spTgt spid="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
                                            <p:txEl>
                                              <p:pRg st="4" end="4"/>
                                            </p:txEl>
                                          </p:spTgt>
                                        </p:tgtEl>
                                        <p:attrNameLst>
                                          <p:attrName>style.visibility</p:attrName>
                                        </p:attrNameLst>
                                      </p:cBhvr>
                                      <p:to>
                                        <p:strVal val="visible"/>
                                      </p:to>
                                    </p:set>
                                    <p:animEffect transition="in" filter="fade">
                                      <p:cBhvr>
                                        <p:cTn id="27" dur="500"/>
                                        <p:tgtEl>
                                          <p:spTgt spid="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5" name="Google Shape;358;p26">
            <a:extLst>
              <a:ext uri="{FF2B5EF4-FFF2-40B4-BE49-F238E27FC236}">
                <a16:creationId xmlns:a16="http://schemas.microsoft.com/office/drawing/2014/main" id="{DB74587C-2E37-49C5-809A-AB5FA392030E}"/>
              </a:ext>
            </a:extLst>
          </p:cNvPr>
          <p:cNvSpPr txBox="1">
            <a:spLocks noGrp="1"/>
          </p:cNvSpPr>
          <p:nvPr>
            <p:ph type="title"/>
          </p:nvPr>
        </p:nvSpPr>
        <p:spPr>
          <a:xfrm>
            <a:off x="2086080" y="478566"/>
            <a:ext cx="11248800" cy="1260437"/>
          </a:xfrm>
          <a:prstGeom prst="rect">
            <a:avLst/>
          </a:prstGeom>
        </p:spPr>
        <p:txBody>
          <a:bodyPr spcFirstLastPara="1" vert="horz" wrap="square" lIns="146280" tIns="146280" rIns="146280" bIns="146280" rtlCol="0" anchor="t" anchorCtr="0">
            <a:normAutofit/>
          </a:bodyPr>
          <a:lstStyle/>
          <a:p>
            <a:r>
              <a:rPr lang="en-GB" dirty="0"/>
              <a:t>Social Engineering Attack Framework</a:t>
            </a:r>
            <a:endParaRPr dirty="0"/>
          </a:p>
        </p:txBody>
      </p:sp>
      <p:sp>
        <p:nvSpPr>
          <p:cNvPr id="365" name="Google Shape;365;p27"/>
          <p:cNvSpPr txBox="1">
            <a:spLocks noGrp="1"/>
          </p:cNvSpPr>
          <p:nvPr>
            <p:ph type="body" idx="1"/>
          </p:nvPr>
        </p:nvSpPr>
        <p:spPr>
          <a:prstGeom prst="rect">
            <a:avLst/>
          </a:prstGeom>
        </p:spPr>
        <p:txBody>
          <a:bodyPr spcFirstLastPara="1" vert="horz" wrap="square" lIns="146280" tIns="146280" rIns="146280" bIns="146280" rtlCol="0" anchor="t" anchorCtr="0">
            <a:normAutofit/>
          </a:bodyPr>
          <a:lstStyle/>
          <a:p>
            <a:pPr marL="0" indent="0">
              <a:spcAft>
                <a:spcPts val="1920"/>
              </a:spcAft>
              <a:buNone/>
            </a:pPr>
            <a:endParaRPr/>
          </a:p>
        </p:txBody>
      </p:sp>
      <p:pic>
        <p:nvPicPr>
          <p:cNvPr id="366" name="Google Shape;366;p27"/>
          <p:cNvPicPr preferRelativeResize="0"/>
          <p:nvPr/>
        </p:nvPicPr>
        <p:blipFill>
          <a:blip r:embed="rId3">
            <a:alphaModFix/>
          </a:blip>
          <a:stretch>
            <a:fillRect/>
          </a:stretch>
        </p:blipFill>
        <p:spPr>
          <a:xfrm>
            <a:off x="1295521" y="1337188"/>
            <a:ext cx="12453911" cy="6892412"/>
          </a:xfrm>
          <a:prstGeom prst="rect">
            <a:avLst/>
          </a:prstGeom>
          <a:noFill/>
          <a:ln>
            <a:noFill/>
          </a:ln>
        </p:spPr>
      </p:pic>
    </p:spTree>
    <p:extLst>
      <p:ext uri="{BB962C8B-B14F-4D97-AF65-F5344CB8AC3E}">
        <p14:creationId xmlns:p14="http://schemas.microsoft.com/office/powerpoint/2010/main" val="3653296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65" descr="image.tiff"/>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85597" y="2"/>
            <a:ext cx="10902008" cy="8229599"/>
          </a:xfrm>
          <a:prstGeom prst="rect">
            <a:avLst/>
          </a:prstGeom>
          <a:noFill/>
          <a:ln>
            <a:noFill/>
          </a:ln>
        </p:spPr>
      </p:pic>
      <p:sp>
        <p:nvSpPr>
          <p:cNvPr id="404" name="Google Shape;404;p65"/>
          <p:cNvSpPr txBox="1">
            <a:spLocks noGrp="1"/>
          </p:cNvSpPr>
          <p:nvPr>
            <p:ph type="title"/>
          </p:nvPr>
        </p:nvSpPr>
        <p:spPr>
          <a:xfrm>
            <a:off x="1005840" y="438150"/>
            <a:ext cx="12618720" cy="1590676"/>
          </a:xfrm>
          <a:prstGeom prst="rect">
            <a:avLst/>
          </a:prstGeom>
          <a:noFill/>
          <a:ln>
            <a:noFill/>
          </a:ln>
        </p:spPr>
        <p:txBody>
          <a:bodyPr spcFirstLastPara="1" vert="horz" wrap="square" lIns="109720" tIns="54840" rIns="109720" bIns="54840" rtlCol="0" anchor="ctr" anchorCtr="0">
            <a:normAutofit/>
          </a:bodyPr>
          <a:lstStyle/>
          <a:p>
            <a:pPr>
              <a:buClr>
                <a:schemeClr val="dk1"/>
              </a:buClr>
              <a:buSzPts val="3300"/>
            </a:pPr>
            <a:r>
              <a:rPr lang="en-GB"/>
              <a:t>Social Engineering</a:t>
            </a:r>
            <a:endParaRPr/>
          </a:p>
        </p:txBody>
      </p:sp>
    </p:spTree>
    <p:extLst>
      <p:ext uri="{BB962C8B-B14F-4D97-AF65-F5344CB8AC3E}">
        <p14:creationId xmlns:p14="http://schemas.microsoft.com/office/powerpoint/2010/main" val="1125710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217"/>
        <p:cNvGrpSpPr/>
        <p:nvPr/>
      </p:nvGrpSpPr>
      <p:grpSpPr>
        <a:xfrm>
          <a:off x="0" y="0"/>
          <a:ext cx="0" cy="0"/>
          <a:chOff x="0" y="0"/>
          <a:chExt cx="0" cy="0"/>
        </a:xfrm>
      </p:grpSpPr>
      <p:pic>
        <p:nvPicPr>
          <p:cNvPr id="225" name="Picture 224">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p:nvSpPr>
          <p:cNvPr id="218" name="Google Shape;218;p38"/>
          <p:cNvSpPr txBox="1">
            <a:spLocks noGrp="1"/>
          </p:cNvSpPr>
          <p:nvPr>
            <p:ph type="title"/>
          </p:nvPr>
        </p:nvSpPr>
        <p:spPr>
          <a:xfrm>
            <a:off x="5946549" y="766916"/>
            <a:ext cx="7911690" cy="1934988"/>
          </a:xfrm>
          <a:prstGeom prst="rect">
            <a:avLst/>
          </a:prstGeom>
        </p:spPr>
        <p:txBody>
          <a:bodyPr spcFirstLastPara="1" vert="horz" lIns="91440" tIns="45720" rIns="91440" bIns="45720" rtlCol="0" anchor="ctr" anchorCtr="0">
            <a:normAutofit/>
          </a:bodyPr>
          <a:lstStyle/>
          <a:p>
            <a:pPr defTabSz="457200">
              <a:spcBef>
                <a:spcPct val="0"/>
              </a:spcBef>
            </a:pPr>
            <a:r>
              <a:rPr lang="en-US" sz="3600"/>
              <a:t>Stajano &amp; Wilson principles</a:t>
            </a:r>
          </a:p>
        </p:txBody>
      </p:sp>
      <p:pic>
        <p:nvPicPr>
          <p:cNvPr id="221" name="Picture 220" descr="Red toy person in front of two lines of white figures">
            <a:extLst>
              <a:ext uri="{FF2B5EF4-FFF2-40B4-BE49-F238E27FC236}">
                <a16:creationId xmlns:a16="http://schemas.microsoft.com/office/drawing/2014/main" id="{BC50B1B0-0C51-0A5F-C861-CF94E7CEA2AF}"/>
              </a:ext>
            </a:extLst>
          </p:cNvPr>
          <p:cNvPicPr>
            <a:picLocks noChangeAspect="1"/>
          </p:cNvPicPr>
          <p:nvPr/>
        </p:nvPicPr>
        <p:blipFill rotWithShape="1">
          <a:blip r:embed="rId5"/>
          <a:srcRect l="29705" r="25848" b="-1"/>
          <a:stretch/>
        </p:blipFill>
        <p:spPr>
          <a:xfrm>
            <a:off x="20" y="1170"/>
            <a:ext cx="5563189" cy="8229600"/>
          </a:xfrm>
          <a:prstGeom prst="rect">
            <a:avLst/>
          </a:prstGeom>
        </p:spPr>
      </p:pic>
      <p:sp>
        <p:nvSpPr>
          <p:cNvPr id="219" name="Google Shape;219;p38"/>
          <p:cNvSpPr txBox="1">
            <a:spLocks noGrp="1"/>
          </p:cNvSpPr>
          <p:nvPr>
            <p:ph type="body" idx="1"/>
          </p:nvPr>
        </p:nvSpPr>
        <p:spPr>
          <a:xfrm>
            <a:off x="5946549" y="2701904"/>
            <a:ext cx="7911690" cy="4766678"/>
          </a:xfrm>
          <a:prstGeom prst="rect">
            <a:avLst/>
          </a:prstGeom>
        </p:spPr>
        <p:txBody>
          <a:bodyPr spcFirstLastPara="1" vert="horz" lIns="91440" tIns="45720" rIns="91440" bIns="45720" rtlCol="0" anchor="ctr" anchorCtr="0">
            <a:normAutofit/>
          </a:bodyPr>
          <a:lstStyle/>
          <a:p>
            <a:pPr marL="0" indent="-365750" defTabSz="457200">
              <a:lnSpc>
                <a:spcPct val="90000"/>
              </a:lnSpc>
              <a:spcAft>
                <a:spcPts val="1000"/>
              </a:spcAft>
              <a:buSzPct val="100000"/>
              <a:buFont typeface="Arial"/>
              <a:buChar char="•"/>
            </a:pPr>
            <a:r>
              <a:rPr lang="en-US" sz="1700" b="1"/>
              <a:t>Distraction</a:t>
            </a:r>
            <a:br>
              <a:rPr lang="en-US" sz="1700"/>
            </a:br>
            <a:r>
              <a:rPr lang="en-US" sz="1700"/>
              <a:t>Divert attention buy keeping victim busy with a burdensome and important task. Example: fill in online forms.</a:t>
            </a:r>
          </a:p>
          <a:p>
            <a:pPr marL="0" indent="-365750" defTabSz="457200">
              <a:lnSpc>
                <a:spcPct val="90000"/>
              </a:lnSpc>
              <a:spcAft>
                <a:spcPts val="1000"/>
              </a:spcAft>
              <a:buSzPct val="100000"/>
              <a:buFont typeface="Arial"/>
              <a:buChar char="•"/>
            </a:pPr>
            <a:r>
              <a:rPr lang="en-US" sz="1700" b="1"/>
              <a:t>Social compliance</a:t>
            </a:r>
            <a:br>
              <a:rPr lang="en-US" sz="1700"/>
            </a:br>
            <a:r>
              <a:rPr lang="en-US" sz="1700"/>
              <a:t>Following authority (comp. Cialdini’s consistency&amp;commitment). Example: spearfishing a subordinate by impersonating a leader.</a:t>
            </a:r>
          </a:p>
          <a:p>
            <a:pPr marL="0" indent="-365750" defTabSz="457200">
              <a:lnSpc>
                <a:spcPct val="90000"/>
              </a:lnSpc>
              <a:spcAft>
                <a:spcPts val="1000"/>
              </a:spcAft>
              <a:buSzPct val="100000"/>
              <a:buFont typeface="Arial"/>
              <a:buChar char="•"/>
            </a:pPr>
            <a:r>
              <a:rPr lang="en-US" sz="1700" b="1"/>
              <a:t>Herd principle</a:t>
            </a:r>
            <a:br>
              <a:rPr lang="en-US" sz="1700"/>
            </a:br>
            <a:r>
              <a:rPr lang="en-US" sz="1700"/>
              <a:t>Use majority of others as reference point. Example: Rate someone’s credibility by number of friends - fake account.</a:t>
            </a:r>
          </a:p>
          <a:p>
            <a:pPr marL="0" indent="-365750" defTabSz="457200">
              <a:lnSpc>
                <a:spcPct val="90000"/>
              </a:lnSpc>
              <a:spcAft>
                <a:spcPts val="1000"/>
              </a:spcAft>
              <a:buSzPct val="100000"/>
              <a:buFont typeface="Arial"/>
              <a:buChar char="•"/>
            </a:pPr>
            <a:r>
              <a:rPr lang="en-US" sz="1700" b="1"/>
              <a:t>Dishonesty</a:t>
            </a:r>
            <a:br>
              <a:rPr lang="en-US" sz="1700"/>
            </a:br>
            <a:r>
              <a:rPr lang="en-US" sz="1700"/>
              <a:t>Victims can not complain if they broke the rules. Example: Prepaid card generator.</a:t>
            </a:r>
          </a:p>
          <a:p>
            <a:pPr marL="0" indent="-365750" defTabSz="457200">
              <a:lnSpc>
                <a:spcPct val="90000"/>
              </a:lnSpc>
              <a:spcAft>
                <a:spcPts val="1000"/>
              </a:spcAft>
              <a:buSzPct val="100000"/>
              <a:buFont typeface="Arial"/>
              <a:buChar char="•"/>
            </a:pPr>
            <a:r>
              <a:rPr lang="en-US" sz="1700" b="1"/>
              <a:t>Need and Greed</a:t>
            </a:r>
            <a:br>
              <a:rPr lang="en-US" sz="1700"/>
            </a:br>
            <a:r>
              <a:rPr lang="en-US" sz="1700"/>
              <a:t>Exploiting victim’s current needs, greeds, or interests. Example: Fake password manager.</a:t>
            </a:r>
          </a:p>
          <a:p>
            <a:pPr marL="0" indent="-365750" defTabSz="457200">
              <a:lnSpc>
                <a:spcPct val="90000"/>
              </a:lnSpc>
              <a:spcAft>
                <a:spcPts val="1000"/>
              </a:spcAft>
              <a:buSzPct val="100000"/>
              <a:buFont typeface="Arial"/>
              <a:buChar char="•"/>
            </a:pPr>
            <a:r>
              <a:rPr lang="en-US" sz="1700" b="1"/>
              <a:t>Time</a:t>
            </a:r>
            <a:br>
              <a:rPr lang="en-US" sz="1700"/>
            </a:br>
            <a:r>
              <a:rPr lang="en-US" sz="1700"/>
              <a:t>Like “scarcity” -&gt; Setting people under time pressure hinders System-2 engagement. Example: Various phishing mail ex.</a:t>
            </a:r>
          </a:p>
        </p:txBody>
      </p:sp>
      <p:sp>
        <p:nvSpPr>
          <p:cNvPr id="2" name="Footer Placeholder 4">
            <a:extLst>
              <a:ext uri="{FF2B5EF4-FFF2-40B4-BE49-F238E27FC236}">
                <a16:creationId xmlns:a16="http://schemas.microsoft.com/office/drawing/2014/main" id="{74D90019-74A1-9D34-0D6A-413F0FEC2AC6}"/>
              </a:ext>
            </a:extLst>
          </p:cNvPr>
          <p:cNvSpPr>
            <a:spLocks noGrp="1"/>
          </p:cNvSpPr>
          <p:nvPr>
            <p:ph type="ftr" sz="quarter" idx="3"/>
          </p:nvPr>
        </p:nvSpPr>
        <p:spPr>
          <a:xfrm>
            <a:off x="863595" y="7670024"/>
            <a:ext cx="4592325" cy="453390"/>
          </a:xfrm>
          <a:prstGeom prst="rect">
            <a:avLst/>
          </a:prstGeom>
        </p:spPr>
        <p:txBody>
          <a:bodyPr vert="horz" lIns="91440" tIns="45720" rIns="91440" bIns="45720" rtlCol="0" anchor="ctr">
            <a:normAutofit/>
          </a:bodyPr>
          <a:lstStyle>
            <a:lvl1pPr algn="l">
              <a:defRPr sz="1200" b="0" i="0">
                <a:solidFill>
                  <a:schemeClr val="tx1"/>
                </a:solidFill>
                <a:effectLst/>
                <a:latin typeface="+mn-lt"/>
              </a:defRPr>
            </a:lvl1pPr>
          </a:lstStyle>
          <a:p>
            <a:pPr defTabSz="914400">
              <a:spcAft>
                <a:spcPts val="600"/>
              </a:spcAft>
            </a:pPr>
            <a:r>
              <a:rPr lang="en-US" sz="1000" b="0" i="0" kern="1200">
                <a:solidFill>
                  <a:srgbClr val="FFFFFF"/>
                </a:solidFill>
                <a:effectLst/>
                <a:latin typeface="+mn-lt"/>
                <a:ea typeface="+mn-ea"/>
                <a:cs typeface="+mn-cs"/>
              </a:rPr>
              <a:t>CSP002: Human Factors in Cybersecurity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5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5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5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500"/>
                                        <p:tgtEl>
                                          <p:spTgt spid="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
                                            <p:txEl>
                                              <p:pRg st="5" end="5"/>
                                            </p:txEl>
                                          </p:spTgt>
                                        </p:tgtEl>
                                        <p:attrNameLst>
                                          <p:attrName>style.visibility</p:attrName>
                                        </p:attrNameLst>
                                      </p:cBhvr>
                                      <p:to>
                                        <p:strVal val="visible"/>
                                      </p:to>
                                    </p:set>
                                    <p:animEffect transition="in" filter="fade">
                                      <p:cBhvr>
                                        <p:cTn id="32" dur="500"/>
                                        <p:tgtEl>
                                          <p:spTgt spid="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705260" y="731518"/>
            <a:ext cx="7538720" cy="1747521"/>
          </a:xfrm>
        </p:spPr>
        <p:txBody>
          <a:bodyPr>
            <a:normAutofit/>
          </a:bodyPr>
          <a:lstStyle/>
          <a:p>
            <a:r>
              <a:rPr lang="de-DE" dirty="0" err="1"/>
              <a:t>Applying</a:t>
            </a:r>
            <a:r>
              <a:rPr lang="de-DE" dirty="0"/>
              <a:t> Persuasion </a:t>
            </a:r>
            <a:r>
              <a:rPr lang="de-DE" dirty="0" err="1"/>
              <a:t>techniques</a:t>
            </a:r>
            <a:r>
              <a:rPr lang="de-DE" dirty="0"/>
              <a:t> in SE/Phishing</a:t>
            </a:r>
            <a:endParaRPr lang="nb-NO" dirty="0"/>
          </a:p>
        </p:txBody>
      </p:sp>
      <p:sp>
        <p:nvSpPr>
          <p:cNvPr id="3" name="Plassholder for innhold 2"/>
          <p:cNvSpPr>
            <a:spLocks noGrp="1"/>
          </p:cNvSpPr>
          <p:nvPr>
            <p:ph idx="1"/>
          </p:nvPr>
        </p:nvSpPr>
        <p:spPr>
          <a:xfrm>
            <a:off x="5705260" y="2570479"/>
            <a:ext cx="7538720" cy="4378959"/>
          </a:xfrm>
        </p:spPr>
        <p:txBody>
          <a:bodyPr>
            <a:normAutofit/>
          </a:bodyPr>
          <a:lstStyle/>
          <a:p>
            <a:pPr marL="0" indent="0">
              <a:buNone/>
            </a:pPr>
            <a:r>
              <a:rPr lang="de-DE" b="1" dirty="0" err="1"/>
              <a:t>Cialdinis</a:t>
            </a:r>
            <a:r>
              <a:rPr lang="de-DE" b="1" dirty="0"/>
              <a:t> (2007) </a:t>
            </a:r>
            <a:r>
              <a:rPr lang="de-DE" b="1" dirty="0" err="1"/>
              <a:t>techniques</a:t>
            </a:r>
            <a:r>
              <a:rPr lang="de-DE" b="1" dirty="0"/>
              <a:t> </a:t>
            </a:r>
            <a:r>
              <a:rPr lang="de-DE" b="1" dirty="0" err="1"/>
              <a:t>of</a:t>
            </a:r>
            <a:r>
              <a:rPr lang="de-DE" b="1" dirty="0"/>
              <a:t> </a:t>
            </a:r>
            <a:r>
              <a:rPr lang="de-DE" b="1" dirty="0" err="1"/>
              <a:t>persuasion</a:t>
            </a:r>
            <a:endParaRPr lang="de-DE" b="1" dirty="0"/>
          </a:p>
          <a:p>
            <a:r>
              <a:rPr lang="de-DE" dirty="0" err="1"/>
              <a:t>Reciprocation</a:t>
            </a:r>
            <a:endParaRPr lang="de-DE" dirty="0"/>
          </a:p>
          <a:p>
            <a:r>
              <a:rPr lang="de-DE" dirty="0" err="1"/>
              <a:t>Consistency</a:t>
            </a:r>
            <a:endParaRPr lang="de-DE" dirty="0"/>
          </a:p>
          <a:p>
            <a:r>
              <a:rPr lang="de-DE" dirty="0" err="1"/>
              <a:t>Liking</a:t>
            </a:r>
            <a:endParaRPr lang="de-DE" dirty="0"/>
          </a:p>
          <a:p>
            <a:r>
              <a:rPr lang="de-DE" dirty="0" err="1"/>
              <a:t>Social</a:t>
            </a:r>
            <a:r>
              <a:rPr lang="de-DE" dirty="0"/>
              <a:t> Proof</a:t>
            </a:r>
          </a:p>
          <a:p>
            <a:r>
              <a:rPr lang="de-DE" dirty="0" err="1"/>
              <a:t>Scarcity</a:t>
            </a:r>
            <a:endParaRPr lang="de-DE" dirty="0"/>
          </a:p>
          <a:p>
            <a:r>
              <a:rPr lang="de-DE" dirty="0"/>
              <a:t>Authority</a:t>
            </a:r>
            <a:endParaRPr lang="nb-NO" dirty="0"/>
          </a:p>
        </p:txBody>
      </p:sp>
      <p:pic>
        <p:nvPicPr>
          <p:cNvPr id="5" name="Bild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5055" y="1236345"/>
            <a:ext cx="3970665" cy="576071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Foliennummernplatzhalter 3">
            <a:extLst>
              <a:ext uri="{FF2B5EF4-FFF2-40B4-BE49-F238E27FC236}">
                <a16:creationId xmlns:a16="http://schemas.microsoft.com/office/drawing/2014/main" id="{AD5DAE06-44AC-8C05-EF64-886FF65291FD}"/>
              </a:ext>
            </a:extLst>
          </p:cNvPr>
          <p:cNvSpPr>
            <a:spLocks noGrp="1"/>
          </p:cNvSpPr>
          <p:nvPr>
            <p:ph type="sldNum" sz="quarter" idx="12"/>
          </p:nvPr>
        </p:nvSpPr>
        <p:spPr>
          <a:xfrm>
            <a:off x="12319272" y="7044690"/>
            <a:ext cx="661400" cy="453390"/>
          </a:xfrm>
        </p:spPr>
        <p:txBody>
          <a:bodyPr>
            <a:normAutofit/>
          </a:bodyPr>
          <a:lstStyle/>
          <a:p>
            <a:pPr>
              <a:spcAft>
                <a:spcPts val="600"/>
              </a:spcAft>
            </a:pPr>
            <a:fld id="{79D199B6-069C-4494-B074-391AD1ED88E0}" type="slidenum">
              <a:rPr lang="de-DE" smtClean="0"/>
              <a:pPr>
                <a:spcAft>
                  <a:spcPts val="600"/>
                </a:spcAft>
              </a:pPr>
              <a:t>47</a:t>
            </a:fld>
            <a:endParaRPr lang="de-DE"/>
          </a:p>
        </p:txBody>
      </p:sp>
    </p:spTree>
    <p:extLst>
      <p:ext uri="{BB962C8B-B14F-4D97-AF65-F5344CB8AC3E}">
        <p14:creationId xmlns:p14="http://schemas.microsoft.com/office/powerpoint/2010/main" val="490252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819037-A607-4A7B-ADF1-B04516199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useBgFill="1">
        <p:nvSpPr>
          <p:cNvPr id="10" name="Rectangle 9">
            <a:extLst>
              <a:ext uri="{FF2B5EF4-FFF2-40B4-BE49-F238E27FC236}">
                <a16:creationId xmlns:a16="http://schemas.microsoft.com/office/drawing/2014/main" id="{47EB6BA5-307B-4420-911B-F4EA0423D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898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3D8EAF-5B48-41BF-A451-905D5E620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chemeClr val="tx1">
              <a:alpha val="1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3FFD25-0953-4586-B961-A47FDC115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160" y="772160"/>
            <a:ext cx="13086079" cy="6685279"/>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Mastering Cialdini's Principles of Persuasion | DOT Marketing Psychology">
            <a:hlinkClick r:id="" action="ppaction://media"/>
            <a:extLst>
              <a:ext uri="{FF2B5EF4-FFF2-40B4-BE49-F238E27FC236}">
                <a16:creationId xmlns:a16="http://schemas.microsoft.com/office/drawing/2014/main" id="{28FE6080-F018-F60E-1B62-47E53E3EF000}"/>
              </a:ext>
            </a:extLst>
          </p:cNvPr>
          <p:cNvPicPr>
            <a:picLocks noRot="1" noChangeAspect="1"/>
          </p:cNvPicPr>
          <p:nvPr>
            <a:videoFile r:link="rId1"/>
          </p:nvPr>
        </p:nvPicPr>
        <p:blipFill>
          <a:blip r:embed="rId5"/>
          <a:stretch>
            <a:fillRect/>
          </a:stretch>
        </p:blipFill>
        <p:spPr>
          <a:xfrm>
            <a:off x="2430899" y="1353718"/>
            <a:ext cx="9764028" cy="5516676"/>
          </a:xfrm>
          <a:prstGeom prst="rect">
            <a:avLst/>
          </a:prstGeom>
        </p:spPr>
      </p:pic>
      <p:sp>
        <p:nvSpPr>
          <p:cNvPr id="2" name="Foliennummernplatzhalter 1">
            <a:extLst>
              <a:ext uri="{FF2B5EF4-FFF2-40B4-BE49-F238E27FC236}">
                <a16:creationId xmlns:a16="http://schemas.microsoft.com/office/drawing/2014/main" id="{AB4A65CD-C62E-429D-FA74-B4981EEC38E9}"/>
              </a:ext>
            </a:extLst>
          </p:cNvPr>
          <p:cNvSpPr>
            <a:spLocks noGrp="1"/>
          </p:cNvSpPr>
          <p:nvPr>
            <p:ph type="sldNum" sz="quarter" idx="12"/>
          </p:nvPr>
        </p:nvSpPr>
        <p:spPr>
          <a:xfrm>
            <a:off x="12319272" y="7714868"/>
            <a:ext cx="661400" cy="453390"/>
          </a:xfrm>
        </p:spPr>
        <p:txBody>
          <a:bodyPr vert="horz" lIns="91440" tIns="45720" rIns="91440" bIns="45720" rtlCol="0" anchor="ctr">
            <a:normAutofit/>
          </a:bodyPr>
          <a:lstStyle/>
          <a:p>
            <a:pPr>
              <a:spcAft>
                <a:spcPts val="600"/>
              </a:spcAft>
            </a:pPr>
            <a:fld id="{79D199B6-069C-4494-B074-391AD1ED88E0}" type="slidenum">
              <a:rPr lang="en-US" sz="1000" b="0" i="0" kern="1200">
                <a:solidFill>
                  <a:schemeClr val="tx1">
                    <a:lumMod val="75000"/>
                    <a:lumOff val="25000"/>
                  </a:schemeClr>
                </a:solidFill>
                <a:effectLst/>
                <a:latin typeface="+mn-lt"/>
                <a:ea typeface="+mn-ea"/>
                <a:cs typeface="+mn-cs"/>
              </a:rPr>
              <a:pPr>
                <a:spcAft>
                  <a:spcPts val="600"/>
                </a:spcAft>
              </a:pPr>
              <a:t>48</a:t>
            </a:fld>
            <a:endParaRPr lang="en-US" sz="1000" b="0" i="0" kern="1200">
              <a:solidFill>
                <a:schemeClr val="tx1">
                  <a:lumMod val="75000"/>
                  <a:lumOff val="25000"/>
                </a:schemeClr>
              </a:solidFill>
              <a:effectLst/>
              <a:latin typeface="+mn-lt"/>
              <a:ea typeface="+mn-ea"/>
              <a:cs typeface="+mn-cs"/>
            </a:endParaRPr>
          </a:p>
        </p:txBody>
      </p:sp>
      <p:sp>
        <p:nvSpPr>
          <p:cNvPr id="6" name="Footer Placeholder 4">
            <a:extLst>
              <a:ext uri="{FF2B5EF4-FFF2-40B4-BE49-F238E27FC236}">
                <a16:creationId xmlns:a16="http://schemas.microsoft.com/office/drawing/2014/main" id="{5DF93A35-B35A-7C09-3F5B-58332D3DD17C}"/>
              </a:ext>
            </a:extLst>
          </p:cNvPr>
          <p:cNvSpPr txBox="1">
            <a:spLocks/>
          </p:cNvSpPr>
          <p:nvPr/>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18592261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C8AB-523D-C01B-9D92-6FCD3E2E73B0}"/>
              </a:ext>
            </a:extLst>
          </p:cNvPr>
          <p:cNvSpPr>
            <a:spLocks noGrp="1"/>
          </p:cNvSpPr>
          <p:nvPr>
            <p:ph type="title"/>
          </p:nvPr>
        </p:nvSpPr>
        <p:spPr>
          <a:xfrm>
            <a:off x="1236345" y="406399"/>
            <a:ext cx="12157710" cy="873760"/>
          </a:xfrm>
        </p:spPr>
        <p:txBody>
          <a:bodyPr/>
          <a:lstStyle/>
          <a:p>
            <a:pPr algn="ctr"/>
            <a:r>
              <a:rPr lang="nb-NO" b="1" dirty="0"/>
              <a:t>Let’s Try!!!</a:t>
            </a:r>
            <a:endParaRPr lang="en-GB" b="1" dirty="0"/>
          </a:p>
        </p:txBody>
      </p:sp>
      <p:sp>
        <p:nvSpPr>
          <p:cNvPr id="3" name="Content Placeholder 2">
            <a:extLst>
              <a:ext uri="{FF2B5EF4-FFF2-40B4-BE49-F238E27FC236}">
                <a16:creationId xmlns:a16="http://schemas.microsoft.com/office/drawing/2014/main" id="{C6E8B540-71E5-39C2-4C1A-2CD525A3BC3F}"/>
              </a:ext>
            </a:extLst>
          </p:cNvPr>
          <p:cNvSpPr>
            <a:spLocks noGrp="1"/>
          </p:cNvSpPr>
          <p:nvPr>
            <p:ph idx="1"/>
          </p:nvPr>
        </p:nvSpPr>
        <p:spPr>
          <a:xfrm>
            <a:off x="331643" y="1778911"/>
            <a:ext cx="3257718" cy="4378960"/>
          </a:xfrm>
        </p:spPr>
        <p:txBody>
          <a:bodyPr>
            <a:normAutofit/>
          </a:bodyPr>
          <a:lstStyle/>
          <a:p>
            <a:r>
              <a:rPr lang="en-GB" sz="3200" b="1" dirty="0"/>
              <a:t>Reciprocation</a:t>
            </a:r>
          </a:p>
          <a:p>
            <a:r>
              <a:rPr lang="en-GB" sz="3200" b="1" dirty="0"/>
              <a:t>Consistency</a:t>
            </a:r>
          </a:p>
          <a:p>
            <a:r>
              <a:rPr lang="en-GB" sz="3200" b="1" dirty="0"/>
              <a:t>Liking</a:t>
            </a:r>
          </a:p>
          <a:p>
            <a:r>
              <a:rPr lang="en-GB" sz="3200" b="1" dirty="0"/>
              <a:t>Social Proof</a:t>
            </a:r>
          </a:p>
          <a:p>
            <a:r>
              <a:rPr lang="en-GB" sz="3200" b="1" dirty="0"/>
              <a:t>Scarcity</a:t>
            </a:r>
          </a:p>
          <a:p>
            <a:r>
              <a:rPr lang="en-GB" sz="3200" b="1" dirty="0"/>
              <a:t>Authority</a:t>
            </a:r>
          </a:p>
        </p:txBody>
      </p:sp>
      <p:pic>
        <p:nvPicPr>
          <p:cNvPr id="1026" name="Picture 2" descr="WannaCry and the Risks of Not Protecting Client Data — Harris County Robert  W. Hainsworth Law Library">
            <a:extLst>
              <a:ext uri="{FF2B5EF4-FFF2-40B4-BE49-F238E27FC236}">
                <a16:creationId xmlns:a16="http://schemas.microsoft.com/office/drawing/2014/main" id="{37411529-C9BF-62A7-4333-79531A177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281" y="1184625"/>
            <a:ext cx="11464119" cy="641309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7A84D43-742C-8929-7654-73F81D83C2F6}"/>
              </a:ext>
            </a:extLst>
          </p:cNvPr>
          <p:cNvSpPr/>
          <p:nvPr/>
        </p:nvSpPr>
        <p:spPr>
          <a:xfrm>
            <a:off x="5650173" y="2388358"/>
            <a:ext cx="7165075" cy="1318827"/>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3FA1B72-5DA7-6B30-C03E-F190CDAFF3B8}"/>
              </a:ext>
            </a:extLst>
          </p:cNvPr>
          <p:cNvSpPr/>
          <p:nvPr/>
        </p:nvSpPr>
        <p:spPr>
          <a:xfrm>
            <a:off x="3166281" y="4967785"/>
            <a:ext cx="2702257" cy="238017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FC22811-57EC-6057-CC35-BFE6866777CF}"/>
              </a:ext>
            </a:extLst>
          </p:cNvPr>
          <p:cNvSpPr/>
          <p:nvPr/>
        </p:nvSpPr>
        <p:spPr>
          <a:xfrm>
            <a:off x="5315802" y="1872017"/>
            <a:ext cx="9178120" cy="66874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24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9DD6BC-87E2-7B01-188B-4CD5580790CA}"/>
              </a:ext>
            </a:extLst>
          </p:cNvPr>
          <p:cNvSpPr>
            <a:spLocks noGrp="1"/>
          </p:cNvSpPr>
          <p:nvPr>
            <p:ph type="body" sz="quarter" idx="13"/>
          </p:nvPr>
        </p:nvSpPr>
        <p:spPr/>
        <p:txBody>
          <a:bodyPr/>
          <a:lstStyle/>
          <a:p>
            <a:endParaRPr lang="en-GB" dirty="0"/>
          </a:p>
        </p:txBody>
      </p:sp>
      <p:sp>
        <p:nvSpPr>
          <p:cNvPr id="4" name="Text Placeholder 3">
            <a:extLst>
              <a:ext uri="{FF2B5EF4-FFF2-40B4-BE49-F238E27FC236}">
                <a16:creationId xmlns:a16="http://schemas.microsoft.com/office/drawing/2014/main" id="{779C6661-711F-D0A9-9C22-9D326BFCCAB9}"/>
              </a:ext>
            </a:extLst>
          </p:cNvPr>
          <p:cNvSpPr>
            <a:spLocks noGrp="1"/>
          </p:cNvSpPr>
          <p:nvPr>
            <p:ph type="body" sz="quarter" idx="16"/>
          </p:nvPr>
        </p:nvSpPr>
        <p:spPr/>
        <p:txBody>
          <a:bodyPr/>
          <a:lstStyle/>
          <a:p>
            <a:endParaRPr lang="en-GB"/>
          </a:p>
        </p:txBody>
      </p:sp>
      <p:sp>
        <p:nvSpPr>
          <p:cNvPr id="5" name="Text Placeholder 4">
            <a:extLst>
              <a:ext uri="{FF2B5EF4-FFF2-40B4-BE49-F238E27FC236}">
                <a16:creationId xmlns:a16="http://schemas.microsoft.com/office/drawing/2014/main" id="{CDF0DFC4-F478-0949-EC1D-C9FB1D0D6AEF}"/>
              </a:ext>
            </a:extLst>
          </p:cNvPr>
          <p:cNvSpPr>
            <a:spLocks noGrp="1"/>
          </p:cNvSpPr>
          <p:nvPr>
            <p:ph type="body" sz="quarter" idx="18"/>
          </p:nvPr>
        </p:nvSpPr>
        <p:spPr/>
        <p:txBody>
          <a:bodyPr/>
          <a:lstStyle/>
          <a:p>
            <a:endParaRPr lang="en-GB"/>
          </a:p>
        </p:txBody>
      </p:sp>
      <p:pic>
        <p:nvPicPr>
          <p:cNvPr id="6" name="Picture 3" descr="C:\Documents and Settings\ricardol\Skrivebord\ntg\Pics\Focus\DSC07235.JPG">
            <a:extLst>
              <a:ext uri="{FF2B5EF4-FFF2-40B4-BE49-F238E27FC236}">
                <a16:creationId xmlns:a16="http://schemas.microsoft.com/office/drawing/2014/main" id="{224AC39B-FE88-C7B7-8AC6-EFA99ECF543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0791" y="417550"/>
            <a:ext cx="7004410" cy="4411175"/>
          </a:xfrm>
          <a:prstGeom prst="ellipse">
            <a:avLst/>
          </a:prstGeom>
          <a:ln>
            <a:noFill/>
          </a:ln>
          <a:effectLst>
            <a:softEdge rad="112500"/>
          </a:effectLst>
        </p:spPr>
      </p:pic>
      <p:pic>
        <p:nvPicPr>
          <p:cNvPr id="3074" name="Picture 2" descr="Benefits of Technology in the Classroom: Helping Teachers Help Our Children">
            <a:extLst>
              <a:ext uri="{FF2B5EF4-FFF2-40B4-BE49-F238E27FC236}">
                <a16:creationId xmlns:a16="http://schemas.microsoft.com/office/drawing/2014/main" id="{405671C4-931D-FC9E-7C3B-686E1ADF4752}"/>
              </a:ext>
            </a:extLst>
          </p:cNvPr>
          <p:cNvPicPr>
            <a:picLocks noGrp="1" noChangeAspect="1" noChangeArrowheads="1"/>
          </p:cNvPicPr>
          <p:nvPr>
            <p:ph type="chart" sz="quarter" idx="15"/>
          </p:nvPr>
        </p:nvPicPr>
        <p:blipFill>
          <a:blip r:embed="rId3" cstate="screen">
            <a:extLst>
              <a:ext uri="{28A0092B-C50C-407E-A947-70E740481C1C}">
                <a14:useLocalDpi xmlns:a14="http://schemas.microsoft.com/office/drawing/2010/main"/>
              </a:ext>
            </a:extLst>
          </a:blip>
          <a:srcRect/>
          <a:stretch>
            <a:fillRect/>
          </a:stretch>
        </p:blipFill>
        <p:spPr bwMode="auto">
          <a:xfrm>
            <a:off x="1349060" y="4593556"/>
            <a:ext cx="5044537" cy="3363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Leading Through Employee Adversity | Corporate Wellness | Employee  Well-Being">
            <a:extLst>
              <a:ext uri="{FF2B5EF4-FFF2-40B4-BE49-F238E27FC236}">
                <a16:creationId xmlns:a16="http://schemas.microsoft.com/office/drawing/2014/main" id="{8B10D6F1-3458-A9D1-5CE2-20806CB1090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23396" y="867271"/>
            <a:ext cx="5372663" cy="31673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CEO (Chief Executive Officer) - Overview, Responsibilities, Characteristics">
            <a:extLst>
              <a:ext uri="{FF2B5EF4-FFF2-40B4-BE49-F238E27FC236}">
                <a16:creationId xmlns:a16="http://schemas.microsoft.com/office/drawing/2014/main" id="{E85854FF-80BD-DB67-36CD-349E11EB92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07007" y="3653101"/>
            <a:ext cx="6417322" cy="42761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Footer Placeholder 4">
            <a:extLst>
              <a:ext uri="{FF2B5EF4-FFF2-40B4-BE49-F238E27FC236}">
                <a16:creationId xmlns:a16="http://schemas.microsoft.com/office/drawing/2014/main" id="{7B0BD8F0-E6C6-053D-0D47-888D7F9B22D7}"/>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1838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Vertical)">
                                      <p:cBhvr>
                                        <p:cTn id="11" dur="500"/>
                                        <p:tgtEl>
                                          <p:spTgt spid="307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barn(inVertical)">
                                      <p:cBhvr>
                                        <p:cTn id="1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4"/>
          <p:cNvPicPr preferRelativeResize="0"/>
          <p:nvPr/>
        </p:nvPicPr>
        <p:blipFill>
          <a:blip r:embed="rId3">
            <a:alphaModFix/>
          </a:blip>
          <a:stretch>
            <a:fillRect/>
          </a:stretch>
        </p:blipFill>
        <p:spPr>
          <a:xfrm>
            <a:off x="1463040" y="2451080"/>
            <a:ext cx="11704320" cy="4251960"/>
          </a:xfrm>
          <a:prstGeom prst="rect">
            <a:avLst/>
          </a:prstGeom>
          <a:noFill/>
          <a:ln>
            <a:noFill/>
          </a:ln>
        </p:spPr>
      </p:pic>
      <p:sp>
        <p:nvSpPr>
          <p:cNvPr id="600" name="Google Shape;600;p94"/>
          <p:cNvSpPr txBox="1">
            <a:spLocks noGrp="1"/>
          </p:cNvSpPr>
          <p:nvPr>
            <p:ph type="title"/>
          </p:nvPr>
        </p:nvSpPr>
        <p:spPr>
          <a:xfrm>
            <a:off x="1005840" y="520638"/>
            <a:ext cx="12618720" cy="1397280"/>
          </a:xfrm>
          <a:prstGeom prst="rect">
            <a:avLst/>
          </a:prstGeom>
        </p:spPr>
        <p:txBody>
          <a:bodyPr spcFirstLastPara="1" vert="horz" wrap="square" lIns="146280" tIns="146280" rIns="146280" bIns="146280" rtlCol="0" anchor="t" anchorCtr="0">
            <a:normAutofit/>
          </a:bodyPr>
          <a:lstStyle/>
          <a:p>
            <a:r>
              <a:rPr lang="en-GB"/>
              <a:t>Cogntive exploits and attack vectors</a:t>
            </a:r>
            <a:endParaRPr/>
          </a:p>
        </p:txBody>
      </p:sp>
      <p:sp>
        <p:nvSpPr>
          <p:cNvPr id="2" name="Footer Placeholder 4">
            <a:extLst>
              <a:ext uri="{FF2B5EF4-FFF2-40B4-BE49-F238E27FC236}">
                <a16:creationId xmlns:a16="http://schemas.microsoft.com/office/drawing/2014/main" id="{3D53AA3D-AB42-85C6-3087-8A047E96AF91}"/>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097701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2050" name="Picture 2" descr="Top 9 Cybersecurity Threats and Vulnerabilities - Compuquip">
            <a:extLst>
              <a:ext uri="{FF2B5EF4-FFF2-40B4-BE49-F238E27FC236}">
                <a16:creationId xmlns:a16="http://schemas.microsoft.com/office/drawing/2014/main" id="{6595355D-B1ED-8A93-45C9-77E1179B2C8D}"/>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1311275" y="0"/>
            <a:ext cx="12007850" cy="8229600"/>
          </a:xfrm>
          <a:prstGeom prst="rect">
            <a:avLst/>
          </a:prstGeom>
          <a:noFill/>
          <a:extLst>
            <a:ext uri="{909E8E84-426E-40DD-AFC4-6F175D3DCCD1}">
              <a14:hiddenFill xmlns:a14="http://schemas.microsoft.com/office/drawing/2010/main">
                <a:solidFill>
                  <a:srgbClr val="FFFFFF"/>
                </a:solidFill>
              </a14:hiddenFill>
            </a:ext>
          </a:extLst>
        </p:spPr>
      </p:pic>
      <p:sp>
        <p:nvSpPr>
          <p:cNvPr id="605" name="Google Shape;605;p95"/>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rmAutofit/>
          </a:bodyPr>
          <a:lstStyle/>
          <a:p>
            <a:pPr>
              <a:spcBef>
                <a:spcPts val="0"/>
              </a:spcBef>
            </a:pPr>
            <a:endParaRPr/>
          </a:p>
        </p:txBody>
      </p:sp>
      <p:sp>
        <p:nvSpPr>
          <p:cNvPr id="606" name="Google Shape;606;p95"/>
          <p:cNvSpPr txBox="1">
            <a:spLocks noGrp="1"/>
          </p:cNvSpPr>
          <p:nvPr>
            <p:ph idx="1"/>
          </p:nvPr>
        </p:nvSpPr>
        <p:spPr>
          <a:xfrm>
            <a:off x="1005840" y="2190750"/>
            <a:ext cx="12618720" cy="5221440"/>
          </a:xfrm>
          <a:prstGeom prst="rect">
            <a:avLst/>
          </a:prstGeom>
        </p:spPr>
        <p:txBody>
          <a:bodyPr spcFirstLastPara="1" vert="horz" wrap="square" lIns="109720" tIns="54840" rIns="109720" bIns="54840" rtlCol="0" anchor="t" anchorCtr="0">
            <a:normAutofit/>
          </a:bodyPr>
          <a:lstStyle/>
          <a:p>
            <a:pPr marL="0" indent="0">
              <a:spcBef>
                <a:spcPts val="1280"/>
              </a:spcBef>
              <a:spcAft>
                <a:spcPts val="1920"/>
              </a:spcAft>
              <a:buNone/>
            </a:pPr>
            <a:endParaRPr/>
          </a:p>
        </p:txBody>
      </p:sp>
      <p:pic>
        <p:nvPicPr>
          <p:cNvPr id="607" name="Google Shape;607;p95"/>
          <p:cNvPicPr preferRelativeResize="0"/>
          <p:nvPr/>
        </p:nvPicPr>
        <p:blipFill>
          <a:blip r:embed="rId4">
            <a:alphaModFix/>
          </a:blip>
          <a:stretch>
            <a:fillRect/>
          </a:stretch>
        </p:blipFill>
        <p:spPr>
          <a:xfrm>
            <a:off x="1487344" y="2028870"/>
            <a:ext cx="11831781" cy="4641273"/>
          </a:xfrm>
          <a:prstGeom prst="rect">
            <a:avLst/>
          </a:prstGeom>
          <a:noFill/>
          <a:ln>
            <a:noFill/>
          </a:ln>
        </p:spPr>
      </p:pic>
    </p:spTree>
    <p:extLst>
      <p:ext uri="{BB962C8B-B14F-4D97-AF65-F5344CB8AC3E}">
        <p14:creationId xmlns:p14="http://schemas.microsoft.com/office/powerpoint/2010/main" val="868512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98720" y="712040"/>
            <a:ext cx="13632960" cy="568800"/>
          </a:xfrm>
          <a:prstGeom prst="rect">
            <a:avLst/>
          </a:prstGeom>
        </p:spPr>
        <p:txBody>
          <a:bodyPr spcFirstLastPara="1" vert="horz" wrap="square" lIns="146280" tIns="146280" rIns="146280" bIns="146280" rtlCol="0" anchor="t" anchorCtr="0">
            <a:noAutofit/>
          </a:bodyPr>
          <a:lstStyle/>
          <a:p>
            <a:r>
              <a:rPr lang="en-GB" sz="2880" i="1" dirty="0">
                <a:solidFill>
                  <a:schemeClr val="dk2"/>
                </a:solidFill>
              </a:rPr>
              <a:t>(very) little examples</a:t>
            </a:r>
            <a:endParaRPr dirty="0"/>
          </a:p>
        </p:txBody>
      </p:sp>
      <p:pic>
        <p:nvPicPr>
          <p:cNvPr id="2" name="Google Shape;599;p94">
            <a:extLst>
              <a:ext uri="{FF2B5EF4-FFF2-40B4-BE49-F238E27FC236}">
                <a16:creationId xmlns:a16="http://schemas.microsoft.com/office/drawing/2014/main" id="{2E633413-BB60-6B67-AB8F-478E13E32B78}"/>
              </a:ext>
            </a:extLst>
          </p:cNvPr>
          <p:cNvPicPr preferRelativeResize="0"/>
          <p:nvPr/>
        </p:nvPicPr>
        <p:blipFill>
          <a:blip r:embed="rId5">
            <a:alphaModFix/>
          </a:blip>
          <a:stretch>
            <a:fillRect/>
          </a:stretch>
        </p:blipFill>
        <p:spPr>
          <a:xfrm>
            <a:off x="0" y="5603965"/>
            <a:ext cx="8454199" cy="2392297"/>
          </a:xfrm>
          <a:prstGeom prst="rect">
            <a:avLst/>
          </a:prstGeom>
          <a:noFill/>
          <a:ln>
            <a:noFill/>
          </a:ln>
        </p:spPr>
      </p:pic>
      <p:pic>
        <p:nvPicPr>
          <p:cNvPr id="3" name="Google Shape;607;p95">
            <a:extLst>
              <a:ext uri="{FF2B5EF4-FFF2-40B4-BE49-F238E27FC236}">
                <a16:creationId xmlns:a16="http://schemas.microsoft.com/office/drawing/2014/main" id="{4407FCC4-29C1-67C6-84BB-44B1D2E4BE07}"/>
              </a:ext>
            </a:extLst>
          </p:cNvPr>
          <p:cNvPicPr preferRelativeResize="0"/>
          <p:nvPr/>
        </p:nvPicPr>
        <p:blipFill>
          <a:blip r:embed="rId6">
            <a:alphaModFix/>
          </a:blip>
          <a:stretch>
            <a:fillRect/>
          </a:stretch>
        </p:blipFill>
        <p:spPr>
          <a:xfrm>
            <a:off x="8543108" y="5603964"/>
            <a:ext cx="6087292" cy="2474280"/>
          </a:xfrm>
          <a:prstGeom prst="rect">
            <a:avLst/>
          </a:prstGeom>
          <a:noFill/>
          <a:ln>
            <a:noFill/>
          </a:ln>
        </p:spPr>
      </p:pic>
      <p:pic>
        <p:nvPicPr>
          <p:cNvPr id="5" name="This is how hackers hack you using simple social engineering">
            <a:hlinkClick r:id="" action="ppaction://media"/>
            <a:extLst>
              <a:ext uri="{FF2B5EF4-FFF2-40B4-BE49-F238E27FC236}">
                <a16:creationId xmlns:a16="http://schemas.microsoft.com/office/drawing/2014/main" id="{ED8D275A-E4A1-ECCE-6704-9D5F6D9AD0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71750" y="233338"/>
            <a:ext cx="9486900" cy="5336381"/>
          </a:xfrm>
          <a:prstGeom prst="rect">
            <a:avLst/>
          </a:prstGeom>
        </p:spPr>
      </p:pic>
      <p:sp>
        <p:nvSpPr>
          <p:cNvPr id="6" name="Oval 5">
            <a:extLst>
              <a:ext uri="{FF2B5EF4-FFF2-40B4-BE49-F238E27FC236}">
                <a16:creationId xmlns:a16="http://schemas.microsoft.com/office/drawing/2014/main" id="{5933FABA-9C6A-4989-FDF2-0A440065E765}"/>
              </a:ext>
            </a:extLst>
          </p:cNvPr>
          <p:cNvSpPr/>
          <p:nvPr/>
        </p:nvSpPr>
        <p:spPr>
          <a:xfrm>
            <a:off x="-88907" y="5231160"/>
            <a:ext cx="2478678" cy="116586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8" name="Oval 7">
            <a:extLst>
              <a:ext uri="{FF2B5EF4-FFF2-40B4-BE49-F238E27FC236}">
                <a16:creationId xmlns:a16="http://schemas.microsoft.com/office/drawing/2014/main" id="{7E2F361F-9705-321D-8042-DD208AC9F60B}"/>
              </a:ext>
            </a:extLst>
          </p:cNvPr>
          <p:cNvSpPr/>
          <p:nvPr/>
        </p:nvSpPr>
        <p:spPr>
          <a:xfrm>
            <a:off x="12017827" y="5633362"/>
            <a:ext cx="2188031" cy="763658"/>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Tree>
    <p:extLst>
      <p:ext uri="{BB962C8B-B14F-4D97-AF65-F5344CB8AC3E}">
        <p14:creationId xmlns:p14="http://schemas.microsoft.com/office/powerpoint/2010/main" val="11940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061" y="348602"/>
            <a:ext cx="4597682" cy="3319756"/>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878" y="4389122"/>
            <a:ext cx="7665980" cy="2922472"/>
          </a:xfrm>
          <a:prstGeom prst="rect">
            <a:avLst/>
          </a:prstGeom>
        </p:spPr>
      </p:pic>
      <p:pic>
        <p:nvPicPr>
          <p:cNvPr id="7" name="Bilde 6"/>
          <p:cNvPicPr>
            <a:picLocks noChangeAspect="1"/>
          </p:cNvPicPr>
          <p:nvPr/>
        </p:nvPicPr>
        <p:blipFill>
          <a:blip r:embed="rId5"/>
          <a:stretch>
            <a:fillRect/>
          </a:stretch>
        </p:blipFill>
        <p:spPr>
          <a:xfrm>
            <a:off x="5260898" y="348601"/>
            <a:ext cx="5383188" cy="3502637"/>
          </a:xfrm>
          <a:prstGeom prst="rect">
            <a:avLst/>
          </a:prstGeom>
        </p:spPr>
      </p:pic>
      <p:pic>
        <p:nvPicPr>
          <p:cNvPr id="8" name="Bilde 7"/>
          <p:cNvPicPr>
            <a:picLocks noChangeAspect="1"/>
          </p:cNvPicPr>
          <p:nvPr/>
        </p:nvPicPr>
        <p:blipFill>
          <a:blip r:embed="rId6"/>
          <a:stretch>
            <a:fillRect/>
          </a:stretch>
        </p:blipFill>
        <p:spPr>
          <a:xfrm>
            <a:off x="8619462" y="4094918"/>
            <a:ext cx="5464258" cy="3532253"/>
          </a:xfrm>
          <a:prstGeom prst="rect">
            <a:avLst/>
          </a:prstGeom>
        </p:spPr>
      </p:pic>
      <p:sp>
        <p:nvSpPr>
          <p:cNvPr id="2" name="Foliennummernplatzhalter 1">
            <a:extLst>
              <a:ext uri="{FF2B5EF4-FFF2-40B4-BE49-F238E27FC236}">
                <a16:creationId xmlns:a16="http://schemas.microsoft.com/office/drawing/2014/main" id="{79E05CAC-CC95-8943-BFC2-9315C3E52759}"/>
              </a:ext>
            </a:extLst>
          </p:cNvPr>
          <p:cNvSpPr>
            <a:spLocks noGrp="1"/>
          </p:cNvSpPr>
          <p:nvPr>
            <p:ph type="sldNum" sz="quarter" idx="12"/>
          </p:nvPr>
        </p:nvSpPr>
        <p:spPr/>
        <p:txBody>
          <a:bodyPr/>
          <a:lstStyle/>
          <a:p>
            <a:fld id="{79D199B6-069C-4494-B074-391AD1ED88E0}" type="slidenum">
              <a:rPr lang="de-DE" smtClean="0"/>
              <a:t>53</a:t>
            </a:fld>
            <a:endParaRPr lang="de-DE"/>
          </a:p>
        </p:txBody>
      </p:sp>
    </p:spTree>
    <p:extLst>
      <p:ext uri="{BB962C8B-B14F-4D97-AF65-F5344CB8AC3E}">
        <p14:creationId xmlns:p14="http://schemas.microsoft.com/office/powerpoint/2010/main" val="2235541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113918" y="253880"/>
            <a:ext cx="7266856" cy="916320"/>
          </a:xfrm>
          <a:prstGeom prst="rect">
            <a:avLst/>
          </a:prstGeom>
        </p:spPr>
        <p:txBody>
          <a:bodyPr spcFirstLastPara="1" vert="horz" wrap="square" lIns="146280" tIns="146280" rIns="146280" bIns="146280" rtlCol="0" anchor="t" anchorCtr="0">
            <a:noAutofit/>
          </a:bodyPr>
          <a:lstStyle/>
          <a:p>
            <a:r>
              <a:rPr lang="en-GB" sz="4480" dirty="0"/>
              <a:t>Individual Vulnerabilities </a:t>
            </a:r>
            <a:endParaRPr sz="4480" dirty="0"/>
          </a:p>
        </p:txBody>
      </p:sp>
      <p:pic>
        <p:nvPicPr>
          <p:cNvPr id="132" name="Google Shape;132;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380774" y="81722"/>
            <a:ext cx="7082851" cy="8229599"/>
          </a:xfrm>
          <a:prstGeom prst="rect">
            <a:avLst/>
          </a:prstGeom>
          <a:noFill/>
          <a:ln>
            <a:noFill/>
          </a:ln>
        </p:spPr>
      </p:pic>
      <p:sp>
        <p:nvSpPr>
          <p:cNvPr id="2" name="Footer Placeholder 4">
            <a:extLst>
              <a:ext uri="{FF2B5EF4-FFF2-40B4-BE49-F238E27FC236}">
                <a16:creationId xmlns:a16="http://schemas.microsoft.com/office/drawing/2014/main" id="{F45E840D-BA9C-B81C-C44E-DAE3333125CD}"/>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graphicFrame>
        <p:nvGraphicFramePr>
          <p:cNvPr id="134" name="Google Shape;131;p25">
            <a:extLst>
              <a:ext uri="{FF2B5EF4-FFF2-40B4-BE49-F238E27FC236}">
                <a16:creationId xmlns:a16="http://schemas.microsoft.com/office/drawing/2014/main" id="{909DA32D-5375-EF45-7BD3-5D210CCF6FD8}"/>
              </a:ext>
            </a:extLst>
          </p:cNvPr>
          <p:cNvGraphicFramePr/>
          <p:nvPr/>
        </p:nvGraphicFramePr>
        <p:xfrm>
          <a:off x="498720" y="1170200"/>
          <a:ext cx="6575040" cy="614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498720" y="183000"/>
            <a:ext cx="13632960" cy="916320"/>
          </a:xfrm>
          <a:prstGeom prst="rect">
            <a:avLst/>
          </a:prstGeom>
        </p:spPr>
        <p:txBody>
          <a:bodyPr spcFirstLastPara="1" vert="horz" wrap="square" lIns="146280" tIns="146280" rIns="146280" bIns="146280" rtlCol="0" anchor="t" anchorCtr="0">
            <a:noAutofit/>
          </a:bodyPr>
          <a:lstStyle/>
          <a:p>
            <a:endParaRPr/>
          </a:p>
        </p:txBody>
      </p:sp>
      <p:sp>
        <p:nvSpPr>
          <p:cNvPr id="193" name="Google Shape;193;p34"/>
          <p:cNvSpPr txBox="1">
            <a:spLocks noGrp="1"/>
          </p:cNvSpPr>
          <p:nvPr>
            <p:ph type="body" idx="1"/>
          </p:nvPr>
        </p:nvSpPr>
        <p:spPr>
          <a:prstGeom prst="rect">
            <a:avLst/>
          </a:prstGeom>
        </p:spPr>
        <p:txBody>
          <a:bodyPr spcFirstLastPara="1" vert="horz" wrap="square" lIns="146280" tIns="146280" rIns="146280" bIns="146280" rtlCol="0" anchor="t" anchorCtr="0">
            <a:noAutofit/>
          </a:bodyPr>
          <a:lstStyle/>
          <a:p>
            <a:pPr marL="0" indent="0">
              <a:spcAft>
                <a:spcPts val="2560"/>
              </a:spcAft>
              <a:buNone/>
            </a:pPr>
            <a:endParaRPr/>
          </a:p>
        </p:txBody>
      </p:sp>
      <p:pic>
        <p:nvPicPr>
          <p:cNvPr id="194" name="Google Shape;194;p34"/>
          <p:cNvPicPr preferRelativeResize="0"/>
          <p:nvPr/>
        </p:nvPicPr>
        <p:blipFill>
          <a:blip r:embed="rId3">
            <a:alphaModFix/>
          </a:blip>
          <a:stretch>
            <a:fillRect/>
          </a:stretch>
        </p:blipFill>
        <p:spPr>
          <a:xfrm>
            <a:off x="498720" y="9024"/>
            <a:ext cx="13632960" cy="8083417"/>
          </a:xfrm>
          <a:prstGeom prst="rect">
            <a:avLst/>
          </a:prstGeom>
          <a:noFill/>
          <a:ln>
            <a:noFill/>
          </a:ln>
        </p:spPr>
      </p:pic>
      <p:sp>
        <p:nvSpPr>
          <p:cNvPr id="2" name="Footer Placeholder 4">
            <a:extLst>
              <a:ext uri="{FF2B5EF4-FFF2-40B4-BE49-F238E27FC236}">
                <a16:creationId xmlns:a16="http://schemas.microsoft.com/office/drawing/2014/main" id="{3C421469-3910-8E57-1A88-B263E7847BD8}"/>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77"/>
        <p:cNvGrpSpPr/>
        <p:nvPr/>
      </p:nvGrpSpPr>
      <p:grpSpPr>
        <a:xfrm>
          <a:off x="0" y="0"/>
          <a:ext cx="0" cy="0"/>
          <a:chOff x="0" y="0"/>
          <a:chExt cx="0" cy="0"/>
        </a:xfrm>
      </p:grpSpPr>
      <p:pic>
        <p:nvPicPr>
          <p:cNvPr id="185" name="Picture 184">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p:nvSpPr>
          <p:cNvPr id="178" name="Google Shape;178;p32"/>
          <p:cNvSpPr txBox="1">
            <a:spLocks noGrp="1"/>
          </p:cNvSpPr>
          <p:nvPr>
            <p:ph type="title"/>
          </p:nvPr>
        </p:nvSpPr>
        <p:spPr>
          <a:xfrm>
            <a:off x="991090" y="969666"/>
            <a:ext cx="4775046" cy="1744035"/>
          </a:xfrm>
          <a:prstGeom prst="rect">
            <a:avLst/>
          </a:prstGeom>
        </p:spPr>
        <p:txBody>
          <a:bodyPr spcFirstLastPara="1" vert="horz" lIns="91440" tIns="45720" rIns="91440" bIns="45720" rtlCol="0" anchor="ctr" anchorCtr="0">
            <a:normAutofit/>
          </a:bodyPr>
          <a:lstStyle/>
          <a:p>
            <a:pPr defTabSz="457200">
              <a:spcBef>
                <a:spcPct val="0"/>
              </a:spcBef>
            </a:pPr>
            <a:r>
              <a:rPr lang="en-US" sz="3600"/>
              <a:t>Social Engineering Personality Framework (SEPF)</a:t>
            </a:r>
          </a:p>
        </p:txBody>
      </p:sp>
      <p:sp>
        <p:nvSpPr>
          <p:cNvPr id="179" name="Google Shape;179;p32"/>
          <p:cNvSpPr txBox="1">
            <a:spLocks noGrp="1"/>
          </p:cNvSpPr>
          <p:nvPr>
            <p:ph type="body" idx="1"/>
          </p:nvPr>
        </p:nvSpPr>
        <p:spPr>
          <a:xfrm>
            <a:off x="962613" y="2713704"/>
            <a:ext cx="4803523" cy="4365522"/>
          </a:xfrm>
          <a:prstGeom prst="rect">
            <a:avLst/>
          </a:prstGeom>
        </p:spPr>
        <p:txBody>
          <a:bodyPr spcFirstLastPara="1" vert="horz" lIns="91440" tIns="45720" rIns="91440" bIns="45720" rtlCol="0" anchor="ctr" anchorCtr="0">
            <a:normAutofit/>
          </a:bodyPr>
          <a:lstStyle/>
          <a:p>
            <a:pPr marL="0" indent="-274320" defTabSz="457200">
              <a:spcAft>
                <a:spcPts val="1000"/>
              </a:spcAft>
              <a:buSzPct val="100000"/>
              <a:buFont typeface="Arial"/>
              <a:buChar char="•"/>
            </a:pPr>
            <a:r>
              <a:rPr lang="en-US"/>
              <a:t>Attack:</a:t>
            </a:r>
          </a:p>
          <a:p>
            <a:pPr marL="0" indent="-274320" defTabSz="457200">
              <a:spcAft>
                <a:spcPts val="1000"/>
              </a:spcAft>
              <a:buSzPct val="100000"/>
              <a:buFont typeface="Arial"/>
              <a:buChar char="•"/>
            </a:pPr>
            <a:r>
              <a:rPr lang="en-US"/>
              <a:t>C: rules</a:t>
            </a:r>
          </a:p>
          <a:p>
            <a:pPr marL="0" indent="-274320" defTabSz="457200">
              <a:spcAft>
                <a:spcPts val="1000"/>
              </a:spcAft>
              <a:buSzPct val="100000"/>
              <a:buFont typeface="Arial"/>
              <a:buChar char="•"/>
            </a:pPr>
            <a:r>
              <a:rPr lang="en-US"/>
              <a:t>E: Excitement</a:t>
            </a:r>
          </a:p>
          <a:p>
            <a:pPr marL="0" indent="-274320" defTabSz="457200">
              <a:spcAft>
                <a:spcPts val="1000"/>
              </a:spcAft>
              <a:buSzPct val="100000"/>
              <a:buFont typeface="Arial"/>
              <a:buChar char="•"/>
            </a:pPr>
            <a:r>
              <a:rPr lang="en-US"/>
              <a:t>A: Many ways in…</a:t>
            </a:r>
          </a:p>
          <a:p>
            <a:pPr marL="0" indent="-274320" defTabSz="457200">
              <a:spcAft>
                <a:spcPts val="1000"/>
              </a:spcAft>
              <a:buSzPct val="100000"/>
              <a:buFont typeface="Arial"/>
              <a:buChar char="•"/>
            </a:pPr>
            <a:r>
              <a:rPr lang="en-US"/>
              <a:t>O: Scarcity - restrict freedom</a:t>
            </a:r>
          </a:p>
          <a:p>
            <a:pPr marL="0" indent="-274320" defTabSz="457200">
              <a:spcAft>
                <a:spcPts val="1000"/>
              </a:spcAft>
              <a:buSzPct val="100000"/>
              <a:buFont typeface="Arial"/>
              <a:buChar char="•"/>
            </a:pPr>
            <a:r>
              <a:rPr lang="en-US"/>
              <a:t>N: Protective factors</a:t>
            </a:r>
          </a:p>
        </p:txBody>
      </p:sp>
      <p:pic>
        <p:nvPicPr>
          <p:cNvPr id="180" name="Google Shape;180;p32"/>
          <p:cNvPicPr preferRelativeResize="0"/>
          <p:nvPr/>
        </p:nvPicPr>
        <p:blipFill>
          <a:blip r:embed="rId5"/>
          <a:stretch>
            <a:fillRect/>
          </a:stretch>
        </p:blipFill>
        <p:spPr>
          <a:xfrm>
            <a:off x="6347702" y="1621893"/>
            <a:ext cx="7314712" cy="479113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505"/>
        <p:cNvGrpSpPr/>
        <p:nvPr/>
      </p:nvGrpSpPr>
      <p:grpSpPr>
        <a:xfrm>
          <a:off x="0" y="0"/>
          <a:ext cx="0" cy="0"/>
          <a:chOff x="0" y="0"/>
          <a:chExt cx="0" cy="0"/>
        </a:xfrm>
      </p:grpSpPr>
      <p:pic>
        <p:nvPicPr>
          <p:cNvPr id="511" name="Picture 510">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p:nvSpPr>
          <p:cNvPr id="506" name="Google Shape;506;p80"/>
          <p:cNvSpPr txBox="1">
            <a:spLocks noGrp="1"/>
          </p:cNvSpPr>
          <p:nvPr>
            <p:ph type="title"/>
          </p:nvPr>
        </p:nvSpPr>
        <p:spPr>
          <a:xfrm>
            <a:off x="9817179" y="766916"/>
            <a:ext cx="4022707" cy="4495961"/>
          </a:xfrm>
          <a:prstGeom prst="rect">
            <a:avLst/>
          </a:prstGeom>
        </p:spPr>
        <p:txBody>
          <a:bodyPr spcFirstLastPara="1" vert="horz" lIns="91440" tIns="45720" rIns="91440" bIns="45720" rtlCol="0" anchor="b" anchorCtr="0">
            <a:normAutofit/>
          </a:bodyPr>
          <a:lstStyle/>
          <a:p>
            <a:pPr algn="r" defTabSz="457200">
              <a:buClr>
                <a:schemeClr val="dk1"/>
              </a:buClr>
              <a:buSzPts val="3300"/>
            </a:pPr>
            <a:r>
              <a:rPr lang="en-US" sz="4800"/>
              <a:t>I know what you did last summer</a:t>
            </a:r>
          </a:p>
        </p:txBody>
      </p:sp>
      <p:pic>
        <p:nvPicPr>
          <p:cNvPr id="3" name="Picture 2">
            <a:extLst>
              <a:ext uri="{FF2B5EF4-FFF2-40B4-BE49-F238E27FC236}">
                <a16:creationId xmlns:a16="http://schemas.microsoft.com/office/drawing/2014/main" id="{37EB5E90-B06C-AB93-3B97-0F7D924B6EAD}"/>
              </a:ext>
            </a:extLst>
          </p:cNvPr>
          <p:cNvPicPr>
            <a:picLocks noChangeAspect="1"/>
          </p:cNvPicPr>
          <p:nvPr/>
        </p:nvPicPr>
        <p:blipFill>
          <a:blip r:embed="rId5"/>
          <a:stretch>
            <a:fillRect/>
          </a:stretch>
        </p:blipFill>
        <p:spPr>
          <a:xfrm>
            <a:off x="755772" y="1553384"/>
            <a:ext cx="8305636" cy="512872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72247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906581" y="887802"/>
            <a:ext cx="4443096" cy="681691"/>
          </a:xfrm>
          <a:prstGeom prst="rect">
            <a:avLst/>
          </a:prstGeom>
        </p:spPr>
        <p:txBody>
          <a:bodyPr spcFirstLastPara="1" vert="horz" wrap="square" lIns="109728" tIns="54864" rIns="109728" bIns="54864" rtlCol="0" anchor="b" anchorCtr="0">
            <a:normAutofit fontScale="90000"/>
          </a:bodyPr>
          <a:lstStyle/>
          <a:p>
            <a:pPr>
              <a:spcBef>
                <a:spcPct val="0"/>
              </a:spcBef>
            </a:pPr>
            <a:r>
              <a:rPr lang="en-US" sz="3840" dirty="0">
                <a:solidFill>
                  <a:srgbClr val="FFFFFF"/>
                </a:solidFill>
              </a:rPr>
              <a:t>Phishing</a:t>
            </a:r>
          </a:p>
        </p:txBody>
      </p:sp>
      <p:sp>
        <p:nvSpPr>
          <p:cNvPr id="186" name="Google Shape;186;p33"/>
          <p:cNvSpPr txBox="1">
            <a:spLocks noGrp="1"/>
          </p:cNvSpPr>
          <p:nvPr>
            <p:ph type="body" idx="1"/>
          </p:nvPr>
        </p:nvSpPr>
        <p:spPr>
          <a:xfrm>
            <a:off x="906581" y="2950940"/>
            <a:ext cx="4443095" cy="1934959"/>
          </a:xfrm>
          <a:prstGeom prst="rect">
            <a:avLst/>
          </a:prstGeom>
        </p:spPr>
        <p:txBody>
          <a:bodyPr spcFirstLastPara="1" vert="horz" wrap="square" lIns="109728" tIns="54864" rIns="109728" bIns="54864" rtlCol="0" anchor="t" anchorCtr="0">
            <a:normAutofit/>
          </a:bodyPr>
          <a:lstStyle/>
          <a:p>
            <a:pPr marL="0" indent="-274320">
              <a:buFont typeface="Arial" panose="020B0604020202020204" pitchFamily="34" charset="0"/>
              <a:buChar char="•"/>
            </a:pPr>
            <a:r>
              <a:rPr lang="en-US" sz="4000" dirty="0">
                <a:solidFill>
                  <a:srgbClr val="FFFFFF"/>
                </a:solidFill>
              </a:rPr>
              <a:t>Similarity</a:t>
            </a:r>
          </a:p>
          <a:p>
            <a:pPr marL="0" indent="-274320">
              <a:spcBef>
                <a:spcPts val="2560"/>
              </a:spcBef>
              <a:buFont typeface="Arial" panose="020B0604020202020204" pitchFamily="34" charset="0"/>
              <a:buChar char="•"/>
            </a:pPr>
            <a:r>
              <a:rPr lang="en-US" sz="4000" dirty="0">
                <a:solidFill>
                  <a:srgbClr val="FFFFFF"/>
                </a:solidFill>
              </a:rPr>
              <a:t>Familiarity</a:t>
            </a:r>
          </a:p>
        </p:txBody>
      </p:sp>
      <p:pic>
        <p:nvPicPr>
          <p:cNvPr id="187" name="Google Shape;187;p33"/>
          <p:cNvPicPr preferRelativeResize="0"/>
          <p:nvPr/>
        </p:nvPicPr>
        <p:blipFill>
          <a:blip r:embed="rId3" cstate="email">
            <a:extLst>
              <a:ext uri="{28A0092B-C50C-407E-A947-70E740481C1C}">
                <a14:useLocalDpi xmlns:a14="http://schemas.microsoft.com/office/drawing/2010/main"/>
              </a:ext>
            </a:extLst>
          </a:blip>
          <a:stretch>
            <a:fillRect/>
          </a:stretch>
        </p:blipFill>
        <p:spPr>
          <a:xfrm>
            <a:off x="5349675" y="761482"/>
            <a:ext cx="8374143" cy="6542939"/>
          </a:xfrm>
          <a:prstGeom prst="rect">
            <a:avLst/>
          </a:prstGeom>
          <a:noFill/>
        </p:spPr>
      </p:pic>
      <p:pic>
        <p:nvPicPr>
          <p:cNvPr id="2" name="Google Shape;607;p95">
            <a:extLst>
              <a:ext uri="{FF2B5EF4-FFF2-40B4-BE49-F238E27FC236}">
                <a16:creationId xmlns:a16="http://schemas.microsoft.com/office/drawing/2014/main" id="{A6DC6A38-1340-BD09-B6F4-091D0B0477B8}"/>
              </a:ext>
            </a:extLst>
          </p:cNvPr>
          <p:cNvPicPr preferRelativeResize="0"/>
          <p:nvPr/>
        </p:nvPicPr>
        <p:blipFill>
          <a:blip r:embed="rId4">
            <a:alphaModFix/>
          </a:blip>
          <a:stretch>
            <a:fillRect/>
          </a:stretch>
        </p:blipFill>
        <p:spPr>
          <a:xfrm>
            <a:off x="0" y="6274299"/>
            <a:ext cx="6097664" cy="1934959"/>
          </a:xfrm>
          <a:prstGeom prst="rect">
            <a:avLst/>
          </a:prstGeom>
          <a:noFill/>
          <a:ln>
            <a:noFill/>
          </a:ln>
        </p:spPr>
      </p:pic>
      <p:sp>
        <p:nvSpPr>
          <p:cNvPr id="3" name="Oval 2">
            <a:extLst>
              <a:ext uri="{FF2B5EF4-FFF2-40B4-BE49-F238E27FC236}">
                <a16:creationId xmlns:a16="http://schemas.microsoft.com/office/drawing/2014/main" id="{BB173BD8-8B1E-FFC7-351C-A03A78D92D1D}"/>
              </a:ext>
            </a:extLst>
          </p:cNvPr>
          <p:cNvSpPr/>
          <p:nvPr/>
        </p:nvSpPr>
        <p:spPr>
          <a:xfrm>
            <a:off x="8557145" y="3657600"/>
            <a:ext cx="2916253" cy="1762947"/>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F0C90-88CC-4056-8723-234A91F60D85}"/>
              </a:ext>
            </a:extLst>
          </p:cNvPr>
          <p:cNvSpPr>
            <a:spLocks noGrp="1"/>
          </p:cNvSpPr>
          <p:nvPr>
            <p:ph type="title"/>
          </p:nvPr>
        </p:nvSpPr>
        <p:spPr>
          <a:xfrm>
            <a:off x="2997148" y="550377"/>
            <a:ext cx="9987332" cy="817244"/>
          </a:xfrm>
        </p:spPr>
        <p:txBody>
          <a:bodyPr>
            <a:normAutofit/>
          </a:bodyPr>
          <a:lstStyle/>
          <a:p>
            <a:r>
              <a:rPr lang="de-DE" dirty="0" err="1"/>
              <a:t>Social</a:t>
            </a:r>
            <a:r>
              <a:rPr lang="de-DE" dirty="0"/>
              <a:t> Engineering – Phishing </a:t>
            </a:r>
            <a:r>
              <a:rPr lang="de-DE" dirty="0" err="1"/>
              <a:t>example</a:t>
            </a:r>
            <a:endParaRPr lang="de-DE" dirty="0"/>
          </a:p>
        </p:txBody>
      </p:sp>
      <p:pic>
        <p:nvPicPr>
          <p:cNvPr id="6" name="Grafik 5">
            <a:extLst>
              <a:ext uri="{FF2B5EF4-FFF2-40B4-BE49-F238E27FC236}">
                <a16:creationId xmlns:a16="http://schemas.microsoft.com/office/drawing/2014/main" id="{EDE6973A-46E1-48EC-8A75-E35E9ED1648D}"/>
              </a:ext>
            </a:extLst>
          </p:cNvPr>
          <p:cNvPicPr>
            <a:picLocks noChangeAspect="1"/>
          </p:cNvPicPr>
          <p:nvPr/>
        </p:nvPicPr>
        <p:blipFill>
          <a:blip r:embed="rId2"/>
          <a:stretch>
            <a:fillRect/>
          </a:stretch>
        </p:blipFill>
        <p:spPr>
          <a:xfrm>
            <a:off x="-97583" y="1599274"/>
            <a:ext cx="14476450" cy="6229973"/>
          </a:xfrm>
          <a:prstGeom prst="rect">
            <a:avLst/>
          </a:prstGeom>
        </p:spPr>
      </p:pic>
      <p:pic>
        <p:nvPicPr>
          <p:cNvPr id="7" name="Grafik 6">
            <a:extLst>
              <a:ext uri="{FF2B5EF4-FFF2-40B4-BE49-F238E27FC236}">
                <a16:creationId xmlns:a16="http://schemas.microsoft.com/office/drawing/2014/main" id="{0A06E5B6-C547-4E81-9DB8-C6BE4CB032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1070" y="5068924"/>
            <a:ext cx="2941020" cy="2964964"/>
          </a:xfrm>
          <a:prstGeom prst="rect">
            <a:avLst/>
          </a:prstGeom>
        </p:spPr>
      </p:pic>
      <p:sp>
        <p:nvSpPr>
          <p:cNvPr id="3" name="Foliennummernplatzhalter 2">
            <a:extLst>
              <a:ext uri="{FF2B5EF4-FFF2-40B4-BE49-F238E27FC236}">
                <a16:creationId xmlns:a16="http://schemas.microsoft.com/office/drawing/2014/main" id="{4FB7EBC8-AD07-9983-5B8D-26083F945B77}"/>
              </a:ext>
            </a:extLst>
          </p:cNvPr>
          <p:cNvSpPr>
            <a:spLocks noGrp="1"/>
          </p:cNvSpPr>
          <p:nvPr>
            <p:ph type="sldNum" sz="quarter" idx="12"/>
          </p:nvPr>
        </p:nvSpPr>
        <p:spPr/>
        <p:txBody>
          <a:bodyPr/>
          <a:lstStyle/>
          <a:p>
            <a:fld id="{79D199B6-069C-4494-B074-391AD1ED88E0}" type="slidenum">
              <a:rPr lang="de-DE" smtClean="0"/>
              <a:t>59</a:t>
            </a:fld>
            <a:endParaRPr lang="de-DE"/>
          </a:p>
        </p:txBody>
      </p:sp>
    </p:spTree>
    <p:extLst>
      <p:ext uri="{BB962C8B-B14F-4D97-AF65-F5344CB8AC3E}">
        <p14:creationId xmlns:p14="http://schemas.microsoft.com/office/powerpoint/2010/main" val="161300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p:cNvPicPr>
            <a:picLocks noChangeAspect="1"/>
          </p:cNvPicPr>
          <p:nvPr/>
        </p:nvPicPr>
        <p:blipFill rotWithShape="1">
          <a:blip r:embed="rId3" cstate="email">
            <a:alphaModFix amt="33000"/>
            <a:extLst>
              <a:ext uri="{28A0092B-C50C-407E-A947-70E740481C1C}">
                <a14:useLocalDpi xmlns:a14="http://schemas.microsoft.com/office/drawing/2010/main"/>
              </a:ext>
            </a:extLst>
          </a:blip>
          <a:srcRect/>
          <a:stretch/>
        </p:blipFill>
        <p:spPr>
          <a:xfrm>
            <a:off x="3068052" y="286213"/>
            <a:ext cx="8494295" cy="6902039"/>
          </a:xfrm>
          <a:prstGeom prst="rect">
            <a:avLst/>
          </a:prstGeom>
        </p:spPr>
      </p:pic>
      <p:sp>
        <p:nvSpPr>
          <p:cNvPr id="5" name="Text 2"/>
          <p:cNvSpPr/>
          <p:nvPr/>
        </p:nvSpPr>
        <p:spPr>
          <a:xfrm>
            <a:off x="989648" y="725805"/>
            <a:ext cx="12305246" cy="1138238"/>
          </a:xfrm>
          <a:prstGeom prst="rect">
            <a:avLst/>
          </a:prstGeom>
          <a:noFill/>
          <a:ln/>
        </p:spPr>
        <p:txBody>
          <a:bodyPr wrap="none" rtlCol="0" anchor="t"/>
          <a:lstStyle/>
          <a:p>
            <a:pPr marL="0" indent="0">
              <a:lnSpc>
                <a:spcPts val="8962"/>
              </a:lnSpc>
              <a:buNone/>
            </a:pPr>
            <a:r>
              <a:rPr lang="en-US" sz="7170" b="1" dirty="0">
                <a:solidFill>
                  <a:srgbClr val="FF726D"/>
                </a:solidFill>
                <a:latin typeface="Inconsolata" pitchFamily="34" charset="0"/>
                <a:ea typeface="Inconsolata" pitchFamily="34" charset="-122"/>
                <a:cs typeface="Inconsolata" pitchFamily="34" charset="-120"/>
              </a:rPr>
              <a:t>Expected Learning Outcomes: </a:t>
            </a:r>
            <a:endParaRPr lang="en-US" sz="7170" dirty="0"/>
          </a:p>
        </p:txBody>
      </p:sp>
      <p:sp>
        <p:nvSpPr>
          <p:cNvPr id="7" name="Text 4"/>
          <p:cNvSpPr/>
          <p:nvPr/>
        </p:nvSpPr>
        <p:spPr>
          <a:xfrm>
            <a:off x="989647" y="1755822"/>
            <a:ext cx="12305247" cy="5334247"/>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Understand the Importance of Human Factors in Cybersecurity</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Identify Specific Cybersecurity Risks and Vulnerabilities Related to Human Factors</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Understand Social Engineering Processes and Exploits</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Understand One’s Risks and Vulnerabilities</a:t>
            </a:r>
          </a:p>
        </p:txBody>
      </p:sp>
      <p:grpSp>
        <p:nvGrpSpPr>
          <p:cNvPr id="2" name="Group 1">
            <a:extLst>
              <a:ext uri="{FF2B5EF4-FFF2-40B4-BE49-F238E27FC236}">
                <a16:creationId xmlns:a16="http://schemas.microsoft.com/office/drawing/2014/main" id="{5D66B354-C898-7F4B-7905-A2763D8A777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F5196697-DCD9-A6EB-476A-1E557B03E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FF1C65F0-239D-6722-BF80-6F8C8696E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
        <p:nvSpPr>
          <p:cNvPr id="6" name="Footer Placeholder 4">
            <a:extLst>
              <a:ext uri="{FF2B5EF4-FFF2-40B4-BE49-F238E27FC236}">
                <a16:creationId xmlns:a16="http://schemas.microsoft.com/office/drawing/2014/main" id="{E51F6278-B653-E176-9162-9007911BB8B8}"/>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4350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Shape 223"/>
        <p:cNvGrpSpPr/>
        <p:nvPr/>
      </p:nvGrpSpPr>
      <p:grpSpPr>
        <a:xfrm>
          <a:off x="0" y="0"/>
          <a:ext cx="0" cy="0"/>
          <a:chOff x="0" y="0"/>
          <a:chExt cx="0" cy="0"/>
        </a:xfrm>
      </p:grpSpPr>
      <p:pic>
        <p:nvPicPr>
          <p:cNvPr id="232" name="Picture 231">
            <a:extLst>
              <a:ext uri="{FF2B5EF4-FFF2-40B4-BE49-F238E27FC236}">
                <a16:creationId xmlns:a16="http://schemas.microsoft.com/office/drawing/2014/main" id="{5C819037-A607-4A7B-ADF1-B04516199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useBgFill="1">
        <p:nvSpPr>
          <p:cNvPr id="234" name="Rectangle 233">
            <a:extLst>
              <a:ext uri="{FF2B5EF4-FFF2-40B4-BE49-F238E27FC236}">
                <a16:creationId xmlns:a16="http://schemas.microsoft.com/office/drawing/2014/main" id="{E0E174D7-A74C-4845-B4E2-D161F9C68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512F2985-810C-4ABC-9993-5D7821EE7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4" name="Google Shape;224;p39"/>
          <p:cNvPicPr preferRelativeResize="0"/>
          <p:nvPr/>
        </p:nvPicPr>
        <p:blipFill>
          <a:blip r:embed="rId4">
            <a:alphaModFix/>
          </a:blip>
          <a:stretch>
            <a:fillRect/>
          </a:stretch>
        </p:blipFill>
        <p:spPr>
          <a:xfrm>
            <a:off x="958494" y="1138798"/>
            <a:ext cx="12656980" cy="1395584"/>
          </a:xfrm>
          <a:prstGeom prst="rect">
            <a:avLst/>
          </a:prstGeom>
          <a:noFill/>
          <a:ln>
            <a:noFill/>
          </a:ln>
        </p:spPr>
      </p:pic>
      <p:sp>
        <p:nvSpPr>
          <p:cNvPr id="225" name="Google Shape;225;p39"/>
          <p:cNvSpPr txBox="1"/>
          <p:nvPr/>
        </p:nvSpPr>
        <p:spPr>
          <a:xfrm>
            <a:off x="10669012" y="2333209"/>
            <a:ext cx="3002894" cy="517455"/>
          </a:xfrm>
          <a:prstGeom prst="rect">
            <a:avLst/>
          </a:prstGeom>
          <a:noFill/>
          <a:ln>
            <a:noFill/>
          </a:ln>
        </p:spPr>
        <p:txBody>
          <a:bodyPr spcFirstLastPara="1" wrap="square" lIns="146280" tIns="146280" rIns="146280" bIns="146280" anchor="t" anchorCtr="0">
            <a:noAutofit/>
          </a:bodyPr>
          <a:lstStyle/>
          <a:p>
            <a:pPr defTabSz="979652">
              <a:spcAft>
                <a:spcPts val="670"/>
              </a:spcAft>
            </a:pPr>
            <a:r>
              <a:rPr lang="en-GB" sz="2571" kern="1200">
                <a:solidFill>
                  <a:srgbClr val="555555"/>
                </a:solidFill>
                <a:latin typeface="+mn-lt"/>
                <a:ea typeface="+mn-ea"/>
                <a:cs typeface="+mn-cs"/>
              </a:rPr>
              <a:t>Canham et al. (2019)</a:t>
            </a:r>
            <a:endParaRPr lang="en-GB" sz="2880"/>
          </a:p>
        </p:txBody>
      </p:sp>
      <p:pic>
        <p:nvPicPr>
          <p:cNvPr id="226" name="Google Shape;226;p39"/>
          <p:cNvPicPr preferRelativeResize="0"/>
          <p:nvPr/>
        </p:nvPicPr>
        <p:blipFill>
          <a:blip r:embed="rId5">
            <a:alphaModFix/>
          </a:blip>
          <a:stretch>
            <a:fillRect/>
          </a:stretch>
        </p:blipFill>
        <p:spPr>
          <a:xfrm>
            <a:off x="1982634" y="3456755"/>
            <a:ext cx="10211255" cy="3634046"/>
          </a:xfrm>
          <a:prstGeom prst="rect">
            <a:avLst/>
          </a:prstGeom>
          <a:noFill/>
          <a:ln>
            <a:noFill/>
          </a:ln>
        </p:spPr>
      </p:pic>
      <p:cxnSp>
        <p:nvCxnSpPr>
          <p:cNvPr id="227" name="Google Shape;227;p39"/>
          <p:cNvCxnSpPr/>
          <p:nvPr/>
        </p:nvCxnSpPr>
        <p:spPr>
          <a:xfrm rot="10800000" flipH="1">
            <a:off x="5494423" y="6298734"/>
            <a:ext cx="4258452" cy="7834"/>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819037-A607-4A7B-ADF1-B04516199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useBgFill="1">
        <p:nvSpPr>
          <p:cNvPr id="11" name="Rectangle 10">
            <a:extLst>
              <a:ext uri="{FF2B5EF4-FFF2-40B4-BE49-F238E27FC236}">
                <a16:creationId xmlns:a16="http://schemas.microsoft.com/office/drawing/2014/main" id="{E0E174D7-A74C-4845-B4E2-D161F9C68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2F2985-810C-4ABC-9993-5D7821EE7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476" y="962151"/>
            <a:ext cx="10619447" cy="6305297"/>
          </a:xfrm>
          <a:prstGeom prst="rect">
            <a:avLst/>
          </a:prstGeom>
        </p:spPr>
      </p:pic>
      <p:sp>
        <p:nvSpPr>
          <p:cNvPr id="2" name="Foliennummernplatzhalter 1">
            <a:extLst>
              <a:ext uri="{FF2B5EF4-FFF2-40B4-BE49-F238E27FC236}">
                <a16:creationId xmlns:a16="http://schemas.microsoft.com/office/drawing/2014/main" id="{D29CB9F3-72F8-D02B-1831-22AE4BEA820E}"/>
              </a:ext>
            </a:extLst>
          </p:cNvPr>
          <p:cNvSpPr>
            <a:spLocks noGrp="1"/>
          </p:cNvSpPr>
          <p:nvPr>
            <p:ph type="sldNum" sz="quarter" idx="12"/>
          </p:nvPr>
        </p:nvSpPr>
        <p:spPr>
          <a:xfrm>
            <a:off x="12319272" y="7714868"/>
            <a:ext cx="661400" cy="453390"/>
          </a:xfrm>
        </p:spPr>
        <p:txBody>
          <a:bodyPr vert="horz" lIns="91440" tIns="45720" rIns="91440" bIns="45720" rtlCol="0" anchor="ctr">
            <a:normAutofit/>
          </a:bodyPr>
          <a:lstStyle/>
          <a:p>
            <a:pPr>
              <a:spcAft>
                <a:spcPts val="600"/>
              </a:spcAft>
            </a:pPr>
            <a:fld id="{79D199B6-069C-4494-B074-391AD1ED88E0}" type="slidenum">
              <a:rPr lang="en-US" sz="1000" b="0" i="0" kern="1200" dirty="0">
                <a:solidFill>
                  <a:schemeClr val="tx1"/>
                </a:solidFill>
                <a:effectLst/>
                <a:latin typeface="+mn-lt"/>
                <a:ea typeface="+mn-ea"/>
                <a:cs typeface="+mn-cs"/>
              </a:rPr>
              <a:pPr>
                <a:spcAft>
                  <a:spcPts val="600"/>
                </a:spcAft>
              </a:pPr>
              <a:t>61</a:t>
            </a:fld>
            <a:endParaRPr lang="en-US" sz="10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847484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p:cNvSpPr txBox="1">
            <a:spLocks noGrp="1"/>
          </p:cNvSpPr>
          <p:nvPr>
            <p:ph type="title"/>
          </p:nvPr>
        </p:nvSpPr>
        <p:spPr>
          <a:xfrm>
            <a:off x="498720" y="712040"/>
            <a:ext cx="3652358" cy="916320"/>
          </a:xfrm>
          <a:prstGeom prst="rect">
            <a:avLst/>
          </a:prstGeom>
        </p:spPr>
        <p:txBody>
          <a:bodyPr spcFirstLastPara="1" vert="horz" wrap="square" lIns="146280" tIns="146280" rIns="146280" bIns="146280" rtlCol="0" anchor="t" anchorCtr="0">
            <a:noAutofit/>
          </a:bodyPr>
          <a:lstStyle/>
          <a:p>
            <a:r>
              <a:rPr lang="en-GB" dirty="0"/>
              <a:t>Phishing mails</a:t>
            </a:r>
            <a:endParaRPr dirty="0"/>
          </a:p>
        </p:txBody>
      </p:sp>
      <p:sp>
        <p:nvSpPr>
          <p:cNvPr id="233" name="Google Shape;233;p40"/>
          <p:cNvSpPr txBox="1">
            <a:spLocks noGrp="1"/>
          </p:cNvSpPr>
          <p:nvPr>
            <p:ph type="body" idx="1"/>
          </p:nvPr>
        </p:nvSpPr>
        <p:spPr>
          <a:prstGeom prst="rect">
            <a:avLst/>
          </a:prstGeom>
        </p:spPr>
        <p:txBody>
          <a:bodyPr spcFirstLastPara="1" vert="horz" wrap="square" lIns="146280" tIns="146280" rIns="146280" bIns="146280" rtlCol="0" anchor="t" anchorCtr="0">
            <a:noAutofit/>
          </a:bodyPr>
          <a:lstStyle/>
          <a:p>
            <a:pPr marL="0" indent="0">
              <a:buNone/>
            </a:pPr>
            <a:endParaRPr/>
          </a:p>
          <a:p>
            <a:pPr marL="0" indent="0">
              <a:spcBef>
                <a:spcPts val="2560"/>
              </a:spcBef>
              <a:buNone/>
            </a:pPr>
            <a:endParaRPr/>
          </a:p>
          <a:p>
            <a:pPr marL="0" indent="0">
              <a:spcBef>
                <a:spcPts val="2560"/>
              </a:spcBef>
              <a:spcAft>
                <a:spcPts val="2560"/>
              </a:spcAft>
              <a:buNone/>
            </a:pPr>
            <a:endParaRPr/>
          </a:p>
        </p:txBody>
      </p:sp>
      <p:pic>
        <p:nvPicPr>
          <p:cNvPr id="234" name="Google Shape;234;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28859" y="166070"/>
            <a:ext cx="10479322" cy="4255400"/>
          </a:xfrm>
          <a:prstGeom prst="rect">
            <a:avLst/>
          </a:prstGeom>
          <a:noFill/>
          <a:ln>
            <a:noFill/>
          </a:ln>
        </p:spPr>
      </p:pic>
      <p:sp>
        <p:nvSpPr>
          <p:cNvPr id="235" name="Google Shape;235;p40"/>
          <p:cNvSpPr txBox="1"/>
          <p:nvPr/>
        </p:nvSpPr>
        <p:spPr>
          <a:xfrm>
            <a:off x="218880" y="7599680"/>
            <a:ext cx="9206400" cy="570720"/>
          </a:xfrm>
          <a:prstGeom prst="rect">
            <a:avLst/>
          </a:prstGeom>
          <a:noFill/>
          <a:ln>
            <a:noFill/>
          </a:ln>
        </p:spPr>
        <p:txBody>
          <a:bodyPr spcFirstLastPara="1" wrap="square" lIns="146280" tIns="146280" rIns="146280" bIns="146280" anchor="t" anchorCtr="0">
            <a:noAutofit/>
          </a:bodyPr>
          <a:lstStyle/>
          <a:p>
            <a:r>
              <a:rPr lang="en-GB" sz="2880" dirty="0"/>
              <a:t>Canham, 2019; The Enduring Mystery of the Repeat Clickers</a:t>
            </a:r>
            <a:endParaRPr sz="2880" dirty="0"/>
          </a:p>
        </p:txBody>
      </p:sp>
      <p:pic>
        <p:nvPicPr>
          <p:cNvPr id="3" name="Picture 2">
            <a:extLst>
              <a:ext uri="{FF2B5EF4-FFF2-40B4-BE49-F238E27FC236}">
                <a16:creationId xmlns:a16="http://schemas.microsoft.com/office/drawing/2014/main" id="{6467B358-7350-ACE3-35F9-EE4BDC894782}"/>
              </a:ext>
            </a:extLst>
          </p:cNvPr>
          <p:cNvPicPr>
            <a:picLocks noChangeAspect="1"/>
          </p:cNvPicPr>
          <p:nvPr/>
        </p:nvPicPr>
        <p:blipFill>
          <a:blip r:embed="rId4"/>
          <a:stretch>
            <a:fillRect/>
          </a:stretch>
        </p:blipFill>
        <p:spPr>
          <a:xfrm>
            <a:off x="638128" y="4577080"/>
            <a:ext cx="13992272" cy="300651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268B-6701-E896-1DA1-048DE507D0F9}"/>
              </a:ext>
            </a:extLst>
          </p:cNvPr>
          <p:cNvSpPr>
            <a:spLocks noGrp="1"/>
          </p:cNvSpPr>
          <p:nvPr>
            <p:ph type="title"/>
          </p:nvPr>
        </p:nvSpPr>
        <p:spPr/>
        <p:txBody>
          <a:bodyPr>
            <a:normAutofit/>
          </a:bodyPr>
          <a:lstStyle/>
          <a:p>
            <a:endParaRPr lang="nb-NO"/>
          </a:p>
        </p:txBody>
      </p:sp>
      <p:sp>
        <p:nvSpPr>
          <p:cNvPr id="3" name="Text Placeholder 2">
            <a:extLst>
              <a:ext uri="{FF2B5EF4-FFF2-40B4-BE49-F238E27FC236}">
                <a16:creationId xmlns:a16="http://schemas.microsoft.com/office/drawing/2014/main" id="{D14BBD23-153D-3AD6-46B6-7834BF8E7544}"/>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0C2C786C-40E2-07D4-CFF4-69A3475B840B}"/>
              </a:ext>
            </a:extLst>
          </p:cNvPr>
          <p:cNvSpPr>
            <a:spLocks noGrp="1"/>
          </p:cNvSpPr>
          <p:nvPr>
            <p:ph type="sldNum" idx="12"/>
          </p:nvPr>
        </p:nvSpPr>
        <p:spPr/>
        <p:txBody>
          <a:bodyPr/>
          <a:lstStyle/>
          <a:p>
            <a:fld id="{00000000-1234-1234-1234-123412341234}" type="slidenum">
              <a:rPr lang="en-GB" smtClean="0"/>
              <a:pPr/>
              <a:t>63</a:t>
            </a:fld>
            <a:endParaRPr lang="en-GB"/>
          </a:p>
        </p:txBody>
      </p:sp>
      <p:pic>
        <p:nvPicPr>
          <p:cNvPr id="6" name="Picture 5">
            <a:extLst>
              <a:ext uri="{FF2B5EF4-FFF2-40B4-BE49-F238E27FC236}">
                <a16:creationId xmlns:a16="http://schemas.microsoft.com/office/drawing/2014/main" id="{8AC59C36-76B9-75F5-C1C1-C61563925778}"/>
              </a:ext>
            </a:extLst>
          </p:cNvPr>
          <p:cNvPicPr>
            <a:picLocks noChangeAspect="1"/>
          </p:cNvPicPr>
          <p:nvPr/>
        </p:nvPicPr>
        <p:blipFill>
          <a:blip r:embed="rId2"/>
          <a:stretch>
            <a:fillRect/>
          </a:stretch>
        </p:blipFill>
        <p:spPr>
          <a:xfrm>
            <a:off x="301916" y="1336923"/>
            <a:ext cx="14026567" cy="5555755"/>
          </a:xfrm>
          <a:prstGeom prst="rect">
            <a:avLst/>
          </a:prstGeom>
        </p:spPr>
      </p:pic>
    </p:spTree>
    <p:extLst>
      <p:ext uri="{BB962C8B-B14F-4D97-AF65-F5344CB8AC3E}">
        <p14:creationId xmlns:p14="http://schemas.microsoft.com/office/powerpoint/2010/main" val="445358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3" name="Picture 2">
            <a:extLst>
              <a:ext uri="{FF2B5EF4-FFF2-40B4-BE49-F238E27FC236}">
                <a16:creationId xmlns:a16="http://schemas.microsoft.com/office/drawing/2014/main" id="{72B7E012-7FC4-FB13-A946-B2CB0F6F6801}"/>
              </a:ext>
            </a:extLst>
          </p:cNvPr>
          <p:cNvPicPr>
            <a:picLocks noChangeAspect="1"/>
          </p:cNvPicPr>
          <p:nvPr/>
        </p:nvPicPr>
        <p:blipFill>
          <a:blip r:embed="rId3">
            <a:alphaModFix amt="30000"/>
          </a:blip>
          <a:stretch>
            <a:fillRect/>
          </a:stretch>
        </p:blipFill>
        <p:spPr>
          <a:xfrm flipH="1">
            <a:off x="15376" y="-1"/>
            <a:ext cx="12296781" cy="8714509"/>
          </a:xfrm>
          <a:prstGeom prst="rect">
            <a:avLst/>
          </a:prstGeom>
        </p:spPr>
      </p:pic>
      <p:sp>
        <p:nvSpPr>
          <p:cNvPr id="412" name="Google Shape;412;p34"/>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n-GB"/>
              <a:t>Healthcare worker profiles</a:t>
            </a:r>
            <a:endParaRPr/>
          </a:p>
        </p:txBody>
      </p:sp>
      <p:sp>
        <p:nvSpPr>
          <p:cNvPr id="413" name="Google Shape;413;p34"/>
          <p:cNvSpPr txBox="1">
            <a:spLocks noGrp="1"/>
          </p:cNvSpPr>
          <p:nvPr>
            <p:ph type="body" idx="1"/>
          </p:nvPr>
        </p:nvSpPr>
        <p:spPr>
          <a:xfrm>
            <a:off x="498720" y="1797361"/>
            <a:ext cx="5502241" cy="5456879"/>
          </a:xfrm>
          <a:prstGeom prst="rect">
            <a:avLst/>
          </a:prstGeom>
        </p:spPr>
        <p:txBody>
          <a:bodyPr spcFirstLastPara="1" vert="horz" wrap="square" lIns="146280" tIns="146280" rIns="146280" bIns="146280" rtlCol="0" anchor="t" anchorCtr="0">
            <a:normAutofit/>
          </a:bodyPr>
          <a:lstStyle/>
          <a:p>
            <a:pPr marL="0" indent="0">
              <a:buNone/>
            </a:pPr>
            <a:r>
              <a:rPr lang="en-GB" dirty="0"/>
              <a:t>Females are 70% of healthcare workforce</a:t>
            </a:r>
            <a:endParaRPr dirty="0"/>
          </a:p>
          <a:p>
            <a:pPr marL="0" indent="0">
              <a:spcBef>
                <a:spcPts val="1920"/>
              </a:spcBef>
              <a:buNone/>
            </a:pPr>
            <a:r>
              <a:rPr lang="en-GB" dirty="0"/>
              <a:t>Females higher in Neuroticism, Agreeableness, warmth (an extraversion facet) and openness to feelings</a:t>
            </a:r>
            <a:endParaRPr dirty="0"/>
          </a:p>
          <a:p>
            <a:pPr marL="0" indent="0">
              <a:spcBef>
                <a:spcPts val="1920"/>
              </a:spcBef>
              <a:buNone/>
            </a:pPr>
            <a:r>
              <a:rPr lang="en-GB" dirty="0"/>
              <a:t>Men higher assertiveness (a facet of extraversion) and openness to ideas </a:t>
            </a:r>
            <a:endParaRPr dirty="0"/>
          </a:p>
          <a:p>
            <a:pPr marL="0" indent="0">
              <a:spcBef>
                <a:spcPts val="1920"/>
              </a:spcBef>
              <a:buNone/>
            </a:pPr>
            <a:r>
              <a:rPr lang="en-GB" dirty="0"/>
              <a:t>Gender differences largest in egalitarian cultures</a:t>
            </a:r>
            <a:endParaRPr dirty="0"/>
          </a:p>
          <a:p>
            <a:pPr marL="0" indent="0">
              <a:spcBef>
                <a:spcPts val="1920"/>
              </a:spcBef>
              <a:buNone/>
            </a:pPr>
            <a:endParaRPr dirty="0"/>
          </a:p>
          <a:p>
            <a:pPr marL="0" indent="0">
              <a:spcBef>
                <a:spcPts val="1920"/>
              </a:spcBef>
              <a:spcAft>
                <a:spcPts val="1920"/>
              </a:spcAft>
              <a:buNone/>
            </a:pPr>
            <a:endParaRPr dirty="0"/>
          </a:p>
        </p:txBody>
      </p:sp>
      <p:pic>
        <p:nvPicPr>
          <p:cNvPr id="414" name="Google Shape;414;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117080" y="0"/>
            <a:ext cx="7606042" cy="6492240"/>
          </a:xfrm>
          <a:prstGeom prst="rect">
            <a:avLst/>
          </a:prstGeom>
          <a:noFill/>
          <a:ln>
            <a:noFill/>
          </a:ln>
        </p:spPr>
      </p:pic>
      <p:pic>
        <p:nvPicPr>
          <p:cNvPr id="2" name="Picture 1">
            <a:extLst>
              <a:ext uri="{FF2B5EF4-FFF2-40B4-BE49-F238E27FC236}">
                <a16:creationId xmlns:a16="http://schemas.microsoft.com/office/drawing/2014/main" id="{8B716F6F-3A0A-4EB6-AB15-FD990CF553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0350" y="5075160"/>
            <a:ext cx="4383417" cy="3177426"/>
          </a:xfrm>
          <a:prstGeom prst="rect">
            <a:avLst/>
          </a:prstGeom>
        </p:spPr>
      </p:pic>
      <p:sp>
        <p:nvSpPr>
          <p:cNvPr id="10" name="Oval 9">
            <a:extLst>
              <a:ext uri="{FF2B5EF4-FFF2-40B4-BE49-F238E27FC236}">
                <a16:creationId xmlns:a16="http://schemas.microsoft.com/office/drawing/2014/main" id="{E3500071-B705-4436-B86E-61254294D67E}"/>
              </a:ext>
            </a:extLst>
          </p:cNvPr>
          <p:cNvSpPr/>
          <p:nvPr/>
        </p:nvSpPr>
        <p:spPr>
          <a:xfrm>
            <a:off x="11460480" y="4069079"/>
            <a:ext cx="1021080" cy="4109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
        <p:nvSpPr>
          <p:cNvPr id="11" name="Oval 10">
            <a:extLst>
              <a:ext uri="{FF2B5EF4-FFF2-40B4-BE49-F238E27FC236}">
                <a16:creationId xmlns:a16="http://schemas.microsoft.com/office/drawing/2014/main" id="{491CDA95-03FA-4E2B-9B50-62136965E57F}"/>
              </a:ext>
            </a:extLst>
          </p:cNvPr>
          <p:cNvSpPr/>
          <p:nvPr/>
        </p:nvSpPr>
        <p:spPr>
          <a:xfrm>
            <a:off x="11460480" y="1073260"/>
            <a:ext cx="1021080" cy="4109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
        <p:nvSpPr>
          <p:cNvPr id="12" name="Oval 11">
            <a:extLst>
              <a:ext uri="{FF2B5EF4-FFF2-40B4-BE49-F238E27FC236}">
                <a16:creationId xmlns:a16="http://schemas.microsoft.com/office/drawing/2014/main" id="{5AAFB0D8-9FE9-4F7C-A53B-86A8BD13B0CF}"/>
              </a:ext>
            </a:extLst>
          </p:cNvPr>
          <p:cNvSpPr/>
          <p:nvPr/>
        </p:nvSpPr>
        <p:spPr>
          <a:xfrm>
            <a:off x="11460480" y="623919"/>
            <a:ext cx="1021080" cy="4109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
        <p:nvSpPr>
          <p:cNvPr id="13" name="Oval 12">
            <a:extLst>
              <a:ext uri="{FF2B5EF4-FFF2-40B4-BE49-F238E27FC236}">
                <a16:creationId xmlns:a16="http://schemas.microsoft.com/office/drawing/2014/main" id="{B18B8233-0A32-419A-9F89-DD8C8CC1A5C3}"/>
              </a:ext>
            </a:extLst>
          </p:cNvPr>
          <p:cNvSpPr/>
          <p:nvPr/>
        </p:nvSpPr>
        <p:spPr>
          <a:xfrm>
            <a:off x="11460480" y="4869661"/>
            <a:ext cx="1021080" cy="4109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Tree>
    <p:extLst>
      <p:ext uri="{BB962C8B-B14F-4D97-AF65-F5344CB8AC3E}">
        <p14:creationId xmlns:p14="http://schemas.microsoft.com/office/powerpoint/2010/main" val="105693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3" name="Picture 2">
            <a:extLst>
              <a:ext uri="{FF2B5EF4-FFF2-40B4-BE49-F238E27FC236}">
                <a16:creationId xmlns:a16="http://schemas.microsoft.com/office/drawing/2014/main" id="{9C7A64E7-BDFE-E999-BA5C-C03ECFEE663A}"/>
              </a:ext>
            </a:extLst>
          </p:cNvPr>
          <p:cNvPicPr>
            <a:picLocks noChangeAspect="1"/>
          </p:cNvPicPr>
          <p:nvPr/>
        </p:nvPicPr>
        <p:blipFill>
          <a:blip r:embed="rId3">
            <a:alphaModFix amt="30000"/>
          </a:blip>
          <a:stretch>
            <a:fillRect/>
          </a:stretch>
        </p:blipFill>
        <p:spPr>
          <a:xfrm flipH="1">
            <a:off x="15376" y="-1"/>
            <a:ext cx="12296781" cy="8714509"/>
          </a:xfrm>
          <a:prstGeom prst="rect">
            <a:avLst/>
          </a:prstGeom>
        </p:spPr>
      </p:pic>
      <p:sp>
        <p:nvSpPr>
          <p:cNvPr id="434" name="Google Shape;434;p37"/>
          <p:cNvSpPr txBox="1">
            <a:spLocks noGrp="1"/>
          </p:cNvSpPr>
          <p:nvPr>
            <p:ph type="title"/>
          </p:nvPr>
        </p:nvSpPr>
        <p:spPr>
          <a:prstGeom prst="rect">
            <a:avLst/>
          </a:prstGeom>
        </p:spPr>
        <p:txBody>
          <a:bodyPr spcFirstLastPara="1" vert="horz" wrap="square" lIns="146280" tIns="146280" rIns="146280" bIns="146280" rtlCol="0" anchor="t" anchorCtr="0">
            <a:normAutofit/>
          </a:bodyPr>
          <a:lstStyle/>
          <a:p>
            <a:r>
              <a:rPr lang="en-GB" dirty="0"/>
              <a:t>Healthcare workers and repeat clicking </a:t>
            </a:r>
            <a:r>
              <a:rPr lang="en-GB" sz="1440" dirty="0"/>
              <a:t>(Gordon et al., 2019)</a:t>
            </a:r>
            <a:endParaRPr dirty="0"/>
          </a:p>
        </p:txBody>
      </p:sp>
      <p:sp>
        <p:nvSpPr>
          <p:cNvPr id="2" name="Content Placeholder 1">
            <a:extLst>
              <a:ext uri="{FF2B5EF4-FFF2-40B4-BE49-F238E27FC236}">
                <a16:creationId xmlns:a16="http://schemas.microsoft.com/office/drawing/2014/main" id="{A6E560A9-CC46-4114-8183-D31168EAAEA8}"/>
              </a:ext>
            </a:extLst>
          </p:cNvPr>
          <p:cNvSpPr>
            <a:spLocks noGrp="1"/>
          </p:cNvSpPr>
          <p:nvPr>
            <p:ph idx="1"/>
          </p:nvPr>
        </p:nvSpPr>
        <p:spPr/>
        <p:txBody>
          <a:bodyPr/>
          <a:lstStyle/>
          <a:p>
            <a:endParaRPr lang="nb-NO"/>
          </a:p>
        </p:txBody>
      </p:sp>
      <p:pic>
        <p:nvPicPr>
          <p:cNvPr id="436" name="Google Shape;436;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2641" y="1658080"/>
            <a:ext cx="4316960" cy="5985680"/>
          </a:xfrm>
          <a:prstGeom prst="rect">
            <a:avLst/>
          </a:prstGeom>
          <a:noFill/>
          <a:ln>
            <a:noFill/>
          </a:ln>
        </p:spPr>
      </p:pic>
      <p:pic>
        <p:nvPicPr>
          <p:cNvPr id="437" name="Google Shape;437;p3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217900" y="1837260"/>
            <a:ext cx="10389859" cy="6392340"/>
          </a:xfrm>
          <a:prstGeom prst="rect">
            <a:avLst/>
          </a:prstGeom>
          <a:noFill/>
          <a:ln>
            <a:noFill/>
          </a:ln>
        </p:spPr>
      </p:pic>
    </p:spTree>
    <p:extLst>
      <p:ext uri="{BB962C8B-B14F-4D97-AF65-F5344CB8AC3E}">
        <p14:creationId xmlns:p14="http://schemas.microsoft.com/office/powerpoint/2010/main" val="18494907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1"/>
        <p:cNvGrpSpPr/>
        <p:nvPr/>
      </p:nvGrpSpPr>
      <p:grpSpPr>
        <a:xfrm>
          <a:off x="0" y="0"/>
          <a:ext cx="0" cy="0"/>
          <a:chOff x="0" y="0"/>
          <a:chExt cx="0" cy="0"/>
        </a:xfrm>
      </p:grpSpPr>
      <p:sp useBgFill="1">
        <p:nvSpPr>
          <p:cNvPr id="529" name="Rectangle 52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25" name="Picture 524" descr="A robot with human face">
            <a:extLst>
              <a:ext uri="{FF2B5EF4-FFF2-40B4-BE49-F238E27FC236}">
                <a16:creationId xmlns:a16="http://schemas.microsoft.com/office/drawing/2014/main" id="{33A04DD5-9ED9-F986-E6AD-14C1E36D43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4" y="12"/>
            <a:ext cx="10402190" cy="8229588"/>
          </a:xfrm>
          <a:prstGeom prst="rect">
            <a:avLst/>
          </a:prstGeom>
        </p:spPr>
      </p:pic>
      <p:sp>
        <p:nvSpPr>
          <p:cNvPr id="531" name="Rectangle 530">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22480" y="0"/>
            <a:ext cx="11707921" cy="82296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523" name="Google Shape;523;p79"/>
          <p:cNvSpPr txBox="1">
            <a:spLocks noGrp="1"/>
          </p:cNvSpPr>
          <p:nvPr>
            <p:ph type="title"/>
          </p:nvPr>
        </p:nvSpPr>
        <p:spPr>
          <a:xfrm>
            <a:off x="10075042" y="1393546"/>
            <a:ext cx="4125773" cy="1349654"/>
          </a:xfrm>
          <a:prstGeom prst="rect">
            <a:avLst/>
          </a:prstGeom>
        </p:spPr>
        <p:txBody>
          <a:bodyPr spcFirstLastPara="1" vert="horz" lIns="109720" tIns="54840" rIns="109720" bIns="54840" rtlCol="0" anchor="b" anchorCtr="0">
            <a:normAutofit/>
          </a:bodyPr>
          <a:lstStyle/>
          <a:p>
            <a:pPr>
              <a:spcBef>
                <a:spcPts val="0"/>
              </a:spcBef>
              <a:buClr>
                <a:schemeClr val="dk1"/>
              </a:buClr>
              <a:buSzPts val="3000"/>
            </a:pPr>
            <a:r>
              <a:rPr lang="en-GB" sz="3360">
                <a:solidFill>
                  <a:schemeClr val="bg1"/>
                </a:solidFill>
              </a:rPr>
              <a:t>Individual differences</a:t>
            </a:r>
          </a:p>
        </p:txBody>
      </p:sp>
      <p:sp>
        <p:nvSpPr>
          <p:cNvPr id="533" name="Rectangle 5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424800" y="726948"/>
            <a:ext cx="87782"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35" name="Rectangle 5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43621" y="2932176"/>
            <a:ext cx="3862426" cy="10973"/>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522" name="Google Shape;522;p79"/>
          <p:cNvSpPr txBox="1">
            <a:spLocks noGrp="1"/>
          </p:cNvSpPr>
          <p:nvPr>
            <p:ph idx="1"/>
          </p:nvPr>
        </p:nvSpPr>
        <p:spPr>
          <a:xfrm>
            <a:off x="10075042" y="3261665"/>
            <a:ext cx="4126687" cy="3848710"/>
          </a:xfrm>
          <a:prstGeom prst="rect">
            <a:avLst/>
          </a:prstGeom>
        </p:spPr>
        <p:txBody>
          <a:bodyPr spcFirstLastPara="1" vert="horz" lIns="109720" tIns="54840" rIns="109720" bIns="54840" rtlCol="0" anchor="t" anchorCtr="0">
            <a:normAutofit/>
          </a:bodyPr>
          <a:lstStyle/>
          <a:p>
            <a:pPr marL="731502" indent="-528307">
              <a:spcBef>
                <a:spcPts val="0"/>
              </a:spcBef>
              <a:buSzPts val="1600"/>
            </a:pPr>
            <a:r>
              <a:rPr lang="en-US" sz="1080" dirty="0">
                <a:solidFill>
                  <a:schemeClr val="bg1"/>
                </a:solidFill>
              </a:rPr>
              <a:t>The susceptibility towards DP effects is no own personality characteristic. </a:t>
            </a:r>
            <a:br>
              <a:rPr lang="en-US" sz="1080" dirty="0">
                <a:solidFill>
                  <a:schemeClr val="bg1"/>
                </a:solidFill>
              </a:rPr>
            </a:br>
            <a:endParaRPr lang="en-US" sz="1080" dirty="0">
              <a:solidFill>
                <a:schemeClr val="bg1"/>
              </a:solidFill>
            </a:endParaRPr>
          </a:p>
          <a:p>
            <a:pPr marL="731502" indent="-528307">
              <a:spcBef>
                <a:spcPts val="0"/>
              </a:spcBef>
              <a:buSzPts val="1600"/>
            </a:pPr>
            <a:r>
              <a:rPr lang="en-US" sz="1080" dirty="0">
                <a:solidFill>
                  <a:schemeClr val="bg1"/>
                </a:solidFill>
              </a:rPr>
              <a:t>The psychological effects are manifold. DPs consist of series and combinations of a wide range of psychological mechanisms.</a:t>
            </a:r>
            <a:br>
              <a:rPr lang="en-US" sz="1080" dirty="0">
                <a:solidFill>
                  <a:schemeClr val="bg1"/>
                </a:solidFill>
              </a:rPr>
            </a:br>
            <a:endParaRPr lang="en-US" sz="1080" dirty="0">
              <a:solidFill>
                <a:schemeClr val="bg1"/>
              </a:solidFill>
            </a:endParaRPr>
          </a:p>
          <a:p>
            <a:pPr marL="731502" indent="-528307">
              <a:spcBef>
                <a:spcPts val="0"/>
              </a:spcBef>
              <a:buSzPts val="1600"/>
            </a:pPr>
            <a:r>
              <a:rPr lang="en-US" sz="1080" dirty="0">
                <a:solidFill>
                  <a:schemeClr val="bg1"/>
                </a:solidFill>
              </a:rPr>
              <a:t>The susceptibility towards particular mechanisms and manipulations can be partially personality-dependent (e.g. agreeableness, conformity, IT-literacy, narcissism).</a:t>
            </a:r>
            <a:br>
              <a:rPr lang="en-US" sz="1080" dirty="0">
                <a:solidFill>
                  <a:schemeClr val="bg1"/>
                </a:solidFill>
              </a:rPr>
            </a:br>
            <a:endParaRPr lang="en-US" sz="1080" dirty="0">
              <a:solidFill>
                <a:schemeClr val="bg1"/>
              </a:solidFill>
            </a:endParaRPr>
          </a:p>
          <a:p>
            <a:pPr marL="731502" indent="-528307">
              <a:spcBef>
                <a:spcPts val="0"/>
              </a:spcBef>
              <a:buSzPts val="1600"/>
            </a:pPr>
            <a:r>
              <a:rPr lang="en-US" sz="1080" dirty="0">
                <a:solidFill>
                  <a:schemeClr val="bg1"/>
                </a:solidFill>
              </a:rPr>
              <a:t>Strong contributors to DP effects are situational/contextual influences: time pressure and stress facilitate superficial cognitive styles and the perceived relevance of the process determines how much cognitive work I am willing to invest in careful reading and conscious-reflective deciding. Example: Mobile phone usage is more likely to happen under time pressure, while doing something else (walking, travelling, working) when having less cognitive resources available. The smaller screen adds to the cognitive effort by making navigating more difficult.</a:t>
            </a:r>
          </a:p>
          <a:p>
            <a:pPr marL="223514" indent="0">
              <a:spcBef>
                <a:spcPts val="1280"/>
              </a:spcBef>
              <a:buClr>
                <a:schemeClr val="dk1"/>
              </a:buClr>
              <a:buSzPts val="2100"/>
              <a:buNone/>
            </a:pPr>
            <a:endParaRPr lang="en-US" sz="1080" dirty="0">
              <a:solidFill>
                <a:schemeClr val="bg1"/>
              </a:solidFill>
            </a:endParaRPr>
          </a:p>
        </p:txBody>
      </p:sp>
      <p:sp>
        <p:nvSpPr>
          <p:cNvPr id="2" name="Footer Placeholder 4">
            <a:extLst>
              <a:ext uri="{FF2B5EF4-FFF2-40B4-BE49-F238E27FC236}">
                <a16:creationId xmlns:a16="http://schemas.microsoft.com/office/drawing/2014/main" id="{2AB6060D-21C7-1F4D-0C91-B896147DCC28}"/>
              </a:ext>
            </a:extLst>
          </p:cNvPr>
          <p:cNvSpPr txBox="1">
            <a:spLocks/>
          </p:cNvSpPr>
          <p:nvPr/>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76376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
                                            <p:txEl>
                                              <p:pRg st="0" end="0"/>
                                            </p:txEl>
                                          </p:spTgt>
                                        </p:tgtEl>
                                        <p:attrNameLst>
                                          <p:attrName>style.visibility</p:attrName>
                                        </p:attrNameLst>
                                      </p:cBhvr>
                                      <p:to>
                                        <p:strVal val="visible"/>
                                      </p:to>
                                    </p:set>
                                    <p:animEffect transition="in" filter="fade">
                                      <p:cBhvr>
                                        <p:cTn id="7" dur="500"/>
                                        <p:tgtEl>
                                          <p:spTgt spid="5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
                                            <p:txEl>
                                              <p:pRg st="1" end="1"/>
                                            </p:txEl>
                                          </p:spTgt>
                                        </p:tgtEl>
                                        <p:attrNameLst>
                                          <p:attrName>style.visibility</p:attrName>
                                        </p:attrNameLst>
                                      </p:cBhvr>
                                      <p:to>
                                        <p:strVal val="visible"/>
                                      </p:to>
                                    </p:set>
                                    <p:animEffect transition="in" filter="fade">
                                      <p:cBhvr>
                                        <p:cTn id="12" dur="500"/>
                                        <p:tgtEl>
                                          <p:spTgt spid="5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2">
                                            <p:txEl>
                                              <p:pRg st="2" end="2"/>
                                            </p:txEl>
                                          </p:spTgt>
                                        </p:tgtEl>
                                        <p:attrNameLst>
                                          <p:attrName>style.visibility</p:attrName>
                                        </p:attrNameLst>
                                      </p:cBhvr>
                                      <p:to>
                                        <p:strVal val="visible"/>
                                      </p:to>
                                    </p:set>
                                    <p:animEffect transition="in" filter="fade">
                                      <p:cBhvr>
                                        <p:cTn id="17" dur="500"/>
                                        <p:tgtEl>
                                          <p:spTgt spid="5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2">
                                            <p:txEl>
                                              <p:pRg st="3" end="3"/>
                                            </p:txEl>
                                          </p:spTgt>
                                        </p:tgtEl>
                                        <p:attrNameLst>
                                          <p:attrName>style.visibility</p:attrName>
                                        </p:attrNameLst>
                                      </p:cBhvr>
                                      <p:to>
                                        <p:strVal val="visible"/>
                                      </p:to>
                                    </p:set>
                                    <p:animEffect transition="in" filter="fade">
                                      <p:cBhvr>
                                        <p:cTn id="22" dur="500"/>
                                        <p:tgtEl>
                                          <p:spTgt spid="5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424800" y="1973080"/>
            <a:ext cx="6472320" cy="2371680"/>
          </a:xfrm>
        </p:spPr>
        <p:txBody>
          <a:bodyPr spcFirstLastPara="1" vert="horz" wrap="square" lIns="146280" tIns="146280" rIns="146280" bIns="146280" rtlCol="0" anchor="b" anchorCtr="0">
            <a:normAutofit/>
          </a:bodyPr>
          <a:lstStyle/>
          <a:p>
            <a:r>
              <a:rPr lang="no" dirty="0"/>
              <a:t>Dark Patterns</a:t>
            </a:r>
            <a:endParaRPr lang="nb-NO" dirty="0"/>
          </a:p>
        </p:txBody>
      </p:sp>
      <p:sp>
        <p:nvSpPr>
          <p:cNvPr id="92" name="Subtitle 2">
            <a:extLst>
              <a:ext uri="{FF2B5EF4-FFF2-40B4-BE49-F238E27FC236}">
                <a16:creationId xmlns:a16="http://schemas.microsoft.com/office/drawing/2014/main" id="{197DFAB1-8FCA-480F-AAD3-7DED95F1EBF0}"/>
              </a:ext>
            </a:extLst>
          </p:cNvPr>
          <p:cNvSpPr>
            <a:spLocks noGrp="1"/>
          </p:cNvSpPr>
          <p:nvPr>
            <p:ph type="subTitle" idx="1"/>
          </p:nvPr>
        </p:nvSpPr>
        <p:spPr>
          <a:xfrm>
            <a:off x="424800" y="4484920"/>
            <a:ext cx="6472320" cy="1976160"/>
          </a:xfrm>
        </p:spPr>
        <p:txBody>
          <a:bodyPr/>
          <a:lstStyle/>
          <a:p>
            <a:endParaRPr lang="en-US"/>
          </a:p>
        </p:txBody>
      </p:sp>
      <p:sp>
        <p:nvSpPr>
          <p:cNvPr id="87" name="Google Shape;87;p17"/>
          <p:cNvSpPr txBox="1">
            <a:spLocks noGrp="1"/>
          </p:cNvSpPr>
          <p:nvPr>
            <p:ph type="body" idx="2"/>
          </p:nvPr>
        </p:nvSpPr>
        <p:spPr>
          <a:xfrm>
            <a:off x="7903200" y="1158520"/>
            <a:ext cx="6139200" cy="5912160"/>
          </a:xfrm>
        </p:spPr>
        <p:txBody>
          <a:bodyPr spcFirstLastPara="1" vert="horz" wrap="square" lIns="146280" tIns="146280" rIns="146280" bIns="146280" rtlCol="0" anchor="ctr" anchorCtr="0">
            <a:normAutofit/>
          </a:bodyPr>
          <a:lstStyle/>
          <a:p>
            <a:pPr marL="0" indent="0">
              <a:lnSpc>
                <a:spcPct val="105000"/>
              </a:lnSpc>
              <a:buClr>
                <a:schemeClr val="dk1"/>
              </a:buClr>
              <a:buSzPts val="1100"/>
              <a:buNone/>
            </a:pPr>
            <a:r>
              <a:rPr lang="en-US" sz="2400" i="1" dirty="0"/>
              <a:t>“</a:t>
            </a:r>
            <a:r>
              <a:rPr lang="en-US" sz="2400" b="1" dirty="0"/>
              <a:t>Dirty tricks designers use to make people do stuff”</a:t>
            </a:r>
          </a:p>
          <a:p>
            <a:pPr marL="0" indent="0">
              <a:lnSpc>
                <a:spcPct val="105000"/>
              </a:lnSpc>
              <a:buClr>
                <a:schemeClr val="dk1"/>
              </a:buClr>
              <a:buSzPts val="1100"/>
              <a:buNone/>
            </a:pPr>
            <a:r>
              <a:rPr lang="en-US" sz="2400" i="1" dirty="0"/>
              <a:t>Harry </a:t>
            </a:r>
            <a:r>
              <a:rPr lang="en-US" sz="2400" i="1" dirty="0" err="1"/>
              <a:t>Brignull</a:t>
            </a:r>
            <a:r>
              <a:rPr lang="en-US" sz="2400" i="1" dirty="0"/>
              <a:t> (2010)</a:t>
            </a:r>
          </a:p>
          <a:p>
            <a:pPr marL="0" indent="0">
              <a:lnSpc>
                <a:spcPct val="105000"/>
              </a:lnSpc>
              <a:spcBef>
                <a:spcPts val="1280"/>
              </a:spcBef>
              <a:buClr>
                <a:schemeClr val="dk1"/>
              </a:buClr>
              <a:buSzPts val="1100"/>
              <a:buNone/>
            </a:pPr>
            <a:r>
              <a:rPr lang="en-US" sz="2400" b="1" dirty="0"/>
              <a:t>“Interface design choices that benefit an online service by coercing, steering, or deceiving users into making decisions that, if fully informed and capable of selecting alternatives, they might not make.”</a:t>
            </a:r>
          </a:p>
          <a:p>
            <a:pPr marL="0" indent="0">
              <a:lnSpc>
                <a:spcPct val="105000"/>
              </a:lnSpc>
              <a:spcBef>
                <a:spcPts val="1280"/>
              </a:spcBef>
              <a:buClr>
                <a:schemeClr val="dk1"/>
              </a:buClr>
              <a:buSzPts val="1100"/>
              <a:buNone/>
            </a:pPr>
            <a:r>
              <a:rPr lang="en-US" sz="2400" i="1" dirty="0"/>
              <a:t>Mathur et al. (2019)</a:t>
            </a:r>
          </a:p>
          <a:p>
            <a:pPr marL="0" indent="0">
              <a:lnSpc>
                <a:spcPct val="105000"/>
              </a:lnSpc>
              <a:spcBef>
                <a:spcPts val="1280"/>
              </a:spcBef>
              <a:buClr>
                <a:schemeClr val="dk1"/>
              </a:buClr>
              <a:buSzPts val="1100"/>
              <a:buNone/>
            </a:pPr>
            <a:r>
              <a:rPr lang="en-US" sz="2400" b="1" dirty="0"/>
              <a:t>“Weaponized usability”</a:t>
            </a:r>
          </a:p>
          <a:p>
            <a:pPr marL="0" indent="0">
              <a:lnSpc>
                <a:spcPct val="105000"/>
              </a:lnSpc>
              <a:spcAft>
                <a:spcPts val="1920"/>
              </a:spcAft>
              <a:buNone/>
            </a:pPr>
            <a:endParaRPr lang="en-US" sz="2400" dirty="0"/>
          </a:p>
        </p:txBody>
      </p:sp>
    </p:spTree>
    <p:extLst>
      <p:ext uri="{BB962C8B-B14F-4D97-AF65-F5344CB8AC3E}">
        <p14:creationId xmlns:p14="http://schemas.microsoft.com/office/powerpoint/2010/main" val="276962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1052032" y="889670"/>
            <a:ext cx="5226318" cy="1939444"/>
          </a:xfrm>
          <a:prstGeom prst="rect">
            <a:avLst/>
          </a:prstGeom>
        </p:spPr>
        <p:txBody>
          <a:bodyPr spcFirstLastPara="1" vert="horz" wrap="square" lIns="109728" tIns="54864" rIns="109728" bIns="54864" rtlCol="0" anchor="b" anchorCtr="0">
            <a:normAutofit/>
          </a:bodyPr>
          <a:lstStyle/>
          <a:p>
            <a:pPr>
              <a:spcBef>
                <a:spcPct val="0"/>
              </a:spcBef>
            </a:pPr>
            <a:r>
              <a:rPr lang="en-US" sz="3840"/>
              <a:t>The relationship between Dark Patterns and Cybercrime</a:t>
            </a:r>
          </a:p>
        </p:txBody>
      </p:sp>
      <p:sp>
        <p:nvSpPr>
          <p:cNvPr id="139" name="Google Shape;139;p24"/>
          <p:cNvSpPr txBox="1">
            <a:spLocks noGrp="1"/>
          </p:cNvSpPr>
          <p:nvPr>
            <p:ph type="body" idx="1"/>
          </p:nvPr>
        </p:nvSpPr>
        <p:spPr>
          <a:xfrm>
            <a:off x="1052031" y="3040171"/>
            <a:ext cx="5226318" cy="4137398"/>
          </a:xfrm>
          <a:prstGeom prst="rect">
            <a:avLst/>
          </a:prstGeom>
        </p:spPr>
        <p:txBody>
          <a:bodyPr spcFirstLastPara="1" vert="horz" wrap="square" lIns="109728" tIns="54864" rIns="109728" bIns="54864" rtlCol="0" anchor="t" anchorCtr="0">
            <a:normAutofit/>
          </a:bodyPr>
          <a:lstStyle/>
          <a:p>
            <a:pPr indent="-274320">
              <a:buFont typeface="Arial" panose="020B0604020202020204" pitchFamily="34" charset="0"/>
              <a:buChar char="•"/>
            </a:pPr>
            <a:r>
              <a:rPr lang="en-US" sz="2040"/>
              <a:t>Dark Patterns trigger psychological processes which make us vulnerable to malicious intentions (cognitive exploits)</a:t>
            </a:r>
          </a:p>
          <a:p>
            <a:pPr indent="-274320">
              <a:buFont typeface="Arial" panose="020B0604020202020204" pitchFamily="34" charset="0"/>
              <a:buChar char="•"/>
            </a:pPr>
            <a:r>
              <a:rPr lang="en-US" sz="2040">
                <a:highlight>
                  <a:schemeClr val="accent4"/>
                </a:highlight>
              </a:rPr>
              <a:t>This logic is well-known from illegal social engineering techniques, such as phishing emails</a:t>
            </a:r>
          </a:p>
          <a:p>
            <a:pPr indent="-274320">
              <a:buFont typeface="Arial" panose="020B0604020202020204" pitchFamily="34" charset="0"/>
              <a:buChar char="•"/>
            </a:pPr>
            <a:r>
              <a:rPr lang="en-US" sz="2040">
                <a:highlight>
                  <a:schemeClr val="accent4"/>
                </a:highlight>
              </a:rPr>
              <a:t>Phishing emails apply the same principles of persuasion</a:t>
            </a:r>
          </a:p>
          <a:p>
            <a:pPr indent="-274320">
              <a:buFont typeface="Arial" panose="020B0604020202020204" pitchFamily="34" charset="0"/>
              <a:buChar char="•"/>
            </a:pPr>
            <a:r>
              <a:rPr lang="en-US" sz="2040"/>
              <a:t>The question of when DP are legal or not and to which extent it is practiced is merely a question of culture, legal frameworks and law enforcement</a:t>
            </a:r>
          </a:p>
          <a:p>
            <a:pPr marL="0" indent="-274320">
              <a:spcBef>
                <a:spcPts val="1920"/>
              </a:spcBef>
              <a:buFont typeface="Arial" panose="020B0604020202020204" pitchFamily="34" charset="0"/>
              <a:buChar char="•"/>
            </a:pPr>
            <a:endParaRPr lang="en-US" sz="2040"/>
          </a:p>
          <a:p>
            <a:pPr marL="0" indent="-274320">
              <a:spcBef>
                <a:spcPts val="1920"/>
              </a:spcBef>
              <a:spcAft>
                <a:spcPts val="1920"/>
              </a:spcAft>
              <a:buFont typeface="Arial" panose="020B0604020202020204" pitchFamily="34" charset="0"/>
              <a:buChar char="•"/>
            </a:pPr>
            <a:endParaRPr lang="en-US" sz="2040"/>
          </a:p>
        </p:txBody>
      </p:sp>
      <p:pic>
        <p:nvPicPr>
          <p:cNvPr id="141" name="Picture 140" descr="Geometric shapes on a wooden background">
            <a:extLst>
              <a:ext uri="{FF2B5EF4-FFF2-40B4-BE49-F238E27FC236}">
                <a16:creationId xmlns:a16="http://schemas.microsoft.com/office/drawing/2014/main" id="{858265E2-2F8A-2B58-4B18-9C187098FB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315201" y="12"/>
            <a:ext cx="7315199" cy="8229588"/>
          </a:xfrm>
          <a:prstGeom prst="rect">
            <a:avLst/>
          </a:prstGeom>
        </p:spPr>
      </p:pic>
      <p:sp>
        <p:nvSpPr>
          <p:cNvPr id="145" name="Rectangle 144">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43309" y="3634647"/>
            <a:ext cx="1871357" cy="7327576"/>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7" name="Rectangle 146">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8530" y="-4512"/>
            <a:ext cx="2611868" cy="82295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315200" y="6602763"/>
            <a:ext cx="7327577" cy="1631347"/>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097280"/>
            <a:endParaRPr lang="en-US" sz="2160">
              <a:solidFill>
                <a:prstClr val="white"/>
              </a:solidFill>
              <a:latin typeface="Calibri" panose="020F0502020204030204"/>
            </a:endParaRPr>
          </a:p>
        </p:txBody>
      </p:sp>
      <p:sp>
        <p:nvSpPr>
          <p:cNvPr id="151" name="Rectangle 150">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832270" y="3527553"/>
            <a:ext cx="3795490" cy="4697534"/>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097280"/>
            <a:endParaRPr lang="en-US" sz="2160">
              <a:solidFill>
                <a:prstClr val="white"/>
              </a:solidFill>
              <a:latin typeface="Calibri" panose="020F0502020204030204"/>
            </a:endParaRPr>
          </a:p>
        </p:txBody>
      </p:sp>
    </p:spTree>
    <p:extLst>
      <p:ext uri="{BB962C8B-B14F-4D97-AF65-F5344CB8AC3E}">
        <p14:creationId xmlns:p14="http://schemas.microsoft.com/office/powerpoint/2010/main" val="1723046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7960" y="2269206"/>
            <a:ext cx="7019754" cy="5960395"/>
          </a:xfrm>
          <a:prstGeom prst="rect">
            <a:avLst/>
          </a:prstGeom>
          <a:noFill/>
          <a:ln>
            <a:noFill/>
          </a:ln>
        </p:spPr>
      </p:pic>
      <p:sp>
        <p:nvSpPr>
          <p:cNvPr id="325" name="Google Shape;325;p53"/>
          <p:cNvSpPr txBox="1"/>
          <p:nvPr/>
        </p:nvSpPr>
        <p:spPr>
          <a:xfrm>
            <a:off x="8688541" y="409032"/>
            <a:ext cx="1675200" cy="553920"/>
          </a:xfrm>
          <a:prstGeom prst="rect">
            <a:avLst/>
          </a:prstGeom>
          <a:noFill/>
          <a:ln>
            <a:noFill/>
          </a:ln>
        </p:spPr>
        <p:txBody>
          <a:bodyPr spcFirstLastPara="1" wrap="square" lIns="109720" tIns="54840" rIns="109720" bIns="54840" anchor="t" anchorCtr="0">
            <a:noAutofit/>
          </a:bodyPr>
          <a:lstStyle/>
          <a:p>
            <a:pPr defTabSz="1097280"/>
            <a:r>
              <a:rPr lang="en-GB" sz="2880" b="1">
                <a:solidFill>
                  <a:prstClr val="black"/>
                </a:solidFill>
                <a:latin typeface="Calibri"/>
                <a:ea typeface="Calibri"/>
                <a:cs typeface="Calibri"/>
                <a:sym typeface="Calibri"/>
              </a:rPr>
              <a:t>Facebook</a:t>
            </a:r>
            <a:endParaRPr sz="2880" b="1">
              <a:solidFill>
                <a:prstClr val="black"/>
              </a:solidFill>
              <a:latin typeface="Calibri"/>
              <a:ea typeface="Calibri"/>
              <a:cs typeface="Calibri"/>
              <a:sym typeface="Calibri"/>
            </a:endParaRPr>
          </a:p>
        </p:txBody>
      </p:sp>
      <p:sp>
        <p:nvSpPr>
          <p:cNvPr id="2" name="Title 1">
            <a:extLst>
              <a:ext uri="{FF2B5EF4-FFF2-40B4-BE49-F238E27FC236}">
                <a16:creationId xmlns:a16="http://schemas.microsoft.com/office/drawing/2014/main" id="{7E46FCEB-C238-4D40-A242-E76C9339AD90}"/>
              </a:ext>
            </a:extLst>
          </p:cNvPr>
          <p:cNvSpPr>
            <a:spLocks noGrp="1"/>
          </p:cNvSpPr>
          <p:nvPr>
            <p:ph type="title"/>
          </p:nvPr>
        </p:nvSpPr>
        <p:spPr>
          <a:xfrm>
            <a:off x="694029" y="444098"/>
            <a:ext cx="7994514" cy="1590676"/>
          </a:xfrm>
        </p:spPr>
        <p:txBody>
          <a:bodyPr/>
          <a:lstStyle/>
          <a:p>
            <a:r>
              <a:rPr lang="nb-NO" dirty="0"/>
              <a:t>The «Roach Motel»</a:t>
            </a:r>
          </a:p>
        </p:txBody>
      </p:sp>
      <p:pic>
        <p:nvPicPr>
          <p:cNvPr id="326" name="Google Shape;326;p53"/>
          <p:cNvPicPr preferRelativeResize="0">
            <a:picLocks noGrp="1"/>
          </p:cNvPicPr>
          <p:nvPr>
            <p:ph type="body" idx="4294967295"/>
          </p:nvPr>
        </p:nvPicPr>
        <p:blipFill rotWithShape="1">
          <a:blip r:embed="rId4">
            <a:alphaModFix/>
          </a:blip>
          <a:srcRect/>
          <a:stretch/>
        </p:blipFill>
        <p:spPr>
          <a:xfrm>
            <a:off x="8638541" y="1341122"/>
            <a:ext cx="5991859" cy="5755640"/>
          </a:xfrm>
          <a:prstGeom prst="rect">
            <a:avLst/>
          </a:prstGeom>
          <a:noFill/>
          <a:ln>
            <a:noFill/>
          </a:ln>
        </p:spPr>
      </p:pic>
      <p:sp>
        <p:nvSpPr>
          <p:cNvPr id="327" name="Google Shape;327;p53"/>
          <p:cNvSpPr txBox="1"/>
          <p:nvPr/>
        </p:nvSpPr>
        <p:spPr>
          <a:xfrm>
            <a:off x="8301080" y="7597640"/>
            <a:ext cx="5993760" cy="443040"/>
          </a:xfrm>
          <a:prstGeom prst="rect">
            <a:avLst/>
          </a:prstGeom>
          <a:noFill/>
          <a:ln>
            <a:noFill/>
          </a:ln>
        </p:spPr>
        <p:txBody>
          <a:bodyPr spcFirstLastPara="1" wrap="square" lIns="109720" tIns="54840" rIns="109720" bIns="54840" anchor="t" anchorCtr="0">
            <a:noAutofit/>
          </a:bodyPr>
          <a:lstStyle/>
          <a:p>
            <a:pPr defTabSz="1097280"/>
            <a:r>
              <a:rPr lang="en-GB" sz="2240">
                <a:solidFill>
                  <a:prstClr val="black"/>
                </a:solidFill>
                <a:latin typeface="Calibri"/>
                <a:ea typeface="Calibri"/>
                <a:cs typeface="Calibri"/>
                <a:sym typeface="Calibri"/>
              </a:rPr>
              <a:t>(Norwegian Consumer Protection Agency, 2019)</a:t>
            </a:r>
            <a:endParaRPr sz="2240">
              <a:solidFill>
                <a:prstClr val="black"/>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D9456-48C1-AAC7-295E-6B92B95AA6B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B4229BD0-2C0C-DCDF-2CBA-CBB5564627A7}"/>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E12CC3D0-0C4A-E8C0-561A-BA8051080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51" y="-209590"/>
            <a:ext cx="14630400" cy="4648241"/>
          </a:xfrm>
          <a:prstGeom prst="rect">
            <a:avLst/>
          </a:prstGeom>
        </p:spPr>
      </p:pic>
      <p:pic>
        <p:nvPicPr>
          <p:cNvPr id="7" name="Picture 6">
            <a:extLst>
              <a:ext uri="{FF2B5EF4-FFF2-40B4-BE49-F238E27FC236}">
                <a16:creationId xmlns:a16="http://schemas.microsoft.com/office/drawing/2014/main" id="{D8EC7EA8-B336-9FCC-DC2B-0D55042CF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4129"/>
            <a:ext cx="14630400" cy="3261342"/>
          </a:xfrm>
          <a:prstGeom prst="rect">
            <a:avLst/>
          </a:prstGeom>
        </p:spPr>
      </p:pic>
      <p:pic>
        <p:nvPicPr>
          <p:cNvPr id="9" name="Picture 8">
            <a:extLst>
              <a:ext uri="{FF2B5EF4-FFF2-40B4-BE49-F238E27FC236}">
                <a16:creationId xmlns:a16="http://schemas.microsoft.com/office/drawing/2014/main" id="{C6084A6F-5B05-305A-F85F-B2581B6FC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33741"/>
            <a:ext cx="14630400" cy="1962118"/>
          </a:xfrm>
          <a:prstGeom prst="rect">
            <a:avLst/>
          </a:prstGeom>
        </p:spPr>
      </p:pic>
      <p:pic>
        <p:nvPicPr>
          <p:cNvPr id="11" name="Picture 10">
            <a:extLst>
              <a:ext uri="{FF2B5EF4-FFF2-40B4-BE49-F238E27FC236}">
                <a16:creationId xmlns:a16="http://schemas.microsoft.com/office/drawing/2014/main" id="{D3038DEB-3C8E-CA87-E9F2-76D2F1FDB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93318"/>
            <a:ext cx="14630400" cy="2642964"/>
          </a:xfrm>
          <a:prstGeom prst="rect">
            <a:avLst/>
          </a:prstGeom>
        </p:spPr>
      </p:pic>
      <p:sp>
        <p:nvSpPr>
          <p:cNvPr id="12" name="Oval 11">
            <a:extLst>
              <a:ext uri="{FF2B5EF4-FFF2-40B4-BE49-F238E27FC236}">
                <a16:creationId xmlns:a16="http://schemas.microsoft.com/office/drawing/2014/main" id="{0C85E743-6F66-4F03-8F28-22F6D3E002BE}"/>
              </a:ext>
            </a:extLst>
          </p:cNvPr>
          <p:cNvSpPr/>
          <p:nvPr/>
        </p:nvSpPr>
        <p:spPr>
          <a:xfrm>
            <a:off x="1999155" y="3893089"/>
            <a:ext cx="2855934" cy="1075159"/>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pic>
        <p:nvPicPr>
          <p:cNvPr id="14" name="Picture 13">
            <a:extLst>
              <a:ext uri="{FF2B5EF4-FFF2-40B4-BE49-F238E27FC236}">
                <a16:creationId xmlns:a16="http://schemas.microsoft.com/office/drawing/2014/main" id="{584E99CF-D39A-0B17-4E2F-6DE247C05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50" y="1403270"/>
            <a:ext cx="14630400" cy="5519501"/>
          </a:xfrm>
          <a:prstGeom prst="rect">
            <a:avLst/>
          </a:prstGeom>
        </p:spPr>
      </p:pic>
      <p:sp>
        <p:nvSpPr>
          <p:cNvPr id="15" name="Oval 14">
            <a:extLst>
              <a:ext uri="{FF2B5EF4-FFF2-40B4-BE49-F238E27FC236}">
                <a16:creationId xmlns:a16="http://schemas.microsoft.com/office/drawing/2014/main" id="{01AD88B1-91C0-B46C-72D8-A27A878FBA9F}"/>
              </a:ext>
            </a:extLst>
          </p:cNvPr>
          <p:cNvSpPr/>
          <p:nvPr/>
        </p:nvSpPr>
        <p:spPr>
          <a:xfrm>
            <a:off x="0" y="4760987"/>
            <a:ext cx="649349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sp>
        <p:nvSpPr>
          <p:cNvPr id="16" name="Oval 15">
            <a:extLst>
              <a:ext uri="{FF2B5EF4-FFF2-40B4-BE49-F238E27FC236}">
                <a16:creationId xmlns:a16="http://schemas.microsoft.com/office/drawing/2014/main" id="{E9FF488A-375E-AF6F-269B-319E875597C0}"/>
              </a:ext>
            </a:extLst>
          </p:cNvPr>
          <p:cNvSpPr/>
          <p:nvPr/>
        </p:nvSpPr>
        <p:spPr>
          <a:xfrm>
            <a:off x="0" y="2683288"/>
            <a:ext cx="1076236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sp>
        <p:nvSpPr>
          <p:cNvPr id="17" name="Oval 16">
            <a:extLst>
              <a:ext uri="{FF2B5EF4-FFF2-40B4-BE49-F238E27FC236}">
                <a16:creationId xmlns:a16="http://schemas.microsoft.com/office/drawing/2014/main" id="{86EA8407-548B-AF5E-CC5D-23E0CFF996D2}"/>
              </a:ext>
            </a:extLst>
          </p:cNvPr>
          <p:cNvSpPr/>
          <p:nvPr/>
        </p:nvSpPr>
        <p:spPr>
          <a:xfrm>
            <a:off x="-343214" y="6019585"/>
            <a:ext cx="15569852"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pic>
        <p:nvPicPr>
          <p:cNvPr id="19" name="Picture 18">
            <a:extLst>
              <a:ext uri="{FF2B5EF4-FFF2-40B4-BE49-F238E27FC236}">
                <a16:creationId xmlns:a16="http://schemas.microsoft.com/office/drawing/2014/main" id="{2A93C4C3-256A-F1B0-7571-A1AB2D56F9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6792"/>
            <a:ext cx="14630400" cy="2276017"/>
          </a:xfrm>
          <a:prstGeom prst="rect">
            <a:avLst/>
          </a:prstGeom>
        </p:spPr>
      </p:pic>
      <p:sp>
        <p:nvSpPr>
          <p:cNvPr id="4" name="Footer Placeholder 4">
            <a:extLst>
              <a:ext uri="{FF2B5EF4-FFF2-40B4-BE49-F238E27FC236}">
                <a16:creationId xmlns:a16="http://schemas.microsoft.com/office/drawing/2014/main" id="{62A68EED-9773-AAC6-B9A0-F15F4E7FC2EF}"/>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98932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no"/>
              <a:t>Dark Pattern- Mechanism</a:t>
            </a:r>
            <a:endParaRPr/>
          </a:p>
        </p:txBody>
      </p:sp>
      <p:sp>
        <p:nvSpPr>
          <p:cNvPr id="107" name="Google Shape;107;p20"/>
          <p:cNvSpPr txBox="1">
            <a:spLocks noGrp="1"/>
          </p:cNvSpPr>
          <p:nvPr>
            <p:ph type="body" idx="1"/>
          </p:nvPr>
        </p:nvSpPr>
        <p:spPr>
          <a:xfrm>
            <a:off x="498719" y="4114800"/>
            <a:ext cx="6399840" cy="3195360"/>
          </a:xfrm>
          <a:prstGeom prst="rect">
            <a:avLst/>
          </a:prstGeom>
        </p:spPr>
        <p:txBody>
          <a:bodyPr spcFirstLastPara="1" vert="horz" wrap="square" lIns="146280" tIns="146280" rIns="146280" bIns="146280" rtlCol="0" anchor="t" anchorCtr="0">
            <a:normAutofit/>
          </a:bodyPr>
          <a:lstStyle/>
          <a:p>
            <a:pPr marL="0" indent="0">
              <a:spcBef>
                <a:spcPts val="1600"/>
              </a:spcBef>
              <a:buClr>
                <a:schemeClr val="dk1"/>
              </a:buClr>
              <a:buSzPct val="91666"/>
              <a:buNone/>
            </a:pPr>
            <a:r>
              <a:rPr lang="no" sz="1920" dirty="0">
                <a:solidFill>
                  <a:schemeClr val="dk1"/>
                </a:solidFill>
              </a:rPr>
              <a:t>Usability = easiness and pleasantness of use.</a:t>
            </a:r>
            <a:endParaRPr sz="1920" dirty="0">
              <a:solidFill>
                <a:schemeClr val="dk1"/>
              </a:solidFill>
            </a:endParaRPr>
          </a:p>
          <a:p>
            <a:pPr indent="-478524">
              <a:spcBef>
                <a:spcPts val="1600"/>
              </a:spcBef>
              <a:buClr>
                <a:schemeClr val="dk1"/>
              </a:buClr>
              <a:buSzPct val="100000"/>
              <a:buAutoNum type="arabicPeriod"/>
            </a:pPr>
            <a:r>
              <a:rPr lang="no" sz="1920" dirty="0">
                <a:solidFill>
                  <a:schemeClr val="dk1"/>
                </a:solidFill>
              </a:rPr>
              <a:t>Learnability (How quickly can I learn it?)</a:t>
            </a:r>
            <a:endParaRPr sz="1920" dirty="0">
              <a:solidFill>
                <a:schemeClr val="dk1"/>
              </a:solidFill>
            </a:endParaRPr>
          </a:p>
          <a:p>
            <a:pPr indent="-478524">
              <a:buClr>
                <a:schemeClr val="dk1"/>
              </a:buClr>
              <a:buSzPct val="100000"/>
              <a:buAutoNum type="arabicPeriod"/>
            </a:pPr>
            <a:r>
              <a:rPr lang="no" sz="1920" dirty="0">
                <a:solidFill>
                  <a:schemeClr val="dk1"/>
                </a:solidFill>
              </a:rPr>
              <a:t>Efficiency (How quick will I reach my goal?)</a:t>
            </a:r>
            <a:endParaRPr sz="1920" dirty="0">
              <a:solidFill>
                <a:schemeClr val="dk1"/>
              </a:solidFill>
            </a:endParaRPr>
          </a:p>
          <a:p>
            <a:pPr indent="-478524">
              <a:buClr>
                <a:schemeClr val="dk1"/>
              </a:buClr>
              <a:buSzPct val="100000"/>
              <a:buAutoNum type="arabicPeriod"/>
            </a:pPr>
            <a:r>
              <a:rPr lang="no" sz="1920" dirty="0">
                <a:solidFill>
                  <a:schemeClr val="dk1"/>
                </a:solidFill>
              </a:rPr>
              <a:t>Memorability (Easyness of use after a time of absence.)</a:t>
            </a:r>
            <a:endParaRPr sz="1920" dirty="0">
              <a:solidFill>
                <a:schemeClr val="dk1"/>
              </a:solidFill>
            </a:endParaRPr>
          </a:p>
          <a:p>
            <a:pPr indent="-478524">
              <a:buClr>
                <a:schemeClr val="dk1"/>
              </a:buClr>
              <a:buSzPct val="100000"/>
              <a:buAutoNum type="arabicPeriod"/>
            </a:pPr>
            <a:r>
              <a:rPr lang="no" sz="1920" dirty="0">
                <a:solidFill>
                  <a:schemeClr val="dk1"/>
                </a:solidFill>
              </a:rPr>
              <a:t>Errors (How often do I do sth wrong and how easy can I correct myself?)</a:t>
            </a:r>
            <a:endParaRPr sz="1920" dirty="0">
              <a:solidFill>
                <a:schemeClr val="dk1"/>
              </a:solidFill>
            </a:endParaRPr>
          </a:p>
          <a:p>
            <a:pPr indent="-478524">
              <a:buClr>
                <a:schemeClr val="dk1"/>
              </a:buClr>
              <a:buSzPct val="100000"/>
              <a:buAutoNum type="arabicPeriod"/>
            </a:pPr>
            <a:r>
              <a:rPr lang="no" sz="1920" dirty="0">
                <a:solidFill>
                  <a:schemeClr val="dk1"/>
                </a:solidFill>
              </a:rPr>
              <a:t>Satisfaction (How pleasant is the use?)</a:t>
            </a:r>
            <a:endParaRPr sz="1920" dirty="0">
              <a:solidFill>
                <a:schemeClr val="dk1"/>
              </a:solidFill>
            </a:endParaRPr>
          </a:p>
          <a:p>
            <a:pPr marL="0" indent="0">
              <a:buNone/>
            </a:pPr>
            <a:endParaRPr dirty="0"/>
          </a:p>
          <a:p>
            <a:pPr marL="0" indent="0">
              <a:spcBef>
                <a:spcPts val="1920"/>
              </a:spcBef>
              <a:spcAft>
                <a:spcPts val="1920"/>
              </a:spcAft>
              <a:buNone/>
            </a:pPr>
            <a:endParaRPr dirty="0"/>
          </a:p>
        </p:txBody>
      </p:sp>
      <p:sp>
        <p:nvSpPr>
          <p:cNvPr id="108" name="Google Shape;108;p20"/>
          <p:cNvSpPr txBox="1">
            <a:spLocks noGrp="1"/>
          </p:cNvSpPr>
          <p:nvPr>
            <p:ph type="body" idx="2"/>
          </p:nvPr>
        </p:nvSpPr>
        <p:spPr>
          <a:xfrm>
            <a:off x="7731844" y="4151718"/>
            <a:ext cx="6399840" cy="3296160"/>
          </a:xfrm>
          <a:prstGeom prst="rect">
            <a:avLst/>
          </a:prstGeom>
        </p:spPr>
        <p:txBody>
          <a:bodyPr spcFirstLastPara="1" vert="horz" wrap="square" lIns="146280" tIns="146280" rIns="146280" bIns="146280" rtlCol="0" anchor="t" anchorCtr="0">
            <a:normAutofit/>
          </a:bodyPr>
          <a:lstStyle/>
          <a:p>
            <a:pPr marL="0" indent="0">
              <a:buNone/>
            </a:pPr>
            <a:r>
              <a:rPr lang="no" dirty="0"/>
              <a:t>Mechanism of Dark Patterns</a:t>
            </a:r>
            <a:endParaRPr dirty="0"/>
          </a:p>
          <a:p>
            <a:pPr>
              <a:spcBef>
                <a:spcPts val="1920"/>
              </a:spcBef>
            </a:pPr>
            <a:r>
              <a:rPr lang="no" dirty="0"/>
              <a:t>Cognitive Dissonance (Festinger, 1957)</a:t>
            </a:r>
            <a:endParaRPr dirty="0"/>
          </a:p>
          <a:p>
            <a:r>
              <a:rPr lang="no" dirty="0"/>
              <a:t>Social Cognition (Bargh, 2000)</a:t>
            </a:r>
            <a:endParaRPr dirty="0"/>
          </a:p>
          <a:p>
            <a:r>
              <a:rPr lang="no" dirty="0"/>
              <a:t>Persuasion (Cialdini,1984)</a:t>
            </a:r>
            <a:endParaRPr dirty="0"/>
          </a:p>
        </p:txBody>
      </p:sp>
      <p:pic>
        <p:nvPicPr>
          <p:cNvPr id="109" name="Google Shape;109;p20"/>
          <p:cNvPicPr preferRelativeResize="0"/>
          <p:nvPr/>
        </p:nvPicPr>
        <p:blipFill>
          <a:blip r:embed="rId3">
            <a:alphaModFix/>
          </a:blip>
          <a:stretch>
            <a:fillRect/>
          </a:stretch>
        </p:blipFill>
        <p:spPr>
          <a:xfrm>
            <a:off x="3485351" y="1941140"/>
            <a:ext cx="6826416" cy="1897800"/>
          </a:xfrm>
          <a:prstGeom prst="rect">
            <a:avLst/>
          </a:prstGeom>
          <a:noFill/>
          <a:ln>
            <a:noFill/>
          </a:ln>
        </p:spPr>
      </p:pic>
    </p:spTree>
    <p:extLst>
      <p:ext uri="{BB962C8B-B14F-4D97-AF65-F5344CB8AC3E}">
        <p14:creationId xmlns:p14="http://schemas.microsoft.com/office/powerpoint/2010/main" val="259063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uiExpand="1" build="p"/>
      <p:bldP spid="108"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no"/>
              <a:t>Cognitive Dissonance - Cognitive Misers</a:t>
            </a:r>
            <a:endParaRPr/>
          </a:p>
        </p:txBody>
      </p:sp>
      <p:sp>
        <p:nvSpPr>
          <p:cNvPr id="123" name="Google Shape;123;p22"/>
          <p:cNvSpPr txBox="1">
            <a:spLocks noGrp="1"/>
          </p:cNvSpPr>
          <p:nvPr>
            <p:ph type="body" idx="1"/>
          </p:nvPr>
        </p:nvSpPr>
        <p:spPr>
          <a:xfrm>
            <a:off x="498720" y="1843960"/>
            <a:ext cx="13632960" cy="5466240"/>
          </a:xfrm>
          <a:prstGeom prst="rect">
            <a:avLst/>
          </a:prstGeom>
        </p:spPr>
        <p:txBody>
          <a:bodyPr spcFirstLastPara="1" vert="horz" wrap="square" lIns="146280" tIns="146280" rIns="146280" bIns="146280" rtlCol="0" anchor="t" anchorCtr="0">
            <a:normAutofit/>
          </a:bodyPr>
          <a:lstStyle/>
          <a:p>
            <a:pPr marL="0" indent="0">
              <a:spcAft>
                <a:spcPts val="1920"/>
              </a:spcAft>
              <a:buNone/>
            </a:pPr>
            <a:r>
              <a:rPr lang="nb-NO" dirty="0"/>
              <a:t>How long </a:t>
            </a:r>
            <a:r>
              <a:rPr lang="nb-NO" dirty="0" err="1"/>
              <a:t>does</a:t>
            </a:r>
            <a:r>
              <a:rPr lang="nb-NO" dirty="0"/>
              <a:t> it </a:t>
            </a:r>
            <a:r>
              <a:rPr lang="nb-NO" dirty="0" err="1"/>
              <a:t>take</a:t>
            </a:r>
            <a:r>
              <a:rPr lang="nb-NO" dirty="0"/>
              <a:t> t </a:t>
            </a:r>
            <a:r>
              <a:rPr lang="nb-NO" dirty="0" err="1"/>
              <a:t>read</a:t>
            </a:r>
            <a:r>
              <a:rPr lang="nb-NO" dirty="0"/>
              <a:t> a </a:t>
            </a:r>
            <a:r>
              <a:rPr lang="nb-NO" dirty="0" err="1"/>
              <a:t>privacy</a:t>
            </a:r>
            <a:r>
              <a:rPr lang="nb-NO" dirty="0"/>
              <a:t> policy (PP)?</a:t>
            </a:r>
          </a:p>
          <a:p>
            <a:pPr marL="0" indent="0">
              <a:spcAft>
                <a:spcPts val="1920"/>
              </a:spcAft>
              <a:buNone/>
            </a:pPr>
            <a:endParaRPr lang="nb-NO" dirty="0"/>
          </a:p>
          <a:p>
            <a:pPr marL="0" indent="0">
              <a:spcAft>
                <a:spcPts val="1920"/>
              </a:spcAft>
              <a:buNone/>
            </a:pPr>
            <a:r>
              <a:rPr lang="nb-NO" dirty="0"/>
              <a:t>Terms </a:t>
            </a:r>
            <a:r>
              <a:rPr lang="nb-NO" dirty="0" err="1"/>
              <a:t>of</a:t>
            </a:r>
            <a:r>
              <a:rPr lang="nb-NO" dirty="0"/>
              <a:t> Service (TOS)?</a:t>
            </a:r>
            <a:endParaRPr dirty="0"/>
          </a:p>
        </p:txBody>
      </p:sp>
      <p:pic>
        <p:nvPicPr>
          <p:cNvPr id="124" name="Google Shape;124;p22"/>
          <p:cNvPicPr preferRelativeResize="0"/>
          <p:nvPr/>
        </p:nvPicPr>
        <p:blipFill>
          <a:blip r:embed="rId3">
            <a:alphaModFix/>
          </a:blip>
          <a:stretch>
            <a:fillRect/>
          </a:stretch>
        </p:blipFill>
        <p:spPr>
          <a:xfrm>
            <a:off x="1" y="1684403"/>
            <a:ext cx="7604760" cy="5913120"/>
          </a:xfrm>
          <a:prstGeom prst="rect">
            <a:avLst/>
          </a:prstGeom>
          <a:noFill/>
          <a:ln>
            <a:noFill/>
          </a:ln>
        </p:spPr>
      </p:pic>
      <p:pic>
        <p:nvPicPr>
          <p:cNvPr id="125" name="Google Shape;125;p22"/>
          <p:cNvPicPr preferRelativeResize="0"/>
          <p:nvPr/>
        </p:nvPicPr>
        <p:blipFill>
          <a:blip r:embed="rId4">
            <a:alphaModFix/>
          </a:blip>
          <a:stretch>
            <a:fillRect/>
          </a:stretch>
        </p:blipFill>
        <p:spPr>
          <a:xfrm>
            <a:off x="7071840" y="3654640"/>
            <a:ext cx="7345680" cy="4328160"/>
          </a:xfrm>
          <a:prstGeom prst="rect">
            <a:avLst/>
          </a:prstGeom>
          <a:noFill/>
          <a:ln>
            <a:noFill/>
          </a:ln>
        </p:spPr>
      </p:pic>
      <p:sp>
        <p:nvSpPr>
          <p:cNvPr id="2" name="Oval 1">
            <a:extLst>
              <a:ext uri="{FF2B5EF4-FFF2-40B4-BE49-F238E27FC236}">
                <a16:creationId xmlns:a16="http://schemas.microsoft.com/office/drawing/2014/main" id="{4DFABC88-A87F-4B12-BD70-06FE3C03DBCD}"/>
              </a:ext>
            </a:extLst>
          </p:cNvPr>
          <p:cNvSpPr/>
          <p:nvPr/>
        </p:nvSpPr>
        <p:spPr>
          <a:xfrm>
            <a:off x="-110122" y="4420585"/>
            <a:ext cx="7345680" cy="33925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88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10E45A39-75CE-4021-9F9E-83E29BB89F39}"/>
              </a:ext>
            </a:extLst>
          </p:cNvPr>
          <p:cNvSpPr/>
          <p:nvPr/>
        </p:nvSpPr>
        <p:spPr>
          <a:xfrm>
            <a:off x="7071840" y="5175703"/>
            <a:ext cx="7345680" cy="28070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880">
              <a:solidFill>
                <a:prstClr val="white"/>
              </a:solidFill>
              <a:latin typeface="Calibri" panose="020F0502020204030204"/>
            </a:endParaRPr>
          </a:p>
        </p:txBody>
      </p:sp>
    </p:spTree>
    <p:extLst>
      <p:ext uri="{BB962C8B-B14F-4D97-AF65-F5344CB8AC3E}">
        <p14:creationId xmlns:p14="http://schemas.microsoft.com/office/powerpoint/2010/main" val="2167029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additive="base">
                                        <p:cTn id="15" dur="500" fill="hold"/>
                                        <p:tgtEl>
                                          <p:spTgt spid="124"/>
                                        </p:tgtEl>
                                        <p:attrNameLst>
                                          <p:attrName>ppt_x</p:attrName>
                                        </p:attrNameLst>
                                      </p:cBhvr>
                                      <p:tavLst>
                                        <p:tav tm="0">
                                          <p:val>
                                            <p:strVal val="#ppt_x"/>
                                          </p:val>
                                        </p:tav>
                                        <p:tav tm="100000">
                                          <p:val>
                                            <p:strVal val="#ppt_x"/>
                                          </p:val>
                                        </p:tav>
                                      </p:tavLst>
                                    </p:anim>
                                    <p:anim calcmode="lin" valueType="num">
                                      <p:cBhvr additive="base">
                                        <p:cTn id="16"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anim calcmode="lin" valueType="num">
                                      <p:cBhvr additive="base">
                                        <p:cTn id="25" dur="500" fill="hold"/>
                                        <p:tgtEl>
                                          <p:spTgt spid="125"/>
                                        </p:tgtEl>
                                        <p:attrNameLst>
                                          <p:attrName>ppt_x</p:attrName>
                                        </p:attrNameLst>
                                      </p:cBhvr>
                                      <p:tavLst>
                                        <p:tav tm="0">
                                          <p:val>
                                            <p:strVal val="#ppt_x"/>
                                          </p:val>
                                        </p:tav>
                                        <p:tav tm="100000">
                                          <p:val>
                                            <p:strVal val="#ppt_x"/>
                                          </p:val>
                                        </p:tav>
                                      </p:tavLst>
                                    </p:anim>
                                    <p:anim calcmode="lin" valueType="num">
                                      <p:cBhvr additive="base">
                                        <p:cTn id="26"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uiExpand="1" build="p"/>
      <p:bldP spid="2" grpId="0" animBg="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no"/>
              <a:t>The New Challenge: Deep Fakes</a:t>
            </a:r>
            <a:endParaRPr/>
          </a:p>
        </p:txBody>
      </p:sp>
      <p:sp>
        <p:nvSpPr>
          <p:cNvPr id="145" name="Google Shape;145;p25"/>
          <p:cNvSpPr txBox="1">
            <a:spLocks noGrp="1"/>
          </p:cNvSpPr>
          <p:nvPr>
            <p:ph type="body" idx="1"/>
          </p:nvPr>
        </p:nvSpPr>
        <p:spPr>
          <a:xfrm>
            <a:off x="498720" y="1843960"/>
            <a:ext cx="6072902" cy="2124960"/>
          </a:xfrm>
          <a:prstGeom prst="rect">
            <a:avLst/>
          </a:prstGeom>
        </p:spPr>
        <p:txBody>
          <a:bodyPr spcFirstLastPara="1" vert="horz" wrap="square" lIns="146280" tIns="146280" rIns="146280" bIns="146280" rtlCol="0" anchor="t" anchorCtr="0">
            <a:noAutofit/>
          </a:bodyPr>
          <a:lstStyle/>
          <a:p>
            <a:pPr marL="0" indent="0">
              <a:buNone/>
            </a:pPr>
            <a:r>
              <a:rPr lang="no" sz="1920" dirty="0"/>
              <a:t>In “conventional” SE attacks low-tech attacks meet unprepared “brains”</a:t>
            </a:r>
            <a:endParaRPr sz="1920" dirty="0"/>
          </a:p>
          <a:p>
            <a:pPr marL="0" indent="0">
              <a:spcBef>
                <a:spcPts val="1920"/>
              </a:spcBef>
              <a:buNone/>
            </a:pPr>
            <a:r>
              <a:rPr lang="no" sz="1920" dirty="0"/>
              <a:t>In an evolving SE landscape, AI-based DF become the new powerful threat</a:t>
            </a:r>
            <a:endParaRPr sz="1920" dirty="0"/>
          </a:p>
          <a:p>
            <a:pPr marL="0" indent="0">
              <a:spcBef>
                <a:spcPts val="1920"/>
              </a:spcBef>
              <a:buNone/>
            </a:pPr>
            <a:r>
              <a:rPr lang="no" sz="1920" dirty="0"/>
              <a:t>While the same principles apply, the information is now conveyed by a person of authority or trust, rather than from “outside” and only in written/unpersonal form, making the application of the same principles more convincing.</a:t>
            </a:r>
            <a:endParaRPr sz="1920" dirty="0"/>
          </a:p>
          <a:p>
            <a:pPr marL="0" indent="0">
              <a:spcBef>
                <a:spcPts val="1920"/>
              </a:spcBef>
              <a:spcAft>
                <a:spcPts val="1920"/>
              </a:spcAft>
              <a:buNone/>
            </a:pPr>
            <a:endParaRPr sz="1920" dirty="0"/>
          </a:p>
        </p:txBody>
      </p:sp>
      <p:pic>
        <p:nvPicPr>
          <p:cNvPr id="146" name="Google Shape;146;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379520" y="1460619"/>
            <a:ext cx="6752161" cy="4037960"/>
          </a:xfrm>
          <a:prstGeom prst="rect">
            <a:avLst/>
          </a:prstGeom>
          <a:noFill/>
          <a:ln>
            <a:noFill/>
          </a:ln>
        </p:spPr>
      </p:pic>
      <p:pic>
        <p:nvPicPr>
          <p:cNvPr id="147" name="Google Shape;147;p25"/>
          <p:cNvPicPr preferRelativeResize="0"/>
          <p:nvPr/>
        </p:nvPicPr>
        <p:blipFill>
          <a:blip r:embed="rId4">
            <a:alphaModFix/>
          </a:blip>
          <a:stretch>
            <a:fillRect/>
          </a:stretch>
        </p:blipFill>
        <p:spPr>
          <a:xfrm>
            <a:off x="2815171" y="4563958"/>
            <a:ext cx="4160400" cy="2968200"/>
          </a:xfrm>
          <a:prstGeom prst="rect">
            <a:avLst/>
          </a:prstGeom>
          <a:noFill/>
          <a:ln>
            <a:noFill/>
          </a:ln>
        </p:spPr>
      </p:pic>
    </p:spTree>
    <p:extLst>
      <p:ext uri="{BB962C8B-B14F-4D97-AF65-F5344CB8AC3E}">
        <p14:creationId xmlns:p14="http://schemas.microsoft.com/office/powerpoint/2010/main" val="2029422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06A0-DE83-8FC2-587F-B8DB2FB2728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5A7757-4D9C-4633-8EC6-C1ECA0DBB8F6}"/>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4087F39C-4F53-7ECB-F737-D52C6FCF10BE}"/>
              </a:ext>
            </a:extLst>
          </p:cNvPr>
          <p:cNvSpPr>
            <a:spLocks noGrp="1"/>
          </p:cNvSpPr>
          <p:nvPr>
            <p:ph type="sldNum" sz="quarter" idx="12"/>
          </p:nvPr>
        </p:nvSpPr>
        <p:spPr/>
        <p:txBody>
          <a:bodyPr/>
          <a:lstStyle/>
          <a:p>
            <a:fld id="{83C72186-AF70-4CAA-BEA5-8C4411AE0AB1}" type="slidenum">
              <a:rPr lang="nb-NO" smtClean="0"/>
              <a:t>73</a:t>
            </a:fld>
            <a:endParaRPr lang="nb-NO"/>
          </a:p>
        </p:txBody>
      </p:sp>
      <p:pic>
        <p:nvPicPr>
          <p:cNvPr id="6" name="Picture 5">
            <a:extLst>
              <a:ext uri="{FF2B5EF4-FFF2-40B4-BE49-F238E27FC236}">
                <a16:creationId xmlns:a16="http://schemas.microsoft.com/office/drawing/2014/main" id="{ECA3B7EF-14D5-6E2E-6A76-8B4B6E3C25B7}"/>
              </a:ext>
            </a:extLst>
          </p:cNvPr>
          <p:cNvPicPr>
            <a:picLocks noChangeAspect="1"/>
          </p:cNvPicPr>
          <p:nvPr/>
        </p:nvPicPr>
        <p:blipFill>
          <a:blip r:embed="rId2"/>
          <a:stretch>
            <a:fillRect/>
          </a:stretch>
        </p:blipFill>
        <p:spPr>
          <a:xfrm>
            <a:off x="810142" y="0"/>
            <a:ext cx="9424363" cy="8229600"/>
          </a:xfrm>
          <a:prstGeom prst="rect">
            <a:avLst/>
          </a:prstGeom>
        </p:spPr>
      </p:pic>
      <p:pic>
        <p:nvPicPr>
          <p:cNvPr id="8" name="Picture 7">
            <a:extLst>
              <a:ext uri="{FF2B5EF4-FFF2-40B4-BE49-F238E27FC236}">
                <a16:creationId xmlns:a16="http://schemas.microsoft.com/office/drawing/2014/main" id="{D21DE899-D6B1-7EA3-254B-DFD184E8D746}"/>
              </a:ext>
            </a:extLst>
          </p:cNvPr>
          <p:cNvPicPr>
            <a:picLocks noChangeAspect="1"/>
          </p:cNvPicPr>
          <p:nvPr/>
        </p:nvPicPr>
        <p:blipFill>
          <a:blip r:embed="rId3"/>
          <a:stretch>
            <a:fillRect/>
          </a:stretch>
        </p:blipFill>
        <p:spPr>
          <a:xfrm>
            <a:off x="3068362" y="1365502"/>
            <a:ext cx="8493676" cy="5498597"/>
          </a:xfrm>
          <a:prstGeom prst="rect">
            <a:avLst/>
          </a:prstGeom>
        </p:spPr>
      </p:pic>
    </p:spTree>
    <p:extLst>
      <p:ext uri="{BB962C8B-B14F-4D97-AF65-F5344CB8AC3E}">
        <p14:creationId xmlns:p14="http://schemas.microsoft.com/office/powerpoint/2010/main" val="14665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4"/>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onprofit rolls out discounted cyber support for political campaigns -  Nextgov/FCW">
            <a:extLst>
              <a:ext uri="{FF2B5EF4-FFF2-40B4-BE49-F238E27FC236}">
                <a16:creationId xmlns:a16="http://schemas.microsoft.com/office/drawing/2014/main" id="{C14A3E63-B808-19EB-37AF-5A7D5CD36A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3" r="24093" b="1"/>
          <a:stretch/>
        </p:blipFill>
        <p:spPr bwMode="auto">
          <a:xfrm>
            <a:off x="1" y="10"/>
            <a:ext cx="11603570" cy="82295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2"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Google Shape;175;p29"/>
          <p:cNvSpPr txBox="1">
            <a:spLocks noGrp="1"/>
          </p:cNvSpPr>
          <p:nvPr>
            <p:ph type="body" idx="1"/>
          </p:nvPr>
        </p:nvSpPr>
        <p:spPr>
          <a:xfrm>
            <a:off x="9037932" y="665018"/>
            <a:ext cx="4586626" cy="6747337"/>
          </a:xfrm>
          <a:prstGeom prst="rect">
            <a:avLst/>
          </a:prstGeom>
        </p:spPr>
        <p:txBody>
          <a:bodyPr spcFirstLastPara="1" vert="horz" lIns="91440" tIns="45720" rIns="91440" bIns="45720" rtlCol="0" anchorCtr="0">
            <a:normAutofit fontScale="92500"/>
          </a:bodyPr>
          <a:lstStyle/>
          <a:p>
            <a:pPr marL="0" indent="-228600" defTabSz="914400">
              <a:spcBef>
                <a:spcPts val="1920"/>
              </a:spcBef>
              <a:buSzPct val="129032"/>
              <a:buFont typeface="Arial" panose="020B0604020202020204" pitchFamily="34" charset="0"/>
              <a:buChar char="•"/>
            </a:pPr>
            <a:endParaRPr lang="en-US" sz="2800" dirty="0"/>
          </a:p>
          <a:p>
            <a:pPr marL="0" indent="0" defTabSz="914400">
              <a:spcBef>
                <a:spcPts val="1920"/>
              </a:spcBef>
              <a:spcAft>
                <a:spcPts val="1920"/>
              </a:spcAft>
              <a:buSzPct val="129032"/>
              <a:buNone/>
            </a:pPr>
            <a:r>
              <a:rPr lang="en-US" sz="2800" b="1" dirty="0"/>
              <a:t>Political ideology is not only a set of beliefs. Sets of beliefs, attitudes and cognitive patterns are hardwired and have neuronal correlates responsible for cognitive processes such as attention, emotional reactions to certain stimuli and priorities (subjective value) of competing goals, etc. Thus, it is only logic to conclude that stable political-psychological traits can be found in the processing of perceptual characteristics of politically relevant content.</a:t>
            </a:r>
          </a:p>
        </p:txBody>
      </p:sp>
    </p:spTree>
    <p:extLst>
      <p:ext uri="{BB962C8B-B14F-4D97-AF65-F5344CB8AC3E}">
        <p14:creationId xmlns:p14="http://schemas.microsoft.com/office/powerpoint/2010/main" val="2098836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nprofit rolls out discounted cyber support for political campaigns -  Nextgov/FCW">
            <a:extLst>
              <a:ext uri="{FF2B5EF4-FFF2-40B4-BE49-F238E27FC236}">
                <a16:creationId xmlns:a16="http://schemas.microsoft.com/office/drawing/2014/main" id="{14F96967-0FA1-AFB2-FA89-08E46B20A811}"/>
              </a:ext>
            </a:extLst>
          </p:cNvPr>
          <p:cNvPicPr>
            <a:picLocks noChangeAspect="1" noChangeArrowheads="1"/>
          </p:cNvPicPr>
          <p:nvPr/>
        </p:nvPicPr>
        <p:blipFill>
          <a:blip r:embed="rId2">
            <a:alphaModFix amt="27000"/>
            <a:extLst>
              <a:ext uri="{28A0092B-C50C-407E-A947-70E740481C1C}">
                <a14:useLocalDpi xmlns:a14="http://schemas.microsoft.com/office/drawing/2010/main" val="0"/>
              </a:ext>
            </a:extLst>
          </a:blip>
          <a:srcRect/>
          <a:stretch>
            <a:fillRect/>
          </a:stretch>
        </p:blipFill>
        <p:spPr bwMode="auto">
          <a:xfrm>
            <a:off x="-38250" y="484909"/>
            <a:ext cx="14668650" cy="7102715"/>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40" b="1" dirty="0">
                <a:solidFill>
                  <a:schemeClr val="accent1"/>
                </a:solidFill>
                <a:latin typeface="Helvetica Neue" charset="0"/>
                <a:ea typeface="Helvetica Neue" charset="0"/>
                <a:cs typeface="Helvetica Neue" charset="0"/>
              </a:rPr>
              <a:t>Deepfake in Social Engineering</a:t>
            </a:r>
            <a:endParaRPr lang="en-US" sz="3840" b="1" dirty="0">
              <a:solidFill>
                <a:schemeClr val="accent1"/>
              </a:solidFill>
            </a:endParaRPr>
          </a:p>
        </p:txBody>
      </p:sp>
      <p:sp>
        <p:nvSpPr>
          <p:cNvPr id="11" name="TekstSylinder 10"/>
          <p:cNvSpPr txBox="1"/>
          <p:nvPr/>
        </p:nvSpPr>
        <p:spPr>
          <a:xfrm>
            <a:off x="498499" y="4988998"/>
            <a:ext cx="7578701" cy="2419124"/>
          </a:xfrm>
          <a:prstGeom prst="rect">
            <a:avLst/>
          </a:prstGeom>
          <a:noFill/>
        </p:spPr>
        <p:txBody>
          <a:bodyPr wrap="square" rtlCol="0">
            <a:spAutoFit/>
          </a:bodyPr>
          <a:lstStyle/>
          <a:p>
            <a:pPr marL="342900" indent="-342900">
              <a:buFont typeface="Arial" charset="0"/>
              <a:buChar char="•"/>
            </a:pPr>
            <a:r>
              <a:rPr lang="en-US" sz="2160" dirty="0">
                <a:latin typeface="Arial" charset="0"/>
                <a:ea typeface="Arial" charset="0"/>
                <a:cs typeface="Arial" charset="0"/>
              </a:rPr>
              <a:t>DFs allow cybercriminals to impersonate other individuals</a:t>
            </a:r>
          </a:p>
          <a:p>
            <a:pPr marL="342900" indent="-342900">
              <a:buFont typeface="Arial" charset="0"/>
              <a:buChar char="•"/>
            </a:pPr>
            <a:r>
              <a:rPr lang="en-US" sz="2160" dirty="0">
                <a:latin typeface="Arial" charset="0"/>
                <a:ea typeface="Arial" charset="0"/>
                <a:cs typeface="Arial" charset="0"/>
              </a:rPr>
              <a:t>Few individuals have the technical tools and background needed to detect DFs</a:t>
            </a:r>
          </a:p>
          <a:p>
            <a:pPr marL="342900" indent="-342900">
              <a:buFont typeface="Arial" charset="0"/>
              <a:buChar char="•"/>
            </a:pPr>
            <a:r>
              <a:rPr lang="en-US" sz="2160" dirty="0">
                <a:latin typeface="Arial" charset="0"/>
                <a:ea typeface="Arial" charset="0"/>
                <a:cs typeface="Arial" charset="0"/>
              </a:rPr>
              <a:t>People will have to rely on their DF detection skills to avoid Social Engineering</a:t>
            </a:r>
          </a:p>
          <a:p>
            <a:pPr marL="342900" indent="-342900">
              <a:buFont typeface="Arial" charset="0"/>
              <a:buChar char="•"/>
            </a:pPr>
            <a:r>
              <a:rPr lang="en-US" sz="2160" dirty="0">
                <a:latin typeface="Arial" charset="0"/>
                <a:ea typeface="Arial" charset="0"/>
                <a:cs typeface="Arial" charset="0"/>
              </a:rPr>
              <a:t>The associated cost of DF scams was estimated to exceed 250 million USD in 2020 </a:t>
            </a:r>
          </a:p>
        </p:txBody>
      </p:sp>
      <p:pic>
        <p:nvPicPr>
          <p:cNvPr id="14" name="Bilde 13"/>
          <p:cNvPicPr>
            <a:picLocks noChangeAspect="1"/>
          </p:cNvPicPr>
          <p:nvPr/>
        </p:nvPicPr>
        <p:blipFill rotWithShape="1">
          <a:blip r:embed="rId3" cstate="screen">
            <a:extLst>
              <a:ext uri="{28A0092B-C50C-407E-A947-70E740481C1C}">
                <a14:useLocalDpi xmlns:a14="http://schemas.microsoft.com/office/drawing/2010/main"/>
              </a:ext>
            </a:extLst>
          </a:blip>
          <a:srcRect t="-960"/>
          <a:stretch/>
        </p:blipFill>
        <p:spPr>
          <a:xfrm>
            <a:off x="498500" y="1126073"/>
            <a:ext cx="6585493" cy="3714630"/>
          </a:xfrm>
          <a:prstGeom prst="rect">
            <a:avLst/>
          </a:prstGeom>
        </p:spPr>
      </p:pic>
      <p:pic>
        <p:nvPicPr>
          <p:cNvPr id="2" name="Picture 1">
            <a:extLst>
              <a:ext uri="{FF2B5EF4-FFF2-40B4-BE49-F238E27FC236}">
                <a16:creationId xmlns:a16="http://schemas.microsoft.com/office/drawing/2014/main" id="{2361665B-CFC1-4156-A898-8F5DA0A71C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3355" y="325557"/>
            <a:ext cx="5809078" cy="3704768"/>
          </a:xfrm>
          <a:prstGeom prst="rect">
            <a:avLst/>
          </a:prstGeom>
        </p:spPr>
      </p:pic>
      <p:sp>
        <p:nvSpPr>
          <p:cNvPr id="3" name="TextBox 2">
            <a:extLst>
              <a:ext uri="{FF2B5EF4-FFF2-40B4-BE49-F238E27FC236}">
                <a16:creationId xmlns:a16="http://schemas.microsoft.com/office/drawing/2014/main" id="{909D378B-F2CD-4568-959E-FD0B82876820}"/>
              </a:ext>
            </a:extLst>
          </p:cNvPr>
          <p:cNvSpPr txBox="1"/>
          <p:nvPr/>
        </p:nvSpPr>
        <p:spPr>
          <a:xfrm>
            <a:off x="8821670" y="4114800"/>
            <a:ext cx="5092451" cy="2419124"/>
          </a:xfrm>
          <a:prstGeom prst="rect">
            <a:avLst/>
          </a:prstGeom>
          <a:noFill/>
        </p:spPr>
        <p:txBody>
          <a:bodyPr wrap="square" rtlCol="0">
            <a:spAutoFit/>
          </a:bodyPr>
          <a:lstStyle/>
          <a:p>
            <a:r>
              <a:rPr lang="en-GB" sz="2160" dirty="0"/>
              <a:t>Conservatism: </a:t>
            </a:r>
          </a:p>
          <a:p>
            <a:r>
              <a:rPr lang="en-GB" sz="2160" dirty="0"/>
              <a:t>Greater sensitivity to threatening stimuli</a:t>
            </a:r>
          </a:p>
          <a:p>
            <a:endParaRPr lang="en-GB" sz="2160" dirty="0"/>
          </a:p>
          <a:p>
            <a:r>
              <a:rPr lang="en-GB" sz="2160" u="sng" dirty="0">
                <a:solidFill>
                  <a:schemeClr val="hlink"/>
                </a:solidFill>
                <a:hlinkClick r:id="rId5"/>
              </a:rPr>
              <a:t>Liberals Vs Conservatives: Psychological Differences Between Brains (businessinsider.com)</a:t>
            </a:r>
            <a:endParaRPr lang="en-GB" sz="2160" dirty="0"/>
          </a:p>
          <a:p>
            <a:endParaRPr lang="nb-NO" sz="2160" dirty="0"/>
          </a:p>
        </p:txBody>
      </p:sp>
    </p:spTree>
    <p:extLst>
      <p:ext uri="{BB962C8B-B14F-4D97-AF65-F5344CB8AC3E}">
        <p14:creationId xmlns:p14="http://schemas.microsoft.com/office/powerpoint/2010/main" val="141922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5122" name="Picture 2" descr="Is voluntary cybersecurity enough for NZ's critical infrastructure?">
            <a:extLst>
              <a:ext uri="{FF2B5EF4-FFF2-40B4-BE49-F238E27FC236}">
                <a16:creationId xmlns:a16="http://schemas.microsoft.com/office/drawing/2014/main" id="{4EB88900-A4FF-B592-6317-EA5F3A0C55A8}"/>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0" name="Google Shape;180;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3877" y="1111761"/>
            <a:ext cx="6083798" cy="6815718"/>
          </a:xfrm>
          <a:prstGeom prst="rect">
            <a:avLst/>
          </a:prstGeom>
          <a:noFill/>
          <a:ln>
            <a:noFill/>
          </a:ln>
        </p:spPr>
      </p:pic>
      <p:pic>
        <p:nvPicPr>
          <p:cNvPr id="181" name="Google Shape;181;p30"/>
          <p:cNvPicPr preferRelativeResize="0"/>
          <p:nvPr/>
        </p:nvPicPr>
        <p:blipFill>
          <a:blip r:embed="rId5">
            <a:alphaModFix/>
          </a:blip>
          <a:stretch>
            <a:fillRect/>
          </a:stretch>
        </p:blipFill>
        <p:spPr>
          <a:xfrm>
            <a:off x="9457516" y="3202400"/>
            <a:ext cx="2788920" cy="2087880"/>
          </a:xfrm>
          <a:prstGeom prst="rect">
            <a:avLst/>
          </a:prstGeom>
          <a:noFill/>
          <a:ln>
            <a:noFill/>
          </a:ln>
        </p:spPr>
      </p:pic>
      <p:sp>
        <p:nvSpPr>
          <p:cNvPr id="182" name="Google Shape;182;p30"/>
          <p:cNvSpPr/>
          <p:nvPr/>
        </p:nvSpPr>
        <p:spPr>
          <a:xfrm rot="-608949">
            <a:off x="6586803" y="3467282"/>
            <a:ext cx="2448878" cy="76510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3" name="Google Shape;183;p30"/>
          <p:cNvSpPr/>
          <p:nvPr/>
        </p:nvSpPr>
        <p:spPr>
          <a:xfrm rot="268470">
            <a:off x="6745688" y="4535805"/>
            <a:ext cx="2448744" cy="76503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4" name="Google Shape;184;p30"/>
          <p:cNvSpPr txBox="1"/>
          <p:nvPr/>
        </p:nvSpPr>
        <p:spPr>
          <a:xfrm>
            <a:off x="8083200" y="6587322"/>
            <a:ext cx="4896960" cy="738615"/>
          </a:xfrm>
          <a:prstGeom prst="rect">
            <a:avLst/>
          </a:prstGeom>
          <a:noFill/>
          <a:ln>
            <a:noFill/>
          </a:ln>
        </p:spPr>
        <p:txBody>
          <a:bodyPr spcFirstLastPara="1" wrap="square" lIns="146280" tIns="146280" rIns="146280" bIns="146280" anchor="t" anchorCtr="0">
            <a:spAutoFit/>
          </a:bodyPr>
          <a:lstStyle/>
          <a:p>
            <a:r>
              <a:rPr lang="no" sz="2880"/>
              <a:t>Knowledge-driven perception</a:t>
            </a:r>
            <a:endParaRPr sz="2880"/>
          </a:p>
        </p:txBody>
      </p:sp>
    </p:spTree>
    <p:extLst>
      <p:ext uri="{BB962C8B-B14F-4D97-AF65-F5344CB8AC3E}">
        <p14:creationId xmlns:p14="http://schemas.microsoft.com/office/powerpoint/2010/main" val="2164790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Picture 2" descr="Is voluntary cybersecurity enough for NZ's critical infrastructure?">
            <a:extLst>
              <a:ext uri="{FF2B5EF4-FFF2-40B4-BE49-F238E27FC236}">
                <a16:creationId xmlns:a16="http://schemas.microsoft.com/office/drawing/2014/main" id="{9153B85D-1956-E19A-CFBA-5ED08283B29D}"/>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9" name="Google Shape;189;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27182" y="2036822"/>
            <a:ext cx="9322242" cy="5102920"/>
          </a:xfrm>
          <a:prstGeom prst="rect">
            <a:avLst/>
          </a:prstGeom>
          <a:noFill/>
          <a:ln>
            <a:noFill/>
          </a:ln>
        </p:spPr>
      </p:pic>
      <p:pic>
        <p:nvPicPr>
          <p:cNvPr id="190" name="Google Shape;190;p31"/>
          <p:cNvPicPr preferRelativeResize="0"/>
          <p:nvPr/>
        </p:nvPicPr>
        <p:blipFill rotWithShape="1">
          <a:blip r:embed="rId5">
            <a:alphaModFix/>
          </a:blip>
          <a:srcRect/>
          <a:stretch/>
        </p:blipFill>
        <p:spPr>
          <a:xfrm>
            <a:off x="498702" y="314701"/>
            <a:ext cx="12542520" cy="1722120"/>
          </a:xfrm>
          <a:prstGeom prst="rect">
            <a:avLst/>
          </a:prstGeom>
          <a:noFill/>
          <a:ln>
            <a:noFill/>
          </a:ln>
        </p:spPr>
      </p:pic>
      <p:pic>
        <p:nvPicPr>
          <p:cNvPr id="7" name="Picture 6" descr="Icon&#10;&#10;Description automatically generated">
            <a:extLst>
              <a:ext uri="{FF2B5EF4-FFF2-40B4-BE49-F238E27FC236}">
                <a16:creationId xmlns:a16="http://schemas.microsoft.com/office/drawing/2014/main" id="{68433EC3-02A8-4155-37B4-3D47214714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7446857"/>
            <a:ext cx="968033" cy="782743"/>
          </a:xfrm>
          <a:prstGeom prst="rect">
            <a:avLst/>
          </a:prstGeom>
        </p:spPr>
      </p:pic>
    </p:spTree>
    <p:extLst>
      <p:ext uri="{BB962C8B-B14F-4D97-AF65-F5344CB8AC3E}">
        <p14:creationId xmlns:p14="http://schemas.microsoft.com/office/powerpoint/2010/main" val="3414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 name="Picture 2" descr="Is voluntary cybersecurity enough for NZ's critical infrastructure?">
            <a:extLst>
              <a:ext uri="{FF2B5EF4-FFF2-40B4-BE49-F238E27FC236}">
                <a16:creationId xmlns:a16="http://schemas.microsoft.com/office/drawing/2014/main" id="{3F4D6ED3-C1CE-C5FB-0319-22FE712F1968}"/>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sp>
        <p:nvSpPr>
          <p:cNvPr id="227" name="Google Shape;227;p36"/>
          <p:cNvSpPr txBox="1">
            <a:spLocks noGrp="1"/>
          </p:cNvSpPr>
          <p:nvPr>
            <p:ph type="title"/>
          </p:nvPr>
        </p:nvSpPr>
        <p:spPr>
          <a:xfrm>
            <a:off x="1645920" y="378997"/>
            <a:ext cx="11384160" cy="1212000"/>
          </a:xfrm>
          <a:prstGeom prst="rect">
            <a:avLst/>
          </a:prstGeom>
          <a:noFill/>
          <a:ln>
            <a:noFill/>
          </a:ln>
        </p:spPr>
        <p:txBody>
          <a:bodyPr spcFirstLastPara="1" vert="horz" wrap="square" lIns="146280" tIns="146280" rIns="146280" bIns="146280" rtlCol="0" anchor="b" anchorCtr="0">
            <a:normAutofit/>
          </a:bodyPr>
          <a:lstStyle/>
          <a:p>
            <a:pPr algn="ctr">
              <a:lnSpc>
                <a:spcPct val="100000"/>
              </a:lnSpc>
              <a:spcBef>
                <a:spcPts val="0"/>
              </a:spcBef>
              <a:buSzPts val="2800"/>
            </a:pPr>
            <a:r>
              <a:rPr lang="no"/>
              <a:t>Device choice</a:t>
            </a:r>
            <a:endParaRPr/>
          </a:p>
        </p:txBody>
      </p:sp>
      <p:pic>
        <p:nvPicPr>
          <p:cNvPr id="228" name="Google Shape;228;p36"/>
          <p:cNvPicPr preferRelativeResize="0">
            <a:picLocks noGrp="1"/>
          </p:cNvPicPr>
          <p:nvPr>
            <p:ph type="body" idx="1"/>
          </p:nvPr>
        </p:nvPicPr>
        <p:blipFill rotWithShape="1">
          <a:blip r:embed="rId4" cstate="email">
            <a:alphaModFix/>
            <a:extLst>
              <a:ext uri="{28A0092B-C50C-407E-A947-70E740481C1C}">
                <a14:useLocalDpi xmlns:a14="http://schemas.microsoft.com/office/drawing/2010/main"/>
              </a:ext>
            </a:extLst>
          </a:blip>
          <a:srcRect/>
          <a:stretch/>
        </p:blipFill>
        <p:spPr>
          <a:xfrm>
            <a:off x="2872349" y="1590088"/>
            <a:ext cx="8417280" cy="5535360"/>
          </a:xfrm>
          <a:prstGeom prst="rect">
            <a:avLst/>
          </a:prstGeom>
          <a:noFill/>
          <a:ln>
            <a:noFill/>
          </a:ln>
        </p:spPr>
      </p:pic>
      <p:sp>
        <p:nvSpPr>
          <p:cNvPr id="229" name="Google Shape;229;p36"/>
          <p:cNvSpPr txBox="1">
            <a:spLocks noGrp="1"/>
          </p:cNvSpPr>
          <p:nvPr>
            <p:ph type="sldNum" idx="12"/>
          </p:nvPr>
        </p:nvSpPr>
        <p:spPr>
          <a:xfrm>
            <a:off x="13339608" y="7627621"/>
            <a:ext cx="1046400" cy="438240"/>
          </a:xfrm>
          <a:prstGeom prst="rect">
            <a:avLst/>
          </a:prstGeom>
          <a:noFill/>
          <a:ln>
            <a:noFill/>
          </a:ln>
        </p:spPr>
        <p:txBody>
          <a:bodyPr spcFirstLastPara="1" vert="horz" wrap="square" lIns="146280" tIns="146280" rIns="146280" bIns="146280" rtlCol="0" anchor="ctr" anchorCtr="0">
            <a:normAutofit fontScale="25000" lnSpcReduction="20000"/>
          </a:bodyPr>
          <a:lstStyle/>
          <a:p>
            <a:pPr>
              <a:spcAft>
                <a:spcPts val="720"/>
              </a:spcAft>
              <a:buSzPct val="100000"/>
            </a:pPr>
            <a:fld id="{00000000-1234-1234-1234-123412341234}" type="slidenum">
              <a:rPr lang="no">
                <a:solidFill>
                  <a:schemeClr val="lt1"/>
                </a:solidFill>
              </a:rPr>
              <a:pPr>
                <a:spcAft>
                  <a:spcPts val="720"/>
                </a:spcAft>
                <a:buSzPct val="100000"/>
              </a:pPr>
              <a:t>78</a:t>
            </a:fld>
            <a:endParaRPr>
              <a:solidFill>
                <a:schemeClr val="lt1"/>
              </a:solidFill>
            </a:endParaRPr>
          </a:p>
        </p:txBody>
      </p:sp>
      <p:cxnSp>
        <p:nvCxnSpPr>
          <p:cNvPr id="230" name="Google Shape;230;p36"/>
          <p:cNvCxnSpPr/>
          <p:nvPr/>
        </p:nvCxnSpPr>
        <p:spPr>
          <a:xfrm>
            <a:off x="5151440" y="3623029"/>
            <a:ext cx="4897440" cy="0"/>
          </a:xfrm>
          <a:prstGeom prst="straightConnector1">
            <a:avLst/>
          </a:prstGeom>
          <a:noFill/>
          <a:ln w="9525" cap="flat" cmpd="sng">
            <a:solidFill>
              <a:srgbClr val="FF0000"/>
            </a:solidFill>
            <a:prstDash val="solid"/>
            <a:round/>
            <a:headEnd type="none" w="sm" len="sm"/>
            <a:tailEnd type="none" w="sm" len="sm"/>
          </a:ln>
        </p:spPr>
      </p:cxnSp>
      <p:cxnSp>
        <p:nvCxnSpPr>
          <p:cNvPr id="231" name="Google Shape;231;p36"/>
          <p:cNvCxnSpPr/>
          <p:nvPr/>
        </p:nvCxnSpPr>
        <p:spPr>
          <a:xfrm>
            <a:off x="5151440" y="3916976"/>
            <a:ext cx="4897440" cy="0"/>
          </a:xfrm>
          <a:prstGeom prst="straightConnector1">
            <a:avLst/>
          </a:prstGeom>
          <a:noFill/>
          <a:ln w="9525" cap="flat" cmpd="sng">
            <a:solidFill>
              <a:srgbClr val="FF0000"/>
            </a:solidFill>
            <a:prstDash val="solid"/>
            <a:round/>
            <a:headEnd type="none" w="sm" len="sm"/>
            <a:tailEnd type="none" w="sm" len="sm"/>
          </a:ln>
        </p:spPr>
      </p:cxnSp>
      <p:cxnSp>
        <p:nvCxnSpPr>
          <p:cNvPr id="232" name="Google Shape;232;p36"/>
          <p:cNvCxnSpPr/>
          <p:nvPr/>
        </p:nvCxnSpPr>
        <p:spPr>
          <a:xfrm>
            <a:off x="10191388" y="3625487"/>
            <a:ext cx="24960" cy="272160"/>
          </a:xfrm>
          <a:prstGeom prst="straightConnector1">
            <a:avLst/>
          </a:prstGeom>
          <a:noFill/>
          <a:ln w="9525" cap="flat" cmpd="sng">
            <a:solidFill>
              <a:srgbClr val="3B7FF2"/>
            </a:solidFill>
            <a:prstDash val="solid"/>
            <a:round/>
            <a:headEnd type="triangle" w="med" len="med"/>
            <a:tailEnd type="triangle" w="med" len="med"/>
          </a:ln>
        </p:spPr>
      </p:cxnSp>
      <p:sp>
        <p:nvSpPr>
          <p:cNvPr id="233" name="Google Shape;233;p36"/>
          <p:cNvSpPr txBox="1"/>
          <p:nvPr/>
        </p:nvSpPr>
        <p:spPr>
          <a:xfrm>
            <a:off x="10281557" y="3606801"/>
            <a:ext cx="3291840" cy="369283"/>
          </a:xfrm>
          <a:prstGeom prst="rect">
            <a:avLst/>
          </a:prstGeom>
          <a:noFill/>
          <a:ln>
            <a:noFill/>
          </a:ln>
        </p:spPr>
        <p:txBody>
          <a:bodyPr spcFirstLastPara="1" wrap="square" lIns="109720" tIns="54840" rIns="109720" bIns="54840" anchor="t" anchorCtr="0">
            <a:spAutoFit/>
          </a:bodyPr>
          <a:lstStyle/>
          <a:p>
            <a:r>
              <a:rPr lang="no" sz="1680">
                <a:solidFill>
                  <a:srgbClr val="7F7F7F"/>
                </a:solidFill>
                <a:latin typeface="Arial"/>
                <a:ea typeface="Arial"/>
                <a:cs typeface="Arial"/>
                <a:sym typeface="Arial"/>
              </a:rPr>
              <a:t>0,41 SD</a:t>
            </a:r>
            <a:endParaRPr sz="2880"/>
          </a:p>
        </p:txBody>
      </p:sp>
      <p:sp>
        <p:nvSpPr>
          <p:cNvPr id="234" name="Google Shape;234;p36"/>
          <p:cNvSpPr txBox="1"/>
          <p:nvPr/>
        </p:nvSpPr>
        <p:spPr>
          <a:xfrm>
            <a:off x="11670880" y="2464001"/>
            <a:ext cx="2605920" cy="2511408"/>
          </a:xfrm>
          <a:prstGeom prst="rect">
            <a:avLst/>
          </a:prstGeom>
          <a:noFill/>
          <a:ln>
            <a:noFill/>
          </a:ln>
        </p:spPr>
        <p:txBody>
          <a:bodyPr spcFirstLastPara="1" wrap="square" lIns="146280" tIns="146280" rIns="146280" bIns="146280" anchor="t" anchorCtr="0">
            <a:spAutoFit/>
          </a:bodyPr>
          <a:lstStyle/>
          <a:p>
            <a:r>
              <a:rPr lang="no" sz="2880"/>
              <a:t>Situational awareness reduced due to screen size and multitasking?</a:t>
            </a:r>
            <a:endParaRPr sz="2880"/>
          </a:p>
        </p:txBody>
      </p:sp>
    </p:spTree>
    <p:extLst>
      <p:ext uri="{BB962C8B-B14F-4D97-AF65-F5344CB8AC3E}">
        <p14:creationId xmlns:p14="http://schemas.microsoft.com/office/powerpoint/2010/main" val="228249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 name="Picture 2" descr="Is voluntary cybersecurity enough for NZ's critical infrastructure?">
            <a:extLst>
              <a:ext uri="{FF2B5EF4-FFF2-40B4-BE49-F238E27FC236}">
                <a16:creationId xmlns:a16="http://schemas.microsoft.com/office/drawing/2014/main" id="{B54F2171-3FC2-D1E8-49A7-39930CBEA6A8}"/>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218" name="Google Shape;218;p3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9120" y="1702121"/>
            <a:ext cx="8352046" cy="5082024"/>
          </a:xfrm>
          <a:prstGeom prst="rect">
            <a:avLst/>
          </a:prstGeom>
          <a:noFill/>
          <a:ln>
            <a:noFill/>
          </a:ln>
        </p:spPr>
      </p:pic>
      <p:sp>
        <p:nvSpPr>
          <p:cNvPr id="219" name="Google Shape;219;p35"/>
          <p:cNvSpPr txBox="1"/>
          <p:nvPr/>
        </p:nvSpPr>
        <p:spPr>
          <a:xfrm>
            <a:off x="8836592" y="1843959"/>
            <a:ext cx="4080960" cy="2068210"/>
          </a:xfrm>
          <a:prstGeom prst="rect">
            <a:avLst/>
          </a:prstGeom>
          <a:noFill/>
          <a:ln>
            <a:noFill/>
          </a:ln>
        </p:spPr>
        <p:txBody>
          <a:bodyPr spcFirstLastPara="1" wrap="square" lIns="146280" tIns="146280" rIns="146280" bIns="146280" anchor="t" anchorCtr="0">
            <a:spAutoFit/>
          </a:bodyPr>
          <a:lstStyle/>
          <a:p>
            <a:r>
              <a:rPr lang="no" sz="2880" dirty="0"/>
              <a:t>Social conservatism was negatively correlated with DF recognition skills (</a:t>
            </a:r>
            <a:r>
              <a:rPr lang="no" sz="2880" i="1" dirty="0"/>
              <a:t>r</a:t>
            </a:r>
            <a:r>
              <a:rPr lang="no" sz="2880" dirty="0"/>
              <a:t>=.27, </a:t>
            </a:r>
            <a:r>
              <a:rPr lang="no" sz="2880" i="1" dirty="0"/>
              <a:t>p</a:t>
            </a:r>
            <a:r>
              <a:rPr lang="no" sz="2880" dirty="0"/>
              <a:t>&lt;.05).</a:t>
            </a:r>
            <a:endParaRPr sz="2880" dirty="0"/>
          </a:p>
        </p:txBody>
      </p:sp>
      <p:sp>
        <p:nvSpPr>
          <p:cNvPr id="220" name="Google Shape;220;p35"/>
          <p:cNvSpPr txBox="1"/>
          <p:nvPr/>
        </p:nvSpPr>
        <p:spPr>
          <a:xfrm>
            <a:off x="8882360" y="3808904"/>
            <a:ext cx="4080960" cy="2511408"/>
          </a:xfrm>
          <a:prstGeom prst="rect">
            <a:avLst/>
          </a:prstGeom>
          <a:noFill/>
          <a:ln>
            <a:noFill/>
          </a:ln>
        </p:spPr>
        <p:txBody>
          <a:bodyPr spcFirstLastPara="1" wrap="square" lIns="146280" tIns="146280" rIns="146280" bIns="146280" anchor="t" anchorCtr="0">
            <a:spAutoFit/>
          </a:bodyPr>
          <a:lstStyle/>
          <a:p>
            <a:r>
              <a:rPr lang="no" sz="2880" dirty="0"/>
              <a:t>Agreement with individual statements was negatively correlated with DF recognition skills (</a:t>
            </a:r>
            <a:r>
              <a:rPr lang="no" sz="2880" i="1" dirty="0"/>
              <a:t>r</a:t>
            </a:r>
            <a:r>
              <a:rPr lang="no" sz="2880" dirty="0"/>
              <a:t>=.35, </a:t>
            </a:r>
            <a:r>
              <a:rPr lang="no" sz="2880" i="1" dirty="0"/>
              <a:t>p</a:t>
            </a:r>
            <a:r>
              <a:rPr lang="no" sz="2880" dirty="0"/>
              <a:t>&lt;.05).</a:t>
            </a:r>
            <a:endParaRPr sz="2880" dirty="0"/>
          </a:p>
        </p:txBody>
      </p:sp>
      <p:sp>
        <p:nvSpPr>
          <p:cNvPr id="221" name="Google Shape;221;p35"/>
          <p:cNvSpPr txBox="1"/>
          <p:nvPr/>
        </p:nvSpPr>
        <p:spPr>
          <a:xfrm>
            <a:off x="8836592" y="6033399"/>
            <a:ext cx="4080960" cy="1625012"/>
          </a:xfrm>
          <a:prstGeom prst="rect">
            <a:avLst/>
          </a:prstGeom>
          <a:noFill/>
          <a:ln>
            <a:noFill/>
          </a:ln>
        </p:spPr>
        <p:txBody>
          <a:bodyPr spcFirstLastPara="1" wrap="square" lIns="146280" tIns="146280" rIns="146280" bIns="146280" anchor="t" anchorCtr="0">
            <a:spAutoFit/>
          </a:bodyPr>
          <a:lstStyle/>
          <a:p>
            <a:r>
              <a:rPr lang="no" sz="2880" dirty="0"/>
              <a:t>The effect remained unchanged, when controlled for age.</a:t>
            </a:r>
            <a:endParaRPr sz="2880" dirty="0"/>
          </a:p>
        </p:txBody>
      </p:sp>
      <p:sp>
        <p:nvSpPr>
          <p:cNvPr id="11" name="Google Shape;173;p30">
            <a:extLst>
              <a:ext uri="{FF2B5EF4-FFF2-40B4-BE49-F238E27FC236}">
                <a16:creationId xmlns:a16="http://schemas.microsoft.com/office/drawing/2014/main" id="{8E62B35B-457C-4676-96BB-24A0F62283C5}"/>
              </a:ext>
            </a:extLst>
          </p:cNvPr>
          <p:cNvSpPr txBox="1">
            <a:spLocks/>
          </p:cNvSpPr>
          <p:nvPr/>
        </p:nvSpPr>
        <p:spPr>
          <a:xfrm>
            <a:off x="498720" y="243719"/>
            <a:ext cx="13632960" cy="1596000"/>
          </a:xfrm>
          <a:prstGeom prst="rect">
            <a:avLst/>
          </a:prstGeom>
        </p:spPr>
        <p:txBody>
          <a:bodyPr spcFirstLastPara="1" vert="horz" wrap="square" lIns="146280" tIns="146280" rIns="146280" bIns="146280" rtlCol="0" anchor="t" anchorCtr="0">
            <a:normAutofit fontScale="90000" lnSpcReduction="100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5280" dirty="0"/>
              <a:t>Is the individual skill in deep fake recognition related to the viewers’ personal political orientation?</a:t>
            </a:r>
          </a:p>
          <a:p>
            <a:endParaRPr lang="en-US" sz="528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A58E19-070D-1D32-A83A-0CAE3ABABEE2}"/>
              </a:ext>
            </a:extLst>
          </p:cNvPr>
          <p:cNvSpPr>
            <a:spLocks noGrp="1"/>
          </p:cNvSpPr>
          <p:nvPr>
            <p:ph type="body" sz="quarter" idx="13"/>
          </p:nvPr>
        </p:nvSpPr>
        <p:spPr>
          <a:xfrm>
            <a:off x="575310" y="44981"/>
            <a:ext cx="12593420" cy="973066"/>
          </a:xfrm>
        </p:spPr>
        <p:txBody>
          <a:bodyPr/>
          <a:lstStyle/>
          <a:p>
            <a:r>
              <a:rPr lang="nb-NO" dirty="0"/>
              <a:t>Maritime Cyber Risk Assessment (MaCRA) framework</a:t>
            </a:r>
            <a:endParaRPr lang="en-GB" dirty="0"/>
          </a:p>
        </p:txBody>
      </p:sp>
      <p:sp>
        <p:nvSpPr>
          <p:cNvPr id="3" name="Text Placeholder 2">
            <a:extLst>
              <a:ext uri="{FF2B5EF4-FFF2-40B4-BE49-F238E27FC236}">
                <a16:creationId xmlns:a16="http://schemas.microsoft.com/office/drawing/2014/main" id="{4DDD3C14-0F8B-4157-8D2F-B5177EA2194D}"/>
              </a:ext>
            </a:extLst>
          </p:cNvPr>
          <p:cNvSpPr>
            <a:spLocks noGrp="1"/>
          </p:cNvSpPr>
          <p:nvPr>
            <p:ph type="body" sz="quarter" idx="14"/>
          </p:nvPr>
        </p:nvSpPr>
        <p:spPr>
          <a:xfrm>
            <a:off x="386714" y="1819374"/>
            <a:ext cx="13856971" cy="5673091"/>
          </a:xfrm>
        </p:spPr>
        <p:txBody>
          <a:bodyPr>
            <a:normAutofit lnSpcReduction="10000"/>
          </a:bodyPr>
          <a:lstStyle/>
          <a:p>
            <a:pPr algn="l"/>
            <a:r>
              <a:rPr lang="en-GB" b="1" i="0" dirty="0">
                <a:solidFill>
                  <a:schemeClr val="tx1"/>
                </a:solidFill>
                <a:effectLst/>
                <a:latin typeface="Söhne"/>
              </a:rPr>
              <a:t>Scope Definition:</a:t>
            </a:r>
            <a:r>
              <a:rPr lang="en-GB" b="0" i="0" dirty="0">
                <a:solidFill>
                  <a:schemeClr val="tx1"/>
                </a:solidFill>
                <a:effectLst/>
                <a:latin typeface="Söhne"/>
              </a:rPr>
              <a:t> Clearly defining the boundaries of the cyber risk assessment to include all relevant aspects of maritime operations, from onboard systems of vessels to port infrastructure and associated supply chain networks.</a:t>
            </a:r>
          </a:p>
          <a:p>
            <a:pPr algn="l">
              <a:buFont typeface="+mj-lt"/>
              <a:buAutoNum type="arabicPeriod"/>
            </a:pPr>
            <a:r>
              <a:rPr lang="en-GB" b="1" i="0" dirty="0">
                <a:solidFill>
                  <a:schemeClr val="tx1"/>
                </a:solidFill>
                <a:effectLst/>
                <a:latin typeface="Söhne"/>
              </a:rPr>
              <a:t>Threat Identification:</a:t>
            </a:r>
            <a:r>
              <a:rPr lang="en-GB" b="0" i="0" dirty="0">
                <a:solidFill>
                  <a:schemeClr val="tx1"/>
                </a:solidFill>
                <a:effectLst/>
                <a:latin typeface="Söhne"/>
              </a:rPr>
              <a:t> Systematically identifying potential cyber threats that could affect maritime operations, considering the unique characteristics of the maritime sector and emerging cyber threat landscapes. Includes vessels, port systems, and supply chain operations.</a:t>
            </a:r>
          </a:p>
          <a:p>
            <a:pPr algn="l">
              <a:buFont typeface="+mj-lt"/>
              <a:buAutoNum type="arabicPeriod"/>
            </a:pPr>
            <a:r>
              <a:rPr lang="en-GB" b="1" i="0" dirty="0">
                <a:solidFill>
                  <a:schemeClr val="tx1"/>
                </a:solidFill>
                <a:effectLst/>
                <a:latin typeface="Söhne"/>
              </a:rPr>
              <a:t>Vulnerability Analysis:</a:t>
            </a:r>
            <a:r>
              <a:rPr lang="en-GB" b="0" i="0" dirty="0">
                <a:solidFill>
                  <a:schemeClr val="tx1"/>
                </a:solidFill>
                <a:effectLst/>
                <a:latin typeface="Söhne"/>
              </a:rPr>
              <a:t> Examining maritime systems and processes to identify vulnerabilities that could be exploited by cyber threats, including technical weaknesses, procedural gaps</a:t>
            </a:r>
            <a:r>
              <a:rPr lang="en-GB" b="0" i="0" dirty="0">
                <a:solidFill>
                  <a:schemeClr val="bg1"/>
                </a:solidFill>
                <a:effectLst/>
                <a:latin typeface="Söhne"/>
              </a:rPr>
              <a:t>, </a:t>
            </a:r>
            <a:r>
              <a:rPr lang="en-GB" b="1" i="0" dirty="0">
                <a:solidFill>
                  <a:schemeClr val="bg1"/>
                </a:solidFill>
                <a:effectLst/>
                <a:highlight>
                  <a:srgbClr val="FFFF00"/>
                </a:highlight>
                <a:latin typeface="Söhne"/>
              </a:rPr>
              <a:t>and human factors</a:t>
            </a:r>
            <a:r>
              <a:rPr lang="en-GB" b="0" i="0" dirty="0">
                <a:solidFill>
                  <a:schemeClr val="tx1"/>
                </a:solidFill>
                <a:effectLst/>
                <a:latin typeface="Söhne"/>
              </a:rPr>
              <a:t>. I.E. penetration testing and security audits to uncover weaknesses.</a:t>
            </a:r>
          </a:p>
          <a:p>
            <a:pPr algn="l">
              <a:buFont typeface="+mj-lt"/>
              <a:buAutoNum type="arabicPeriod"/>
            </a:pPr>
            <a:r>
              <a:rPr lang="en-GB" b="1" i="0" dirty="0">
                <a:solidFill>
                  <a:schemeClr val="tx1"/>
                </a:solidFill>
                <a:effectLst/>
                <a:latin typeface="Söhne"/>
              </a:rPr>
              <a:t>Impact Assessment:</a:t>
            </a:r>
            <a:r>
              <a:rPr lang="en-GB" b="0" i="0" dirty="0">
                <a:solidFill>
                  <a:schemeClr val="tx1"/>
                </a:solidFill>
                <a:effectLst/>
                <a:latin typeface="Söhne"/>
              </a:rPr>
              <a:t> Evaluating the potential consequences of cyber incidents on maritime operations, focusing on aspects such as safety, security, environmental impact, and economic losses.</a:t>
            </a:r>
          </a:p>
          <a:p>
            <a:pPr algn="l">
              <a:buFont typeface="+mj-lt"/>
              <a:buAutoNum type="arabicPeriod"/>
            </a:pPr>
            <a:r>
              <a:rPr lang="en-GB" b="1" i="0" dirty="0">
                <a:solidFill>
                  <a:schemeClr val="tx1"/>
                </a:solidFill>
                <a:effectLst/>
                <a:latin typeface="Söhne"/>
              </a:rPr>
              <a:t>Risk Evaluation:</a:t>
            </a:r>
            <a:r>
              <a:rPr lang="en-GB" b="0" i="0" dirty="0">
                <a:solidFill>
                  <a:schemeClr val="tx1"/>
                </a:solidFill>
                <a:effectLst/>
                <a:latin typeface="Söhne"/>
              </a:rPr>
              <a:t> Combining the insights from threat identification, vulnerability analysis, and impact assessment to evaluate the overall cyber risk, prioritizing risks based on their likelihood and potential impact.</a:t>
            </a:r>
          </a:p>
          <a:p>
            <a:pPr algn="l">
              <a:buFont typeface="+mj-lt"/>
              <a:buAutoNum type="arabicPeriod"/>
            </a:pPr>
            <a:r>
              <a:rPr lang="en-GB" b="1" i="0" dirty="0">
                <a:solidFill>
                  <a:schemeClr val="tx1"/>
                </a:solidFill>
                <a:effectLst/>
                <a:latin typeface="Söhne"/>
              </a:rPr>
              <a:t>Mitigation and Response Strategies:</a:t>
            </a:r>
            <a:r>
              <a:rPr lang="en-GB" b="0" i="0" dirty="0">
                <a:solidFill>
                  <a:schemeClr val="tx1"/>
                </a:solidFill>
                <a:effectLst/>
                <a:latin typeface="Söhne"/>
              </a:rPr>
              <a:t> Developing and implementing strategies to mitigate identified risks to acceptable levels, including technical solutions, policy measures, and training programs. Also, formulating incident response plans to enhance resilience and recovery capabilities.</a:t>
            </a:r>
          </a:p>
          <a:p>
            <a:pPr algn="l">
              <a:buFont typeface="+mj-lt"/>
              <a:buAutoNum type="arabicPeriod"/>
            </a:pPr>
            <a:r>
              <a:rPr lang="en-GB" b="1" i="0" dirty="0">
                <a:solidFill>
                  <a:schemeClr val="tx1"/>
                </a:solidFill>
                <a:effectLst/>
                <a:latin typeface="Söhne"/>
              </a:rPr>
              <a:t>Review and Continuous Improvement:</a:t>
            </a:r>
            <a:r>
              <a:rPr lang="en-GB" b="0" i="0" dirty="0">
                <a:solidFill>
                  <a:schemeClr val="tx1"/>
                </a:solidFill>
                <a:effectLst/>
                <a:latin typeface="Söhne"/>
              </a:rPr>
              <a:t> Recognizing the dynamic nature of cyber threats and the maritime environment, the </a:t>
            </a:r>
            <a:r>
              <a:rPr lang="en-GB" b="0" i="0" dirty="0" err="1">
                <a:solidFill>
                  <a:schemeClr val="tx1"/>
                </a:solidFill>
                <a:effectLst/>
                <a:latin typeface="Söhne"/>
              </a:rPr>
              <a:t>MaCRA</a:t>
            </a:r>
            <a:r>
              <a:rPr lang="en-GB" b="0" i="0" dirty="0">
                <a:solidFill>
                  <a:schemeClr val="tx1"/>
                </a:solidFill>
                <a:effectLst/>
                <a:latin typeface="Söhne"/>
              </a:rPr>
              <a:t> framework advocates for regular reviews and updates to the risk assessment and mitigation strategies, fostering a culture of continuous improvement and adaptation.</a:t>
            </a:r>
          </a:p>
          <a:p>
            <a:endParaRPr lang="en-GB" dirty="0">
              <a:solidFill>
                <a:schemeClr val="tx1"/>
              </a:solidFill>
            </a:endParaRPr>
          </a:p>
        </p:txBody>
      </p:sp>
      <p:sp>
        <p:nvSpPr>
          <p:cNvPr id="4" name="Oval 3">
            <a:extLst>
              <a:ext uri="{FF2B5EF4-FFF2-40B4-BE49-F238E27FC236}">
                <a16:creationId xmlns:a16="http://schemas.microsoft.com/office/drawing/2014/main" id="{CFE57786-20A3-F042-9DF3-039EF004DA26}"/>
              </a:ext>
            </a:extLst>
          </p:cNvPr>
          <p:cNvSpPr/>
          <p:nvPr/>
        </p:nvSpPr>
        <p:spPr>
          <a:xfrm>
            <a:off x="-688932" y="1819374"/>
            <a:ext cx="15569852" cy="347162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sp>
        <p:nvSpPr>
          <p:cNvPr id="5" name="Footer Placeholder 4">
            <a:extLst>
              <a:ext uri="{FF2B5EF4-FFF2-40B4-BE49-F238E27FC236}">
                <a16:creationId xmlns:a16="http://schemas.microsoft.com/office/drawing/2014/main" id="{05AF89E5-A937-C5D2-FE17-91C8F5AEBA45}"/>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21438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FA82-50DE-4D94-94AC-AE4AF8E533B5}"/>
              </a:ext>
            </a:extLst>
          </p:cNvPr>
          <p:cNvSpPr>
            <a:spLocks noGrp="1"/>
          </p:cNvSpPr>
          <p:nvPr>
            <p:ph type="title"/>
          </p:nvPr>
        </p:nvSpPr>
        <p:spPr/>
        <p:txBody>
          <a:bodyPr/>
          <a:lstStyle/>
          <a:p>
            <a:r>
              <a:rPr lang="nb-NO" dirty="0">
                <a:hlinkClick r:id="rId2"/>
              </a:rPr>
              <a:t>A </a:t>
            </a:r>
            <a:r>
              <a:rPr lang="nb-NO" dirty="0" err="1">
                <a:hlinkClick r:id="rId2"/>
              </a:rPr>
              <a:t>Parent’s</a:t>
            </a:r>
            <a:r>
              <a:rPr lang="nb-NO" dirty="0">
                <a:hlinkClick r:id="rId2"/>
              </a:rPr>
              <a:t> Love</a:t>
            </a:r>
            <a:endParaRPr lang="nb-NO" dirty="0"/>
          </a:p>
        </p:txBody>
      </p:sp>
      <p:sp>
        <p:nvSpPr>
          <p:cNvPr id="3" name="Content Placeholder 2">
            <a:extLst>
              <a:ext uri="{FF2B5EF4-FFF2-40B4-BE49-F238E27FC236}">
                <a16:creationId xmlns:a16="http://schemas.microsoft.com/office/drawing/2014/main" id="{E2E24D98-AF8B-41B5-8204-45A6FFD25E0D}"/>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6B10025B-6180-42A1-B088-42B6467AA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812" y="1915623"/>
            <a:ext cx="12373138" cy="5875828"/>
          </a:xfrm>
          <a:prstGeom prst="rect">
            <a:avLst/>
          </a:prstGeom>
        </p:spPr>
      </p:pic>
      <p:pic>
        <p:nvPicPr>
          <p:cNvPr id="7" name="Picture 6">
            <a:extLst>
              <a:ext uri="{FF2B5EF4-FFF2-40B4-BE49-F238E27FC236}">
                <a16:creationId xmlns:a16="http://schemas.microsoft.com/office/drawing/2014/main" id="{BEDF45F8-0C2C-4ED0-9770-0C50076B98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1527" y="2524225"/>
            <a:ext cx="12428874" cy="3865920"/>
          </a:xfrm>
          <a:prstGeom prst="rect">
            <a:avLst/>
          </a:prstGeom>
        </p:spPr>
      </p:pic>
      <p:pic>
        <p:nvPicPr>
          <p:cNvPr id="9" name="Picture 8">
            <a:extLst>
              <a:ext uri="{FF2B5EF4-FFF2-40B4-BE49-F238E27FC236}">
                <a16:creationId xmlns:a16="http://schemas.microsoft.com/office/drawing/2014/main" id="{18288C6D-E3B2-4304-94B1-48DC19A777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7451" y="438152"/>
            <a:ext cx="12442992" cy="4668856"/>
          </a:xfrm>
          <a:prstGeom prst="rect">
            <a:avLst/>
          </a:prstGeom>
        </p:spPr>
      </p:pic>
      <p:pic>
        <p:nvPicPr>
          <p:cNvPr id="11" name="Picture 10">
            <a:extLst>
              <a:ext uri="{FF2B5EF4-FFF2-40B4-BE49-F238E27FC236}">
                <a16:creationId xmlns:a16="http://schemas.microsoft.com/office/drawing/2014/main" id="{183ED6BF-9E89-4DF2-B619-3C73740F19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980015"/>
            <a:ext cx="14630400" cy="4269572"/>
          </a:xfrm>
          <a:prstGeom prst="rect">
            <a:avLst/>
          </a:prstGeom>
        </p:spPr>
      </p:pic>
      <p:pic>
        <p:nvPicPr>
          <p:cNvPr id="13" name="Picture 12">
            <a:extLst>
              <a:ext uri="{FF2B5EF4-FFF2-40B4-BE49-F238E27FC236}">
                <a16:creationId xmlns:a16="http://schemas.microsoft.com/office/drawing/2014/main" id="{6F65AC2D-9A2A-4043-8297-2D6F94DE54D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65801" y="0"/>
            <a:ext cx="5298800" cy="8229600"/>
          </a:xfrm>
          <a:prstGeom prst="rect">
            <a:avLst/>
          </a:prstGeom>
        </p:spPr>
      </p:pic>
      <p:pic>
        <p:nvPicPr>
          <p:cNvPr id="15" name="Picture 14">
            <a:extLst>
              <a:ext uri="{FF2B5EF4-FFF2-40B4-BE49-F238E27FC236}">
                <a16:creationId xmlns:a16="http://schemas.microsoft.com/office/drawing/2014/main" id="{B993866A-654B-41E6-AB99-0ECA85F925B0}"/>
              </a:ext>
            </a:extLst>
          </p:cNvPr>
          <p:cNvPicPr>
            <a:picLocks noChangeAspect="1"/>
          </p:cNvPicPr>
          <p:nvPr/>
        </p:nvPicPr>
        <p:blipFill>
          <a:blip r:embed="rId8"/>
          <a:stretch>
            <a:fillRect/>
          </a:stretch>
        </p:blipFill>
        <p:spPr>
          <a:xfrm>
            <a:off x="1027823" y="1203555"/>
            <a:ext cx="12574756" cy="5822492"/>
          </a:xfrm>
          <a:prstGeom prst="rect">
            <a:avLst/>
          </a:prstGeom>
        </p:spPr>
      </p:pic>
    </p:spTree>
    <p:extLst>
      <p:ext uri="{BB962C8B-B14F-4D97-AF65-F5344CB8AC3E}">
        <p14:creationId xmlns:p14="http://schemas.microsoft.com/office/powerpoint/2010/main" val="2107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C3EB6AA-E68C-74A5-1493-7C410EE4F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8186" y="12"/>
            <a:ext cx="10402214" cy="8229588"/>
          </a:xfrm>
          <a:prstGeom prst="rect">
            <a:avLst/>
          </a:prstGeom>
        </p:spPr>
      </p:pic>
      <p:sp>
        <p:nvSpPr>
          <p:cNvPr id="7" name="Content Placeholder 6">
            <a:extLst>
              <a:ext uri="{FF2B5EF4-FFF2-40B4-BE49-F238E27FC236}">
                <a16:creationId xmlns:a16="http://schemas.microsoft.com/office/drawing/2014/main" id="{8914288A-4981-8521-32BC-2E2B500956C2}"/>
              </a:ext>
            </a:extLst>
          </p:cNvPr>
          <p:cNvSpPr>
            <a:spLocks/>
          </p:cNvSpPr>
          <p:nvPr/>
        </p:nvSpPr>
        <p:spPr>
          <a:xfrm>
            <a:off x="5577841" y="731521"/>
            <a:ext cx="7402831" cy="6217920"/>
          </a:xfrm>
          <a:prstGeom prst="rect">
            <a:avLst/>
          </a:prstGeom>
        </p:spPr>
        <p:txBody>
          <a:bodyPr/>
          <a:lstStyle/>
          <a:p>
            <a:endParaRPr lang="en-GB"/>
          </a:p>
        </p:txBody>
      </p:sp>
      <p:sp>
        <p:nvSpPr>
          <p:cNvPr id="8" name="Text Placeholder 7">
            <a:extLst>
              <a:ext uri="{FF2B5EF4-FFF2-40B4-BE49-F238E27FC236}">
                <a16:creationId xmlns:a16="http://schemas.microsoft.com/office/drawing/2014/main" id="{A6814068-5C95-262D-F521-210265BEB49A}"/>
              </a:ext>
            </a:extLst>
          </p:cNvPr>
          <p:cNvSpPr>
            <a:spLocks/>
          </p:cNvSpPr>
          <p:nvPr/>
        </p:nvSpPr>
        <p:spPr>
          <a:xfrm>
            <a:off x="822961" y="4135120"/>
            <a:ext cx="4417062" cy="2194560"/>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0CD306EE-A5B6-B9A5-B50A-2E406B11BC31}"/>
              </a:ext>
            </a:extLst>
          </p:cNvPr>
          <p:cNvSpPr>
            <a:spLocks/>
          </p:cNvSpPr>
          <p:nvPr/>
        </p:nvSpPr>
        <p:spPr>
          <a:xfrm>
            <a:off x="11149190" y="6359602"/>
            <a:ext cx="506747" cy="347376"/>
          </a:xfrm>
          <a:prstGeom prst="rect">
            <a:avLst/>
          </a:prstGeom>
        </p:spPr>
        <p:txBody>
          <a:bodyPr vert="horz" lIns="91440" tIns="45720" rIns="91440" bIns="45720" rtlCol="0" anchor="ctr">
            <a:normAutofit/>
          </a:bodyPr>
          <a:lstStyle/>
          <a:p>
            <a:pPr defTabSz="347472">
              <a:spcAft>
                <a:spcPts val="456"/>
              </a:spcAft>
            </a:pPr>
            <a:fld id="{83C72186-AF70-4CAA-BEA5-8C4411AE0AB1}" type="slidenum">
              <a:rPr lang="en-US" sz="760" kern="1200">
                <a:solidFill>
                  <a:srgbClr val="555555"/>
                </a:solidFill>
                <a:latin typeface="+mn-lt"/>
                <a:ea typeface="+mn-ea"/>
                <a:cs typeface="+mn-cs"/>
              </a:rPr>
              <a:pPr defTabSz="347472">
                <a:spcAft>
                  <a:spcPts val="456"/>
                </a:spcAft>
              </a:pPr>
              <a:t>81</a:t>
            </a:fld>
            <a:endParaRPr lang="en-US" sz="1000" b="0" i="0" kern="1200">
              <a:solidFill>
                <a:srgbClr val="FFFFFF"/>
              </a:solidFill>
              <a:effectLst/>
              <a:latin typeface="+mn-lt"/>
              <a:ea typeface="+mn-ea"/>
              <a:cs typeface="+mn-cs"/>
            </a:endParaRPr>
          </a:p>
        </p:txBody>
      </p:sp>
      <p:sp>
        <p:nvSpPr>
          <p:cNvPr id="9" name="Title 8">
            <a:extLst>
              <a:ext uri="{FF2B5EF4-FFF2-40B4-BE49-F238E27FC236}">
                <a16:creationId xmlns:a16="http://schemas.microsoft.com/office/drawing/2014/main" id="{A87318F8-7718-6334-E098-854ED412A768}"/>
              </a:ext>
            </a:extLst>
          </p:cNvPr>
          <p:cNvSpPr>
            <a:spLocks noGrp="1"/>
          </p:cNvSpPr>
          <p:nvPr>
            <p:ph type="title"/>
          </p:nvPr>
        </p:nvSpPr>
        <p:spPr/>
        <p:txBody>
          <a:bodyPr>
            <a:normAutofit/>
          </a:bodyPr>
          <a:lstStyle/>
          <a:p>
            <a:r>
              <a:rPr lang="nb-NO" sz="4800" b="1" dirty="0"/>
              <a:t>Now we Focus On You</a:t>
            </a:r>
            <a:endParaRPr lang="en-GB" sz="4800" b="1" dirty="0"/>
          </a:p>
        </p:txBody>
      </p:sp>
      <p:sp>
        <p:nvSpPr>
          <p:cNvPr id="12" name="Picture Placeholder 11">
            <a:extLst>
              <a:ext uri="{FF2B5EF4-FFF2-40B4-BE49-F238E27FC236}">
                <a16:creationId xmlns:a16="http://schemas.microsoft.com/office/drawing/2014/main" id="{ED454070-02BE-6211-12DA-0B6F2023D1BB}"/>
              </a:ext>
            </a:extLst>
          </p:cNvPr>
          <p:cNvSpPr>
            <a:spLocks noGrp="1"/>
          </p:cNvSpPr>
          <p:nvPr>
            <p:ph type="pic" idx="1"/>
          </p:nvPr>
        </p:nvSpPr>
        <p:spPr/>
        <p:txBody>
          <a:bodyPr/>
          <a:lstStyle/>
          <a:p>
            <a:endParaRPr lang="en-GB"/>
          </a:p>
        </p:txBody>
      </p:sp>
      <p:sp>
        <p:nvSpPr>
          <p:cNvPr id="14" name="Text Placeholder 13">
            <a:extLst>
              <a:ext uri="{FF2B5EF4-FFF2-40B4-BE49-F238E27FC236}">
                <a16:creationId xmlns:a16="http://schemas.microsoft.com/office/drawing/2014/main" id="{DE02B5D7-C74D-E1FE-2063-89F3A58DD6F2}"/>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2126647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B6768A-2C77-B4A8-A4E2-97769B612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626412" y="1999739"/>
            <a:ext cx="7003988" cy="46882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Håndskrift 2"/>
              <p14:cNvContentPartPr/>
              <p14:nvPr>
                <p:custDataLst>
                  <p:tags r:id="rId1"/>
                </p:custDataLst>
                <p:extLst>
                  <p:ext uri="{42D2F446-02D8-4167-A562-619A0277C38B}">
                    <p15:isNarration xmlns:p15="http://schemas.microsoft.com/office/powerpoint/2012/main" val="1"/>
                  </p:ext>
                </p:extLst>
              </p14:nvPr>
            </p14:nvContentPartPr>
            <p14:xfrm>
              <a:off x="8973697" y="1541567"/>
              <a:ext cx="20053" cy="20057"/>
            </p14:xfrm>
          </p:contentPart>
        </mc:Choice>
        <mc:Fallback>
          <p:pic>
            <p:nvPicPr>
              <p:cNvPr id="3" name="Håndskrift 2"/>
              <p:cNvPicPr>
                <a:picLocks noGrp="1" noRot="1" noChangeAspect="1" noMove="1" noResize="1" noEditPoints="1" noAdjustHandles="1" noChangeArrowheads="1" noChangeShapeType="1"/>
              </p:cNvPicPr>
              <p:nvPr/>
            </p:nvPicPr>
            <p:blipFill>
              <a:blip r:embed="rId6"/>
              <a:stretch>
                <a:fillRect/>
              </a:stretch>
            </p:blipFill>
            <p:spPr>
              <a:xfrm>
                <a:off x="8962303" y="1530171"/>
                <a:ext cx="42385" cy="42393"/>
              </a:xfrm>
              <a:prstGeom prst="rect">
                <a:avLst/>
              </a:prstGeom>
            </p:spPr>
          </p:pic>
        </mc:Fallback>
      </mc:AlternateContent>
      <p:sp>
        <p:nvSpPr>
          <p:cNvPr id="6" name="Tittel 1">
            <a:extLst>
              <a:ext uri="{FF2B5EF4-FFF2-40B4-BE49-F238E27FC236}">
                <a16:creationId xmlns:a16="http://schemas.microsoft.com/office/drawing/2014/main" id="{58644F52-E94E-4123-808F-1F375999C3FB}"/>
              </a:ext>
            </a:extLst>
          </p:cNvPr>
          <p:cNvSpPr>
            <a:spLocks noGrp="1"/>
          </p:cNvSpPr>
          <p:nvPr>
            <p:ph type="title"/>
          </p:nvPr>
        </p:nvSpPr>
        <p:spPr>
          <a:xfrm>
            <a:off x="1908120" y="15860"/>
            <a:ext cx="5271228" cy="817244"/>
          </a:xfrm>
        </p:spPr>
        <p:txBody>
          <a:bodyPr>
            <a:normAutofit fontScale="90000"/>
          </a:bodyPr>
          <a:lstStyle/>
          <a:p>
            <a:r>
              <a:rPr lang="de-DE" dirty="0"/>
              <a:t>The „</a:t>
            </a:r>
            <a:r>
              <a:rPr lang="de-DE" dirty="0" err="1"/>
              <a:t>master</a:t>
            </a:r>
            <a:r>
              <a:rPr lang="de-DE" dirty="0"/>
              <a:t> switch“</a:t>
            </a:r>
            <a:endParaRPr lang="nb-NO" dirty="0"/>
          </a:p>
        </p:txBody>
      </p:sp>
      <p:sp>
        <p:nvSpPr>
          <p:cNvPr id="2" name="Foliennummernplatzhalter 1">
            <a:extLst>
              <a:ext uri="{FF2B5EF4-FFF2-40B4-BE49-F238E27FC236}">
                <a16:creationId xmlns:a16="http://schemas.microsoft.com/office/drawing/2014/main" id="{0FAEBFC2-D72C-E39A-51E5-B8FC05D39317}"/>
              </a:ext>
            </a:extLst>
          </p:cNvPr>
          <p:cNvSpPr>
            <a:spLocks noGrp="1"/>
          </p:cNvSpPr>
          <p:nvPr>
            <p:ph type="sldNum" sz="quarter" idx="12"/>
          </p:nvPr>
        </p:nvSpPr>
        <p:spPr/>
        <p:txBody>
          <a:bodyPr/>
          <a:lstStyle/>
          <a:p>
            <a:pPr defTabSz="1097280"/>
            <a:fld id="{79D199B6-069C-4494-B074-391AD1ED88E0}" type="slidenum">
              <a:rPr lang="de-DE">
                <a:solidFill>
                  <a:prstClr val="black">
                    <a:tint val="75000"/>
                  </a:prstClr>
                </a:solidFill>
                <a:latin typeface="Calibri" panose="020F0502020204030204"/>
              </a:rPr>
              <a:pPr defTabSz="1097280"/>
              <a:t>82</a:t>
            </a:fld>
            <a:endParaRPr lang="de-DE">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B2A404CD-C173-E756-B583-3B9FB2447A4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 y="1030584"/>
            <a:ext cx="8248453" cy="6702445"/>
          </a:xfrm>
          <a:prstGeom prst="rect">
            <a:avLst/>
          </a:prstGeom>
        </p:spPr>
      </p:pic>
    </p:spTree>
    <p:extLst>
      <p:ext uri="{BB962C8B-B14F-4D97-AF65-F5344CB8AC3E}">
        <p14:creationId xmlns:p14="http://schemas.microsoft.com/office/powerpoint/2010/main" val="1169090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OpenText Cybersecurity 2023 Global Ransomware Survey: The risk perception  gap - OpenText Blogs">
            <a:extLst>
              <a:ext uri="{FF2B5EF4-FFF2-40B4-BE49-F238E27FC236}">
                <a16:creationId xmlns:a16="http://schemas.microsoft.com/office/drawing/2014/main" id="{2650DA61-2E6E-3692-627F-B43F12D422A0}"/>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1" y="1"/>
            <a:ext cx="14533419" cy="81750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B2BB54B-61C7-2639-6F24-AB9478066418}"/>
              </a:ext>
            </a:extLst>
          </p:cNvPr>
          <p:cNvSpPr>
            <a:spLocks noGrp="1"/>
          </p:cNvSpPr>
          <p:nvPr>
            <p:ph type="ctrTitle"/>
          </p:nvPr>
        </p:nvSpPr>
        <p:spPr>
          <a:xfrm>
            <a:off x="1187882" y="1346836"/>
            <a:ext cx="12341884" cy="2196674"/>
          </a:xfrm>
        </p:spPr>
        <p:txBody>
          <a:bodyPr/>
          <a:lstStyle/>
          <a:p>
            <a:r>
              <a:rPr lang="en-US" sz="2160">
                <a:solidFill>
                  <a:srgbClr val="000000"/>
                </a:solidFill>
                <a:latin typeface="Times New Roman" panose="02020603050405020304" pitchFamily="18" charset="0"/>
              </a:rPr>
              <a:t> </a:t>
            </a:r>
            <a:r>
              <a:rPr lang="en-US" sz="3360" b="1">
                <a:solidFill>
                  <a:srgbClr val="000000"/>
                </a:solidFill>
                <a:latin typeface="Times New Roman" panose="02020603050405020304" pitchFamily="18" charset="0"/>
              </a:rPr>
              <a:t>The Role of IT Background for Metacognitive Accuracy, Confidence and Overestimation of Deep Fake Recognition Skills </a:t>
            </a:r>
            <a:endParaRPr lang="de-DE" sz="3360" dirty="0"/>
          </a:p>
        </p:txBody>
      </p:sp>
      <p:sp>
        <p:nvSpPr>
          <p:cNvPr id="3" name="Untertitel 2">
            <a:extLst>
              <a:ext uri="{FF2B5EF4-FFF2-40B4-BE49-F238E27FC236}">
                <a16:creationId xmlns:a16="http://schemas.microsoft.com/office/drawing/2014/main" id="{38CD7991-6897-3CF9-6ED3-1A622DFD570B}"/>
              </a:ext>
            </a:extLst>
          </p:cNvPr>
          <p:cNvSpPr>
            <a:spLocks noGrp="1"/>
          </p:cNvSpPr>
          <p:nvPr>
            <p:ph type="subTitle" idx="1"/>
          </p:nvPr>
        </p:nvSpPr>
        <p:spPr>
          <a:xfrm>
            <a:off x="1828800" y="4322445"/>
            <a:ext cx="10972800" cy="2791381"/>
          </a:xfrm>
        </p:spPr>
        <p:txBody>
          <a:bodyPr>
            <a:normAutofit fontScale="32500" lnSpcReduction="20000"/>
          </a:bodyPr>
          <a:lstStyle/>
          <a:p>
            <a:pPr algn="l"/>
            <a:endParaRPr lang="de-DE" sz="2160">
              <a:solidFill>
                <a:srgbClr val="000000"/>
              </a:solidFill>
              <a:latin typeface="Times New Roman" panose="02020603050405020304" pitchFamily="18" charset="0"/>
            </a:endParaRPr>
          </a:p>
          <a:p>
            <a:r>
              <a:rPr lang="de-DE" sz="4080">
                <a:solidFill>
                  <a:srgbClr val="000000"/>
                </a:solidFill>
                <a:latin typeface="Times New Roman" panose="02020603050405020304" pitchFamily="18" charset="0"/>
              </a:rPr>
              <a:t> </a:t>
            </a:r>
            <a:r>
              <a:rPr lang="de-DE" sz="5880" b="1">
                <a:solidFill>
                  <a:srgbClr val="000000"/>
                </a:solidFill>
                <a:latin typeface="Times New Roman" panose="02020603050405020304" pitchFamily="18" charset="0"/>
              </a:rPr>
              <a:t>Stefan Sütterlin, Ricardo G. Lugo, Torvald F. Ask, Karl Veng, Jonathan Eck, Jonas Fritschi, Muhammed-Talha Özmen, Basil Bärreiter, Benjamin J. Knox.</a:t>
            </a:r>
            <a:r>
              <a:rPr lang="de-DE" sz="4080">
                <a:solidFill>
                  <a:srgbClr val="000000"/>
                </a:solidFill>
                <a:latin typeface="Times New Roman" panose="02020603050405020304" pitchFamily="18" charset="0"/>
              </a:rPr>
              <a:t> </a:t>
            </a:r>
          </a:p>
          <a:p>
            <a:r>
              <a:rPr lang="de-DE" sz="4080">
                <a:solidFill>
                  <a:srgbClr val="000000"/>
                </a:solidFill>
                <a:latin typeface="Times New Roman" panose="02020603050405020304" pitchFamily="18" charset="0"/>
              </a:rPr>
              <a:t>Faculty of Computer Science, Albstadt-Sigmaringen University, Germany </a:t>
            </a:r>
          </a:p>
          <a:p>
            <a:r>
              <a:rPr lang="de-DE" sz="4080">
                <a:solidFill>
                  <a:srgbClr val="000000"/>
                </a:solidFill>
                <a:latin typeface="Times New Roman" panose="02020603050405020304" pitchFamily="18" charset="0"/>
              </a:rPr>
              <a:t>Faculty of Health, Welfare and Organisation, Østfold University College, Norway </a:t>
            </a:r>
          </a:p>
          <a:p>
            <a:r>
              <a:rPr lang="de-DE" sz="4080">
                <a:solidFill>
                  <a:srgbClr val="000000"/>
                </a:solidFill>
                <a:latin typeface="Times New Roman" panose="02020603050405020304" pitchFamily="18" charset="0"/>
              </a:rPr>
              <a:t>Centre for Cyber and Information Security, Norwegian University of Science and Technology, Norway </a:t>
            </a:r>
          </a:p>
          <a:p>
            <a:r>
              <a:rPr lang="de-DE" sz="4080">
                <a:solidFill>
                  <a:srgbClr val="000000"/>
                </a:solidFill>
                <a:latin typeface="Times New Roman" panose="02020603050405020304" pitchFamily="18" charset="0"/>
              </a:rPr>
              <a:t>Cyber Warfare Centre, Norwegian Armed Forces Cyber Defence, Norway </a:t>
            </a:r>
            <a:endParaRPr lang="de-DE" sz="4080"/>
          </a:p>
          <a:p>
            <a:endParaRPr lang="de-DE"/>
          </a:p>
          <a:p>
            <a:r>
              <a:rPr lang="de-DE"/>
              <a:t>HCI International – Augmented Cognition (Best Paper)</a:t>
            </a:r>
          </a:p>
          <a:p>
            <a:r>
              <a:rPr lang="de-DE"/>
              <a:t>28.06.2022</a:t>
            </a:r>
            <a:endParaRPr lang="de-DE" dirty="0"/>
          </a:p>
        </p:txBody>
      </p:sp>
    </p:spTree>
    <p:extLst>
      <p:ext uri="{BB962C8B-B14F-4D97-AF65-F5344CB8AC3E}">
        <p14:creationId xmlns:p14="http://schemas.microsoft.com/office/powerpoint/2010/main" val="1072313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 Strategies to Enhance Your Cybersecurity Skills and Stay Competitive -  The Data Scientist">
            <a:extLst>
              <a:ext uri="{FF2B5EF4-FFF2-40B4-BE49-F238E27FC236}">
                <a16:creationId xmlns:a16="http://schemas.microsoft.com/office/drawing/2014/main" id="{7C8FEBD6-12C4-628A-C0B7-1FF457B3B218}"/>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vasse jumping : Photos, Diagrams &amp;amp; Topos : SummitPost">
            <a:extLst>
              <a:ext uri="{FF2B5EF4-FFF2-40B4-BE49-F238E27FC236}">
                <a16:creationId xmlns:a16="http://schemas.microsoft.com/office/drawing/2014/main" id="{2D52DCDC-0A0D-481D-8E89-E5B22C8EE79D}"/>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005841" y="2398658"/>
            <a:ext cx="5948352" cy="3965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B72812E-0F27-4BFB-A9E5-DC4C10758C13}"/>
              </a:ext>
            </a:extLst>
          </p:cNvPr>
          <p:cNvSpPr txBox="1"/>
          <p:nvPr/>
        </p:nvSpPr>
        <p:spPr>
          <a:xfrm>
            <a:off x="6494769" y="5810230"/>
            <a:ext cx="6256830" cy="424732"/>
          </a:xfrm>
          <a:prstGeom prst="rect">
            <a:avLst/>
          </a:prstGeom>
          <a:noFill/>
        </p:spPr>
        <p:txBody>
          <a:bodyPr wrap="square" rtlCol="0">
            <a:spAutoFit/>
          </a:bodyPr>
          <a:lstStyle/>
          <a:p>
            <a:r>
              <a:rPr lang="de-DE" sz="2160" dirty="0"/>
              <a:t>.</a:t>
            </a:r>
          </a:p>
        </p:txBody>
      </p:sp>
      <p:pic>
        <p:nvPicPr>
          <p:cNvPr id="2050" name="Picture 2" descr="https://primarymedicinepodcast.com/wp-content/uploads/2021/12/Brain-inception.png">
            <a:extLst>
              <a:ext uri="{FF2B5EF4-FFF2-40B4-BE49-F238E27FC236}">
                <a16:creationId xmlns:a16="http://schemas.microsoft.com/office/drawing/2014/main" id="{5F8C764F-4F47-4586-8FE5-D0A2CE2A37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18387" y="2195815"/>
            <a:ext cx="5557884" cy="4168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08D860F1-DCFF-6ECC-BB19-8327A8F3963D}"/>
              </a:ext>
            </a:extLst>
          </p:cNvPr>
          <p:cNvSpPr txBox="1"/>
          <p:nvPr/>
        </p:nvSpPr>
        <p:spPr>
          <a:xfrm>
            <a:off x="842944" y="826044"/>
            <a:ext cx="12874102" cy="535531"/>
          </a:xfrm>
          <a:prstGeom prst="rect">
            <a:avLst/>
          </a:prstGeom>
          <a:noFill/>
        </p:spPr>
        <p:txBody>
          <a:bodyPr wrap="none" rtlCol="0">
            <a:spAutoFit/>
          </a:bodyPr>
          <a:lstStyle/>
          <a:p>
            <a:r>
              <a:rPr lang="de-DE" sz="2880" b="1" dirty="0" err="1"/>
              <a:t>Perceived</a:t>
            </a:r>
            <a:r>
              <a:rPr lang="de-DE" sz="2880" b="1" dirty="0"/>
              <a:t> </a:t>
            </a:r>
            <a:r>
              <a:rPr lang="de-DE" sz="2880" b="1" dirty="0" err="1"/>
              <a:t>competence</a:t>
            </a:r>
            <a:r>
              <a:rPr lang="de-DE" sz="2880" b="1" dirty="0"/>
              <a:t> -&gt; </a:t>
            </a:r>
            <a:r>
              <a:rPr lang="de-DE" sz="2880" b="1" dirty="0" err="1"/>
              <a:t>basis</a:t>
            </a:r>
            <a:r>
              <a:rPr lang="de-DE" sz="2880" b="1" dirty="0"/>
              <a:t> </a:t>
            </a:r>
            <a:r>
              <a:rPr lang="de-DE" sz="2880" b="1" dirty="0" err="1"/>
              <a:t>of</a:t>
            </a:r>
            <a:r>
              <a:rPr lang="de-DE" sz="2880" b="1" dirty="0"/>
              <a:t> </a:t>
            </a:r>
            <a:r>
              <a:rPr lang="de-DE" sz="2880" b="1" dirty="0" err="1"/>
              <a:t>risk</a:t>
            </a:r>
            <a:r>
              <a:rPr lang="de-DE" sz="2880" b="1" dirty="0"/>
              <a:t> </a:t>
            </a:r>
            <a:r>
              <a:rPr lang="de-DE" sz="2880" b="1" dirty="0" err="1"/>
              <a:t>assessment</a:t>
            </a:r>
            <a:r>
              <a:rPr lang="de-DE" sz="2880" b="1" dirty="0"/>
              <a:t> and subsequent </a:t>
            </a:r>
            <a:r>
              <a:rPr lang="de-DE" sz="2880" b="1" dirty="0" err="1"/>
              <a:t>decision-making</a:t>
            </a:r>
            <a:endParaRPr lang="de-DE" sz="2880" b="1" dirty="0"/>
          </a:p>
        </p:txBody>
      </p:sp>
      <p:sp>
        <p:nvSpPr>
          <p:cNvPr id="4" name="Geschweifte Klammer rechts 3">
            <a:extLst>
              <a:ext uri="{FF2B5EF4-FFF2-40B4-BE49-F238E27FC236}">
                <a16:creationId xmlns:a16="http://schemas.microsoft.com/office/drawing/2014/main" id="{E8E8430D-17A8-8F3D-251C-993BD4C622C4}"/>
              </a:ext>
            </a:extLst>
          </p:cNvPr>
          <p:cNvSpPr/>
          <p:nvPr/>
        </p:nvSpPr>
        <p:spPr>
          <a:xfrm rot="18630641">
            <a:off x="8932404" y="4162287"/>
            <a:ext cx="702751" cy="17214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160"/>
          </a:p>
        </p:txBody>
      </p:sp>
      <p:sp>
        <p:nvSpPr>
          <p:cNvPr id="5" name="Textfeld 4">
            <a:extLst>
              <a:ext uri="{FF2B5EF4-FFF2-40B4-BE49-F238E27FC236}">
                <a16:creationId xmlns:a16="http://schemas.microsoft.com/office/drawing/2014/main" id="{2195982B-0CC7-23ED-34F4-8D04EFCB7D00}"/>
              </a:ext>
            </a:extLst>
          </p:cNvPr>
          <p:cNvSpPr txBox="1"/>
          <p:nvPr/>
        </p:nvSpPr>
        <p:spPr>
          <a:xfrm rot="2502838">
            <a:off x="7460106" y="5316759"/>
            <a:ext cx="2839688" cy="424732"/>
          </a:xfrm>
          <a:prstGeom prst="rect">
            <a:avLst/>
          </a:prstGeom>
          <a:noFill/>
        </p:spPr>
        <p:txBody>
          <a:bodyPr wrap="none" rtlCol="0">
            <a:spAutoFit/>
          </a:bodyPr>
          <a:lstStyle/>
          <a:p>
            <a:r>
              <a:rPr lang="de-DE" sz="2160" dirty="0" err="1"/>
              <a:t>Metacognitive</a:t>
            </a:r>
            <a:r>
              <a:rPr lang="de-DE" sz="2160" dirty="0"/>
              <a:t> </a:t>
            </a:r>
            <a:r>
              <a:rPr lang="de-DE" sz="2160" dirty="0" err="1"/>
              <a:t>accuracy</a:t>
            </a:r>
            <a:endParaRPr lang="de-DE" sz="2160" dirty="0"/>
          </a:p>
        </p:txBody>
      </p:sp>
      <p:sp>
        <p:nvSpPr>
          <p:cNvPr id="6" name="Textfeld 5">
            <a:extLst>
              <a:ext uri="{FF2B5EF4-FFF2-40B4-BE49-F238E27FC236}">
                <a16:creationId xmlns:a16="http://schemas.microsoft.com/office/drawing/2014/main" id="{790032D4-0194-D37D-2D53-A6EBD32AA6A2}"/>
              </a:ext>
            </a:extLst>
          </p:cNvPr>
          <p:cNvSpPr txBox="1"/>
          <p:nvPr/>
        </p:nvSpPr>
        <p:spPr>
          <a:xfrm>
            <a:off x="1005842" y="6430453"/>
            <a:ext cx="5391861" cy="424732"/>
          </a:xfrm>
          <a:prstGeom prst="rect">
            <a:avLst/>
          </a:prstGeom>
          <a:noFill/>
        </p:spPr>
        <p:txBody>
          <a:bodyPr wrap="none" rtlCol="0">
            <a:spAutoFit/>
          </a:bodyPr>
          <a:lstStyle/>
          <a:p>
            <a:r>
              <a:rPr lang="de-DE" sz="2160" dirty="0" err="1"/>
              <a:t>We</a:t>
            </a:r>
            <a:r>
              <a:rPr lang="de-DE" sz="2160" dirty="0"/>
              <a:t> </a:t>
            </a:r>
            <a:r>
              <a:rPr lang="de-DE" sz="2160" dirty="0" err="1"/>
              <a:t>know</a:t>
            </a:r>
            <a:r>
              <a:rPr lang="de-DE" sz="2160" dirty="0"/>
              <a:t> </a:t>
            </a:r>
            <a:r>
              <a:rPr lang="de-DE" sz="2160" dirty="0" err="1"/>
              <a:t>that</a:t>
            </a:r>
            <a:r>
              <a:rPr lang="de-DE" sz="2160" dirty="0"/>
              <a:t>, but </a:t>
            </a:r>
            <a:r>
              <a:rPr lang="de-DE" sz="2160" dirty="0" err="1"/>
              <a:t>why</a:t>
            </a:r>
            <a:r>
              <a:rPr lang="de-DE" sz="2160" dirty="0"/>
              <a:t> do </a:t>
            </a:r>
            <a:r>
              <a:rPr lang="de-DE" sz="2160" dirty="0" err="1"/>
              <a:t>we</a:t>
            </a:r>
            <a:r>
              <a:rPr lang="de-DE" sz="2160" dirty="0"/>
              <a:t> not </a:t>
            </a:r>
            <a:r>
              <a:rPr lang="de-DE" sz="2160" dirty="0" err="1"/>
              <a:t>measure</a:t>
            </a:r>
            <a:r>
              <a:rPr lang="de-DE" sz="2160" dirty="0"/>
              <a:t> </a:t>
            </a:r>
            <a:r>
              <a:rPr lang="de-DE" sz="2160" dirty="0" err="1"/>
              <a:t>it</a:t>
            </a:r>
            <a:r>
              <a:rPr lang="de-DE" sz="2160" dirty="0"/>
              <a:t>?</a:t>
            </a:r>
          </a:p>
        </p:txBody>
      </p:sp>
    </p:spTree>
    <p:extLst>
      <p:ext uri="{BB962C8B-B14F-4D97-AF65-F5344CB8AC3E}">
        <p14:creationId xmlns:p14="http://schemas.microsoft.com/office/powerpoint/2010/main" val="6622050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Strategies to Enhance Your Cybersecurity Skills and Stay Competitive -  The Data Scientist">
            <a:extLst>
              <a:ext uri="{FF2B5EF4-FFF2-40B4-BE49-F238E27FC236}">
                <a16:creationId xmlns:a16="http://schemas.microsoft.com/office/drawing/2014/main" id="{F4CB6FC8-DF62-7E5F-B686-E3A1A19780FC}"/>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B469EAB6-F967-454D-B929-D0DC7658441F}"/>
              </a:ext>
            </a:extLst>
          </p:cNvPr>
          <p:cNvSpPr>
            <a:spLocks noGrp="1"/>
          </p:cNvSpPr>
          <p:nvPr>
            <p:ph type="title"/>
          </p:nvPr>
        </p:nvSpPr>
        <p:spPr>
          <a:xfrm>
            <a:off x="629941" y="477340"/>
            <a:ext cx="12618720" cy="955843"/>
          </a:xfrm>
        </p:spPr>
        <p:txBody>
          <a:bodyPr/>
          <a:lstStyle/>
          <a:p>
            <a:r>
              <a:rPr lang="de-DE" dirty="0" err="1"/>
              <a:t>Surprising</a:t>
            </a:r>
            <a:r>
              <a:rPr lang="de-DE" dirty="0"/>
              <a:t> (?) </a:t>
            </a:r>
            <a:r>
              <a:rPr lang="de-DE" dirty="0" err="1"/>
              <a:t>Findings</a:t>
            </a:r>
            <a:endParaRPr lang="de-DE" dirty="0"/>
          </a:p>
        </p:txBody>
      </p:sp>
      <p:sp>
        <p:nvSpPr>
          <p:cNvPr id="6" name="Rectangle 1">
            <a:extLst>
              <a:ext uri="{FF2B5EF4-FFF2-40B4-BE49-F238E27FC236}">
                <a16:creationId xmlns:a16="http://schemas.microsoft.com/office/drawing/2014/main" id="{E75AEEB1-5563-47B5-98BA-C1D14B16170C}"/>
              </a:ext>
            </a:extLst>
          </p:cNvPr>
          <p:cNvSpPr>
            <a:spLocks noChangeArrowheads="1"/>
          </p:cNvSpPr>
          <p:nvPr/>
        </p:nvSpPr>
        <p:spPr bwMode="auto">
          <a:xfrm>
            <a:off x="219867" y="7235198"/>
            <a:ext cx="141906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de-DE" altLang="de-DE" sz="1080" dirty="0">
                <a:solidFill>
                  <a:srgbClr val="222222"/>
                </a:solidFill>
                <a:latin typeface="Arial" panose="020B0604020202020204" pitchFamily="34" charset="0"/>
                <a:cs typeface="Arial" panose="020B0604020202020204" pitchFamily="34" charset="0"/>
              </a:rPr>
              <a:t>.</a:t>
            </a:r>
            <a:endParaRPr lang="de-DE" altLang="de-DE" sz="1080" dirty="0"/>
          </a:p>
        </p:txBody>
      </p:sp>
      <p:pic>
        <p:nvPicPr>
          <p:cNvPr id="3074" name="Picture 2" descr="https://lh4.googleusercontent.com/TLn3FBFTs9kN9G023-fz4YGJD_Acb6cgZAGnsGjrVJ8B2KiakaHb9hv6tu86Zo7vdZUYhXCMeFtQbRTENaavfphUMlNJZh4qqCMIcQgJ0aOm72ij_ABBt3tRfhU3PP6gtV6ok2rDtdsgc89Qy63T0Q">
            <a:extLst>
              <a:ext uri="{FF2B5EF4-FFF2-40B4-BE49-F238E27FC236}">
                <a16:creationId xmlns:a16="http://schemas.microsoft.com/office/drawing/2014/main" id="{20FBC599-F9EC-4A9C-8B7F-E6DA185911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90162" y="4363490"/>
            <a:ext cx="8126730" cy="28117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lh6.googleusercontent.com/VL-MEOQLerurMqDVbxDS6YREw1zxD7Bi_zT_XCrW6oKu-lWI3JNu7TYbyCPUrwTohcIfXwKwoUlcyg2sIqYtAq7ahHQoYO-SpNPtesNGGz_ki929DyfqCPZt-RKIMO03bS3HwZBCM31qWtU8AgDCSw">
            <a:extLst>
              <a:ext uri="{FF2B5EF4-FFF2-40B4-BE49-F238E27FC236}">
                <a16:creationId xmlns:a16="http://schemas.microsoft.com/office/drawing/2014/main" id="{7CF5FA32-7D1D-4A3C-9CF1-EB3D0A10DD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9941" y="2068013"/>
            <a:ext cx="7118014" cy="1958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D252650-D80F-B71C-3118-B5E300DDC4E6}"/>
              </a:ext>
            </a:extLst>
          </p:cNvPr>
          <p:cNvSpPr txBox="1"/>
          <p:nvPr/>
        </p:nvSpPr>
        <p:spPr>
          <a:xfrm>
            <a:off x="8327877" y="549050"/>
            <a:ext cx="5789015" cy="20867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de-DE" sz="2160" i="1" dirty="0"/>
              <a:t>In </a:t>
            </a:r>
            <a:r>
              <a:rPr lang="de-DE" sz="2160" i="1" dirty="0" err="1"/>
              <a:t>phishing</a:t>
            </a:r>
            <a:r>
              <a:rPr lang="de-DE" sz="2160" i="1" dirty="0"/>
              <a:t> </a:t>
            </a:r>
            <a:r>
              <a:rPr lang="de-DE" sz="2160" i="1" dirty="0" err="1"/>
              <a:t>simulations</a:t>
            </a:r>
            <a:r>
              <a:rPr lang="de-DE" sz="2160" i="1" dirty="0"/>
              <a:t>, </a:t>
            </a:r>
            <a:r>
              <a:rPr lang="de-DE" sz="2160" i="1" dirty="0" err="1"/>
              <a:t>persons</a:t>
            </a:r>
            <a:r>
              <a:rPr lang="de-DE" sz="2160" i="1" dirty="0"/>
              <a:t> </a:t>
            </a:r>
            <a:r>
              <a:rPr lang="de-DE" sz="2160" i="1" dirty="0" err="1"/>
              <a:t>with</a:t>
            </a:r>
            <a:r>
              <a:rPr lang="de-DE" sz="2160" i="1" dirty="0"/>
              <a:t> IT-background </a:t>
            </a:r>
            <a:r>
              <a:rPr lang="de-DE" sz="2160" i="1" dirty="0" err="1"/>
              <a:t>performed</a:t>
            </a:r>
            <a:r>
              <a:rPr lang="de-DE" sz="2160" i="1" dirty="0"/>
              <a:t> </a:t>
            </a:r>
            <a:r>
              <a:rPr lang="de-DE" sz="2160" i="1" dirty="0" err="1"/>
              <a:t>similar</a:t>
            </a:r>
            <a:r>
              <a:rPr lang="de-DE" sz="2160" i="1" dirty="0"/>
              <a:t> </a:t>
            </a:r>
            <a:r>
              <a:rPr lang="de-DE" sz="2160" i="1" dirty="0" err="1"/>
              <a:t>to</a:t>
            </a:r>
            <a:r>
              <a:rPr lang="de-DE" sz="2160" i="1" dirty="0"/>
              <a:t> </a:t>
            </a:r>
            <a:r>
              <a:rPr lang="de-DE" sz="2160" i="1" dirty="0" err="1"/>
              <a:t>persons</a:t>
            </a:r>
            <a:r>
              <a:rPr lang="de-DE" sz="2160" i="1" dirty="0"/>
              <a:t> </a:t>
            </a:r>
            <a:r>
              <a:rPr lang="de-DE" sz="2160" i="1" dirty="0" err="1"/>
              <a:t>without</a:t>
            </a:r>
            <a:r>
              <a:rPr lang="de-DE" sz="2160" i="1" dirty="0"/>
              <a:t> IT-background. </a:t>
            </a:r>
            <a:r>
              <a:rPr lang="de-DE" sz="2160" i="1" dirty="0" err="1"/>
              <a:t>When</a:t>
            </a:r>
            <a:r>
              <a:rPr lang="de-DE" sz="2160" i="1" dirty="0"/>
              <a:t> </a:t>
            </a:r>
            <a:r>
              <a:rPr lang="de-DE" sz="2160" i="1" dirty="0" err="1"/>
              <a:t>participants</a:t>
            </a:r>
            <a:r>
              <a:rPr lang="de-DE" sz="2160" i="1" dirty="0"/>
              <a:t> </a:t>
            </a:r>
            <a:r>
              <a:rPr lang="de-DE" sz="2160" i="1" dirty="0" err="1"/>
              <a:t>where</a:t>
            </a:r>
            <a:r>
              <a:rPr lang="de-DE" sz="2160" i="1" dirty="0"/>
              <a:t> </a:t>
            </a:r>
            <a:r>
              <a:rPr lang="de-DE" sz="2160" i="1" dirty="0" err="1"/>
              <a:t>informed</a:t>
            </a:r>
            <a:r>
              <a:rPr lang="de-DE" sz="2160" i="1" dirty="0"/>
              <a:t> </a:t>
            </a:r>
            <a:r>
              <a:rPr lang="de-DE" sz="2160" i="1" dirty="0" err="1"/>
              <a:t>about</a:t>
            </a:r>
            <a:r>
              <a:rPr lang="de-DE" sz="2160" i="1" dirty="0"/>
              <a:t> </a:t>
            </a:r>
            <a:r>
              <a:rPr lang="de-DE" sz="2160" i="1" dirty="0" err="1"/>
              <a:t>the</a:t>
            </a:r>
            <a:r>
              <a:rPr lang="de-DE" sz="2160" i="1" dirty="0"/>
              <a:t> </a:t>
            </a:r>
            <a:r>
              <a:rPr lang="de-DE" sz="2160" i="1" dirty="0" err="1"/>
              <a:t>upcoming</a:t>
            </a:r>
            <a:r>
              <a:rPr lang="de-DE" sz="2160" i="1" dirty="0"/>
              <a:t> </a:t>
            </a:r>
            <a:r>
              <a:rPr lang="de-DE" sz="2160" i="1" dirty="0" err="1"/>
              <a:t>simulations</a:t>
            </a:r>
            <a:r>
              <a:rPr lang="de-DE" sz="2160" i="1" dirty="0"/>
              <a:t>, </a:t>
            </a:r>
            <a:r>
              <a:rPr lang="de-DE" sz="2160" i="1" dirty="0" err="1"/>
              <a:t>persons</a:t>
            </a:r>
            <a:r>
              <a:rPr lang="de-DE" sz="2160" i="1" dirty="0"/>
              <a:t> </a:t>
            </a:r>
            <a:r>
              <a:rPr lang="de-DE" sz="2160" i="1" dirty="0" err="1"/>
              <a:t>with</a:t>
            </a:r>
            <a:r>
              <a:rPr lang="de-DE" sz="2160" i="1" dirty="0"/>
              <a:t> IT-background </a:t>
            </a:r>
            <a:r>
              <a:rPr lang="de-DE" sz="2160" i="1" dirty="0" err="1"/>
              <a:t>showed</a:t>
            </a:r>
            <a:r>
              <a:rPr lang="de-DE" sz="2160" i="1" dirty="0"/>
              <a:t> a relative </a:t>
            </a:r>
            <a:r>
              <a:rPr lang="de-DE" sz="2160" i="1" dirty="0" err="1"/>
              <a:t>decline</a:t>
            </a:r>
            <a:r>
              <a:rPr lang="de-DE" sz="2160" i="1" dirty="0"/>
              <a:t> </a:t>
            </a:r>
            <a:r>
              <a:rPr lang="de-DE" sz="2160" i="1" dirty="0" err="1"/>
              <a:t>compared</a:t>
            </a:r>
            <a:r>
              <a:rPr lang="de-DE" sz="2160" i="1" dirty="0"/>
              <a:t> </a:t>
            </a:r>
            <a:r>
              <a:rPr lang="de-DE" sz="2160" i="1" dirty="0" err="1"/>
              <a:t>to</a:t>
            </a:r>
            <a:r>
              <a:rPr lang="de-DE" sz="2160" i="1" dirty="0"/>
              <a:t> Non-IT </a:t>
            </a:r>
            <a:r>
              <a:rPr lang="de-DE" sz="2160" i="1" dirty="0" err="1"/>
              <a:t>participants</a:t>
            </a:r>
            <a:r>
              <a:rPr lang="de-DE" sz="2160" i="1" dirty="0"/>
              <a:t>.</a:t>
            </a:r>
          </a:p>
        </p:txBody>
      </p:sp>
    </p:spTree>
    <p:extLst>
      <p:ext uri="{BB962C8B-B14F-4D97-AF65-F5344CB8AC3E}">
        <p14:creationId xmlns:p14="http://schemas.microsoft.com/office/powerpoint/2010/main" val="4235978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Strategies to Enhance Your Cybersecurity Skills and Stay Competitive -  The Data Scientist">
            <a:extLst>
              <a:ext uri="{FF2B5EF4-FFF2-40B4-BE49-F238E27FC236}">
                <a16:creationId xmlns:a16="http://schemas.microsoft.com/office/drawing/2014/main" id="{6363932E-F24A-C164-F859-AF41AA382C42}"/>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40" b="1" dirty="0">
                <a:solidFill>
                  <a:schemeClr val="accent1"/>
                </a:solidFill>
                <a:latin typeface="Helvetica Neue" charset="0"/>
                <a:ea typeface="Helvetica Neue" charset="0"/>
                <a:cs typeface="Helvetica Neue" charset="0"/>
              </a:rPr>
              <a:t>Our research on deepfake recognition skills</a:t>
            </a:r>
            <a:endParaRPr lang="en-US" sz="3840" b="1" dirty="0">
              <a:solidFill>
                <a:schemeClr val="accent1"/>
              </a:solidFill>
            </a:endParaRPr>
          </a:p>
        </p:txBody>
      </p:sp>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5465" y="1252371"/>
            <a:ext cx="6185567" cy="5051941"/>
          </a:xfrm>
          <a:prstGeom prst="rect">
            <a:avLst/>
          </a:prstGeom>
        </p:spPr>
      </p:pic>
      <p:pic>
        <p:nvPicPr>
          <p:cNvPr id="3" name="Bild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9200" y="1252371"/>
            <a:ext cx="5589106" cy="5059039"/>
          </a:xfrm>
          <a:prstGeom prst="rect">
            <a:avLst/>
          </a:prstGeom>
        </p:spPr>
      </p:pic>
      <p:sp>
        <p:nvSpPr>
          <p:cNvPr id="9" name="TekstSylinder 8"/>
          <p:cNvSpPr txBox="1"/>
          <p:nvPr/>
        </p:nvSpPr>
        <p:spPr>
          <a:xfrm>
            <a:off x="5670089" y="7116932"/>
            <a:ext cx="1820028" cy="276999"/>
          </a:xfrm>
          <a:prstGeom prst="rect">
            <a:avLst/>
          </a:prstGeom>
          <a:noFill/>
        </p:spPr>
        <p:txBody>
          <a:bodyPr wrap="square" rtlCol="0">
            <a:spAutoFit/>
          </a:bodyPr>
          <a:lstStyle/>
          <a:p>
            <a:r>
              <a:rPr lang="en-US" sz="1200" dirty="0">
                <a:latin typeface="Arial" charset="0"/>
                <a:ea typeface="Arial" charset="0"/>
                <a:cs typeface="Arial" charset="0"/>
              </a:rPr>
              <a:t>Sütterlin et al., 2022</a:t>
            </a:r>
          </a:p>
        </p:txBody>
      </p:sp>
      <p:sp>
        <p:nvSpPr>
          <p:cNvPr id="10" name="TekstSylinder 9"/>
          <p:cNvSpPr txBox="1"/>
          <p:nvPr/>
        </p:nvSpPr>
        <p:spPr>
          <a:xfrm>
            <a:off x="3011982" y="6359757"/>
            <a:ext cx="8311282" cy="683264"/>
          </a:xfrm>
          <a:prstGeom prst="rect">
            <a:avLst/>
          </a:prstGeom>
          <a:noFill/>
        </p:spPr>
        <p:txBody>
          <a:bodyPr wrap="square" rtlCol="0">
            <a:spAutoFit/>
          </a:bodyPr>
          <a:lstStyle/>
          <a:p>
            <a:pPr marL="342900" indent="-342900">
              <a:buFont typeface="Arial" charset="0"/>
              <a:buChar char="•"/>
            </a:pPr>
            <a:r>
              <a:rPr lang="en-US" sz="1920" dirty="0">
                <a:latin typeface="Arial" charset="0"/>
                <a:ea typeface="Arial" charset="0"/>
                <a:cs typeface="Arial" charset="0"/>
              </a:rPr>
              <a:t>IT professionals not better than non-professionals to detect DFs</a:t>
            </a:r>
          </a:p>
          <a:p>
            <a:pPr marL="342900" indent="-342900">
              <a:buFont typeface="Arial" charset="0"/>
              <a:buChar char="•"/>
            </a:pPr>
            <a:r>
              <a:rPr lang="en-US" sz="1920" dirty="0">
                <a:latin typeface="Arial" charset="0"/>
                <a:ea typeface="Arial" charset="0"/>
                <a:cs typeface="Arial" charset="0"/>
              </a:rPr>
              <a:t>IT professionals tend to be overconfident in their DF detection abilities</a:t>
            </a:r>
          </a:p>
        </p:txBody>
      </p:sp>
      <p:sp>
        <p:nvSpPr>
          <p:cNvPr id="13" name="TekstSylinder 12"/>
          <p:cNvSpPr txBox="1"/>
          <p:nvPr/>
        </p:nvSpPr>
        <p:spPr>
          <a:xfrm>
            <a:off x="2643448" y="232757"/>
            <a:ext cx="184731" cy="424732"/>
          </a:xfrm>
          <a:prstGeom prst="rect">
            <a:avLst/>
          </a:prstGeom>
          <a:noFill/>
        </p:spPr>
        <p:txBody>
          <a:bodyPr wrap="none" rtlCol="0">
            <a:spAutoFit/>
          </a:bodyPr>
          <a:lstStyle/>
          <a:p>
            <a:endParaRPr lang="en-US" sz="2160" dirty="0"/>
          </a:p>
        </p:txBody>
      </p:sp>
    </p:spTree>
    <p:extLst>
      <p:ext uri="{BB962C8B-B14F-4D97-AF65-F5344CB8AC3E}">
        <p14:creationId xmlns:p14="http://schemas.microsoft.com/office/powerpoint/2010/main" val="4162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Strategies to Enhance Your Cybersecurity Skills and Stay Competitive -  The Data Scientist">
            <a:extLst>
              <a:ext uri="{FF2B5EF4-FFF2-40B4-BE49-F238E27FC236}">
                <a16:creationId xmlns:a16="http://schemas.microsoft.com/office/drawing/2014/main" id="{3B564400-4848-D6C5-AB59-7B954AB20D40}"/>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5F781008-2A56-9427-931A-B92401683D3D}"/>
              </a:ext>
            </a:extLst>
          </p:cNvPr>
          <p:cNvSpPr>
            <a:spLocks noGrp="1"/>
          </p:cNvSpPr>
          <p:nvPr>
            <p:ph type="title"/>
          </p:nvPr>
        </p:nvSpPr>
        <p:spPr>
          <a:xfrm>
            <a:off x="1005840" y="438151"/>
            <a:ext cx="12618720" cy="930367"/>
          </a:xfrm>
        </p:spPr>
        <p:txBody>
          <a:bodyPr/>
          <a:lstStyle/>
          <a:p>
            <a:r>
              <a:rPr lang="de-DE" b="1" dirty="0" err="1"/>
              <a:t>Results</a:t>
            </a:r>
            <a:endParaRPr lang="de-DE" b="1" dirty="0"/>
          </a:p>
        </p:txBody>
      </p:sp>
      <p:pic>
        <p:nvPicPr>
          <p:cNvPr id="7" name="Grafik 6">
            <a:extLst>
              <a:ext uri="{FF2B5EF4-FFF2-40B4-BE49-F238E27FC236}">
                <a16:creationId xmlns:a16="http://schemas.microsoft.com/office/drawing/2014/main" id="{BCF87BDF-C050-9154-F336-57C7BF7097AE}"/>
              </a:ext>
            </a:extLst>
          </p:cNvPr>
          <p:cNvPicPr>
            <a:picLocks noChangeAspect="1"/>
          </p:cNvPicPr>
          <p:nvPr/>
        </p:nvPicPr>
        <p:blipFill>
          <a:blip r:embed="rId4"/>
          <a:stretch>
            <a:fillRect/>
          </a:stretch>
        </p:blipFill>
        <p:spPr>
          <a:xfrm>
            <a:off x="1323697" y="1857181"/>
            <a:ext cx="9190783" cy="4196352"/>
          </a:xfrm>
          <a:prstGeom prst="rect">
            <a:avLst/>
          </a:prstGeom>
        </p:spPr>
      </p:pic>
      <p:sp>
        <p:nvSpPr>
          <p:cNvPr id="9" name="Textfeld 8">
            <a:extLst>
              <a:ext uri="{FF2B5EF4-FFF2-40B4-BE49-F238E27FC236}">
                <a16:creationId xmlns:a16="http://schemas.microsoft.com/office/drawing/2014/main" id="{9DABFE0D-5E20-C343-BCCB-29B363838A77}"/>
              </a:ext>
            </a:extLst>
          </p:cNvPr>
          <p:cNvSpPr txBox="1"/>
          <p:nvPr/>
        </p:nvSpPr>
        <p:spPr>
          <a:xfrm>
            <a:off x="588709" y="6278030"/>
            <a:ext cx="13675930" cy="757130"/>
          </a:xfrm>
          <a:prstGeom prst="rect">
            <a:avLst/>
          </a:prstGeom>
          <a:noFill/>
        </p:spPr>
        <p:txBody>
          <a:bodyPr wrap="square">
            <a:spAutoFit/>
          </a:bodyPr>
          <a:lstStyle/>
          <a:p>
            <a:r>
              <a:rPr lang="en-US" sz="2160" dirty="0">
                <a:solidFill>
                  <a:srgbClr val="000000"/>
                </a:solidFill>
                <a:latin typeface="Times New Roman" panose="02020603050405020304" pitchFamily="18" charset="0"/>
              </a:rPr>
              <a:t>There were no significant differences in DF recognition (DF videos rated as authentic) for IT and non-IT (</a:t>
            </a:r>
            <a:r>
              <a:rPr lang="en-US" sz="2160" i="1" dirty="0">
                <a:solidFill>
                  <a:srgbClr val="000000"/>
                </a:solidFill>
                <a:latin typeface="Times New Roman" panose="02020603050405020304" pitchFamily="18" charset="0"/>
              </a:rPr>
              <a:t>H </a:t>
            </a:r>
            <a:r>
              <a:rPr lang="en-US" sz="2160" dirty="0">
                <a:solidFill>
                  <a:srgbClr val="000000"/>
                </a:solidFill>
                <a:latin typeface="Times New Roman" panose="02020603050405020304" pitchFamily="18" charset="0"/>
              </a:rPr>
              <a:t>= 0.08(2), </a:t>
            </a:r>
            <a:r>
              <a:rPr lang="en-US" sz="2160" i="1" dirty="0">
                <a:solidFill>
                  <a:srgbClr val="000000"/>
                </a:solidFill>
                <a:latin typeface="Times New Roman" panose="02020603050405020304" pitchFamily="18" charset="0"/>
              </a:rPr>
              <a:t>p </a:t>
            </a:r>
            <a:r>
              <a:rPr lang="en-US" sz="2160" dirty="0">
                <a:solidFill>
                  <a:srgbClr val="000000"/>
                </a:solidFill>
                <a:latin typeface="Times New Roman" panose="02020603050405020304" pitchFamily="18" charset="0"/>
              </a:rPr>
              <a:t>= .774, η</a:t>
            </a:r>
            <a:r>
              <a:rPr lang="en-US" sz="960" dirty="0">
                <a:solidFill>
                  <a:srgbClr val="000000"/>
                </a:solidFill>
                <a:latin typeface="Times New Roman" panose="02020603050405020304" pitchFamily="18" charset="0"/>
              </a:rPr>
              <a:t>2 </a:t>
            </a:r>
            <a:r>
              <a:rPr lang="en-US" sz="2160" dirty="0">
                <a:solidFill>
                  <a:srgbClr val="000000"/>
                </a:solidFill>
                <a:latin typeface="Times New Roman" panose="02020603050405020304" pitchFamily="18" charset="0"/>
              </a:rPr>
              <a:t>= -.003) or CS and non-CS professionals (</a:t>
            </a:r>
            <a:r>
              <a:rPr lang="en-US" sz="2160" i="1" dirty="0">
                <a:solidFill>
                  <a:srgbClr val="000000"/>
                </a:solidFill>
                <a:latin typeface="Times New Roman" panose="02020603050405020304" pitchFamily="18" charset="0"/>
              </a:rPr>
              <a:t>H </a:t>
            </a:r>
            <a:r>
              <a:rPr lang="en-US" sz="2160" dirty="0">
                <a:solidFill>
                  <a:srgbClr val="000000"/>
                </a:solidFill>
                <a:latin typeface="Times New Roman" panose="02020603050405020304" pitchFamily="18" charset="0"/>
              </a:rPr>
              <a:t>= .21(1), </a:t>
            </a:r>
            <a:r>
              <a:rPr lang="en-US" sz="2160" i="1" dirty="0">
                <a:solidFill>
                  <a:srgbClr val="000000"/>
                </a:solidFill>
                <a:latin typeface="Times New Roman" panose="02020603050405020304" pitchFamily="18" charset="0"/>
              </a:rPr>
              <a:t>p </a:t>
            </a:r>
            <a:r>
              <a:rPr lang="en-US" sz="2160" dirty="0">
                <a:solidFill>
                  <a:srgbClr val="000000"/>
                </a:solidFill>
                <a:latin typeface="Times New Roman" panose="02020603050405020304" pitchFamily="18" charset="0"/>
              </a:rPr>
              <a:t>= .649, η</a:t>
            </a:r>
            <a:r>
              <a:rPr lang="en-US" sz="960" dirty="0">
                <a:solidFill>
                  <a:srgbClr val="000000"/>
                </a:solidFill>
                <a:latin typeface="Times New Roman" panose="02020603050405020304" pitchFamily="18" charset="0"/>
              </a:rPr>
              <a:t>2 </a:t>
            </a:r>
            <a:r>
              <a:rPr lang="en-US" sz="2160" dirty="0">
                <a:solidFill>
                  <a:srgbClr val="000000"/>
                </a:solidFill>
                <a:latin typeface="Times New Roman" panose="02020603050405020304" pitchFamily="18" charset="0"/>
              </a:rPr>
              <a:t>= -.003). </a:t>
            </a:r>
            <a:endParaRPr lang="de-DE" sz="2160" dirty="0"/>
          </a:p>
        </p:txBody>
      </p:sp>
    </p:spTree>
    <p:extLst>
      <p:ext uri="{BB962C8B-B14F-4D97-AF65-F5344CB8AC3E}">
        <p14:creationId xmlns:p14="http://schemas.microsoft.com/office/powerpoint/2010/main" val="3403294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Strategies to Enhance Your Cybersecurity Skills and Stay Competitive -  The Data Scientist">
            <a:extLst>
              <a:ext uri="{FF2B5EF4-FFF2-40B4-BE49-F238E27FC236}">
                <a16:creationId xmlns:a16="http://schemas.microsoft.com/office/drawing/2014/main" id="{48DEC085-E604-986F-BD7A-4B33CBC869C8}"/>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1954F45-F562-43EB-9EA1-04C178FB585D}"/>
              </a:ext>
            </a:extLst>
          </p:cNvPr>
          <p:cNvSpPr>
            <a:spLocks noGrp="1"/>
          </p:cNvSpPr>
          <p:nvPr>
            <p:ph type="title"/>
          </p:nvPr>
        </p:nvSpPr>
        <p:spPr>
          <a:xfrm>
            <a:off x="1005841" y="438151"/>
            <a:ext cx="6465527" cy="1058141"/>
          </a:xfrm>
        </p:spPr>
        <p:txBody>
          <a:bodyPr>
            <a:normAutofit/>
          </a:bodyPr>
          <a:lstStyle/>
          <a:p>
            <a:r>
              <a:rPr lang="de-DE" sz="3360" b="1" dirty="0"/>
              <a:t>Performance and (Over-)</a:t>
            </a:r>
            <a:r>
              <a:rPr lang="de-DE" sz="3360" b="1" dirty="0" err="1"/>
              <a:t>confidence</a:t>
            </a:r>
            <a:endParaRPr lang="de-DE" sz="3360" b="1" dirty="0"/>
          </a:p>
        </p:txBody>
      </p:sp>
      <p:pic>
        <p:nvPicPr>
          <p:cNvPr id="6" name="Grafik 5">
            <a:extLst>
              <a:ext uri="{FF2B5EF4-FFF2-40B4-BE49-F238E27FC236}">
                <a16:creationId xmlns:a16="http://schemas.microsoft.com/office/drawing/2014/main" id="{06C33450-5ABF-4ABD-BD54-16E20D94C4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6771" y="2303205"/>
            <a:ext cx="10095281" cy="4508959"/>
          </a:xfrm>
          <a:prstGeom prst="rect">
            <a:avLst/>
          </a:prstGeom>
        </p:spPr>
      </p:pic>
      <p:sp>
        <p:nvSpPr>
          <p:cNvPr id="8" name="Inhaltsplatzhalter 2">
            <a:extLst>
              <a:ext uri="{FF2B5EF4-FFF2-40B4-BE49-F238E27FC236}">
                <a16:creationId xmlns:a16="http://schemas.microsoft.com/office/drawing/2014/main" id="{EA5073A1-B4FC-E0E7-705D-E22A8836F9FD}"/>
              </a:ext>
            </a:extLst>
          </p:cNvPr>
          <p:cNvSpPr>
            <a:spLocks noGrp="1"/>
          </p:cNvSpPr>
          <p:nvPr>
            <p:ph idx="1"/>
          </p:nvPr>
        </p:nvSpPr>
        <p:spPr>
          <a:xfrm>
            <a:off x="10979992" y="157551"/>
            <a:ext cx="3370951" cy="1742197"/>
          </a:xfrm>
        </p:spPr>
        <p:style>
          <a:lnRef idx="2">
            <a:schemeClr val="accent2">
              <a:shade val="50000"/>
            </a:schemeClr>
          </a:lnRef>
          <a:fillRef idx="1">
            <a:schemeClr val="accent2"/>
          </a:fillRef>
          <a:effectRef idx="0">
            <a:schemeClr val="accent2"/>
          </a:effectRef>
          <a:fontRef idx="minor">
            <a:schemeClr val="lt1"/>
          </a:fontRef>
        </p:style>
        <p:txBody>
          <a:bodyPr>
            <a:normAutofit fontScale="62500" lnSpcReduction="20000"/>
          </a:bodyPr>
          <a:lstStyle/>
          <a:p>
            <a:pPr marL="0" indent="0" algn="ctr">
              <a:buNone/>
            </a:pPr>
            <a:br>
              <a:rPr lang="de-DE" sz="4320" i="1" dirty="0"/>
            </a:br>
            <a:r>
              <a:rPr lang="de-DE" sz="4320" i="1" dirty="0"/>
              <a:t>„Knowledge </a:t>
            </a:r>
            <a:r>
              <a:rPr lang="de-DE" sz="4320" i="1" dirty="0" err="1"/>
              <a:t>never</a:t>
            </a:r>
            <a:r>
              <a:rPr lang="de-DE" sz="4320" i="1" dirty="0"/>
              <a:t> </a:t>
            </a:r>
            <a:r>
              <a:rPr lang="de-DE" sz="4320" i="1" dirty="0" err="1"/>
              <a:t>prevented</a:t>
            </a:r>
            <a:r>
              <a:rPr lang="de-DE" sz="4320" i="1" dirty="0"/>
              <a:t> </a:t>
            </a:r>
          </a:p>
          <a:p>
            <a:pPr marL="0" indent="0" algn="ctr">
              <a:buNone/>
            </a:pPr>
            <a:r>
              <a:rPr lang="de-DE" sz="4320" i="1" dirty="0"/>
              <a:t>a </a:t>
            </a:r>
            <a:r>
              <a:rPr lang="de-DE" sz="4320" i="1" dirty="0" err="1"/>
              <a:t>single</a:t>
            </a:r>
            <a:r>
              <a:rPr lang="de-DE" sz="4320" i="1" dirty="0"/>
              <a:t> </a:t>
            </a:r>
            <a:r>
              <a:rPr lang="de-DE" sz="4320" i="1" dirty="0" err="1"/>
              <a:t>breach</a:t>
            </a:r>
            <a:r>
              <a:rPr lang="de-DE" sz="4320" i="1" dirty="0"/>
              <a:t>.“</a:t>
            </a:r>
          </a:p>
          <a:p>
            <a:pPr marL="0" indent="0" algn="ctr">
              <a:buNone/>
            </a:pPr>
            <a:r>
              <a:rPr lang="de-DE" sz="2400" i="1" dirty="0"/>
              <a:t>(Carpenter &amp; </a:t>
            </a:r>
            <a:r>
              <a:rPr lang="de-DE" sz="2400" i="1" dirty="0" err="1"/>
              <a:t>Roer</a:t>
            </a:r>
            <a:r>
              <a:rPr lang="de-DE" sz="2400" i="1" dirty="0"/>
              <a:t>, 2022)</a:t>
            </a:r>
          </a:p>
        </p:txBody>
      </p:sp>
    </p:spTree>
    <p:extLst>
      <p:ext uri="{BB962C8B-B14F-4D97-AF65-F5344CB8AC3E}">
        <p14:creationId xmlns:p14="http://schemas.microsoft.com/office/powerpoint/2010/main" val="30934928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Strategies to Enhance Your Cybersecurity Skills and Stay Competitive -  The Data Scientist">
            <a:extLst>
              <a:ext uri="{FF2B5EF4-FFF2-40B4-BE49-F238E27FC236}">
                <a16:creationId xmlns:a16="http://schemas.microsoft.com/office/drawing/2014/main" id="{D8430660-401B-C8A9-9BCE-C219DE5DC293}"/>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E2C95BA-E9C9-E566-0C76-822C409A470E}"/>
              </a:ext>
            </a:extLst>
          </p:cNvPr>
          <p:cNvPicPr>
            <a:picLocks noChangeAspect="1"/>
          </p:cNvPicPr>
          <p:nvPr/>
        </p:nvPicPr>
        <p:blipFill>
          <a:blip r:embed="rId3"/>
          <a:stretch>
            <a:fillRect/>
          </a:stretch>
        </p:blipFill>
        <p:spPr>
          <a:xfrm>
            <a:off x="516019" y="1366143"/>
            <a:ext cx="8553863" cy="3873678"/>
          </a:xfrm>
          <a:prstGeom prst="rect">
            <a:avLst/>
          </a:prstGeom>
        </p:spPr>
      </p:pic>
      <p:sp>
        <p:nvSpPr>
          <p:cNvPr id="6" name="Textfeld 5">
            <a:extLst>
              <a:ext uri="{FF2B5EF4-FFF2-40B4-BE49-F238E27FC236}">
                <a16:creationId xmlns:a16="http://schemas.microsoft.com/office/drawing/2014/main" id="{5A2660FC-1DE8-486E-CADC-F07C94789E3A}"/>
              </a:ext>
            </a:extLst>
          </p:cNvPr>
          <p:cNvSpPr txBox="1"/>
          <p:nvPr/>
        </p:nvSpPr>
        <p:spPr>
          <a:xfrm>
            <a:off x="9616612" y="2457599"/>
            <a:ext cx="4635700" cy="14219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de-DE" sz="2160" dirty="0" err="1"/>
              <a:t>Females</a:t>
            </a:r>
            <a:r>
              <a:rPr lang="de-DE" sz="2160" dirty="0"/>
              <a:t> </a:t>
            </a:r>
            <a:r>
              <a:rPr lang="de-DE" sz="2160" dirty="0" err="1"/>
              <a:t>showed</a:t>
            </a:r>
            <a:r>
              <a:rPr lang="de-DE" sz="2160" dirty="0"/>
              <a:t> </a:t>
            </a:r>
            <a:r>
              <a:rPr lang="de-DE" sz="2160" dirty="0" err="1"/>
              <a:t>higher</a:t>
            </a:r>
            <a:r>
              <a:rPr lang="de-DE" sz="2160" dirty="0"/>
              <a:t> DF </a:t>
            </a:r>
            <a:r>
              <a:rPr lang="de-DE" sz="2160" dirty="0" err="1"/>
              <a:t>recognition</a:t>
            </a:r>
            <a:r>
              <a:rPr lang="de-DE" sz="2160" dirty="0"/>
              <a:t> </a:t>
            </a:r>
            <a:r>
              <a:rPr lang="de-DE" sz="2160" dirty="0" err="1"/>
              <a:t>scores</a:t>
            </a:r>
            <a:r>
              <a:rPr lang="de-DE" sz="2160" dirty="0"/>
              <a:t>.</a:t>
            </a:r>
          </a:p>
          <a:p>
            <a:pPr marL="342900" indent="-342900">
              <a:buFont typeface="Arial" panose="020B0604020202020204" pitchFamily="34" charset="0"/>
              <a:buChar char="•"/>
            </a:pPr>
            <a:r>
              <a:rPr lang="de-DE" sz="2160" dirty="0" err="1"/>
              <a:t>Females</a:t>
            </a:r>
            <a:r>
              <a:rPr lang="de-DE" sz="2160" dirty="0"/>
              <a:t> </a:t>
            </a:r>
            <a:r>
              <a:rPr lang="de-DE" sz="2160" dirty="0" err="1"/>
              <a:t>show</a:t>
            </a:r>
            <a:r>
              <a:rPr lang="de-DE" sz="2160" dirty="0"/>
              <a:t> </a:t>
            </a:r>
            <a:r>
              <a:rPr lang="de-DE" sz="2160" dirty="0" err="1"/>
              <a:t>lower</a:t>
            </a:r>
            <a:r>
              <a:rPr lang="de-DE" sz="2160" dirty="0"/>
              <a:t> </a:t>
            </a:r>
            <a:r>
              <a:rPr lang="de-DE" sz="2160" dirty="0" err="1"/>
              <a:t>overconfidence</a:t>
            </a:r>
            <a:r>
              <a:rPr lang="de-DE" sz="2160" dirty="0"/>
              <a:t> </a:t>
            </a:r>
            <a:r>
              <a:rPr lang="de-DE" sz="2160" dirty="0" err="1"/>
              <a:t>levels</a:t>
            </a:r>
            <a:r>
              <a:rPr lang="de-DE" sz="2160" dirty="0"/>
              <a:t>.</a:t>
            </a:r>
          </a:p>
        </p:txBody>
      </p:sp>
    </p:spTree>
    <p:extLst>
      <p:ext uri="{BB962C8B-B14F-4D97-AF65-F5344CB8AC3E}">
        <p14:creationId xmlns:p14="http://schemas.microsoft.com/office/powerpoint/2010/main" val="792439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EAB98C-561C-7ECD-BFA3-3691B8D776BF}"/>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86313A5-E8FA-B3C7-64DF-619BE6538EBD}"/>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A89D1F78-7836-410B-77B3-63EDBA8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3490" y="4589865"/>
            <a:ext cx="7836911" cy="3573100"/>
          </a:xfrm>
          <a:prstGeom prst="rect">
            <a:avLst/>
          </a:prstGeom>
        </p:spPr>
      </p:pic>
      <p:pic>
        <p:nvPicPr>
          <p:cNvPr id="7" name="Picture 6">
            <a:extLst>
              <a:ext uri="{FF2B5EF4-FFF2-40B4-BE49-F238E27FC236}">
                <a16:creationId xmlns:a16="http://schemas.microsoft.com/office/drawing/2014/main" id="{53FC3D8E-3F5D-E55F-6573-06886B6293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30" y="254067"/>
            <a:ext cx="14630400" cy="5990483"/>
          </a:xfrm>
          <a:prstGeom prst="rect">
            <a:avLst/>
          </a:prstGeom>
        </p:spPr>
      </p:pic>
      <p:pic>
        <p:nvPicPr>
          <p:cNvPr id="6" name="Picture 5">
            <a:extLst>
              <a:ext uri="{FF2B5EF4-FFF2-40B4-BE49-F238E27FC236}">
                <a16:creationId xmlns:a16="http://schemas.microsoft.com/office/drawing/2014/main" id="{ADBA43F9-529D-229C-76C6-0896F872E6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30" y="6244550"/>
            <a:ext cx="2205880" cy="1883854"/>
          </a:xfrm>
          <a:prstGeom prst="rect">
            <a:avLst/>
          </a:prstGeom>
        </p:spPr>
      </p:pic>
      <p:sp>
        <p:nvSpPr>
          <p:cNvPr id="4" name="Oval 3">
            <a:extLst>
              <a:ext uri="{FF2B5EF4-FFF2-40B4-BE49-F238E27FC236}">
                <a16:creationId xmlns:a16="http://schemas.microsoft.com/office/drawing/2014/main" id="{F8EE2580-D2BA-0A12-B823-7B727540A879}"/>
              </a:ext>
            </a:extLst>
          </p:cNvPr>
          <p:cNvSpPr/>
          <p:nvPr/>
        </p:nvSpPr>
        <p:spPr>
          <a:xfrm>
            <a:off x="41430" y="1856096"/>
            <a:ext cx="14630400" cy="24114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4">
            <a:extLst>
              <a:ext uri="{FF2B5EF4-FFF2-40B4-BE49-F238E27FC236}">
                <a16:creationId xmlns:a16="http://schemas.microsoft.com/office/drawing/2014/main" id="{E02AD461-9078-3338-3225-E520FD3AFC7F}"/>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2713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Strategies to Enhance Your Cybersecurity Skills and Stay Competitive -  The Data Scientist">
            <a:extLst>
              <a:ext uri="{FF2B5EF4-FFF2-40B4-BE49-F238E27FC236}">
                <a16:creationId xmlns:a16="http://schemas.microsoft.com/office/drawing/2014/main" id="{702E6AFA-1A8C-ACA3-F4DC-02966BF477A7}"/>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F65C49C-DE97-6E25-F01E-AF87235AE2CF}"/>
              </a:ext>
            </a:extLst>
          </p:cNvPr>
          <p:cNvSpPr>
            <a:spLocks noGrp="1"/>
          </p:cNvSpPr>
          <p:nvPr>
            <p:ph type="title"/>
          </p:nvPr>
        </p:nvSpPr>
        <p:spPr>
          <a:xfrm>
            <a:off x="525010" y="262142"/>
            <a:ext cx="12618720" cy="1590676"/>
          </a:xfrm>
        </p:spPr>
        <p:txBody>
          <a:bodyPr/>
          <a:lstStyle/>
          <a:p>
            <a:r>
              <a:rPr lang="de-DE" dirty="0"/>
              <a:t>Summary &amp; </a:t>
            </a:r>
            <a:r>
              <a:rPr lang="de-DE" dirty="0" err="1"/>
              <a:t>Discussion</a:t>
            </a:r>
            <a:endParaRPr lang="de-DE" dirty="0"/>
          </a:p>
        </p:txBody>
      </p:sp>
      <p:sp>
        <p:nvSpPr>
          <p:cNvPr id="3" name="Inhaltsplatzhalter 2">
            <a:extLst>
              <a:ext uri="{FF2B5EF4-FFF2-40B4-BE49-F238E27FC236}">
                <a16:creationId xmlns:a16="http://schemas.microsoft.com/office/drawing/2014/main" id="{C8F4CEAB-DFF2-7D76-24E1-7D18A4DA142C}"/>
              </a:ext>
            </a:extLst>
          </p:cNvPr>
          <p:cNvSpPr>
            <a:spLocks noGrp="1"/>
          </p:cNvSpPr>
          <p:nvPr>
            <p:ph idx="1"/>
          </p:nvPr>
        </p:nvSpPr>
        <p:spPr>
          <a:xfrm>
            <a:off x="5843940" y="1937385"/>
            <a:ext cx="8101174" cy="5221606"/>
          </a:xfrm>
        </p:spPr>
        <p:txBody>
          <a:bodyPr>
            <a:normAutofit fontScale="77500" lnSpcReduction="20000"/>
          </a:bodyPr>
          <a:lstStyle/>
          <a:p>
            <a:r>
              <a:rPr lang="de-DE" dirty="0"/>
              <a:t>Having relevant </a:t>
            </a:r>
            <a:r>
              <a:rPr lang="de-DE" dirty="0" err="1"/>
              <a:t>education</a:t>
            </a:r>
            <a:r>
              <a:rPr lang="de-DE" dirty="0"/>
              <a:t> </a:t>
            </a:r>
            <a:r>
              <a:rPr lang="de-DE" dirty="0" err="1"/>
              <a:t>or</a:t>
            </a:r>
            <a:r>
              <a:rPr lang="de-DE" dirty="0"/>
              <a:t> IT-background </a:t>
            </a:r>
            <a:r>
              <a:rPr lang="de-DE" dirty="0" err="1"/>
              <a:t>is</a:t>
            </a:r>
            <a:r>
              <a:rPr lang="de-DE" dirty="0"/>
              <a:t> not per se a </a:t>
            </a:r>
            <a:r>
              <a:rPr lang="de-DE" dirty="0" err="1"/>
              <a:t>protective</a:t>
            </a:r>
            <a:r>
              <a:rPr lang="de-DE" dirty="0"/>
              <a:t> </a:t>
            </a:r>
            <a:r>
              <a:rPr lang="de-DE" dirty="0" err="1"/>
              <a:t>factor</a:t>
            </a:r>
            <a:r>
              <a:rPr lang="de-DE" dirty="0"/>
              <a:t>.</a:t>
            </a:r>
          </a:p>
          <a:p>
            <a:r>
              <a:rPr lang="de-DE" dirty="0"/>
              <a:t>Knowledge </a:t>
            </a:r>
            <a:r>
              <a:rPr lang="de-DE" dirty="0" err="1"/>
              <a:t>about</a:t>
            </a:r>
            <a:r>
              <a:rPr lang="de-DE" dirty="0"/>
              <a:t> </a:t>
            </a:r>
            <a:r>
              <a:rPr lang="de-DE" dirty="0" err="1"/>
              <a:t>technical</a:t>
            </a:r>
            <a:r>
              <a:rPr lang="de-DE" dirty="0"/>
              <a:t> </a:t>
            </a:r>
            <a:r>
              <a:rPr lang="de-DE" dirty="0" err="1"/>
              <a:t>glitches</a:t>
            </a:r>
            <a:r>
              <a:rPr lang="de-DE" dirty="0"/>
              <a:t>/</a:t>
            </a:r>
            <a:r>
              <a:rPr lang="de-DE" dirty="0" err="1"/>
              <a:t>cues</a:t>
            </a:r>
            <a:r>
              <a:rPr lang="de-DE" dirty="0"/>
              <a:t> </a:t>
            </a:r>
            <a:r>
              <a:rPr lang="de-DE" dirty="0" err="1"/>
              <a:t>of</a:t>
            </a:r>
            <a:r>
              <a:rPr lang="de-DE" dirty="0"/>
              <a:t> DF </a:t>
            </a:r>
            <a:r>
              <a:rPr lang="de-DE" dirty="0" err="1"/>
              <a:t>is</a:t>
            </a:r>
            <a:r>
              <a:rPr lang="de-DE" dirty="0"/>
              <a:t> not </a:t>
            </a:r>
            <a:r>
              <a:rPr lang="de-DE" dirty="0" err="1"/>
              <a:t>activated</a:t>
            </a:r>
            <a:r>
              <a:rPr lang="de-DE" dirty="0"/>
              <a:t>, </a:t>
            </a:r>
            <a:r>
              <a:rPr lang="de-DE" dirty="0" err="1"/>
              <a:t>where</a:t>
            </a:r>
            <a:r>
              <a:rPr lang="de-DE" dirty="0"/>
              <a:t> a </a:t>
            </a:r>
            <a:r>
              <a:rPr lang="de-DE" dirty="0" err="1"/>
              <a:t>heuristic</a:t>
            </a:r>
            <a:r>
              <a:rPr lang="de-DE" dirty="0"/>
              <a:t> </a:t>
            </a:r>
            <a:r>
              <a:rPr lang="de-DE" dirty="0" err="1"/>
              <a:t>cognitive</a:t>
            </a:r>
            <a:r>
              <a:rPr lang="de-DE" dirty="0"/>
              <a:t> style </a:t>
            </a:r>
            <a:r>
              <a:rPr lang="de-DE" dirty="0" err="1"/>
              <a:t>is</a:t>
            </a:r>
            <a:r>
              <a:rPr lang="de-DE" dirty="0"/>
              <a:t> </a:t>
            </a:r>
            <a:r>
              <a:rPr lang="de-DE" dirty="0" err="1"/>
              <a:t>employed</a:t>
            </a:r>
            <a:r>
              <a:rPr lang="de-DE" dirty="0"/>
              <a:t>.</a:t>
            </a:r>
          </a:p>
          <a:p>
            <a:r>
              <a:rPr lang="de-DE" dirty="0"/>
              <a:t>Self-</a:t>
            </a:r>
            <a:r>
              <a:rPr lang="de-DE" dirty="0" err="1"/>
              <a:t>assessment</a:t>
            </a:r>
            <a:r>
              <a:rPr lang="de-DE" dirty="0"/>
              <a:t> </a:t>
            </a:r>
            <a:r>
              <a:rPr lang="de-DE" dirty="0" err="1"/>
              <a:t>accuracy</a:t>
            </a:r>
            <a:r>
              <a:rPr lang="de-DE" dirty="0"/>
              <a:t> </a:t>
            </a:r>
            <a:r>
              <a:rPr lang="de-DE" dirty="0" err="1"/>
              <a:t>is</a:t>
            </a:r>
            <a:r>
              <a:rPr lang="de-DE" dirty="0"/>
              <a:t> a relevant </a:t>
            </a:r>
            <a:r>
              <a:rPr lang="de-DE" dirty="0" err="1"/>
              <a:t>predictor</a:t>
            </a:r>
            <a:r>
              <a:rPr lang="de-DE" dirty="0"/>
              <a:t> </a:t>
            </a:r>
            <a:r>
              <a:rPr lang="de-DE" dirty="0" err="1"/>
              <a:t>for</a:t>
            </a:r>
            <a:r>
              <a:rPr lang="de-DE" dirty="0"/>
              <a:t> </a:t>
            </a:r>
            <a:r>
              <a:rPr lang="de-DE" dirty="0" err="1"/>
              <a:t>actual</a:t>
            </a:r>
            <a:r>
              <a:rPr lang="de-DE" dirty="0"/>
              <a:t> </a:t>
            </a:r>
            <a:r>
              <a:rPr lang="de-DE" dirty="0" err="1"/>
              <a:t>performance</a:t>
            </a:r>
            <a:r>
              <a:rPr lang="de-DE" dirty="0"/>
              <a:t>.</a:t>
            </a:r>
          </a:p>
          <a:p>
            <a:r>
              <a:rPr lang="de-DE" dirty="0" err="1"/>
              <a:t>Females</a:t>
            </a:r>
            <a:r>
              <a:rPr lang="de-DE" dirty="0"/>
              <a:t> </a:t>
            </a:r>
            <a:r>
              <a:rPr lang="de-DE" dirty="0" err="1"/>
              <a:t>show</a:t>
            </a:r>
            <a:r>
              <a:rPr lang="de-DE" dirty="0"/>
              <a:t> </a:t>
            </a:r>
            <a:r>
              <a:rPr lang="de-DE" dirty="0" err="1"/>
              <a:t>better</a:t>
            </a:r>
            <a:r>
              <a:rPr lang="de-DE" dirty="0"/>
              <a:t> MC </a:t>
            </a:r>
            <a:r>
              <a:rPr lang="de-DE" dirty="0" err="1"/>
              <a:t>accuracy</a:t>
            </a:r>
            <a:r>
              <a:rPr lang="de-DE" dirty="0"/>
              <a:t> and </a:t>
            </a:r>
            <a:r>
              <a:rPr lang="de-DE" dirty="0" err="1"/>
              <a:t>higher</a:t>
            </a:r>
            <a:r>
              <a:rPr lang="de-DE" dirty="0"/>
              <a:t> </a:t>
            </a:r>
            <a:r>
              <a:rPr lang="de-DE" dirty="0" err="1"/>
              <a:t>actual</a:t>
            </a:r>
            <a:r>
              <a:rPr lang="de-DE" dirty="0"/>
              <a:t> </a:t>
            </a:r>
            <a:r>
              <a:rPr lang="de-DE" dirty="0" err="1"/>
              <a:t>performance</a:t>
            </a:r>
            <a:r>
              <a:rPr lang="de-DE" dirty="0"/>
              <a:t>, </a:t>
            </a:r>
            <a:r>
              <a:rPr lang="de-DE" dirty="0" err="1"/>
              <a:t>most</a:t>
            </a:r>
            <a:r>
              <a:rPr lang="de-DE" dirty="0"/>
              <a:t> </a:t>
            </a:r>
            <a:r>
              <a:rPr lang="de-DE" dirty="0" err="1"/>
              <a:t>likely</a:t>
            </a:r>
            <a:r>
              <a:rPr lang="de-DE" dirty="0"/>
              <a:t> due </a:t>
            </a:r>
            <a:r>
              <a:rPr lang="de-DE" dirty="0" err="1"/>
              <a:t>to</a:t>
            </a:r>
            <a:r>
              <a:rPr lang="de-DE" dirty="0"/>
              <a:t> </a:t>
            </a:r>
            <a:r>
              <a:rPr lang="de-DE" dirty="0" err="1"/>
              <a:t>more</a:t>
            </a:r>
            <a:r>
              <a:rPr lang="de-DE" dirty="0"/>
              <a:t> </a:t>
            </a:r>
            <a:r>
              <a:rPr lang="de-DE" dirty="0" err="1"/>
              <a:t>systematic</a:t>
            </a:r>
            <a:r>
              <a:rPr lang="de-DE" dirty="0"/>
              <a:t> </a:t>
            </a:r>
            <a:r>
              <a:rPr lang="de-DE" dirty="0" err="1"/>
              <a:t>cognitive</a:t>
            </a:r>
            <a:r>
              <a:rPr lang="de-DE" dirty="0"/>
              <a:t> </a:t>
            </a:r>
            <a:r>
              <a:rPr lang="de-DE" dirty="0" err="1"/>
              <a:t>processing</a:t>
            </a:r>
            <a:r>
              <a:rPr lang="de-DE" dirty="0"/>
              <a:t> (and </a:t>
            </a:r>
            <a:r>
              <a:rPr lang="de-DE" dirty="0" err="1"/>
              <a:t>more</a:t>
            </a:r>
            <a:r>
              <a:rPr lang="de-DE" dirty="0"/>
              <a:t> </a:t>
            </a:r>
            <a:r>
              <a:rPr lang="de-DE" dirty="0" err="1"/>
              <a:t>comprehensive</a:t>
            </a:r>
            <a:r>
              <a:rPr lang="de-DE" dirty="0"/>
              <a:t> </a:t>
            </a:r>
            <a:r>
              <a:rPr lang="de-DE" dirty="0" err="1"/>
              <a:t>assessment</a:t>
            </a:r>
            <a:r>
              <a:rPr lang="de-DE" dirty="0"/>
              <a:t> – </a:t>
            </a:r>
            <a:r>
              <a:rPr lang="de-DE" dirty="0" err="1"/>
              <a:t>data</a:t>
            </a:r>
            <a:r>
              <a:rPr lang="de-DE" dirty="0"/>
              <a:t> not </a:t>
            </a:r>
            <a:r>
              <a:rPr lang="de-DE" dirty="0" err="1"/>
              <a:t>shown</a:t>
            </a:r>
            <a:r>
              <a:rPr lang="de-DE" dirty="0"/>
              <a:t> </a:t>
            </a:r>
            <a:r>
              <a:rPr lang="de-DE" dirty="0" err="1"/>
              <a:t>here</a:t>
            </a:r>
            <a:r>
              <a:rPr lang="de-DE" dirty="0"/>
              <a:t>).</a:t>
            </a:r>
          </a:p>
          <a:p>
            <a:r>
              <a:rPr lang="de-DE" dirty="0"/>
              <a:t>Feedback </a:t>
            </a:r>
            <a:r>
              <a:rPr lang="de-DE" dirty="0" err="1"/>
              <a:t>mechanisms</a:t>
            </a:r>
            <a:r>
              <a:rPr lang="de-DE" dirty="0"/>
              <a:t> </a:t>
            </a:r>
            <a:r>
              <a:rPr lang="de-DE" dirty="0" err="1"/>
              <a:t>are</a:t>
            </a:r>
            <a:r>
              <a:rPr lang="de-DE" dirty="0"/>
              <a:t> </a:t>
            </a:r>
            <a:r>
              <a:rPr lang="de-DE" dirty="0" err="1"/>
              <a:t>required</a:t>
            </a:r>
            <a:r>
              <a:rPr lang="de-DE" dirty="0"/>
              <a:t> </a:t>
            </a:r>
            <a:r>
              <a:rPr lang="de-DE" dirty="0" err="1"/>
              <a:t>to</a:t>
            </a:r>
            <a:r>
              <a:rPr lang="de-DE" dirty="0"/>
              <a:t> </a:t>
            </a:r>
            <a:r>
              <a:rPr lang="de-DE" dirty="0" err="1"/>
              <a:t>detect</a:t>
            </a:r>
            <a:r>
              <a:rPr lang="de-DE" dirty="0"/>
              <a:t> </a:t>
            </a:r>
            <a:r>
              <a:rPr lang="de-DE" dirty="0" err="1"/>
              <a:t>security</a:t>
            </a:r>
            <a:r>
              <a:rPr lang="de-DE" dirty="0"/>
              <a:t> </a:t>
            </a:r>
            <a:r>
              <a:rPr lang="de-DE" dirty="0" err="1"/>
              <a:t>risks</a:t>
            </a:r>
            <a:r>
              <a:rPr lang="de-DE" dirty="0"/>
              <a:t> and </a:t>
            </a:r>
            <a:r>
              <a:rPr lang="de-DE" dirty="0" err="1"/>
              <a:t>mitigate</a:t>
            </a:r>
            <a:r>
              <a:rPr lang="de-DE" dirty="0"/>
              <a:t> </a:t>
            </a:r>
            <a:r>
              <a:rPr lang="de-DE" dirty="0" err="1"/>
              <a:t>them</a:t>
            </a:r>
            <a:r>
              <a:rPr lang="de-DE" dirty="0"/>
              <a:t> </a:t>
            </a:r>
            <a:r>
              <a:rPr lang="de-DE" dirty="0" err="1"/>
              <a:t>with</a:t>
            </a:r>
            <a:r>
              <a:rPr lang="de-DE" dirty="0"/>
              <a:t> </a:t>
            </a:r>
            <a:r>
              <a:rPr lang="de-DE" dirty="0" err="1"/>
              <a:t>individualised</a:t>
            </a:r>
            <a:r>
              <a:rPr lang="de-DE" dirty="0"/>
              <a:t> </a:t>
            </a:r>
            <a:r>
              <a:rPr lang="de-DE" dirty="0" err="1"/>
              <a:t>training</a:t>
            </a:r>
            <a:r>
              <a:rPr lang="de-DE" dirty="0"/>
              <a:t>.</a:t>
            </a:r>
          </a:p>
          <a:p>
            <a:r>
              <a:rPr lang="de-DE" dirty="0"/>
              <a:t>Future </a:t>
            </a:r>
            <a:r>
              <a:rPr lang="de-DE" dirty="0" err="1"/>
              <a:t>studies</a:t>
            </a:r>
            <a:r>
              <a:rPr lang="de-DE" dirty="0"/>
              <a:t> </a:t>
            </a:r>
            <a:r>
              <a:rPr lang="de-DE" dirty="0" err="1"/>
              <a:t>should</a:t>
            </a:r>
            <a:r>
              <a:rPr lang="de-DE" dirty="0"/>
              <a:t> </a:t>
            </a:r>
            <a:r>
              <a:rPr lang="de-DE" dirty="0" err="1"/>
              <a:t>actively</a:t>
            </a:r>
            <a:r>
              <a:rPr lang="de-DE" dirty="0"/>
              <a:t> </a:t>
            </a:r>
            <a:r>
              <a:rPr lang="de-DE" dirty="0" err="1"/>
              <a:t>manipulate</a:t>
            </a:r>
            <a:r>
              <a:rPr lang="de-DE" dirty="0"/>
              <a:t> task-</a:t>
            </a:r>
            <a:r>
              <a:rPr lang="de-DE" dirty="0" err="1"/>
              <a:t>related</a:t>
            </a:r>
            <a:r>
              <a:rPr lang="de-DE" dirty="0"/>
              <a:t> </a:t>
            </a:r>
            <a:r>
              <a:rPr lang="de-DE" dirty="0" err="1"/>
              <a:t>self-efficacy</a:t>
            </a:r>
            <a:r>
              <a:rPr lang="de-DE" dirty="0"/>
              <a:t> in a </a:t>
            </a:r>
            <a:r>
              <a:rPr lang="de-DE" dirty="0" err="1"/>
              <a:t>randomized</a:t>
            </a:r>
            <a:r>
              <a:rPr lang="de-DE" dirty="0"/>
              <a:t> </a:t>
            </a:r>
            <a:r>
              <a:rPr lang="de-DE" dirty="0" err="1"/>
              <a:t>controlled</a:t>
            </a:r>
            <a:r>
              <a:rPr lang="de-DE" dirty="0"/>
              <a:t> design (</a:t>
            </a:r>
            <a:r>
              <a:rPr lang="de-DE" dirty="0" err="1"/>
              <a:t>currently</a:t>
            </a:r>
            <a:r>
              <a:rPr lang="de-DE" dirty="0"/>
              <a:t> </a:t>
            </a:r>
            <a:r>
              <a:rPr lang="de-DE" dirty="0" err="1"/>
              <a:t>ongoing</a:t>
            </a:r>
            <a:r>
              <a:rPr lang="de-DE" dirty="0"/>
              <a:t> </a:t>
            </a:r>
            <a:r>
              <a:rPr lang="de-DE" dirty="0" err="1"/>
              <a:t>study</a:t>
            </a:r>
            <a:r>
              <a:rPr lang="de-DE" dirty="0"/>
              <a:t>).</a:t>
            </a:r>
          </a:p>
          <a:p>
            <a:endParaRPr lang="de-DE" dirty="0"/>
          </a:p>
        </p:txBody>
      </p:sp>
      <p:pic>
        <p:nvPicPr>
          <p:cNvPr id="5" name="Grafik 4">
            <a:extLst>
              <a:ext uri="{FF2B5EF4-FFF2-40B4-BE49-F238E27FC236}">
                <a16:creationId xmlns:a16="http://schemas.microsoft.com/office/drawing/2014/main" id="{B6A9D198-6C33-FF95-6D59-892C8BA0F9EB}"/>
              </a:ext>
            </a:extLst>
          </p:cNvPr>
          <p:cNvPicPr>
            <a:picLocks noChangeAspect="1"/>
          </p:cNvPicPr>
          <p:nvPr/>
        </p:nvPicPr>
        <p:blipFill>
          <a:blip r:embed="rId3"/>
          <a:stretch>
            <a:fillRect/>
          </a:stretch>
        </p:blipFill>
        <p:spPr>
          <a:xfrm>
            <a:off x="257881" y="1937386"/>
            <a:ext cx="4572000" cy="5474970"/>
          </a:xfrm>
          <a:prstGeom prst="rect">
            <a:avLst/>
          </a:prstGeom>
        </p:spPr>
      </p:pic>
    </p:spTree>
    <p:extLst>
      <p:ext uri="{BB962C8B-B14F-4D97-AF65-F5344CB8AC3E}">
        <p14:creationId xmlns:p14="http://schemas.microsoft.com/office/powerpoint/2010/main" val="2452468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1243D-4641-E489-CD12-0EF08C233F6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119F9D68-4B1B-53BD-B38F-BD226D0A5F73}"/>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1884428C-94D9-D8F1-737C-EAF91B0B5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625403" cy="6927547"/>
          </a:xfrm>
          <a:prstGeom prst="rect">
            <a:avLst/>
          </a:prstGeom>
        </p:spPr>
      </p:pic>
      <p:pic>
        <p:nvPicPr>
          <p:cNvPr id="7" name="Picture 6">
            <a:extLst>
              <a:ext uri="{FF2B5EF4-FFF2-40B4-BE49-F238E27FC236}">
                <a16:creationId xmlns:a16="http://schemas.microsoft.com/office/drawing/2014/main" id="{FF4BAF65-37B7-77AE-24AC-08DC4D75C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1" y="1198081"/>
            <a:ext cx="11725542" cy="6481140"/>
          </a:xfrm>
          <a:prstGeom prst="rect">
            <a:avLst/>
          </a:prstGeom>
        </p:spPr>
      </p:pic>
    </p:spTree>
    <p:extLst>
      <p:ext uri="{BB962C8B-B14F-4D97-AF65-F5344CB8AC3E}">
        <p14:creationId xmlns:p14="http://schemas.microsoft.com/office/powerpoint/2010/main" val="36864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BB5B6-4B29-C0D6-548A-CF2A653D9187}"/>
              </a:ext>
            </a:extLst>
          </p:cNvPr>
          <p:cNvSpPr>
            <a:spLocks noGrp="1"/>
          </p:cNvSpPr>
          <p:nvPr>
            <p:ph type="body" sz="quarter" idx="13"/>
          </p:nvPr>
        </p:nvSpPr>
        <p:spPr/>
        <p:txBody>
          <a:bodyPr/>
          <a:lstStyle/>
          <a:p>
            <a:endParaRPr lang="en-GB" dirty="0"/>
          </a:p>
        </p:txBody>
      </p:sp>
      <p:sp>
        <p:nvSpPr>
          <p:cNvPr id="3" name="Text Placeholder 2">
            <a:extLst>
              <a:ext uri="{FF2B5EF4-FFF2-40B4-BE49-F238E27FC236}">
                <a16:creationId xmlns:a16="http://schemas.microsoft.com/office/drawing/2014/main" id="{D653CDB6-45C2-4BB6-4A0B-B7B7A669F689}"/>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278E50E2-AD8A-35BF-CC46-75A35B695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15" y="1145663"/>
            <a:ext cx="6885269" cy="5016650"/>
          </a:xfrm>
          <a:prstGeom prst="rect">
            <a:avLst/>
          </a:prstGeom>
        </p:spPr>
      </p:pic>
      <p:sp>
        <p:nvSpPr>
          <p:cNvPr id="6" name="Oval 5">
            <a:extLst>
              <a:ext uri="{FF2B5EF4-FFF2-40B4-BE49-F238E27FC236}">
                <a16:creationId xmlns:a16="http://schemas.microsoft.com/office/drawing/2014/main" id="{CFCB9C2D-BB85-495D-81E3-82EC29DCBE88}"/>
              </a:ext>
            </a:extLst>
          </p:cNvPr>
          <p:cNvSpPr/>
          <p:nvPr/>
        </p:nvSpPr>
        <p:spPr>
          <a:xfrm>
            <a:off x="-237744" y="2322576"/>
            <a:ext cx="7680962" cy="2596896"/>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pic>
        <p:nvPicPr>
          <p:cNvPr id="8" name="Picture 7">
            <a:extLst>
              <a:ext uri="{FF2B5EF4-FFF2-40B4-BE49-F238E27FC236}">
                <a16:creationId xmlns:a16="http://schemas.microsoft.com/office/drawing/2014/main" id="{AC69BEB9-440A-7A18-910D-209CF3215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20" y="-1"/>
            <a:ext cx="12327402" cy="8180785"/>
          </a:xfrm>
          <a:prstGeom prst="rect">
            <a:avLst/>
          </a:prstGeom>
        </p:spPr>
      </p:pic>
      <p:sp>
        <p:nvSpPr>
          <p:cNvPr id="9" name="Oval 8">
            <a:extLst>
              <a:ext uri="{FF2B5EF4-FFF2-40B4-BE49-F238E27FC236}">
                <a16:creationId xmlns:a16="http://schemas.microsoft.com/office/drawing/2014/main" id="{3F2E8396-BA77-3C42-796F-C9383C0C424A}"/>
              </a:ext>
            </a:extLst>
          </p:cNvPr>
          <p:cNvSpPr/>
          <p:nvPr/>
        </p:nvSpPr>
        <p:spPr>
          <a:xfrm>
            <a:off x="1114719" y="1917955"/>
            <a:ext cx="8065856" cy="4730891"/>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cxnSp>
        <p:nvCxnSpPr>
          <p:cNvPr id="11" name="Straight Arrow Connector 10">
            <a:extLst>
              <a:ext uri="{FF2B5EF4-FFF2-40B4-BE49-F238E27FC236}">
                <a16:creationId xmlns:a16="http://schemas.microsoft.com/office/drawing/2014/main" id="{A0B96DFA-4221-DA7E-438A-2B3B376C46C0}"/>
              </a:ext>
            </a:extLst>
          </p:cNvPr>
          <p:cNvCxnSpPr/>
          <p:nvPr/>
        </p:nvCxnSpPr>
        <p:spPr>
          <a:xfrm flipV="1">
            <a:off x="3584448" y="3255264"/>
            <a:ext cx="2432304" cy="5486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AF1723-E98F-5748-0740-99D92951D4C0}"/>
              </a:ext>
            </a:extLst>
          </p:cNvPr>
          <p:cNvCxnSpPr>
            <a:cxnSpLocks/>
          </p:cNvCxnSpPr>
          <p:nvPr/>
        </p:nvCxnSpPr>
        <p:spPr>
          <a:xfrm>
            <a:off x="8165592" y="3255264"/>
            <a:ext cx="2276856" cy="8595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D5F814D-19DA-CD3C-3D8D-4CFE3D1C2644}"/>
              </a:ext>
            </a:extLst>
          </p:cNvPr>
          <p:cNvCxnSpPr>
            <a:cxnSpLocks/>
          </p:cNvCxnSpPr>
          <p:nvPr/>
        </p:nvCxnSpPr>
        <p:spPr>
          <a:xfrm>
            <a:off x="3767328" y="3986785"/>
            <a:ext cx="2084832" cy="16230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8238B7-DC67-9F5F-CFCB-2B26BA2E73DA}"/>
              </a:ext>
            </a:extLst>
          </p:cNvPr>
          <p:cNvCxnSpPr>
            <a:cxnSpLocks/>
          </p:cNvCxnSpPr>
          <p:nvPr/>
        </p:nvCxnSpPr>
        <p:spPr>
          <a:xfrm flipV="1">
            <a:off x="8348473" y="4479991"/>
            <a:ext cx="2428921" cy="9355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3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p:nvSpPr>
          <p:cNvPr id="2" name="Titel 1">
            <a:extLst>
              <a:ext uri="{FF2B5EF4-FFF2-40B4-BE49-F238E27FC236}">
                <a16:creationId xmlns:a16="http://schemas.microsoft.com/office/drawing/2014/main" id="{E7FF5CCB-5124-48A0-B64B-A2CB4B6A7812}"/>
              </a:ext>
            </a:extLst>
          </p:cNvPr>
          <p:cNvSpPr>
            <a:spLocks noGrp="1"/>
          </p:cNvSpPr>
          <p:nvPr>
            <p:ph type="title"/>
          </p:nvPr>
        </p:nvSpPr>
        <p:spPr>
          <a:xfrm>
            <a:off x="9817179" y="766916"/>
            <a:ext cx="4022707" cy="4495961"/>
          </a:xfrm>
        </p:spPr>
        <p:txBody>
          <a:bodyPr vert="horz" lIns="91440" tIns="45720" rIns="91440" bIns="45720" rtlCol="0" anchor="b">
            <a:normAutofit/>
          </a:bodyPr>
          <a:lstStyle/>
          <a:p>
            <a:pPr algn="r" defTabSz="457200"/>
            <a:r>
              <a:rPr lang="en-US" sz="3400"/>
              <a:t>Phishing countermeasures</a:t>
            </a:r>
          </a:p>
        </p:txBody>
      </p:sp>
      <p:sp>
        <p:nvSpPr>
          <p:cNvPr id="3" name="Foliennummernplatzhalter 2">
            <a:extLst>
              <a:ext uri="{FF2B5EF4-FFF2-40B4-BE49-F238E27FC236}">
                <a16:creationId xmlns:a16="http://schemas.microsoft.com/office/drawing/2014/main" id="{9379C084-3CB9-B1B2-F2A7-36D3C48513CD}"/>
              </a:ext>
            </a:extLst>
          </p:cNvPr>
          <p:cNvSpPr>
            <a:spLocks noGrp="1"/>
          </p:cNvSpPr>
          <p:nvPr>
            <p:ph type="sldNum" sz="quarter" idx="12"/>
          </p:nvPr>
        </p:nvSpPr>
        <p:spPr>
          <a:xfrm>
            <a:off x="13155500" y="7670024"/>
            <a:ext cx="661400" cy="453390"/>
          </a:xfrm>
        </p:spPr>
        <p:txBody>
          <a:bodyPr vert="horz" lIns="91440" tIns="45720" rIns="91440" bIns="45720" rtlCol="0" anchor="ctr">
            <a:normAutofit/>
          </a:bodyPr>
          <a:lstStyle/>
          <a:p>
            <a:pPr defTabSz="914400">
              <a:spcAft>
                <a:spcPts val="600"/>
              </a:spcAft>
            </a:pPr>
            <a:fld id="{79D199B6-069C-4494-B074-391AD1ED88E0}" type="slidenum">
              <a:rPr lang="en-US" sz="1000" smtClean="0"/>
              <a:pPr defTabSz="914400">
                <a:spcAft>
                  <a:spcPts val="600"/>
                </a:spcAft>
              </a:pPr>
              <a:t>93</a:t>
            </a:fld>
            <a:endParaRPr lang="en-US" sz="1000"/>
          </a:p>
        </p:txBody>
      </p:sp>
      <p:graphicFrame>
        <p:nvGraphicFramePr>
          <p:cNvPr id="5" name="Tabelle 4">
            <a:extLst>
              <a:ext uri="{FF2B5EF4-FFF2-40B4-BE49-F238E27FC236}">
                <a16:creationId xmlns:a16="http://schemas.microsoft.com/office/drawing/2014/main" id="{12DF26E2-0C85-4AD0-BBBF-A7627EB03B67}"/>
              </a:ext>
            </a:extLst>
          </p:cNvPr>
          <p:cNvGraphicFramePr>
            <a:graphicFrameLocks noGrp="1"/>
          </p:cNvGraphicFramePr>
          <p:nvPr>
            <p:extLst>
              <p:ext uri="{D42A27DB-BD31-4B8C-83A1-F6EECF244321}">
                <p14:modId xmlns:p14="http://schemas.microsoft.com/office/powerpoint/2010/main" val="3005771001"/>
              </p:ext>
            </p:extLst>
          </p:nvPr>
        </p:nvGraphicFramePr>
        <p:xfrm>
          <a:off x="964467" y="766917"/>
          <a:ext cx="7888248" cy="6701666"/>
        </p:xfrm>
        <a:graphic>
          <a:graphicData uri="http://schemas.openxmlformats.org/drawingml/2006/table">
            <a:tbl>
              <a:tblPr firstRow="1" bandRow="1">
                <a:tableStyleId>{5C22544A-7EE6-4342-B048-85BDC9FD1C3A}</a:tableStyleId>
              </a:tblPr>
              <a:tblGrid>
                <a:gridCol w="2072103">
                  <a:extLst>
                    <a:ext uri="{9D8B030D-6E8A-4147-A177-3AD203B41FA5}">
                      <a16:colId xmlns:a16="http://schemas.microsoft.com/office/drawing/2014/main" val="2811800448"/>
                    </a:ext>
                  </a:extLst>
                </a:gridCol>
                <a:gridCol w="5816145">
                  <a:extLst>
                    <a:ext uri="{9D8B030D-6E8A-4147-A177-3AD203B41FA5}">
                      <a16:colId xmlns:a16="http://schemas.microsoft.com/office/drawing/2014/main" val="2523883308"/>
                    </a:ext>
                  </a:extLst>
                </a:gridCol>
              </a:tblGrid>
              <a:tr h="842495">
                <a:tc>
                  <a:txBody>
                    <a:bodyPr/>
                    <a:lstStyle/>
                    <a:p>
                      <a:r>
                        <a:rPr lang="de-DE" sz="2300"/>
                        <a:t>Counter-measure</a:t>
                      </a:r>
                    </a:p>
                  </a:txBody>
                  <a:tcPr marL="98473" marR="98473" marT="49237" marB="49237"/>
                </a:tc>
                <a:tc>
                  <a:txBody>
                    <a:bodyPr/>
                    <a:lstStyle/>
                    <a:p>
                      <a:r>
                        <a:rPr lang="de-DE" sz="2300"/>
                        <a:t>Approach</a:t>
                      </a:r>
                    </a:p>
                  </a:txBody>
                  <a:tcPr marL="98473" marR="98473" marT="49237" marB="49237"/>
                </a:tc>
                <a:extLst>
                  <a:ext uri="{0D108BD9-81ED-4DB2-BD59-A6C34878D82A}">
                    <a16:rowId xmlns:a16="http://schemas.microsoft.com/office/drawing/2014/main" val="1016694780"/>
                  </a:ext>
                </a:extLst>
              </a:tr>
              <a:tr h="1198094">
                <a:tc>
                  <a:txBody>
                    <a:bodyPr/>
                    <a:lstStyle/>
                    <a:p>
                      <a:r>
                        <a:rPr lang="de-DE" sz="2300"/>
                        <a:t>Filtering</a:t>
                      </a:r>
                    </a:p>
                  </a:txBody>
                  <a:tcPr marL="98473" marR="98473" marT="49237" marB="49237"/>
                </a:tc>
                <a:tc>
                  <a:txBody>
                    <a:bodyPr/>
                    <a:lstStyle/>
                    <a:p>
                      <a:r>
                        <a:rPr lang="en-US" sz="2300"/>
                        <a:t>Analyze all incoming email messages and filter them based on their class: phishing or legitimate </a:t>
                      </a:r>
                      <a:endParaRPr lang="de-DE" sz="2300"/>
                    </a:p>
                  </a:txBody>
                  <a:tcPr marL="98473" marR="98473" marT="49237" marB="49237"/>
                </a:tc>
                <a:extLst>
                  <a:ext uri="{0D108BD9-81ED-4DB2-BD59-A6C34878D82A}">
                    <a16:rowId xmlns:a16="http://schemas.microsoft.com/office/drawing/2014/main" val="3346561457"/>
                  </a:ext>
                </a:extLst>
              </a:tr>
              <a:tr h="1198094">
                <a:tc>
                  <a:txBody>
                    <a:bodyPr/>
                    <a:lstStyle/>
                    <a:p>
                      <a:r>
                        <a:rPr lang="de-DE" sz="2300"/>
                        <a:t>Education of users</a:t>
                      </a:r>
                    </a:p>
                  </a:txBody>
                  <a:tcPr marL="98473" marR="98473" marT="49237" marB="49237"/>
                </a:tc>
                <a:tc>
                  <a:txBody>
                    <a:bodyPr/>
                    <a:lstStyle/>
                    <a:p>
                      <a:r>
                        <a:rPr lang="en-US" sz="2300"/>
                        <a:t>Train employees to protect them from falling victim to phishing attacks and prevent possible information leaks</a:t>
                      </a:r>
                      <a:endParaRPr lang="de-DE" sz="2300"/>
                    </a:p>
                  </a:txBody>
                  <a:tcPr marL="98473" marR="98473" marT="49237" marB="49237"/>
                </a:tc>
                <a:extLst>
                  <a:ext uri="{0D108BD9-81ED-4DB2-BD59-A6C34878D82A}">
                    <a16:rowId xmlns:a16="http://schemas.microsoft.com/office/drawing/2014/main" val="576735128"/>
                  </a:ext>
                </a:extLst>
              </a:tr>
              <a:tr h="1553692">
                <a:tc>
                  <a:txBody>
                    <a:bodyPr/>
                    <a:lstStyle/>
                    <a:p>
                      <a:r>
                        <a:rPr lang="de-DE" sz="2300"/>
                        <a:t>Web filtering</a:t>
                      </a:r>
                    </a:p>
                  </a:txBody>
                  <a:tcPr marL="98473" marR="98473" marT="49237" marB="49237"/>
                </a:tc>
                <a:tc>
                  <a:txBody>
                    <a:bodyPr/>
                    <a:lstStyle/>
                    <a:p>
                      <a:r>
                        <a:rPr lang="en-US" sz="2300"/>
                        <a:t>Analyze browsed websites and identify possible phishing sites in order to warn the user or completely block access to the suspected sites</a:t>
                      </a:r>
                      <a:endParaRPr lang="de-DE" sz="2300"/>
                    </a:p>
                  </a:txBody>
                  <a:tcPr marL="98473" marR="98473" marT="49237" marB="49237"/>
                </a:tc>
                <a:extLst>
                  <a:ext uri="{0D108BD9-81ED-4DB2-BD59-A6C34878D82A}">
                    <a16:rowId xmlns:a16="http://schemas.microsoft.com/office/drawing/2014/main" val="3088151197"/>
                  </a:ext>
                </a:extLst>
              </a:tr>
              <a:tr h="1909291">
                <a:tc>
                  <a:txBody>
                    <a:bodyPr/>
                    <a:lstStyle/>
                    <a:p>
                      <a:r>
                        <a:rPr lang="de-DE" sz="2300"/>
                        <a:t>Website take-downs</a:t>
                      </a:r>
                    </a:p>
                  </a:txBody>
                  <a:tcPr marL="98473" marR="98473" marT="49237" marB="49237"/>
                </a:tc>
                <a:tc>
                  <a:txBody>
                    <a:bodyPr/>
                    <a:lstStyle/>
                    <a:p>
                      <a:r>
                        <a:rPr lang="en-US" sz="2300"/>
                        <a:t>Take down the phishing site to prevent potential victims from accessing such websites (usually by external parties such as law enforcement agencies (LEAs) or hosting service providers).</a:t>
                      </a:r>
                      <a:endParaRPr lang="de-DE" sz="2300"/>
                    </a:p>
                  </a:txBody>
                  <a:tcPr marL="98473" marR="98473" marT="49237" marB="49237"/>
                </a:tc>
                <a:extLst>
                  <a:ext uri="{0D108BD9-81ED-4DB2-BD59-A6C34878D82A}">
                    <a16:rowId xmlns:a16="http://schemas.microsoft.com/office/drawing/2014/main" val="129947259"/>
                  </a:ext>
                </a:extLst>
              </a:tr>
            </a:tbl>
          </a:graphicData>
        </a:graphic>
      </p:graphicFrame>
    </p:spTree>
    <p:extLst>
      <p:ext uri="{BB962C8B-B14F-4D97-AF65-F5344CB8AC3E}">
        <p14:creationId xmlns:p14="http://schemas.microsoft.com/office/powerpoint/2010/main" val="13223553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8B74D15-F48B-47A7-ADD6-5846110CF800}"/>
              </a:ext>
            </a:extLst>
          </p:cNvPr>
          <p:cNvSpPr>
            <a:spLocks noGrp="1"/>
          </p:cNvSpPr>
          <p:nvPr>
            <p:ph idx="1"/>
          </p:nvPr>
        </p:nvSpPr>
        <p:spPr>
          <a:xfrm>
            <a:off x="7022591" y="517289"/>
            <a:ext cx="6648995" cy="815123"/>
          </a:xfrm>
        </p:spPr>
        <p:txBody>
          <a:bodyPr>
            <a:normAutofit/>
          </a:bodyPr>
          <a:lstStyle/>
          <a:p>
            <a:r>
              <a:rPr lang="de-DE" sz="1440" dirty="0"/>
              <a:t>Evasion </a:t>
            </a:r>
            <a:r>
              <a:rPr lang="de-DE" sz="1440" dirty="0" err="1"/>
              <a:t>attacks</a:t>
            </a:r>
            <a:r>
              <a:rPr lang="de-DE" sz="1440" dirty="0"/>
              <a:t>: </a:t>
            </a:r>
            <a:r>
              <a:rPr lang="en-US" sz="1440" dirty="0">
                <a:hlinkClick r:id="rId3"/>
              </a:rPr>
              <a:t>Advanced evasion attacks and mitigations on practical ML‐based phishing website classifiers - Song - 2021 - International Journal of Intelligent Systems - Wiley Online Library</a:t>
            </a:r>
            <a:endParaRPr lang="de-DE" sz="1440" dirty="0"/>
          </a:p>
        </p:txBody>
      </p:sp>
      <p:pic>
        <p:nvPicPr>
          <p:cNvPr id="8" name="Grafik 7">
            <a:extLst>
              <a:ext uri="{FF2B5EF4-FFF2-40B4-BE49-F238E27FC236}">
                <a16:creationId xmlns:a16="http://schemas.microsoft.com/office/drawing/2014/main" id="{97DBC304-89DF-4721-9235-DA538A38BC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926" y="407561"/>
            <a:ext cx="6070112" cy="7712311"/>
          </a:xfrm>
          <a:prstGeom prst="rect">
            <a:avLst/>
          </a:prstGeom>
        </p:spPr>
      </p:pic>
      <p:pic>
        <p:nvPicPr>
          <p:cNvPr id="9" name="Grafik 8">
            <a:extLst>
              <a:ext uri="{FF2B5EF4-FFF2-40B4-BE49-F238E27FC236}">
                <a16:creationId xmlns:a16="http://schemas.microsoft.com/office/drawing/2014/main" id="{FA3F7BF6-0B40-442B-BB7E-41F2ABB230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6685" y="2397182"/>
            <a:ext cx="5598257" cy="2245812"/>
          </a:xfrm>
          <a:prstGeom prst="rect">
            <a:avLst/>
          </a:prstGeom>
        </p:spPr>
      </p:pic>
      <p:sp>
        <p:nvSpPr>
          <p:cNvPr id="10" name="Rechteck 9">
            <a:extLst>
              <a:ext uri="{FF2B5EF4-FFF2-40B4-BE49-F238E27FC236}">
                <a16:creationId xmlns:a16="http://schemas.microsoft.com/office/drawing/2014/main" id="{6426D0C9-00B7-450C-9F3F-34A98F8EB28B}"/>
              </a:ext>
            </a:extLst>
          </p:cNvPr>
          <p:cNvSpPr/>
          <p:nvPr/>
        </p:nvSpPr>
        <p:spPr>
          <a:xfrm>
            <a:off x="8475862" y="4857679"/>
            <a:ext cx="4012367" cy="240066"/>
          </a:xfrm>
          <a:prstGeom prst="rect">
            <a:avLst/>
          </a:prstGeom>
        </p:spPr>
        <p:txBody>
          <a:bodyPr wrap="square">
            <a:spAutoFit/>
          </a:bodyPr>
          <a:lstStyle/>
          <a:p>
            <a:r>
              <a:rPr lang="en-US" sz="960" dirty="0">
                <a:hlinkClick r:id="rId6"/>
              </a:rPr>
              <a:t>[1412.6572] Explaining and Harnessing Adversarial Examples (arxiv.org)</a:t>
            </a:r>
            <a:endParaRPr lang="de-DE" sz="960" dirty="0"/>
          </a:p>
        </p:txBody>
      </p:sp>
      <p:sp>
        <p:nvSpPr>
          <p:cNvPr id="2" name="Foliennummernplatzhalter 1">
            <a:extLst>
              <a:ext uri="{FF2B5EF4-FFF2-40B4-BE49-F238E27FC236}">
                <a16:creationId xmlns:a16="http://schemas.microsoft.com/office/drawing/2014/main" id="{E3E6931C-1C9A-3FCA-2232-F62B83303345}"/>
              </a:ext>
            </a:extLst>
          </p:cNvPr>
          <p:cNvSpPr>
            <a:spLocks noGrp="1"/>
          </p:cNvSpPr>
          <p:nvPr>
            <p:ph type="sldNum" sz="quarter" idx="12"/>
          </p:nvPr>
        </p:nvSpPr>
        <p:spPr/>
        <p:txBody>
          <a:bodyPr/>
          <a:lstStyle/>
          <a:p>
            <a:fld id="{79D199B6-069C-4494-B074-391AD1ED88E0}" type="slidenum">
              <a:rPr lang="de-DE" smtClean="0"/>
              <a:t>94</a:t>
            </a:fld>
            <a:endParaRPr lang="de-DE"/>
          </a:p>
        </p:txBody>
      </p:sp>
    </p:spTree>
    <p:extLst>
      <p:ext uri="{BB962C8B-B14F-4D97-AF65-F5344CB8AC3E}">
        <p14:creationId xmlns:p14="http://schemas.microsoft.com/office/powerpoint/2010/main" val="11037354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hat is the Future of Hacking?. Hacking's future is constantly… | by Nilesh  Parashar | Medium">
            <a:extLst>
              <a:ext uri="{FF2B5EF4-FFF2-40B4-BE49-F238E27FC236}">
                <a16:creationId xmlns:a16="http://schemas.microsoft.com/office/drawing/2014/main" id="{C46EF945-3FA3-98F9-423E-D1AED56FD49F}"/>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153728" y="0"/>
            <a:ext cx="14322945" cy="82296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D306F99-568A-48CE-A651-0DF799C55D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724" y="66764"/>
            <a:ext cx="6670754" cy="2219235"/>
          </a:xfrm>
          <a:prstGeom prst="rect">
            <a:avLst/>
          </a:prstGeom>
        </p:spPr>
      </p:pic>
      <p:pic>
        <p:nvPicPr>
          <p:cNvPr id="5" name="Grafik 4">
            <a:extLst>
              <a:ext uri="{FF2B5EF4-FFF2-40B4-BE49-F238E27FC236}">
                <a16:creationId xmlns:a16="http://schemas.microsoft.com/office/drawing/2014/main" id="{46F5EA8B-BDF3-4406-9731-AFB55DC57B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223" y="2352762"/>
            <a:ext cx="3417577" cy="5512943"/>
          </a:xfrm>
          <a:prstGeom prst="rect">
            <a:avLst/>
          </a:prstGeom>
        </p:spPr>
      </p:pic>
      <p:pic>
        <p:nvPicPr>
          <p:cNvPr id="6" name="Grafik 5">
            <a:extLst>
              <a:ext uri="{FF2B5EF4-FFF2-40B4-BE49-F238E27FC236}">
                <a16:creationId xmlns:a16="http://schemas.microsoft.com/office/drawing/2014/main" id="{3359388B-5598-4824-BF92-9B19A3ECFA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3313" y="-56920"/>
            <a:ext cx="6837087" cy="5113829"/>
          </a:xfrm>
          <a:prstGeom prst="rect">
            <a:avLst/>
          </a:prstGeom>
        </p:spPr>
      </p:pic>
      <p:pic>
        <p:nvPicPr>
          <p:cNvPr id="7" name="Grafik 6">
            <a:extLst>
              <a:ext uri="{FF2B5EF4-FFF2-40B4-BE49-F238E27FC236}">
                <a16:creationId xmlns:a16="http://schemas.microsoft.com/office/drawing/2014/main" id="{FB35F320-E86B-4633-8298-C7FBCE83ED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68696" y="4910631"/>
            <a:ext cx="4899609" cy="3159207"/>
          </a:xfrm>
          <a:prstGeom prst="rect">
            <a:avLst/>
          </a:prstGeom>
        </p:spPr>
      </p:pic>
      <p:pic>
        <p:nvPicPr>
          <p:cNvPr id="8" name="Grafik 7">
            <a:extLst>
              <a:ext uri="{FF2B5EF4-FFF2-40B4-BE49-F238E27FC236}">
                <a16:creationId xmlns:a16="http://schemas.microsoft.com/office/drawing/2014/main" id="{2C77C21E-811D-4F9A-A8D1-7134ED3BC99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9392" y="4667415"/>
            <a:ext cx="4040939" cy="3469037"/>
          </a:xfrm>
          <a:prstGeom prst="rect">
            <a:avLst/>
          </a:prstGeom>
        </p:spPr>
      </p:pic>
      <p:sp>
        <p:nvSpPr>
          <p:cNvPr id="2" name="Foliennummernplatzhalter 1">
            <a:extLst>
              <a:ext uri="{FF2B5EF4-FFF2-40B4-BE49-F238E27FC236}">
                <a16:creationId xmlns:a16="http://schemas.microsoft.com/office/drawing/2014/main" id="{1F02B04D-67F2-54BF-C573-9B7A91EC1052}"/>
              </a:ext>
            </a:extLst>
          </p:cNvPr>
          <p:cNvSpPr>
            <a:spLocks noGrp="1"/>
          </p:cNvSpPr>
          <p:nvPr>
            <p:ph type="sldNum" sz="quarter" idx="12"/>
          </p:nvPr>
        </p:nvSpPr>
        <p:spPr/>
        <p:txBody>
          <a:bodyPr/>
          <a:lstStyle/>
          <a:p>
            <a:fld id="{79D199B6-069C-4494-B074-391AD1ED88E0}" type="slidenum">
              <a:rPr lang="de-DE" smtClean="0"/>
              <a:t>95</a:t>
            </a:fld>
            <a:endParaRPr lang="de-DE"/>
          </a:p>
        </p:txBody>
      </p:sp>
    </p:spTree>
    <p:extLst>
      <p:ext uri="{BB962C8B-B14F-4D97-AF65-F5344CB8AC3E}">
        <p14:creationId xmlns:p14="http://schemas.microsoft.com/office/powerpoint/2010/main" val="3688418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hat is the Future of Hacking?. Hacking's future is constantly… | by Nilesh  Parashar | Medium">
            <a:extLst>
              <a:ext uri="{FF2B5EF4-FFF2-40B4-BE49-F238E27FC236}">
                <a16:creationId xmlns:a16="http://schemas.microsoft.com/office/drawing/2014/main" id="{9B63BF70-1538-3570-6C4B-A8DB550288D2}"/>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153729" y="0"/>
            <a:ext cx="14130044" cy="81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A021F36-1FAD-7784-95A2-EC92A0493A59}"/>
              </a:ext>
            </a:extLst>
          </p:cNvPr>
          <p:cNvSpPr>
            <a:spLocks noGrp="1"/>
          </p:cNvSpPr>
          <p:nvPr>
            <p:ph type="body" sz="quarter" idx="13"/>
          </p:nvPr>
        </p:nvSpPr>
        <p:spPr/>
        <p:txBody>
          <a:bodyPr/>
          <a:lstStyle/>
          <a:p>
            <a:r>
              <a:rPr lang="nb-NO" dirty="0">
                <a:solidFill>
                  <a:schemeClr val="tx1"/>
                </a:solidFill>
              </a:rPr>
              <a:t>Awarego 2023</a:t>
            </a:r>
            <a:endParaRPr lang="en-GB" dirty="0">
              <a:solidFill>
                <a:schemeClr val="tx1"/>
              </a:solidFill>
            </a:endParaRPr>
          </a:p>
        </p:txBody>
      </p:sp>
      <p:sp>
        <p:nvSpPr>
          <p:cNvPr id="3" name="Text Placeholder 2">
            <a:extLst>
              <a:ext uri="{FF2B5EF4-FFF2-40B4-BE49-F238E27FC236}">
                <a16:creationId xmlns:a16="http://schemas.microsoft.com/office/drawing/2014/main" id="{0B4AE786-906A-10D0-3E04-BA58E5130FF1}"/>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6A1325A5-09BD-8D8B-8A67-04FFC4292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590" y="2060812"/>
            <a:ext cx="10542139" cy="4618305"/>
          </a:xfrm>
          <a:prstGeom prst="rect">
            <a:avLst/>
          </a:prstGeom>
        </p:spPr>
      </p:pic>
    </p:spTree>
    <p:extLst>
      <p:ext uri="{BB962C8B-B14F-4D97-AF65-F5344CB8AC3E}">
        <p14:creationId xmlns:p14="http://schemas.microsoft.com/office/powerpoint/2010/main" val="3416169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the Future of Hacking?. Hacking's future is constantly… | by Nilesh  Parashar | Medium">
            <a:extLst>
              <a:ext uri="{FF2B5EF4-FFF2-40B4-BE49-F238E27FC236}">
                <a16:creationId xmlns:a16="http://schemas.microsoft.com/office/drawing/2014/main" id="{12B3441B-BF5F-F102-22F1-A1C02361BC9D}"/>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153729" y="0"/>
            <a:ext cx="14130044" cy="81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37B6767-3DE1-2EE4-892C-FF6E3B0DEFBF}"/>
              </a:ext>
            </a:extLst>
          </p:cNvPr>
          <p:cNvSpPr>
            <a:spLocks noGrp="1"/>
          </p:cNvSpPr>
          <p:nvPr>
            <p:ph type="body" sz="quarter" idx="13"/>
          </p:nvPr>
        </p:nvSpPr>
        <p:spPr>
          <a:xfrm>
            <a:off x="575310" y="661251"/>
            <a:ext cx="12593420" cy="973066"/>
          </a:xfrm>
        </p:spPr>
        <p:txBody>
          <a:bodyPr/>
          <a:lstStyle/>
          <a:p>
            <a:r>
              <a:rPr lang="nb-NO" dirty="0">
                <a:solidFill>
                  <a:schemeClr val="tx1"/>
                </a:solidFill>
              </a:rPr>
              <a:t>Are we vulnerable (AwareGo 2023)</a:t>
            </a:r>
            <a:endParaRPr lang="en-GB" dirty="0">
              <a:solidFill>
                <a:schemeClr val="tx1"/>
              </a:solidFill>
            </a:endParaRPr>
          </a:p>
        </p:txBody>
      </p:sp>
      <p:sp>
        <p:nvSpPr>
          <p:cNvPr id="3" name="Text Placeholder 2">
            <a:extLst>
              <a:ext uri="{FF2B5EF4-FFF2-40B4-BE49-F238E27FC236}">
                <a16:creationId xmlns:a16="http://schemas.microsoft.com/office/drawing/2014/main" id="{FBAF411F-E7EC-9689-C2DE-2C77A2CFE534}"/>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38F493E6-AB78-CB58-55F4-FE9648B8A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86" y="1382649"/>
            <a:ext cx="7670600" cy="5464302"/>
          </a:xfrm>
          <a:prstGeom prst="rect">
            <a:avLst/>
          </a:prstGeom>
        </p:spPr>
      </p:pic>
      <p:pic>
        <p:nvPicPr>
          <p:cNvPr id="7" name="Picture 6">
            <a:extLst>
              <a:ext uri="{FF2B5EF4-FFF2-40B4-BE49-F238E27FC236}">
                <a16:creationId xmlns:a16="http://schemas.microsoft.com/office/drawing/2014/main" id="{23E624E2-074F-2885-B40E-7F1A1A24C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168" y="1117010"/>
            <a:ext cx="8535743" cy="5805761"/>
          </a:xfrm>
          <a:prstGeom prst="rect">
            <a:avLst/>
          </a:prstGeom>
        </p:spPr>
      </p:pic>
      <p:pic>
        <p:nvPicPr>
          <p:cNvPr id="9" name="Picture 8">
            <a:extLst>
              <a:ext uri="{FF2B5EF4-FFF2-40B4-BE49-F238E27FC236}">
                <a16:creationId xmlns:a16="http://schemas.microsoft.com/office/drawing/2014/main" id="{4C13506C-BF3B-3222-0117-C4CDDC84F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785" y="1104466"/>
            <a:ext cx="8614178" cy="6466004"/>
          </a:xfrm>
          <a:prstGeom prst="rect">
            <a:avLst/>
          </a:prstGeom>
        </p:spPr>
      </p:pic>
      <p:pic>
        <p:nvPicPr>
          <p:cNvPr id="11" name="Picture 10">
            <a:extLst>
              <a:ext uri="{FF2B5EF4-FFF2-40B4-BE49-F238E27FC236}">
                <a16:creationId xmlns:a16="http://schemas.microsoft.com/office/drawing/2014/main" id="{833DF4EB-2AD6-F959-23F3-FAB4F29EF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2149" y="468121"/>
            <a:ext cx="4195396" cy="7293358"/>
          </a:xfrm>
          <a:prstGeom prst="rect">
            <a:avLst/>
          </a:prstGeom>
        </p:spPr>
      </p:pic>
      <p:pic>
        <p:nvPicPr>
          <p:cNvPr id="13" name="Picture 12">
            <a:extLst>
              <a:ext uri="{FF2B5EF4-FFF2-40B4-BE49-F238E27FC236}">
                <a16:creationId xmlns:a16="http://schemas.microsoft.com/office/drawing/2014/main" id="{59363BDB-3578-DA9E-06B5-4A39E1F968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996" y="1145664"/>
            <a:ext cx="8237756" cy="6290245"/>
          </a:xfrm>
          <a:prstGeom prst="rect">
            <a:avLst/>
          </a:prstGeom>
        </p:spPr>
      </p:pic>
      <p:pic>
        <p:nvPicPr>
          <p:cNvPr id="15" name="Picture 14">
            <a:extLst>
              <a:ext uri="{FF2B5EF4-FFF2-40B4-BE49-F238E27FC236}">
                <a16:creationId xmlns:a16="http://schemas.microsoft.com/office/drawing/2014/main" id="{E12BAEE6-5BBB-F245-8755-1D0264AAA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2244" y="468119"/>
            <a:ext cx="4645802" cy="7102350"/>
          </a:xfrm>
          <a:prstGeom prst="rect">
            <a:avLst/>
          </a:prstGeom>
        </p:spPr>
      </p:pic>
      <p:pic>
        <p:nvPicPr>
          <p:cNvPr id="17" name="Picture 16">
            <a:extLst>
              <a:ext uri="{FF2B5EF4-FFF2-40B4-BE49-F238E27FC236}">
                <a16:creationId xmlns:a16="http://schemas.microsoft.com/office/drawing/2014/main" id="{E1E6EFDA-CD4C-001A-6F2A-1673B5784C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992" y="1067076"/>
            <a:ext cx="8604701" cy="6368833"/>
          </a:xfrm>
          <a:prstGeom prst="rect">
            <a:avLst/>
          </a:prstGeom>
        </p:spPr>
      </p:pic>
      <p:pic>
        <p:nvPicPr>
          <p:cNvPr id="19" name="Picture 18">
            <a:extLst>
              <a:ext uri="{FF2B5EF4-FFF2-40B4-BE49-F238E27FC236}">
                <a16:creationId xmlns:a16="http://schemas.microsoft.com/office/drawing/2014/main" id="{D3A53E97-576C-79C5-A395-D971FACC3B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6332" y="468121"/>
            <a:ext cx="4941652" cy="7374269"/>
          </a:xfrm>
          <a:prstGeom prst="rect">
            <a:avLst/>
          </a:prstGeom>
        </p:spPr>
      </p:pic>
    </p:spTree>
    <p:extLst>
      <p:ext uri="{BB962C8B-B14F-4D97-AF65-F5344CB8AC3E}">
        <p14:creationId xmlns:p14="http://schemas.microsoft.com/office/powerpoint/2010/main" val="402731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the Future of Hacking?. Hacking's future is constantly… | by Nilesh  Parashar | Medium">
            <a:extLst>
              <a:ext uri="{FF2B5EF4-FFF2-40B4-BE49-F238E27FC236}">
                <a16:creationId xmlns:a16="http://schemas.microsoft.com/office/drawing/2014/main" id="{04C2469E-CDA2-5DB3-004D-5FFDAF3495D2}"/>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153729" y="0"/>
            <a:ext cx="14130044" cy="81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0958F1B-3604-0B7F-10DB-697D38A91657}"/>
              </a:ext>
            </a:extLst>
          </p:cNvPr>
          <p:cNvSpPr>
            <a:spLocks noGrp="1"/>
          </p:cNvSpPr>
          <p:nvPr>
            <p:ph type="body" sz="quarter" idx="13"/>
          </p:nvPr>
        </p:nvSpPr>
        <p:spPr/>
        <p:txBody>
          <a:bodyPr/>
          <a:lstStyle/>
          <a:p>
            <a:r>
              <a:rPr lang="nb-NO" dirty="0">
                <a:solidFill>
                  <a:schemeClr val="tx1"/>
                </a:solidFill>
              </a:rPr>
              <a:t>Awarego 2023</a:t>
            </a:r>
            <a:endParaRPr lang="en-GB" dirty="0">
              <a:solidFill>
                <a:schemeClr val="tx1"/>
              </a:solidFill>
            </a:endParaRPr>
          </a:p>
        </p:txBody>
      </p:sp>
      <p:sp>
        <p:nvSpPr>
          <p:cNvPr id="3" name="Text Placeholder 2">
            <a:extLst>
              <a:ext uri="{FF2B5EF4-FFF2-40B4-BE49-F238E27FC236}">
                <a16:creationId xmlns:a16="http://schemas.microsoft.com/office/drawing/2014/main" id="{16DC130C-C14C-72D1-294C-6D579786E6D8}"/>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8814947A-434C-E2B5-B1EC-C3D152FDF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7" y="1379981"/>
            <a:ext cx="6960085" cy="6515825"/>
          </a:xfrm>
          <a:prstGeom prst="rect">
            <a:avLst/>
          </a:prstGeom>
        </p:spPr>
      </p:pic>
      <p:pic>
        <p:nvPicPr>
          <p:cNvPr id="9" name="Picture 8">
            <a:extLst>
              <a:ext uri="{FF2B5EF4-FFF2-40B4-BE49-F238E27FC236}">
                <a16:creationId xmlns:a16="http://schemas.microsoft.com/office/drawing/2014/main" id="{A722D504-BAE6-D1A4-F9F7-5986967FE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541" y="1632196"/>
            <a:ext cx="7459493" cy="6067052"/>
          </a:xfrm>
          <a:prstGeom prst="rect">
            <a:avLst/>
          </a:prstGeom>
        </p:spPr>
      </p:pic>
    </p:spTree>
    <p:extLst>
      <p:ext uri="{BB962C8B-B14F-4D97-AF65-F5344CB8AC3E}">
        <p14:creationId xmlns:p14="http://schemas.microsoft.com/office/powerpoint/2010/main" val="34694430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the Future of Hacking?. Hacking's future is constantly… | by Nilesh  Parashar | Medium">
            <a:extLst>
              <a:ext uri="{FF2B5EF4-FFF2-40B4-BE49-F238E27FC236}">
                <a16:creationId xmlns:a16="http://schemas.microsoft.com/office/drawing/2014/main" id="{1EBEE776-7C09-50D3-41C3-1A6182A22026}"/>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153729" y="0"/>
            <a:ext cx="14130044" cy="81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6E0745AA-8F2B-ADE0-7489-FE9B85AFCE2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C343F29E-98C0-4CAD-E1B8-5579C63A48DA}"/>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9F4E4E20-2404-14E4-8538-45E5ADBE7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94" y="1"/>
            <a:ext cx="8024980" cy="3155120"/>
          </a:xfrm>
          <a:prstGeom prst="rect">
            <a:avLst/>
          </a:prstGeom>
        </p:spPr>
      </p:pic>
      <p:pic>
        <p:nvPicPr>
          <p:cNvPr id="9" name="Picture 8">
            <a:extLst>
              <a:ext uri="{FF2B5EF4-FFF2-40B4-BE49-F238E27FC236}">
                <a16:creationId xmlns:a16="http://schemas.microsoft.com/office/drawing/2014/main" id="{A9661694-ABCD-1D5D-8984-C2477CF90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25" y="2430690"/>
            <a:ext cx="7727759" cy="5441440"/>
          </a:xfrm>
          <a:prstGeom prst="rect">
            <a:avLst/>
          </a:prstGeom>
        </p:spPr>
      </p:pic>
      <p:pic>
        <p:nvPicPr>
          <p:cNvPr id="11" name="Picture 10">
            <a:extLst>
              <a:ext uri="{FF2B5EF4-FFF2-40B4-BE49-F238E27FC236}">
                <a16:creationId xmlns:a16="http://schemas.microsoft.com/office/drawing/2014/main" id="{C07C93E2-7ECA-128F-011A-88166BD5B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599" y="2373541"/>
            <a:ext cx="7636306" cy="5910134"/>
          </a:xfrm>
          <a:prstGeom prst="rect">
            <a:avLst/>
          </a:prstGeom>
        </p:spPr>
      </p:pic>
      <p:pic>
        <p:nvPicPr>
          <p:cNvPr id="13" name="Picture 12">
            <a:extLst>
              <a:ext uri="{FF2B5EF4-FFF2-40B4-BE49-F238E27FC236}">
                <a16:creationId xmlns:a16="http://schemas.microsoft.com/office/drawing/2014/main" id="{DDEC135F-0503-3A21-C898-8E5F38519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438" y="2334701"/>
            <a:ext cx="10163102" cy="5894898"/>
          </a:xfrm>
          <a:prstGeom prst="rect">
            <a:avLst/>
          </a:prstGeom>
        </p:spPr>
      </p:pic>
      <p:pic>
        <p:nvPicPr>
          <p:cNvPr id="15" name="Picture 14">
            <a:extLst>
              <a:ext uri="{FF2B5EF4-FFF2-40B4-BE49-F238E27FC236}">
                <a16:creationId xmlns:a16="http://schemas.microsoft.com/office/drawing/2014/main" id="{F466942D-BBF0-734A-7EA6-C486E6844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4444" y="2522070"/>
            <a:ext cx="8212099" cy="5707529"/>
          </a:xfrm>
          <a:prstGeom prst="rect">
            <a:avLst/>
          </a:prstGeom>
        </p:spPr>
      </p:pic>
      <p:pic>
        <p:nvPicPr>
          <p:cNvPr id="17" name="Picture 16">
            <a:extLst>
              <a:ext uri="{FF2B5EF4-FFF2-40B4-BE49-F238E27FC236}">
                <a16:creationId xmlns:a16="http://schemas.microsoft.com/office/drawing/2014/main" id="{5B56B047-1EF3-8499-EDC6-EA486E5F62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471400"/>
            <a:ext cx="14099309" cy="5113846"/>
          </a:xfrm>
          <a:prstGeom prst="rect">
            <a:avLst/>
          </a:prstGeom>
        </p:spPr>
      </p:pic>
    </p:spTree>
    <p:extLst>
      <p:ext uri="{BB962C8B-B14F-4D97-AF65-F5344CB8AC3E}">
        <p14:creationId xmlns:p14="http://schemas.microsoft.com/office/powerpoint/2010/main" val="3304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Ca1FT8JAwAAAAEAAAApAAAABwMAAAAAAQAAAAQAAAAECUlua0F0b21WMQIAAAAJBAAAAA0DBQQAAAALUGVuU3Ryb2tlVjEEAAAACkF0dHJpYnV0ZXMFVHJhY2UJU3RhcnRUaW1lBFR5cGUEBAAED1BlbkF0dHJpYnV0ZXNWMQIAAAAKSW5rVHJhY2VWMQIAAAAQDEFjdGlvblR5cGVWMQIAAAACAAAACQUAAAAJBgAAAMCf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ABAAAAAQAAAAcJAAAAAAEAAAAEAAAABApJbmtQb2ludFYxAgAAAAkKAAAADQMFCgAAAApJbmtQb2ludFYxBAAAAAFYAVkOUHJlc3N1cmVGYWN0b3IJVGltZVN0YW1wAAAAAAYGCxACAAAAAAAAAAAA4D8AAAAAAADgPwAAAD8AAAAAAAAAAAs="/>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4487</TotalTime>
  <Words>7759</Words>
  <Application>Microsoft Office PowerPoint</Application>
  <PresentationFormat>Custom</PresentationFormat>
  <Paragraphs>534</Paragraphs>
  <Slides>101</Slides>
  <Notes>67</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101</vt:i4>
      </vt:variant>
    </vt:vector>
  </HeadingPairs>
  <TitlesOfParts>
    <vt:vector size="117" baseType="lpstr">
      <vt:lpstr>Arial</vt:lpstr>
      <vt:lpstr>Calibri</vt:lpstr>
      <vt:lpstr>Calibri Light</vt:lpstr>
      <vt:lpstr>Century Gothic</vt:lpstr>
      <vt:lpstr>Courier New</vt:lpstr>
      <vt:lpstr>Fira Sans</vt:lpstr>
      <vt:lpstr>Helvetica Neue</vt:lpstr>
      <vt:lpstr>Inconsolata</vt:lpstr>
      <vt:lpstr>Segoe UI</vt:lpstr>
      <vt:lpstr>Söhne</vt:lpstr>
      <vt:lpstr>Times New Roman</vt:lpstr>
      <vt:lpstr>Verdana</vt:lpstr>
      <vt:lpstr>Wingdings</vt:lpstr>
      <vt:lpstr>Celestial</vt:lpstr>
      <vt:lpstr>Office Theme</vt:lpstr>
      <vt:lpstr>1_Office Theme</vt:lpstr>
      <vt:lpstr>PowerPoint Presentation</vt:lpstr>
      <vt:lpstr>Acknowledgement</vt:lpstr>
      <vt:lpstr>Agenda </vt:lpstr>
      <vt:lpstr>PowerPoint Presentation</vt:lpstr>
      <vt:lpstr>PowerPoint Presentation</vt:lpstr>
      <vt:lpstr>PowerPoint Presentation</vt:lpstr>
      <vt:lpstr>PowerPoint Presentation</vt:lpstr>
      <vt:lpstr>PowerPoint Presentation</vt:lpstr>
      <vt:lpstr>PowerPoint Presentation</vt:lpstr>
      <vt:lpstr>Cybercrimes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Horsemen of Social Cognition (Bargh, 2000)</vt:lpstr>
      <vt:lpstr>Intuitive Decision-Making</vt:lpstr>
      <vt:lpstr>Attitudes and Beliefs</vt:lpstr>
      <vt:lpstr>PowerPoint Presentation</vt:lpstr>
      <vt:lpstr>PowerPoint Presentation</vt:lpstr>
      <vt:lpstr>Interaction Paradigm </vt:lpstr>
      <vt:lpstr>PowerPoint Presentation</vt:lpstr>
      <vt:lpstr>Social engineering</vt:lpstr>
      <vt:lpstr>Trust behaviours</vt:lpstr>
      <vt:lpstr>Social engineering and Cybersecurity</vt:lpstr>
      <vt:lpstr>PowerPoint Presentation</vt:lpstr>
      <vt:lpstr>PowerPoint Presentation</vt:lpstr>
      <vt:lpstr>PowerPoint Presentation</vt:lpstr>
      <vt:lpstr>PowerPoint Presentation</vt:lpstr>
      <vt:lpstr>Familiar examples</vt:lpstr>
      <vt:lpstr>Confirmshaming</vt:lpstr>
      <vt:lpstr>Framing Effects</vt:lpstr>
      <vt:lpstr>Influence: Consistency and Commitment &amp; Mere Exposure effects</vt:lpstr>
      <vt:lpstr>Forced Choices</vt:lpstr>
      <vt:lpstr>Scratch my back,  I scratch yours  (Happ et al., 2016)</vt:lpstr>
      <vt:lpstr>Let’s og Phishing</vt:lpstr>
      <vt:lpstr>Phishing as most common attack vector</vt:lpstr>
      <vt:lpstr>PowerPoint Presentation</vt:lpstr>
      <vt:lpstr>PowerPoint Presentation</vt:lpstr>
      <vt:lpstr>PowerPoint Presentation</vt:lpstr>
      <vt:lpstr>What is SE?</vt:lpstr>
      <vt:lpstr>Social Engineering Attack Framework</vt:lpstr>
      <vt:lpstr>Social Engineering</vt:lpstr>
      <vt:lpstr>Stajano &amp; Wilson principles</vt:lpstr>
      <vt:lpstr>Applying Persuasion techniques in SE/Phishing</vt:lpstr>
      <vt:lpstr>PowerPoint Presentation</vt:lpstr>
      <vt:lpstr>Let’s Try!!!</vt:lpstr>
      <vt:lpstr>Cogntive exploits and attack vectors</vt:lpstr>
      <vt:lpstr>PowerPoint Presentation</vt:lpstr>
      <vt:lpstr>(very) little examples</vt:lpstr>
      <vt:lpstr>PowerPoint Presentation</vt:lpstr>
      <vt:lpstr>Individual Vulnerabilities </vt:lpstr>
      <vt:lpstr>PowerPoint Presentation</vt:lpstr>
      <vt:lpstr>Social Engineering Personality Framework (SEPF)</vt:lpstr>
      <vt:lpstr>I know what you did last summer</vt:lpstr>
      <vt:lpstr>Phishing</vt:lpstr>
      <vt:lpstr>Social Engineering – Phishing example</vt:lpstr>
      <vt:lpstr>PowerPoint Presentation</vt:lpstr>
      <vt:lpstr>PowerPoint Presentation</vt:lpstr>
      <vt:lpstr>Phishing mails</vt:lpstr>
      <vt:lpstr>PowerPoint Presentation</vt:lpstr>
      <vt:lpstr>Healthcare worker profiles</vt:lpstr>
      <vt:lpstr>Healthcare workers and repeat clicking (Gordon et al., 2019)</vt:lpstr>
      <vt:lpstr>Individual differences</vt:lpstr>
      <vt:lpstr>Dark Patterns</vt:lpstr>
      <vt:lpstr>The relationship between Dark Patterns and Cybercrime</vt:lpstr>
      <vt:lpstr>The «Roach Motel»</vt:lpstr>
      <vt:lpstr>Dark Pattern- Mechanism</vt:lpstr>
      <vt:lpstr>Cognitive Dissonance - Cognitive Misers</vt:lpstr>
      <vt:lpstr>The New Challenge: Deep Fakes</vt:lpstr>
      <vt:lpstr>PowerPoint Presentation</vt:lpstr>
      <vt:lpstr>PowerPoint Presentation</vt:lpstr>
      <vt:lpstr>PowerPoint Presentation</vt:lpstr>
      <vt:lpstr>PowerPoint Presentation</vt:lpstr>
      <vt:lpstr>PowerPoint Presentation</vt:lpstr>
      <vt:lpstr>Device choice</vt:lpstr>
      <vt:lpstr>PowerPoint Presentation</vt:lpstr>
      <vt:lpstr>A Parent’s Love</vt:lpstr>
      <vt:lpstr>Now we Focus On You</vt:lpstr>
      <vt:lpstr>The „master switch“</vt:lpstr>
      <vt:lpstr> The Role of IT Background for Metacognitive Accuracy, Confidence and Overestimation of Deep Fake Recognition Skills </vt:lpstr>
      <vt:lpstr>PowerPoint Presentation</vt:lpstr>
      <vt:lpstr>Surprising (?) Findings</vt:lpstr>
      <vt:lpstr>PowerPoint Presentation</vt:lpstr>
      <vt:lpstr>Results</vt:lpstr>
      <vt:lpstr>Performance and (Over-)confidence</vt:lpstr>
      <vt:lpstr>PowerPoint Presentation</vt:lpstr>
      <vt:lpstr>Summary &amp; Discussion</vt:lpstr>
      <vt:lpstr>PowerPoint Presentation</vt:lpstr>
      <vt:lpstr>PowerPoint Presentation</vt:lpstr>
      <vt:lpstr>Phishing countermeasures</vt:lpstr>
      <vt:lpstr>PowerPoint Presentation</vt:lpstr>
      <vt:lpstr>PowerPoint Presentation</vt:lpstr>
      <vt:lpstr>PowerPoint Presentation</vt:lpstr>
      <vt:lpstr>PowerPoint Presentation</vt:lpstr>
      <vt:lpstr>PowerPoint Presentation</vt:lpstr>
      <vt:lpstr>PowerPoint Presentation</vt:lpstr>
      <vt:lpstr>Connect with CyberSecPro: How to register and other practical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Session-E2-EU Cybersecurity Governance and Regulatory Compliance in the Energy Sector</dc:title>
  <dc:subject>CyberSecPro Summer School-Madeira-2024</dc:subject>
  <dc:creator>Paresh Rathod - Laurea - Finland</dc:creator>
  <cp:lastModifiedBy>Ricardo Gregorio Lugo</cp:lastModifiedBy>
  <cp:revision>17</cp:revision>
  <dcterms:created xsi:type="dcterms:W3CDTF">2024-06-16T11:12:08Z</dcterms:created>
  <dcterms:modified xsi:type="dcterms:W3CDTF">2024-07-09T11:56:14Z</dcterms:modified>
</cp:coreProperties>
</file>